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5" r:id="rId8"/>
    <p:sldId id="266" r:id="rId9"/>
    <p:sldId id="2146847056" r:id="rId10"/>
    <p:sldId id="267" r:id="rId11"/>
    <p:sldId id="2146847057" r:id="rId12"/>
    <p:sldId id="2146847064"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BC635F-8A0C-495D-B8EE-74E3589A81EA}">
          <p14:sldIdLst>
            <p14:sldId id="256"/>
            <p14:sldId id="2146847054"/>
            <p14:sldId id="262"/>
            <p14:sldId id="265"/>
            <p14:sldId id="266"/>
            <p14:sldId id="2146847056"/>
            <p14:sldId id="267"/>
          </p14:sldIdLst>
        </p14:section>
        <p14:section name="Untitled Section" id="{61702D8A-034D-46A9-843A-186ED289B0E3}">
          <p14:sldIdLst>
            <p14:sldId id="2146847057"/>
            <p14:sldId id="2146847064"/>
            <p14:sldId id="268"/>
            <p14:sldId id="2146847055"/>
            <p14:sldId id="269"/>
            <p14:sldId id="2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A07AE7-664F-4E18-B75A-967F20562CF9}" v="18" dt="2025-07-22T07:43:42.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100" d="100"/>
          <a:sy n="100" d="100"/>
        </p:scale>
        <p:origin x="17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ruthavennapusa@gmail.com" userId="53186d26fe6e3c77" providerId="LiveId" clId="{67A07AE7-664F-4E18-B75A-967F20562CF9}"/>
    <pc:docChg chg="undo custSel modSld">
      <pc:chgData name="amruthavennapusa@gmail.com" userId="53186d26fe6e3c77" providerId="LiveId" clId="{67A07AE7-664F-4E18-B75A-967F20562CF9}" dt="2025-07-22T07:46:46.232" v="504" actId="20577"/>
      <pc:docMkLst>
        <pc:docMk/>
      </pc:docMkLst>
      <pc:sldChg chg="modSp mod">
        <pc:chgData name="amruthavennapusa@gmail.com" userId="53186d26fe6e3c77" providerId="LiveId" clId="{67A07AE7-664F-4E18-B75A-967F20562CF9}" dt="2025-07-22T07:45:41.091" v="451" actId="20577"/>
        <pc:sldMkLst>
          <pc:docMk/>
          <pc:sldMk cId="3202024527" sldId="265"/>
        </pc:sldMkLst>
        <pc:spChg chg="mod">
          <ac:chgData name="amruthavennapusa@gmail.com" userId="53186d26fe6e3c77" providerId="LiveId" clId="{67A07AE7-664F-4E18-B75A-967F20562CF9}" dt="2025-07-22T07:45:41.091" v="451" actId="20577"/>
          <ac:spMkLst>
            <pc:docMk/>
            <pc:sldMk cId="3202024527" sldId="265"/>
            <ac:spMk id="2" creationId="{C4FFAF3C-BA60-9181-132C-C36C403AAEA7}"/>
          </ac:spMkLst>
        </pc:spChg>
      </pc:sldChg>
      <pc:sldChg chg="addSp delSp modSp mod">
        <pc:chgData name="amruthavennapusa@gmail.com" userId="53186d26fe6e3c77" providerId="LiveId" clId="{67A07AE7-664F-4E18-B75A-967F20562CF9}" dt="2025-07-22T07:39:52.887" v="285" actId="14100"/>
        <pc:sldMkLst>
          <pc:docMk/>
          <pc:sldMk cId="1483293388" sldId="267"/>
        </pc:sldMkLst>
        <pc:spChg chg="add del mod">
          <ac:chgData name="amruthavennapusa@gmail.com" userId="53186d26fe6e3c77" providerId="LiveId" clId="{67A07AE7-664F-4E18-B75A-967F20562CF9}" dt="2025-07-22T07:35:48.294" v="265" actId="931"/>
          <ac:spMkLst>
            <pc:docMk/>
            <pc:sldMk cId="1483293388" sldId="267"/>
            <ac:spMk id="3" creationId="{541BCCF0-2174-481D-5271-481A3F723A36}"/>
          </ac:spMkLst>
        </pc:spChg>
        <pc:spChg chg="add del mod">
          <ac:chgData name="amruthavennapusa@gmail.com" userId="53186d26fe6e3c77" providerId="LiveId" clId="{67A07AE7-664F-4E18-B75A-967F20562CF9}" dt="2025-07-21T09:09:32.791" v="1" actId="931"/>
          <ac:spMkLst>
            <pc:docMk/>
            <pc:sldMk cId="1483293388" sldId="267"/>
            <ac:spMk id="3" creationId="{CC10073B-3F6F-E655-FCCF-1A8E00CBC2C0}"/>
          </ac:spMkLst>
        </pc:spChg>
        <pc:picChg chg="add del mod">
          <ac:chgData name="amruthavennapusa@gmail.com" userId="53186d26fe6e3c77" providerId="LiveId" clId="{67A07AE7-664F-4E18-B75A-967F20562CF9}" dt="2025-07-22T07:06:49.598" v="12" actId="478"/>
          <ac:picMkLst>
            <pc:docMk/>
            <pc:sldMk cId="1483293388" sldId="267"/>
            <ac:picMk id="6" creationId="{1C78B4DA-AE3F-B071-AEAA-0F16F92A3DD3}"/>
          </ac:picMkLst>
        </pc:picChg>
        <pc:picChg chg="add mod">
          <ac:chgData name="amruthavennapusa@gmail.com" userId="53186d26fe6e3c77" providerId="LiveId" clId="{67A07AE7-664F-4E18-B75A-967F20562CF9}" dt="2025-07-22T07:37:14.333" v="274" actId="14100"/>
          <ac:picMkLst>
            <pc:docMk/>
            <pc:sldMk cId="1483293388" sldId="267"/>
            <ac:picMk id="7" creationId="{44B99B02-967A-6894-4C46-4C5B971174A6}"/>
          </ac:picMkLst>
        </pc:picChg>
        <pc:picChg chg="add del mod">
          <ac:chgData name="amruthavennapusa@gmail.com" userId="53186d26fe6e3c77" providerId="LiveId" clId="{67A07AE7-664F-4E18-B75A-967F20562CF9}" dt="2025-07-22T07:36:17.125" v="271" actId="478"/>
          <ac:picMkLst>
            <pc:docMk/>
            <pc:sldMk cId="1483293388" sldId="267"/>
            <ac:picMk id="8" creationId="{238C9626-CE37-874D-F758-D1A929CA213A}"/>
          </ac:picMkLst>
        </pc:picChg>
        <pc:picChg chg="add mod">
          <ac:chgData name="amruthavennapusa@gmail.com" userId="53186d26fe6e3c77" providerId="LiveId" clId="{67A07AE7-664F-4E18-B75A-967F20562CF9}" dt="2025-07-22T07:38:07.080" v="280" actId="14100"/>
          <ac:picMkLst>
            <pc:docMk/>
            <pc:sldMk cId="1483293388" sldId="267"/>
            <ac:picMk id="10" creationId="{A4A5F896-AE64-F23C-EAA6-DCE3D0F95F2B}"/>
          </ac:picMkLst>
        </pc:picChg>
        <pc:picChg chg="add mod">
          <ac:chgData name="amruthavennapusa@gmail.com" userId="53186d26fe6e3c77" providerId="LiveId" clId="{67A07AE7-664F-4E18-B75A-967F20562CF9}" dt="2025-07-22T07:39:52.887" v="285" actId="14100"/>
          <ac:picMkLst>
            <pc:docMk/>
            <pc:sldMk cId="1483293388" sldId="267"/>
            <ac:picMk id="12" creationId="{17F8298E-7C52-6F4E-7925-B0468CFFF558}"/>
          </ac:picMkLst>
        </pc:picChg>
        <pc:picChg chg="del">
          <ac:chgData name="amruthavennapusa@gmail.com" userId="53186d26fe6e3c77" providerId="LiveId" clId="{67A07AE7-664F-4E18-B75A-967F20562CF9}" dt="2025-07-21T09:01:34.830" v="0" actId="478"/>
          <ac:picMkLst>
            <pc:docMk/>
            <pc:sldMk cId="1483293388" sldId="267"/>
            <ac:picMk id="12" creationId="{85ACC492-AC80-C451-5A3E-990A68CBBBE1}"/>
          </ac:picMkLst>
        </pc:picChg>
      </pc:sldChg>
      <pc:sldChg chg="modSp mod">
        <pc:chgData name="amruthavennapusa@gmail.com" userId="53186d26fe6e3c77" providerId="LiveId" clId="{67A07AE7-664F-4E18-B75A-967F20562CF9}" dt="2025-07-22T07:41:59.470" v="417" actId="20577"/>
        <pc:sldMkLst>
          <pc:docMk/>
          <pc:sldMk cId="728950222" sldId="269"/>
        </pc:sldMkLst>
        <pc:spChg chg="mod">
          <ac:chgData name="amruthavennapusa@gmail.com" userId="53186d26fe6e3c77" providerId="LiveId" clId="{67A07AE7-664F-4E18-B75A-967F20562CF9}" dt="2025-07-22T07:41:59.470" v="417" actId="20577"/>
          <ac:spMkLst>
            <pc:docMk/>
            <pc:sldMk cId="728950222" sldId="269"/>
            <ac:spMk id="2" creationId="{357C38BC-22B3-37B2-E0C3-812020A76077}"/>
          </ac:spMkLst>
        </pc:spChg>
      </pc:sldChg>
      <pc:sldChg chg="modSp mod">
        <pc:chgData name="amruthavennapusa@gmail.com" userId="53186d26fe6e3c77" providerId="LiveId" clId="{67A07AE7-664F-4E18-B75A-967F20562CF9}" dt="2025-07-22T07:46:46.232" v="504" actId="20577"/>
        <pc:sldMkLst>
          <pc:docMk/>
          <pc:sldMk cId="994090176" sldId="2146847056"/>
        </pc:sldMkLst>
        <pc:spChg chg="mod">
          <ac:chgData name="amruthavennapusa@gmail.com" userId="53186d26fe6e3c77" providerId="LiveId" clId="{67A07AE7-664F-4E18-B75A-967F20562CF9}" dt="2025-07-22T07:46:46.232" v="504" actId="20577"/>
          <ac:spMkLst>
            <pc:docMk/>
            <pc:sldMk cId="994090176" sldId="2146847056"/>
            <ac:spMk id="4" creationId="{00000000-0000-0000-0000-000000000000}"/>
          </ac:spMkLst>
        </pc:spChg>
      </pc:sldChg>
      <pc:sldChg chg="addSp delSp modSp mod">
        <pc:chgData name="amruthavennapusa@gmail.com" userId="53186d26fe6e3c77" providerId="LiveId" clId="{67A07AE7-664F-4E18-B75A-967F20562CF9}" dt="2025-07-22T07:17:32.730" v="39" actId="14100"/>
        <pc:sldMkLst>
          <pc:docMk/>
          <pc:sldMk cId="1778559962" sldId="2146847057"/>
        </pc:sldMkLst>
        <pc:picChg chg="del">
          <ac:chgData name="amruthavennapusa@gmail.com" userId="53186d26fe6e3c77" providerId="LiveId" clId="{67A07AE7-664F-4E18-B75A-967F20562CF9}" dt="2025-07-22T07:08:26.294" v="13" actId="478"/>
          <ac:picMkLst>
            <pc:docMk/>
            <pc:sldMk cId="1778559962" sldId="2146847057"/>
            <ac:picMk id="3" creationId="{7B50CBAC-6DAE-97ED-CD5B-99E29350E241}"/>
          </ac:picMkLst>
        </pc:picChg>
        <pc:picChg chg="add del mod">
          <ac:chgData name="amruthavennapusa@gmail.com" userId="53186d26fe6e3c77" providerId="LiveId" clId="{67A07AE7-664F-4E18-B75A-967F20562CF9}" dt="2025-07-22T07:10:08.510" v="16" actId="478"/>
          <ac:picMkLst>
            <pc:docMk/>
            <pc:sldMk cId="1778559962" sldId="2146847057"/>
            <ac:picMk id="4" creationId="{373F3B56-48D1-01E4-8CF7-137AF23ABBD5}"/>
          </ac:picMkLst>
        </pc:picChg>
        <pc:picChg chg="add del mod">
          <ac:chgData name="amruthavennapusa@gmail.com" userId="53186d26fe6e3c77" providerId="LiveId" clId="{67A07AE7-664F-4E18-B75A-967F20562CF9}" dt="2025-07-22T07:11:10.495" v="19" actId="478"/>
          <ac:picMkLst>
            <pc:docMk/>
            <pc:sldMk cId="1778559962" sldId="2146847057"/>
            <ac:picMk id="7" creationId="{DF631C61-AA70-8DE3-E8C6-B46D3E31E5DF}"/>
          </ac:picMkLst>
        </pc:picChg>
        <pc:picChg chg="del">
          <ac:chgData name="amruthavennapusa@gmail.com" userId="53186d26fe6e3c77" providerId="LiveId" clId="{67A07AE7-664F-4E18-B75A-967F20562CF9}" dt="2025-07-22T07:08:28.419" v="14" actId="478"/>
          <ac:picMkLst>
            <pc:docMk/>
            <pc:sldMk cId="1778559962" sldId="2146847057"/>
            <ac:picMk id="8" creationId="{BE9EF75C-AD00-6B27-3626-13BA542C46C0}"/>
          </ac:picMkLst>
        </pc:picChg>
        <pc:picChg chg="add del mod">
          <ac:chgData name="amruthavennapusa@gmail.com" userId="53186d26fe6e3c77" providerId="LiveId" clId="{67A07AE7-664F-4E18-B75A-967F20562CF9}" dt="2025-07-22T07:14:11.098" v="25" actId="478"/>
          <ac:picMkLst>
            <pc:docMk/>
            <pc:sldMk cId="1778559962" sldId="2146847057"/>
            <ac:picMk id="10" creationId="{09D193A2-71C5-3695-6723-25C1C3ABDFFB}"/>
          </ac:picMkLst>
        </pc:picChg>
        <pc:picChg chg="add mod">
          <ac:chgData name="amruthavennapusa@gmail.com" userId="53186d26fe6e3c77" providerId="LiveId" clId="{67A07AE7-664F-4E18-B75A-967F20562CF9}" dt="2025-07-22T07:15:43.772" v="30" actId="14100"/>
          <ac:picMkLst>
            <pc:docMk/>
            <pc:sldMk cId="1778559962" sldId="2146847057"/>
            <ac:picMk id="12" creationId="{68F2ED58-876C-DB4A-79E9-1FA4F9043FE6}"/>
          </ac:picMkLst>
        </pc:picChg>
        <pc:picChg chg="add mod">
          <ac:chgData name="amruthavennapusa@gmail.com" userId="53186d26fe6e3c77" providerId="LiveId" clId="{67A07AE7-664F-4E18-B75A-967F20562CF9}" dt="2025-07-22T07:17:32.730" v="39" actId="14100"/>
          <ac:picMkLst>
            <pc:docMk/>
            <pc:sldMk cId="1778559962" sldId="2146847057"/>
            <ac:picMk id="14" creationId="{21D7DDDD-F818-56B4-A8D0-333A1161CFC9}"/>
          </ac:picMkLst>
        </pc:picChg>
      </pc:sldChg>
      <pc:sldChg chg="modSp mod">
        <pc:chgData name="amruthavennapusa@gmail.com" userId="53186d26fe6e3c77" providerId="LiveId" clId="{67A07AE7-664F-4E18-B75A-967F20562CF9}" dt="2025-07-22T07:33:49.552" v="264" actId="20577"/>
        <pc:sldMkLst>
          <pc:docMk/>
          <pc:sldMk cId="590056371" sldId="2146847064"/>
        </pc:sldMkLst>
        <pc:spChg chg="mod">
          <ac:chgData name="amruthavennapusa@gmail.com" userId="53186d26fe6e3c77" providerId="LiveId" clId="{67A07AE7-664F-4E18-B75A-967F20562CF9}" dt="2025-07-22T07:33:49.552" v="264" actId="20577"/>
          <ac:spMkLst>
            <pc:docMk/>
            <pc:sldMk cId="590056371" sldId="2146847064"/>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24e10d66ab16e3b5eb.gradio.live/" TargetMode="External"/><Relationship Id="rId2" Type="http://schemas.openxmlformats.org/officeDocument/2006/relationships/hyperlink" Target="https://github.com/Amruthavennapusa072005/employee-salary-prediction.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mruthavennapusa072005/employee-salary-prediction.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Employee salary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3150" y="4830912"/>
            <a:ext cx="7980183" cy="1143903"/>
          </a:xfrm>
          <a:prstGeom prst="rect">
            <a:avLst/>
          </a:prstGeom>
          <a:noFill/>
        </p:spPr>
        <p:txBody>
          <a:bodyPr wrap="square" lIns="91440" tIns="45720" rIns="91440" bIns="45720" rtlCol="0" anchor="t">
            <a:spAutoFit/>
          </a:bodyPr>
          <a:lstStyle/>
          <a:p>
            <a:pPr>
              <a:spcAft>
                <a:spcPts val="500"/>
              </a:spcAft>
            </a:pPr>
            <a:r>
              <a:rPr lang="en-US" sz="2000" b="1" dirty="0">
                <a:solidFill>
                  <a:schemeClr val="accent1"/>
                </a:solidFill>
                <a:latin typeface="Arial"/>
                <a:cs typeface="Arial"/>
              </a:rPr>
              <a:t>Name:</a:t>
            </a:r>
            <a:r>
              <a:rPr lang="en-US" sz="2000" b="1" dirty="0">
                <a:solidFill>
                  <a:schemeClr val="bg1"/>
                </a:solidFill>
                <a:latin typeface="Arial"/>
                <a:cs typeface="Arial"/>
              </a:rPr>
              <a:t>    Amrutha Lakshmi </a:t>
            </a:r>
            <a:r>
              <a:rPr lang="en-US" sz="2000" b="1" dirty="0" err="1">
                <a:solidFill>
                  <a:schemeClr val="bg1"/>
                </a:solidFill>
                <a:latin typeface="Arial"/>
                <a:cs typeface="Arial"/>
              </a:rPr>
              <a:t>Vennapusa</a:t>
            </a:r>
            <a:endParaRPr lang="en-US" sz="2000" b="1" dirty="0">
              <a:solidFill>
                <a:schemeClr val="bg1"/>
              </a:solidFill>
              <a:latin typeface="Arial"/>
              <a:cs typeface="Arial"/>
            </a:endParaRPr>
          </a:p>
          <a:p>
            <a:pPr>
              <a:spcAft>
                <a:spcPts val="500"/>
              </a:spcAft>
            </a:pPr>
            <a:r>
              <a:rPr lang="en-US" sz="2000" b="1" dirty="0">
                <a:solidFill>
                  <a:schemeClr val="accent1"/>
                </a:solidFill>
                <a:latin typeface="Arial"/>
                <a:cs typeface="Arial"/>
              </a:rPr>
              <a:t>College:</a:t>
            </a:r>
            <a:r>
              <a:rPr lang="en-US" sz="2000" b="1" dirty="0">
                <a:solidFill>
                  <a:schemeClr val="bg1"/>
                </a:solidFill>
                <a:latin typeface="Arial"/>
                <a:cs typeface="Arial"/>
              </a:rPr>
              <a:t> </a:t>
            </a:r>
            <a:r>
              <a:rPr lang="en-US" sz="2000" b="1" dirty="0" err="1">
                <a:solidFill>
                  <a:schemeClr val="bg1"/>
                </a:solidFill>
                <a:latin typeface="Arial"/>
                <a:cs typeface="Arial"/>
              </a:rPr>
              <a:t>Madanapalli</a:t>
            </a:r>
            <a:r>
              <a:rPr lang="en-US" sz="2000" b="1" dirty="0">
                <a:solidFill>
                  <a:schemeClr val="bg1"/>
                </a:solidFill>
                <a:latin typeface="Arial"/>
                <a:cs typeface="Arial"/>
              </a:rPr>
              <a:t> Institution Of Technology</a:t>
            </a:r>
          </a:p>
          <a:p>
            <a:pPr>
              <a:spcAft>
                <a:spcPts val="500"/>
              </a:spcAft>
            </a:pPr>
            <a:r>
              <a:rPr lang="en-US" sz="2000" b="1" dirty="0" err="1">
                <a:solidFill>
                  <a:schemeClr val="accent1"/>
                </a:solidFill>
                <a:latin typeface="Arial"/>
                <a:cs typeface="Arial"/>
              </a:rPr>
              <a:t>Dept</a:t>
            </a:r>
            <a:r>
              <a:rPr lang="en-US" sz="2000" b="1" dirty="0">
                <a:solidFill>
                  <a:schemeClr val="accent1"/>
                </a:solidFill>
                <a:latin typeface="Arial"/>
                <a:cs typeface="Arial"/>
              </a:rPr>
              <a:t>:</a:t>
            </a:r>
            <a:r>
              <a:rPr lang="en-US" sz="2000" b="1" dirty="0">
                <a:solidFill>
                  <a:schemeClr val="bg1"/>
                </a:solidFill>
                <a:latin typeface="Arial"/>
                <a:cs typeface="Arial"/>
              </a:rPr>
              <a:t>      Computer Science and Engineering</a:t>
            </a:r>
          </a:p>
        </p:txBody>
      </p:sp>
      <p:sp>
        <p:nvSpPr>
          <p:cNvPr id="5" name="Rectangle 4"/>
          <p:cNvSpPr/>
          <p:nvPr/>
        </p:nvSpPr>
        <p:spPr>
          <a:xfrm>
            <a:off x="1359108" y="4334580"/>
            <a:ext cx="2545837" cy="400110"/>
          </a:xfrm>
          <a:prstGeom prst="rect">
            <a:avLst/>
          </a:prstGeom>
        </p:spPr>
        <p:txBody>
          <a:bodyPr wrap="square">
            <a:spAutoFit/>
          </a:bodyPr>
          <a:lstStyle/>
          <a:p>
            <a:r>
              <a:rPr lang="en-US" sz="2000" b="1" dirty="0">
                <a:solidFill>
                  <a:schemeClr val="accent1">
                    <a:lumMod val="75000"/>
                  </a:schemeClr>
                </a:solidFill>
                <a:latin typeface="Arial" pitchFamily="34" charset="0"/>
                <a:cs typeface="Arial" pitchFamily="34" charset="0"/>
              </a:rPr>
              <a:t>Presented By:</a:t>
            </a:r>
            <a:endParaRPr lang="en-US" sz="2000"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3" y="1372366"/>
            <a:ext cx="11029615" cy="4673324"/>
          </a:xfrm>
        </p:spPr>
        <p:txBody>
          <a:bodyPr>
            <a:noAutofit/>
          </a:bodyPr>
          <a:lstStyle/>
          <a:p>
            <a:r>
              <a:rPr lang="en-US" sz="2200" dirty="0"/>
              <a:t>The Employee Salary Prediction System successfully demonstrates the end-to-end application of machine learning in solving a real-world HR analytics challenge. By simulating realistic salary data and applying advanced modeling techniques, the system achieved high prediction accuracy and practical insights into salary dynamics.</a:t>
            </a: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21869" y="1489595"/>
            <a:ext cx="11029615" cy="4673324"/>
          </a:xfrm>
        </p:spPr>
        <p:txBody>
          <a:bodyPr>
            <a:normAutofit/>
          </a:bodyPr>
          <a:lstStyle/>
          <a:p>
            <a:pPr marL="0" indent="0">
              <a:buNone/>
            </a:pPr>
            <a:r>
              <a:rPr lang="en-US" sz="2000" b="1" dirty="0"/>
              <a:t>Explainable AI (XAI):-</a:t>
            </a:r>
          </a:p>
          <a:p>
            <a:pPr marL="0" indent="0">
              <a:buNone/>
            </a:pPr>
            <a:r>
              <a:rPr lang="en-US" sz="2000" dirty="0"/>
              <a:t>Integrate techniques such as SHAP or LIME to explain why certain predictions were made, helping build trust in the AI model</a:t>
            </a:r>
          </a:p>
          <a:p>
            <a:pPr marL="0" indent="0">
              <a:buNone/>
            </a:pPr>
            <a:r>
              <a:rPr lang="en-US" sz="2000" dirty="0"/>
              <a:t>.</a:t>
            </a:r>
            <a:r>
              <a:rPr lang="en-US" sz="2000" b="1" dirty="0"/>
              <a:t>Cloud Deployment:-</a:t>
            </a:r>
          </a:p>
          <a:p>
            <a:pPr marL="0" indent="0">
              <a:buNone/>
            </a:pPr>
            <a:r>
              <a:rPr lang="en-US" sz="2000" dirty="0"/>
              <a:t>Host the app on cloud platforms like AWS, Azure, or Heroku for global access and scalability.</a:t>
            </a:r>
          </a:p>
          <a:p>
            <a:pPr marL="0" indent="0">
              <a:buNone/>
            </a:pPr>
            <a:r>
              <a:rPr lang="en-US" sz="2000" b="1" dirty="0"/>
              <a:t>Salary Range Prediction:-</a:t>
            </a:r>
          </a:p>
          <a:p>
            <a:pPr marL="0" indent="0">
              <a:buNone/>
            </a:pPr>
            <a:r>
              <a:rPr lang="en-US" sz="2000" dirty="0"/>
              <a:t>Extend the model to predict actual salary ranges instead of categories, making it more precise and informative for recruiters.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693462" y="1395810"/>
            <a:ext cx="11029615" cy="4673324"/>
          </a:xfrm>
        </p:spPr>
        <p:txBody>
          <a:bodyPr>
            <a:normAutofit/>
          </a:bodyPr>
          <a:lstStyle/>
          <a:p>
            <a:pPr marL="0" indent="0">
              <a:buNone/>
            </a:pPr>
            <a:r>
              <a:rPr lang="en-US" sz="2800" u="sng" dirty="0">
                <a:solidFill>
                  <a:schemeClr val="tx1"/>
                </a:solidFill>
              </a:rPr>
              <a:t>1.Git </a:t>
            </a:r>
            <a:r>
              <a:rPr lang="en-US" sz="2800" u="sng" dirty="0" err="1">
                <a:solidFill>
                  <a:schemeClr val="tx1"/>
                </a:solidFill>
              </a:rPr>
              <a:t>hub_link</a:t>
            </a:r>
            <a:r>
              <a:rPr lang="en-US" sz="2800" u="sng" dirty="0">
                <a:solidFill>
                  <a:schemeClr val="tx1"/>
                </a:solidFill>
              </a:rPr>
              <a:t> :</a:t>
            </a:r>
          </a:p>
          <a:p>
            <a:pPr marL="0" indent="0">
              <a:buNone/>
            </a:pPr>
            <a:r>
              <a:rPr lang="en-US" sz="2800" u="sng" dirty="0">
                <a:solidFill>
                  <a:schemeClr val="tx1"/>
                </a:solidFill>
                <a:hlinkClick r:id="rId2"/>
              </a:rPr>
              <a:t>https://github.com/Amruthavennapusa072005/employee-salary-prediction.git</a:t>
            </a:r>
            <a:endParaRPr lang="en-US" sz="2800" u="sng" dirty="0">
              <a:solidFill>
                <a:schemeClr val="tx1"/>
              </a:solidFill>
            </a:endParaRPr>
          </a:p>
          <a:p>
            <a:pPr marL="0" indent="0">
              <a:buNone/>
            </a:pPr>
            <a:r>
              <a:rPr lang="en-US" sz="2800" u="sng" dirty="0">
                <a:solidFill>
                  <a:schemeClr val="tx1"/>
                </a:solidFill>
              </a:rPr>
              <a:t>2.Gradio app link: </a:t>
            </a:r>
          </a:p>
          <a:p>
            <a:pPr marL="0" indent="0">
              <a:buNone/>
            </a:pPr>
            <a:r>
              <a:rPr lang="en-US" sz="2800" u="sng" dirty="0">
                <a:solidFill>
                  <a:schemeClr val="tx1"/>
                </a:solidFill>
                <a:hlinkClick r:id="rId3"/>
              </a:rPr>
              <a:t>https://24e10d66ab16e3b5eb.gradio.live/</a:t>
            </a:r>
            <a:endParaRPr lang="en-US" sz="2800" u="sng" dirty="0">
              <a:solidFill>
                <a:schemeClr val="tx1"/>
              </a:solidFill>
            </a:endParaRPr>
          </a:p>
          <a:p>
            <a:pPr marL="0" indent="0">
              <a:buNone/>
            </a:pPr>
            <a:r>
              <a:rPr lang="en-US" sz="2800" u="sng" dirty="0">
                <a:solidFill>
                  <a:schemeClr val="tx1"/>
                </a:solidFill>
              </a:rPr>
              <a:t>3.Jupyter notebook </a:t>
            </a:r>
          </a:p>
          <a:p>
            <a:pPr marL="0" indent="0">
              <a:buNone/>
            </a:pPr>
            <a:r>
              <a:rPr lang="en-US" sz="2800" u="sng" dirty="0">
                <a:solidFill>
                  <a:schemeClr val="tx1"/>
                </a:solidFill>
              </a:rPr>
              <a:t>4.Gradio app</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200"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latin typeface="Arial"/>
                <a:ea typeface="+mn-lt"/>
                <a:cs typeface="Arial"/>
              </a:rPr>
              <a:t>Problem Statement</a:t>
            </a:r>
            <a:endParaRPr lang="en-US" sz="1800" dirty="0">
              <a:latin typeface="Arial"/>
              <a:cs typeface="Arial"/>
            </a:endParaRPr>
          </a:p>
          <a:p>
            <a:pPr marL="305435" indent="-305435"/>
            <a:r>
              <a:rPr lang="en-US" sz="2400" b="1" dirty="0">
                <a:latin typeface="Arial"/>
                <a:ea typeface="+mn-lt"/>
                <a:cs typeface="Calibri"/>
              </a:rPr>
              <a:t>System </a:t>
            </a:r>
            <a:r>
              <a:rPr lang="en-US" sz="2400" b="1" dirty="0">
                <a:latin typeface="Arial"/>
                <a:ea typeface="+mn-lt"/>
                <a:cs typeface="+mn-lt"/>
              </a:rPr>
              <a:t>Development Approach</a:t>
            </a:r>
            <a:r>
              <a:rPr lang="en-US" sz="2400" dirty="0">
                <a:latin typeface="Arial"/>
                <a:ea typeface="+mn-lt"/>
                <a:cs typeface="+mn-lt"/>
              </a:rPr>
              <a:t> </a:t>
            </a:r>
            <a:endParaRPr lang="en-US" sz="1800" dirty="0">
              <a:latin typeface="Arial"/>
              <a:ea typeface="+mn-lt"/>
              <a:cs typeface="+mn-lt"/>
            </a:endParaRPr>
          </a:p>
          <a:p>
            <a:pPr marL="305435" indent="-305435"/>
            <a:r>
              <a:rPr lang="en-US" sz="2400" b="1" dirty="0">
                <a:latin typeface="Arial"/>
                <a:ea typeface="+mn-lt"/>
                <a:cs typeface="+mn-lt"/>
              </a:rPr>
              <a:t>Algorithm &amp; Deployment (Step by Step  Procedure) </a:t>
            </a:r>
            <a:endParaRPr lang="en-US" sz="1800" dirty="0">
              <a:latin typeface="Arial"/>
              <a:cs typeface="Calibri"/>
            </a:endParaRPr>
          </a:p>
          <a:p>
            <a:pPr marL="305435" indent="-305435"/>
            <a:r>
              <a:rPr lang="en-US" sz="2400" b="1" dirty="0">
                <a:latin typeface="Arial"/>
                <a:ea typeface="+mn-lt"/>
                <a:cs typeface="Arial"/>
              </a:rPr>
              <a:t>Result</a:t>
            </a:r>
          </a:p>
          <a:p>
            <a:pPr marL="305435" indent="-305435"/>
            <a:r>
              <a:rPr lang="en-US" sz="2400" b="1" dirty="0">
                <a:latin typeface="Arial"/>
                <a:ea typeface="+mn-lt"/>
                <a:cs typeface="Arial"/>
              </a:rPr>
              <a:t>Conclusion</a:t>
            </a:r>
            <a:endParaRPr lang="en-US" sz="1800" dirty="0">
              <a:latin typeface="Arial"/>
              <a:cs typeface="Arial"/>
            </a:endParaRPr>
          </a:p>
          <a:p>
            <a:pPr marL="305435" indent="-305435"/>
            <a:r>
              <a:rPr lang="en-US" sz="2400" b="1" dirty="0">
                <a:latin typeface="Arial"/>
                <a:ea typeface="+mn-lt"/>
                <a:cs typeface="Arial"/>
              </a:rPr>
              <a:t>Future Scope</a:t>
            </a:r>
          </a:p>
          <a:p>
            <a:pPr marL="305435" indent="-305435"/>
            <a:r>
              <a:rPr lang="en-US" sz="2400" b="1" dirty="0">
                <a:latin typeface="Arial"/>
                <a:ea typeface="+mn-lt"/>
                <a:cs typeface="Arial"/>
              </a:rPr>
              <a:t>References</a:t>
            </a:r>
            <a:endParaRPr lang="en-US" sz="1800"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4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65103" y="1339232"/>
            <a:ext cx="11029615" cy="4673324"/>
          </a:xfrm>
        </p:spPr>
        <p:txBody>
          <a:bodyPr>
            <a:noAutofit/>
          </a:bodyPr>
          <a:lstStyle/>
          <a:p>
            <a:pPr marL="305435" indent="-305435"/>
            <a:r>
              <a:rPr lang="en-US" sz="2400" dirty="0">
                <a:cs typeface="Arial" panose="020B0604020202020204" pitchFamily="34" charset="0"/>
              </a:rPr>
              <a:t>This project aims to develop a machine learning-based system that can accurately predict the salary category of an employee using historical data. By analyzing key attributes through automated learning algorithms, the system will assist organizations in making data-driven, transparent, and fair compensation decisions. The goal is to improve decision-making, reduce human error, and bring consistency to the salary determination process</a:t>
            </a:r>
            <a:r>
              <a:rPr lang="en-US" sz="2400" b="1" dirty="0">
                <a:cs typeface="Arial" panose="020B0604020202020204" pitchFamily="34" charset="0"/>
              </a:rPr>
              <a:t>.</a:t>
            </a:r>
            <a:endParaRPr lang="en-IN" sz="2400" b="1" dirty="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20930"/>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733591" y="1721126"/>
            <a:ext cx="11029615" cy="4654274"/>
          </a:xfrm>
        </p:spPr>
        <p:txBody>
          <a:bodyPr>
            <a:noAutofit/>
          </a:bodyPr>
          <a:lstStyle/>
          <a:p>
            <a:pPr marL="0" lvl="0" indent="0" defTabSz="914400" eaLnBrk="0" fontAlgn="base" hangingPunct="0">
              <a:lnSpc>
                <a:spcPct val="100000"/>
              </a:lnSpc>
              <a:spcBef>
                <a:spcPct val="0"/>
              </a:spcBef>
              <a:spcAft>
                <a:spcPct val="0"/>
              </a:spcAft>
              <a:buClrTx/>
              <a:buSzTx/>
              <a:buNone/>
            </a:pPr>
            <a:endParaRPr lang="en-US" sz="2100" dirty="0"/>
          </a:p>
          <a:p>
            <a:pPr marL="0" lvl="0" indent="0" defTabSz="914400" eaLnBrk="0" fontAlgn="base" hangingPunct="0">
              <a:lnSpc>
                <a:spcPct val="100000"/>
              </a:lnSpc>
              <a:spcBef>
                <a:spcPct val="0"/>
              </a:spcBef>
              <a:spcAft>
                <a:spcPts val="800"/>
              </a:spcAft>
              <a:buClrTx/>
              <a:buSzTx/>
              <a:buNone/>
            </a:pPr>
            <a:r>
              <a:rPr lang="en-US" sz="2100" dirty="0">
                <a:cs typeface="Arial" panose="020B0604020202020204" pitchFamily="34" charset="0"/>
              </a:rPr>
              <a:t>The Employee Salary Prediction System was developed using a machine learning . It integrates realistic data generation, advanced machine learning, and real-time deployment in a streamlined pipeline. </a:t>
            </a:r>
            <a:endParaRPr lang="en-US" sz="2100" dirty="0"/>
          </a:p>
          <a:p>
            <a:pPr marL="0" lvl="0" indent="0" defTabSz="914400" eaLnBrk="0" fontAlgn="base" hangingPunct="0">
              <a:lnSpc>
                <a:spcPct val="100000"/>
              </a:lnSpc>
              <a:spcBef>
                <a:spcPct val="0"/>
              </a:spcBef>
              <a:spcAft>
                <a:spcPts val="400"/>
              </a:spcAft>
              <a:buClrTx/>
              <a:buSzTx/>
              <a:buNone/>
            </a:pPr>
            <a:r>
              <a:rPr lang="en-US" sz="2100" b="1" dirty="0">
                <a:solidFill>
                  <a:schemeClr val="accent1"/>
                </a:solidFill>
              </a:rPr>
              <a:t>System Requirements</a:t>
            </a:r>
            <a:endParaRPr lang="en-US" sz="2100" dirty="0">
              <a:solidFill>
                <a:schemeClr val="accent1"/>
              </a:solidFill>
            </a:endParaRPr>
          </a:p>
          <a:p>
            <a:pPr lvl="0" defTabSz="914400" eaLnBrk="0" fontAlgn="base" hangingPunct="0">
              <a:lnSpc>
                <a:spcPct val="100000"/>
              </a:lnSpc>
              <a:spcBef>
                <a:spcPct val="0"/>
              </a:spcBef>
              <a:spcAft>
                <a:spcPts val="400"/>
              </a:spcAft>
              <a:buSzPct val="140000"/>
              <a:buFont typeface="Wingdings" panose="05000000000000000000" pitchFamily="2" charset="2"/>
              <a:buChar char="§"/>
            </a:pPr>
            <a:r>
              <a:rPr lang="en-US" sz="2100" dirty="0">
                <a:solidFill>
                  <a:schemeClr val="tx1"/>
                </a:solidFill>
              </a:rPr>
              <a:t>Python 3.8+, </a:t>
            </a:r>
            <a:r>
              <a:rPr lang="en-US" sz="2100" dirty="0" err="1">
                <a:solidFill>
                  <a:schemeClr val="tx1"/>
                </a:solidFill>
              </a:rPr>
              <a:t>Jupyter</a:t>
            </a:r>
            <a:r>
              <a:rPr lang="en-US" sz="2100" dirty="0">
                <a:solidFill>
                  <a:schemeClr val="tx1"/>
                </a:solidFill>
              </a:rPr>
              <a:t> Notebook, </a:t>
            </a:r>
          </a:p>
          <a:p>
            <a:pPr lvl="0" defTabSz="914400" eaLnBrk="0" fontAlgn="base" hangingPunct="0">
              <a:lnSpc>
                <a:spcPct val="100000"/>
              </a:lnSpc>
              <a:spcBef>
                <a:spcPct val="0"/>
              </a:spcBef>
              <a:spcAft>
                <a:spcPts val="400"/>
              </a:spcAft>
              <a:buSzPct val="140000"/>
              <a:buFont typeface="Wingdings" panose="05000000000000000000" pitchFamily="2" charset="2"/>
              <a:buChar char="§"/>
            </a:pPr>
            <a:r>
              <a:rPr lang="en-US" sz="2100" dirty="0">
                <a:solidFill>
                  <a:schemeClr val="tx1"/>
                </a:solidFill>
              </a:rPr>
              <a:t>Git &amp; GitHub </a:t>
            </a:r>
          </a:p>
          <a:p>
            <a:pPr lvl="0" defTabSz="914400" eaLnBrk="0" fontAlgn="base" hangingPunct="0">
              <a:lnSpc>
                <a:spcPct val="100000"/>
              </a:lnSpc>
              <a:spcBef>
                <a:spcPct val="0"/>
              </a:spcBef>
              <a:spcAft>
                <a:spcPts val="800"/>
              </a:spcAft>
              <a:buSzPct val="140000"/>
              <a:buFont typeface="Wingdings" panose="05000000000000000000" pitchFamily="2" charset="2"/>
              <a:buChar char="§"/>
            </a:pPr>
            <a:r>
              <a:rPr lang="en-US" sz="2100" dirty="0" err="1">
                <a:solidFill>
                  <a:schemeClr val="tx1"/>
                </a:solidFill>
              </a:rPr>
              <a:t>gradio</a:t>
            </a:r>
            <a:endParaRPr lang="en-US" sz="2100" dirty="0"/>
          </a:p>
          <a:p>
            <a:pPr marL="0" lvl="0" indent="0" defTabSz="914400" eaLnBrk="0" fontAlgn="base" hangingPunct="0">
              <a:lnSpc>
                <a:spcPct val="100000"/>
              </a:lnSpc>
              <a:spcBef>
                <a:spcPct val="0"/>
              </a:spcBef>
              <a:spcAft>
                <a:spcPts val="400"/>
              </a:spcAft>
              <a:buClrTx/>
              <a:buSzTx/>
              <a:buNone/>
            </a:pPr>
            <a:r>
              <a:rPr lang="en-US" sz="2100" b="1" dirty="0">
                <a:solidFill>
                  <a:schemeClr val="accent1"/>
                </a:solidFill>
              </a:rPr>
              <a:t>Key Libraries Used</a:t>
            </a:r>
            <a:endParaRPr lang="en-US" sz="2100" dirty="0">
              <a:solidFill>
                <a:schemeClr val="accent1"/>
              </a:solidFill>
            </a:endParaRPr>
          </a:p>
          <a:p>
            <a:pPr lvl="0" defTabSz="914400" eaLnBrk="0" fontAlgn="base" hangingPunct="0">
              <a:lnSpc>
                <a:spcPct val="100000"/>
              </a:lnSpc>
              <a:spcBef>
                <a:spcPct val="0"/>
              </a:spcBef>
              <a:spcAft>
                <a:spcPts val="400"/>
              </a:spcAft>
              <a:buSzPct val="140000"/>
              <a:buFont typeface="Wingdings" panose="05000000000000000000" pitchFamily="2" charset="2"/>
              <a:buChar char="§"/>
            </a:pPr>
            <a:r>
              <a:rPr lang="en-US" sz="2100" b="1" dirty="0">
                <a:solidFill>
                  <a:schemeClr val="tx1"/>
                </a:solidFill>
              </a:rPr>
              <a:t>Data Handling:</a:t>
            </a:r>
            <a:r>
              <a:rPr lang="en-US" sz="2100" dirty="0">
                <a:solidFill>
                  <a:schemeClr val="tx1"/>
                </a:solidFill>
              </a:rPr>
              <a:t> pandas, </a:t>
            </a:r>
            <a:r>
              <a:rPr lang="en-US" sz="2100" dirty="0" err="1">
                <a:solidFill>
                  <a:schemeClr val="tx1"/>
                </a:solidFill>
              </a:rPr>
              <a:t>numpy</a:t>
            </a:r>
            <a:r>
              <a:rPr lang="en-US" sz="2100" dirty="0">
                <a:solidFill>
                  <a:schemeClr val="tx1"/>
                </a:solidFill>
              </a:rPr>
              <a:t>, </a:t>
            </a:r>
          </a:p>
          <a:p>
            <a:pPr lvl="0" defTabSz="914400" eaLnBrk="0" fontAlgn="base" hangingPunct="0">
              <a:lnSpc>
                <a:spcPct val="100000"/>
              </a:lnSpc>
              <a:spcBef>
                <a:spcPct val="0"/>
              </a:spcBef>
              <a:spcAft>
                <a:spcPts val="400"/>
              </a:spcAft>
              <a:buSzPct val="140000"/>
              <a:buFont typeface="Wingdings" panose="05000000000000000000" pitchFamily="2" charset="2"/>
              <a:buChar char="§"/>
            </a:pPr>
            <a:r>
              <a:rPr lang="en-US" sz="2100" b="1" dirty="0">
                <a:solidFill>
                  <a:schemeClr val="tx1"/>
                </a:solidFill>
              </a:rPr>
              <a:t>ML Models:</a:t>
            </a:r>
            <a:r>
              <a:rPr lang="en-US" sz="2100" dirty="0">
                <a:solidFill>
                  <a:schemeClr val="tx1"/>
                </a:solidFill>
              </a:rPr>
              <a:t> scikit-learn</a:t>
            </a:r>
          </a:p>
          <a:p>
            <a:pPr lvl="0" defTabSz="914400" eaLnBrk="0" fontAlgn="base" hangingPunct="0">
              <a:lnSpc>
                <a:spcPct val="100000"/>
              </a:lnSpc>
              <a:spcBef>
                <a:spcPct val="0"/>
              </a:spcBef>
              <a:spcAft>
                <a:spcPts val="400"/>
              </a:spcAft>
              <a:buSzPct val="140000"/>
              <a:buFont typeface="Wingdings" panose="05000000000000000000" pitchFamily="2" charset="2"/>
              <a:buChar char="§"/>
            </a:pPr>
            <a:r>
              <a:rPr lang="en-US" sz="2100" b="1" dirty="0">
                <a:solidFill>
                  <a:schemeClr val="tx1"/>
                </a:solidFill>
              </a:rPr>
              <a:t>Web App:</a:t>
            </a:r>
            <a:r>
              <a:rPr lang="en-US" sz="2100" dirty="0">
                <a:solidFill>
                  <a:schemeClr val="tx1"/>
                </a:solidFill>
              </a:rPr>
              <a:t> </a:t>
            </a:r>
            <a:r>
              <a:rPr lang="en-US" sz="2100" dirty="0" err="1">
                <a:solidFill>
                  <a:schemeClr val="tx1"/>
                </a:solidFill>
              </a:rPr>
              <a:t>gradio</a:t>
            </a:r>
            <a:r>
              <a:rPr lang="en-US" sz="2100" dirty="0">
                <a:solidFill>
                  <a:schemeClr val="tx1"/>
                </a:solidFill>
              </a:rPr>
              <a:t> </a:t>
            </a:r>
          </a:p>
          <a:p>
            <a:pPr marL="0" lvl="0" indent="0" defTabSz="914400" eaLnBrk="0" fontAlgn="base" hangingPunct="0">
              <a:lnSpc>
                <a:spcPct val="100000"/>
              </a:lnSpc>
              <a:spcBef>
                <a:spcPct val="0"/>
              </a:spcBef>
              <a:spcAft>
                <a:spcPct val="0"/>
              </a:spcAft>
              <a:buClrTx/>
              <a:buSzTx/>
              <a:buNone/>
            </a:pPr>
            <a:endParaRPr lang="en-US" sz="2100" dirty="0">
              <a:solidFill>
                <a:schemeClr val="tx1"/>
              </a:solidFill>
            </a:endParaRPr>
          </a:p>
          <a:p>
            <a:endParaRPr lang="en-US" sz="2100" dirty="0"/>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956"/>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20892" y="1454426"/>
            <a:ext cx="11029615" cy="488674"/>
          </a:xfrm>
        </p:spPr>
        <p:txBody>
          <a:bodyPr>
            <a:noAutofit/>
          </a:bodyPr>
          <a:lstStyle/>
          <a:p>
            <a:pPr marL="0" indent="0">
              <a:buNone/>
            </a:pPr>
            <a:r>
              <a:rPr lang="en-US" sz="2400" dirty="0"/>
              <a:t>The project follows a structured ML pipeline from data creation to cloud deployment, ensuring accuracy, scalability, and real-time performance.</a:t>
            </a:r>
            <a:endParaRPr lang="en-US" sz="2800" b="1" dirty="0"/>
          </a:p>
        </p:txBody>
      </p:sp>
      <p:sp>
        <p:nvSpPr>
          <p:cNvPr id="4" name="Rectangle 3"/>
          <p:cNvSpPr/>
          <p:nvPr/>
        </p:nvSpPr>
        <p:spPr>
          <a:xfrm>
            <a:off x="849396" y="2228574"/>
            <a:ext cx="10493208" cy="4606389"/>
          </a:xfrm>
          <a:prstGeom prst="rect">
            <a:avLst/>
          </a:prstGeom>
        </p:spPr>
        <p:txBody>
          <a:bodyPr wrap="square">
            <a:spAutoFit/>
          </a:bodyPr>
          <a:lstStyle/>
          <a:p>
            <a:pPr>
              <a:spcAft>
                <a:spcPts val="800"/>
              </a:spcAft>
            </a:pPr>
            <a:r>
              <a:rPr lang="en-US" sz="2400" b="1" dirty="0">
                <a:solidFill>
                  <a:schemeClr val="accent1"/>
                </a:solidFill>
              </a:rPr>
              <a:t>Algorithm :-</a:t>
            </a:r>
            <a:endParaRPr lang="en-US" sz="2400" dirty="0">
              <a:solidFill>
                <a:schemeClr val="accent1"/>
              </a:solidFill>
            </a:endParaRPr>
          </a:p>
          <a:p>
            <a:pPr marL="457200" indent="-457200">
              <a:spcAft>
                <a:spcPts val="600"/>
              </a:spcAft>
              <a:buFont typeface="+mj-lt"/>
              <a:buAutoNum type="arabicPeriod"/>
            </a:pPr>
            <a:r>
              <a:rPr lang="en-US" sz="2300" b="1" dirty="0"/>
              <a:t>Importing libraries:-</a:t>
            </a:r>
          </a:p>
          <a:p>
            <a:pPr>
              <a:spcAft>
                <a:spcPts val="600"/>
              </a:spcAft>
            </a:pPr>
            <a:r>
              <a:rPr lang="en-US" sz="2000" dirty="0"/>
              <a:t>  Load essential Python libraries such as pandas, scikit-learn, </a:t>
            </a:r>
            <a:r>
              <a:rPr lang="en-US" sz="2000" dirty="0" err="1"/>
              <a:t>streamlit</a:t>
            </a:r>
            <a:r>
              <a:rPr lang="en-US" sz="2000" dirty="0"/>
              <a:t>, and Label Encoder.</a:t>
            </a:r>
          </a:p>
          <a:p>
            <a:pPr>
              <a:spcAft>
                <a:spcPts val="600"/>
              </a:spcAft>
            </a:pPr>
            <a:r>
              <a:rPr lang="en-US" sz="2300" b="1" dirty="0"/>
              <a:t>2. Load the dataset:-</a:t>
            </a:r>
          </a:p>
          <a:p>
            <a:pPr>
              <a:spcAft>
                <a:spcPts val="600"/>
              </a:spcAft>
            </a:pPr>
            <a:r>
              <a:rPr lang="en-US" sz="2000" dirty="0"/>
              <a:t>Read the CSV file (adult 3.csv) using pandas. Drop any rows with missing values to clean the data</a:t>
            </a:r>
          </a:p>
          <a:p>
            <a:pPr>
              <a:spcAft>
                <a:spcPts val="600"/>
              </a:spcAft>
            </a:pPr>
            <a:r>
              <a:rPr lang="en-US" sz="2000" b="1" dirty="0"/>
              <a:t>3.Data preprocessing :-</a:t>
            </a:r>
          </a:p>
          <a:p>
            <a:pPr>
              <a:spcAft>
                <a:spcPts val="600"/>
              </a:spcAft>
            </a:pPr>
            <a:r>
              <a:rPr lang="en-US" sz="2000" dirty="0"/>
              <a:t>Identify categorical columns and apply Label Encoder to convert them into numeric format Separate the dataset into features (X) and target (y), where salary is the target</a:t>
            </a:r>
          </a:p>
          <a:p>
            <a:pPr lvl="0" eaLnBrk="0" fontAlgn="base" hangingPunct="0">
              <a:spcBef>
                <a:spcPct val="0"/>
              </a:spcBef>
              <a:spcAft>
                <a:spcPts val="400"/>
              </a:spcAft>
            </a:pPr>
            <a:r>
              <a:rPr lang="en-US" sz="2000" b="1" dirty="0"/>
              <a:t>4.Spilt the dataset:-</a:t>
            </a:r>
          </a:p>
          <a:p>
            <a:pPr lvl="0" eaLnBrk="0" fontAlgn="base" hangingPunct="0">
              <a:spcBef>
                <a:spcPct val="0"/>
              </a:spcBef>
              <a:spcAft>
                <a:spcPts val="400"/>
              </a:spcAft>
            </a:pPr>
            <a:r>
              <a:rPr lang="en-US" sz="2000" dirty="0"/>
              <a:t>Use train test split to divide the data into training and testing sets (80% train, 20% test).</a:t>
            </a:r>
          </a:p>
          <a:p>
            <a:pPr>
              <a:spcAft>
                <a:spcPts val="600"/>
              </a:spcAft>
            </a:pPr>
            <a:endParaRPr lang="en-US" sz="2000" dirty="0"/>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479685"/>
            <a:ext cx="11029616" cy="614597"/>
          </a:xfrm>
        </p:spPr>
        <p:txBody>
          <a:bodyPr>
            <a:noAutofit/>
          </a:bodyPr>
          <a:lstStyle/>
          <a:p>
            <a:r>
              <a:rPr lang="en-US" sz="3600" b="1" dirty="0">
                <a:solidFill>
                  <a:schemeClr val="accent1"/>
                </a:solidFill>
                <a:latin typeface="Arial"/>
                <a:ea typeface="+mj-lt"/>
                <a:cs typeface="Arial"/>
              </a:rPr>
              <a:t>Algorithm &amp; Deployment</a:t>
            </a:r>
            <a:endParaRPr lang="en-US" sz="3600" dirty="0"/>
          </a:p>
        </p:txBody>
      </p:sp>
      <p:sp>
        <p:nvSpPr>
          <p:cNvPr id="4" name="Rectangle 3"/>
          <p:cNvSpPr/>
          <p:nvPr/>
        </p:nvSpPr>
        <p:spPr>
          <a:xfrm>
            <a:off x="849396" y="1479274"/>
            <a:ext cx="10493208" cy="4750018"/>
          </a:xfrm>
          <a:prstGeom prst="rect">
            <a:avLst/>
          </a:prstGeom>
        </p:spPr>
        <p:txBody>
          <a:bodyPr wrap="square">
            <a:spAutoFit/>
          </a:bodyPr>
          <a:lstStyle/>
          <a:p>
            <a:pPr lvl="0" eaLnBrk="0" fontAlgn="base" hangingPunct="0">
              <a:spcBef>
                <a:spcPct val="0"/>
              </a:spcBef>
              <a:spcAft>
                <a:spcPts val="400"/>
              </a:spcAft>
            </a:pPr>
            <a:r>
              <a:rPr lang="en-US" sz="2300" b="1" dirty="0"/>
              <a:t>5.Train the model</a:t>
            </a:r>
            <a:r>
              <a:rPr lang="en-US" sz="2300" dirty="0"/>
              <a:t>:-</a:t>
            </a:r>
          </a:p>
          <a:p>
            <a:pPr lvl="0" eaLnBrk="0" fontAlgn="base" hangingPunct="0">
              <a:spcBef>
                <a:spcPct val="0"/>
              </a:spcBef>
              <a:spcAft>
                <a:spcPts val="400"/>
              </a:spcAft>
            </a:pPr>
            <a:r>
              <a:rPr lang="en-US" sz="2300" dirty="0"/>
              <a:t>Train a Random Forest Classifier on the training data.</a:t>
            </a:r>
          </a:p>
          <a:p>
            <a:pPr lvl="0" eaLnBrk="0" fontAlgn="base" hangingPunct="0">
              <a:spcBef>
                <a:spcPct val="0"/>
              </a:spcBef>
              <a:spcAft>
                <a:spcPts val="400"/>
              </a:spcAft>
            </a:pPr>
            <a:r>
              <a:rPr lang="en-US" sz="2300" b="1" dirty="0"/>
              <a:t>6.Model evaluation :-</a:t>
            </a:r>
          </a:p>
          <a:p>
            <a:pPr lvl="0" eaLnBrk="0" fontAlgn="base" hangingPunct="0">
              <a:spcBef>
                <a:spcPct val="0"/>
              </a:spcBef>
              <a:spcAft>
                <a:spcPts val="400"/>
              </a:spcAft>
            </a:pPr>
            <a:r>
              <a:rPr lang="en-US" sz="2300" dirty="0"/>
              <a:t>Predict on the test set and evaluate performance using accuracy score and classification report.</a:t>
            </a:r>
          </a:p>
          <a:p>
            <a:pPr lvl="0" eaLnBrk="0" fontAlgn="base" hangingPunct="0">
              <a:spcBef>
                <a:spcPct val="0"/>
              </a:spcBef>
              <a:spcAft>
                <a:spcPts val="400"/>
              </a:spcAft>
            </a:pPr>
            <a:r>
              <a:rPr lang="en-US" sz="2300" b="1" dirty="0"/>
              <a:t>7.Built a </a:t>
            </a:r>
            <a:r>
              <a:rPr lang="en-US" sz="2300" b="1" dirty="0" err="1"/>
              <a:t>gradio</a:t>
            </a:r>
            <a:r>
              <a:rPr lang="en-US" sz="2300" b="1" dirty="0"/>
              <a:t> app:</a:t>
            </a:r>
          </a:p>
          <a:p>
            <a:pPr lvl="0" eaLnBrk="0" fontAlgn="base" hangingPunct="0">
              <a:spcBef>
                <a:spcPct val="0"/>
              </a:spcBef>
              <a:spcAft>
                <a:spcPts val="400"/>
              </a:spcAft>
            </a:pPr>
            <a:r>
              <a:rPr lang="en-US" sz="2300" dirty="0"/>
              <a:t>Design a user interface with input widgets to accept user features (age, job type, education, etc.).Use the trained model to predict salary category in real-time Display prediction results interactively using </a:t>
            </a:r>
            <a:r>
              <a:rPr lang="en-US" sz="2300" dirty="0" err="1"/>
              <a:t>st</a:t>
            </a:r>
            <a:r>
              <a:rPr lang="en-US" sz="2300" dirty="0"/>
              <a:t> success().</a:t>
            </a:r>
          </a:p>
          <a:p>
            <a:pPr lvl="0" eaLnBrk="0" fontAlgn="base" hangingPunct="0">
              <a:spcBef>
                <a:spcPct val="0"/>
              </a:spcBef>
              <a:spcAft>
                <a:spcPts val="400"/>
              </a:spcAft>
            </a:pPr>
            <a:r>
              <a:rPr lang="en-US" sz="2300" b="1" dirty="0"/>
              <a:t>8.Run:</a:t>
            </a:r>
          </a:p>
          <a:p>
            <a:pPr lvl="0" eaLnBrk="0" fontAlgn="base" hangingPunct="0">
              <a:spcBef>
                <a:spcPct val="0"/>
              </a:spcBef>
              <a:spcAft>
                <a:spcPts val="400"/>
              </a:spcAft>
            </a:pPr>
            <a:r>
              <a:rPr lang="en-US" sz="2300" dirty="0"/>
              <a:t>Run the app </a:t>
            </a:r>
          </a:p>
          <a:p>
            <a:pPr lvl="0" eaLnBrk="0" fontAlgn="base" hangingPunct="0">
              <a:spcBef>
                <a:spcPct val="0"/>
              </a:spcBef>
              <a:spcAft>
                <a:spcPts val="400"/>
              </a:spcAft>
            </a:pPr>
            <a:endParaRPr lang="en-US" sz="2300" dirty="0"/>
          </a:p>
        </p:txBody>
      </p:sp>
    </p:spTree>
    <p:extLst>
      <p:ext uri="{BB962C8B-B14F-4D97-AF65-F5344CB8AC3E}">
        <p14:creationId xmlns:p14="http://schemas.microsoft.com/office/powerpoint/2010/main" val="99409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530296"/>
          </a:xfrm>
        </p:spPr>
        <p:txBody>
          <a:bodyPr>
            <a:normAutofit/>
          </a:bodyPr>
          <a:lstStyle/>
          <a:p>
            <a:r>
              <a:rPr lang="en-US" dirty="0"/>
              <a:t>Result</a:t>
            </a:r>
          </a:p>
        </p:txBody>
      </p:sp>
      <p:pic>
        <p:nvPicPr>
          <p:cNvPr id="7" name="Content Placeholder 6">
            <a:extLst>
              <a:ext uri="{FF2B5EF4-FFF2-40B4-BE49-F238E27FC236}">
                <a16:creationId xmlns:a16="http://schemas.microsoft.com/office/drawing/2014/main" id="{44B99B02-967A-6894-4C46-4C5B971174A6}"/>
              </a:ext>
            </a:extLst>
          </p:cNvPr>
          <p:cNvPicPr>
            <a:picLocks noGrp="1" noChangeAspect="1"/>
          </p:cNvPicPr>
          <p:nvPr>
            <p:ph idx="1"/>
          </p:nvPr>
        </p:nvPicPr>
        <p:blipFill>
          <a:blip r:embed="rId2"/>
          <a:stretch>
            <a:fillRect/>
          </a:stretch>
        </p:blipFill>
        <p:spPr>
          <a:xfrm>
            <a:off x="-1" y="3876674"/>
            <a:ext cx="5248275" cy="2900363"/>
          </a:xfrm>
        </p:spPr>
      </p:pic>
      <p:pic>
        <p:nvPicPr>
          <p:cNvPr id="10" name="Picture 9">
            <a:extLst>
              <a:ext uri="{FF2B5EF4-FFF2-40B4-BE49-F238E27FC236}">
                <a16:creationId xmlns:a16="http://schemas.microsoft.com/office/drawing/2014/main" id="{A4A5F896-AE64-F23C-EAA6-DCE3D0F95F2B}"/>
              </a:ext>
            </a:extLst>
          </p:cNvPr>
          <p:cNvPicPr>
            <a:picLocks noChangeAspect="1"/>
          </p:cNvPicPr>
          <p:nvPr/>
        </p:nvPicPr>
        <p:blipFill>
          <a:blip r:embed="rId3"/>
          <a:stretch>
            <a:fillRect/>
          </a:stretch>
        </p:blipFill>
        <p:spPr>
          <a:xfrm>
            <a:off x="-1" y="1232452"/>
            <a:ext cx="5176839" cy="2563261"/>
          </a:xfrm>
          <a:prstGeom prst="rect">
            <a:avLst/>
          </a:prstGeom>
        </p:spPr>
      </p:pic>
      <p:pic>
        <p:nvPicPr>
          <p:cNvPr id="12" name="Picture 11">
            <a:extLst>
              <a:ext uri="{FF2B5EF4-FFF2-40B4-BE49-F238E27FC236}">
                <a16:creationId xmlns:a16="http://schemas.microsoft.com/office/drawing/2014/main" id="{17F8298E-7C52-6F4E-7925-B0468CFFF558}"/>
              </a:ext>
            </a:extLst>
          </p:cNvPr>
          <p:cNvPicPr>
            <a:picLocks noChangeAspect="1"/>
          </p:cNvPicPr>
          <p:nvPr/>
        </p:nvPicPr>
        <p:blipFill>
          <a:blip r:embed="rId4"/>
          <a:stretch>
            <a:fillRect/>
          </a:stretch>
        </p:blipFill>
        <p:spPr>
          <a:xfrm>
            <a:off x="5362575" y="1052512"/>
            <a:ext cx="6351093" cy="528161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2" name="Picture 11">
            <a:extLst>
              <a:ext uri="{FF2B5EF4-FFF2-40B4-BE49-F238E27FC236}">
                <a16:creationId xmlns:a16="http://schemas.microsoft.com/office/drawing/2014/main" id="{68F2ED58-876C-DB4A-79E9-1FA4F9043FE6}"/>
              </a:ext>
            </a:extLst>
          </p:cNvPr>
          <p:cNvPicPr>
            <a:picLocks noChangeAspect="1"/>
          </p:cNvPicPr>
          <p:nvPr/>
        </p:nvPicPr>
        <p:blipFill>
          <a:blip r:embed="rId2"/>
          <a:stretch>
            <a:fillRect/>
          </a:stretch>
        </p:blipFill>
        <p:spPr>
          <a:xfrm>
            <a:off x="847725" y="1162050"/>
            <a:ext cx="10763084" cy="3676650"/>
          </a:xfrm>
          <a:prstGeom prst="rect">
            <a:avLst/>
          </a:prstGeom>
        </p:spPr>
      </p:pic>
      <p:pic>
        <p:nvPicPr>
          <p:cNvPr id="14" name="Picture 13">
            <a:extLst>
              <a:ext uri="{FF2B5EF4-FFF2-40B4-BE49-F238E27FC236}">
                <a16:creationId xmlns:a16="http://schemas.microsoft.com/office/drawing/2014/main" id="{21D7DDDD-F818-56B4-A8D0-333A1161CFC9}"/>
              </a:ext>
            </a:extLst>
          </p:cNvPr>
          <p:cNvPicPr>
            <a:picLocks noChangeAspect="1"/>
          </p:cNvPicPr>
          <p:nvPr/>
        </p:nvPicPr>
        <p:blipFill>
          <a:blip r:embed="rId3"/>
          <a:stretch>
            <a:fillRect/>
          </a:stretch>
        </p:blipFill>
        <p:spPr>
          <a:xfrm>
            <a:off x="795338" y="4838700"/>
            <a:ext cx="11125200" cy="1790700"/>
          </a:xfrm>
          <a:prstGeom prst="rect">
            <a:avLst/>
          </a:prstGeom>
        </p:spPr>
      </p:pic>
    </p:spTree>
    <p:extLst>
      <p:ext uri="{BB962C8B-B14F-4D97-AF65-F5344CB8AC3E}">
        <p14:creationId xmlns:p14="http://schemas.microsoft.com/office/powerpoint/2010/main" val="1778559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TextBox 1"/>
          <p:cNvSpPr txBox="1"/>
          <p:nvPr/>
        </p:nvSpPr>
        <p:spPr>
          <a:xfrm>
            <a:off x="609600" y="2344615"/>
            <a:ext cx="11582400" cy="1384995"/>
          </a:xfrm>
          <a:prstGeom prst="rect">
            <a:avLst/>
          </a:prstGeom>
          <a:noFill/>
        </p:spPr>
        <p:txBody>
          <a:bodyPr wrap="square" rtlCol="0">
            <a:spAutoFit/>
          </a:bodyPr>
          <a:lstStyle/>
          <a:p>
            <a:r>
              <a:rPr lang="en-US" sz="2800" b="1" dirty="0" err="1">
                <a:solidFill>
                  <a:schemeClr val="accent1"/>
                </a:solidFill>
              </a:rPr>
              <a:t>Github</a:t>
            </a:r>
            <a:r>
              <a:rPr lang="en-US" sz="2800" b="1" dirty="0">
                <a:solidFill>
                  <a:schemeClr val="accent1"/>
                </a:solidFill>
              </a:rPr>
              <a:t> Repository Link: </a:t>
            </a:r>
            <a:r>
              <a:rPr lang="en-US" sz="2800" b="1" dirty="0">
                <a:solidFill>
                  <a:schemeClr val="accent1"/>
                </a:solidFill>
                <a:hlinkClick r:id="rId2"/>
              </a:rPr>
              <a:t>https://github.com/Amruthavennapusa072005/employee-salary-prediction.git</a:t>
            </a:r>
            <a:endParaRPr lang="en-US" sz="2800" dirty="0"/>
          </a:p>
        </p:txBody>
      </p:sp>
    </p:spTree>
    <p:extLst>
      <p:ext uri="{BB962C8B-B14F-4D97-AF65-F5344CB8AC3E}">
        <p14:creationId xmlns:p14="http://schemas.microsoft.com/office/powerpoint/2010/main" val="59005637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273</TotalTime>
  <Words>595</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Employee salary prediction</vt:lpstr>
      <vt:lpstr>OUTLINE</vt:lpstr>
      <vt:lpstr>Problem Statement</vt:lpstr>
      <vt:lpstr>System  Approach</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amruthavennapusa@gmail.com</cp:lastModifiedBy>
  <cp:revision>50</cp:revision>
  <dcterms:created xsi:type="dcterms:W3CDTF">2021-05-26T16:50:10Z</dcterms:created>
  <dcterms:modified xsi:type="dcterms:W3CDTF">2025-07-22T07:46:54Z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