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6" r:id="rId5"/>
    <p:sldId id="267"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B5B8AD-4C83-417E-BF37-E7A39C1AEC28}">
          <p14:sldIdLst>
            <p14:sldId id="256"/>
            <p14:sldId id="265"/>
            <p14:sldId id="257"/>
            <p14:sldId id="266"/>
            <p14:sldId id="267"/>
            <p14:sldId id="263"/>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73FE3-3D79-4C27-9D05-074242F51E43}" v="4" dt="2024-04-23T13:11:18.6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404" autoAdjust="0"/>
  </p:normalViewPr>
  <p:slideViewPr>
    <p:cSldViewPr snapToGrid="0">
      <p:cViewPr varScale="1">
        <p:scale>
          <a:sx n="74" d="100"/>
          <a:sy n="74" d="100"/>
        </p:scale>
        <p:origin x="456"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257A-C9DE-A0AF-AA02-D17B46B600AF}"/>
              </a:ext>
            </a:extLst>
          </p:cNvPr>
          <p:cNvSpPr>
            <a:spLocks noGrp="1"/>
          </p:cNvSpPr>
          <p:nvPr>
            <p:ph type="ctrTitle"/>
          </p:nvPr>
        </p:nvSpPr>
        <p:spPr>
          <a:xfrm>
            <a:off x="934278" y="347872"/>
            <a:ext cx="8676861" cy="864702"/>
          </a:xfrm>
        </p:spPr>
        <p:txBody>
          <a:bodyPr/>
          <a:lstStyle/>
          <a:p>
            <a:r>
              <a:rPr lang="en-US" sz="2400" dirty="0">
                <a:latin typeface="Cambria Math" panose="02040503050406030204" pitchFamily="18" charset="0"/>
                <a:ea typeface="Cambria Math" panose="02040503050406030204" pitchFamily="18" charset="0"/>
              </a:rPr>
              <a:t>JAWAHARLAL NEHRU TECHNOLOGICAL UNIVERSITY KAKINADA</a:t>
            </a:r>
            <a:endParaRPr lang="en-IN" sz="2400" dirty="0">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69EB331D-2A17-B2C0-CF3B-0CCA74C7C324}"/>
              </a:ext>
            </a:extLst>
          </p:cNvPr>
          <p:cNvSpPr>
            <a:spLocks noGrp="1"/>
          </p:cNvSpPr>
          <p:nvPr>
            <p:ph type="subTitle" idx="1"/>
          </p:nvPr>
        </p:nvSpPr>
        <p:spPr>
          <a:xfrm>
            <a:off x="1507067" y="2773017"/>
            <a:ext cx="7766936" cy="655984"/>
          </a:xfrm>
        </p:spPr>
        <p:txBody>
          <a:bodyPr>
            <a:normAutofit fontScale="92500"/>
          </a:bodyPr>
          <a:lstStyle/>
          <a:p>
            <a:r>
              <a:rPr lang="en-US" sz="4000" dirty="0">
                <a:solidFill>
                  <a:schemeClr val="accent1">
                    <a:lumMod val="75000"/>
                  </a:schemeClr>
                </a:solidFill>
                <a:latin typeface="Cambria Math" panose="02040503050406030204" pitchFamily="18" charset="0"/>
                <a:ea typeface="Cambria Math" panose="02040503050406030204" pitchFamily="18" charset="0"/>
              </a:rPr>
              <a:t>SCHOOL OF MANAGEMENT STUDIES </a:t>
            </a:r>
            <a:endParaRPr lang="en-IN" sz="4000" dirty="0">
              <a:solidFill>
                <a:schemeClr val="accent1">
                  <a:lumMod val="75000"/>
                </a:schemeClr>
              </a:solidFill>
              <a:latin typeface="Cambria Math" panose="02040503050406030204" pitchFamily="18" charset="0"/>
              <a:ea typeface="Cambria Math" panose="02040503050406030204" pitchFamily="18" charset="0"/>
            </a:endParaRPr>
          </a:p>
        </p:txBody>
      </p:sp>
      <p:pic>
        <p:nvPicPr>
          <p:cNvPr id="5" name="Picture 4" descr="Logo&#10;&#10;Description automatically generated">
            <a:extLst>
              <a:ext uri="{FF2B5EF4-FFF2-40B4-BE49-F238E27FC236}">
                <a16:creationId xmlns:a16="http://schemas.microsoft.com/office/drawing/2014/main" id="{8A3F60C5-5EF9-B650-F34E-D97F42DD662B}"/>
              </a:ext>
            </a:extLst>
          </p:cNvPr>
          <p:cNvPicPr>
            <a:picLocks noChangeAspect="1"/>
          </p:cNvPicPr>
          <p:nvPr/>
        </p:nvPicPr>
        <p:blipFill>
          <a:blip r:embed="rId2"/>
          <a:stretch>
            <a:fillRect/>
          </a:stretch>
        </p:blipFill>
        <p:spPr>
          <a:xfrm>
            <a:off x="4586908" y="1395361"/>
            <a:ext cx="1371600" cy="1194868"/>
          </a:xfrm>
          <a:prstGeom prst="rect">
            <a:avLst/>
          </a:prstGeom>
        </p:spPr>
      </p:pic>
      <p:sp>
        <p:nvSpPr>
          <p:cNvPr id="7" name="TextBox 6">
            <a:extLst>
              <a:ext uri="{FF2B5EF4-FFF2-40B4-BE49-F238E27FC236}">
                <a16:creationId xmlns:a16="http://schemas.microsoft.com/office/drawing/2014/main" id="{5D6A17DD-E97B-1275-9B12-43C3DA1025B9}"/>
              </a:ext>
            </a:extLst>
          </p:cNvPr>
          <p:cNvSpPr txBox="1"/>
          <p:nvPr/>
        </p:nvSpPr>
        <p:spPr>
          <a:xfrm>
            <a:off x="636105" y="4384490"/>
            <a:ext cx="6112565" cy="871970"/>
          </a:xfrm>
          <a:prstGeom prst="rect">
            <a:avLst/>
          </a:prstGeom>
          <a:noFill/>
        </p:spPr>
        <p:txBody>
          <a:bodyPr wrap="square" rtlCol="0">
            <a:spAutoFit/>
          </a:bodyPr>
          <a:lstStyle/>
          <a:p>
            <a:pPr>
              <a:lnSpc>
                <a:spcPct val="150000"/>
              </a:lnSpc>
            </a:pPr>
            <a:r>
              <a:rPr lang="en-US" dirty="0">
                <a:latin typeface="Cambria Math" panose="02040503050406030204" pitchFamily="18" charset="0"/>
                <a:ea typeface="Cambria Math" panose="02040503050406030204" pitchFamily="18" charset="0"/>
              </a:rPr>
              <a:t>SUBJECT:  FINANCIAL RISK MANAGEMENT</a:t>
            </a:r>
          </a:p>
          <a:p>
            <a:pPr>
              <a:lnSpc>
                <a:spcPct val="150000"/>
              </a:lnSpc>
            </a:pPr>
            <a:r>
              <a:rPr lang="en-US" dirty="0">
                <a:latin typeface="Cambria Math" panose="02040503050406030204" pitchFamily="18" charset="0"/>
                <a:ea typeface="Cambria Math" panose="02040503050406030204" pitchFamily="18" charset="0"/>
              </a:rPr>
              <a:t>TOPIC: TYPES OF SWAPS</a:t>
            </a:r>
            <a:endParaRPr lang="en-IN" dirty="0">
              <a:latin typeface="Cambria Math" panose="02040503050406030204" pitchFamily="18" charset="0"/>
              <a:ea typeface="Cambria Math" panose="02040503050406030204" pitchFamily="18" charset="0"/>
            </a:endParaRPr>
          </a:p>
        </p:txBody>
      </p:sp>
      <p:sp>
        <p:nvSpPr>
          <p:cNvPr id="13" name="TextBox 12">
            <a:extLst>
              <a:ext uri="{FF2B5EF4-FFF2-40B4-BE49-F238E27FC236}">
                <a16:creationId xmlns:a16="http://schemas.microsoft.com/office/drawing/2014/main" id="{E9EBD32F-8CCD-0C76-FAAB-EDE5B1685328}"/>
              </a:ext>
            </a:extLst>
          </p:cNvPr>
          <p:cNvSpPr txBox="1"/>
          <p:nvPr/>
        </p:nvSpPr>
        <p:spPr>
          <a:xfrm>
            <a:off x="6914324" y="5078895"/>
            <a:ext cx="5098774" cy="1061829"/>
          </a:xfrm>
          <a:prstGeom prst="rect">
            <a:avLst/>
          </a:prstGeom>
          <a:noFill/>
        </p:spPr>
        <p:txBody>
          <a:bodyPr wrap="square" rtlCol="0">
            <a:spAutoFit/>
          </a:bodyPr>
          <a:lstStyle/>
          <a:p>
            <a:pPr>
              <a:lnSpc>
                <a:spcPct val="150000"/>
              </a:lnSpc>
            </a:pPr>
            <a:r>
              <a:rPr lang="en-US" dirty="0">
                <a:latin typeface="Cambria Math" panose="02040503050406030204" pitchFamily="18" charset="0"/>
                <a:ea typeface="Cambria Math" panose="02040503050406030204" pitchFamily="18" charset="0"/>
              </a:rPr>
              <a:t>PRESENTED BY: </a:t>
            </a:r>
          </a:p>
          <a:p>
            <a:r>
              <a:rPr lang="en-US" dirty="0">
                <a:latin typeface="Cambria Math" panose="02040503050406030204" pitchFamily="18" charset="0"/>
                <a:ea typeface="Cambria Math" panose="02040503050406030204" pitchFamily="18" charset="0"/>
              </a:rPr>
              <a:t>PABBINEEDI. LAKSHMI PRASANNA</a:t>
            </a:r>
          </a:p>
          <a:p>
            <a:r>
              <a:rPr lang="en-US" dirty="0">
                <a:latin typeface="Cambria Math" panose="02040503050406030204" pitchFamily="18" charset="0"/>
                <a:ea typeface="Cambria Math" panose="02040503050406030204" pitchFamily="18" charset="0"/>
              </a:rPr>
              <a:t>22SM1E0017</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1203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934C-DB5A-7156-CC82-816DDE9B00F0}"/>
              </a:ext>
            </a:extLst>
          </p:cNvPr>
          <p:cNvSpPr>
            <a:spLocks noGrp="1"/>
          </p:cNvSpPr>
          <p:nvPr>
            <p:ph type="title"/>
          </p:nvPr>
        </p:nvSpPr>
        <p:spPr>
          <a:xfrm>
            <a:off x="677334" y="609600"/>
            <a:ext cx="8596668" cy="1012166"/>
          </a:xfrm>
        </p:spPr>
        <p:txBody>
          <a:bodyPr/>
          <a:lstStyle/>
          <a:p>
            <a:r>
              <a:rPr lang="en-US" dirty="0"/>
              <a:t>                    </a:t>
            </a:r>
            <a:r>
              <a:rPr lang="en-US" sz="3200" b="1" dirty="0">
                <a:latin typeface="Cambria Math" panose="02040503050406030204" pitchFamily="18" charset="0"/>
                <a:ea typeface="Cambria Math" panose="02040503050406030204" pitchFamily="18" charset="0"/>
              </a:rPr>
              <a:t>INTRODUCTION</a:t>
            </a:r>
            <a:endParaRPr lang="en-IN" sz="3200" b="1" dirty="0">
              <a:latin typeface="Cambria Math" panose="02040503050406030204" pitchFamily="18" charset="0"/>
              <a:ea typeface="Cambria Math" panose="02040503050406030204" pitchFamily="18" charset="0"/>
            </a:endParaRPr>
          </a:p>
        </p:txBody>
      </p:sp>
      <p:sp>
        <p:nvSpPr>
          <p:cNvPr id="5" name="TextBox 4">
            <a:extLst>
              <a:ext uri="{FF2B5EF4-FFF2-40B4-BE49-F238E27FC236}">
                <a16:creationId xmlns:a16="http://schemas.microsoft.com/office/drawing/2014/main" id="{C39645EA-F8FF-05E5-7192-B9D2FFD8F37C}"/>
              </a:ext>
            </a:extLst>
          </p:cNvPr>
          <p:cNvSpPr txBox="1"/>
          <p:nvPr/>
        </p:nvSpPr>
        <p:spPr>
          <a:xfrm>
            <a:off x="888521" y="1930400"/>
            <a:ext cx="9178505" cy="2466381"/>
          </a:xfrm>
          <a:prstGeom prst="rect">
            <a:avLst/>
          </a:prstGeom>
          <a:noFill/>
        </p:spPr>
        <p:txBody>
          <a:bodyPr wrap="square">
            <a:spAutoFit/>
          </a:bodyPr>
          <a:lstStyle/>
          <a:p>
            <a:pPr>
              <a:lnSpc>
                <a:spcPct val="200000"/>
              </a:lnSpc>
            </a:pPr>
            <a:r>
              <a:rPr lang="en-US" sz="2000" b="0" i="0" dirty="0">
                <a:solidFill>
                  <a:schemeClr val="tx1">
                    <a:lumMod val="75000"/>
                    <a:lumOff val="25000"/>
                  </a:schemeClr>
                </a:solidFill>
                <a:effectLst/>
                <a:highlight>
                  <a:srgbClr val="FFFFFF"/>
                </a:highlight>
                <a:latin typeface="Cambria Math" panose="02040503050406030204" pitchFamily="18" charset="0"/>
                <a:ea typeface="Cambria Math" panose="02040503050406030204" pitchFamily="18" charset="0"/>
              </a:rPr>
              <a:t>A swap is a derivative contract where one party exchanges or "swaps" the cash flows or value of one asset for another. For example, a company paying a variable rate of interest may swap its interest payments with another company that will then pay the first company a fixed rate.</a:t>
            </a:r>
            <a:endParaRPr lang="en-IN" sz="2000" dirty="0">
              <a:solidFill>
                <a:schemeClr val="tx1">
                  <a:lumMod val="75000"/>
                  <a:lumOff val="25000"/>
                </a:schemeClr>
              </a:solidFill>
              <a:latin typeface="Cambria Math" panose="02040503050406030204" pitchFamily="18"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403167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4E6788-53D8-88DE-E408-CB488675F3C9}"/>
              </a:ext>
            </a:extLst>
          </p:cNvPr>
          <p:cNvSpPr>
            <a:spLocks noGrp="1"/>
          </p:cNvSpPr>
          <p:nvPr>
            <p:ph idx="1"/>
          </p:nvPr>
        </p:nvSpPr>
        <p:spPr>
          <a:xfrm>
            <a:off x="1242204" y="1647645"/>
            <a:ext cx="7953554" cy="4393718"/>
          </a:xfrm>
        </p:spPr>
        <p:txBody>
          <a:bodyPr>
            <a:normAutofit/>
          </a:bodyPr>
          <a:lstStyle/>
          <a:p>
            <a:pPr>
              <a:buFont typeface="Wingdings" panose="05000000000000000000" pitchFamily="2" charset="2"/>
              <a:buChar char="q"/>
            </a:pPr>
            <a:r>
              <a:rPr lang="en-IN" sz="2800" dirty="0">
                <a:latin typeface="Cambria Math" panose="02040503050406030204" pitchFamily="18" charset="0"/>
                <a:ea typeface="Cambria Math" panose="02040503050406030204" pitchFamily="18" charset="0"/>
                <a:cs typeface="Times New Roman" panose="02020603050405020304" pitchFamily="18" charset="0"/>
              </a:rPr>
              <a:t> Interest Rate Swaps</a:t>
            </a:r>
          </a:p>
          <a:p>
            <a:pPr>
              <a:buFont typeface="Wingdings" panose="05000000000000000000" pitchFamily="2" charset="2"/>
              <a:buChar char="q"/>
            </a:pPr>
            <a:endParaRPr lang="en-IN" sz="2800" dirty="0">
              <a:latin typeface="Cambria Math" panose="02040503050406030204" pitchFamily="18" charset="0"/>
              <a:ea typeface="Cambria Math" panose="02040503050406030204" pitchFamily="18" charset="0"/>
              <a:cs typeface="Times New Roman" panose="02020603050405020304" pitchFamily="18" charset="0"/>
            </a:endParaRPr>
          </a:p>
          <a:p>
            <a:pPr>
              <a:buFont typeface="Wingdings" panose="05000000000000000000" pitchFamily="2" charset="2"/>
              <a:buChar char="q"/>
            </a:pPr>
            <a:r>
              <a:rPr lang="en-IN" sz="2800" dirty="0">
                <a:latin typeface="Cambria Math" panose="02040503050406030204" pitchFamily="18" charset="0"/>
                <a:ea typeface="Cambria Math" panose="02040503050406030204" pitchFamily="18" charset="0"/>
                <a:cs typeface="Times New Roman" panose="02020603050405020304" pitchFamily="18" charset="0"/>
              </a:rPr>
              <a:t> Currency Swaps</a:t>
            </a:r>
          </a:p>
          <a:p>
            <a:pPr>
              <a:buFont typeface="Wingdings" panose="05000000000000000000" pitchFamily="2" charset="2"/>
              <a:buChar char="q"/>
            </a:pPr>
            <a:endParaRPr lang="en-IN" sz="2800" dirty="0">
              <a:latin typeface="Cambria Math" panose="02040503050406030204" pitchFamily="18" charset="0"/>
              <a:ea typeface="Cambria Math" panose="02040503050406030204" pitchFamily="18" charset="0"/>
              <a:cs typeface="Times New Roman" panose="02020603050405020304" pitchFamily="18" charset="0"/>
            </a:endParaRPr>
          </a:p>
          <a:p>
            <a:pPr>
              <a:buFont typeface="Wingdings" panose="05000000000000000000" pitchFamily="2" charset="2"/>
              <a:buChar char="q"/>
            </a:pPr>
            <a:r>
              <a:rPr lang="en-IN" sz="2800" dirty="0">
                <a:latin typeface="Cambria Math" panose="02040503050406030204" pitchFamily="18" charset="0"/>
                <a:ea typeface="Cambria Math" panose="02040503050406030204" pitchFamily="18" charset="0"/>
                <a:cs typeface="Times New Roman" panose="02020603050405020304" pitchFamily="18" charset="0"/>
              </a:rPr>
              <a:t> Commodity Swap</a:t>
            </a:r>
          </a:p>
          <a:p>
            <a:pPr marL="0" indent="0">
              <a:buNone/>
            </a:pPr>
            <a:endParaRPr lang="en-IN" sz="2800" dirty="0">
              <a:latin typeface="Cambria Math" panose="02040503050406030204" pitchFamily="18" charset="0"/>
              <a:ea typeface="Cambria Math" panose="02040503050406030204" pitchFamily="18" charset="0"/>
              <a:cs typeface="Times New Roman" panose="02020603050405020304" pitchFamily="18" charset="0"/>
            </a:endParaRPr>
          </a:p>
          <a:p>
            <a:pPr>
              <a:buFont typeface="Wingdings" panose="05000000000000000000" pitchFamily="2" charset="2"/>
              <a:buChar char="q"/>
            </a:pPr>
            <a:r>
              <a:rPr lang="en-IN" sz="2800" dirty="0">
                <a:latin typeface="Cambria Math" panose="02040503050406030204" pitchFamily="18" charset="0"/>
                <a:ea typeface="Cambria Math" panose="02040503050406030204" pitchFamily="18" charset="0"/>
                <a:cs typeface="Times New Roman" panose="02020603050405020304" pitchFamily="18" charset="0"/>
              </a:rPr>
              <a:t>Equity Swap</a:t>
            </a:r>
          </a:p>
          <a:p>
            <a:pPr marL="0" indent="0">
              <a:buNone/>
            </a:pPr>
            <a:endParaRPr lang="en-IN" sz="28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IN" sz="2800" dirty="0">
              <a:latin typeface="Cambria Math" panose="02040503050406030204" pitchFamily="18" charset="0"/>
              <a:ea typeface="Cambria Math" panose="02040503050406030204" pitchFamily="18" charset="0"/>
            </a:endParaRPr>
          </a:p>
        </p:txBody>
      </p:sp>
      <p:sp>
        <p:nvSpPr>
          <p:cNvPr id="5" name="Title 4">
            <a:extLst>
              <a:ext uri="{FF2B5EF4-FFF2-40B4-BE49-F238E27FC236}">
                <a16:creationId xmlns:a16="http://schemas.microsoft.com/office/drawing/2014/main" id="{8EF4D96E-8A10-5546-A0BB-86C987666159}"/>
              </a:ext>
            </a:extLst>
          </p:cNvPr>
          <p:cNvSpPr>
            <a:spLocks noGrp="1"/>
          </p:cNvSpPr>
          <p:nvPr>
            <p:ph type="title"/>
          </p:nvPr>
        </p:nvSpPr>
        <p:spPr>
          <a:xfrm>
            <a:off x="1017916" y="595223"/>
            <a:ext cx="9282023" cy="854015"/>
          </a:xfrm>
        </p:spPr>
        <p:txBody>
          <a:bodyPr>
            <a:normAutofit/>
          </a:bodyPr>
          <a:lstStyle/>
          <a:p>
            <a:r>
              <a:rPr lang="en-IN" sz="2800" b="1" dirty="0">
                <a:latin typeface="Cambria Math" panose="02040503050406030204" pitchFamily="18" charset="0"/>
                <a:ea typeface="Cambria Math" panose="02040503050406030204" pitchFamily="18" charset="0"/>
              </a:rPr>
              <a:t>   </a:t>
            </a:r>
            <a:r>
              <a:rPr lang="en-IN" sz="3200" b="1" dirty="0">
                <a:latin typeface="Cambria Math" panose="02040503050406030204" pitchFamily="18" charset="0"/>
                <a:ea typeface="Cambria Math" panose="02040503050406030204" pitchFamily="18" charset="0"/>
              </a:rPr>
              <a:t>TYPES OF SWAPS</a:t>
            </a:r>
          </a:p>
        </p:txBody>
      </p:sp>
    </p:spTree>
    <p:extLst>
      <p:ext uri="{BB962C8B-B14F-4D97-AF65-F5344CB8AC3E}">
        <p14:creationId xmlns:p14="http://schemas.microsoft.com/office/powerpoint/2010/main" val="231476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84203DD-80FC-AC8A-8215-92A9351D8341}"/>
              </a:ext>
            </a:extLst>
          </p:cNvPr>
          <p:cNvSpPr>
            <a:spLocks noGrp="1"/>
          </p:cNvSpPr>
          <p:nvPr>
            <p:ph idx="1"/>
          </p:nvPr>
        </p:nvSpPr>
        <p:spPr>
          <a:xfrm>
            <a:off x="612475" y="493253"/>
            <a:ext cx="9118121" cy="5526437"/>
          </a:xfrm>
        </p:spPr>
        <p:txBody>
          <a:bodyPr>
            <a:normAutofit/>
          </a:bodyPr>
          <a:lstStyle/>
          <a:p>
            <a:pPr>
              <a:lnSpc>
                <a:spcPct val="150000"/>
              </a:lnSpc>
              <a:buFont typeface="Wingdings" panose="05000000000000000000" pitchFamily="2" charset="2"/>
              <a:buChar char="q"/>
            </a:pPr>
            <a:r>
              <a:rPr lang="en-US" sz="2400" b="1"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Interest Rate Swap:</a:t>
            </a:r>
          </a:p>
          <a:p>
            <a:pPr marL="0" indent="0">
              <a:lnSpc>
                <a:spcPct val="150000"/>
              </a:lnSpc>
              <a:buNone/>
            </a:pPr>
            <a:r>
              <a:rPr lang="en-US" sz="2000" dirty="0">
                <a:latin typeface="Cambria Math" panose="02040503050406030204" pitchFamily="18" charset="0"/>
                <a:ea typeface="Cambria Math" panose="02040503050406030204" pitchFamily="18" charset="0"/>
                <a:cs typeface="Times New Roman" panose="02020603050405020304" pitchFamily="18" charset="0"/>
              </a:rPr>
              <a:t>It is a contract between two parties in which each of them are obligatory to make payments to the each other for a specific period till termination date of contract. Such contract is also known as linear interest rate derivative which enjoy high degree of liquidity.</a:t>
            </a:r>
            <a:r>
              <a:rPr lang="en-US" sz="2400" b="1"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 </a:t>
            </a:r>
          </a:p>
          <a:p>
            <a:pPr>
              <a:lnSpc>
                <a:spcPct val="150000"/>
              </a:lnSpc>
              <a:buFont typeface="Wingdings" panose="05000000000000000000" pitchFamily="2" charset="2"/>
              <a:buChar char="q"/>
            </a:pPr>
            <a:r>
              <a:rPr lang="en-IN" sz="2400" b="1"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Currency Swap</a:t>
            </a:r>
            <a:endParaRPr lang="en-US" sz="2400" b="1"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nSpc>
                <a:spcPct val="150000"/>
              </a:lnSpc>
              <a:buNone/>
            </a:pPr>
            <a:r>
              <a:rPr lang="en-US" sz="2000" dirty="0">
                <a:latin typeface="Cambria Math" panose="02040503050406030204" pitchFamily="18" charset="0"/>
                <a:ea typeface="Cambria Math" panose="02040503050406030204" pitchFamily="18" charset="0"/>
                <a:cs typeface="Times New Roman" panose="02020603050405020304" pitchFamily="18" charset="0"/>
              </a:rPr>
              <a:t>A currency swap is a contract between two parties for exchange a particular amount of one currency for another, and to repay the exchanged principle along with interest in the future.</a:t>
            </a: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IN" sz="2400" b="1" i="0" dirty="0">
              <a:solidFill>
                <a:schemeClr val="accent1">
                  <a:lumMod val="50000"/>
                </a:schemeClr>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9612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380372A-204C-043F-498E-112011613CCF}"/>
              </a:ext>
            </a:extLst>
          </p:cNvPr>
          <p:cNvSpPr>
            <a:spLocks noGrp="1"/>
          </p:cNvSpPr>
          <p:nvPr>
            <p:ph idx="1"/>
          </p:nvPr>
        </p:nvSpPr>
        <p:spPr>
          <a:xfrm>
            <a:off x="677334" y="336431"/>
            <a:ext cx="9553594" cy="5704932"/>
          </a:xfrm>
        </p:spPr>
        <p:txBody>
          <a:bodyPr>
            <a:normAutofit/>
          </a:bodyPr>
          <a:lstStyle/>
          <a:p>
            <a:pPr>
              <a:lnSpc>
                <a:spcPct val="150000"/>
              </a:lnSpc>
              <a:buFont typeface="Wingdings" panose="05000000000000000000" pitchFamily="2" charset="2"/>
              <a:buChar char="q"/>
            </a:pPr>
            <a:r>
              <a:rPr lang="en-US" sz="2400" b="1" dirty="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a:t>Commodity Swap:</a:t>
            </a:r>
          </a:p>
          <a:p>
            <a:pPr marL="0" indent="0">
              <a:lnSpc>
                <a:spcPct val="150000"/>
              </a:lnSpc>
              <a:buNone/>
            </a:pPr>
            <a:r>
              <a:rPr lang="en-US" sz="2000" dirty="0">
                <a:latin typeface="Cambria Math" panose="02040503050406030204" pitchFamily="18" charset="0"/>
                <a:ea typeface="Cambria Math" panose="02040503050406030204" pitchFamily="18" charset="0"/>
                <a:cs typeface="Times New Roman" panose="02020603050405020304" pitchFamily="18" charset="0"/>
              </a:rPr>
              <a:t> In commodity swap, the cash flows from underlying asset exchanged. These cash flows linked to the commodity prices. Commodities can be any physical assets, such as, metals, energy stores, and food, including cattle. It is used as an instrument for risk management.</a:t>
            </a:r>
            <a:endParaRPr lang="en-IN" sz="2000" dirty="0">
              <a:latin typeface="Cambria Math" panose="02040503050406030204" pitchFamily="18" charset="0"/>
              <a:ea typeface="Cambria Math" panose="02040503050406030204" pitchFamily="18" charset="0"/>
              <a:cs typeface="Times New Roman" panose="02020603050405020304" pitchFamily="18" charset="0"/>
            </a:endParaRPr>
          </a:p>
          <a:p>
            <a:pPr>
              <a:lnSpc>
                <a:spcPct val="150000"/>
              </a:lnSpc>
              <a:buFont typeface="Wingdings" panose="05000000000000000000" pitchFamily="2" charset="2"/>
              <a:buChar char="q"/>
            </a:pPr>
            <a:r>
              <a:rPr lang="en-US" sz="2400" b="1" dirty="0">
                <a:solidFill>
                  <a:schemeClr val="accent1">
                    <a:lumMod val="50000"/>
                  </a:schemeClr>
                </a:solidFill>
                <a:latin typeface="Cambria Math" panose="02040503050406030204" pitchFamily="18" charset="0"/>
                <a:ea typeface="Cambria Math" panose="02040503050406030204" pitchFamily="18" charset="0"/>
              </a:rPr>
              <a:t>Equity Swap: </a:t>
            </a:r>
          </a:p>
          <a:p>
            <a:pPr marL="0" indent="0">
              <a:lnSpc>
                <a:spcPct val="150000"/>
              </a:lnSpc>
              <a:buNone/>
            </a:pPr>
            <a:r>
              <a:rPr lang="en-US" sz="2000" dirty="0">
                <a:latin typeface="Cambria Math" panose="02040503050406030204" pitchFamily="18" charset="0"/>
                <a:ea typeface="Cambria Math" panose="02040503050406030204" pitchFamily="18" charset="0"/>
              </a:rPr>
              <a:t>Under an equity swap, a shareholder comes up with a contract with other party (can be bank, financial firm or any other shareholder) to exchange the stream of cash flows from equity share for another fixed-income steam of cash flow However, shareholder retains their voting right on the shares.</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2908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8221-51DE-25D2-507B-22895E300B0A}"/>
              </a:ext>
            </a:extLst>
          </p:cNvPr>
          <p:cNvSpPr>
            <a:spLocks noGrp="1"/>
          </p:cNvSpPr>
          <p:nvPr>
            <p:ph type="title"/>
          </p:nvPr>
        </p:nvSpPr>
        <p:spPr>
          <a:xfrm>
            <a:off x="3631720" y="1620078"/>
            <a:ext cx="3398807" cy="785192"/>
          </a:xfrm>
        </p:spPr>
        <p:txBody>
          <a:bodyPr>
            <a:normAutofit/>
          </a:bodyPr>
          <a:lstStyle/>
          <a:p>
            <a:r>
              <a:rPr lang="en-US" dirty="0">
                <a:solidFill>
                  <a:schemeClr val="accent1"/>
                </a:solidFill>
                <a:latin typeface="Cambria Math" panose="02040503050406030204" pitchFamily="18" charset="0"/>
                <a:ea typeface="Cambria Math" panose="02040503050406030204" pitchFamily="18" charset="0"/>
              </a:rPr>
              <a:t>   REFERENCE</a:t>
            </a:r>
            <a:endParaRPr lang="en-IN" dirty="0">
              <a:solidFill>
                <a:schemeClr val="accent1"/>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CF7FAC3-EB0C-2904-F5E3-E55BD90454E4}"/>
              </a:ext>
            </a:extLst>
          </p:cNvPr>
          <p:cNvSpPr>
            <a:spLocks noGrp="1"/>
          </p:cNvSpPr>
          <p:nvPr>
            <p:ph idx="1"/>
          </p:nvPr>
        </p:nvSpPr>
        <p:spPr>
          <a:xfrm>
            <a:off x="871268" y="2622429"/>
            <a:ext cx="8971472" cy="1104181"/>
          </a:xfrm>
        </p:spPr>
        <p:txBody>
          <a:bodyPr>
            <a:normAutofit fontScale="25000" lnSpcReduction="20000"/>
          </a:bodyPr>
          <a:lstStyle/>
          <a:p>
            <a:pPr marL="0" indent="0">
              <a:buNone/>
            </a:pPr>
            <a:r>
              <a:rPr lang="en-IN" sz="2400" dirty="0">
                <a:latin typeface="Cambria Math" panose="02040503050406030204" pitchFamily="18" charset="0"/>
                <a:ea typeface="Cambria Math" panose="02040503050406030204" pitchFamily="18" charset="0"/>
              </a:rPr>
              <a:t>                                                                                          </a:t>
            </a:r>
            <a:r>
              <a:rPr lang="en-IN" sz="8000" dirty="0">
                <a:latin typeface="Cambria Math" panose="02040503050406030204" pitchFamily="18" charset="0"/>
                <a:ea typeface="Cambria Math" panose="02040503050406030204" pitchFamily="18" charset="0"/>
              </a:rPr>
              <a:t>                        FINANCIAL DERIVATIVES</a:t>
            </a:r>
          </a:p>
          <a:p>
            <a:pPr marL="0" indent="0">
              <a:buNone/>
            </a:pPr>
            <a:r>
              <a:rPr lang="en-IN" sz="8000" dirty="0">
                <a:latin typeface="Cambria Math" panose="02040503050406030204" pitchFamily="18" charset="0"/>
                <a:ea typeface="Cambria Math" panose="02040503050406030204" pitchFamily="18" charset="0"/>
              </a:rPr>
              <a:t>                                                                         By</a:t>
            </a:r>
          </a:p>
          <a:p>
            <a:pPr marL="0" indent="0">
              <a:buNone/>
            </a:pPr>
            <a:r>
              <a:rPr lang="en-IN" sz="4200" dirty="0">
                <a:latin typeface="Cambria Math" panose="02040503050406030204" pitchFamily="18" charset="0"/>
                <a:ea typeface="Cambria Math" panose="02040503050406030204" pitchFamily="18" charset="0"/>
              </a:rPr>
              <a:t>                                                                                                                            </a:t>
            </a:r>
            <a:r>
              <a:rPr lang="en-IN" sz="5600" dirty="0">
                <a:latin typeface="Cambria Math" panose="02040503050406030204" pitchFamily="18" charset="0"/>
                <a:ea typeface="Cambria Math" panose="02040503050406030204" pitchFamily="18" charset="0"/>
              </a:rPr>
              <a:t>S. L. GUPTHA</a:t>
            </a:r>
          </a:p>
          <a:p>
            <a:pPr marL="0" indent="0">
              <a:buNone/>
            </a:pPr>
            <a:endParaRPr lang="en-IN" sz="2400" dirty="0">
              <a:latin typeface="Cambria Math" panose="02040503050406030204" pitchFamily="18" charset="0"/>
              <a:ea typeface="Cambria Math" panose="02040503050406030204" pitchFamily="18" charset="0"/>
            </a:endParaRPr>
          </a:p>
          <a:p>
            <a:pPr marL="0" indent="0">
              <a:buNone/>
            </a:pPr>
            <a:r>
              <a:rPr lang="en-IN" sz="2400" dirty="0">
                <a:latin typeface="Cambria Math" panose="02040503050406030204" pitchFamily="18" charset="0"/>
                <a:ea typeface="Cambria Math" panose="02040503050406030204" pitchFamily="18" charset="0"/>
              </a:rPr>
              <a:t>                                                                                        </a:t>
            </a:r>
            <a:endParaRPr lang="en-IN" sz="4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8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26E8-8EB6-2816-0CFB-D42608057A9A}"/>
              </a:ext>
            </a:extLst>
          </p:cNvPr>
          <p:cNvSpPr>
            <a:spLocks noGrp="1"/>
          </p:cNvSpPr>
          <p:nvPr>
            <p:ph type="title"/>
          </p:nvPr>
        </p:nvSpPr>
        <p:spPr>
          <a:xfrm>
            <a:off x="1094777" y="3084443"/>
            <a:ext cx="8933806" cy="1388166"/>
          </a:xfrm>
        </p:spPr>
        <p:txBody>
          <a:bodyPr/>
          <a:lstStyle/>
          <a:p>
            <a:pPr algn="ctr"/>
            <a:r>
              <a:rPr lang="en-US" b="1" dirty="0">
                <a:solidFill>
                  <a:schemeClr val="accent1"/>
                </a:solidFill>
                <a:latin typeface="Cambria Math" panose="02040503050406030204" pitchFamily="18" charset="0"/>
                <a:ea typeface="Cambria Math" panose="02040503050406030204" pitchFamily="18" charset="0"/>
              </a:rPr>
              <a:t>THANK  YOU</a:t>
            </a:r>
            <a:endParaRPr lang="en-IN" b="1" dirty="0">
              <a:solidFill>
                <a:schemeClr val="accent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4559434"/>
      </p:ext>
    </p:extLst>
  </p:cSld>
  <p:clrMapOvr>
    <a:masterClrMapping/>
  </p:clrMapOvr>
</p:sld>
</file>

<file path=ppt/theme/theme1.xml><?xml version="1.0" encoding="utf-8"?>
<a:theme xmlns:a="http://schemas.openxmlformats.org/drawingml/2006/main" name="Facet">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636</TotalTime>
  <Words>317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 Math</vt:lpstr>
      <vt:lpstr>Trebuchet MS</vt:lpstr>
      <vt:lpstr>Wingdings</vt:lpstr>
      <vt:lpstr>Wingdings 3</vt:lpstr>
      <vt:lpstr>Facet</vt:lpstr>
      <vt:lpstr>JAWAHARLAL NEHRU TECHNOLOGICAL UNIVERSITY KAKINADA</vt:lpstr>
      <vt:lpstr>                    INTRODUCTION</vt:lpstr>
      <vt:lpstr>   TYPES OF SWAPS</vt:lpstr>
      <vt:lpstr>PowerPoint Presentation</vt:lpstr>
      <vt:lpstr>PowerPoint Presentation</vt:lpstr>
      <vt:lpstr>   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JAWAHARLAL NEHRU TECHNOLOGICAL UNIVERSITY KAKINADA</dc:title>
  <dc:creator>Jaya Chandra, Ponnamalla</dc:creator>
  <cp:lastModifiedBy>Pabbineedi Amrutheswari</cp:lastModifiedBy>
  <cp:revision>16</cp:revision>
  <dcterms:created xsi:type="dcterms:W3CDTF">2022-12-14T13:53:22Z</dcterms:created>
  <dcterms:modified xsi:type="dcterms:W3CDTF">2024-04-25T11:38:46Z</dcterms:modified>
</cp:coreProperties>
</file>