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4"/>
      <p:bold r:id="rId15"/>
      <p:italic r:id="rId16"/>
      <p:boldItalic r:id="rId17"/>
    </p:embeddedFont>
    <p:embeddedFont>
      <p:font typeface="PT Sans Narrow" panose="020B0506020203020204" pitchFamily="3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71D14C-3E3F-4648-B13E-FFABCEBBCD7A}" v="12" dt="2025-04-07T16:42:51.122"/>
  </p1510:revLst>
</p1510:revInfo>
</file>

<file path=ppt/tableStyles.xml><?xml version="1.0" encoding="utf-8"?>
<a:tblStyleLst xmlns:a="http://schemas.openxmlformats.org/drawingml/2006/main" def="{CA27FE82-DA68-417C-9DC4-12590172A4F1}">
  <a:tblStyle styleId="{CA27FE82-DA68-417C-9DC4-12590172A4F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466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" name="Google Shape;45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TSG.2019.2959987" TargetMode="External"/><Relationship Id="rId7" Type="http://schemas.openxmlformats.org/officeDocument/2006/relationships/hyperlink" Target="https://doi.org/10.1016/j.scs.2020.102408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16/j.enconman.2020.113654" TargetMode="External"/><Relationship Id="rId5" Type="http://schemas.openxmlformats.org/officeDocument/2006/relationships/hyperlink" Target="https://doi.org/10.1016/j.apenergy.2020.115608" TargetMode="External"/><Relationship Id="rId4" Type="http://schemas.openxmlformats.org/officeDocument/2006/relationships/hyperlink" Target="https://doi.org/10.1016/j.renene.2020.04.045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ctrTitle"/>
          </p:nvPr>
        </p:nvSpPr>
        <p:spPr>
          <a:xfrm>
            <a:off x="1003650" y="1355164"/>
            <a:ext cx="692115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endParaRPr sz="1100" b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33333"/>
              <a:buNone/>
            </a:pPr>
            <a:endParaRPr sz="1800" b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85714"/>
              <a:buFont typeface="Arial"/>
              <a:buNone/>
            </a:pPr>
            <a:endParaRPr sz="21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33333"/>
              <a:buFont typeface="Arial"/>
              <a:buNone/>
            </a:pPr>
            <a:endParaRPr sz="1800" b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13971"/>
              <a:buFont typeface="Arial"/>
              <a:buNone/>
            </a:pPr>
            <a:endParaRPr sz="1911" b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84225"/>
              <a:buNone/>
            </a:pPr>
            <a:r>
              <a:rPr lang="en-GB" sz="21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Computational Tools for Engineers</a:t>
            </a:r>
            <a:endParaRPr sz="1511" b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50672"/>
              <a:buNone/>
            </a:pPr>
            <a:r>
              <a:rPr lang="en-GB" sz="1711" b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Subject Code: 22CTE48</a:t>
            </a:r>
            <a:endParaRPr sz="1511" b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50672"/>
              <a:buNone/>
            </a:pPr>
            <a:endParaRPr sz="171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2"/>
          <p:cNvSpPr txBox="1">
            <a:spLocks noGrp="1"/>
          </p:cNvSpPr>
          <p:nvPr>
            <p:ph type="subTitle" idx="1"/>
          </p:nvPr>
        </p:nvSpPr>
        <p:spPr>
          <a:xfrm>
            <a:off x="1829325" y="1818457"/>
            <a:ext cx="5269800" cy="1139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TEAM ‘4’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/>
            <a:r>
              <a:rPr lang="en-GB" dirty="0">
                <a:latin typeface="Times New Roman"/>
                <a:ea typeface="Times New Roman"/>
                <a:cs typeface="Times New Roman"/>
                <a:sym typeface="Times New Roman"/>
              </a:rPr>
              <a:t>Project Title : </a:t>
            </a:r>
            <a:r>
              <a:rPr lang="en-US" b="1" i="0" dirty="0"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Smart Charging Infrastructure for Electric Vehicles in India</a:t>
            </a:r>
            <a:endParaRPr lang="en-US" b="1" i="0" dirty="0">
              <a:solidFill>
                <a:srgbClr val="F8FA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4" name="Google Shape;64;p12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975" y="143806"/>
            <a:ext cx="1428750" cy="131921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/>
          <p:nvPr/>
        </p:nvSpPr>
        <p:spPr>
          <a:xfrm>
            <a:off x="463550" y="143800"/>
            <a:ext cx="8217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GB" sz="2100" b="1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 Joseph Engineering College – Mangaluru</a:t>
            </a:r>
            <a:r>
              <a:rPr lang="en-GB" sz="15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1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Autonomous Institution 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6" name="Google Shape;66;p12" descr="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79089" y="143806"/>
            <a:ext cx="1319213" cy="1319213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2"/>
          <p:cNvSpPr txBox="1"/>
          <p:nvPr/>
        </p:nvSpPr>
        <p:spPr>
          <a:xfrm>
            <a:off x="1207700" y="4227728"/>
            <a:ext cx="87606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0488" marR="0" lvl="0" indent="-28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CLASS- 4</a:t>
            </a:r>
            <a:r>
              <a:rPr lang="en-GB" sz="2000" b="1" i="0" u="none" strike="noStrike" cap="none" baseline="30000" dirty="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-GB" sz="2000" b="1" i="0" u="none" strike="noStrike" cap="none" dirty="0">
                <a:solidFill>
                  <a:srgbClr val="4A86E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SEM	SECTION: A	BRANCH: CSE</a:t>
            </a:r>
            <a:endParaRPr sz="2000" b="1" i="0" u="none" strike="noStrike" cap="none" dirty="0">
              <a:solidFill>
                <a:srgbClr val="4A86E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2"/>
          <p:cNvSpPr txBox="1"/>
          <p:nvPr/>
        </p:nvSpPr>
        <p:spPr>
          <a:xfrm>
            <a:off x="3721502" y="3212770"/>
            <a:ext cx="119666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Guided by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Pavana kumara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Times New Roman"/>
                <a:ea typeface="Times New Roman"/>
                <a:cs typeface="Times New Roman"/>
                <a:sym typeface="Times New Roman"/>
              </a:rPr>
              <a:t>Deepthi K</a:t>
            </a:r>
            <a:endParaRPr lang="en-IN" sz="12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 sz="3600" dirty="0"/>
              <a:t>References</a:t>
            </a:r>
            <a:br>
              <a:rPr lang="en-GB" sz="3600" dirty="0"/>
            </a:br>
            <a:endParaRPr dirty="0"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1"/>
          </p:nvPr>
        </p:nvSpPr>
        <p:spPr>
          <a:xfrm>
            <a:off x="252227" y="1065603"/>
            <a:ext cx="8520600" cy="3863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K. Chaudhari et al.</a:t>
            </a:r>
            <a:r>
              <a:rPr lang="en-IN" b="0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"AI-Based Dynamic Load Management for EV Charging Stations," </a:t>
            </a:r>
            <a:r>
              <a:rPr lang="en-IN" b="0" i="1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on Smart Grid</a:t>
            </a:r>
            <a:r>
              <a:rPr lang="en-IN" b="0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vol. 11, no. 3, pp. 2345-2356, 2020, ISSN 1949-3053, </a:t>
            </a:r>
            <a:r>
              <a:rPr lang="en-IN" b="0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https://doi.org/10.1109/TSG.2019.2959987</a:t>
            </a:r>
            <a:r>
              <a:rPr lang="en-IN" b="0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en-IN" b="1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S. Patel and R. Sharma</a:t>
            </a:r>
            <a:r>
              <a:rPr lang="en-IN" b="0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"Solar-Powered EV Charging with Battery Storage: A Case Study for Indian Grids," </a:t>
            </a:r>
            <a:r>
              <a:rPr lang="en-IN" b="0" i="1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Renewable Energy</a:t>
            </a:r>
            <a:r>
              <a:rPr lang="en-IN" b="0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vol. 156, pp. 1201-1215, 2020, ISSN 0960-1481, </a:t>
            </a:r>
            <a:r>
              <a:rPr lang="en-IN" b="0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https://doi.org/10.1016/j.renene.2020.04.045</a:t>
            </a:r>
            <a:r>
              <a:rPr lang="en-IN" b="0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en-IN" b="1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A. Singh et al.</a:t>
            </a:r>
            <a:r>
              <a:rPr lang="en-IN" b="0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"Reinforcement Learning for Optimal Scheduling of EV Charging in Microgrids," </a:t>
            </a:r>
            <a:r>
              <a:rPr lang="en-IN" b="0" i="1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Applied Energy</a:t>
            </a:r>
            <a:r>
              <a:rPr lang="en-IN" b="0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vol. 278, 2020, 115608, ISSN 0306-2619, </a:t>
            </a:r>
            <a:r>
              <a:rPr lang="en-IN" b="0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https://doi.org/10.1016/j.apenergy.2020.115608</a:t>
            </a:r>
            <a:r>
              <a:rPr lang="en-IN" b="0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en-IN" b="1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M. Kumar and N. Poonam</a:t>
            </a:r>
            <a:r>
              <a:rPr lang="en-IN" b="0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"Simulink </a:t>
            </a:r>
            <a:r>
              <a:rPr lang="en-IN" b="0" i="0" dirty="0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IN" b="0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Hybrid Renewable Energy Systems for EV Charging Stations," </a:t>
            </a:r>
            <a:r>
              <a:rPr lang="en-IN" b="0" i="1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Energy Conversion and Management</a:t>
            </a:r>
            <a:r>
              <a:rPr lang="en-IN" b="0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vol. 228, 2021, 113654, ISSN 0196-8904, </a:t>
            </a:r>
            <a:r>
              <a:rPr lang="en-IN" b="0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https://doi.org/10.1016/j.enconman.2020.113654</a:t>
            </a:r>
            <a:r>
              <a:rPr lang="en-IN" b="0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en-IN" b="1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J. Li and T. Zhang</a:t>
            </a:r>
            <a:r>
              <a:rPr lang="en-IN" b="0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"IoT-Enabled Real-Time Monitoring and Fault Detection in EV Charging Infrastructure," </a:t>
            </a:r>
            <a:r>
              <a:rPr lang="en-IN" b="0" i="1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Sustainable Cities and Society</a:t>
            </a:r>
            <a:r>
              <a:rPr lang="en-IN" b="0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vol. 62, 2020, 102408, ISSN 2210-6707, </a:t>
            </a:r>
            <a:r>
              <a:rPr lang="en-IN" b="0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https://doi.org/10.1016/j.scs.2020.102408</a:t>
            </a:r>
            <a:r>
              <a:rPr lang="en-IN" b="0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2"/>
          <p:cNvPicPr preferRelativeResize="0"/>
          <p:nvPr/>
        </p:nvPicPr>
        <p:blipFill rotWithShape="1">
          <a:blip r:embed="rId3">
            <a:alphaModFix/>
          </a:blip>
          <a:srcRect l="-2550" r="2550"/>
          <a:stretch/>
        </p:blipFill>
        <p:spPr>
          <a:xfrm>
            <a:off x="1176548" y="1165486"/>
            <a:ext cx="6461175" cy="281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311700" y="187025"/>
            <a:ext cx="8520600" cy="9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-GB" sz="4751" u="sng">
                <a:solidFill>
                  <a:srgbClr val="B4A7D6"/>
                </a:solidFill>
              </a:rPr>
              <a:t>TEAM INFO</a:t>
            </a:r>
            <a:endParaRPr sz="4751" u="sng">
              <a:solidFill>
                <a:srgbClr val="B4A7D6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7500"/>
              <a:buNone/>
            </a:pPr>
            <a:r>
              <a:rPr lang="en-GB" sz="2640"/>
              <a:t>TEAM LEADER :</a:t>
            </a:r>
            <a:endParaRPr sz="2640"/>
          </a:p>
        </p:txBody>
      </p:sp>
      <p:graphicFrame>
        <p:nvGraphicFramePr>
          <p:cNvPr id="74" name="Google Shape;74;p13"/>
          <p:cNvGraphicFramePr/>
          <p:nvPr>
            <p:extLst>
              <p:ext uri="{D42A27DB-BD31-4B8C-83A1-F6EECF244321}">
                <p14:modId xmlns:p14="http://schemas.microsoft.com/office/powerpoint/2010/main" val="3364579498"/>
              </p:ext>
            </p:extLst>
          </p:nvPr>
        </p:nvGraphicFramePr>
        <p:xfrm>
          <a:off x="311700" y="1368835"/>
          <a:ext cx="8222475" cy="3031021"/>
        </p:xfrm>
        <a:graphic>
          <a:graphicData uri="http://schemas.openxmlformats.org/drawingml/2006/table">
            <a:tbl>
              <a:tblPr>
                <a:noFill/>
                <a:tableStyleId>{CA27FE82-DA68-417C-9DC4-12590172A4F1}</a:tableStyleId>
              </a:tblPr>
              <a:tblGrid>
                <a:gridCol w="97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89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GB" sz="1900" b="1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S.NO</a:t>
                      </a:r>
                      <a:endParaRPr sz="1900" b="1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GB" sz="1900" b="1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NAME</a:t>
                      </a:r>
                      <a:endParaRPr sz="1900" b="1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GB" sz="1900" b="1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USN</a:t>
                      </a:r>
                      <a:endParaRPr sz="1900" b="1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GB" sz="1900" b="1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 sz="1900" b="1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Alisha Anton </a:t>
                      </a:r>
                      <a:r>
                        <a:rPr lang="en-US" sz="1900" b="1" u="none" strike="noStrike" cap="none" dirty="0" err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Fernandis</a:t>
                      </a:r>
                      <a:endParaRPr sz="1900" b="1" u="none" strike="noStrike" cap="none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IN" sz="1900" b="1" u="none" strike="noStrike" cap="none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4SO23CS017</a:t>
                      </a:r>
                      <a:endParaRPr sz="1900" b="1" u="none" strike="noStrike" cap="none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GB" sz="1900" b="1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 sz="1900" b="1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Alma </a:t>
                      </a:r>
                      <a:endParaRPr sz="1900" b="1" u="none" strike="noStrike" cap="none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  <a:tabLst/>
                        <a:defRPr/>
                      </a:pPr>
                      <a:r>
                        <a:rPr lang="en-IN" sz="1900" b="1" u="none" strike="noStrike" cap="none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4SO23CS018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GB" sz="1900" b="1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</a:t>
                      </a:r>
                      <a:endParaRPr sz="1900" b="1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Amisha</a:t>
                      </a:r>
                      <a:endParaRPr sz="1900" b="1" u="none" strike="noStrike" cap="none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  <a:tabLst/>
                        <a:defRPr/>
                      </a:pPr>
                      <a:r>
                        <a:rPr lang="en-IN" sz="1900" b="1" u="none" strike="noStrike" cap="none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4SO23CS019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GB" sz="1900" b="1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</a:t>
                      </a:r>
                      <a:endParaRPr sz="1900" b="1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Amith</a:t>
                      </a:r>
                      <a:endParaRPr sz="1900" b="1" u="none" strike="noStrike" cap="none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  <a:tabLst/>
                        <a:defRPr/>
                      </a:pPr>
                      <a:r>
                        <a:rPr lang="en-IN" sz="1900" b="1" u="none" strike="noStrike" cap="none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4SO23CS020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GB" sz="1900" b="1" u="none" strike="noStrike" cap="none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</a:t>
                      </a:r>
                      <a:endParaRPr sz="1900" b="1" u="none" strike="noStrike" cap="none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1900" b="1" u="none" strike="noStrike" cap="none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Amruth </a:t>
                      </a:r>
                      <a:r>
                        <a:rPr lang="en-US" sz="1900" b="1" u="none" strike="noStrike" cap="none" dirty="0" err="1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kiran</a:t>
                      </a:r>
                      <a:r>
                        <a:rPr lang="en-US" sz="1900" b="1" u="none" strike="noStrike" cap="none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N M</a:t>
                      </a:r>
                      <a:endParaRPr sz="1900" b="1" u="none" strike="noStrike" cap="none" dirty="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  <a:tabLst/>
                        <a:defRPr/>
                      </a:pPr>
                      <a:r>
                        <a:rPr lang="en-IN" sz="1900" b="1" u="none" strike="noStrike" cap="none" dirty="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4SO23CS021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 dirty="0"/>
              <a:t>PBL Problem Statement</a:t>
            </a:r>
            <a:endParaRPr dirty="0"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 vehicle (EV) charging stations in India experience uneven power</a:t>
            </a: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distribution, leading to inefficiencies and longer charging times. How can we</a:t>
            </a: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a smart charging infrastructure that dynamically manages load and</a:t>
            </a: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optimizes charging efficiency? (SDG 7: Affordable &amp; Clean Energy, SDG 11:</a:t>
            </a: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Sustainable Cities &amp; Communities).</a:t>
            </a:r>
            <a:endParaRPr sz="2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Project Objectives</a:t>
            </a:r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 challenges in existing EV charging infrastructure in India.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en-US" b="1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</a:t>
            </a:r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 dynamic load management algorithm to optimize power distribution.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en-US" b="1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Simulate</a:t>
            </a:r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 proposed smart charging system using computational tools (e.g., MATLAB/Simulink, Python).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en-US" b="1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Validate</a:t>
            </a:r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 efficiency improvements in charging time and energy consumption.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 dirty="0"/>
              <a:t>Elaborate possible solution</a:t>
            </a:r>
            <a:endParaRPr dirty="0"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algn="l">
              <a:buNone/>
            </a:pPr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 </a:t>
            </a:r>
            <a:r>
              <a:rPr lang="en-US" b="1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Simulink-based smart EV charging station model</a:t>
            </a:r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using </a:t>
            </a:r>
            <a:r>
              <a:rPr lang="en-US" b="1" i="0" dirty="0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Simscape</a:t>
            </a:r>
            <a:r>
              <a:rPr lang="en-US" b="1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Electrical</a:t>
            </a:r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b="1" i="0" dirty="0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Stateflow</a:t>
            </a:r>
            <a:r>
              <a:rPr lang="en-US" b="1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tools</a:t>
            </a:r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 dynamic load balancing</a:t>
            </a:r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with AI-based prioritization (low SOC, commercial EVs, off-peak pricing).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hybrid power supply</a:t>
            </a:r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Solar PV + grid + battery storage for cost-efficient charging.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fault detection</a:t>
            </a:r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for grid stability and automatic switch to backup battery power.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Simulate real-world scenarios</a:t>
            </a:r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Peak demand, weather-dependent solar output, and grid outages.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 performance metrics</a:t>
            </a:r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Charging time reduction, energy cost savings, and renewable energy utilization.</a:t>
            </a:r>
          </a:p>
          <a:p>
            <a:pPr marL="114300" indent="0" algn="l">
              <a:spcBef>
                <a:spcPts val="300"/>
              </a:spcBef>
              <a:buNone/>
            </a:pPr>
            <a:endParaRPr lang="en-US" b="0" i="0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237358" y="-13808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 u="sng" dirty="0"/>
              <a:t>Introduction</a:t>
            </a:r>
            <a:r>
              <a:rPr lang="en-GB" dirty="0"/>
              <a:t> :</a:t>
            </a:r>
            <a:endParaRPr dirty="0"/>
          </a:p>
        </p:txBody>
      </p:sp>
      <p:sp>
        <p:nvSpPr>
          <p:cNvPr id="98" name="Google Shape;98;p17"/>
          <p:cNvSpPr txBox="1">
            <a:spLocks noGrp="1"/>
          </p:cNvSpPr>
          <p:nvPr>
            <p:ph type="body" idx="1"/>
          </p:nvPr>
        </p:nvSpPr>
        <p:spPr>
          <a:xfrm>
            <a:off x="117630" y="463134"/>
            <a:ext cx="8520600" cy="39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None/>
            </a:pPr>
            <a:r>
              <a:rPr lang="en-US" sz="1300" b="1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pPr algn="l">
              <a:buNone/>
            </a:pPr>
            <a:r>
              <a:rPr lang="en-US" sz="1200" b="0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Electric Vehicles (EVs) are a </a:t>
            </a:r>
            <a:r>
              <a:rPr lang="en-US" sz="1200" b="1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solution</a:t>
            </a:r>
            <a:r>
              <a:rPr lang="en-US" sz="1200" b="0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 reduce carbon emissions and dependency on fossil fuels. India has</a:t>
            </a:r>
          </a:p>
          <a:p>
            <a:pPr algn="l">
              <a:buNone/>
            </a:pPr>
            <a:r>
              <a:rPr lang="en-US" sz="1200" b="0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 an ambitious target of </a:t>
            </a:r>
            <a:r>
              <a:rPr lang="en-US" sz="1200" b="1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30% EV penetration by 2030</a:t>
            </a:r>
            <a:r>
              <a:rPr lang="en-US" sz="1200" b="0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(NITI Aayog, 2021). However, the </a:t>
            </a:r>
            <a:r>
              <a:rPr lang="en-US" sz="1200" b="1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charging</a:t>
            </a:r>
          </a:p>
          <a:p>
            <a:pPr algn="l">
              <a:buNone/>
            </a:pPr>
            <a:r>
              <a:rPr lang="en-US" sz="1200" b="1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</a:t>
            </a:r>
            <a:r>
              <a:rPr lang="en-US" sz="1200" b="0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remains a major bottleneck due to: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Uneven power distribution</a:t>
            </a:r>
            <a:r>
              <a:rPr lang="en-US" sz="1200" b="0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Some stations face overload while others are underused.</a:t>
            </a:r>
          </a:p>
          <a:p>
            <a:pPr algn="l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Slow charging speeds</a:t>
            </a:r>
            <a:r>
              <a:rPr lang="en-US" sz="1200" b="0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Lack of smart scheduling increases waiting times.</a:t>
            </a:r>
          </a:p>
          <a:p>
            <a:pPr algn="l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Grid instability</a:t>
            </a:r>
            <a:r>
              <a:rPr lang="en-US" sz="1200" b="0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High power demand during peak hours strains local grids.</a:t>
            </a:r>
          </a:p>
          <a:p>
            <a:pPr algn="l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operational costs</a:t>
            </a:r>
            <a:r>
              <a:rPr lang="en-US" sz="1200" b="0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Inefficient energy use increases electricity bills.</a:t>
            </a:r>
          </a:p>
          <a:p>
            <a:pPr marL="114300" indent="0" algn="l">
              <a:lnSpc>
                <a:spcPct val="100000"/>
              </a:lnSpc>
              <a:spcBef>
                <a:spcPts val="300"/>
              </a:spcBef>
              <a:buNone/>
            </a:pPr>
            <a:endParaRPr lang="en-US" sz="1200" b="0" i="0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buNone/>
            </a:pPr>
            <a:r>
              <a:rPr lang="en-US" sz="1300" b="1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Current Status in India</a:t>
            </a: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sz="1200" b="1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Government Initiatives</a:t>
            </a:r>
            <a:endParaRPr lang="en-US" sz="1200" b="0" i="0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 indent="-228600">
              <a:lnSpc>
                <a:spcPct val="100000"/>
              </a:lnSpc>
              <a:spcBef>
                <a:spcPts val="300"/>
              </a:spcBef>
            </a:pPr>
            <a:r>
              <a:rPr lang="en-US" sz="1200" b="1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FAME-II Scheme</a:t>
            </a:r>
            <a:r>
              <a:rPr lang="en-US" sz="1200" b="0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(₹10,000 Cr) supports public charging stations.</a:t>
            </a:r>
          </a:p>
          <a:p>
            <a:pPr marL="685800" lvl="1" indent="-228600">
              <a:lnSpc>
                <a:spcPct val="100000"/>
              </a:lnSpc>
              <a:spcBef>
                <a:spcPts val="300"/>
              </a:spcBef>
            </a:pPr>
            <a:r>
              <a:rPr lang="en-US" sz="1200" b="1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State policies</a:t>
            </a:r>
            <a:r>
              <a:rPr lang="en-US" sz="1200" b="0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(e.g., Delhi, Karnataka) offer subsidies for private chargers.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200" b="1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Private Sector Growth</a:t>
            </a:r>
            <a:endParaRPr lang="en-US" sz="1200" b="0" i="0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 indent="-228600">
              <a:lnSpc>
                <a:spcPct val="100000"/>
              </a:lnSpc>
              <a:spcBef>
                <a:spcPts val="300"/>
              </a:spcBef>
            </a:pPr>
            <a:r>
              <a:rPr lang="en-US" sz="1200" b="0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Companies like </a:t>
            </a:r>
            <a:r>
              <a:rPr lang="en-US" sz="1200" b="1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Tata Power, Ather, </a:t>
            </a:r>
            <a:r>
              <a:rPr lang="en-US" sz="1200" b="0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 expanding charging networks.</a:t>
            </a:r>
          </a:p>
          <a:p>
            <a:pPr marL="685800" lvl="1" indent="-228600">
              <a:lnSpc>
                <a:spcPct val="100000"/>
              </a:lnSpc>
              <a:spcBef>
                <a:spcPts val="300"/>
              </a:spcBef>
            </a:pPr>
            <a:r>
              <a:rPr lang="en-US" sz="1200" b="1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Battery-swapping stations</a:t>
            </a:r>
            <a:r>
              <a:rPr lang="en-US" sz="1200" b="0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(e.g., Sun Mobility) are emerging as alternatives.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200" b="1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Challenges Persist</a:t>
            </a:r>
            <a:endParaRPr lang="en-US" sz="1200" b="0" i="0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lvl="1" indent="-228600">
              <a:lnSpc>
                <a:spcPct val="100000"/>
              </a:lnSpc>
              <a:spcBef>
                <a:spcPts val="300"/>
              </a:spcBef>
            </a:pPr>
            <a:r>
              <a:rPr lang="en-US" sz="1200" b="1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Limited fast-charging stations</a:t>
            </a:r>
            <a:r>
              <a:rPr lang="en-US" sz="1200" b="0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Only ~1,800 CCS2 chargers nationwide (2023).</a:t>
            </a:r>
          </a:p>
          <a:p>
            <a:pPr marL="685800" lvl="1" indent="-228600">
              <a:lnSpc>
                <a:spcPct val="100000"/>
              </a:lnSpc>
              <a:spcBef>
                <a:spcPts val="300"/>
              </a:spcBef>
            </a:pPr>
            <a:r>
              <a:rPr lang="en-US" sz="1200" b="1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real-time load management</a:t>
            </a:r>
            <a:r>
              <a:rPr lang="en-US" sz="1200" b="0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Most stations lack smart algorithms.</a:t>
            </a:r>
          </a:p>
          <a:p>
            <a:pPr marL="685800" lvl="1" indent="-228600">
              <a:lnSpc>
                <a:spcPct val="100000"/>
              </a:lnSpc>
              <a:spcBef>
                <a:spcPts val="300"/>
              </a:spcBef>
            </a:pPr>
            <a:r>
              <a:rPr lang="en-US" sz="1200" b="1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Renewable integration is low</a:t>
            </a:r>
            <a:r>
              <a:rPr lang="en-US" sz="1200" b="0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Few stations use solar/wind power.</a:t>
            </a:r>
          </a:p>
          <a:p>
            <a:pPr algn="l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200" b="0" i="0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sz="12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 sz="3600" dirty="0"/>
              <a:t>Literature Survey</a:t>
            </a:r>
            <a:br>
              <a:rPr lang="en-GB" sz="3600" dirty="0"/>
            </a:b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K. Chaudhari et al. (2020)</a:t>
            </a:r>
            <a:r>
              <a:rPr lang="en-US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used AI in MATLAB/Simulink to manage power at EV charging </a:t>
            </a:r>
            <a:r>
              <a:rPr lang="en-US" i="0" dirty="0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stations.The</a:t>
            </a:r>
            <a:r>
              <a:rPr lang="en-US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system gave priority to urgent charging </a:t>
            </a:r>
            <a:r>
              <a:rPr lang="en-US" i="0" dirty="0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needs.It</a:t>
            </a:r>
            <a:r>
              <a:rPr lang="en-US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reduced grid stress by 30% during peak </a:t>
            </a:r>
            <a:r>
              <a:rPr lang="en-US" i="0" dirty="0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times.Their</a:t>
            </a:r>
            <a:r>
              <a:rPr lang="en-US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work shows that AI and Simulink can help balance loads in real time.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S. Patel and R. Sharma (2020)</a:t>
            </a:r>
            <a:r>
              <a:rPr lang="en-US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designed a solar-powered EV charging station with battery backup in </a:t>
            </a:r>
            <a:r>
              <a:rPr lang="en-US" i="0" dirty="0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Simulink.Their</a:t>
            </a:r>
            <a:r>
              <a:rPr lang="en-US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 cut charging costs by 40% by using solar </a:t>
            </a:r>
            <a:r>
              <a:rPr lang="en-US" i="0" dirty="0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energy.It</a:t>
            </a:r>
            <a:r>
              <a:rPr lang="en-US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handled changes in sunlight and battery levels </a:t>
            </a:r>
            <a:r>
              <a:rPr lang="en-US" i="0" dirty="0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effectively.The</a:t>
            </a:r>
            <a:r>
              <a:rPr lang="en-US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study supports using renewables to reduce grid dependency</a:t>
            </a:r>
            <a:r>
              <a:rPr lang="en-US" b="1" i="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 sz="3600"/>
              <a:t>Methodology</a:t>
            </a:r>
            <a:br>
              <a:rPr lang="en-GB" sz="3600"/>
            </a:br>
            <a:endParaRPr/>
          </a:p>
        </p:txBody>
      </p:sp>
      <p:graphicFrame>
        <p:nvGraphicFramePr>
          <p:cNvPr id="111" name="Google Shape;111;p19"/>
          <p:cNvGraphicFramePr/>
          <p:nvPr>
            <p:extLst>
              <p:ext uri="{D42A27DB-BD31-4B8C-83A1-F6EECF244321}">
                <p14:modId xmlns:p14="http://schemas.microsoft.com/office/powerpoint/2010/main" val="1238583972"/>
              </p:ext>
            </p:extLst>
          </p:nvPr>
        </p:nvGraphicFramePr>
        <p:xfrm>
          <a:off x="548750" y="1386331"/>
          <a:ext cx="6677240" cy="2604744"/>
        </p:xfrm>
        <a:graphic>
          <a:graphicData uri="http://schemas.openxmlformats.org/drawingml/2006/table">
            <a:tbl>
              <a:tblPr firstRow="1" bandRow="1">
                <a:noFill/>
                <a:tableStyleId>{CA27FE82-DA68-417C-9DC4-12590172A4F1}</a:tableStyleId>
              </a:tblPr>
              <a:tblGrid>
                <a:gridCol w="1384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2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1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 dirty="0"/>
                        <a:t>Step 1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Problem Definition &amp; Requirements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1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u="none" strike="noStrike" cap="none"/>
                        <a:t>Step 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System Design in Simulink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1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 dirty="0"/>
                        <a:t>Step 3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Algorithm Development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1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 dirty="0"/>
                        <a:t>Step 4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Simulation &amp; Testing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1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 dirty="0"/>
                        <a:t>Step 5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Optimization &amp; Validation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1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 dirty="0"/>
                        <a:t>Step 6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Analysis &amp; Reporting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 sz="3600"/>
              <a:t>Conclusion</a:t>
            </a:r>
            <a:br>
              <a:rPr lang="en-GB" sz="3600"/>
            </a:br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body" idx="1"/>
          </p:nvPr>
        </p:nvSpPr>
        <p:spPr>
          <a:xfrm>
            <a:off x="311700" y="105073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en-US" dirty="0"/>
              <a:t>This project offers a smart and scalable solution for EV charging in India.</a:t>
            </a:r>
            <a:br>
              <a:rPr lang="en-US" dirty="0"/>
            </a:br>
            <a:r>
              <a:rPr lang="en-US" dirty="0"/>
              <a:t>It uses a </a:t>
            </a:r>
            <a:r>
              <a:rPr lang="en-US" b="1" dirty="0"/>
              <a:t>Simulink-based hybrid power model</a:t>
            </a:r>
            <a:r>
              <a:rPr lang="en-US" dirty="0"/>
              <a:t> with solar and battery integration.</a:t>
            </a:r>
            <a:br>
              <a:rPr lang="en-US" dirty="0"/>
            </a:br>
            <a:r>
              <a:rPr lang="en-US" b="1" dirty="0"/>
              <a:t>AI</a:t>
            </a:r>
            <a:r>
              <a:rPr lang="en-US" dirty="0"/>
              <a:t> helps balance the load and improve charging efficiency.</a:t>
            </a:r>
            <a:br>
              <a:rPr lang="en-US" dirty="0"/>
            </a:br>
            <a:r>
              <a:rPr lang="en-US" b="1" dirty="0"/>
              <a:t>IoT</a:t>
            </a:r>
            <a:r>
              <a:rPr lang="en-US" dirty="0"/>
              <a:t> features allow real-time monitoring for users.</a:t>
            </a:r>
            <a:br>
              <a:rPr lang="en-US" dirty="0"/>
            </a:br>
            <a:r>
              <a:rPr lang="en-US" dirty="0"/>
              <a:t>The system supports clean energy (SDG 7) and smart cities (SDG 11).</a:t>
            </a:r>
            <a:br>
              <a:rPr lang="en-US" dirty="0"/>
            </a:br>
            <a:r>
              <a:rPr lang="en-US" dirty="0"/>
              <a:t>Future work will include </a:t>
            </a:r>
            <a:r>
              <a:rPr lang="en-US" b="1" dirty="0"/>
              <a:t>real-world testing</a:t>
            </a:r>
            <a:r>
              <a:rPr lang="en-US" dirty="0"/>
              <a:t> and </a:t>
            </a:r>
            <a:r>
              <a:rPr lang="en-US" b="1" dirty="0"/>
              <a:t>Vehicle-to-Grid (V2G)</a:t>
            </a:r>
            <a:r>
              <a:rPr lang="en-US" dirty="0"/>
              <a:t> features.</a:t>
            </a:r>
            <a:endParaRPr lang="en-US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984</Words>
  <Application>Microsoft Office PowerPoint</Application>
  <PresentationFormat>On-screen Show (16:9)</PresentationFormat>
  <Paragraphs>98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PT Sans Narrow</vt:lpstr>
      <vt:lpstr>Times New Roman</vt:lpstr>
      <vt:lpstr>Open Sans</vt:lpstr>
      <vt:lpstr>Arial</vt:lpstr>
      <vt:lpstr>Tropic</vt:lpstr>
      <vt:lpstr>     Computational Tools for Engineers Subject Code: 22CTE48 </vt:lpstr>
      <vt:lpstr>TEAM INFO TEAM LEADER :</vt:lpstr>
      <vt:lpstr>PBL Problem Statement</vt:lpstr>
      <vt:lpstr>Project Objectives</vt:lpstr>
      <vt:lpstr>Elaborate possible solution</vt:lpstr>
      <vt:lpstr>Introduction :</vt:lpstr>
      <vt:lpstr>Literature Survey </vt:lpstr>
      <vt:lpstr>Methodology </vt:lpstr>
      <vt:lpstr>Conclusion </vt:lpstr>
      <vt:lpstr>References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Sona Maria</dc:creator>
  <cp:lastModifiedBy>Bhagyashree N M</cp:lastModifiedBy>
  <cp:revision>5</cp:revision>
  <dcterms:modified xsi:type="dcterms:W3CDTF">2025-04-09T09:36:02Z</dcterms:modified>
</cp:coreProperties>
</file>