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0"/>
  </p:notesMasterIdLst>
  <p:sldIdLst>
    <p:sldId id="483" r:id="rId2"/>
    <p:sldId id="484" r:id="rId3"/>
    <p:sldId id="470" r:id="rId4"/>
    <p:sldId id="491" r:id="rId5"/>
    <p:sldId id="492" r:id="rId6"/>
    <p:sldId id="478" r:id="rId7"/>
    <p:sldId id="481" r:id="rId8"/>
    <p:sldId id="480" r:id="rId9"/>
    <p:sldId id="482" r:id="rId10"/>
    <p:sldId id="486" r:id="rId11"/>
    <p:sldId id="487" r:id="rId12"/>
    <p:sldId id="490" r:id="rId13"/>
    <p:sldId id="488" r:id="rId14"/>
    <p:sldId id="489" r:id="rId15"/>
    <p:sldId id="476" r:id="rId16"/>
    <p:sldId id="485" r:id="rId17"/>
    <p:sldId id="473" r:id="rId18"/>
    <p:sldId id="468" r:id="rId19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56" d="100"/>
          <a:sy n="56" d="100"/>
        </p:scale>
        <p:origin x="85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54B43BD-0101-45A6-95D6-C265797608C5}">
      <dgm:prSet/>
      <dgm:spPr/>
      <dgm:t>
        <a:bodyPr/>
        <a:lstStyle/>
        <a:p>
          <a:r>
            <a:rPr lang="en-IN" dirty="0"/>
            <a:t>100% completion of the project</a:t>
          </a:r>
        </a:p>
      </dgm:t>
    </dgm:pt>
    <dgm:pt modelId="{7EC2B8D1-D441-4AF6-85BD-D642E6B276C2}" type="parTrans" cxnId="{96BD23F6-4BD2-45C4-944F-3DB232A71765}">
      <dgm:prSet/>
      <dgm:spPr/>
      <dgm:t>
        <a:bodyPr/>
        <a:lstStyle/>
        <a:p>
          <a:endParaRPr lang="en-IN"/>
        </a:p>
      </dgm:t>
    </dgm:pt>
    <dgm:pt modelId="{5AA2685C-5CEE-4F1D-8725-FACC0739881D}" type="sibTrans" cxnId="{96BD23F6-4BD2-45C4-944F-3DB232A7176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8F20511-0401-4C4A-BAF4-0C6F61B361DF}" type="presOf" srcId="{754B43BD-0101-45A6-95D6-C265797608C5}" destId="{98225A61-A0EC-450A-BED8-EF2E47E8FD18}" srcOrd="1" destOrd="0" presId="urn:microsoft.com/office/officeart/2011/layout/InterconnectedBlockProcess"/>
    <dgm:cxn modelId="{4AF8B01B-308C-4891-94AB-8B03C714C25D}" type="presOf" srcId="{754B43BD-0101-45A6-95D6-C265797608C5}" destId="{FC0F1314-3294-4A8C-8DCE-EB53E236164C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96BD23F6-4BD2-45C4-944F-3DB232A71765}" srcId="{5E92505A-51E0-4F78-B3C5-704ACF8710DE}" destId="{754B43BD-0101-45A6-95D6-C265797608C5}" srcOrd="0" destOrd="0" parTransId="{7EC2B8D1-D441-4AF6-85BD-D642E6B276C2}" sibTransId="{5AA2685C-5CEE-4F1D-8725-FACC0739881D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100% completion of the project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3/21/2025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</a:t>
            </a:r>
            <a:r>
              <a:rPr lang="pt-BR" sz="2000" b="1" i="0" u="none" strike="noStrike" dirty="0">
                <a:solidFill>
                  <a:srgbClr val="242424"/>
                </a:solidFill>
                <a:effectLst/>
                <a:latin typeface="+mn-lt"/>
              </a:rPr>
              <a:t>Dr. Zafar Ali Khan N</a:t>
            </a:r>
            <a:r>
              <a:rPr lang="pt-BR" sz="2000" dirty="0"/>
              <a:t> 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2000" b="1" i="0" u="none" strike="noStrike" dirty="0">
                <a:solidFill>
                  <a:srgbClr val="242424"/>
                </a:solidFill>
                <a:effectLst/>
                <a:latin typeface="Aptos Narrow" panose="020B0004020202020204" pitchFamily="34" charset="0"/>
              </a:rPr>
              <a:t>Dr. Afroz Pasha</a:t>
            </a:r>
            <a:r>
              <a:rPr lang="en-IN" sz="2000" b="1" dirty="0"/>
              <a:t>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65661" y="17437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AdminLTE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Framework Designing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960521"/>
              </p:ext>
            </p:extLst>
          </p:nvPr>
        </p:nvGraphicFramePr>
        <p:xfrm>
          <a:off x="601909" y="1911875"/>
          <a:ext cx="532155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3360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3360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Amrutkumar Bandihal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3360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20211CAI0158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33609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8CAI03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583816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CSE_CAI_CAP_23</a:t>
                      </a:r>
                    </a:p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1. Understanding Web Design Principles</a:t>
            </a:r>
          </a:p>
          <a:p>
            <a:pPr lvl="1"/>
            <a:r>
              <a:rPr lang="en-US" sz="1200" dirty="0"/>
              <a:t>Importance of </a:t>
            </a:r>
            <a:r>
              <a:rPr lang="en-US" sz="1200" b="1" dirty="0"/>
              <a:t>UI/UX design</a:t>
            </a:r>
            <a:r>
              <a:rPr lang="en-US" sz="1200" dirty="0"/>
              <a:t> in creating engaging web applications.</a:t>
            </a:r>
          </a:p>
          <a:p>
            <a:pPr lvl="1"/>
            <a:r>
              <a:rPr lang="en-US" sz="1200" dirty="0"/>
              <a:t>Principles like </a:t>
            </a:r>
            <a:r>
              <a:rPr lang="en-US" sz="1200" b="1" dirty="0"/>
              <a:t>responsiveness, accessibility, and usability</a:t>
            </a:r>
            <a:r>
              <a:rPr lang="en-US" sz="1200" dirty="0"/>
              <a:t> in modern web development.</a:t>
            </a:r>
          </a:p>
          <a:p>
            <a:pPr marL="0" indent="0">
              <a:buNone/>
            </a:pPr>
            <a:r>
              <a:rPr lang="en-US" sz="2000" b="1" dirty="0"/>
              <a:t>2. Technologies &amp; Frameworks Used</a:t>
            </a:r>
          </a:p>
          <a:p>
            <a:pPr lvl="1"/>
            <a:r>
              <a:rPr lang="en-US" sz="1200" b="1" dirty="0" err="1"/>
              <a:t>AdminLTE</a:t>
            </a:r>
            <a:r>
              <a:rPr lang="en-US" sz="1200" b="1" dirty="0"/>
              <a:t>:</a:t>
            </a:r>
            <a:r>
              <a:rPr lang="en-US" sz="1200" dirty="0"/>
              <a:t> A pre-built dashboard template for responsive web applications.</a:t>
            </a:r>
          </a:p>
          <a:p>
            <a:pPr lvl="1"/>
            <a:r>
              <a:rPr lang="en-US" sz="1200" b="1" dirty="0"/>
              <a:t>HTML5 &amp; CSS3:</a:t>
            </a:r>
            <a:r>
              <a:rPr lang="en-US" sz="1200" dirty="0"/>
              <a:t> Core web technologies for structuring and styling web pages.</a:t>
            </a:r>
          </a:p>
          <a:p>
            <a:pPr lvl="1"/>
            <a:r>
              <a:rPr lang="en-US" sz="1200" b="1" dirty="0"/>
              <a:t>JavaScript &amp; jQuery:</a:t>
            </a:r>
            <a:r>
              <a:rPr lang="en-US" sz="1200" dirty="0"/>
              <a:t> Enhancing interactivity and improving user experience.</a:t>
            </a:r>
          </a:p>
          <a:p>
            <a:pPr lvl="1"/>
            <a:r>
              <a:rPr lang="en-US" sz="1200" b="1" dirty="0"/>
              <a:t>Bootstrap:</a:t>
            </a:r>
            <a:r>
              <a:rPr lang="en-US" sz="1200" dirty="0"/>
              <a:t> A popular frontend framework for mobile-first, responsive designs.</a:t>
            </a:r>
          </a:p>
          <a:p>
            <a:pPr lvl="1"/>
            <a:r>
              <a:rPr lang="en-US" sz="1200" b="1" dirty="0" err="1"/>
              <a:t>Toastr</a:t>
            </a:r>
            <a:r>
              <a:rPr lang="en-US" sz="1200" b="1" dirty="0"/>
              <a:t>:</a:t>
            </a:r>
            <a:r>
              <a:rPr lang="en-US" sz="1200" dirty="0"/>
              <a:t> A JavaScript library for real-time notifications.</a:t>
            </a:r>
          </a:p>
          <a:p>
            <a:pPr lvl="1"/>
            <a:r>
              <a:rPr lang="en-US" sz="1200" b="1" dirty="0" err="1"/>
              <a:t>jqGrid</a:t>
            </a:r>
            <a:r>
              <a:rPr lang="en-US" sz="1200" b="1" dirty="0"/>
              <a:t>:</a:t>
            </a:r>
            <a:r>
              <a:rPr lang="en-US" sz="1200" dirty="0"/>
              <a:t> A powerful tool for handling large datasets in web applications.</a:t>
            </a:r>
          </a:p>
          <a:p>
            <a:pPr marL="0" indent="0">
              <a:buNone/>
            </a:pPr>
            <a:r>
              <a:rPr lang="en-US" sz="2000" b="1" dirty="0"/>
              <a:t>3. Research on Industry Trends</a:t>
            </a:r>
          </a:p>
          <a:p>
            <a:pPr lvl="1"/>
            <a:r>
              <a:rPr lang="en-US" sz="1200" dirty="0"/>
              <a:t>Latest advancements in </a:t>
            </a:r>
            <a:r>
              <a:rPr lang="en-US" sz="1200" b="1" dirty="0"/>
              <a:t>web development and cybersecurity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How </a:t>
            </a:r>
            <a:r>
              <a:rPr lang="en-US" sz="1200" b="1" dirty="0"/>
              <a:t>modern web applications</a:t>
            </a:r>
            <a:r>
              <a:rPr lang="en-US" sz="1200" dirty="0"/>
              <a:t> integrate </a:t>
            </a:r>
            <a:r>
              <a:rPr lang="en-US" sz="1200" b="1" dirty="0"/>
              <a:t>data security and performance optimization</a:t>
            </a:r>
            <a:r>
              <a:rPr lang="en-US" sz="1200" dirty="0"/>
              <a:t>.</a:t>
            </a:r>
          </a:p>
          <a:p>
            <a:pPr lvl="1"/>
            <a:r>
              <a:rPr lang="en-US" sz="1200" dirty="0"/>
              <a:t>Use of </a:t>
            </a:r>
            <a:r>
              <a:rPr lang="en-US" sz="1200" b="1" dirty="0"/>
              <a:t>frontend frameworks</a:t>
            </a:r>
            <a:r>
              <a:rPr lang="en-US" sz="1200" dirty="0"/>
              <a:t> in enterprise solutions and railway signaling systems.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1. Overview of the Proposed Work</a:t>
            </a:r>
          </a:p>
          <a:p>
            <a:pPr lvl="1"/>
            <a:r>
              <a:rPr lang="en-US" sz="1800" dirty="0"/>
              <a:t>The goal of the internship project is to develop a </a:t>
            </a:r>
            <a:r>
              <a:rPr lang="en-US" sz="1800" b="1" dirty="0"/>
              <a:t>responsive and interactive web-based application</a:t>
            </a:r>
            <a:r>
              <a:rPr lang="en-US" sz="1800" dirty="0"/>
              <a:t> using modern frontend technologies.</a:t>
            </a:r>
          </a:p>
          <a:p>
            <a:pPr lvl="1"/>
            <a:r>
              <a:rPr lang="en-US" sz="1800" dirty="0"/>
              <a:t>The system will be designed with </a:t>
            </a:r>
            <a:r>
              <a:rPr lang="en-US" sz="1800" b="1" dirty="0" err="1"/>
              <a:t>AdminLTE</a:t>
            </a:r>
            <a:r>
              <a:rPr lang="en-US" sz="1800" b="1" dirty="0"/>
              <a:t>, HTML, CSS, JavaScript, jQuery, </a:t>
            </a:r>
            <a:r>
              <a:rPr lang="en-US" sz="1800" b="1" dirty="0" err="1"/>
              <a:t>Toastr</a:t>
            </a:r>
            <a:r>
              <a:rPr lang="en-US" sz="1800" b="1" dirty="0"/>
              <a:t>, and </a:t>
            </a:r>
            <a:r>
              <a:rPr lang="en-US" sz="1800" b="1" dirty="0" err="1"/>
              <a:t>jqGrid</a:t>
            </a:r>
            <a:r>
              <a:rPr lang="en-US" sz="1800" dirty="0"/>
              <a:t> to create an efficient and user-friendly interface.</a:t>
            </a:r>
          </a:p>
          <a:p>
            <a:pPr marL="0" indent="0">
              <a:buNone/>
            </a:pPr>
            <a:r>
              <a:rPr lang="en-US" sz="2400" b="1" dirty="0"/>
              <a:t>2. Features of the Proposed System</a:t>
            </a:r>
          </a:p>
          <a:p>
            <a:pPr lvl="1"/>
            <a:r>
              <a:rPr lang="en-US" sz="1800" b="1" dirty="0"/>
              <a:t>User-Friendly Interface:</a:t>
            </a:r>
            <a:r>
              <a:rPr lang="en-US" sz="1800" dirty="0"/>
              <a:t> A well-structured and visually appealing UI.</a:t>
            </a:r>
          </a:p>
          <a:p>
            <a:pPr lvl="1"/>
            <a:r>
              <a:rPr lang="en-US" sz="1800" b="1" dirty="0"/>
              <a:t>Responsiveness:</a:t>
            </a:r>
            <a:r>
              <a:rPr lang="en-US" sz="1800" dirty="0"/>
              <a:t> Ensuring compatibility across devices (desktop, tablet, mobile).</a:t>
            </a:r>
          </a:p>
          <a:p>
            <a:pPr lvl="1"/>
            <a:r>
              <a:rPr lang="en-US" sz="1800" b="1" dirty="0"/>
              <a:t>Dynamic Data Handling:</a:t>
            </a:r>
            <a:r>
              <a:rPr lang="en-US" sz="1800" dirty="0"/>
              <a:t> Using </a:t>
            </a:r>
            <a:r>
              <a:rPr lang="en-US" sz="1800" b="1" dirty="0" err="1"/>
              <a:t>jqGrid</a:t>
            </a:r>
            <a:r>
              <a:rPr lang="en-US" sz="1800" dirty="0"/>
              <a:t> to efficiently manage and display tabular data.</a:t>
            </a:r>
          </a:p>
          <a:p>
            <a:pPr lvl="1"/>
            <a:r>
              <a:rPr lang="en-US" sz="1800" b="1" dirty="0"/>
              <a:t>Real-Time Notifications:</a:t>
            </a:r>
            <a:r>
              <a:rPr lang="en-US" sz="1800" dirty="0"/>
              <a:t> Implementing </a:t>
            </a:r>
            <a:r>
              <a:rPr lang="en-US" sz="1800" b="1" dirty="0" err="1"/>
              <a:t>Toastr</a:t>
            </a:r>
            <a:r>
              <a:rPr lang="en-US" sz="1800" dirty="0"/>
              <a:t> for instant user feedback.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Creating </a:t>
            </a:r>
            <a:r>
              <a:rPr lang="en-US" b="1" dirty="0" err="1"/>
              <a:t>AdminLTE</a:t>
            </a:r>
            <a:r>
              <a:rPr lang="en-US" b="1" dirty="0"/>
              <a:t> Framework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1. Understanding the Problem</a:t>
            </a:r>
          </a:p>
          <a:p>
            <a:pPr lvl="1"/>
            <a:r>
              <a:rPr lang="en-US" dirty="0"/>
              <a:t>Web applications require a </a:t>
            </a:r>
            <a:r>
              <a:rPr lang="en-US" b="1" dirty="0"/>
              <a:t>structured and responsive admin dashboard</a:t>
            </a:r>
            <a:r>
              <a:rPr lang="en-US" dirty="0"/>
              <a:t> for managing data efficiently.</a:t>
            </a:r>
          </a:p>
          <a:p>
            <a:pPr lvl="1"/>
            <a:r>
              <a:rPr lang="en-US" dirty="0"/>
              <a:t>Manually designing an admin panel from scratch can be </a:t>
            </a:r>
            <a:r>
              <a:rPr lang="en-US" b="1" dirty="0"/>
              <a:t>time-consuming and complex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There is a need for a </a:t>
            </a:r>
            <a:r>
              <a:rPr lang="en-US" b="1" dirty="0"/>
              <a:t>pre-built, customizable, and scalable framework</a:t>
            </a:r>
            <a:r>
              <a:rPr lang="en-US" dirty="0"/>
              <a:t> to speed up development.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/>
              <a:t>1. Software Requirements</a:t>
            </a:r>
          </a:p>
          <a:p>
            <a:pPr lvl="1"/>
            <a:r>
              <a:rPr lang="en-IN" sz="1600" b="1" dirty="0"/>
              <a:t>Operating System:</a:t>
            </a:r>
            <a:r>
              <a:rPr lang="en-IN" sz="1600" dirty="0"/>
              <a:t> Windows, macOS, or Linux</a:t>
            </a:r>
          </a:p>
          <a:p>
            <a:pPr lvl="1"/>
            <a:r>
              <a:rPr lang="en-IN" sz="1600" b="1" dirty="0"/>
              <a:t>Code Editor:</a:t>
            </a:r>
            <a:r>
              <a:rPr lang="en-IN" sz="1600" dirty="0"/>
              <a:t> Visual Studio Code, Sublime Text, or any preferred IDE</a:t>
            </a:r>
          </a:p>
          <a:p>
            <a:pPr lvl="1"/>
            <a:r>
              <a:rPr lang="en-IN" sz="1600" b="1" dirty="0"/>
              <a:t>Web Browser:</a:t>
            </a:r>
            <a:r>
              <a:rPr lang="en-IN" sz="1600" dirty="0"/>
              <a:t> Google Chrome, Mozilla Firefox (for testing and debugging)</a:t>
            </a:r>
          </a:p>
          <a:p>
            <a:pPr lvl="1"/>
            <a:r>
              <a:rPr lang="en-IN" sz="1600" b="1" dirty="0"/>
              <a:t>Version Control:</a:t>
            </a:r>
            <a:r>
              <a:rPr lang="en-IN" sz="1600" dirty="0"/>
              <a:t> Git/GitHub for source code management</a:t>
            </a:r>
          </a:p>
          <a:p>
            <a:pPr lvl="1"/>
            <a:r>
              <a:rPr lang="en-IN" sz="1600" b="1" dirty="0"/>
              <a:t>Package Managers:</a:t>
            </a:r>
            <a:r>
              <a:rPr lang="en-IN" sz="1600" dirty="0"/>
              <a:t> NPM/Yarn (if using additional JavaScript libraries)</a:t>
            </a:r>
          </a:p>
          <a:p>
            <a:pPr lvl="1"/>
            <a:r>
              <a:rPr lang="en-IN" sz="1600" b="1" dirty="0"/>
              <a:t>Tools: </a:t>
            </a:r>
            <a:r>
              <a:rPr lang="en-IN" sz="1600" dirty="0"/>
              <a:t>VS Studio Code</a:t>
            </a:r>
          </a:p>
          <a:p>
            <a:pPr marL="0" indent="0">
              <a:buNone/>
            </a:pPr>
            <a:r>
              <a:rPr lang="en-IN" sz="2000" b="1" dirty="0"/>
              <a:t>2. Technology Stack</a:t>
            </a:r>
          </a:p>
          <a:p>
            <a:pPr lvl="1"/>
            <a:r>
              <a:rPr lang="en-IN" sz="1600" b="1" dirty="0"/>
              <a:t>Frontend Framework:</a:t>
            </a:r>
            <a:r>
              <a:rPr lang="en-IN" sz="1600" dirty="0"/>
              <a:t> </a:t>
            </a:r>
            <a:r>
              <a:rPr lang="en-IN" sz="1600" dirty="0" err="1"/>
              <a:t>AdminLTE</a:t>
            </a:r>
            <a:endParaRPr lang="en-IN" sz="1600" dirty="0"/>
          </a:p>
          <a:p>
            <a:pPr lvl="1"/>
            <a:r>
              <a:rPr lang="en-IN" sz="1600" b="1" dirty="0"/>
              <a:t>Languages Used:</a:t>
            </a:r>
            <a:r>
              <a:rPr lang="en-IN" sz="1600" dirty="0"/>
              <a:t> HTML5, CSS3, JavaScript, jQuery</a:t>
            </a:r>
          </a:p>
          <a:p>
            <a:pPr lvl="1"/>
            <a:r>
              <a:rPr lang="en-IN" sz="1600" b="1" dirty="0"/>
              <a:t>Libraries &amp; Tools:</a:t>
            </a:r>
            <a:r>
              <a:rPr lang="en-IN" sz="1600" dirty="0"/>
              <a:t> Bootstrap, </a:t>
            </a:r>
            <a:r>
              <a:rPr lang="en-IN" sz="1600" dirty="0" err="1"/>
              <a:t>Toastr</a:t>
            </a:r>
            <a:r>
              <a:rPr lang="en-IN" sz="1600" dirty="0"/>
              <a:t> (for notifications), </a:t>
            </a:r>
            <a:r>
              <a:rPr lang="en-IN" sz="1600" dirty="0" err="1"/>
              <a:t>jqGrid</a:t>
            </a:r>
            <a:r>
              <a:rPr lang="en-IN" sz="1600" dirty="0"/>
              <a:t> (for data handling)</a:t>
            </a:r>
          </a:p>
          <a:p>
            <a:pPr lvl="1"/>
            <a:r>
              <a:rPr lang="en-IN" sz="1600" b="1" dirty="0"/>
              <a:t>Database (if applicable):</a:t>
            </a:r>
            <a:r>
              <a:rPr lang="en-IN" sz="1600" dirty="0"/>
              <a:t> MySQL, Firebase, or any preferred backend integration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792" y="1115355"/>
            <a:ext cx="4915619" cy="517198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/>
              <a:t>1. Enhanced UI/UX Design</a:t>
            </a:r>
          </a:p>
          <a:p>
            <a:pPr lvl="1"/>
            <a:r>
              <a:rPr lang="en-US" sz="1400" dirty="0"/>
              <a:t>Provides a </a:t>
            </a:r>
            <a:r>
              <a:rPr lang="en-US" sz="1400" b="1" dirty="0"/>
              <a:t>modern, responsive, and visually appealing</a:t>
            </a:r>
            <a:r>
              <a:rPr lang="en-US" sz="1400" dirty="0"/>
              <a:t> admin dashboard.</a:t>
            </a:r>
          </a:p>
          <a:p>
            <a:pPr lvl="1"/>
            <a:r>
              <a:rPr lang="en-US" sz="1400" dirty="0"/>
              <a:t>Uses </a:t>
            </a:r>
            <a:r>
              <a:rPr lang="en-US" sz="1400" b="1" dirty="0" err="1"/>
              <a:t>AdminLTE</a:t>
            </a:r>
            <a:r>
              <a:rPr lang="en-US" sz="1400" dirty="0"/>
              <a:t> to create a structured and easy-to-navigate interface.</a:t>
            </a:r>
          </a:p>
          <a:p>
            <a:pPr marL="0" indent="0">
              <a:buNone/>
            </a:pPr>
            <a:r>
              <a:rPr lang="en-US" sz="1400" b="1" dirty="0"/>
              <a:t>2. Faster Development &amp; Customization</a:t>
            </a:r>
          </a:p>
          <a:p>
            <a:pPr lvl="1"/>
            <a:r>
              <a:rPr lang="en-US" sz="1400" dirty="0"/>
              <a:t>Saves development time with a </a:t>
            </a:r>
            <a:r>
              <a:rPr lang="en-US" sz="1400" b="1" dirty="0"/>
              <a:t>pre-built </a:t>
            </a:r>
            <a:r>
              <a:rPr lang="en-US" sz="1400" b="1" dirty="0" err="1"/>
              <a:t>AdminLTE</a:t>
            </a:r>
            <a:r>
              <a:rPr lang="en-US" sz="1400" b="1" dirty="0"/>
              <a:t> framework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Easily customizable using </a:t>
            </a:r>
            <a:r>
              <a:rPr lang="en-US" sz="1400" b="1" dirty="0"/>
              <a:t>HTML, CSS, JavaScript, and Bootstrap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b="1" dirty="0"/>
              <a:t>3. Improved Data Management</a:t>
            </a:r>
          </a:p>
          <a:p>
            <a:pPr lvl="1"/>
            <a:r>
              <a:rPr lang="en-US" sz="1400" dirty="0"/>
              <a:t>Integrates </a:t>
            </a:r>
            <a:r>
              <a:rPr lang="en-US" sz="1400" b="1" dirty="0" err="1"/>
              <a:t>jqGrid</a:t>
            </a:r>
            <a:r>
              <a:rPr lang="en-US" sz="1400" dirty="0"/>
              <a:t> for efficient </a:t>
            </a:r>
            <a:r>
              <a:rPr lang="en-US" sz="1400" b="1" dirty="0"/>
              <a:t>data handling and visualization</a:t>
            </a:r>
            <a:r>
              <a:rPr lang="en-US" sz="1400" dirty="0"/>
              <a:t>.</a:t>
            </a:r>
          </a:p>
          <a:p>
            <a:pPr lvl="1"/>
            <a:r>
              <a:rPr lang="en-US" sz="1400" dirty="0"/>
              <a:t>Allows </a:t>
            </a:r>
            <a:r>
              <a:rPr lang="en-US" sz="1400" b="1" dirty="0"/>
              <a:t>sorting, filtering, and pagination</a:t>
            </a:r>
            <a:r>
              <a:rPr lang="en-US" sz="1400" dirty="0"/>
              <a:t> for large datasets.</a:t>
            </a:r>
          </a:p>
          <a:p>
            <a:pPr marL="0" indent="0">
              <a:buNone/>
            </a:pPr>
            <a:r>
              <a:rPr lang="en-US" sz="1400" b="1" dirty="0"/>
              <a:t>4. Real-Time Interactivity</a:t>
            </a:r>
          </a:p>
          <a:p>
            <a:pPr lvl="1"/>
            <a:r>
              <a:rPr lang="en-US" sz="1400" dirty="0"/>
              <a:t>Uses </a:t>
            </a:r>
            <a:r>
              <a:rPr lang="en-US" sz="1400" b="1" dirty="0" err="1"/>
              <a:t>Toastr</a:t>
            </a:r>
            <a:r>
              <a:rPr lang="en-US" sz="1400" b="1" dirty="0"/>
              <a:t> notifications</a:t>
            </a:r>
            <a:r>
              <a:rPr lang="en-US" sz="1400" dirty="0"/>
              <a:t> for instant feedback and alerts.</a:t>
            </a:r>
          </a:p>
          <a:p>
            <a:pPr lvl="1"/>
            <a:r>
              <a:rPr lang="en-US" sz="1400" dirty="0"/>
              <a:t>Implements </a:t>
            </a:r>
            <a:r>
              <a:rPr lang="en-US" sz="1400" b="1" dirty="0"/>
              <a:t>jQuery</a:t>
            </a:r>
            <a:r>
              <a:rPr lang="en-US" sz="1400" dirty="0"/>
              <a:t> for dynamic and interactive UI components.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E93D7-EF5E-6728-FC7A-5FD195B62FD2}"/>
              </a:ext>
            </a:extLst>
          </p:cNvPr>
          <p:cNvSpPr txBox="1"/>
          <p:nvPr/>
        </p:nvSpPr>
        <p:spPr>
          <a:xfrm>
            <a:off x="5793356" y="1184366"/>
            <a:ext cx="609384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5. Scalability &amp; Maintainability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Can be easily extended to </a:t>
            </a:r>
            <a:r>
              <a:rPr lang="en-US" sz="1600" b="1" dirty="0"/>
              <a:t>support additional features and modules</a:t>
            </a:r>
            <a:r>
              <a:rPr lang="en-US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Ensures a </a:t>
            </a:r>
            <a:r>
              <a:rPr lang="en-US" sz="1600" b="1" dirty="0"/>
              <a:t>structured and maintainable</a:t>
            </a:r>
            <a:r>
              <a:rPr lang="en-US" sz="1600" dirty="0"/>
              <a:t> frontend architecture.</a:t>
            </a:r>
            <a:endParaRPr lang="en-US" sz="1600" b="1" dirty="0"/>
          </a:p>
          <a:p>
            <a:r>
              <a:rPr lang="en-US" sz="1600" b="1" dirty="0"/>
              <a:t>6. Cross-Platform &amp; Responsive Design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Works seamlessly on </a:t>
            </a:r>
            <a:r>
              <a:rPr lang="en-US" sz="1600" b="1" dirty="0"/>
              <a:t>desktops, tablets, and mobile devices</a:t>
            </a:r>
            <a:r>
              <a:rPr lang="en-US" sz="16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Uses </a:t>
            </a:r>
            <a:r>
              <a:rPr lang="en-US" sz="1600" b="1" dirty="0"/>
              <a:t>Bootstrap</a:t>
            </a:r>
            <a:r>
              <a:rPr lang="en-US" sz="1600" dirty="0"/>
              <a:t> to ensure a mobile-friendly experience.</a:t>
            </a:r>
          </a:p>
          <a:p>
            <a:r>
              <a:rPr lang="en-US" sz="1600" b="1" dirty="0"/>
              <a:t>7. Secure &amp; Optimized Performance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Follows </a:t>
            </a:r>
            <a:r>
              <a:rPr lang="en-US" sz="1600" b="1" dirty="0"/>
              <a:t>web security best practices</a:t>
            </a:r>
            <a:r>
              <a:rPr lang="en-US" sz="1600" dirty="0"/>
              <a:t> to protect user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Ensures fast loading speeds and smooth user interactions.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FF260746-94C6-8CCC-2707-350BDD0B103C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399902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https://github.com/AmrutkumarBandihal/AdminLTE_Modify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17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D586142-E7E4-A262-8900-3937C3B4C8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4683" y="970167"/>
            <a:ext cx="981542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Name: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Fidrox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Technologies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IT Services &amp; Technology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Expertise: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Applications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Railway Signaling Systems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Mission &amp; Vision: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Delivering cutting-edge technology solutions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secure and efficient web and signaling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57E41-F2C9-62FA-0219-304F96FC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Products &amp;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F236-E186-0863-78AF-11C4975EE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Development:</a:t>
            </a:r>
            <a:r>
              <a:rPr lang="en-US" dirty="0"/>
              <a:t> Building responsive and interactive websites &amp;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Cybersecurity:</a:t>
            </a:r>
            <a:r>
              <a:rPr lang="en-US" dirty="0"/>
              <a:t> Implementing security solutions to protect digital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Applications:</a:t>
            </a:r>
            <a:r>
              <a:rPr lang="en-US" dirty="0"/>
              <a:t> Developing cloud-based and enterprise-grade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Railway Signaling:</a:t>
            </a:r>
            <a:r>
              <a:rPr lang="en-US" dirty="0"/>
              <a:t> Providing advanced signaling solutions for railway networks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5C16A-D59B-AA45-BA69-D9B2891A3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85066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2B079-0B82-A797-DC63-9EECC290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&amp;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B9D7A-964C-C8F7-837A-09FA923B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269F0D-A6CA-253D-6D41-D12435F58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804" y="1753878"/>
            <a:ext cx="7681526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 Served: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&amp; Software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 (Railway Signaling)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Solutions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 &amp; Enterprise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Projects: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applications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AdminLTE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JavaScript, and Bootstrap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solutions for enterprises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Railway signaling system enhancements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20976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4366"/>
            <a:ext cx="10979989" cy="6044569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   Assigned Domain:  Web Design &amp; Frontend Development</a:t>
            </a:r>
          </a:p>
          <a:p>
            <a:pPr marL="0" indent="0">
              <a:buNone/>
            </a:pPr>
            <a:r>
              <a:rPr lang="en-IN" sz="1800" b="1" dirty="0"/>
              <a:t>   Technologies Used:</a:t>
            </a:r>
          </a:p>
          <a:p>
            <a:pPr lvl="1"/>
            <a:r>
              <a:rPr lang="en-IN" sz="1600" b="1" dirty="0" err="1"/>
              <a:t>AdminLTE</a:t>
            </a:r>
            <a:r>
              <a:rPr lang="en-IN" sz="1600" dirty="0"/>
              <a:t> – A responsive dashboard template for building web applications</a:t>
            </a:r>
          </a:p>
          <a:p>
            <a:pPr lvl="1"/>
            <a:r>
              <a:rPr lang="en-IN" sz="1600" b="1" dirty="0"/>
              <a:t>HTML5 &amp; CSS3</a:t>
            </a:r>
            <a:r>
              <a:rPr lang="en-IN" sz="1600" dirty="0"/>
              <a:t> – Structuring and styling web pages</a:t>
            </a:r>
          </a:p>
          <a:p>
            <a:pPr lvl="1"/>
            <a:r>
              <a:rPr lang="en-IN" sz="1600" b="1" dirty="0"/>
              <a:t>JavaScript</a:t>
            </a:r>
            <a:r>
              <a:rPr lang="en-IN" sz="1600" dirty="0"/>
              <a:t> – Enhancing interactivity and functionality</a:t>
            </a:r>
          </a:p>
          <a:p>
            <a:pPr lvl="1"/>
            <a:r>
              <a:rPr lang="en-IN" sz="1600" b="1" dirty="0"/>
              <a:t>Bootstrap</a:t>
            </a:r>
            <a:r>
              <a:rPr lang="en-IN" sz="1600" dirty="0"/>
              <a:t> – Creating responsive and mobile-friendly designs</a:t>
            </a:r>
          </a:p>
          <a:p>
            <a:pPr lvl="1"/>
            <a:r>
              <a:rPr lang="en-IN" sz="1600" b="1" dirty="0"/>
              <a:t>jQuery</a:t>
            </a:r>
            <a:r>
              <a:rPr lang="en-IN" sz="1600" dirty="0"/>
              <a:t> – Simplifying JavaScript coding for UI elements</a:t>
            </a:r>
          </a:p>
          <a:p>
            <a:pPr lvl="1"/>
            <a:r>
              <a:rPr lang="en-IN" sz="1600" b="1" dirty="0" err="1"/>
              <a:t>Toastr</a:t>
            </a:r>
            <a:r>
              <a:rPr lang="en-IN" sz="1600" dirty="0"/>
              <a:t> – Displaying notifications and alerts</a:t>
            </a:r>
          </a:p>
          <a:p>
            <a:pPr lvl="1"/>
            <a:r>
              <a:rPr lang="en-IN" sz="1600" b="1" dirty="0" err="1"/>
              <a:t>jqGrid</a:t>
            </a:r>
            <a:r>
              <a:rPr lang="en-IN" sz="1600" dirty="0"/>
              <a:t> – Handling tabular data efficiently</a:t>
            </a:r>
            <a:endParaRPr lang="en-IN" sz="1100" dirty="0"/>
          </a:p>
          <a:p>
            <a:pPr marL="0" indent="0">
              <a:buNone/>
            </a:pPr>
            <a:r>
              <a:rPr lang="en-IN" sz="1800" b="1" dirty="0"/>
              <a:t>   Features &amp; Importance:</a:t>
            </a:r>
          </a:p>
          <a:p>
            <a:pPr lvl="1"/>
            <a:r>
              <a:rPr lang="en-IN" sz="1600" b="1" dirty="0"/>
              <a:t>User-Friendly UI:</a:t>
            </a:r>
            <a:r>
              <a:rPr lang="en-IN" sz="1600" dirty="0"/>
              <a:t> Creating visually appealing and easy-to-navigate designs</a:t>
            </a:r>
          </a:p>
          <a:p>
            <a:pPr lvl="1"/>
            <a:r>
              <a:rPr lang="en-IN" sz="1600" b="1" dirty="0"/>
              <a:t>Responsive Design:</a:t>
            </a:r>
            <a:r>
              <a:rPr lang="en-IN" sz="1600" dirty="0"/>
              <a:t> Ensuring compatibility across all devices</a:t>
            </a:r>
          </a:p>
          <a:p>
            <a:pPr lvl="1"/>
            <a:r>
              <a:rPr lang="en-IN" sz="1600" b="1" dirty="0"/>
              <a:t>Enhanced Interactivity:</a:t>
            </a:r>
            <a:r>
              <a:rPr lang="en-IN" sz="1600" dirty="0"/>
              <a:t> Adding animations, alerts, and dynamic elements</a:t>
            </a:r>
          </a:p>
          <a:p>
            <a:pPr lvl="1"/>
            <a:r>
              <a:rPr lang="en-IN" sz="1600" b="1" dirty="0"/>
              <a:t>Efficient Data Handling:</a:t>
            </a:r>
            <a:r>
              <a:rPr lang="en-IN" sz="1600" dirty="0"/>
              <a:t> Using </a:t>
            </a:r>
            <a:r>
              <a:rPr lang="en-IN" sz="1600" dirty="0" err="1"/>
              <a:t>jqGrid</a:t>
            </a:r>
            <a:r>
              <a:rPr lang="en-IN" sz="1600" dirty="0"/>
              <a:t> for structured data representation</a:t>
            </a:r>
          </a:p>
          <a:p>
            <a:pPr lvl="1"/>
            <a:r>
              <a:rPr lang="en-IN" sz="1600" b="1" dirty="0"/>
              <a:t>Industry Relevance:</a:t>
            </a:r>
            <a:r>
              <a:rPr lang="en-IN" sz="1600" dirty="0"/>
              <a:t> These technologies are widely used in modern web development</a:t>
            </a:r>
            <a:endParaRPr lang="en-IN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84367"/>
            <a:ext cx="10660811" cy="530850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 Team Structure:</a:t>
            </a:r>
          </a:p>
          <a:p>
            <a:pPr lvl="1"/>
            <a:r>
              <a:rPr lang="en-US" sz="1200" b="1" dirty="0"/>
              <a:t>Internship Domain:</a:t>
            </a:r>
            <a:r>
              <a:rPr lang="en-US" sz="1200" dirty="0"/>
              <a:t> Web Design &amp; Frontend Development</a:t>
            </a:r>
          </a:p>
          <a:p>
            <a:pPr lvl="1"/>
            <a:r>
              <a:rPr lang="en-US" sz="1200" b="1" dirty="0"/>
              <a:t>Role in the Team:</a:t>
            </a:r>
            <a:r>
              <a:rPr lang="en-US" sz="1200" dirty="0"/>
              <a:t> Web UI Developer Intern</a:t>
            </a:r>
          </a:p>
          <a:p>
            <a:pPr lvl="1"/>
            <a:r>
              <a:rPr lang="en-US" sz="1200" b="1" dirty="0"/>
              <a:t>Collaborating With:</a:t>
            </a:r>
            <a:r>
              <a:rPr lang="en-US" sz="1200" dirty="0"/>
              <a:t> Developers, Designers, and Project Managers</a:t>
            </a:r>
          </a:p>
          <a:p>
            <a:pPr marL="0" indent="0">
              <a:buNone/>
            </a:pPr>
            <a:r>
              <a:rPr lang="en-US" sz="2000" b="1" dirty="0"/>
              <a:t>    Assigned Project:</a:t>
            </a:r>
          </a:p>
          <a:p>
            <a:pPr lvl="1"/>
            <a:r>
              <a:rPr lang="en-US" sz="1200" b="1" dirty="0"/>
              <a:t>Project Name:</a:t>
            </a:r>
            <a:r>
              <a:rPr lang="en-US" sz="1200" dirty="0"/>
              <a:t> </a:t>
            </a:r>
            <a:r>
              <a:rPr lang="en-US" sz="1200" dirty="0" err="1"/>
              <a:t>AdminLTE</a:t>
            </a:r>
            <a:r>
              <a:rPr lang="en-US" sz="1200" dirty="0"/>
              <a:t> framework</a:t>
            </a:r>
          </a:p>
          <a:p>
            <a:pPr lvl="1"/>
            <a:r>
              <a:rPr lang="en-US" sz="1200" b="1" dirty="0"/>
              <a:t>Objective:</a:t>
            </a:r>
            <a:r>
              <a:rPr lang="en-US" sz="1200" dirty="0"/>
              <a:t> Designing and developing a user-friendly web interface</a:t>
            </a:r>
          </a:p>
          <a:p>
            <a:pPr lvl="1"/>
            <a:r>
              <a:rPr lang="en-US" sz="1200" b="1" dirty="0"/>
              <a:t>Key Responsibilities:</a:t>
            </a:r>
            <a:endParaRPr lang="en-US" sz="1200" dirty="0"/>
          </a:p>
          <a:p>
            <a:pPr marL="1200150" lvl="2" indent="-285750"/>
            <a:r>
              <a:rPr lang="en-US" sz="1050" dirty="0"/>
              <a:t>Creating web pages using </a:t>
            </a:r>
            <a:r>
              <a:rPr lang="en-US" sz="1050" b="1" dirty="0" err="1"/>
              <a:t>AdminLTE</a:t>
            </a:r>
            <a:r>
              <a:rPr lang="en-US" sz="1050" b="1" dirty="0"/>
              <a:t>, HTML, CSS, and JavaScript</a:t>
            </a:r>
            <a:endParaRPr lang="en-US" sz="1050" dirty="0"/>
          </a:p>
          <a:p>
            <a:pPr marL="1200150" lvl="2" indent="-285750"/>
            <a:r>
              <a:rPr lang="en-US" sz="1050" dirty="0"/>
              <a:t>Implementing interactive features using </a:t>
            </a:r>
            <a:r>
              <a:rPr lang="en-US" sz="1050" b="1" dirty="0"/>
              <a:t>jQuery, </a:t>
            </a:r>
            <a:r>
              <a:rPr lang="en-US" sz="1050" b="1" dirty="0" err="1"/>
              <a:t>Toastr</a:t>
            </a:r>
            <a:r>
              <a:rPr lang="en-US" sz="1050" b="1" dirty="0"/>
              <a:t>, and </a:t>
            </a:r>
            <a:r>
              <a:rPr lang="en-US" sz="1050" b="1" dirty="0" err="1"/>
              <a:t>jqGrid</a:t>
            </a:r>
            <a:endParaRPr lang="en-US" sz="1050" dirty="0"/>
          </a:p>
          <a:p>
            <a:pPr marL="1200150" lvl="2" indent="-285750"/>
            <a:r>
              <a:rPr lang="en-US" sz="1050" dirty="0"/>
              <a:t>Ensuring responsive design and seamless user experience</a:t>
            </a:r>
          </a:p>
          <a:p>
            <a:pPr marL="0" indent="0">
              <a:buNone/>
            </a:pPr>
            <a:r>
              <a:rPr lang="en-US" sz="2000" b="1" dirty="0"/>
              <a:t>    Reporting Manager:</a:t>
            </a:r>
          </a:p>
          <a:p>
            <a:pPr lvl="1"/>
            <a:r>
              <a:rPr lang="en-US" sz="1200" b="1" dirty="0"/>
              <a:t>Name:</a:t>
            </a:r>
            <a:r>
              <a:rPr lang="en-US" sz="1200" dirty="0"/>
              <a:t> Mr. Saleem</a:t>
            </a:r>
          </a:p>
          <a:p>
            <a:pPr lvl="1"/>
            <a:r>
              <a:rPr lang="en-US" sz="1200" b="1" dirty="0"/>
              <a:t>Designation:</a:t>
            </a:r>
            <a:r>
              <a:rPr lang="en-US" sz="1200" dirty="0"/>
              <a:t> Director – Manager of Software Department</a:t>
            </a:r>
          </a:p>
          <a:p>
            <a:pPr lvl="1"/>
            <a:r>
              <a:rPr lang="en-US" sz="1200" b="1" dirty="0"/>
              <a:t>Responsibilities:</a:t>
            </a:r>
            <a:endParaRPr lang="en-US" sz="1200" dirty="0"/>
          </a:p>
          <a:p>
            <a:pPr marL="1200150" lvl="2" indent="-285750"/>
            <a:r>
              <a:rPr lang="en-US" sz="1050" dirty="0"/>
              <a:t>Assigning tasks and reviewing progress</a:t>
            </a:r>
          </a:p>
          <a:p>
            <a:pPr marL="1200150" lvl="2" indent="-285750"/>
            <a:r>
              <a:rPr lang="en-US" sz="1050" dirty="0"/>
              <a:t>Providing guidance on frontend technologies</a:t>
            </a:r>
          </a:p>
          <a:p>
            <a:pPr marL="1200150" lvl="2" indent="-285750"/>
            <a:r>
              <a:rPr lang="en-US" sz="1050" dirty="0"/>
              <a:t>Ensuring project aligns with company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793739"/>
          </a:xfrm>
        </p:spPr>
        <p:txBody>
          <a:bodyPr/>
          <a:lstStyle/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000" b="1" dirty="0"/>
              <a:t>1.  Adjusting to the Work Environment</a:t>
            </a:r>
          </a:p>
          <a:p>
            <a:pPr lvl="1"/>
            <a:r>
              <a:rPr lang="en-US" sz="1200" dirty="0"/>
              <a:t>Understanding company workflows and professional expectations.</a:t>
            </a:r>
          </a:p>
          <a:p>
            <a:pPr lvl="1"/>
            <a:r>
              <a:rPr lang="en-US" sz="1200" dirty="0"/>
              <a:t>Adapting to team collaboration and reporting structures.</a:t>
            </a:r>
          </a:p>
          <a:p>
            <a:pPr lvl="1"/>
            <a:r>
              <a:rPr lang="en-US" sz="1200" dirty="0"/>
              <a:t>Learning new technologies like </a:t>
            </a:r>
            <a:r>
              <a:rPr lang="en-US" sz="1200" b="1" dirty="0" err="1"/>
              <a:t>AdminLTE</a:t>
            </a:r>
            <a:r>
              <a:rPr lang="en-US" sz="1200" b="1" dirty="0"/>
              <a:t>, </a:t>
            </a:r>
            <a:r>
              <a:rPr lang="en-US" sz="1200" b="1" dirty="0" err="1"/>
              <a:t>jqGrid</a:t>
            </a:r>
            <a:r>
              <a:rPr lang="en-US" sz="1200" b="1" dirty="0"/>
              <a:t>, </a:t>
            </a:r>
            <a:r>
              <a:rPr lang="en-US" sz="1200" b="1" dirty="0" err="1"/>
              <a:t>Toastr</a:t>
            </a:r>
            <a:r>
              <a:rPr lang="en-US" sz="1200" dirty="0"/>
              <a:t>, etc.</a:t>
            </a:r>
          </a:p>
          <a:p>
            <a:pPr marL="0" indent="0">
              <a:buNone/>
            </a:pPr>
            <a:r>
              <a:rPr lang="en-US" sz="2000" b="1" dirty="0"/>
              <a:t>2.  Managing Tasks &amp; Deadlines</a:t>
            </a:r>
          </a:p>
          <a:p>
            <a:pPr lvl="1"/>
            <a:r>
              <a:rPr lang="en-US" sz="1200" dirty="0"/>
              <a:t>Balancing multiple assignments while learning new skills.</a:t>
            </a:r>
          </a:p>
          <a:p>
            <a:pPr lvl="1"/>
            <a:r>
              <a:rPr lang="en-US" sz="1200" dirty="0"/>
              <a:t>Debugging and troubleshooting frontend issues efficiently.</a:t>
            </a:r>
          </a:p>
          <a:p>
            <a:pPr lvl="1"/>
            <a:r>
              <a:rPr lang="en-US" sz="1200" dirty="0"/>
              <a:t>Keeping up with fast-paced development cycles.</a:t>
            </a:r>
          </a:p>
          <a:p>
            <a:pPr marL="0" indent="0">
              <a:buNone/>
            </a:pPr>
            <a:r>
              <a:rPr lang="en-US" sz="2000" b="1" dirty="0"/>
              <a:t>3.  Effective Communication</a:t>
            </a:r>
          </a:p>
          <a:p>
            <a:pPr lvl="1"/>
            <a:r>
              <a:rPr lang="en-US" sz="1400" dirty="0"/>
              <a:t>Coordinating with team members and reporting managers.</a:t>
            </a:r>
          </a:p>
          <a:p>
            <a:pPr lvl="1"/>
            <a:r>
              <a:rPr lang="en-US" sz="1400" dirty="0"/>
              <a:t>Seeking help when needed while maintaining independence in problem-solving.</a:t>
            </a:r>
          </a:p>
          <a:p>
            <a:pPr lvl="1"/>
            <a:r>
              <a:rPr lang="en-US" sz="1400" dirty="0"/>
              <a:t>Understanding client requirements and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   1. Purpose of My Work</a:t>
            </a:r>
          </a:p>
          <a:p>
            <a:pPr lvl="1"/>
            <a:r>
              <a:rPr lang="en-US" sz="1600" b="1" dirty="0"/>
              <a:t>Developing User Interfaces (UI):</a:t>
            </a:r>
            <a:r>
              <a:rPr lang="en-US" sz="1600" dirty="0"/>
              <a:t> Creating visually appealing and responsive web pages.</a:t>
            </a:r>
          </a:p>
          <a:p>
            <a:pPr lvl="1"/>
            <a:r>
              <a:rPr lang="en-US" sz="1600" b="1" dirty="0"/>
              <a:t>Enhancing User Experience (UX):</a:t>
            </a:r>
            <a:r>
              <a:rPr lang="en-US" sz="1600" dirty="0"/>
              <a:t> Implementing interactive and user-friendly designs.</a:t>
            </a:r>
          </a:p>
          <a:p>
            <a:pPr lvl="1"/>
            <a:r>
              <a:rPr lang="en-US" sz="1600" b="1" dirty="0"/>
              <a:t>Building Web Applications:</a:t>
            </a:r>
            <a:r>
              <a:rPr lang="en-US" sz="1600" dirty="0"/>
              <a:t> Contributing to the frontend of web-based applications using </a:t>
            </a:r>
            <a:r>
              <a:rPr lang="en-US" sz="1600" b="1" dirty="0" err="1"/>
              <a:t>AdminLTE</a:t>
            </a:r>
            <a:r>
              <a:rPr lang="en-US" sz="1600" b="1" dirty="0"/>
              <a:t>, HTML, CSS, JavaScript, and jQuery</a:t>
            </a:r>
            <a:r>
              <a:rPr lang="en-US" sz="1600" dirty="0"/>
              <a:t>.</a:t>
            </a:r>
          </a:p>
          <a:p>
            <a:pPr lvl="1"/>
            <a:r>
              <a:rPr lang="en-US" sz="1600" b="1" dirty="0"/>
              <a:t>Improving Functionality:</a:t>
            </a:r>
            <a:r>
              <a:rPr lang="en-US" sz="1600" dirty="0"/>
              <a:t> Using </a:t>
            </a:r>
            <a:r>
              <a:rPr lang="en-US" sz="1600" b="1" dirty="0" err="1"/>
              <a:t>Toastr</a:t>
            </a:r>
            <a:r>
              <a:rPr lang="en-US" sz="1600" b="1" dirty="0"/>
              <a:t> for notifications</a:t>
            </a:r>
            <a:r>
              <a:rPr lang="en-US" sz="1600" dirty="0"/>
              <a:t> and </a:t>
            </a:r>
            <a:r>
              <a:rPr lang="en-US" sz="1600" b="1" dirty="0" err="1"/>
              <a:t>jqGrid</a:t>
            </a:r>
            <a:r>
              <a:rPr lang="en-US" sz="1600" b="1" dirty="0"/>
              <a:t> for data handling</a:t>
            </a:r>
            <a:r>
              <a:rPr lang="en-US" sz="1600" dirty="0"/>
              <a:t> to enhance usability.</a:t>
            </a:r>
          </a:p>
          <a:p>
            <a:pPr marL="0" indent="0">
              <a:buNone/>
            </a:pPr>
            <a:r>
              <a:rPr lang="en-US" sz="2400" b="1" dirty="0"/>
              <a:t>2. Usage of My Work</a:t>
            </a:r>
          </a:p>
          <a:p>
            <a:pPr lvl="1"/>
            <a:r>
              <a:rPr lang="en-US" sz="1600" b="1" dirty="0"/>
              <a:t>Internal &amp; Client-Based Projects:</a:t>
            </a:r>
            <a:r>
              <a:rPr lang="en-US" sz="1600" dirty="0"/>
              <a:t> The developed UI will be integrated into web applications used by clients or internal teams.</a:t>
            </a:r>
          </a:p>
          <a:p>
            <a:pPr lvl="1"/>
            <a:r>
              <a:rPr lang="en-US" sz="1600" b="1" dirty="0"/>
              <a:t>Data Management:</a:t>
            </a:r>
            <a:r>
              <a:rPr lang="en-US" sz="1600" dirty="0"/>
              <a:t> Implementing </a:t>
            </a:r>
            <a:r>
              <a:rPr lang="en-US" sz="1600" b="1" dirty="0" err="1"/>
              <a:t>jqGrid</a:t>
            </a:r>
            <a:r>
              <a:rPr lang="en-US" sz="1600" dirty="0"/>
              <a:t> for efficient data display and user interaction.</a:t>
            </a:r>
          </a:p>
          <a:p>
            <a:pPr lvl="1"/>
            <a:r>
              <a:rPr lang="en-US" sz="1600" b="1" dirty="0"/>
              <a:t>Real-World Applications:</a:t>
            </a:r>
            <a:r>
              <a:rPr lang="en-US" sz="1600" dirty="0"/>
              <a:t> The frontend designs and interactive elements contribute to seamless business operations in </a:t>
            </a:r>
            <a:r>
              <a:rPr lang="en-US" sz="1600" b="1" dirty="0"/>
              <a:t>web development, cybersecurity, and railway signaling projects</a:t>
            </a:r>
            <a:r>
              <a:rPr lang="en-US" sz="1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7739</TotalTime>
  <Words>1437</Words>
  <Application>Microsoft Office PowerPoint</Application>
  <PresentationFormat>Widescreen</PresentationFormat>
  <Paragraphs>213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 Narrow</vt:lpstr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Products &amp; Services</vt:lpstr>
      <vt:lpstr>Clients &amp; Projects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Amrutkumar .</cp:lastModifiedBy>
  <cp:revision>924</cp:revision>
  <cp:lastPrinted>2018-07-24T06:37:20Z</cp:lastPrinted>
  <dcterms:created xsi:type="dcterms:W3CDTF">2018-06-07T04:06:17Z</dcterms:created>
  <dcterms:modified xsi:type="dcterms:W3CDTF">2025-03-21T08:48:47Z</dcterms:modified>
</cp:coreProperties>
</file>