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learning\ADVANCED%20TRACK%20UDACITY\SQL\Project\1st_que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learning\ADVANCED%20TRACK%20UDACITY\SQL\Project\2nd_query_rev_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learning\ADVANCED%20TRACK%20UDACITY\SQL\Project\3rd_que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learning\ADVANCED%20TRACK%20UDACITY\SQL\Project\4th_quer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Top 4 genre</a:t>
            </a:r>
            <a:r>
              <a:rPr lang="en-US" baseline="0"/>
              <a:t> types in terms of sales and quantity saled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'1st_query'!$B$1</c:f>
              <c:strCache>
                <c:ptCount val="1"/>
                <c:pt idx="0">
                  <c:v>total_Sales_USD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'1st_query'!$A$2:$A$5</c:f>
              <c:strCache>
                <c:ptCount val="4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</c:strCache>
            </c:strRef>
          </c:cat>
          <c:val>
            <c:numRef>
              <c:f>'1st_query'!$B$2:$B$5</c:f>
              <c:numCache>
                <c:formatCode>General</c:formatCode>
                <c:ptCount val="4"/>
                <c:pt idx="0">
                  <c:v>826.650000000006</c:v>
                </c:pt>
                <c:pt idx="1">
                  <c:v>382.14000000000198</c:v>
                </c:pt>
                <c:pt idx="2">
                  <c:v>261.36000000000098</c:v>
                </c:pt>
                <c:pt idx="3">
                  <c:v>241.560000000001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4-4E07-BC58-3D126392BA9A}"/>
            </c:ext>
          </c:extLst>
        </c:ser>
        <c:ser>
          <c:idx val="1"/>
          <c:order val="1"/>
          <c:tx>
            <c:strRef>
              <c:f>'1st_query'!$C$1</c:f>
              <c:strCache>
                <c:ptCount val="1"/>
                <c:pt idx="0">
                  <c:v>total_quantity_Saled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'1st_query'!$A$2:$A$5</c:f>
              <c:strCache>
                <c:ptCount val="4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</c:strCache>
            </c:strRef>
          </c:cat>
          <c:val>
            <c:numRef>
              <c:f>'1st_query'!$C$2:$C$5</c:f>
              <c:numCache>
                <c:formatCode>General</c:formatCode>
                <c:ptCount val="4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4-4E07-BC58-3D126392B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0573936"/>
        <c:axId val="530579840"/>
      </c:barChart>
      <c:catAx>
        <c:axId val="53057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579840"/>
        <c:crosses val="autoZero"/>
        <c:auto val="1"/>
        <c:lblAlgn val="ctr"/>
        <c:lblOffset val="100"/>
        <c:noMultiLvlLbl val="0"/>
      </c:catAx>
      <c:valAx>
        <c:axId val="53057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$ or</a:t>
                </a:r>
                <a:r>
                  <a:rPr lang="en-US" baseline="0"/>
                  <a:t> 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5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Total_spent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'2nd_query_rev_2'!$B$1</c:f>
              <c:strCache>
                <c:ptCount val="1"/>
                <c:pt idx="0">
                  <c:v>total_spent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'2nd_query_rev_2'!$A$2:$A$6</c:f>
              <c:strCache>
                <c:ptCount val="5"/>
                <c:pt idx="0">
                  <c:v>Helena HolÃ½</c:v>
                </c:pt>
                <c:pt idx="1">
                  <c:v>Richard Cunningham</c:v>
                </c:pt>
                <c:pt idx="2">
                  <c:v>Luis Rojas</c:v>
                </c:pt>
                <c:pt idx="3">
                  <c:v>Ladislav KovÃ¡cs</c:v>
                </c:pt>
                <c:pt idx="4">
                  <c:v>Hugh O'Reilly</c:v>
                </c:pt>
              </c:strCache>
            </c:strRef>
          </c:cat>
          <c:val>
            <c:numRef>
              <c:f>'2nd_query_rev_2'!$B$2:$B$6</c:f>
              <c:numCache>
                <c:formatCode>General</c:formatCode>
                <c:ptCount val="5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4-4A2C-BC4C-C93685088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433688"/>
        <c:axId val="513434672"/>
      </c:barChart>
      <c:catAx>
        <c:axId val="513433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Coustemer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434672"/>
        <c:crosses val="autoZero"/>
        <c:auto val="1"/>
        <c:lblAlgn val="ctr"/>
        <c:lblOffset val="100"/>
        <c:noMultiLvlLbl val="0"/>
      </c:catAx>
      <c:valAx>
        <c:axId val="51343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433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[3rd_query.csv]Sheet1!PivotTable13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SPENT USD</a:t>
            </a:r>
          </a:p>
        </c:rich>
      </c:tx>
      <c:layout>
        <c:manualLayout>
          <c:xMode val="edge"/>
          <c:yMode val="edge"/>
          <c:x val="0.4277063647323860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327491885544452"/>
          <c:y val="0.15755479663837518"/>
          <c:w val="0.81099884690430668"/>
          <c:h val="0.32740594368865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Sheet1!$A$4:$A$24</c:f>
              <c:multiLvlStrCache>
                <c:ptCount val="15"/>
                <c:lvl>
                  <c:pt idx="0">
                    <c:v>Canada</c:v>
                  </c:pt>
                  <c:pt idx="1">
                    <c:v>Germany</c:v>
                  </c:pt>
                  <c:pt idx="2">
                    <c:v>USA</c:v>
                  </c:pt>
                  <c:pt idx="3">
                    <c:v>Brazil</c:v>
                  </c:pt>
                  <c:pt idx="4">
                    <c:v>Canada</c:v>
                  </c:pt>
                  <c:pt idx="5">
                    <c:v>USA</c:v>
                  </c:pt>
                  <c:pt idx="6">
                    <c:v>Canada</c:v>
                  </c:pt>
                  <c:pt idx="7">
                    <c:v>Germany</c:v>
                  </c:pt>
                  <c:pt idx="8">
                    <c:v>USA</c:v>
                  </c:pt>
                  <c:pt idx="9">
                    <c:v>Brazil</c:v>
                  </c:pt>
                  <c:pt idx="10">
                    <c:v>Canada</c:v>
                  </c:pt>
                  <c:pt idx="11">
                    <c:v>USA</c:v>
                  </c:pt>
                  <c:pt idx="12">
                    <c:v>Canada</c:v>
                  </c:pt>
                  <c:pt idx="13">
                    <c:v>France</c:v>
                  </c:pt>
                  <c:pt idx="14">
                    <c:v>USA</c:v>
                  </c:pt>
                </c:lvl>
                <c:lvl>
                  <c:pt idx="0">
                    <c:v>2009</c:v>
                  </c:pt>
                  <c:pt idx="3">
                    <c:v>2010</c:v>
                  </c:pt>
                  <c:pt idx="6">
                    <c:v>2011</c:v>
                  </c:pt>
                  <c:pt idx="9">
                    <c:v>2012</c:v>
                  </c:pt>
                  <c:pt idx="12">
                    <c:v>2013</c:v>
                  </c:pt>
                </c:lvl>
              </c:multiLvlStrCache>
            </c:multiLvlStrRef>
          </c:cat>
          <c:val>
            <c:numRef>
              <c:f>Sheet1!$B$4:$B$24</c:f>
              <c:numCache>
                <c:formatCode>General</c:formatCode>
                <c:ptCount val="15"/>
                <c:pt idx="0">
                  <c:v>57.42</c:v>
                </c:pt>
                <c:pt idx="1">
                  <c:v>53.46</c:v>
                </c:pt>
                <c:pt idx="2">
                  <c:v>103.95</c:v>
                </c:pt>
                <c:pt idx="3">
                  <c:v>41.6</c:v>
                </c:pt>
                <c:pt idx="4">
                  <c:v>76.260000000000005</c:v>
                </c:pt>
                <c:pt idx="5">
                  <c:v>102.98</c:v>
                </c:pt>
                <c:pt idx="6">
                  <c:v>55.44</c:v>
                </c:pt>
                <c:pt idx="7">
                  <c:v>48.57</c:v>
                </c:pt>
                <c:pt idx="8">
                  <c:v>103.01</c:v>
                </c:pt>
                <c:pt idx="9">
                  <c:v>53.46</c:v>
                </c:pt>
                <c:pt idx="10">
                  <c:v>42.57</c:v>
                </c:pt>
                <c:pt idx="11">
                  <c:v>127.98</c:v>
                </c:pt>
                <c:pt idx="12">
                  <c:v>72.27</c:v>
                </c:pt>
                <c:pt idx="13">
                  <c:v>40.590000000000003</c:v>
                </c:pt>
                <c:pt idx="14">
                  <c:v>85.14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1-433D-B0DB-5A8DB7FC00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35131232"/>
        <c:axId val="635133856"/>
      </c:barChart>
      <c:catAx>
        <c:axId val="63513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years/countries</a:t>
                </a:r>
              </a:p>
            </c:rich>
          </c:tx>
          <c:layout>
            <c:manualLayout>
              <c:xMode val="edge"/>
              <c:yMode val="edge"/>
              <c:x val="0.36809445217787673"/>
              <c:y val="0.819459168154253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33856"/>
        <c:crosses val="autoZero"/>
        <c:auto val="1"/>
        <c:lblAlgn val="ctr"/>
        <c:lblOffset val="100"/>
        <c:noMultiLvlLbl val="0"/>
      </c:catAx>
      <c:valAx>
        <c:axId val="635133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</a:t>
                </a:r>
              </a:p>
            </c:rich>
          </c:tx>
          <c:layout>
            <c:manualLayout>
              <c:xMode val="edge"/>
              <c:yMode val="edge"/>
              <c:x val="1.0759967160919122E-2"/>
              <c:y val="0.312360120484857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13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'4th_query'!$B$1</c:f>
              <c:strCache>
                <c:ptCount val="1"/>
                <c:pt idx="0">
                  <c:v>custemers_number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54-4735-A405-B922798584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54-4735-A405-B922798584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54-4735-A405-B922798584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'4th_query'!$A$2:$A$4</c:f>
              <c:strCache>
                <c:ptCount val="3"/>
                <c:pt idx="0">
                  <c:v>Jane Peacock</c:v>
                </c:pt>
                <c:pt idx="1">
                  <c:v>Margaret Park</c:v>
                </c:pt>
                <c:pt idx="2">
                  <c:v>Steve Johnson</c:v>
                </c:pt>
              </c:strCache>
            </c:strRef>
          </c:cat>
          <c:val>
            <c:numRef>
              <c:f>'4th_query'!$B$2:$B$4</c:f>
              <c:numCache>
                <c:formatCode>General</c:formatCode>
                <c:ptCount val="3"/>
                <c:pt idx="0">
                  <c:v>21</c:v>
                </c:pt>
                <c:pt idx="1">
                  <c:v>20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4-4735-A405-B922798584E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As data shows, the top four Genres that are sold in terms of money Are (Rock, Latin, Metal, Alternative &amp; punk)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respectively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Also, it is noted that Rock genre alone is nearly twice the remaining top three combined in  terms of money and quantity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4 Genres sold  in terms of Money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F53682-7C7F-4E95-BCE9-80AA10F4A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788103"/>
              </p:ext>
            </p:extLst>
          </p:nvPr>
        </p:nvGraphicFramePr>
        <p:xfrm>
          <a:off x="3543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Well, As data shows, the most paying customer name is Helena Hola, spending a total of 49.6 USD. While the 5</a:t>
            </a:r>
            <a:r>
              <a:rPr lang="en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paying customer is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Hugh O'Reilly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spending a total of 45.62 USD.</a:t>
            </a: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Who are the top 5 paying customers?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58A96A-753A-4E11-9159-5CC848AA1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305631"/>
              </p:ext>
            </p:extLst>
          </p:nvPr>
        </p:nvGraphicFramePr>
        <p:xfrm>
          <a:off x="235744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USA seems to be the most country associated with total sales from 2009 till 2013, Canada seems to be the 2</a:t>
            </a:r>
            <a:r>
              <a:rPr lang="en" baseline="30000" dirty="0">
                <a:latin typeface="Open Sans"/>
                <a:ea typeface="Open Sans"/>
                <a:cs typeface="Open Sans"/>
                <a:sym typeface="Open Sans"/>
              </a:rPr>
              <a:t>nd  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While the 3</a:t>
            </a:r>
            <a:r>
              <a:rPr lang="en" baseline="30000" dirty="0"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place has either Brazil, Canada or Germany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Investing in Europe and America seems was  a good choice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Most Three countries spending the most each year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B5550A-91BC-48D9-B9BE-234C13A83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13630"/>
              </p:ext>
            </p:extLst>
          </p:nvPr>
        </p:nvGraphicFramePr>
        <p:xfrm>
          <a:off x="310396" y="1526458"/>
          <a:ext cx="4721204" cy="2964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According to the data, Jane Peacock has the largest portion of customers with 36 %.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doesn’t necessarily mean that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 is the most employee with highest sales !!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But sure, he is an active employee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Most Active employee in terms of customer numbers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6E7A66-AC36-4FA5-B672-73FE531DE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92794"/>
              </p:ext>
            </p:extLst>
          </p:nvPr>
        </p:nvGraphicFramePr>
        <p:xfrm>
          <a:off x="235974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239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Top 4 Genres sold  in terms of Money</vt:lpstr>
      <vt:lpstr>            Who are the top 5 paying customers?</vt:lpstr>
      <vt:lpstr>  Most Three countries spending the most each year</vt:lpstr>
      <vt:lpstr>      Most Active employee in terms of customer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Estabrk</dc:creator>
  <cp:lastModifiedBy>ahmed youssef</cp:lastModifiedBy>
  <cp:revision>13</cp:revision>
  <dcterms:modified xsi:type="dcterms:W3CDTF">2022-02-17T16:26:15Z</dcterms:modified>
</cp:coreProperties>
</file>