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96" r:id="rId8"/>
    <p:sldId id="268" r:id="rId9"/>
    <p:sldId id="262" r:id="rId10"/>
    <p:sldId id="286" r:id="rId11"/>
    <p:sldId id="291" r:id="rId12"/>
    <p:sldId id="264" r:id="rId13"/>
    <p:sldId id="261" r:id="rId14"/>
    <p:sldId id="265"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Subtitle 2"/>
          <p:cNvSpPr>
            <a:spLocks noGrp="1"/>
          </p:cNvSpPr>
          <p:nvPr>
            <p:ph type="subTitle" idx="1"/>
          </p:nvPr>
        </p:nvSpPr>
        <p:spPr>
          <a:xfrm>
            <a:off x="1524000" y="1764665"/>
            <a:ext cx="8456295" cy="3089910"/>
          </a:xfrm>
        </p:spPr>
        <p:txBody>
          <a:bodyPr/>
          <a:p>
            <a:r>
              <a:rPr lang="en-US" sz="2000">
                <a:solidFill>
                  <a:schemeClr val="tx1"/>
                </a:solidFill>
                <a:latin typeface="Arial Black" panose="020B0A04020102020204" charset="0"/>
                <a:cs typeface="Arial Black" panose="020B0A04020102020204" charset="0"/>
              </a:rPr>
              <a:t>PRESENTED BY:</a:t>
            </a:r>
            <a:endParaRPr lang="en-US" sz="2000">
              <a:solidFill>
                <a:schemeClr val="tx1"/>
              </a:solidFill>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r>
              <a:rPr lang="en-US" sz="2000">
                <a:solidFill>
                  <a:schemeClr val="tx1"/>
                </a:solidFill>
                <a:latin typeface="Arial Black" panose="020B0A04020102020204" charset="0"/>
                <a:cs typeface="Arial Black" panose="020B0A04020102020204" charset="0"/>
              </a:rPr>
              <a:t>K.AMSAVENI</a:t>
            </a:r>
            <a:endParaRPr lang="en-US" sz="2000">
              <a:solidFill>
                <a:schemeClr val="tx1"/>
              </a:solidFill>
              <a:latin typeface="Arial Black" panose="020B0A04020102020204" charset="0"/>
              <a:cs typeface="Arial Black" panose="020B0A04020102020204" charset="0"/>
            </a:endParaRPr>
          </a:p>
          <a:p>
            <a:r>
              <a:rPr lang="en-US" sz="2000">
                <a:solidFill>
                  <a:schemeClr val="tx1"/>
                </a:solidFill>
                <a:latin typeface="Arial Black" panose="020B0A04020102020204" charset="0"/>
                <a:cs typeface="Arial Black" panose="020B0A04020102020204" charset="0"/>
              </a:rPr>
              <a:t>59F7E165E44E4E69B8E4F40AB13D310C</a:t>
            </a:r>
            <a:endParaRPr lang="en-US" sz="2000">
              <a:solidFill>
                <a:schemeClr val="tx1"/>
              </a:solidFill>
              <a:latin typeface="Arial Black" panose="020B0A04020102020204" charset="0"/>
              <a:cs typeface="Arial Black" panose="020B0A04020102020204" charset="0"/>
            </a:endParaRPr>
          </a:p>
          <a:p>
            <a:r>
              <a:rPr lang="en-US" sz="2000">
                <a:solidFill>
                  <a:schemeClr val="tx1"/>
                </a:solidFill>
                <a:latin typeface="Arial Black" panose="020B0A04020102020204" charset="0"/>
                <a:cs typeface="Arial Black" panose="020B0A04020102020204" charset="0"/>
              </a:rPr>
              <a:t> CSE 3rd YEAR</a:t>
            </a:r>
            <a:endParaRPr lang="en-US" sz="2000">
              <a:solidFill>
                <a:schemeClr val="tx1"/>
              </a:solidFill>
              <a:latin typeface="Arial Black" panose="020B0A04020102020204" charset="0"/>
              <a:cs typeface="Arial Black" panose="020B0A04020102020204" charset="0"/>
            </a:endParaRPr>
          </a:p>
          <a:p>
            <a:r>
              <a:rPr lang="en-US" sz="2000">
                <a:solidFill>
                  <a:schemeClr val="tx1"/>
                </a:solidFill>
                <a:latin typeface="Arial Black" panose="020B0A04020102020204" charset="0"/>
                <a:cs typeface="Arial Black" panose="020B0A04020102020204" charset="0"/>
              </a:rPr>
              <a:t>           GOVERNMENT COLLEGE OF ENGINEERING</a:t>
            </a:r>
            <a:endParaRPr lang="en-US" sz="2000">
              <a:solidFill>
                <a:schemeClr val="tx1"/>
              </a:solidFill>
              <a:latin typeface="Arial Black" panose="020B0A04020102020204" charset="0"/>
              <a:cs typeface="Arial Black" panose="020B0A04020102020204" charset="0"/>
            </a:endParaRPr>
          </a:p>
          <a:p>
            <a:r>
              <a:rPr lang="en-US" sz="2000">
                <a:solidFill>
                  <a:schemeClr val="tx1"/>
                </a:solidFill>
                <a:latin typeface="Arial Black" panose="020B0A04020102020204" charset="0"/>
                <a:cs typeface="Arial Black" panose="020B0A04020102020204" charset="0"/>
              </a:rPr>
              <a:t>                      venikannan2002@gmail.com</a:t>
            </a:r>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p:txBody>
      </p:sp>
      <p:sp>
        <p:nvSpPr>
          <p:cNvPr id="4" name="Text Box 3"/>
          <p:cNvSpPr txBox="1"/>
          <p:nvPr/>
        </p:nvSpPr>
        <p:spPr>
          <a:xfrm>
            <a:off x="2966085" y="568325"/>
            <a:ext cx="6499860" cy="965835"/>
          </a:xfrm>
          <a:prstGeom prst="rect">
            <a:avLst/>
          </a:prstGeom>
          <a:noFill/>
        </p:spPr>
        <p:txBody>
          <a:bodyPr wrap="square" rtlCol="0">
            <a:noAutofit/>
          </a:bodyPr>
          <a:p>
            <a:r>
              <a:rPr lang="en-US" sz="4000">
                <a:latin typeface="Calibri" panose="020F0502020204030204" charset="0"/>
                <a:cs typeface="Calibri" panose="020F0502020204030204" charset="0"/>
              </a:rPr>
              <a:t>GAN FOR SUPER RESOLUTION</a:t>
            </a:r>
            <a:endParaRPr lang="en-US" sz="40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0350" y="189230"/>
            <a:ext cx="11931650" cy="6478905"/>
          </a:xfrm>
          <a:prstGeom prst="rect">
            <a:avLst/>
          </a:prstGeom>
          <a:noFill/>
        </p:spPr>
        <p:txBody>
          <a:bodyPr wrap="square" rtlCol="0">
            <a:noAutofit/>
          </a:bodyPr>
          <a:p>
            <a:r>
              <a:rPr lang="en-US" sz="2400" b="1">
                <a:latin typeface="Calibri" panose="020F0502020204030204" charset="0"/>
                <a:cs typeface="Calibri" panose="020F0502020204030204" charset="0"/>
              </a:rPr>
              <a:t>Adversarial Training</a:t>
            </a:r>
            <a:endParaRPr lang="en-US" sz="2400" b="1">
              <a:latin typeface="Calibri" panose="020F0502020204030204" charset="0"/>
              <a:cs typeface="Calibri" panose="020F0502020204030204" charset="0"/>
            </a:endParaRPr>
          </a:p>
          <a:p>
            <a:r>
              <a:rPr lang="en-US" sz="2400"/>
              <a:t> </a:t>
            </a:r>
            <a:r>
              <a:rPr lang="en-US" sz="2400">
                <a:latin typeface="Calibri" panose="020F0502020204030204" charset="0"/>
                <a:cs typeface="Calibri" panose="020F0502020204030204" charset="0"/>
              </a:rPr>
              <a:t>Alternately train the generator and discriminator networks in a adversarial manner. The generator tries to fool the discriminator into believing that its generated images are real, while the discriminator aims to correctly classify real and generated images.</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Loss Functions</a:t>
            </a:r>
            <a:endParaRPr lang="en-US" sz="2400" b="1">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Define appropriate loss functions, such as adversarial loss, content loss (e.g., perceptual loss), and optionally, feature loss (e.g., VGG loss), to guide the training process and ensure the generated images are visually appealing.</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Model Serialization</a:t>
            </a:r>
            <a:endParaRPr lang="en-US" sz="2400" b="1">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Serialize the trained model into a format suitable for deployment, such as TensorFlow's SavedModel format or PyTorch's .pth format.</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Input Processing</a:t>
            </a:r>
            <a:endParaRPr lang="en-US" sz="2400" b="1">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Implement code to preprocess input images (e.g., resizing, normalization) before passing them through the model.</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a:t>
            </a:r>
            <a:endParaRPr lang="en-US"/>
          </a:p>
          <a:p>
            <a:endParaRPr lang="en-US" sz="24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09600" y="274955"/>
            <a:ext cx="4975225" cy="982980"/>
          </a:xfrm>
        </p:spPr>
        <p:txBody>
          <a:bodyPr/>
          <a:p>
            <a:r>
              <a:rPr lang="en-US" b="1">
                <a:sym typeface="+mn-ea"/>
              </a:rPr>
              <a:t>Result</a:t>
            </a:r>
            <a:endParaRPr lang="en-US"/>
          </a:p>
        </p:txBody>
      </p:sp>
      <p:pic>
        <p:nvPicPr>
          <p:cNvPr id="100" name="Picture 99"/>
          <p:cNvPicPr/>
          <p:nvPr/>
        </p:nvPicPr>
        <p:blipFill>
          <a:blip r:embed="rId2"/>
          <a:stretch>
            <a:fillRect/>
          </a:stretch>
        </p:blipFill>
        <p:spPr>
          <a:xfrm>
            <a:off x="1875790" y="1939925"/>
            <a:ext cx="1116965" cy="1489075"/>
          </a:xfrm>
          <a:prstGeom prst="rect">
            <a:avLst/>
          </a:prstGeom>
          <a:noFill/>
          <a:ln w="9525">
            <a:noFill/>
          </a:ln>
        </p:spPr>
      </p:pic>
      <p:pic>
        <p:nvPicPr>
          <p:cNvPr id="101" name="Picture 100"/>
          <p:cNvPicPr/>
          <p:nvPr/>
        </p:nvPicPr>
        <p:blipFill>
          <a:blip r:embed="rId3"/>
          <a:stretch>
            <a:fillRect/>
          </a:stretch>
        </p:blipFill>
        <p:spPr>
          <a:xfrm>
            <a:off x="5584825" y="1524000"/>
            <a:ext cx="2362200" cy="3429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09600" y="274955"/>
            <a:ext cx="4958080" cy="1014730"/>
          </a:xfrm>
        </p:spPr>
        <p:txBody>
          <a:bodyPr/>
          <a:p>
            <a:r>
              <a:rPr lang="en-US" b="1">
                <a:sym typeface="+mn-ea"/>
              </a:rPr>
              <a:t>Conclusion</a:t>
            </a:r>
            <a:endParaRPr lang="en-US"/>
          </a:p>
        </p:txBody>
      </p:sp>
      <p:sp>
        <p:nvSpPr>
          <p:cNvPr id="3" name="Text Box 2"/>
          <p:cNvSpPr txBox="1"/>
          <p:nvPr/>
        </p:nvSpPr>
        <p:spPr>
          <a:xfrm>
            <a:off x="1170940" y="1289050"/>
            <a:ext cx="10006330" cy="4794250"/>
          </a:xfrm>
          <a:prstGeom prst="rect">
            <a:avLst/>
          </a:prstGeom>
          <a:noFill/>
        </p:spPr>
        <p:txBody>
          <a:bodyPr wrap="square" rtlCol="0">
            <a:noAutofit/>
          </a:bodyPr>
          <a:p>
            <a:r>
              <a:rPr lang="en-US" sz="2400">
                <a:latin typeface="Calibri" panose="020F0502020204030204" charset="0"/>
                <a:cs typeface="Calibri" panose="020F0502020204030204" charset="0"/>
              </a:rPr>
              <a:t>Super resolution with GANs has demonstrated remarkable success in enhancing image quality from low-resolution inputs. Despite challenges such as training stability and mode collapse, GAN-based methods offer impressive results. The technology holds great promise for applications in fields like medical imaging, surveillance, and entertainment. Continued research is vital to address limitations and optimize performance for diverse datasets. Overall, GAN-based super resolution stands as a powerful tool with significant potential for real-world applications.</a:t>
            </a:r>
            <a:endParaRPr lang="en-US" sz="24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09600" y="274955"/>
            <a:ext cx="5730875" cy="982980"/>
          </a:xfrm>
        </p:spPr>
        <p:txBody>
          <a:bodyPr/>
          <a:p>
            <a:r>
              <a:rPr lang="en-US" b="1">
                <a:sym typeface="+mn-ea"/>
              </a:rPr>
              <a:t>Reference</a:t>
            </a:r>
            <a:endParaRPr lang="en-US"/>
          </a:p>
        </p:txBody>
      </p:sp>
      <p:sp>
        <p:nvSpPr>
          <p:cNvPr id="3" name="Text Box 2"/>
          <p:cNvSpPr txBox="1"/>
          <p:nvPr/>
        </p:nvSpPr>
        <p:spPr>
          <a:xfrm>
            <a:off x="2983230" y="1399540"/>
            <a:ext cx="4064000" cy="1938020"/>
          </a:xfrm>
          <a:prstGeom prst="rect">
            <a:avLst/>
          </a:prstGeom>
          <a:noFill/>
        </p:spPr>
        <p:txBody>
          <a:bodyPr wrap="square" rtlCol="0">
            <a:spAutoFit/>
          </a:bodyPr>
          <a:p>
            <a:pPr marL="285750" indent="-285750">
              <a:buFont typeface="Arial" panose="020B0604020202020204" pitchFamily="34" charset="0"/>
              <a:buChar char="•"/>
            </a:pPr>
            <a:r>
              <a:rPr lang="en-US" sz="2400">
                <a:latin typeface="Calibri" panose="020F0502020204030204" charset="0"/>
                <a:cs typeface="Calibri" panose="020F0502020204030204" charset="0"/>
              </a:rPr>
              <a:t>https://www.tensorflow.org/</a:t>
            </a:r>
            <a:endParaRPr lang="en-US" sz="2400">
              <a:latin typeface="Calibri" panose="020F0502020204030204" charset="0"/>
              <a:cs typeface="Calibri" panose="020F0502020204030204" charset="0"/>
            </a:endParaRPr>
          </a:p>
          <a:p>
            <a:pPr marL="285750" indent="-285750">
              <a:buFont typeface="Arial" panose="020B0604020202020204" pitchFamily="34" charset="0"/>
              <a:buChar char="•"/>
            </a:pPr>
            <a:r>
              <a:rPr lang="en-US" sz="2400">
                <a:latin typeface="Calibri" panose="020F0502020204030204" charset="0"/>
                <a:cs typeface="Calibri" panose="020F0502020204030204" charset="0"/>
              </a:rPr>
              <a:t>https://keras.io/</a:t>
            </a:r>
            <a:endParaRPr lang="en-US" sz="2400">
              <a:latin typeface="Calibri" panose="020F0502020204030204" charset="0"/>
              <a:cs typeface="Calibri" panose="020F0502020204030204" charset="0"/>
            </a:endParaRPr>
          </a:p>
          <a:p>
            <a:pPr marL="285750" indent="-285750">
              <a:buFont typeface="Arial" panose="020B0604020202020204" pitchFamily="34" charset="0"/>
              <a:buChar char="•"/>
            </a:pPr>
            <a:r>
              <a:rPr lang="en-US" sz="2400">
                <a:latin typeface="Calibri" panose="020F0502020204030204" charset="0"/>
                <a:cs typeface="Calibri" panose="020F0502020204030204" charset="0"/>
              </a:rPr>
              <a:t>https://medium.com/</a:t>
            </a:r>
            <a:endParaRPr lang="en-US" sz="2400">
              <a:latin typeface="Calibri" panose="020F0502020204030204" charset="0"/>
              <a:cs typeface="Calibri" panose="020F0502020204030204" charset="0"/>
            </a:endParaRPr>
          </a:p>
          <a:p>
            <a:pPr marL="285750" indent="-285750">
              <a:buFont typeface="Arial" panose="020B0604020202020204" pitchFamily="34" charset="0"/>
              <a:buChar char="•"/>
            </a:pPr>
            <a:r>
              <a:rPr lang="en-US" sz="2400">
                <a:latin typeface="Calibri" panose="020F0502020204030204" charset="0"/>
                <a:cs typeface="Calibri" panose="020F0502020204030204" charset="0"/>
              </a:rPr>
              <a:t>https://github.com/</a:t>
            </a:r>
            <a:endParaRPr lang="en-US" sz="2400">
              <a:latin typeface="Calibri" panose="020F0502020204030204" charset="0"/>
              <a:cs typeface="Calibri" panose="020F0502020204030204" charset="0"/>
            </a:endParaRPr>
          </a:p>
          <a:p>
            <a:pPr marL="285750" indent="-285750">
              <a:buFont typeface="Arial" panose="020B0604020202020204" pitchFamily="34" charset="0"/>
              <a:buChar char="•"/>
            </a:pPr>
            <a:endParaRPr lang="en-US" sz="24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3860800" y="2585720"/>
            <a:ext cx="5036185" cy="2311400"/>
          </a:xfrm>
          <a:prstGeom prst="rect">
            <a:avLst/>
          </a:prstGeom>
          <a:noFill/>
        </p:spPr>
        <p:txBody>
          <a:bodyPr wrap="square" rtlCol="0">
            <a:noAutofit/>
          </a:bodyPr>
          <a:p>
            <a:r>
              <a:rPr lang="en-US" sz="4800">
                <a:latin typeface="Arial Black" panose="020B0A04020102020204" charset="0"/>
                <a:cs typeface="Arial Black" panose="020B0A04020102020204" charset="0"/>
              </a:rPr>
              <a:t>THANK YOU</a:t>
            </a:r>
            <a:endParaRPr lang="en-US" sz="480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609600" y="274955"/>
            <a:ext cx="4672965" cy="1254125"/>
          </a:xfrm>
        </p:spPr>
        <p:txBody>
          <a:bodyPr/>
          <a:p>
            <a:r>
              <a:rPr lang="en-US"/>
              <a:t>OUTLINE</a:t>
            </a:r>
            <a:endParaRPr lang="en-US"/>
          </a:p>
        </p:txBody>
      </p:sp>
      <p:sp>
        <p:nvSpPr>
          <p:cNvPr id="7" name="Text Box 6"/>
          <p:cNvSpPr txBox="1"/>
          <p:nvPr/>
        </p:nvSpPr>
        <p:spPr>
          <a:xfrm>
            <a:off x="2399665" y="1833245"/>
            <a:ext cx="5627370" cy="3388360"/>
          </a:xfrm>
          <a:prstGeom prst="rect">
            <a:avLst/>
          </a:prstGeom>
          <a:noFill/>
        </p:spPr>
        <p:txBody>
          <a:bodyPr wrap="square" rtlCol="0">
            <a:noAutofit/>
          </a:bodyPr>
          <a:p>
            <a:pPr marL="285750" indent="-285750">
              <a:buFont typeface="Wingdings" panose="05000000000000000000" charset="0"/>
              <a:buChar char="Ø"/>
            </a:pPr>
            <a:r>
              <a:rPr lang="en-US" sz="2000" b="1"/>
              <a:t>Problem statement</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Proposed system/solution</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System development approch</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Algorithm&amp;deployment</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Result</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Conclusion</a:t>
            </a:r>
            <a:endParaRPr lang="en-US" sz="2000" b="1"/>
          </a:p>
          <a:p>
            <a:pPr marL="285750" indent="-285750">
              <a:buFont typeface="Wingdings" panose="05000000000000000000" charset="0"/>
              <a:buChar char="Ø"/>
            </a:pPr>
            <a:endParaRPr lang="en-US" sz="2000" b="1"/>
          </a:p>
          <a:p>
            <a:pPr marL="285750" indent="-285750">
              <a:buFont typeface="Wingdings" panose="05000000000000000000" charset="0"/>
              <a:buChar char="Ø"/>
            </a:pPr>
            <a:r>
              <a:rPr lang="en-US" sz="2000" b="1"/>
              <a:t>Reference</a:t>
            </a:r>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609600" y="274955"/>
            <a:ext cx="6264910" cy="715645"/>
          </a:xfrm>
        </p:spPr>
        <p:txBody>
          <a:bodyPr/>
          <a:p>
            <a:r>
              <a:rPr lang="en-US" sz="3600" b="1"/>
              <a:t>Problem statement</a:t>
            </a:r>
            <a:endParaRPr lang="en-US" sz="3200" b="1"/>
          </a:p>
        </p:txBody>
      </p:sp>
      <p:sp>
        <p:nvSpPr>
          <p:cNvPr id="6" name="Text Box 5"/>
          <p:cNvSpPr txBox="1"/>
          <p:nvPr/>
        </p:nvSpPr>
        <p:spPr>
          <a:xfrm>
            <a:off x="868680" y="1240155"/>
            <a:ext cx="10740390" cy="5346700"/>
          </a:xfrm>
          <a:prstGeom prst="rect">
            <a:avLst/>
          </a:prstGeom>
          <a:noFill/>
        </p:spPr>
        <p:txBody>
          <a:bodyPr wrap="square" rtlCol="0">
            <a:noAutofit/>
          </a:bodyPr>
          <a:p>
            <a:r>
              <a:rPr lang="en-US" sz="2400">
                <a:latin typeface="Calibri" panose="020F0502020204030204" charset="0"/>
                <a:cs typeface="Calibri" panose="020F0502020204030204" charset="0"/>
              </a:rPr>
              <a:t>To recover or restore high resolution image from low resolution image. There are many forms of image enhancement which includes noise-reduction, up-scaling image and color adjustments. This post will discuss enhancing low resolution images by applying deep network with adversarial network (Generative Adversarial Networks) to produce high resolutions images.</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Our main target is to reconstruct super resolution image or high resolution image by up-scaling low resolution image such that texture detail in the reconstructed SR images is not lost.</a:t>
            </a:r>
            <a:endParaRPr lang="en-US" sz="2400">
              <a:latin typeface="Calibri" panose="020F0502020204030204" charset="0"/>
              <a:cs typeface="Calibri" panose="020F0502020204030204" charset="0"/>
            </a:endParaRPr>
          </a:p>
        </p:txBody>
      </p:sp>
      <p:sp>
        <p:nvSpPr>
          <p:cNvPr id="2" name="Text Box 1"/>
          <p:cNvSpPr txBox="1"/>
          <p:nvPr/>
        </p:nvSpPr>
        <p:spPr>
          <a:xfrm>
            <a:off x="6891020" y="622300"/>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09600" y="274955"/>
            <a:ext cx="7908925" cy="1144270"/>
          </a:xfrm>
        </p:spPr>
        <p:txBody>
          <a:bodyPr/>
          <a:p>
            <a:r>
              <a:rPr lang="en-US" b="1">
                <a:sym typeface="+mn-ea"/>
              </a:rPr>
              <a:t>Proposed system/solution</a:t>
            </a:r>
            <a:endParaRPr lang="en-US"/>
          </a:p>
        </p:txBody>
      </p:sp>
      <p:sp>
        <p:nvSpPr>
          <p:cNvPr id="4" name="Text Box 3"/>
          <p:cNvSpPr txBox="1"/>
          <p:nvPr/>
        </p:nvSpPr>
        <p:spPr>
          <a:xfrm>
            <a:off x="1544320" y="1557655"/>
            <a:ext cx="9780270" cy="5300345"/>
          </a:xfrm>
          <a:prstGeom prst="rect">
            <a:avLst/>
          </a:prstGeom>
          <a:noFill/>
        </p:spPr>
        <p:txBody>
          <a:bodyPr wrap="square" rtlCol="0">
            <a:noAutofit/>
          </a:bodyPr>
          <a:p>
            <a:r>
              <a:rPr lang="en-US" sz="2400">
                <a:latin typeface="Calibri" panose="020F0502020204030204" charset="0"/>
                <a:cs typeface="Calibri" panose="020F0502020204030204" charset="0"/>
              </a:rPr>
              <a:t>GANs : GANs are class of AI algorithms used in Unsupervised Machine Learning. GANs are deep neural network architectures comprised of two networks (Generator and Discriminator) pitting one against the other (thus the “adversarial”). GANs is about creating, like drawing a portrait or composing a symphony. The main focus for GANs is to generate data from scratch.</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GANs consist of a Generator and Discriminator. Think it like a game where Generator tries to produce some data from probability distribution and Discriminator acts like a judge. Discriminator decides whether input is coming from true training data set of fake generated data. Generator tries to optimize data so that it can match true training data. Or we can say discriminator is guiding generator to produce realistic data. They just work like encoder and decoder.</a:t>
            </a:r>
            <a:endParaRPr lang="en-US" sz="24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568325" y="536575"/>
            <a:ext cx="11467465" cy="6071870"/>
          </a:xfrm>
          <a:prstGeom prst="rect">
            <a:avLst/>
          </a:prstGeom>
          <a:noFill/>
        </p:spPr>
        <p:txBody>
          <a:bodyPr wrap="square" rtlCol="0">
            <a:noAutofit/>
          </a:bodyPr>
          <a:p>
            <a:r>
              <a:rPr lang="en-US" sz="2400" b="1">
                <a:latin typeface="Calibri" panose="020F0502020204030204" charset="0"/>
                <a:cs typeface="Calibri" panose="020F0502020204030204" charset="0"/>
              </a:rPr>
              <a:t> SRGAN :</a:t>
            </a:r>
            <a:r>
              <a:rPr lang="en-US" sz="2400">
                <a:latin typeface="Calibri" panose="020F0502020204030204" charset="0"/>
                <a:cs typeface="Calibri" panose="020F0502020204030204" charset="0"/>
              </a:rPr>
              <a:t> Super-resolution GAN applies a deep network in combination with an adversary network to produce higher resolution images. </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Training procedure is shown in following steps:</a:t>
            </a:r>
            <a:endParaRPr lang="en-US" sz="2400" b="1">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We process the HR(High Resolution) images to get down-sampled LR(Low Resolution) images. Now we have both HR and LR images for training data set.</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We pass LR images through Generator which up-samples and gives SR(Super Resolution) images.</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We use a discriminator to distinguish the HR images and back-propagate the GAN loss to train the discriminator and the generator.</a:t>
            </a:r>
            <a:endParaRPr lang="en-US" sz="24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8965" y="773430"/>
            <a:ext cx="11229340" cy="5935345"/>
          </a:xfrm>
          <a:prstGeom prst="rect">
            <a:avLst/>
          </a:prstGeom>
          <a:noFill/>
        </p:spPr>
        <p:txBody>
          <a:bodyPr wrap="square" rtlCol="0" anchor="t">
            <a:noAutofit/>
          </a:bodyPr>
          <a:p>
            <a:r>
              <a:rPr lang="en-US" sz="2400" b="1">
                <a:latin typeface="Calibri" panose="020F0502020204030204" charset="0"/>
                <a:cs typeface="Calibri" panose="020F0502020204030204" charset="0"/>
              </a:rPr>
              <a:t>Picture1 Data processing and model training pipeline: </a:t>
            </a:r>
            <a:r>
              <a:rPr lang="en-US" sz="2400">
                <a:latin typeface="Calibri" panose="020F0502020204030204" charset="0"/>
                <a:cs typeface="Calibri" panose="020F0502020204030204" charset="0"/>
              </a:rPr>
              <a:t>Original image is processed with different camera parameters using ISET Camera Designer. These images are resized to 32x32x3 and served as the (LR) input to the generator. The target HR images are the original ones which are not processed. Total four models were trained:</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Model_SR: </a:t>
            </a:r>
            <a:r>
              <a:rPr lang="en-US" sz="2400">
                <a:latin typeface="Calibri" panose="020F0502020204030204" charset="0"/>
                <a:cs typeface="Calibri" panose="020F0502020204030204" charset="0"/>
              </a:rPr>
              <a:t>SRGAN model that does super resolution only</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Model_SR_Color: </a:t>
            </a:r>
            <a:r>
              <a:rPr lang="en-US" sz="2400">
                <a:latin typeface="Calibri" panose="020F0502020204030204" charset="0"/>
                <a:cs typeface="Calibri" panose="020F0502020204030204" charset="0"/>
              </a:rPr>
              <a:t>SRGAN model that does super resolution and color correction</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Model_SR_Pixel:</a:t>
            </a:r>
            <a:r>
              <a:rPr lang="en-US" sz="2400">
                <a:latin typeface="Calibri" panose="020F0502020204030204" charset="0"/>
                <a:cs typeface="Calibri" panose="020F0502020204030204" charset="0"/>
              </a:rPr>
              <a:t> SRGAN model that does super resolution and restore spatial resolution due to reduction of system MTF</a:t>
            </a:r>
            <a:endParaRPr lang="en-US" sz="2400">
              <a:latin typeface="Calibri" panose="020F0502020204030204" charset="0"/>
              <a:cs typeface="Calibri" panose="020F0502020204030204" charset="0"/>
            </a:endParaRPr>
          </a:p>
          <a:p>
            <a:endParaRPr lang="en-US" sz="2400">
              <a:latin typeface="Calibri" panose="020F0502020204030204" charset="0"/>
              <a:cs typeface="Calibri" panose="020F0502020204030204" charset="0"/>
            </a:endParaRPr>
          </a:p>
          <a:p>
            <a:r>
              <a:rPr lang="en-US" sz="2400" b="1">
                <a:latin typeface="Calibri" panose="020F0502020204030204" charset="0"/>
                <a:cs typeface="Calibri" panose="020F0502020204030204" charset="0"/>
              </a:rPr>
              <a:t>Model_SR_Deblur:</a:t>
            </a:r>
            <a:r>
              <a:rPr lang="en-US" sz="2400">
                <a:latin typeface="Calibri" panose="020F0502020204030204" charset="0"/>
                <a:cs typeface="Calibri" panose="020F0502020204030204" charset="0"/>
              </a:rPr>
              <a:t> SRGAN model that does super resolution and deblur</a:t>
            </a:r>
            <a:endParaRPr lang="en-US" sz="24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921385" y="274955"/>
            <a:ext cx="9339580" cy="480695"/>
          </a:xfrm>
        </p:spPr>
        <p:txBody>
          <a:bodyPr/>
          <a:p>
            <a:r>
              <a:rPr lang="en-US"/>
              <a:t>Generator and discriminator</a:t>
            </a:r>
            <a:endParaRPr lang="en-US"/>
          </a:p>
        </p:txBody>
      </p:sp>
      <p:sp>
        <p:nvSpPr>
          <p:cNvPr id="3" name="Text Box 2"/>
          <p:cNvSpPr txBox="1"/>
          <p:nvPr/>
        </p:nvSpPr>
        <p:spPr>
          <a:xfrm>
            <a:off x="3616960" y="2508250"/>
            <a:ext cx="5575300" cy="2674620"/>
          </a:xfrm>
          <a:prstGeom prst="rect">
            <a:avLst/>
          </a:prstGeom>
          <a:noFill/>
        </p:spPr>
        <p:txBody>
          <a:bodyPr wrap="square" rtlCol="0">
            <a:noAutofit/>
          </a:bodyPr>
          <a:p>
            <a:endParaRPr lang="en-US"/>
          </a:p>
        </p:txBody>
      </p:sp>
      <p:pic>
        <p:nvPicPr>
          <p:cNvPr id="100" name="Picture 99"/>
          <p:cNvPicPr/>
          <p:nvPr/>
        </p:nvPicPr>
        <p:blipFill>
          <a:blip r:embed="rId2"/>
          <a:stretch>
            <a:fillRect/>
          </a:stretch>
        </p:blipFill>
        <p:spPr>
          <a:xfrm>
            <a:off x="1460500" y="927100"/>
            <a:ext cx="9123045" cy="49657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09600" y="274955"/>
            <a:ext cx="8833485" cy="934085"/>
          </a:xfrm>
        </p:spPr>
        <p:txBody>
          <a:bodyPr/>
          <a:p>
            <a:r>
              <a:rPr lang="en-US" b="1">
                <a:sym typeface="+mn-ea"/>
              </a:rPr>
              <a:t>System development approch</a:t>
            </a:r>
            <a:endParaRPr lang="en-US"/>
          </a:p>
        </p:txBody>
      </p:sp>
      <p:sp>
        <p:nvSpPr>
          <p:cNvPr id="3" name="Text Box 2"/>
          <p:cNvSpPr txBox="1"/>
          <p:nvPr/>
        </p:nvSpPr>
        <p:spPr>
          <a:xfrm>
            <a:off x="955675" y="1209040"/>
            <a:ext cx="10714990" cy="5526405"/>
          </a:xfrm>
          <a:prstGeom prst="rect">
            <a:avLst/>
          </a:prstGeom>
          <a:noFill/>
        </p:spPr>
        <p:txBody>
          <a:bodyPr wrap="square" rtlCol="0">
            <a:noAutofit/>
          </a:bodyPr>
          <a:p>
            <a:pPr indent="0" algn="l">
              <a:buFont typeface="Arial" panose="020B0604020202020204" pitchFamily="34" charset="0"/>
              <a:buNone/>
            </a:pPr>
            <a:r>
              <a:rPr lang="en-US" sz="3200" b="1">
                <a:latin typeface="Calibri" panose="020F0502020204030204" charset="0"/>
                <a:cs typeface="Calibri" panose="020F0502020204030204" charset="0"/>
              </a:rPr>
              <a:t>Software</a:t>
            </a:r>
            <a:r>
              <a:rPr lang="en-US" sz="3200" b="1"/>
              <a:t> </a:t>
            </a:r>
            <a:r>
              <a:rPr lang="en-US" sz="3200" b="1">
                <a:latin typeface="Calibri" panose="020F0502020204030204" charset="0"/>
                <a:cs typeface="Calibri" panose="020F0502020204030204" charset="0"/>
              </a:rPr>
              <a:t>requirements</a:t>
            </a:r>
            <a:r>
              <a:rPr lang="en-US" sz="3200"/>
              <a:t>:</a:t>
            </a:r>
            <a:endParaRPr lang="en-US" sz="3200"/>
          </a:p>
          <a:p>
            <a:pPr indent="0" algn="l">
              <a:buFont typeface="Arial" panose="020B0604020202020204" pitchFamily="34" charset="0"/>
              <a:buNone/>
            </a:pPr>
            <a:r>
              <a:rPr lang="en-US"/>
              <a:t>     </a:t>
            </a:r>
            <a:endParaRPr lang="en-US"/>
          </a:p>
          <a:p>
            <a:pPr marL="285750" indent="-285750" algn="l">
              <a:buFont typeface="Arial" panose="020B0604020202020204" pitchFamily="34" charset="0"/>
              <a:buChar char="•"/>
            </a:pPr>
            <a:r>
              <a:rPr lang="en-US" sz="2400" b="1">
                <a:latin typeface="Calibri" panose="020F0502020204030204" charset="0"/>
                <a:cs typeface="Calibri" panose="020F0502020204030204" charset="0"/>
              </a:rPr>
              <a:t>Python:</a:t>
            </a:r>
            <a:r>
              <a:rPr lang="en-US" sz="2400">
                <a:latin typeface="Calibri" panose="020F0502020204030204" charset="0"/>
                <a:cs typeface="Calibri" panose="020F0502020204030204" charset="0"/>
              </a:rPr>
              <a:t>GAN implementations are commonly done in Python due to its extensive libraries for machine learning and deep learning. </a:t>
            </a: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b="1">
                <a:latin typeface="Calibri" panose="020F0502020204030204" charset="0"/>
                <a:cs typeface="Calibri" panose="020F0502020204030204" charset="0"/>
              </a:rPr>
              <a:t>Gan libraries:</a:t>
            </a:r>
            <a:r>
              <a:rPr lang="en-US" sz="2400">
                <a:latin typeface="Calibri" panose="020F0502020204030204" charset="0"/>
                <a:cs typeface="Calibri" panose="020F0502020204030204" charset="0"/>
              </a:rPr>
              <a:t>Tensorflow and its high-level API,Keras,PyTorch are used for building and training the GAN  architecture.</a:t>
            </a: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b="1">
                <a:latin typeface="Calibri" panose="020F0502020204030204" charset="0"/>
                <a:cs typeface="Calibri" panose="020F0502020204030204" charset="0"/>
              </a:rPr>
              <a:t>Text Editor or IDE:</a:t>
            </a:r>
            <a:r>
              <a:rPr lang="en-US" sz="2400">
                <a:latin typeface="Calibri" panose="020F0502020204030204" charset="0"/>
                <a:cs typeface="Calibri" panose="020F0502020204030204" charset="0"/>
              </a:rPr>
              <a:t> You'll need a text editor or an Integrated Development Environment (IDE) like PyCharm, VSCode, or Jupyter Notebook for writing your Python code.</a:t>
            </a: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b="1">
                <a:latin typeface="Calibri" panose="020F0502020204030204" charset="0"/>
                <a:cs typeface="Calibri" panose="020F0502020204030204" charset="0"/>
              </a:rPr>
              <a:t>Hardware Acceleration:</a:t>
            </a:r>
            <a:r>
              <a:rPr lang="en-US" sz="2400">
                <a:latin typeface="Calibri" panose="020F0502020204030204" charset="0"/>
                <a:cs typeface="Calibri" panose="020F0502020204030204" charset="0"/>
              </a:rPr>
              <a:t> For training complex GAN models, especially for high-resolution image generation, you might need access to GPUs or TPUs to accelerate computation.</a:t>
            </a: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a:p>
            <a:pPr marL="285750" indent="-285750" algn="l">
              <a:buFont typeface="Arial" panose="020B0604020202020204" pitchFamily="34" charset="0"/>
              <a:buChar char="•"/>
            </a:pPr>
            <a:endParaRPr lang="en-US" sz="2400">
              <a:latin typeface="Calibri" panose="020F0502020204030204" charset="0"/>
              <a:cs typeface="Calibri" panose="020F0502020204030204" charset="0"/>
            </a:endParaRPr>
          </a:p>
        </p:txBody>
      </p:sp>
      <p:sp>
        <p:nvSpPr>
          <p:cNvPr id="4" name="Text Box 3"/>
          <p:cNvSpPr txBox="1"/>
          <p:nvPr/>
        </p:nvSpPr>
        <p:spPr>
          <a:xfrm>
            <a:off x="7415530" y="852170"/>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9415" y="918210"/>
            <a:ext cx="11478260" cy="6682740"/>
          </a:xfrm>
          <a:prstGeom prst="rect">
            <a:avLst/>
          </a:prstGeom>
          <a:noFill/>
        </p:spPr>
        <p:txBody>
          <a:bodyPr wrap="square" rtlCol="0">
            <a:noAutofit/>
          </a:bodyPr>
          <a:p>
            <a:endParaRPr lang="en-US"/>
          </a:p>
        </p:txBody>
      </p:sp>
      <p:sp>
        <p:nvSpPr>
          <p:cNvPr id="4" name="Text Box 3"/>
          <p:cNvSpPr txBox="1"/>
          <p:nvPr/>
        </p:nvSpPr>
        <p:spPr>
          <a:xfrm>
            <a:off x="281305" y="918210"/>
            <a:ext cx="11596370" cy="5832475"/>
          </a:xfrm>
          <a:prstGeom prst="rect">
            <a:avLst/>
          </a:prstGeom>
          <a:noFill/>
        </p:spPr>
        <p:txBody>
          <a:bodyPr wrap="square" rtlCol="0">
            <a:noAutofit/>
          </a:bodyPr>
          <a:p>
            <a:pPr indent="0">
              <a:buFont typeface="Wingdings" panose="05000000000000000000" charset="0"/>
              <a:buNone/>
            </a:pPr>
            <a:r>
              <a:rPr lang="en-US" sz="2400" b="1">
                <a:latin typeface="Calibri" panose="020F0502020204030204" charset="0"/>
                <a:cs typeface="Calibri" panose="020F0502020204030204" charset="0"/>
              </a:rPr>
              <a:t> Data Collection</a:t>
            </a:r>
            <a:endParaRPr lang="en-US" sz="2400" b="1">
              <a:latin typeface="Calibri" panose="020F0502020204030204" charset="0"/>
              <a:cs typeface="Calibri" panose="020F0502020204030204" charset="0"/>
            </a:endParaRPr>
          </a:p>
          <a:p>
            <a:pPr indent="0">
              <a:buNone/>
            </a:pPr>
            <a:r>
              <a:rPr lang="en-US" sz="2400" b="1">
                <a:latin typeface="Calibri" panose="020F0502020204030204" charset="0"/>
                <a:cs typeface="Calibri" panose="020F0502020204030204" charset="0"/>
              </a:rPr>
              <a:t> </a:t>
            </a:r>
            <a:r>
              <a:rPr lang="en-US" sz="2400">
                <a:latin typeface="Calibri" panose="020F0502020204030204" charset="0"/>
                <a:cs typeface="Calibri" panose="020F0502020204030204" charset="0"/>
              </a:rPr>
              <a:t>Gather a dataset of low-resolution images and their corresponding high-resolution counterparts.</a:t>
            </a:r>
            <a:endParaRPr lang="en-US" sz="2400" b="1">
              <a:latin typeface="Calibri" panose="020F0502020204030204" charset="0"/>
              <a:cs typeface="Calibri" panose="020F0502020204030204" charset="0"/>
            </a:endParaRPr>
          </a:p>
          <a:p>
            <a:pPr indent="0">
              <a:buFont typeface="Wingdings" panose="05000000000000000000" charset="0"/>
              <a:buNone/>
            </a:pPr>
            <a:r>
              <a:rPr lang="en-US" sz="2400" b="1">
                <a:latin typeface="Calibri" panose="020F0502020204030204" charset="0"/>
                <a:cs typeface="Calibri" panose="020F0502020204030204" charset="0"/>
              </a:rPr>
              <a:t>Preprocessing</a:t>
            </a:r>
            <a:endParaRPr lang="en-US" sz="2400" b="1">
              <a:latin typeface="Calibri" panose="020F0502020204030204" charset="0"/>
              <a:cs typeface="Calibri" panose="020F0502020204030204" charset="0"/>
            </a:endParaRPr>
          </a:p>
          <a:p>
            <a:pPr indent="0">
              <a:buNone/>
            </a:pPr>
            <a:r>
              <a:rPr lang="en-US" sz="2400" b="1">
                <a:latin typeface="Calibri" panose="020F0502020204030204" charset="0"/>
                <a:cs typeface="Calibri" panose="020F0502020204030204" charset="0"/>
              </a:rPr>
              <a:t> </a:t>
            </a:r>
            <a:r>
              <a:rPr lang="en-US" sz="2400">
                <a:latin typeface="Calibri" panose="020F0502020204030204" charset="0"/>
                <a:cs typeface="Calibri" panose="020F0502020204030204" charset="0"/>
              </a:rPr>
              <a:t>Preprocess the images (e.g., normalization, resizing) to prepare them for training.</a:t>
            </a:r>
            <a:endParaRPr lang="en-US" sz="2400">
              <a:latin typeface="Calibri" panose="020F0502020204030204" charset="0"/>
              <a:cs typeface="Calibri" panose="020F0502020204030204" charset="0"/>
            </a:endParaRPr>
          </a:p>
          <a:p>
            <a:pPr indent="0">
              <a:buNone/>
            </a:pPr>
            <a:endParaRPr lang="en-US" sz="2400" b="1">
              <a:latin typeface="Calibri" panose="020F0502020204030204" charset="0"/>
              <a:cs typeface="Calibri" panose="020F0502020204030204" charset="0"/>
            </a:endParaRPr>
          </a:p>
          <a:p>
            <a:pPr indent="0">
              <a:buFont typeface="Wingdings" panose="05000000000000000000" charset="0"/>
              <a:buNone/>
            </a:pPr>
            <a:r>
              <a:rPr lang="en-US" sz="2400" b="1">
                <a:latin typeface="Calibri" panose="020F0502020204030204" charset="0"/>
                <a:cs typeface="Calibri" panose="020F0502020204030204" charset="0"/>
              </a:rPr>
              <a:t>Architecture Selection</a:t>
            </a:r>
            <a:endParaRPr lang="en-US" sz="2400" b="1">
              <a:latin typeface="Calibri" panose="020F0502020204030204" charset="0"/>
              <a:cs typeface="Calibri" panose="020F0502020204030204" charset="0"/>
            </a:endParaRPr>
          </a:p>
          <a:p>
            <a:pPr indent="0">
              <a:buNone/>
            </a:pPr>
            <a:r>
              <a:rPr lang="en-US" sz="2400" b="1">
                <a:latin typeface="Calibri" panose="020F0502020204030204" charset="0"/>
                <a:cs typeface="Calibri" panose="020F0502020204030204" charset="0"/>
              </a:rPr>
              <a:t> </a:t>
            </a:r>
            <a:r>
              <a:rPr lang="en-US" sz="2400">
                <a:latin typeface="Calibri" panose="020F0502020204030204" charset="0"/>
                <a:cs typeface="Calibri" panose="020F0502020204030204" charset="0"/>
              </a:rPr>
              <a:t>Choose a GAN architecture suitable for super-resolution tasks, such as SRGAN (Super-Resolution Generative Adversarial Network) or ESRGAN (Enhanced Super-Resolution Generative Adversarial Network).</a:t>
            </a:r>
            <a:endParaRPr lang="en-US" sz="2400">
              <a:latin typeface="Calibri" panose="020F0502020204030204" charset="0"/>
              <a:cs typeface="Calibri" panose="020F0502020204030204" charset="0"/>
            </a:endParaRPr>
          </a:p>
          <a:p>
            <a:pPr indent="0">
              <a:buNone/>
            </a:pPr>
            <a:endParaRPr lang="en-US" sz="2400">
              <a:latin typeface="Calibri" panose="020F0502020204030204" charset="0"/>
              <a:cs typeface="Calibri" panose="020F0502020204030204" charset="0"/>
            </a:endParaRPr>
          </a:p>
          <a:p>
            <a:pPr indent="0">
              <a:buNone/>
            </a:pPr>
            <a:r>
              <a:rPr lang="en-US" sz="2400" b="1">
                <a:latin typeface="Calibri" panose="020F0502020204030204" charset="0"/>
                <a:cs typeface="Calibri" panose="020F0502020204030204" charset="0"/>
              </a:rPr>
              <a:t>Generator and Discriminator Training</a:t>
            </a:r>
            <a:endParaRPr lang="en-US" sz="2400" b="1">
              <a:latin typeface="Calibri" panose="020F0502020204030204" charset="0"/>
              <a:cs typeface="Calibri" panose="020F0502020204030204" charset="0"/>
            </a:endParaRPr>
          </a:p>
          <a:p>
            <a:pPr indent="0">
              <a:buNone/>
            </a:pPr>
            <a:r>
              <a:rPr lang="en-US" sz="2400" b="1">
                <a:latin typeface="Calibri" panose="020F0502020204030204" charset="0"/>
                <a:cs typeface="Calibri" panose="020F0502020204030204" charset="0"/>
              </a:rPr>
              <a:t> </a:t>
            </a:r>
            <a:r>
              <a:rPr lang="en-US" sz="2400">
                <a:latin typeface="Calibri" panose="020F0502020204030204" charset="0"/>
                <a:cs typeface="Calibri" panose="020F0502020204030204" charset="0"/>
              </a:rPr>
              <a:t>Train the GAN's generator and discriminator networks using the low-resolution images as input. The generator aims to produce high-resolution images that are realistic and similar to the ground truth high-resolution images, while the discriminator learns to differentiate between generated high-resolution images and real high-resolution images.</a:t>
            </a:r>
            <a:endParaRPr lang="en-US" sz="2400">
              <a:latin typeface="Calibri" panose="020F0502020204030204" charset="0"/>
              <a:cs typeface="Calibri" panose="020F0502020204030204" charset="0"/>
            </a:endParaRPr>
          </a:p>
          <a:p>
            <a:pPr indent="0">
              <a:buNone/>
            </a:pPr>
            <a:endParaRPr lang="en-US" sz="2400">
              <a:latin typeface="Calibri" panose="020F0502020204030204" charset="0"/>
              <a:cs typeface="Calibri" panose="020F0502020204030204" charset="0"/>
            </a:endParaRPr>
          </a:p>
          <a:p>
            <a:pPr indent="0">
              <a:buNone/>
            </a:pPr>
            <a:endParaRPr lang="en-US" sz="2400" b="1">
              <a:latin typeface="Calibri" panose="020F0502020204030204" charset="0"/>
              <a:cs typeface="Calibri" panose="020F0502020204030204" charset="0"/>
            </a:endParaRPr>
          </a:p>
          <a:p>
            <a:pPr indent="0">
              <a:buNone/>
            </a:pPr>
            <a:endParaRPr lang="en-US" sz="2400">
              <a:latin typeface="Calibri" panose="020F0502020204030204" charset="0"/>
              <a:cs typeface="Calibri" panose="020F0502020204030204" charset="0"/>
            </a:endParaRPr>
          </a:p>
        </p:txBody>
      </p:sp>
      <p:sp>
        <p:nvSpPr>
          <p:cNvPr id="5" name="Text Box 4"/>
          <p:cNvSpPr txBox="1"/>
          <p:nvPr/>
        </p:nvSpPr>
        <p:spPr>
          <a:xfrm>
            <a:off x="579755" y="149225"/>
            <a:ext cx="8540115" cy="768985"/>
          </a:xfrm>
          <a:prstGeom prst="rect">
            <a:avLst/>
          </a:prstGeom>
          <a:noFill/>
        </p:spPr>
        <p:txBody>
          <a:bodyPr wrap="square" rtlCol="0">
            <a:noAutofit/>
          </a:bodyPr>
          <a:p>
            <a:r>
              <a:rPr lang="en-US" sz="3200" b="1">
                <a:latin typeface="Calibri" panose="020F0502020204030204" charset="0"/>
                <a:cs typeface="Calibri" panose="020F0502020204030204" charset="0"/>
              </a:rPr>
              <a:t>ALGORITHM &amp;DEPLOYMENT</a:t>
            </a:r>
            <a:endParaRPr lang="en-US" sz="3200"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5888</Words>
  <Application>WPS Presentation</Application>
  <PresentationFormat>Widescreen</PresentationFormat>
  <Paragraphs>131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 Black</vt:lpstr>
      <vt:lpstr>Calibri</vt:lpstr>
      <vt:lpstr>Wingdings</vt:lpstr>
      <vt:lpstr>Microsoft YaHei</vt:lpstr>
      <vt:lpstr>Arial Unicode MS</vt:lpstr>
      <vt:lpstr>Blue Waves</vt:lpstr>
      <vt:lpstr>PowerPoint 演示文稿</vt:lpstr>
      <vt:lpstr>OUTLINE</vt:lpstr>
      <vt:lpstr>Problem statement</vt:lpstr>
      <vt:lpstr>Proposed system/solution</vt:lpstr>
      <vt:lpstr>PowerPoint 演示文稿</vt:lpstr>
      <vt:lpstr>PowerPoint 演示文稿</vt:lpstr>
      <vt:lpstr>Generator and discriminator</vt:lpstr>
      <vt:lpstr>System development approch</vt:lpstr>
      <vt:lpstr>PowerPoint 演示文稿</vt:lpstr>
      <vt:lpstr>PowerPoint 演示文稿</vt:lpstr>
      <vt:lpstr>Result</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SUPER-RESOLUTION:ENHANCING IMAGE QUALITY USING GAN</dc:title>
  <dc:creator>PAVI</dc:creator>
  <cp:lastModifiedBy>PAVI</cp:lastModifiedBy>
  <cp:revision>14</cp:revision>
  <dcterms:created xsi:type="dcterms:W3CDTF">2024-04-04T06:50:00Z</dcterms:created>
  <dcterms:modified xsi:type="dcterms:W3CDTF">2024-04-12T15:34:10Z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349548619ED24B66BA584E842499909F_11</vt:lpwstr>
  </property>
  <property fmtid="{D5CDD505-2E9C-101B-9397-08002B2CF9AE}" pid="3" name="KSOProductBuildVer">
    <vt:lpwstr>1033-12.2.0.13518</vt:lpwstr>
  </property>
</Properties>
</file>