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  <p:sldId id="286" r:id="rId64"/>
    <p:sldId id="287" r:id="rId65"/>
    <p:sldId id="288" r:id="rId66"/>
    <p:sldId id="289" r:id="rId6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ny Club" charset="1" panose="02000000000000000000"/>
      <p:regular r:id="rId10"/>
    </p:embeddedFont>
    <p:embeddedFont>
      <p:font typeface="Bukhari Script" charset="1" panose="00000500000000000000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ns Light" charset="1" panose="020B0306030504020204"/>
      <p:regular r:id="rId16"/>
    </p:embeddedFont>
    <p:embeddedFont>
      <p:font typeface="Open Sans Light Bold" charset="1" panose="020B0806030504020204"/>
      <p:regular r:id="rId17"/>
    </p:embeddedFont>
    <p:embeddedFont>
      <p:font typeface="Open Sans Light Italics" charset="1" panose="020B0306030504020204"/>
      <p:regular r:id="rId18"/>
    </p:embeddedFont>
    <p:embeddedFont>
      <p:font typeface="Open Sans Light Bold Italics" charset="1" panose="020B0806030504020204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Open Sans Extra Bold" charset="1" panose="020B0906030804020204"/>
      <p:regular r:id="rId24"/>
    </p:embeddedFont>
    <p:embeddedFont>
      <p:font typeface="Open Sans Extra Bold Italics" charset="1" panose="020B0906030804020204"/>
      <p:regular r:id="rId25"/>
    </p:embeddedFont>
    <p:embeddedFont>
      <p:font typeface="Open Sauce Light" charset="1" panose="00000400000000000000"/>
      <p:regular r:id="rId26"/>
    </p:embeddedFont>
    <p:embeddedFont>
      <p:font typeface="Open Sauce Light Bold" charset="1" panose="00000600000000000000"/>
      <p:regular r:id="rId27"/>
    </p:embeddedFont>
    <p:embeddedFont>
      <p:font typeface="Open Sauce Light Italics" charset="1" panose="00000400000000000000"/>
      <p:regular r:id="rId28"/>
    </p:embeddedFont>
    <p:embeddedFont>
      <p:font typeface="Open Sauce Light Bold Italics" charset="1" panose="00000600000000000000"/>
      <p:regular r:id="rId29"/>
    </p:embeddedFont>
    <p:embeddedFont>
      <p:font typeface="Open Sauce SemiBold" charset="1" panose="00000700000000000000"/>
      <p:regular r:id="rId30"/>
    </p:embeddedFont>
    <p:embeddedFont>
      <p:font typeface="Open Sauce SemiBold Bold" charset="1" panose="00000A00000000000000"/>
      <p:regular r:id="rId31"/>
    </p:embeddedFont>
    <p:embeddedFont>
      <p:font typeface="Open Sauce SemiBold Italics" charset="1" panose="00000700000000000000"/>
      <p:regular r:id="rId32"/>
    </p:embeddedFont>
    <p:embeddedFont>
      <p:font typeface="Open Sauce SemiBold Bold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44" Target="slides/slide11.xml" Type="http://schemas.openxmlformats.org/officeDocument/2006/relationships/slide"/><Relationship Id="rId45" Target="slides/slide12.xml" Type="http://schemas.openxmlformats.org/officeDocument/2006/relationships/slide"/><Relationship Id="rId46" Target="slides/slide13.xml" Type="http://schemas.openxmlformats.org/officeDocument/2006/relationships/slide"/><Relationship Id="rId47" Target="slides/slide14.xml" Type="http://schemas.openxmlformats.org/officeDocument/2006/relationships/slide"/><Relationship Id="rId48" Target="slides/slide15.xml" Type="http://schemas.openxmlformats.org/officeDocument/2006/relationships/slide"/><Relationship Id="rId49" Target="slides/slide16.xml" Type="http://schemas.openxmlformats.org/officeDocument/2006/relationships/slide"/><Relationship Id="rId5" Target="tableStyles.xml" Type="http://schemas.openxmlformats.org/officeDocument/2006/relationships/tableStyles"/><Relationship Id="rId50" Target="slides/slide17.xml" Type="http://schemas.openxmlformats.org/officeDocument/2006/relationships/slide"/><Relationship Id="rId51" Target="slides/slide18.xml" Type="http://schemas.openxmlformats.org/officeDocument/2006/relationships/slide"/><Relationship Id="rId52" Target="slides/slide19.xml" Type="http://schemas.openxmlformats.org/officeDocument/2006/relationships/slide"/><Relationship Id="rId53" Target="slides/slide20.xml" Type="http://schemas.openxmlformats.org/officeDocument/2006/relationships/slide"/><Relationship Id="rId54" Target="slides/slide21.xml" Type="http://schemas.openxmlformats.org/officeDocument/2006/relationships/slide"/><Relationship Id="rId55" Target="slides/slide22.xml" Type="http://schemas.openxmlformats.org/officeDocument/2006/relationships/slide"/><Relationship Id="rId56" Target="slides/slide23.xml" Type="http://schemas.openxmlformats.org/officeDocument/2006/relationships/slide"/><Relationship Id="rId57" Target="slides/slide24.xml" Type="http://schemas.openxmlformats.org/officeDocument/2006/relationships/slide"/><Relationship Id="rId58" Target="slides/slide25.xml" Type="http://schemas.openxmlformats.org/officeDocument/2006/relationships/slide"/><Relationship Id="rId59" Target="slides/slide26.xml" Type="http://schemas.openxmlformats.org/officeDocument/2006/relationships/slide"/><Relationship Id="rId6" Target="fonts/font6.fntdata" Type="http://schemas.openxmlformats.org/officeDocument/2006/relationships/font"/><Relationship Id="rId60" Target="slides/slide27.xml" Type="http://schemas.openxmlformats.org/officeDocument/2006/relationships/slide"/><Relationship Id="rId61" Target="slides/slide28.xml" Type="http://schemas.openxmlformats.org/officeDocument/2006/relationships/slide"/><Relationship Id="rId62" Target="slides/slide29.xml" Type="http://schemas.openxmlformats.org/officeDocument/2006/relationships/slide"/><Relationship Id="rId63" Target="slides/slide30.xml" Type="http://schemas.openxmlformats.org/officeDocument/2006/relationships/slide"/><Relationship Id="rId64" Target="slides/slide31.xml" Type="http://schemas.openxmlformats.org/officeDocument/2006/relationships/slide"/><Relationship Id="rId65" Target="slides/slide32.xml" Type="http://schemas.openxmlformats.org/officeDocument/2006/relationships/slide"/><Relationship Id="rId66" Target="slides/slide33.xml" Type="http://schemas.openxmlformats.org/officeDocument/2006/relationships/slide"/><Relationship Id="rId67" Target="slides/slide34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15000" y="1411560"/>
            <a:ext cx="1765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15000" y="7888192"/>
            <a:ext cx="17658000" cy="2398808"/>
            <a:chOff x="0" y="0"/>
            <a:chExt cx="14088443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4088442" cy="1913890"/>
            </a:xfrm>
            <a:custGeom>
              <a:avLst/>
              <a:gdLst/>
              <a:ahLst/>
              <a:cxnLst/>
              <a:rect r="r" b="b" t="t" l="l"/>
              <a:pathLst>
                <a:path h="1913890" w="14088442">
                  <a:moveTo>
                    <a:pt x="0" y="0"/>
                  </a:moveTo>
                  <a:lnTo>
                    <a:pt x="14088442" y="0"/>
                  </a:lnTo>
                  <a:lnTo>
                    <a:pt x="14088442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315000" y="8287496"/>
            <a:ext cx="9606098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>
                <a:solidFill>
                  <a:srgbClr val="000000"/>
                </a:solidFill>
                <a:latin typeface="DM Sans"/>
              </a:rPr>
              <a:t>CREATORZ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07516" y="8862171"/>
            <a:ext cx="1554295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4081BC"/>
                </a:solidFill>
                <a:latin typeface="Open Sauce SemiBold"/>
              </a:rPr>
              <a:t>AMAN MISHRA    MAINAK SAMANTA   AKSHAT SOOD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36234" y="329822"/>
            <a:ext cx="9415532" cy="19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98"/>
              </a:lnSpc>
            </a:pPr>
            <a:r>
              <a:rPr lang="en-US" sz="13476">
                <a:solidFill>
                  <a:srgbClr val="E50042"/>
                </a:solidFill>
                <a:latin typeface="Pony Club"/>
              </a:rPr>
              <a:t>Cassandra' 21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9547" t="17215" r="14402" b="11773"/>
          <a:stretch>
            <a:fillRect/>
          </a:stretch>
        </p:blipFill>
        <p:spPr>
          <a:xfrm flipH="false" flipV="false" rot="0">
            <a:off x="440788" y="1485436"/>
            <a:ext cx="7835184" cy="731612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10770" r="0" b="10770"/>
          <a:stretch>
            <a:fillRect/>
          </a:stretch>
        </p:blipFill>
        <p:spPr>
          <a:xfrm flipH="false" flipV="false" rot="0">
            <a:off x="8547410" y="1485436"/>
            <a:ext cx="9324812" cy="731612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45410" y="261767"/>
            <a:ext cx="16230600" cy="114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230"/>
              </a:lnSpc>
            </a:pPr>
            <a:r>
              <a:rPr lang="en-US" sz="7100">
                <a:solidFill>
                  <a:srgbClr val="D25525"/>
                </a:solidFill>
                <a:latin typeface="Open Sauce SemiBold"/>
              </a:rPr>
              <a:t>             Effects on Correlation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911655"/>
            <a:ext cx="6336725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Open Sauce Light"/>
              </a:rPr>
              <a:t>Correlation heatmap </a:t>
            </a:r>
            <a:r>
              <a:rPr lang="en-US" sz="2600">
                <a:solidFill>
                  <a:srgbClr val="000000"/>
                </a:solidFill>
                <a:latin typeface="Open Sauce Light Bold"/>
              </a:rPr>
              <a:t>without</a:t>
            </a:r>
            <a:r>
              <a:rPr lang="en-US" sz="2600">
                <a:solidFill>
                  <a:srgbClr val="000000"/>
                </a:solidFill>
                <a:latin typeface="Open Sauce Light"/>
              </a:rPr>
              <a:t> removal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24707" y="9045037"/>
            <a:ext cx="6770218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Open Sauce Light"/>
              </a:rPr>
              <a:t>Correlation heatmap </a:t>
            </a:r>
            <a:r>
              <a:rPr lang="en-US" sz="2600">
                <a:solidFill>
                  <a:srgbClr val="000000"/>
                </a:solidFill>
                <a:latin typeface="Open Sauce Light Bold"/>
              </a:rPr>
              <a:t>with</a:t>
            </a:r>
            <a:r>
              <a:rPr lang="en-US" sz="2600">
                <a:solidFill>
                  <a:srgbClr val="000000"/>
                </a:solidFill>
                <a:latin typeface="Open Sauce Light"/>
              </a:rPr>
              <a:t> outlier removal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5410" y="261767"/>
            <a:ext cx="16230600" cy="114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230"/>
              </a:lnSpc>
            </a:pPr>
            <a:r>
              <a:rPr lang="en-US" sz="7100">
                <a:solidFill>
                  <a:srgbClr val="E50042"/>
                </a:solidFill>
                <a:latin typeface="Open Sauce SemiBold"/>
              </a:rPr>
              <a:t>            Takeaways from Maps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4575" y="2794285"/>
            <a:ext cx="16185835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Outlier removal increased the correlation of some features with the target.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It made us believe that the outlier is actually noise.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Like for Kappa, correlation increased from 0.02 to 0.13.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Delta from 0.11 to 0.14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Negative correlation of Beta also increased</a:t>
            </a:r>
          </a:p>
          <a:p>
            <a:pPr marL="734060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And we found that it actually boost the performance of the model.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8180" y="3470736"/>
            <a:ext cx="15891120" cy="334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3"/>
              </a:lnSpc>
            </a:pPr>
            <a:r>
              <a:rPr lang="en-US" sz="11002">
                <a:solidFill>
                  <a:srgbClr val="E50042"/>
                </a:solidFill>
                <a:latin typeface="Open Sauce SemiBold"/>
              </a:rPr>
              <a:t>Features Analysis and</a:t>
            </a:r>
          </a:p>
          <a:p>
            <a:pPr algn="ctr" marL="0" indent="0" lvl="0">
              <a:lnSpc>
                <a:spcPts val="13203"/>
              </a:lnSpc>
            </a:pPr>
            <a:r>
              <a:rPr lang="en-US" sz="11002">
                <a:solidFill>
                  <a:srgbClr val="E50042"/>
                </a:solidFill>
                <a:latin typeface="Open Sauce SemiBold"/>
              </a:rPr>
              <a:t>NaNs Hypothesis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32710" y="3431214"/>
            <a:ext cx="6944414" cy="46296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441486" y="3564597"/>
            <a:ext cx="6744341" cy="449622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02909" y="933450"/>
            <a:ext cx="16681887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We made several plots of different variables to analyze their distribution and relation with targets.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3226" y="8204550"/>
            <a:ext cx="55780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4AAD"/>
                </a:solidFill>
                <a:latin typeface="Open Sans Light Bold"/>
              </a:rPr>
              <a:t>Feature Beta distribution.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84943" y="8204550"/>
            <a:ext cx="345742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4AAD"/>
                </a:solidFill>
                <a:latin typeface="Open Sans Light Bold"/>
              </a:rPr>
              <a:t>Beta with labels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83643" y="535614"/>
            <a:ext cx="6171052" cy="411403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460784" y="645911"/>
            <a:ext cx="6501943" cy="433462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99586" y="5227104"/>
            <a:ext cx="6158553" cy="410570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726266" y="5352154"/>
            <a:ext cx="5970978" cy="398065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698251" y="4657008"/>
            <a:ext cx="37418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4AAD"/>
                </a:solidFill>
                <a:latin typeface="Open Sans Light Bold"/>
              </a:rPr>
              <a:t>Delta with labels.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96068" y="9266131"/>
            <a:ext cx="414620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4AAD"/>
                </a:solidFill>
                <a:latin typeface="Open Sans Light Bold"/>
              </a:rPr>
              <a:t>Gamma with labels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34698" y="4913865"/>
            <a:ext cx="31541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4AAD"/>
                </a:solidFill>
                <a:latin typeface="Open Sans Light Bold"/>
              </a:rPr>
              <a:t>Eta with labels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01691" y="9266131"/>
            <a:ext cx="40540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4AAD"/>
                </a:solidFill>
                <a:latin typeface="Open Sans Light Bold"/>
              </a:rPr>
              <a:t>Kappa with labels 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35211" y="744529"/>
            <a:ext cx="868412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D25525"/>
                </a:solidFill>
                <a:latin typeface="Open Sans Extra Bold"/>
              </a:rPr>
              <a:t>Missing values</a:t>
            </a:r>
          </a:p>
        </p:txBody>
      </p:sp>
      <p:grpSp>
        <p:nvGrpSpPr>
          <p:cNvPr name="Group 3" id="3"/>
          <p:cNvGrpSpPr/>
          <p:nvPr/>
        </p:nvGrpSpPr>
        <p:grpSpPr>
          <a:xfrm rot="8275248">
            <a:off x="5301792" y="2323679"/>
            <a:ext cx="1582843" cy="973611"/>
            <a:chOff x="0" y="0"/>
            <a:chExt cx="3012390" cy="185293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012390" cy="1854200"/>
            </a:xfrm>
            <a:custGeom>
              <a:avLst/>
              <a:gdLst/>
              <a:ahLst/>
              <a:cxnLst/>
              <a:rect r="r" b="b" t="t" l="l"/>
              <a:pathLst>
                <a:path h="1854200" w="3012390">
                  <a:moveTo>
                    <a:pt x="2912060" y="739140"/>
                  </a:moveTo>
                  <a:lnTo>
                    <a:pt x="1991310" y="49530"/>
                  </a:lnTo>
                  <a:cubicBezTo>
                    <a:pt x="1946860" y="16510"/>
                    <a:pt x="1898600" y="0"/>
                    <a:pt x="1849070" y="0"/>
                  </a:cubicBezTo>
                  <a:cubicBezTo>
                    <a:pt x="1743660" y="0"/>
                    <a:pt x="1666190" y="81280"/>
                    <a:pt x="1666190" y="194310"/>
                  </a:cubicBezTo>
                  <a:lnTo>
                    <a:pt x="1666190" y="605790"/>
                  </a:lnTo>
                  <a:lnTo>
                    <a:pt x="313690" y="605790"/>
                  </a:lnTo>
                  <a:cubicBezTo>
                    <a:pt x="139700" y="609600"/>
                    <a:pt x="0" y="751840"/>
                    <a:pt x="0" y="927100"/>
                  </a:cubicBezTo>
                  <a:cubicBezTo>
                    <a:pt x="0" y="1102360"/>
                    <a:pt x="139700" y="1244600"/>
                    <a:pt x="313690" y="1248410"/>
                  </a:cubicBezTo>
                  <a:lnTo>
                    <a:pt x="1666190" y="1248410"/>
                  </a:lnTo>
                  <a:lnTo>
                    <a:pt x="1666190" y="1659890"/>
                  </a:lnTo>
                  <a:cubicBezTo>
                    <a:pt x="1666190" y="1772920"/>
                    <a:pt x="1743660" y="1854200"/>
                    <a:pt x="1849070" y="1854200"/>
                  </a:cubicBezTo>
                  <a:cubicBezTo>
                    <a:pt x="1898600" y="1854200"/>
                    <a:pt x="1946860" y="1836420"/>
                    <a:pt x="1991310" y="1803400"/>
                  </a:cubicBezTo>
                  <a:lnTo>
                    <a:pt x="2912060" y="1115060"/>
                  </a:lnTo>
                  <a:cubicBezTo>
                    <a:pt x="2975560" y="1066800"/>
                    <a:pt x="3012390" y="998220"/>
                    <a:pt x="3012390" y="927100"/>
                  </a:cubicBezTo>
                  <a:cubicBezTo>
                    <a:pt x="3012390" y="854710"/>
                    <a:pt x="2975560" y="787400"/>
                    <a:pt x="2912060" y="739140"/>
                  </a:cubicBezTo>
                  <a:close/>
                </a:path>
              </a:pathLst>
            </a:custGeom>
            <a:solidFill>
              <a:srgbClr val="E50042"/>
            </a:solidFill>
          </p:spPr>
        </p:sp>
      </p:grpSp>
      <p:grpSp>
        <p:nvGrpSpPr>
          <p:cNvPr name="Group 5" id="5"/>
          <p:cNvGrpSpPr/>
          <p:nvPr/>
        </p:nvGrpSpPr>
        <p:grpSpPr>
          <a:xfrm rot="3136762">
            <a:off x="10794249" y="2355836"/>
            <a:ext cx="1582843" cy="973611"/>
            <a:chOff x="0" y="0"/>
            <a:chExt cx="3012390" cy="185293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012390" cy="1854200"/>
            </a:xfrm>
            <a:custGeom>
              <a:avLst/>
              <a:gdLst/>
              <a:ahLst/>
              <a:cxnLst/>
              <a:rect r="r" b="b" t="t" l="l"/>
              <a:pathLst>
                <a:path h="1854200" w="3012390">
                  <a:moveTo>
                    <a:pt x="2912060" y="739140"/>
                  </a:moveTo>
                  <a:lnTo>
                    <a:pt x="1991310" y="49530"/>
                  </a:lnTo>
                  <a:cubicBezTo>
                    <a:pt x="1946860" y="16510"/>
                    <a:pt x="1898600" y="0"/>
                    <a:pt x="1849070" y="0"/>
                  </a:cubicBezTo>
                  <a:cubicBezTo>
                    <a:pt x="1743660" y="0"/>
                    <a:pt x="1666190" y="81280"/>
                    <a:pt x="1666190" y="194310"/>
                  </a:cubicBezTo>
                  <a:lnTo>
                    <a:pt x="1666190" y="605790"/>
                  </a:lnTo>
                  <a:lnTo>
                    <a:pt x="313690" y="605790"/>
                  </a:lnTo>
                  <a:cubicBezTo>
                    <a:pt x="139700" y="609600"/>
                    <a:pt x="0" y="751840"/>
                    <a:pt x="0" y="927100"/>
                  </a:cubicBezTo>
                  <a:cubicBezTo>
                    <a:pt x="0" y="1102360"/>
                    <a:pt x="139700" y="1244600"/>
                    <a:pt x="313690" y="1248410"/>
                  </a:cubicBezTo>
                  <a:lnTo>
                    <a:pt x="1666190" y="1248410"/>
                  </a:lnTo>
                  <a:lnTo>
                    <a:pt x="1666190" y="1659890"/>
                  </a:lnTo>
                  <a:cubicBezTo>
                    <a:pt x="1666190" y="1772920"/>
                    <a:pt x="1743660" y="1854200"/>
                    <a:pt x="1849070" y="1854200"/>
                  </a:cubicBezTo>
                  <a:cubicBezTo>
                    <a:pt x="1898600" y="1854200"/>
                    <a:pt x="1946860" y="1836420"/>
                    <a:pt x="1991310" y="1803400"/>
                  </a:cubicBezTo>
                  <a:lnTo>
                    <a:pt x="2912060" y="1115060"/>
                  </a:lnTo>
                  <a:cubicBezTo>
                    <a:pt x="2975560" y="1066800"/>
                    <a:pt x="3012390" y="998220"/>
                    <a:pt x="3012390" y="927100"/>
                  </a:cubicBezTo>
                  <a:cubicBezTo>
                    <a:pt x="3012390" y="854710"/>
                    <a:pt x="2975560" y="787400"/>
                    <a:pt x="2912060" y="739140"/>
                  </a:cubicBezTo>
                  <a:close/>
                </a:path>
              </a:pathLst>
            </a:custGeom>
            <a:solidFill>
              <a:srgbClr val="E50042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7101" t="0" r="0" b="44879"/>
          <a:stretch>
            <a:fillRect/>
          </a:stretch>
        </p:blipFill>
        <p:spPr>
          <a:xfrm flipH="false" flipV="false" rot="0">
            <a:off x="1799203" y="4684092"/>
            <a:ext cx="5452852" cy="323536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15030" t="53491" r="13770" b="0"/>
          <a:stretch>
            <a:fillRect/>
          </a:stretch>
        </p:blipFill>
        <p:spPr>
          <a:xfrm flipH="false" flipV="false" rot="0">
            <a:off x="10945677" y="5050894"/>
            <a:ext cx="4391458" cy="2868565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957146" y="3482492"/>
            <a:ext cx="44700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Demographics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45677" y="3482492"/>
            <a:ext cx="501402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Payment history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6154" y="8354605"/>
            <a:ext cx="52003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Only </a:t>
            </a:r>
            <a:r>
              <a:rPr lang="en-US" sz="3400">
                <a:solidFill>
                  <a:srgbClr val="000000"/>
                </a:solidFill>
                <a:latin typeface="Open Sans Light Bold"/>
              </a:rPr>
              <a:t>Beta</a:t>
            </a:r>
            <a:r>
              <a:rPr lang="en-US" sz="3400">
                <a:solidFill>
                  <a:srgbClr val="000000"/>
                </a:solidFill>
                <a:latin typeface="Open Sans Light"/>
              </a:rPr>
              <a:t> with NaN values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58431" y="8204550"/>
            <a:ext cx="896595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p_limit, last_update,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 Bold"/>
              </a:rPr>
              <a:t>max_bal, recent_payment_activity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have NaN values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3028706"/>
            <a:ext cx="952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21509" y="1452408"/>
            <a:ext cx="18288000" cy="559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If we fill such large amount of NaNs with mean or median without knowing about it then it may </a:t>
            </a:r>
            <a:r>
              <a:rPr lang="en-US" sz="3200">
                <a:solidFill>
                  <a:srgbClr val="004AAD"/>
                </a:solidFill>
                <a:latin typeface="Open Sans"/>
              </a:rPr>
              <a:t>cause the performance to degrade.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Hence, we went on to analyse each features containing NaN values individually one by one.</a:t>
            </a:r>
          </a:p>
          <a:p>
            <a:pPr>
              <a:lnSpc>
                <a:spcPts val="4480"/>
              </a:lnSpc>
            </a:pP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>
                <a:solidFill>
                  <a:srgbClr val="000000"/>
                </a:solidFill>
                <a:latin typeface="Open Sans Bold"/>
              </a:rPr>
              <a:t>Beta - </a:t>
            </a:r>
            <a:r>
              <a:rPr lang="en-US" sz="3200">
                <a:solidFill>
                  <a:srgbClr val="000000"/>
                </a:solidFill>
                <a:latin typeface="Open Sans"/>
              </a:rPr>
              <a:t>From above plots we found beta to be a numerical feature sampled from an approximate normal distribution, so we can substitute nan with median of this feature.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For other history features </a:t>
            </a:r>
            <a:r>
              <a:rPr lang="en-US" sz="3200">
                <a:solidFill>
                  <a:srgbClr val="000000"/>
                </a:solidFill>
                <a:latin typeface="Open Sans Bold"/>
              </a:rPr>
              <a:t>we sorted the data on basis of ids and last_update </a:t>
            </a:r>
            <a:r>
              <a:rPr lang="en-US" sz="3200">
                <a:solidFill>
                  <a:srgbClr val="000000"/>
                </a:solidFill>
                <a:latin typeface="Open Sans"/>
              </a:rPr>
              <a:t>dates and extract some ids history to analyse nans.</a:t>
            </a:r>
          </a:p>
          <a:p>
            <a:pPr algn="just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055" t="0" r="1635" b="1245"/>
          <a:stretch>
            <a:fillRect/>
          </a:stretch>
        </p:blipFill>
        <p:spPr>
          <a:xfrm flipH="false" flipV="false" rot="0">
            <a:off x="171944" y="1028700"/>
            <a:ext cx="17944112" cy="92583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36254" y="141605"/>
            <a:ext cx="1724876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D25525"/>
                </a:solidFill>
                <a:latin typeface="Open Sans"/>
              </a:rPr>
              <a:t>Payment history of a single ID, ID==1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9969" y="800971"/>
            <a:ext cx="149979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D25525"/>
                </a:solidFill>
                <a:latin typeface="Open Sans Bold"/>
              </a:rPr>
              <a:t>HYPOTHESIS FROM ABOVE DATAFRAME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67829" y="3477871"/>
            <a:ext cx="15785687" cy="325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 Light Bold"/>
              </a:rPr>
              <a:t>p_limit</a:t>
            </a:r>
            <a:r>
              <a:rPr lang="en-US" sz="3700">
                <a:solidFill>
                  <a:srgbClr val="000000"/>
                </a:solidFill>
                <a:latin typeface="Open Sans Light"/>
              </a:rPr>
              <a:t> NaNs are subject to domain.</a:t>
            </a:r>
          </a:p>
          <a:p>
            <a:pPr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 Light"/>
              </a:rPr>
              <a:t>Similar for </a:t>
            </a:r>
            <a:r>
              <a:rPr lang="en-US" sz="3699">
                <a:solidFill>
                  <a:srgbClr val="000000"/>
                </a:solidFill>
                <a:latin typeface="Open Sans Light Bold"/>
              </a:rPr>
              <a:t>max_bal.</a:t>
            </a:r>
          </a:p>
          <a:p>
            <a:pPr marL="798830" indent="-399415" lvl="1">
              <a:lnSpc>
                <a:spcPts val="5180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 Light"/>
              </a:rPr>
              <a:t>Found a method to fill last update and recent_payment activity by the corresponding last transactions of that user till that time of previous payment.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8180" y="2634354"/>
            <a:ext cx="15891120" cy="5018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3"/>
              </a:lnSpc>
            </a:pPr>
            <a:r>
              <a:rPr lang="en-US" sz="11002">
                <a:solidFill>
                  <a:srgbClr val="E50042"/>
                </a:solidFill>
                <a:latin typeface="Open Sauce SemiBold"/>
              </a:rPr>
              <a:t>Data Preprocessing and</a:t>
            </a:r>
          </a:p>
          <a:p>
            <a:pPr algn="ctr" marL="0" indent="0" lvl="0">
              <a:lnSpc>
                <a:spcPts val="13203"/>
              </a:lnSpc>
            </a:pPr>
            <a:r>
              <a:rPr lang="en-US" sz="11002">
                <a:solidFill>
                  <a:srgbClr val="E50042"/>
                </a:solidFill>
                <a:latin typeface="Open Sauce SemiBold"/>
              </a:rPr>
              <a:t>Feature Engineering</a:t>
            </a:r>
            <a:r>
              <a:rPr lang="en-US" sz="11002">
                <a:solidFill>
                  <a:srgbClr val="E50042"/>
                </a:solidFill>
                <a:latin typeface="Open Sauce SemiBold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7149" y="4690688"/>
            <a:ext cx="14891792" cy="340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1968" indent="-345984" lvl="1">
              <a:lnSpc>
                <a:spcPts val="4487"/>
              </a:lnSpc>
              <a:buFont typeface="Arial"/>
              <a:buChar char="•"/>
            </a:pPr>
            <a:r>
              <a:rPr lang="en-US" sz="3205">
                <a:solidFill>
                  <a:srgbClr val="000000"/>
                </a:solidFill>
                <a:latin typeface="DM Sans"/>
              </a:rPr>
              <a:t>Comprehending the data and </a:t>
            </a:r>
            <a:r>
              <a:rPr lang="en-US" sz="3205">
                <a:solidFill>
                  <a:srgbClr val="000000"/>
                </a:solidFill>
                <a:latin typeface="DM Sans Bold"/>
              </a:rPr>
              <a:t>hypothesis formulation</a:t>
            </a:r>
          </a:p>
          <a:p>
            <a:pPr marL="691968" indent="-345984" lvl="1">
              <a:lnSpc>
                <a:spcPts val="4487"/>
              </a:lnSpc>
              <a:buFont typeface="Arial"/>
              <a:buChar char="•"/>
            </a:pPr>
            <a:r>
              <a:rPr lang="en-US" sz="1282">
                <a:solidFill>
                  <a:srgbClr val="000000"/>
                </a:solidFill>
                <a:latin typeface="DM Sans"/>
              </a:rPr>
              <a:t>Correlation and Outlier effects</a:t>
            </a:r>
          </a:p>
          <a:p>
            <a:pPr marL="691968" indent="-345984" lvl="1">
              <a:lnSpc>
                <a:spcPts val="4487"/>
              </a:lnSpc>
              <a:buFont typeface="Arial"/>
              <a:buChar char="•"/>
            </a:pPr>
            <a:r>
              <a:rPr lang="en-US" sz="1282">
                <a:solidFill>
                  <a:srgbClr val="000000"/>
                </a:solidFill>
                <a:latin typeface="DM Sans"/>
              </a:rPr>
              <a:t>Features Analysis and </a:t>
            </a:r>
            <a:r>
              <a:rPr lang="en-US" sz="1282">
                <a:solidFill>
                  <a:srgbClr val="000000"/>
                </a:solidFill>
                <a:latin typeface="DM Sans Bold"/>
              </a:rPr>
              <a:t>NaN</a:t>
            </a:r>
            <a:r>
              <a:rPr lang="en-US" sz="1282">
                <a:solidFill>
                  <a:srgbClr val="000000"/>
                </a:solidFill>
                <a:latin typeface="DM Sans"/>
              </a:rPr>
              <a:t> values hypothesis</a:t>
            </a:r>
          </a:p>
          <a:p>
            <a:pPr marL="691968" indent="-345984" lvl="1">
              <a:lnSpc>
                <a:spcPts val="4487"/>
              </a:lnSpc>
              <a:buFont typeface="Arial"/>
              <a:buChar char="•"/>
            </a:pPr>
            <a:r>
              <a:rPr lang="en-US" sz="3205">
                <a:solidFill>
                  <a:srgbClr val="000000"/>
                </a:solidFill>
                <a:latin typeface="DM Sans"/>
              </a:rPr>
              <a:t>Data preprocessing and </a:t>
            </a:r>
            <a:r>
              <a:rPr lang="en-US" sz="1282">
                <a:solidFill>
                  <a:srgbClr val="000000"/>
                </a:solidFill>
                <a:latin typeface="DM Sans"/>
              </a:rPr>
              <a:t>Feature Engineering with </a:t>
            </a:r>
            <a:r>
              <a:rPr lang="en-US" sz="1282">
                <a:solidFill>
                  <a:srgbClr val="000000"/>
                </a:solidFill>
                <a:latin typeface="DM Sans Bold"/>
              </a:rPr>
              <a:t>Aggregation </a:t>
            </a:r>
            <a:r>
              <a:rPr lang="en-US" sz="1282">
                <a:solidFill>
                  <a:srgbClr val="000000"/>
                </a:solidFill>
                <a:latin typeface="DM Sans"/>
              </a:rPr>
              <a:t>and</a:t>
            </a:r>
            <a:r>
              <a:rPr lang="en-US" sz="1282">
                <a:solidFill>
                  <a:srgbClr val="000000"/>
                </a:solidFill>
                <a:latin typeface="DM Sans Bold"/>
              </a:rPr>
              <a:t> Binning </a:t>
            </a:r>
          </a:p>
          <a:p>
            <a:pPr marL="691968" indent="-345984" lvl="1">
              <a:lnSpc>
                <a:spcPts val="4487"/>
              </a:lnSpc>
              <a:buFont typeface="Arial"/>
              <a:buChar char="•"/>
            </a:pPr>
            <a:r>
              <a:rPr lang="en-US" sz="3205">
                <a:solidFill>
                  <a:srgbClr val="000000"/>
                </a:solidFill>
                <a:latin typeface="DM Sans"/>
              </a:rPr>
              <a:t>Model Fitting with their scores (Mean-F1 on CV)</a:t>
            </a:r>
          </a:p>
          <a:p>
            <a:pPr algn="l" marL="691968" indent="-345984" lvl="1">
              <a:lnSpc>
                <a:spcPts val="4487"/>
              </a:lnSpc>
              <a:buFont typeface="Arial"/>
              <a:buChar char="•"/>
            </a:pPr>
            <a:r>
              <a:rPr lang="en-US" sz="3205">
                <a:solidFill>
                  <a:srgbClr val="000000"/>
                </a:solidFill>
                <a:latin typeface="DM Sans Bold"/>
              </a:rPr>
              <a:t>Train/Test Similarity</a:t>
            </a:r>
            <a:r>
              <a:rPr lang="en-US" sz="3205">
                <a:solidFill>
                  <a:srgbClr val="000000"/>
                </a:solidFill>
                <a:latin typeface="DM Sans"/>
              </a:rPr>
              <a:t> and conflicts in Cross-validation.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8502" y="4322590"/>
            <a:ext cx="15490996" cy="4185679"/>
            <a:chOff x="0" y="0"/>
            <a:chExt cx="9538851" cy="257740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9538851" cy="2577405"/>
            </a:xfrm>
            <a:custGeom>
              <a:avLst/>
              <a:gdLst/>
              <a:ahLst/>
              <a:cxnLst/>
              <a:rect r="r" b="b" t="t" l="l"/>
              <a:pathLst>
                <a:path h="2577405" w="9538851">
                  <a:moveTo>
                    <a:pt x="0" y="0"/>
                  </a:moveTo>
                  <a:lnTo>
                    <a:pt x="0" y="2577405"/>
                  </a:lnTo>
                  <a:lnTo>
                    <a:pt x="9538851" y="2577405"/>
                  </a:lnTo>
                  <a:lnTo>
                    <a:pt x="9538851" y="0"/>
                  </a:lnTo>
                  <a:lnTo>
                    <a:pt x="0" y="0"/>
                  </a:lnTo>
                  <a:close/>
                  <a:moveTo>
                    <a:pt x="9477890" y="2516445"/>
                  </a:moveTo>
                  <a:lnTo>
                    <a:pt x="59690" y="2516445"/>
                  </a:lnTo>
                  <a:lnTo>
                    <a:pt x="59690" y="59690"/>
                  </a:lnTo>
                  <a:lnTo>
                    <a:pt x="9477890" y="59690"/>
                  </a:lnTo>
                  <a:lnTo>
                    <a:pt x="9477890" y="2516445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270349" y="378728"/>
            <a:ext cx="11645392" cy="36908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7478" t="0" r="2680" b="4051"/>
          <a:stretch>
            <a:fillRect/>
          </a:stretch>
        </p:blipFill>
        <p:spPr>
          <a:xfrm flipH="false" flipV="false" rot="0">
            <a:off x="345114" y="2852062"/>
            <a:ext cx="17359337" cy="394851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436171" y="669502"/>
            <a:ext cx="7415659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E50042"/>
                </a:solidFill>
                <a:latin typeface="Open Sans Extra Bold"/>
              </a:rPr>
              <a:t>NaN's Filling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154162"/>
            <a:ext cx="1595380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In this way we filled the NaN values on Basis of our hypothesis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679027"/>
            <a:ext cx="18288000" cy="278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E50042"/>
                </a:solidFill>
                <a:latin typeface="Open Sans Extra Bold"/>
              </a:rPr>
              <a:t>Feature Transformation and Binning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1584" r="0" b="1584"/>
          <a:stretch>
            <a:fillRect/>
          </a:stretch>
        </p:blipFill>
        <p:spPr>
          <a:xfrm flipH="false" flipV="false" rot="0">
            <a:off x="10632245" y="4346535"/>
            <a:ext cx="6313412" cy="407555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34336" y="3766145"/>
            <a:ext cx="929996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As mentioned divided Alpha by 523 to get a </a:t>
            </a:r>
            <a:r>
              <a:rPr lang="en-US" sz="3400">
                <a:solidFill>
                  <a:srgbClr val="000000"/>
                </a:solidFill>
                <a:latin typeface="Open Sans Light Bold"/>
              </a:rPr>
              <a:t>categorical variable.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Binning of Theta into several groups to represent an age type group.</a:t>
            </a:r>
          </a:p>
          <a:p>
            <a:pPr marL="734060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Using Distribution of Delta, made a new categorical feature using splits. 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16872" y="269354"/>
            <a:ext cx="7254329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E50042"/>
                </a:solidFill>
                <a:latin typeface="Open Sans Extra Bold"/>
              </a:rPr>
              <a:t>Aggregation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44119"/>
            <a:ext cx="15419611" cy="786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On the Basis of our hypothesis we tried to aggregated features of payment history to made new features which will boost performance.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We Aggregated features using Domain knowledge, intuition and our hypothesis as follows:</a:t>
            </a:r>
          </a:p>
          <a:p>
            <a:pPr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 Light Bold"/>
              </a:rPr>
              <a:t>curr_remaining-max_ball&gt;0 </a:t>
            </a:r>
            <a:r>
              <a:rPr lang="en-US" sz="3099">
                <a:solidFill>
                  <a:srgbClr val="000000"/>
                </a:solidFill>
                <a:latin typeface="Open Sans Light"/>
              </a:rPr>
              <a:t>feature agg in terms of everyhting(both as a category label and numerical label)</a:t>
            </a:r>
          </a:p>
          <a:p>
            <a:pPr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 Light Bold"/>
              </a:rPr>
              <a:t>variation of product limits</a:t>
            </a:r>
            <a:r>
              <a:rPr lang="en-US" sz="3099">
                <a:solidFill>
                  <a:srgbClr val="000000"/>
                </a:solidFill>
                <a:latin typeface="Open Sans Light"/>
              </a:rPr>
              <a:t> how freuently changes(montonocity in this as well)</a:t>
            </a:r>
          </a:p>
          <a:p>
            <a:pPr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 Light Bold"/>
              </a:rPr>
              <a:t>monotnicity in curr_balance</a:t>
            </a:r>
            <a:r>
              <a:rPr lang="en-US" sz="3099">
                <a:solidFill>
                  <a:srgbClr val="000000"/>
                </a:solidFill>
                <a:latin typeface="Open Sans Light"/>
              </a:rPr>
              <a:t> and max_bal</a:t>
            </a:r>
          </a:p>
          <a:p>
            <a:pPr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 Light"/>
              </a:rPr>
              <a:t>days late sum aggregation</a:t>
            </a:r>
          </a:p>
          <a:p>
            <a:pPr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 Light"/>
              </a:rPr>
              <a:t>amount of each late type aggregate</a:t>
            </a:r>
          </a:p>
          <a:p>
            <a:pPr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 Light"/>
              </a:rPr>
              <a:t>ratios of 4th, 5th</a:t>
            </a:r>
          </a:p>
          <a:p>
            <a:pPr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 Light"/>
              </a:rPr>
              <a:t>number of normal_payments/per_unit_time</a:t>
            </a:r>
          </a:p>
          <a:p>
            <a:pPr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 Light"/>
              </a:rPr>
              <a:t>binning of days_late_sum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306" b="11967"/>
          <a:stretch>
            <a:fillRect/>
          </a:stretch>
        </p:blipFill>
        <p:spPr>
          <a:xfrm flipH="false" flipV="false" rot="0">
            <a:off x="1018574" y="5570537"/>
            <a:ext cx="16250851" cy="47164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2482" r="0" b="11518"/>
          <a:stretch>
            <a:fillRect/>
          </a:stretch>
        </p:blipFill>
        <p:spPr>
          <a:xfrm flipH="false" flipV="false" rot="0">
            <a:off x="1028700" y="0"/>
            <a:ext cx="16021056" cy="53811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8180" y="1797972"/>
            <a:ext cx="15891120" cy="669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3"/>
              </a:lnSpc>
            </a:pPr>
            <a:r>
              <a:rPr lang="en-US" sz="11002">
                <a:solidFill>
                  <a:srgbClr val="E50042"/>
                </a:solidFill>
                <a:latin typeface="Open Sauce SemiBold"/>
              </a:rPr>
              <a:t>Model Fitting with their scores</a:t>
            </a:r>
          </a:p>
          <a:p>
            <a:pPr algn="ctr">
              <a:lnSpc>
                <a:spcPts val="13203"/>
              </a:lnSpc>
            </a:pPr>
            <a:r>
              <a:rPr lang="en-US" sz="11002">
                <a:solidFill>
                  <a:srgbClr val="E50042"/>
                </a:solidFill>
                <a:latin typeface="Open Sauce SemiBold"/>
              </a:rPr>
              <a:t>(Mean F-1 with CV)</a:t>
            </a:r>
          </a:p>
          <a:p>
            <a:pPr algn="ctr" marL="0" indent="0" lvl="0">
              <a:lnSpc>
                <a:spcPts val="13203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36809" y="2927454"/>
            <a:ext cx="2672552" cy="916331"/>
            <a:chOff x="0" y="0"/>
            <a:chExt cx="558201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279822" y="2927454"/>
            <a:ext cx="2672552" cy="916331"/>
            <a:chOff x="0" y="0"/>
            <a:chExt cx="558201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644100" y="2927454"/>
            <a:ext cx="2672552" cy="916331"/>
            <a:chOff x="0" y="0"/>
            <a:chExt cx="558201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503299" y="2927454"/>
            <a:ext cx="2672552" cy="916331"/>
            <a:chOff x="0" y="0"/>
            <a:chExt cx="558201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436809" y="892146"/>
            <a:ext cx="5515565" cy="916331"/>
            <a:chOff x="0" y="0"/>
            <a:chExt cx="11520052" cy="191389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1520053" cy="1913890"/>
            </a:xfrm>
            <a:custGeom>
              <a:avLst/>
              <a:gdLst/>
              <a:ahLst/>
              <a:cxnLst/>
              <a:rect r="r" b="b" t="t" l="l"/>
              <a:pathLst>
                <a:path h="1913890" w="11520053">
                  <a:moveTo>
                    <a:pt x="0" y="0"/>
                  </a:moveTo>
                  <a:lnTo>
                    <a:pt x="0" y="1913890"/>
                  </a:lnTo>
                  <a:lnTo>
                    <a:pt x="11520053" y="1913890"/>
                  </a:lnTo>
                  <a:lnTo>
                    <a:pt x="11520053" y="0"/>
                  </a:lnTo>
                  <a:lnTo>
                    <a:pt x="0" y="0"/>
                  </a:lnTo>
                  <a:close/>
                  <a:moveTo>
                    <a:pt x="11459093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1459093" y="59690"/>
                  </a:lnTo>
                  <a:lnTo>
                    <a:pt x="11459093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644100" y="892146"/>
            <a:ext cx="5515565" cy="916331"/>
            <a:chOff x="0" y="0"/>
            <a:chExt cx="11520052" cy="191389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1520053" cy="1913890"/>
            </a:xfrm>
            <a:custGeom>
              <a:avLst/>
              <a:gdLst/>
              <a:ahLst/>
              <a:cxnLst/>
              <a:rect r="r" b="b" t="t" l="l"/>
              <a:pathLst>
                <a:path h="1913890" w="11520053">
                  <a:moveTo>
                    <a:pt x="0" y="0"/>
                  </a:moveTo>
                  <a:lnTo>
                    <a:pt x="0" y="1913890"/>
                  </a:lnTo>
                  <a:lnTo>
                    <a:pt x="11520053" y="1913890"/>
                  </a:lnTo>
                  <a:lnTo>
                    <a:pt x="11520053" y="0"/>
                  </a:lnTo>
                  <a:lnTo>
                    <a:pt x="0" y="0"/>
                  </a:lnTo>
                  <a:close/>
                  <a:moveTo>
                    <a:pt x="11459093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1459093" y="59690"/>
                  </a:lnTo>
                  <a:lnTo>
                    <a:pt x="11459093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644100" y="6112786"/>
            <a:ext cx="2672552" cy="916331"/>
            <a:chOff x="0" y="0"/>
            <a:chExt cx="5582010" cy="191389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4487113" y="6112786"/>
            <a:ext cx="2672552" cy="916331"/>
            <a:chOff x="0" y="0"/>
            <a:chExt cx="5582010" cy="191389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644100" y="5037292"/>
            <a:ext cx="2672552" cy="916331"/>
            <a:chOff x="0" y="0"/>
            <a:chExt cx="5582010" cy="191389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487113" y="5037292"/>
            <a:ext cx="2672552" cy="916331"/>
            <a:chOff x="0" y="0"/>
            <a:chExt cx="5582010" cy="1913890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660285" y="3986933"/>
            <a:ext cx="2672552" cy="916331"/>
            <a:chOff x="0" y="0"/>
            <a:chExt cx="5582010" cy="191389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503299" y="3986933"/>
            <a:ext cx="2672552" cy="916331"/>
            <a:chOff x="0" y="0"/>
            <a:chExt cx="5582010" cy="1913890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5436809" y="3986933"/>
            <a:ext cx="2672552" cy="916331"/>
            <a:chOff x="0" y="0"/>
            <a:chExt cx="5582010" cy="1913890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279822" y="3986933"/>
            <a:ext cx="2672552" cy="916331"/>
            <a:chOff x="0" y="0"/>
            <a:chExt cx="5582010" cy="1913890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5436809" y="5037292"/>
            <a:ext cx="2672552" cy="916331"/>
            <a:chOff x="0" y="0"/>
            <a:chExt cx="5582010" cy="1913890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8279822" y="5037292"/>
            <a:ext cx="2672552" cy="916331"/>
            <a:chOff x="0" y="0"/>
            <a:chExt cx="5582010" cy="1913890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5436809" y="6112786"/>
            <a:ext cx="2672552" cy="916331"/>
            <a:chOff x="0" y="0"/>
            <a:chExt cx="5582010" cy="1913890"/>
          </a:xfrm>
        </p:grpSpPr>
        <p:sp>
          <p:nvSpPr>
            <p:cNvPr name="Freeform 35" id="35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8279822" y="6112786"/>
            <a:ext cx="2672552" cy="916331"/>
            <a:chOff x="0" y="0"/>
            <a:chExt cx="5582010" cy="1913890"/>
          </a:xfrm>
        </p:grpSpPr>
        <p:sp>
          <p:nvSpPr>
            <p:cNvPr name="Freeform 37" id="37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5456848" y="7198471"/>
            <a:ext cx="2672552" cy="916331"/>
            <a:chOff x="0" y="0"/>
            <a:chExt cx="5582010" cy="1913890"/>
          </a:xfrm>
        </p:grpSpPr>
        <p:sp>
          <p:nvSpPr>
            <p:cNvPr name="Freeform 39" id="39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8299861" y="7198471"/>
            <a:ext cx="2672552" cy="916331"/>
            <a:chOff x="0" y="0"/>
            <a:chExt cx="5582010" cy="1913890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5456848" y="8341969"/>
            <a:ext cx="2672552" cy="916331"/>
            <a:chOff x="0" y="0"/>
            <a:chExt cx="5582010" cy="1913890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8299861" y="8341969"/>
            <a:ext cx="2672552" cy="916331"/>
            <a:chOff x="0" y="0"/>
            <a:chExt cx="5582010" cy="1913890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1660285" y="7198471"/>
            <a:ext cx="2672552" cy="916331"/>
            <a:chOff x="0" y="0"/>
            <a:chExt cx="5582010" cy="1913890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4503299" y="7198471"/>
            <a:ext cx="2672552" cy="916331"/>
            <a:chOff x="0" y="0"/>
            <a:chExt cx="5582010" cy="1913890"/>
          </a:xfrm>
        </p:grpSpPr>
        <p:sp>
          <p:nvSpPr>
            <p:cNvPr name="Freeform 49" id="49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1660285" y="8341969"/>
            <a:ext cx="2672552" cy="916331"/>
            <a:chOff x="0" y="0"/>
            <a:chExt cx="5582010" cy="1913890"/>
          </a:xfrm>
        </p:grpSpPr>
        <p:sp>
          <p:nvSpPr>
            <p:cNvPr name="Freeform 51" id="51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4503299" y="8341969"/>
            <a:ext cx="2672552" cy="916331"/>
            <a:chOff x="0" y="0"/>
            <a:chExt cx="5582010" cy="1913890"/>
          </a:xfrm>
        </p:grpSpPr>
        <p:sp>
          <p:nvSpPr>
            <p:cNvPr name="Freeform 53" id="53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112149" y="1967357"/>
            <a:ext cx="3989705" cy="894006"/>
            <a:chOff x="0" y="0"/>
            <a:chExt cx="8541171" cy="1913890"/>
          </a:xfrm>
        </p:grpSpPr>
        <p:sp>
          <p:nvSpPr>
            <p:cNvPr name="Freeform 55" id="55"/>
            <p:cNvSpPr/>
            <p:nvPr/>
          </p:nvSpPr>
          <p:spPr>
            <a:xfrm>
              <a:off x="0" y="0"/>
              <a:ext cx="8541171" cy="1913890"/>
            </a:xfrm>
            <a:custGeom>
              <a:avLst/>
              <a:gdLst/>
              <a:ahLst/>
              <a:cxnLst/>
              <a:rect r="r" b="b" t="t" l="l"/>
              <a:pathLst>
                <a:path h="1913890" w="8541171">
                  <a:moveTo>
                    <a:pt x="0" y="0"/>
                  </a:moveTo>
                  <a:lnTo>
                    <a:pt x="0" y="1913890"/>
                  </a:lnTo>
                  <a:lnTo>
                    <a:pt x="8541171" y="1913890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112149" y="4009258"/>
            <a:ext cx="3989705" cy="894006"/>
            <a:chOff x="0" y="0"/>
            <a:chExt cx="8541171" cy="1913890"/>
          </a:xfrm>
        </p:grpSpPr>
        <p:sp>
          <p:nvSpPr>
            <p:cNvPr name="Freeform 57" id="57"/>
            <p:cNvSpPr/>
            <p:nvPr/>
          </p:nvSpPr>
          <p:spPr>
            <a:xfrm>
              <a:off x="0" y="0"/>
              <a:ext cx="8541171" cy="1913890"/>
            </a:xfrm>
            <a:custGeom>
              <a:avLst/>
              <a:gdLst/>
              <a:ahLst/>
              <a:cxnLst/>
              <a:rect r="r" b="b" t="t" l="l"/>
              <a:pathLst>
                <a:path h="1913890" w="8541171">
                  <a:moveTo>
                    <a:pt x="0" y="0"/>
                  </a:moveTo>
                  <a:lnTo>
                    <a:pt x="0" y="1913890"/>
                  </a:lnTo>
                  <a:lnTo>
                    <a:pt x="8541171" y="1913890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112149" y="5037292"/>
            <a:ext cx="3989705" cy="894006"/>
            <a:chOff x="0" y="0"/>
            <a:chExt cx="8541171" cy="1913890"/>
          </a:xfrm>
        </p:grpSpPr>
        <p:sp>
          <p:nvSpPr>
            <p:cNvPr name="Freeform 59" id="59"/>
            <p:cNvSpPr/>
            <p:nvPr/>
          </p:nvSpPr>
          <p:spPr>
            <a:xfrm>
              <a:off x="0" y="0"/>
              <a:ext cx="8541171" cy="1913890"/>
            </a:xfrm>
            <a:custGeom>
              <a:avLst/>
              <a:gdLst/>
              <a:ahLst/>
              <a:cxnLst/>
              <a:rect r="r" b="b" t="t" l="l"/>
              <a:pathLst>
                <a:path h="1913890" w="8541171">
                  <a:moveTo>
                    <a:pt x="0" y="0"/>
                  </a:moveTo>
                  <a:lnTo>
                    <a:pt x="0" y="1913890"/>
                  </a:lnTo>
                  <a:lnTo>
                    <a:pt x="8541171" y="1913890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112149" y="6123948"/>
            <a:ext cx="3989705" cy="894006"/>
            <a:chOff x="0" y="0"/>
            <a:chExt cx="8541171" cy="1913890"/>
          </a:xfrm>
        </p:grpSpPr>
        <p:sp>
          <p:nvSpPr>
            <p:cNvPr name="Freeform 61" id="61"/>
            <p:cNvSpPr/>
            <p:nvPr/>
          </p:nvSpPr>
          <p:spPr>
            <a:xfrm>
              <a:off x="0" y="0"/>
              <a:ext cx="8541171" cy="1913890"/>
            </a:xfrm>
            <a:custGeom>
              <a:avLst/>
              <a:gdLst/>
              <a:ahLst/>
              <a:cxnLst/>
              <a:rect r="r" b="b" t="t" l="l"/>
              <a:pathLst>
                <a:path h="1913890" w="8541171">
                  <a:moveTo>
                    <a:pt x="0" y="0"/>
                  </a:moveTo>
                  <a:lnTo>
                    <a:pt x="0" y="1913890"/>
                  </a:lnTo>
                  <a:lnTo>
                    <a:pt x="8541171" y="1913890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112149" y="7220796"/>
            <a:ext cx="3989705" cy="894006"/>
            <a:chOff x="0" y="0"/>
            <a:chExt cx="8541171" cy="1913890"/>
          </a:xfrm>
        </p:grpSpPr>
        <p:sp>
          <p:nvSpPr>
            <p:cNvPr name="Freeform 63" id="63"/>
            <p:cNvSpPr/>
            <p:nvPr/>
          </p:nvSpPr>
          <p:spPr>
            <a:xfrm>
              <a:off x="0" y="0"/>
              <a:ext cx="8541171" cy="1913890"/>
            </a:xfrm>
            <a:custGeom>
              <a:avLst/>
              <a:gdLst/>
              <a:ahLst/>
              <a:cxnLst/>
              <a:rect r="r" b="b" t="t" l="l"/>
              <a:pathLst>
                <a:path h="1913890" w="8541171">
                  <a:moveTo>
                    <a:pt x="0" y="0"/>
                  </a:moveTo>
                  <a:lnTo>
                    <a:pt x="0" y="1913890"/>
                  </a:lnTo>
                  <a:lnTo>
                    <a:pt x="8541171" y="1913890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112149" y="8364294"/>
            <a:ext cx="3989705" cy="894006"/>
            <a:chOff x="0" y="0"/>
            <a:chExt cx="8541171" cy="1913890"/>
          </a:xfrm>
        </p:grpSpPr>
        <p:sp>
          <p:nvSpPr>
            <p:cNvPr name="Freeform 65" id="65"/>
            <p:cNvSpPr/>
            <p:nvPr/>
          </p:nvSpPr>
          <p:spPr>
            <a:xfrm>
              <a:off x="0" y="0"/>
              <a:ext cx="8541171" cy="1913890"/>
            </a:xfrm>
            <a:custGeom>
              <a:avLst/>
              <a:gdLst/>
              <a:ahLst/>
              <a:cxnLst/>
              <a:rect r="r" b="b" t="t" l="l"/>
              <a:pathLst>
                <a:path h="1913890" w="8541171">
                  <a:moveTo>
                    <a:pt x="0" y="0"/>
                  </a:moveTo>
                  <a:lnTo>
                    <a:pt x="0" y="1913890"/>
                  </a:lnTo>
                  <a:lnTo>
                    <a:pt x="8541171" y="1913890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112149" y="2927454"/>
            <a:ext cx="3989705" cy="894006"/>
            <a:chOff x="0" y="0"/>
            <a:chExt cx="8541171" cy="1913890"/>
          </a:xfrm>
        </p:grpSpPr>
        <p:sp>
          <p:nvSpPr>
            <p:cNvPr name="Freeform 67" id="67"/>
            <p:cNvSpPr/>
            <p:nvPr/>
          </p:nvSpPr>
          <p:spPr>
            <a:xfrm>
              <a:off x="0" y="0"/>
              <a:ext cx="8541171" cy="1913890"/>
            </a:xfrm>
            <a:custGeom>
              <a:avLst/>
              <a:gdLst/>
              <a:ahLst/>
              <a:cxnLst/>
              <a:rect r="r" b="b" t="t" l="l"/>
              <a:pathLst>
                <a:path h="1913890" w="8541171">
                  <a:moveTo>
                    <a:pt x="0" y="0"/>
                  </a:moveTo>
                  <a:lnTo>
                    <a:pt x="0" y="1913890"/>
                  </a:lnTo>
                  <a:lnTo>
                    <a:pt x="8541171" y="1913890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1644100" y="1945031"/>
            <a:ext cx="2757783" cy="916331"/>
            <a:chOff x="0" y="0"/>
            <a:chExt cx="5760026" cy="1913890"/>
          </a:xfrm>
        </p:grpSpPr>
        <p:sp>
          <p:nvSpPr>
            <p:cNvPr name="Freeform 69" id="69"/>
            <p:cNvSpPr/>
            <p:nvPr/>
          </p:nvSpPr>
          <p:spPr>
            <a:xfrm>
              <a:off x="0" y="0"/>
              <a:ext cx="5760026" cy="1913890"/>
            </a:xfrm>
            <a:custGeom>
              <a:avLst/>
              <a:gdLst/>
              <a:ahLst/>
              <a:cxnLst/>
              <a:rect r="r" b="b" t="t" l="l"/>
              <a:pathLst>
                <a:path h="1913890" w="5760026">
                  <a:moveTo>
                    <a:pt x="0" y="0"/>
                  </a:moveTo>
                  <a:lnTo>
                    <a:pt x="0" y="1913890"/>
                  </a:lnTo>
                  <a:lnTo>
                    <a:pt x="5760026" y="1913890"/>
                  </a:lnTo>
                  <a:lnTo>
                    <a:pt x="5760026" y="0"/>
                  </a:lnTo>
                  <a:lnTo>
                    <a:pt x="0" y="0"/>
                  </a:lnTo>
                  <a:close/>
                  <a:moveTo>
                    <a:pt x="56990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699066" y="59690"/>
                  </a:lnTo>
                  <a:lnTo>
                    <a:pt x="5699066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4336690" y="1945031"/>
            <a:ext cx="2822975" cy="916331"/>
            <a:chOff x="0" y="0"/>
            <a:chExt cx="5896189" cy="1913890"/>
          </a:xfrm>
        </p:grpSpPr>
        <p:sp>
          <p:nvSpPr>
            <p:cNvPr name="Freeform 71" id="71"/>
            <p:cNvSpPr/>
            <p:nvPr/>
          </p:nvSpPr>
          <p:spPr>
            <a:xfrm>
              <a:off x="0" y="0"/>
              <a:ext cx="5896189" cy="1913890"/>
            </a:xfrm>
            <a:custGeom>
              <a:avLst/>
              <a:gdLst/>
              <a:ahLst/>
              <a:cxnLst/>
              <a:rect r="r" b="b" t="t" l="l"/>
              <a:pathLst>
                <a:path h="1913890" w="5896189">
                  <a:moveTo>
                    <a:pt x="0" y="0"/>
                  </a:moveTo>
                  <a:lnTo>
                    <a:pt x="0" y="1913890"/>
                  </a:lnTo>
                  <a:lnTo>
                    <a:pt x="5896189" y="1913890"/>
                  </a:lnTo>
                  <a:lnTo>
                    <a:pt x="5896189" y="0"/>
                  </a:lnTo>
                  <a:lnTo>
                    <a:pt x="0" y="0"/>
                  </a:lnTo>
                  <a:close/>
                  <a:moveTo>
                    <a:pt x="5835229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835229" y="59690"/>
                  </a:lnTo>
                  <a:lnTo>
                    <a:pt x="5835229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5436809" y="1945031"/>
            <a:ext cx="2757783" cy="916331"/>
            <a:chOff x="0" y="0"/>
            <a:chExt cx="5760026" cy="1913890"/>
          </a:xfrm>
        </p:grpSpPr>
        <p:sp>
          <p:nvSpPr>
            <p:cNvPr name="Freeform 73" id="73"/>
            <p:cNvSpPr/>
            <p:nvPr/>
          </p:nvSpPr>
          <p:spPr>
            <a:xfrm>
              <a:off x="0" y="0"/>
              <a:ext cx="5760026" cy="1913890"/>
            </a:xfrm>
            <a:custGeom>
              <a:avLst/>
              <a:gdLst/>
              <a:ahLst/>
              <a:cxnLst/>
              <a:rect r="r" b="b" t="t" l="l"/>
              <a:pathLst>
                <a:path h="1913890" w="5760026">
                  <a:moveTo>
                    <a:pt x="0" y="0"/>
                  </a:moveTo>
                  <a:lnTo>
                    <a:pt x="0" y="1913890"/>
                  </a:lnTo>
                  <a:lnTo>
                    <a:pt x="5760026" y="1913890"/>
                  </a:lnTo>
                  <a:lnTo>
                    <a:pt x="5760026" y="0"/>
                  </a:lnTo>
                  <a:lnTo>
                    <a:pt x="0" y="0"/>
                  </a:lnTo>
                  <a:close/>
                  <a:moveTo>
                    <a:pt x="56990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699066" y="59690"/>
                  </a:lnTo>
                  <a:lnTo>
                    <a:pt x="5699066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8129400" y="1945031"/>
            <a:ext cx="2822975" cy="916331"/>
            <a:chOff x="0" y="0"/>
            <a:chExt cx="5896189" cy="1913890"/>
          </a:xfrm>
        </p:grpSpPr>
        <p:sp>
          <p:nvSpPr>
            <p:cNvPr name="Freeform 75" id="75"/>
            <p:cNvSpPr/>
            <p:nvPr/>
          </p:nvSpPr>
          <p:spPr>
            <a:xfrm>
              <a:off x="0" y="0"/>
              <a:ext cx="5896189" cy="1913890"/>
            </a:xfrm>
            <a:custGeom>
              <a:avLst/>
              <a:gdLst/>
              <a:ahLst/>
              <a:cxnLst/>
              <a:rect r="r" b="b" t="t" l="l"/>
              <a:pathLst>
                <a:path h="1913890" w="5896189">
                  <a:moveTo>
                    <a:pt x="0" y="0"/>
                  </a:moveTo>
                  <a:lnTo>
                    <a:pt x="0" y="1913890"/>
                  </a:lnTo>
                  <a:lnTo>
                    <a:pt x="5896189" y="1913890"/>
                  </a:lnTo>
                  <a:lnTo>
                    <a:pt x="5896189" y="0"/>
                  </a:lnTo>
                  <a:lnTo>
                    <a:pt x="0" y="0"/>
                  </a:lnTo>
                  <a:close/>
                  <a:moveTo>
                    <a:pt x="5835229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835229" y="59690"/>
                  </a:lnTo>
                  <a:lnTo>
                    <a:pt x="5835229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sp>
        <p:nvSpPr>
          <p:cNvPr name="TextBox 76" id="76"/>
          <p:cNvSpPr txBox="true"/>
          <p:nvPr/>
        </p:nvSpPr>
        <p:spPr>
          <a:xfrm rot="0">
            <a:off x="6117174" y="1026779"/>
            <a:ext cx="415483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Before Aggregation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2422835" y="1026779"/>
            <a:ext cx="382771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After Aggregation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5637498" y="2147261"/>
            <a:ext cx="2356405" cy="486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7"/>
              </a:lnSpc>
            </a:pPr>
            <a:r>
              <a:rPr lang="en-US" sz="2905">
                <a:solidFill>
                  <a:srgbClr val="000000"/>
                </a:solidFill>
                <a:latin typeface="Open Sans Light Bold Italics"/>
              </a:rPr>
              <a:t>Train score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8362684" y="2136098"/>
            <a:ext cx="2356405" cy="486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7"/>
              </a:lnSpc>
            </a:pPr>
            <a:r>
              <a:rPr lang="en-US" sz="2905">
                <a:solidFill>
                  <a:srgbClr val="000000"/>
                </a:solidFill>
                <a:latin typeface="Open Sans Light Bold Italics"/>
              </a:rPr>
              <a:t>CV score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1818359" y="2147261"/>
            <a:ext cx="2356405" cy="486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7"/>
              </a:lnSpc>
            </a:pPr>
            <a:r>
              <a:rPr lang="en-US" sz="2905">
                <a:solidFill>
                  <a:srgbClr val="000000"/>
                </a:solidFill>
                <a:latin typeface="Open Sans Light Bold Italics"/>
              </a:rPr>
              <a:t>Train score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4569975" y="2147261"/>
            <a:ext cx="2356405" cy="486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7"/>
              </a:lnSpc>
            </a:pPr>
            <a:r>
              <a:rPr lang="en-US" sz="2905">
                <a:solidFill>
                  <a:srgbClr val="000000"/>
                </a:solidFill>
                <a:latin typeface="Open Sans Light Bold Italics"/>
              </a:rPr>
              <a:t>CV score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575112" y="2172654"/>
            <a:ext cx="3063781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Models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575112" y="3132751"/>
            <a:ext cx="3063781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"/>
              </a:rPr>
              <a:t>Logistic Regression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575112" y="4203393"/>
            <a:ext cx="3063781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"/>
              </a:rPr>
              <a:t>Random Forest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575112" y="5253752"/>
            <a:ext cx="3063781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"/>
              </a:rPr>
              <a:t>Dicision Tree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575112" y="6329246"/>
            <a:ext cx="3063781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"/>
              </a:rPr>
              <a:t>Adaboost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575112" y="7414931"/>
            <a:ext cx="3063781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"/>
              </a:rPr>
              <a:t>Gradient Boosting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575112" y="8558429"/>
            <a:ext cx="3063781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"/>
              </a:rPr>
              <a:t>LGBM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6117174" y="3143914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0.55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8809292" y="3132751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0.49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6117174" y="4214556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1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6041490" y="5242589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1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6084105" y="6329246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0.85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6041490" y="7414931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0.88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6041490" y="8569592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0.84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8808818" y="4214556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0.55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2117495" y="3143914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0.59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8809292" y="5253752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0.52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8808818" y="6329246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0.63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8809292" y="7426094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0.69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8809292" y="8558429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0.71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15016582" y="3143914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0.51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12248780" y="4214556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0.98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12117495" y="5242589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1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12248780" y="6329246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0.89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12291396" y="7414931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0.9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12264966" y="8558429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0.86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15016582" y="4214556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0.59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15091794" y="5253752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0.52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15016582" y="6329246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0.65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15107979" y="7426094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0.7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15107979" y="8569592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0.72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36809" y="1028700"/>
            <a:ext cx="2672552" cy="916331"/>
            <a:chOff x="0" y="0"/>
            <a:chExt cx="558201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279822" y="1028700"/>
            <a:ext cx="2672552" cy="916331"/>
            <a:chOff x="0" y="0"/>
            <a:chExt cx="558201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644100" y="1028700"/>
            <a:ext cx="2672552" cy="916331"/>
            <a:chOff x="0" y="0"/>
            <a:chExt cx="558201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503299" y="1028700"/>
            <a:ext cx="2672552" cy="916331"/>
            <a:chOff x="0" y="0"/>
            <a:chExt cx="558201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644100" y="4214032"/>
            <a:ext cx="2672552" cy="916331"/>
            <a:chOff x="0" y="0"/>
            <a:chExt cx="5582010" cy="191389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487113" y="4214032"/>
            <a:ext cx="2672552" cy="916331"/>
            <a:chOff x="0" y="0"/>
            <a:chExt cx="5582010" cy="191389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644100" y="3138538"/>
            <a:ext cx="2672552" cy="916331"/>
            <a:chOff x="0" y="0"/>
            <a:chExt cx="5582010" cy="191389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4487113" y="3138538"/>
            <a:ext cx="2672552" cy="916331"/>
            <a:chOff x="0" y="0"/>
            <a:chExt cx="5582010" cy="191389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660285" y="2088179"/>
            <a:ext cx="2672552" cy="916331"/>
            <a:chOff x="0" y="0"/>
            <a:chExt cx="5582010" cy="191389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503299" y="2088179"/>
            <a:ext cx="2672552" cy="916331"/>
            <a:chOff x="0" y="0"/>
            <a:chExt cx="5582010" cy="1913890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5436809" y="2088179"/>
            <a:ext cx="2672552" cy="916331"/>
            <a:chOff x="0" y="0"/>
            <a:chExt cx="5582010" cy="191389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279822" y="2088179"/>
            <a:ext cx="2672552" cy="916331"/>
            <a:chOff x="0" y="0"/>
            <a:chExt cx="5582010" cy="1913890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5436809" y="3138538"/>
            <a:ext cx="2672552" cy="916331"/>
            <a:chOff x="0" y="0"/>
            <a:chExt cx="5582010" cy="1913890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279822" y="3138538"/>
            <a:ext cx="2672552" cy="916331"/>
            <a:chOff x="0" y="0"/>
            <a:chExt cx="5582010" cy="1913890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5436809" y="4214032"/>
            <a:ext cx="2672552" cy="916331"/>
            <a:chOff x="0" y="0"/>
            <a:chExt cx="5582010" cy="1913890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8279822" y="4214032"/>
            <a:ext cx="2672552" cy="916331"/>
            <a:chOff x="0" y="0"/>
            <a:chExt cx="5582010" cy="1913890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5582010" cy="1913890"/>
            </a:xfrm>
            <a:custGeom>
              <a:avLst/>
              <a:gdLst/>
              <a:ahLst/>
              <a:cxnLst/>
              <a:rect r="r" b="b" t="t" l="l"/>
              <a:pathLst>
                <a:path h="1913890" w="5582010">
                  <a:moveTo>
                    <a:pt x="0" y="0"/>
                  </a:moveTo>
                  <a:lnTo>
                    <a:pt x="0" y="1913890"/>
                  </a:lnTo>
                  <a:lnTo>
                    <a:pt x="5582010" y="1913890"/>
                  </a:lnTo>
                  <a:lnTo>
                    <a:pt x="5582010" y="0"/>
                  </a:lnTo>
                  <a:lnTo>
                    <a:pt x="0" y="0"/>
                  </a:lnTo>
                  <a:close/>
                  <a:moveTo>
                    <a:pt x="552105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5521050" y="59690"/>
                  </a:lnTo>
                  <a:lnTo>
                    <a:pt x="5521050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112149" y="2110505"/>
            <a:ext cx="3989705" cy="894006"/>
            <a:chOff x="0" y="0"/>
            <a:chExt cx="8541171" cy="1913890"/>
          </a:xfrm>
        </p:grpSpPr>
        <p:sp>
          <p:nvSpPr>
            <p:cNvPr name="Freeform 35" id="35"/>
            <p:cNvSpPr/>
            <p:nvPr/>
          </p:nvSpPr>
          <p:spPr>
            <a:xfrm>
              <a:off x="0" y="0"/>
              <a:ext cx="8541171" cy="1913890"/>
            </a:xfrm>
            <a:custGeom>
              <a:avLst/>
              <a:gdLst/>
              <a:ahLst/>
              <a:cxnLst/>
              <a:rect r="r" b="b" t="t" l="l"/>
              <a:pathLst>
                <a:path h="1913890" w="8541171">
                  <a:moveTo>
                    <a:pt x="0" y="0"/>
                  </a:moveTo>
                  <a:lnTo>
                    <a:pt x="0" y="1913890"/>
                  </a:lnTo>
                  <a:lnTo>
                    <a:pt x="8541171" y="1913890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112149" y="3138538"/>
            <a:ext cx="3989705" cy="894006"/>
            <a:chOff x="0" y="0"/>
            <a:chExt cx="8541171" cy="1913890"/>
          </a:xfrm>
        </p:grpSpPr>
        <p:sp>
          <p:nvSpPr>
            <p:cNvPr name="Freeform 37" id="37"/>
            <p:cNvSpPr/>
            <p:nvPr/>
          </p:nvSpPr>
          <p:spPr>
            <a:xfrm>
              <a:off x="0" y="0"/>
              <a:ext cx="8541171" cy="1913890"/>
            </a:xfrm>
            <a:custGeom>
              <a:avLst/>
              <a:gdLst/>
              <a:ahLst/>
              <a:cxnLst/>
              <a:rect r="r" b="b" t="t" l="l"/>
              <a:pathLst>
                <a:path h="1913890" w="8541171">
                  <a:moveTo>
                    <a:pt x="0" y="0"/>
                  </a:moveTo>
                  <a:lnTo>
                    <a:pt x="0" y="1913890"/>
                  </a:lnTo>
                  <a:lnTo>
                    <a:pt x="8541171" y="1913890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112149" y="4225195"/>
            <a:ext cx="3989705" cy="894006"/>
            <a:chOff x="0" y="0"/>
            <a:chExt cx="8541171" cy="1913890"/>
          </a:xfrm>
        </p:grpSpPr>
        <p:sp>
          <p:nvSpPr>
            <p:cNvPr name="Freeform 39" id="39"/>
            <p:cNvSpPr/>
            <p:nvPr/>
          </p:nvSpPr>
          <p:spPr>
            <a:xfrm>
              <a:off x="0" y="0"/>
              <a:ext cx="8541171" cy="1913890"/>
            </a:xfrm>
            <a:custGeom>
              <a:avLst/>
              <a:gdLst/>
              <a:ahLst/>
              <a:cxnLst/>
              <a:rect r="r" b="b" t="t" l="l"/>
              <a:pathLst>
                <a:path h="1913890" w="8541171">
                  <a:moveTo>
                    <a:pt x="0" y="0"/>
                  </a:moveTo>
                  <a:lnTo>
                    <a:pt x="0" y="1913890"/>
                  </a:lnTo>
                  <a:lnTo>
                    <a:pt x="8541171" y="1913890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112149" y="1028700"/>
            <a:ext cx="3989705" cy="894006"/>
            <a:chOff x="0" y="0"/>
            <a:chExt cx="8541171" cy="1913890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8541171" cy="1913890"/>
            </a:xfrm>
            <a:custGeom>
              <a:avLst/>
              <a:gdLst/>
              <a:ahLst/>
              <a:cxnLst/>
              <a:rect r="r" b="b" t="t" l="l"/>
              <a:pathLst>
                <a:path h="1913890" w="8541171">
                  <a:moveTo>
                    <a:pt x="0" y="0"/>
                  </a:moveTo>
                  <a:lnTo>
                    <a:pt x="0" y="1913890"/>
                  </a:lnTo>
                  <a:lnTo>
                    <a:pt x="8541171" y="1913890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1852930"/>
                  </a:lnTo>
                  <a:close/>
                </a:path>
              </a:pathLst>
            </a:custGeom>
            <a:solidFill>
              <a:srgbClr val="4081BC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575112" y="1245160"/>
            <a:ext cx="3063781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"/>
              </a:rPr>
              <a:t>XGBoost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75112" y="2304639"/>
            <a:ext cx="3063781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"/>
              </a:rPr>
              <a:t>CatBoost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575112" y="3343835"/>
            <a:ext cx="3063781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"/>
              </a:rPr>
              <a:t>SVM (with rbf kernel)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575112" y="4430492"/>
            <a:ext cx="3063781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"/>
              </a:rPr>
              <a:t>Extra Trees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1112149" y="5487257"/>
            <a:ext cx="16047515" cy="3595898"/>
            <a:chOff x="0" y="0"/>
            <a:chExt cx="8541171" cy="1913890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8541171" cy="1913890"/>
            </a:xfrm>
            <a:custGeom>
              <a:avLst/>
              <a:gdLst/>
              <a:ahLst/>
              <a:cxnLst/>
              <a:rect r="r" b="b" t="t" l="l"/>
              <a:pathLst>
                <a:path h="1913890" w="8541171">
                  <a:moveTo>
                    <a:pt x="0" y="0"/>
                  </a:moveTo>
                  <a:lnTo>
                    <a:pt x="0" y="1913890"/>
                  </a:lnTo>
                  <a:lnTo>
                    <a:pt x="8541171" y="1913890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185293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776027" y="5988689"/>
            <a:ext cx="14719761" cy="231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58"/>
              </a:lnSpc>
            </a:pPr>
            <a:r>
              <a:rPr lang="en-US" sz="3042">
                <a:solidFill>
                  <a:srgbClr val="000000"/>
                </a:solidFill>
                <a:latin typeface="DM Sans"/>
              </a:rPr>
              <a:t>On the basis of the above base CV scores, we have chosen two models for further Hyper Parameter Tuning which are :-</a:t>
            </a:r>
          </a:p>
          <a:p>
            <a:pPr marL="786338" indent="-393169" lvl="1">
              <a:lnSpc>
                <a:spcPts val="5098"/>
              </a:lnSpc>
              <a:buFont typeface="Arial"/>
              <a:buChar char="•"/>
            </a:pPr>
            <a:r>
              <a:rPr lang="en-US" sz="3642">
                <a:solidFill>
                  <a:srgbClr val="000000"/>
                </a:solidFill>
                <a:latin typeface="DM Sans Bold Italics"/>
              </a:rPr>
              <a:t>XGBoost</a:t>
            </a:r>
          </a:p>
          <a:p>
            <a:pPr marL="786338" indent="-393169" lvl="1">
              <a:lnSpc>
                <a:spcPts val="5098"/>
              </a:lnSpc>
              <a:buFont typeface="Arial"/>
              <a:buChar char="•"/>
            </a:pPr>
            <a:r>
              <a:rPr lang="en-US" sz="3642">
                <a:solidFill>
                  <a:srgbClr val="000000"/>
                </a:solidFill>
                <a:latin typeface="DM Sans Bold Italics"/>
              </a:rPr>
              <a:t>LGBM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240983" y="1233998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0.88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625196" y="1245160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0.70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240983" y="2315802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0.85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117174" y="3354998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0.8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625196" y="2315802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0.68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264966" y="1283657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0.9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5107979" y="1283657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0.71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240983" y="4430492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0.98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8625196" y="3354998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0.68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8625196" y="4430492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0.57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248780" y="2304639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0.87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5107979" y="2315802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0.7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2248780" y="3343835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0.81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5032597" y="3354998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0.66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2248780" y="4430492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0.98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5091794" y="4430492"/>
            <a:ext cx="1463190" cy="43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569">
                <a:solidFill>
                  <a:srgbClr val="000000"/>
                </a:solidFill>
                <a:latin typeface="Open Sans Light Bold Italics"/>
              </a:rPr>
              <a:t>0.56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2149" y="1028700"/>
            <a:ext cx="16047515" cy="8054455"/>
            <a:chOff x="0" y="0"/>
            <a:chExt cx="8541171" cy="428692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541171" cy="4286924"/>
            </a:xfrm>
            <a:custGeom>
              <a:avLst/>
              <a:gdLst/>
              <a:ahLst/>
              <a:cxnLst/>
              <a:rect r="r" b="b" t="t" l="l"/>
              <a:pathLst>
                <a:path h="4286924" w="8541171">
                  <a:moveTo>
                    <a:pt x="0" y="0"/>
                  </a:moveTo>
                  <a:lnTo>
                    <a:pt x="0" y="4286924"/>
                  </a:lnTo>
                  <a:lnTo>
                    <a:pt x="8541171" y="4286924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4225964"/>
                  </a:moveTo>
                  <a:lnTo>
                    <a:pt x="59690" y="4225964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4225964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40851" y="2273106"/>
            <a:ext cx="15006298" cy="551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11"/>
              </a:lnSpc>
            </a:pPr>
            <a:r>
              <a:rPr lang="en-US" sz="2936">
                <a:solidFill>
                  <a:srgbClr val="000000"/>
                </a:solidFill>
                <a:latin typeface="DM Sans"/>
              </a:rPr>
              <a:t>For Hyperparameter tuning there are different methods in Scikit-learn like GridSearchCV, RandomSearchCV. These methods are useful for Hyperparameter tuning but there are some drawbacks.</a:t>
            </a:r>
          </a:p>
          <a:p>
            <a:pPr>
              <a:lnSpc>
                <a:spcPts val="4111"/>
              </a:lnSpc>
            </a:pPr>
          </a:p>
          <a:p>
            <a:pPr marL="546589" indent="-273294" lvl="1">
              <a:lnSpc>
                <a:spcPts val="3544"/>
              </a:lnSpc>
              <a:buFont typeface="Arial"/>
              <a:buChar char="•"/>
            </a:pPr>
            <a:r>
              <a:rPr lang="en-US" sz="2936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531">
                <a:solidFill>
                  <a:srgbClr val="000000"/>
                </a:solidFill>
                <a:latin typeface="DM Sans"/>
              </a:rPr>
              <a:t>Among GridSearchCV and RandomSearchCV, RandomSearchCV performes better than GridSearchCV. </a:t>
            </a:r>
          </a:p>
          <a:p>
            <a:pPr marL="546589" indent="-273294" lvl="1">
              <a:lnSpc>
                <a:spcPts val="3544"/>
              </a:lnSpc>
              <a:buFont typeface="Arial"/>
              <a:buChar char="•"/>
            </a:pPr>
            <a:r>
              <a:rPr lang="en-US" sz="2531">
                <a:solidFill>
                  <a:srgbClr val="000000"/>
                </a:solidFill>
                <a:latin typeface="DM Sans"/>
              </a:rPr>
              <a:t>But these two methods are unable to span effectively over the hyperparameter space.</a:t>
            </a:r>
          </a:p>
          <a:p>
            <a:pPr marL="546589" indent="-273294" lvl="1">
              <a:lnSpc>
                <a:spcPts val="3544"/>
              </a:lnSpc>
              <a:buFont typeface="Arial"/>
              <a:buChar char="•"/>
            </a:pPr>
            <a:r>
              <a:rPr lang="en-US" sz="2531">
                <a:solidFill>
                  <a:srgbClr val="000000"/>
                </a:solidFill>
                <a:latin typeface="DM Sans"/>
              </a:rPr>
              <a:t>Also both of these methods are much slower.</a:t>
            </a:r>
          </a:p>
          <a:p>
            <a:pPr>
              <a:lnSpc>
                <a:spcPts val="4820"/>
              </a:lnSpc>
            </a:pPr>
          </a:p>
          <a:p>
            <a:pPr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DM Sans"/>
              </a:rPr>
              <a:t>Keeping all the aspects in mind we have decided to use </a:t>
            </a:r>
            <a:r>
              <a:rPr lang="en-US" sz="3038">
                <a:solidFill>
                  <a:srgbClr val="000000"/>
                </a:solidFill>
                <a:latin typeface="DM Sans Bold"/>
              </a:rPr>
              <a:t>Optuna</a:t>
            </a:r>
            <a:r>
              <a:rPr lang="en-US" sz="3038">
                <a:solidFill>
                  <a:srgbClr val="000000"/>
                </a:solidFill>
                <a:latin typeface="DM Sans"/>
              </a:rPr>
              <a:t> for the Hyperparameter tuning as </a:t>
            </a:r>
            <a:r>
              <a:rPr lang="en-US" sz="3038">
                <a:solidFill>
                  <a:srgbClr val="000000"/>
                </a:solidFill>
                <a:latin typeface="DM Sans Bold"/>
              </a:rPr>
              <a:t>Optuna</a:t>
            </a:r>
            <a:r>
              <a:rPr lang="en-US" sz="3038">
                <a:solidFill>
                  <a:srgbClr val="000000"/>
                </a:solidFill>
                <a:latin typeface="DM Sans"/>
              </a:rPr>
              <a:t> is both </a:t>
            </a:r>
            <a:r>
              <a:rPr lang="en-US" sz="3038">
                <a:solidFill>
                  <a:srgbClr val="000000"/>
                </a:solidFill>
                <a:latin typeface="DM Sans Bold"/>
              </a:rPr>
              <a:t>faster</a:t>
            </a:r>
            <a:r>
              <a:rPr lang="en-US" sz="3038">
                <a:solidFill>
                  <a:srgbClr val="000000"/>
                </a:solidFill>
                <a:latin typeface="DM Sans"/>
              </a:rPr>
              <a:t> and </a:t>
            </a:r>
            <a:r>
              <a:rPr lang="en-US" sz="3038">
                <a:solidFill>
                  <a:srgbClr val="000000"/>
                </a:solidFill>
                <a:latin typeface="DM Sans Bold"/>
              </a:rPr>
              <a:t>effective</a:t>
            </a:r>
            <a:r>
              <a:rPr lang="en-US" sz="3038">
                <a:solidFill>
                  <a:srgbClr val="000000"/>
                </a:solidFill>
                <a:latin typeface="DM Sans"/>
              </a:rPr>
              <a:t>. 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2149" y="1028700"/>
            <a:ext cx="16047515" cy="8054455"/>
            <a:chOff x="0" y="0"/>
            <a:chExt cx="8541171" cy="428692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541171" cy="4286924"/>
            </a:xfrm>
            <a:custGeom>
              <a:avLst/>
              <a:gdLst/>
              <a:ahLst/>
              <a:cxnLst/>
              <a:rect r="r" b="b" t="t" l="l"/>
              <a:pathLst>
                <a:path h="4286924" w="8541171">
                  <a:moveTo>
                    <a:pt x="0" y="0"/>
                  </a:moveTo>
                  <a:lnTo>
                    <a:pt x="0" y="4286924"/>
                  </a:lnTo>
                  <a:lnTo>
                    <a:pt x="8541171" y="4286924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4225964"/>
                  </a:moveTo>
                  <a:lnTo>
                    <a:pt x="59690" y="4225964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4225964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40851" y="1747534"/>
            <a:ext cx="15006298" cy="674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11"/>
              </a:lnSpc>
            </a:pPr>
            <a:r>
              <a:rPr lang="en-US" sz="2936">
                <a:solidFill>
                  <a:srgbClr val="000000"/>
                </a:solidFill>
                <a:latin typeface="DM Sans"/>
              </a:rPr>
              <a:t>We have tuned the Hyperparameters of LGBM and XGBoost using Optuna.</a:t>
            </a:r>
          </a:p>
          <a:p>
            <a:pPr>
              <a:lnSpc>
                <a:spcPts val="4111"/>
              </a:lnSpc>
            </a:pPr>
          </a:p>
          <a:p>
            <a:pPr>
              <a:lnSpc>
                <a:spcPts val="4111"/>
              </a:lnSpc>
            </a:pPr>
            <a:r>
              <a:rPr lang="en-US" sz="2936">
                <a:solidFill>
                  <a:srgbClr val="000000"/>
                </a:solidFill>
                <a:latin typeface="DM Sans"/>
              </a:rPr>
              <a:t>The best parameters for </a:t>
            </a:r>
            <a:r>
              <a:rPr lang="en-US" sz="2936">
                <a:solidFill>
                  <a:srgbClr val="000000"/>
                </a:solidFill>
                <a:latin typeface="DM Sans Bold Italics"/>
              </a:rPr>
              <a:t>LGBM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 comes out to be-</a:t>
            </a:r>
          </a:p>
          <a:p>
            <a:pPr algn="ctr">
              <a:lnSpc>
                <a:spcPts val="4111"/>
              </a:lnSpc>
            </a:pPr>
            <a:r>
              <a:rPr lang="en-US" sz="2936">
                <a:solidFill>
                  <a:srgbClr val="000000"/>
                </a:solidFill>
                <a:latin typeface="DM Sans"/>
              </a:rPr>
              <a:t>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n_estimators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': 876,                       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num_leaves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': 70,                  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scale_pos_weight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': 5, </a:t>
            </a:r>
          </a:p>
          <a:p>
            <a:pPr algn="ctr">
              <a:lnSpc>
                <a:spcPts val="4111"/>
              </a:lnSpc>
            </a:pPr>
            <a:r>
              <a:rPr lang="en-US" sz="2936">
                <a:solidFill>
                  <a:srgbClr val="000000"/>
                </a:solidFill>
                <a:latin typeface="DM Sans"/>
              </a:rPr>
              <a:t>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max_depth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': 50,                                                 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learning_rate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': 0.07767353478949224,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min_split_gain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': 0.00870738026281286,     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feature_fraction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': 0.3561368369391315,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bagging_freq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': 0</a:t>
            </a:r>
          </a:p>
          <a:p>
            <a:pPr>
              <a:lnSpc>
                <a:spcPts val="4111"/>
              </a:lnSpc>
            </a:pPr>
          </a:p>
          <a:p>
            <a:pPr>
              <a:lnSpc>
                <a:spcPts val="4111"/>
              </a:lnSpc>
            </a:pPr>
            <a:r>
              <a:rPr lang="en-US" sz="2936">
                <a:solidFill>
                  <a:srgbClr val="000000"/>
                </a:solidFill>
                <a:latin typeface="DM Sans"/>
              </a:rPr>
              <a:t>The best parameters for </a:t>
            </a:r>
            <a:r>
              <a:rPr lang="en-US" sz="2936">
                <a:solidFill>
                  <a:srgbClr val="000000"/>
                </a:solidFill>
                <a:latin typeface="DM Sans Bold Italics"/>
              </a:rPr>
              <a:t>XGBoost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 comes out to be-</a:t>
            </a:r>
          </a:p>
          <a:p>
            <a:pPr algn="ctr">
              <a:lnSpc>
                <a:spcPts val="4111"/>
              </a:lnSpc>
            </a:pPr>
            <a:r>
              <a:rPr lang="en-US" sz="2936">
                <a:solidFill>
                  <a:srgbClr val="000000"/>
                </a:solidFill>
                <a:latin typeface="DM Sans"/>
              </a:rPr>
              <a:t>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booster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 : 'gbtree',     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max_depth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 : 25,    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gamma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 : 12,   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eta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 : 0.08,</a:t>
            </a:r>
          </a:p>
          <a:p>
            <a:pPr algn="ctr">
              <a:lnSpc>
                <a:spcPts val="4111"/>
              </a:lnSpc>
            </a:pPr>
            <a:r>
              <a:rPr lang="en-US" sz="2936">
                <a:solidFill>
                  <a:srgbClr val="000000"/>
                </a:solidFill>
                <a:latin typeface="DM Sans"/>
              </a:rPr>
              <a:t>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objective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 : 'binary:logistic',      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scale_pos_weight'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:1,    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eval_metric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': 'auc', </a:t>
            </a:r>
          </a:p>
          <a:p>
            <a:pPr algn="ctr">
              <a:lnSpc>
                <a:spcPts val="4111"/>
              </a:lnSpc>
            </a:pPr>
            <a:r>
              <a:rPr lang="en-US" sz="2936">
                <a:solidFill>
                  <a:srgbClr val="000000"/>
                </a:solidFill>
                <a:latin typeface="DM Sans"/>
              </a:rPr>
              <a:t>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subsample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 : 0.8,   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colsample_bytree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 : 0.85,    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min_child_weight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 : 3,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max_delta_step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' : 2,        '</a:t>
            </a:r>
            <a:r>
              <a:rPr lang="en-US" sz="2936">
                <a:solidFill>
                  <a:srgbClr val="000000"/>
                </a:solidFill>
                <a:latin typeface="DM Sans Bold"/>
              </a:rPr>
              <a:t>random_state'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:42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2149" y="1028700"/>
            <a:ext cx="16047515" cy="8638004"/>
            <a:chOff x="0" y="0"/>
            <a:chExt cx="8541171" cy="4597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541171" cy="4597514"/>
            </a:xfrm>
            <a:custGeom>
              <a:avLst/>
              <a:gdLst/>
              <a:ahLst/>
              <a:cxnLst/>
              <a:rect r="r" b="b" t="t" l="l"/>
              <a:pathLst>
                <a:path h="4597514" w="8541171">
                  <a:moveTo>
                    <a:pt x="0" y="0"/>
                  </a:moveTo>
                  <a:lnTo>
                    <a:pt x="0" y="4597514"/>
                  </a:lnTo>
                  <a:lnTo>
                    <a:pt x="8541171" y="4597514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4536554"/>
                  </a:moveTo>
                  <a:lnTo>
                    <a:pt x="59690" y="4536554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4536554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32758" y="1170435"/>
            <a:ext cx="15006298" cy="8306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11"/>
              </a:lnSpc>
            </a:pPr>
            <a:r>
              <a:rPr lang="en-US" sz="2936">
                <a:solidFill>
                  <a:srgbClr val="000000"/>
                </a:solidFill>
                <a:latin typeface="DM Sans"/>
              </a:rPr>
              <a:t>After tuning and Feature aggregation the Training and CV scores for the two models are:- </a:t>
            </a:r>
          </a:p>
          <a:p>
            <a:pPr>
              <a:lnSpc>
                <a:spcPts val="4111"/>
              </a:lnSpc>
            </a:pPr>
          </a:p>
          <a:p>
            <a:pPr marL="634042" indent="-317021" lvl="1">
              <a:lnSpc>
                <a:spcPts val="4111"/>
              </a:lnSpc>
              <a:buFont typeface="Arial"/>
              <a:buChar char="•"/>
            </a:pPr>
            <a:r>
              <a:rPr lang="en-US" sz="2936">
                <a:solidFill>
                  <a:srgbClr val="000000"/>
                </a:solidFill>
                <a:latin typeface="DM Sans Bold Italics"/>
              </a:rPr>
              <a:t>LGBM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-</a:t>
            </a:r>
          </a:p>
          <a:p>
            <a:pPr marL="1268085" indent="-422695" lvl="2">
              <a:lnSpc>
                <a:spcPts val="4111"/>
              </a:lnSpc>
              <a:buFont typeface="Arial"/>
              <a:buChar char="⚬"/>
            </a:pPr>
            <a:r>
              <a:rPr lang="en-US" sz="2936">
                <a:solidFill>
                  <a:srgbClr val="000000"/>
                </a:solidFill>
                <a:latin typeface="DM Sans"/>
              </a:rPr>
              <a:t>Training Accuracy- 0.88</a:t>
            </a:r>
          </a:p>
          <a:p>
            <a:pPr marL="1268085" indent="-422695" lvl="2">
              <a:lnSpc>
                <a:spcPts val="4111"/>
              </a:lnSpc>
              <a:buFont typeface="Arial"/>
              <a:buChar char="⚬"/>
            </a:pPr>
            <a:r>
              <a:rPr lang="en-US" sz="2936">
                <a:solidFill>
                  <a:srgbClr val="000000"/>
                </a:solidFill>
                <a:latin typeface="DM Sans"/>
              </a:rPr>
              <a:t>Validation Accuracy- 0.735</a:t>
            </a:r>
          </a:p>
          <a:p>
            <a:pPr>
              <a:lnSpc>
                <a:spcPts val="4111"/>
              </a:lnSpc>
            </a:pPr>
          </a:p>
          <a:p>
            <a:pPr>
              <a:lnSpc>
                <a:spcPts val="4111"/>
              </a:lnSpc>
            </a:pPr>
          </a:p>
          <a:p>
            <a:pPr marL="634042" indent="-317021" lvl="1">
              <a:lnSpc>
                <a:spcPts val="4111"/>
              </a:lnSpc>
              <a:buFont typeface="Arial"/>
              <a:buChar char="•"/>
            </a:pPr>
            <a:r>
              <a:rPr lang="en-US" sz="2936">
                <a:solidFill>
                  <a:srgbClr val="000000"/>
                </a:solidFill>
                <a:latin typeface="DM Sans Bold Italics"/>
              </a:rPr>
              <a:t>XGBoost</a:t>
            </a:r>
            <a:r>
              <a:rPr lang="en-US" sz="2936">
                <a:solidFill>
                  <a:srgbClr val="000000"/>
                </a:solidFill>
                <a:latin typeface="DM Sans"/>
              </a:rPr>
              <a:t>-</a:t>
            </a:r>
          </a:p>
          <a:p>
            <a:pPr marL="1268085" indent="-422695" lvl="2">
              <a:lnSpc>
                <a:spcPts val="4111"/>
              </a:lnSpc>
              <a:buFont typeface="Arial"/>
              <a:buChar char="⚬"/>
            </a:pPr>
            <a:r>
              <a:rPr lang="en-US" sz="2936">
                <a:solidFill>
                  <a:srgbClr val="000000"/>
                </a:solidFill>
                <a:latin typeface="DM Sans"/>
              </a:rPr>
              <a:t>Training Accuracy- 0.89</a:t>
            </a:r>
          </a:p>
          <a:p>
            <a:pPr marL="1268085" indent="-422695" lvl="2">
              <a:lnSpc>
                <a:spcPts val="4111"/>
              </a:lnSpc>
              <a:buFont typeface="Arial"/>
              <a:buChar char="⚬"/>
            </a:pPr>
            <a:r>
              <a:rPr lang="en-US" sz="2936">
                <a:solidFill>
                  <a:srgbClr val="000000"/>
                </a:solidFill>
                <a:latin typeface="DM Sans"/>
              </a:rPr>
              <a:t>Validation Accuracy- 0.71</a:t>
            </a:r>
          </a:p>
          <a:p>
            <a:pPr>
              <a:lnSpc>
                <a:spcPts val="4111"/>
              </a:lnSpc>
            </a:pPr>
          </a:p>
          <a:p>
            <a:pPr>
              <a:lnSpc>
                <a:spcPts val="4111"/>
              </a:lnSpc>
            </a:pPr>
            <a:r>
              <a:rPr lang="en-US" sz="2936">
                <a:solidFill>
                  <a:srgbClr val="000000"/>
                </a:solidFill>
                <a:latin typeface="DM Sans"/>
              </a:rPr>
              <a:t>According to the post tuning Cross Validation scores we have submitted the LGBM predictions.</a:t>
            </a:r>
          </a:p>
          <a:p>
            <a:pPr algn="l">
              <a:lnSpc>
                <a:spcPts val="4111"/>
              </a:lnSpc>
            </a:pPr>
            <a:r>
              <a:rPr lang="en-US" sz="2936">
                <a:solidFill>
                  <a:srgbClr val="000000"/>
                </a:solidFill>
                <a:latin typeface="DM Sans"/>
              </a:rPr>
              <a:t>The model responded to some of the features made by us which can be seen in the graph below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8180" y="2634354"/>
            <a:ext cx="15891120" cy="5018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3"/>
              </a:lnSpc>
            </a:pPr>
            <a:r>
              <a:rPr lang="en-US" sz="11002">
                <a:solidFill>
                  <a:srgbClr val="E50042"/>
                </a:solidFill>
                <a:latin typeface="DM Sans"/>
              </a:rPr>
              <a:t>Data Understanding  </a:t>
            </a:r>
          </a:p>
          <a:p>
            <a:pPr algn="ctr" marL="0" indent="0" lvl="0">
              <a:lnSpc>
                <a:spcPts val="13203"/>
              </a:lnSpc>
            </a:pPr>
            <a:r>
              <a:rPr lang="en-US" sz="11002">
                <a:solidFill>
                  <a:srgbClr val="E50042"/>
                </a:solidFill>
                <a:latin typeface="DM Sans"/>
              </a:rPr>
              <a:t>with Hypothesis Formulation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12149" y="1913287"/>
            <a:ext cx="16147151" cy="6790215"/>
            <a:chOff x="0" y="0"/>
            <a:chExt cx="8541171" cy="3591742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8541171" cy="3591742"/>
            </a:xfrm>
            <a:custGeom>
              <a:avLst/>
              <a:gdLst/>
              <a:ahLst/>
              <a:cxnLst/>
              <a:rect r="r" b="b" t="t" l="l"/>
              <a:pathLst>
                <a:path h="3591742" w="8541171">
                  <a:moveTo>
                    <a:pt x="0" y="0"/>
                  </a:moveTo>
                  <a:lnTo>
                    <a:pt x="0" y="3591742"/>
                  </a:lnTo>
                  <a:lnTo>
                    <a:pt x="8541171" y="3591742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3530781"/>
                  </a:moveTo>
                  <a:lnTo>
                    <a:pt x="59690" y="3530781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3530781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700" y="603538"/>
            <a:ext cx="16894599" cy="9179876"/>
            <a:chOff x="0" y="0"/>
            <a:chExt cx="8541171" cy="464094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541171" cy="4640944"/>
            </a:xfrm>
            <a:custGeom>
              <a:avLst/>
              <a:gdLst/>
              <a:ahLst/>
              <a:cxnLst/>
              <a:rect r="r" b="b" t="t" l="l"/>
              <a:pathLst>
                <a:path h="4640944" w="8541171">
                  <a:moveTo>
                    <a:pt x="0" y="0"/>
                  </a:moveTo>
                  <a:lnTo>
                    <a:pt x="0" y="4640944"/>
                  </a:lnTo>
                  <a:lnTo>
                    <a:pt x="8541171" y="4640944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4579984"/>
                  </a:moveTo>
                  <a:lnTo>
                    <a:pt x="59690" y="4579984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4579984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859" r="0" b="859"/>
          <a:stretch>
            <a:fillRect/>
          </a:stretch>
        </p:blipFill>
        <p:spPr>
          <a:xfrm flipH="false" flipV="false" rot="0">
            <a:off x="1530158" y="1028700"/>
            <a:ext cx="15227683" cy="839954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57339" y="2093417"/>
            <a:ext cx="6631006" cy="503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1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8180" y="1956847"/>
            <a:ext cx="15891120" cy="669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3"/>
              </a:lnSpc>
            </a:pPr>
            <a:r>
              <a:rPr lang="en-US" sz="11002">
                <a:solidFill>
                  <a:srgbClr val="E50042"/>
                </a:solidFill>
                <a:latin typeface="Open Sauce SemiBold"/>
              </a:rPr>
              <a:t>Train/Test Similarity and Conflicts in </a:t>
            </a:r>
          </a:p>
          <a:p>
            <a:pPr algn="ctr">
              <a:lnSpc>
                <a:spcPts val="13203"/>
              </a:lnSpc>
            </a:pPr>
            <a:r>
              <a:rPr lang="en-US" sz="11002">
                <a:solidFill>
                  <a:srgbClr val="E50042"/>
                </a:solidFill>
                <a:latin typeface="Open Sauce SemiBold"/>
              </a:rPr>
              <a:t>Cross-validation</a:t>
            </a:r>
          </a:p>
          <a:p>
            <a:pPr algn="ctr" marL="0" indent="0" lvl="0">
              <a:lnSpc>
                <a:spcPts val="13203"/>
              </a:lnSpc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2149" y="1028700"/>
            <a:ext cx="16047515" cy="8638004"/>
            <a:chOff x="0" y="0"/>
            <a:chExt cx="8541171" cy="4597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541171" cy="4597514"/>
            </a:xfrm>
            <a:custGeom>
              <a:avLst/>
              <a:gdLst/>
              <a:ahLst/>
              <a:cxnLst/>
              <a:rect r="r" b="b" t="t" l="l"/>
              <a:pathLst>
                <a:path h="4597514" w="8541171">
                  <a:moveTo>
                    <a:pt x="0" y="0"/>
                  </a:moveTo>
                  <a:lnTo>
                    <a:pt x="0" y="4597514"/>
                  </a:lnTo>
                  <a:lnTo>
                    <a:pt x="8541171" y="4597514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4536554"/>
                  </a:moveTo>
                  <a:lnTo>
                    <a:pt x="59690" y="4536554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4536554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158986" y="1915168"/>
            <a:ext cx="13970028" cy="6874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2"/>
              </a:lnSpc>
            </a:pPr>
            <a:r>
              <a:rPr lang="en-US" sz="3227">
                <a:solidFill>
                  <a:srgbClr val="000000"/>
                </a:solidFill>
                <a:latin typeface="DM Sans"/>
              </a:rPr>
              <a:t>Sometimes working on a Ml problem we find that our model gives good predictions on the validation data but not on the test data. That means the input features(covariate) of our validation/train data follows a different distribution than our test data. this is known as Covariate shift.</a:t>
            </a:r>
          </a:p>
          <a:p>
            <a:pPr>
              <a:lnSpc>
                <a:spcPts val="3872"/>
              </a:lnSpc>
            </a:pPr>
          </a:p>
          <a:p>
            <a:pPr>
              <a:lnSpc>
                <a:spcPts val="3872"/>
              </a:lnSpc>
              <a:spcBef>
                <a:spcPct val="0"/>
              </a:spcBef>
            </a:pPr>
            <a:r>
              <a:rPr lang="en-US" sz="3227">
                <a:solidFill>
                  <a:srgbClr val="000000"/>
                </a:solidFill>
                <a:latin typeface="DM Sans"/>
              </a:rPr>
              <a:t>The covariates are some features (often represented by  X ) with an associated response variable  y , and our goal in machine-learning is to compute  p(y|x,model)  using some model.</a:t>
            </a:r>
          </a:p>
          <a:p>
            <a:pPr>
              <a:lnSpc>
                <a:spcPts val="3872"/>
              </a:lnSpc>
              <a:spcBef>
                <a:spcPct val="0"/>
              </a:spcBef>
            </a:pPr>
          </a:p>
          <a:p>
            <a:pPr>
              <a:lnSpc>
                <a:spcPts val="3872"/>
              </a:lnSpc>
              <a:spcBef>
                <a:spcPct val="0"/>
              </a:spcBef>
            </a:pPr>
            <a:r>
              <a:rPr lang="en-US" sz="3227">
                <a:solidFill>
                  <a:srgbClr val="000000"/>
                </a:solidFill>
                <a:latin typeface="DM Sans"/>
              </a:rPr>
              <a:t>The expected loss (l) of a model on the test data is written,  E[l(f(Xtest),y)]  where  f(x)  maps X to  y' . It is related to the expected training loss by a factor  β=p(Xte)/p(Xtrain) , i.e.</a:t>
            </a:r>
          </a:p>
          <a:p>
            <a:pPr>
              <a:lnSpc>
                <a:spcPts val="3872"/>
              </a:lnSpc>
              <a:spcBef>
                <a:spcPct val="0"/>
              </a:spcBef>
            </a:pPr>
          </a:p>
          <a:p>
            <a:pPr>
              <a:lnSpc>
                <a:spcPts val="3872"/>
              </a:lnSpc>
              <a:spcBef>
                <a:spcPct val="0"/>
              </a:spcBef>
            </a:pPr>
            <a:r>
              <a:rPr lang="en-US" sz="3227">
                <a:solidFill>
                  <a:srgbClr val="000000"/>
                </a:solidFill>
                <a:latin typeface="DM Sans"/>
              </a:rPr>
              <a:t>E[l(f(Xtest),y)]=E[{p(Xtest)/p(Xtrain)}*l(f(Xtrain),y)] 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2149" y="1028700"/>
            <a:ext cx="16047515" cy="8638004"/>
            <a:chOff x="0" y="0"/>
            <a:chExt cx="8541171" cy="4597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541171" cy="4597514"/>
            </a:xfrm>
            <a:custGeom>
              <a:avLst/>
              <a:gdLst/>
              <a:ahLst/>
              <a:cxnLst/>
              <a:rect r="r" b="b" t="t" l="l"/>
              <a:pathLst>
                <a:path h="4597514" w="8541171">
                  <a:moveTo>
                    <a:pt x="0" y="0"/>
                  </a:moveTo>
                  <a:lnTo>
                    <a:pt x="0" y="4597514"/>
                  </a:lnTo>
                  <a:lnTo>
                    <a:pt x="8541171" y="4597514"/>
                  </a:lnTo>
                  <a:lnTo>
                    <a:pt x="8541171" y="0"/>
                  </a:lnTo>
                  <a:lnTo>
                    <a:pt x="0" y="0"/>
                  </a:lnTo>
                  <a:close/>
                  <a:moveTo>
                    <a:pt x="8480211" y="4536554"/>
                  </a:moveTo>
                  <a:lnTo>
                    <a:pt x="59690" y="4536554"/>
                  </a:lnTo>
                  <a:lnTo>
                    <a:pt x="59690" y="59690"/>
                  </a:lnTo>
                  <a:lnTo>
                    <a:pt x="8480211" y="59690"/>
                  </a:lnTo>
                  <a:lnTo>
                    <a:pt x="8480211" y="4536554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150893" y="2406890"/>
            <a:ext cx="13970028" cy="5891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2"/>
              </a:lnSpc>
            </a:pPr>
            <a:r>
              <a:rPr lang="en-US" sz="3227">
                <a:solidFill>
                  <a:srgbClr val="000000"/>
                </a:solidFill>
                <a:latin typeface="DM Sans"/>
              </a:rPr>
              <a:t>A simple way to find out wheather a data has Covariate Shift or not is to train a discriminative classifier to learn the P(Xtrain|D) for the dataset D.</a:t>
            </a:r>
          </a:p>
          <a:p>
            <a:pPr>
              <a:lnSpc>
                <a:spcPts val="3872"/>
              </a:lnSpc>
            </a:pPr>
          </a:p>
          <a:p>
            <a:pPr marL="696775" indent="-348388" lvl="1">
              <a:lnSpc>
                <a:spcPts val="3872"/>
              </a:lnSpc>
              <a:buFont typeface="Arial"/>
              <a:buChar char="•"/>
            </a:pPr>
            <a:r>
              <a:rPr lang="en-US" sz="3227">
                <a:solidFill>
                  <a:srgbClr val="000000"/>
                </a:solidFill>
                <a:latin typeface="DM Sans"/>
              </a:rPr>
              <a:t>So we have labelled the all the training data as 1 and all the testing data as 0 and trained a classifier on them.</a:t>
            </a:r>
            <a:r>
              <a:rPr lang="en-US" sz="3227">
                <a:solidFill>
                  <a:srgbClr val="000000"/>
                </a:solidFill>
                <a:latin typeface="DM Sans"/>
              </a:rPr>
              <a:t> </a:t>
            </a:r>
          </a:p>
          <a:p>
            <a:pPr>
              <a:lnSpc>
                <a:spcPts val="3872"/>
              </a:lnSpc>
            </a:pPr>
          </a:p>
          <a:p>
            <a:pPr marL="696775" indent="-348388" lvl="1">
              <a:lnSpc>
                <a:spcPts val="3872"/>
              </a:lnSpc>
              <a:buFont typeface="Arial"/>
              <a:buChar char="•"/>
            </a:pPr>
            <a:r>
              <a:rPr lang="en-US" sz="3227">
                <a:solidFill>
                  <a:srgbClr val="000000"/>
                </a:solidFill>
                <a:latin typeface="DM Sans"/>
              </a:rPr>
              <a:t>On the validation set we have tested our classifier which has given an accuracy of approx 0.7</a:t>
            </a:r>
          </a:p>
          <a:p>
            <a:pPr>
              <a:lnSpc>
                <a:spcPts val="3872"/>
              </a:lnSpc>
            </a:pPr>
          </a:p>
          <a:p>
            <a:pPr marL="696773" indent="-348386" lvl="1">
              <a:lnSpc>
                <a:spcPts val="3872"/>
              </a:lnSpc>
              <a:buFont typeface="Arial"/>
              <a:buChar char="•"/>
            </a:pPr>
            <a:r>
              <a:rPr lang="en-US" sz="3227">
                <a:solidFill>
                  <a:srgbClr val="000000"/>
                </a:solidFill>
                <a:latin typeface="DM Sans"/>
              </a:rPr>
              <a:t>As the accuracy is more than 50% so it means up to some limit the model can distinguish between the Training and Testing data which shows that the train and test data distributions are not similar.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360116">
            <a:off x="5247061" y="3921344"/>
            <a:ext cx="6702921" cy="194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20"/>
              </a:lnSpc>
            </a:pPr>
            <a:r>
              <a:rPr lang="en-US" sz="11300">
                <a:solidFill>
                  <a:srgbClr val="E50042"/>
                </a:solidFill>
                <a:latin typeface="Bukhari Script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00532" y="4549418"/>
            <a:ext cx="3314954" cy="300210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4" id="4"/>
          <p:cNvGrpSpPr/>
          <p:nvPr/>
        </p:nvGrpSpPr>
        <p:grpSpPr>
          <a:xfrm rot="-3056036">
            <a:off x="9735842" y="3253455"/>
            <a:ext cx="1848986" cy="1032307"/>
            <a:chOff x="0" y="0"/>
            <a:chExt cx="3318822" cy="185293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318822" cy="1854200"/>
            </a:xfrm>
            <a:custGeom>
              <a:avLst/>
              <a:gdLst/>
              <a:ahLst/>
              <a:cxnLst/>
              <a:rect r="r" b="b" t="t" l="l"/>
              <a:pathLst>
                <a:path h="1854200" w="3318822">
                  <a:moveTo>
                    <a:pt x="3218492" y="739140"/>
                  </a:moveTo>
                  <a:lnTo>
                    <a:pt x="2297742" y="49530"/>
                  </a:lnTo>
                  <a:cubicBezTo>
                    <a:pt x="2253292" y="16510"/>
                    <a:pt x="2205032" y="0"/>
                    <a:pt x="2155502" y="0"/>
                  </a:cubicBezTo>
                  <a:cubicBezTo>
                    <a:pt x="2050092" y="0"/>
                    <a:pt x="1972622" y="81280"/>
                    <a:pt x="1972622" y="194310"/>
                  </a:cubicBezTo>
                  <a:lnTo>
                    <a:pt x="1972622" y="605790"/>
                  </a:lnTo>
                  <a:lnTo>
                    <a:pt x="313690" y="605790"/>
                  </a:lnTo>
                  <a:cubicBezTo>
                    <a:pt x="139700" y="609600"/>
                    <a:pt x="0" y="751840"/>
                    <a:pt x="0" y="927100"/>
                  </a:cubicBezTo>
                  <a:cubicBezTo>
                    <a:pt x="0" y="1102360"/>
                    <a:pt x="139700" y="1244600"/>
                    <a:pt x="313690" y="1248410"/>
                  </a:cubicBezTo>
                  <a:lnTo>
                    <a:pt x="1972622" y="1248410"/>
                  </a:lnTo>
                  <a:lnTo>
                    <a:pt x="1972622" y="1659890"/>
                  </a:lnTo>
                  <a:cubicBezTo>
                    <a:pt x="1972622" y="1772920"/>
                    <a:pt x="2050092" y="1854200"/>
                    <a:pt x="2155502" y="1854200"/>
                  </a:cubicBezTo>
                  <a:cubicBezTo>
                    <a:pt x="2205032" y="1854200"/>
                    <a:pt x="2253292" y="1836420"/>
                    <a:pt x="2297742" y="1803400"/>
                  </a:cubicBezTo>
                  <a:lnTo>
                    <a:pt x="3218492" y="1115060"/>
                  </a:lnTo>
                  <a:cubicBezTo>
                    <a:pt x="3281992" y="1066800"/>
                    <a:pt x="3318822" y="998220"/>
                    <a:pt x="3318822" y="927100"/>
                  </a:cubicBezTo>
                  <a:cubicBezTo>
                    <a:pt x="3318822" y="854710"/>
                    <a:pt x="3281992" y="787400"/>
                    <a:pt x="3218492" y="739140"/>
                  </a:cubicBezTo>
                  <a:close/>
                </a:path>
              </a:pathLst>
            </a:custGeom>
            <a:solidFill>
              <a:srgbClr val="E5004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624426" y="5217381"/>
            <a:ext cx="366716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Open Sans Extra Bold"/>
              </a:rPr>
              <a:t>DATA</a:t>
            </a:r>
          </a:p>
        </p:txBody>
      </p:sp>
      <p:grpSp>
        <p:nvGrpSpPr>
          <p:cNvPr name="Group 7" id="7"/>
          <p:cNvGrpSpPr/>
          <p:nvPr/>
        </p:nvGrpSpPr>
        <p:grpSpPr>
          <a:xfrm rot="-7157337">
            <a:off x="7340328" y="3251345"/>
            <a:ext cx="1817739" cy="1032307"/>
            <a:chOff x="0" y="0"/>
            <a:chExt cx="3262736" cy="185293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262736" cy="1854200"/>
            </a:xfrm>
            <a:custGeom>
              <a:avLst/>
              <a:gdLst/>
              <a:ahLst/>
              <a:cxnLst/>
              <a:rect r="r" b="b" t="t" l="l"/>
              <a:pathLst>
                <a:path h="1854200" w="3262736">
                  <a:moveTo>
                    <a:pt x="3162406" y="739140"/>
                  </a:moveTo>
                  <a:lnTo>
                    <a:pt x="2241656" y="49530"/>
                  </a:lnTo>
                  <a:cubicBezTo>
                    <a:pt x="2197206" y="16510"/>
                    <a:pt x="2148946" y="0"/>
                    <a:pt x="2099416" y="0"/>
                  </a:cubicBezTo>
                  <a:cubicBezTo>
                    <a:pt x="1994006" y="0"/>
                    <a:pt x="1916536" y="81280"/>
                    <a:pt x="1916536" y="194310"/>
                  </a:cubicBezTo>
                  <a:lnTo>
                    <a:pt x="1916536" y="605790"/>
                  </a:lnTo>
                  <a:lnTo>
                    <a:pt x="313690" y="605790"/>
                  </a:lnTo>
                  <a:cubicBezTo>
                    <a:pt x="139700" y="609600"/>
                    <a:pt x="0" y="751840"/>
                    <a:pt x="0" y="927100"/>
                  </a:cubicBezTo>
                  <a:cubicBezTo>
                    <a:pt x="0" y="1102360"/>
                    <a:pt x="139700" y="1244600"/>
                    <a:pt x="313690" y="1248410"/>
                  </a:cubicBezTo>
                  <a:lnTo>
                    <a:pt x="1916536" y="1248410"/>
                  </a:lnTo>
                  <a:lnTo>
                    <a:pt x="1916536" y="1659890"/>
                  </a:lnTo>
                  <a:cubicBezTo>
                    <a:pt x="1916536" y="1772920"/>
                    <a:pt x="1994006" y="1854200"/>
                    <a:pt x="2099416" y="1854200"/>
                  </a:cubicBezTo>
                  <a:cubicBezTo>
                    <a:pt x="2148946" y="1854200"/>
                    <a:pt x="2197206" y="1836420"/>
                    <a:pt x="2241656" y="1803400"/>
                  </a:cubicBezTo>
                  <a:lnTo>
                    <a:pt x="3162406" y="1115060"/>
                  </a:lnTo>
                  <a:cubicBezTo>
                    <a:pt x="3225906" y="1066800"/>
                    <a:pt x="3262736" y="998220"/>
                    <a:pt x="3262736" y="927100"/>
                  </a:cubicBezTo>
                  <a:cubicBezTo>
                    <a:pt x="3262736" y="854710"/>
                    <a:pt x="3225906" y="787400"/>
                    <a:pt x="3162406" y="739140"/>
                  </a:cubicBezTo>
                  <a:close/>
                </a:path>
              </a:pathLst>
            </a:custGeom>
            <a:solidFill>
              <a:srgbClr val="E50042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599243" y="986472"/>
            <a:ext cx="5227588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DM Sans"/>
              </a:rPr>
              <a:t>Demographics Data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13127" t="0" r="33980" b="0"/>
          <a:stretch>
            <a:fillRect/>
          </a:stretch>
        </p:blipFill>
        <p:spPr>
          <a:xfrm flipH="false" flipV="false" rot="0">
            <a:off x="12420299" y="2210181"/>
            <a:ext cx="4062420" cy="768057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20203" t="3231" r="11627" b="0"/>
          <a:stretch>
            <a:fillRect/>
          </a:stretch>
        </p:blipFill>
        <p:spPr>
          <a:xfrm flipH="false" flipV="false" rot="0">
            <a:off x="1445608" y="2210181"/>
            <a:ext cx="5256825" cy="7462198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2042056" y="933450"/>
            <a:ext cx="481890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DM Sans"/>
              </a:rPr>
              <a:t>Payment Histories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54681" y="716509"/>
            <a:ext cx="6599715" cy="9174249"/>
            <a:chOff x="0" y="0"/>
            <a:chExt cx="3490975" cy="4852796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490975" cy="4852796"/>
            </a:xfrm>
            <a:custGeom>
              <a:avLst/>
              <a:gdLst/>
              <a:ahLst/>
              <a:cxnLst/>
              <a:rect r="r" b="b" t="t" l="l"/>
              <a:pathLst>
                <a:path h="4852796" w="3490975">
                  <a:moveTo>
                    <a:pt x="0" y="0"/>
                  </a:moveTo>
                  <a:lnTo>
                    <a:pt x="0" y="4852796"/>
                  </a:lnTo>
                  <a:lnTo>
                    <a:pt x="3490975" y="4852796"/>
                  </a:lnTo>
                  <a:lnTo>
                    <a:pt x="3490975" y="0"/>
                  </a:lnTo>
                  <a:lnTo>
                    <a:pt x="0" y="0"/>
                  </a:lnTo>
                  <a:close/>
                  <a:moveTo>
                    <a:pt x="3430015" y="4791836"/>
                  </a:moveTo>
                  <a:lnTo>
                    <a:pt x="59690" y="4791836"/>
                  </a:lnTo>
                  <a:lnTo>
                    <a:pt x="59690" y="59690"/>
                  </a:lnTo>
                  <a:lnTo>
                    <a:pt x="3430015" y="59690"/>
                  </a:lnTo>
                  <a:lnTo>
                    <a:pt x="3430015" y="4791836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1467697" y="716509"/>
            <a:ext cx="6134015" cy="9174249"/>
            <a:chOff x="0" y="0"/>
            <a:chExt cx="3244639" cy="4852796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3244639" cy="4852796"/>
            </a:xfrm>
            <a:custGeom>
              <a:avLst/>
              <a:gdLst/>
              <a:ahLst/>
              <a:cxnLst/>
              <a:rect r="r" b="b" t="t" l="l"/>
              <a:pathLst>
                <a:path h="4852796" w="3244639">
                  <a:moveTo>
                    <a:pt x="0" y="0"/>
                  </a:moveTo>
                  <a:lnTo>
                    <a:pt x="0" y="4852796"/>
                  </a:lnTo>
                  <a:lnTo>
                    <a:pt x="3244639" y="4852796"/>
                  </a:lnTo>
                  <a:lnTo>
                    <a:pt x="3244639" y="0"/>
                  </a:lnTo>
                  <a:lnTo>
                    <a:pt x="0" y="0"/>
                  </a:lnTo>
                  <a:close/>
                  <a:moveTo>
                    <a:pt x="3183679" y="4791836"/>
                  </a:moveTo>
                  <a:lnTo>
                    <a:pt x="59690" y="4791836"/>
                  </a:lnTo>
                  <a:lnTo>
                    <a:pt x="59690" y="59690"/>
                  </a:lnTo>
                  <a:lnTo>
                    <a:pt x="3183679" y="59690"/>
                  </a:lnTo>
                  <a:lnTo>
                    <a:pt x="3183679" y="4791836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0325639" cy="10287000"/>
          </a:xfrm>
          <a:prstGeom prst="rect">
            <a:avLst/>
          </a:prstGeom>
          <a:solidFill>
            <a:srgbClr val="FFDE5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678529" y="3638550"/>
            <a:ext cx="7353522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0"/>
              </a:lnSpc>
            </a:pPr>
            <a:r>
              <a:rPr lang="en-US" sz="9899">
                <a:solidFill>
                  <a:srgbClr val="E50042"/>
                </a:solidFill>
                <a:latin typeface="Open Sauce SemiBold"/>
              </a:rPr>
              <a:t>Features</a:t>
            </a:r>
          </a:p>
          <a:p>
            <a:pPr algn="ctr" marL="0" indent="0" lvl="0">
              <a:lnSpc>
                <a:spcPts val="11879"/>
              </a:lnSpc>
            </a:pPr>
            <a:r>
              <a:rPr lang="en-US" sz="9900">
                <a:solidFill>
                  <a:srgbClr val="E50042"/>
                </a:solidFill>
                <a:latin typeface="Open Sauce SemiBold"/>
              </a:rPr>
              <a:t>Hypothesis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1426" y="340252"/>
            <a:ext cx="9782787" cy="953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3"/>
              </a:lnSpc>
            </a:pPr>
          </a:p>
          <a:p>
            <a:pPr>
              <a:lnSpc>
                <a:spcPts val="4433"/>
              </a:lnSpc>
            </a:pPr>
            <a:r>
              <a:rPr lang="en-US" sz="3166">
                <a:solidFill>
                  <a:srgbClr val="000000"/>
                </a:solidFill>
                <a:latin typeface="DM Sans"/>
              </a:rPr>
              <a:t>Based on the three aspects i.e. </a:t>
            </a:r>
            <a:r>
              <a:rPr lang="en-US" sz="3166">
                <a:solidFill>
                  <a:srgbClr val="000000"/>
                </a:solidFill>
                <a:latin typeface="DM Sans Bold"/>
              </a:rPr>
              <a:t>Intuition, Plotting Features </a:t>
            </a:r>
            <a:r>
              <a:rPr lang="en-US" sz="3166">
                <a:solidFill>
                  <a:srgbClr val="000000"/>
                </a:solidFill>
                <a:latin typeface="DM Sans"/>
              </a:rPr>
              <a:t>and</a:t>
            </a:r>
            <a:r>
              <a:rPr lang="en-US" sz="3166">
                <a:solidFill>
                  <a:srgbClr val="000000"/>
                </a:solidFill>
                <a:latin typeface="DM Sans Bold"/>
              </a:rPr>
              <a:t> Surfing the net for different features </a:t>
            </a:r>
            <a:r>
              <a:rPr lang="en-US" sz="3166">
                <a:solidFill>
                  <a:srgbClr val="000000"/>
                </a:solidFill>
                <a:latin typeface="DM Sans"/>
              </a:rPr>
              <a:t>we boiled down to the following inferences</a:t>
            </a:r>
          </a:p>
          <a:p>
            <a:pPr>
              <a:lnSpc>
                <a:spcPts val="4433"/>
              </a:lnSpc>
            </a:pPr>
          </a:p>
          <a:p>
            <a:pPr>
              <a:lnSpc>
                <a:spcPts val="4433"/>
              </a:lnSpc>
            </a:pPr>
            <a:r>
              <a:rPr lang="en-US" sz="1806">
                <a:solidFill>
                  <a:srgbClr val="000000"/>
                </a:solidFill>
                <a:latin typeface="DM Sans"/>
              </a:rPr>
              <a:t>1) </a:t>
            </a:r>
            <a:r>
              <a:rPr lang="en-US" sz="1806">
                <a:solidFill>
                  <a:srgbClr val="000000"/>
                </a:solidFill>
                <a:latin typeface="DM Sans Bold"/>
              </a:rPr>
              <a:t>Dataset is not of bank loan but about credit card</a:t>
            </a:r>
            <a:r>
              <a:rPr lang="en-US" sz="1806">
                <a:solidFill>
                  <a:srgbClr val="000000"/>
                </a:solidFill>
                <a:latin typeface="DM Sans"/>
              </a:rPr>
              <a:t> owing to the features </a:t>
            </a:r>
            <a:r>
              <a:rPr lang="en-US" sz="1806">
                <a:solidFill>
                  <a:srgbClr val="000000"/>
                </a:solidFill>
                <a:latin typeface="DM Sans Italics"/>
              </a:rPr>
              <a:t>p_limit</a:t>
            </a:r>
            <a:r>
              <a:rPr lang="en-US" sz="1806">
                <a:solidFill>
                  <a:srgbClr val="000000"/>
                </a:solidFill>
                <a:latin typeface="DM Sans"/>
              </a:rPr>
              <a:t> and </a:t>
            </a:r>
            <a:r>
              <a:rPr lang="en-US" sz="1806">
                <a:solidFill>
                  <a:srgbClr val="000000"/>
                </a:solidFill>
                <a:latin typeface="DM Sans Italics"/>
              </a:rPr>
              <a:t>repayments</a:t>
            </a:r>
            <a:r>
              <a:rPr lang="en-US" sz="1806">
                <a:solidFill>
                  <a:srgbClr val="000000"/>
                </a:solidFill>
                <a:latin typeface="DM Sans"/>
              </a:rPr>
              <a:t>.</a:t>
            </a:r>
          </a:p>
          <a:p>
            <a:pPr>
              <a:lnSpc>
                <a:spcPts val="4433"/>
              </a:lnSpc>
            </a:pPr>
          </a:p>
          <a:p>
            <a:pPr>
              <a:lnSpc>
                <a:spcPts val="4433"/>
              </a:lnSpc>
            </a:pPr>
            <a:r>
              <a:rPr lang="en-US" sz="1806">
                <a:solidFill>
                  <a:srgbClr val="000000"/>
                </a:solidFill>
                <a:latin typeface="DM Sans"/>
              </a:rPr>
              <a:t>2)</a:t>
            </a:r>
            <a:r>
              <a:rPr lang="en-US" sz="1806">
                <a:solidFill>
                  <a:srgbClr val="000000"/>
                </a:solidFill>
                <a:latin typeface="DM Sans Bold"/>
              </a:rPr>
              <a:t> Epsilon</a:t>
            </a:r>
            <a:r>
              <a:rPr lang="en-US" sz="1806">
                <a:solidFill>
                  <a:srgbClr val="000000"/>
                </a:solidFill>
                <a:latin typeface="DM Sans"/>
              </a:rPr>
              <a:t> has 2 unique values and thus after surfing through internet about this type of data we hypothesize that this feature may indicate </a:t>
            </a:r>
            <a:r>
              <a:rPr lang="en-US" sz="1806">
                <a:solidFill>
                  <a:srgbClr val="000000"/>
                </a:solidFill>
                <a:latin typeface="DM Sans Bold Italics"/>
              </a:rPr>
              <a:t>sex </a:t>
            </a:r>
            <a:r>
              <a:rPr lang="en-US" sz="1806">
                <a:solidFill>
                  <a:srgbClr val="000000"/>
                </a:solidFill>
                <a:latin typeface="DM Sans"/>
              </a:rPr>
              <a:t>of the individual i.e.</a:t>
            </a:r>
            <a:r>
              <a:rPr lang="en-US" sz="1806">
                <a:solidFill>
                  <a:srgbClr val="000000"/>
                </a:solidFill>
                <a:latin typeface="DM Sans Italics"/>
              </a:rPr>
              <a:t>  male (0) and female (1)</a:t>
            </a:r>
          </a:p>
          <a:p>
            <a:pPr>
              <a:lnSpc>
                <a:spcPts val="4433"/>
              </a:lnSpc>
            </a:pPr>
          </a:p>
          <a:p>
            <a:pPr>
              <a:lnSpc>
                <a:spcPts val="4433"/>
              </a:lnSpc>
            </a:pPr>
            <a:r>
              <a:rPr lang="en-US" sz="1806">
                <a:solidFill>
                  <a:srgbClr val="000000"/>
                </a:solidFill>
                <a:latin typeface="DM Sans"/>
              </a:rPr>
              <a:t>3) </a:t>
            </a:r>
            <a:r>
              <a:rPr lang="en-US" sz="1806">
                <a:solidFill>
                  <a:srgbClr val="000000"/>
                </a:solidFill>
                <a:latin typeface="DM Sans Bold"/>
              </a:rPr>
              <a:t>Gamma</a:t>
            </a:r>
            <a:r>
              <a:rPr lang="en-US" sz="1806">
                <a:solidFill>
                  <a:srgbClr val="000000"/>
                </a:solidFill>
                <a:latin typeface="DM Sans"/>
              </a:rPr>
              <a:t> - Which contains 3 unique value may be the </a:t>
            </a:r>
            <a:r>
              <a:rPr lang="en-US" sz="1806">
                <a:solidFill>
                  <a:srgbClr val="000000"/>
                </a:solidFill>
                <a:latin typeface="DM Sans Bold"/>
              </a:rPr>
              <a:t>location</a:t>
            </a:r>
            <a:r>
              <a:rPr lang="en-US" sz="1806">
                <a:solidFill>
                  <a:srgbClr val="000000"/>
                </a:solidFill>
                <a:latin typeface="DM Sans"/>
              </a:rPr>
              <a:t> from where customer is belonging i.e., to Urban, Rural or Suburban areas.</a:t>
            </a:r>
          </a:p>
          <a:p>
            <a:pPr marL="0" indent="0" lvl="0">
              <a:lnSpc>
                <a:spcPts val="44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645982" y="0"/>
            <a:ext cx="10642018" cy="10287000"/>
          </a:xfrm>
          <a:prstGeom prst="rect">
            <a:avLst/>
          </a:prstGeom>
          <a:solidFill>
            <a:srgbClr val="FFDE5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67911" y="3638550"/>
            <a:ext cx="7353522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0"/>
              </a:lnSpc>
            </a:pPr>
            <a:r>
              <a:rPr lang="en-US" sz="9899">
                <a:solidFill>
                  <a:srgbClr val="E50042"/>
                </a:solidFill>
                <a:latin typeface="Open Sauce SemiBold"/>
              </a:rPr>
              <a:t>Features</a:t>
            </a:r>
          </a:p>
          <a:p>
            <a:pPr algn="ctr" marL="0" indent="0" lvl="0">
              <a:lnSpc>
                <a:spcPts val="11879"/>
              </a:lnSpc>
            </a:pPr>
            <a:r>
              <a:rPr lang="en-US" sz="9900">
                <a:solidFill>
                  <a:srgbClr val="E50042"/>
                </a:solidFill>
                <a:latin typeface="Open Sauce SemiBold"/>
              </a:rPr>
              <a:t>Hypothesis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47248" y="761047"/>
            <a:ext cx="9839485" cy="869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DM Sans"/>
              </a:rPr>
              <a:t>4) </a:t>
            </a:r>
            <a:r>
              <a:rPr lang="en-US" sz="3299">
                <a:solidFill>
                  <a:srgbClr val="000000"/>
                </a:solidFill>
                <a:latin typeface="DM Sans Bold"/>
              </a:rPr>
              <a:t>Theta</a:t>
            </a:r>
            <a:r>
              <a:rPr lang="en-US" sz="3299">
                <a:solidFill>
                  <a:srgbClr val="000000"/>
                </a:solidFill>
                <a:latin typeface="DM Sans"/>
              </a:rPr>
              <a:t> is positive integer value which represents the </a:t>
            </a:r>
            <a:r>
              <a:rPr lang="en-US" sz="3299">
                <a:solidFill>
                  <a:srgbClr val="000000"/>
                </a:solidFill>
                <a:latin typeface="DM Sans Bold"/>
              </a:rPr>
              <a:t>age</a:t>
            </a:r>
            <a:r>
              <a:rPr lang="en-US" sz="3299">
                <a:solidFill>
                  <a:srgbClr val="000000"/>
                </a:solidFill>
                <a:latin typeface="DM Sans"/>
              </a:rPr>
              <a:t> of the person encoded in some style to make the maximum at 115 and min at 60</a:t>
            </a:r>
          </a:p>
          <a:p>
            <a:pPr>
              <a:lnSpc>
                <a:spcPts val="4619"/>
              </a:lnSpc>
            </a:pPr>
          </a:p>
          <a:p>
            <a:pPr>
              <a:lnSpc>
                <a:spcPts val="4619"/>
              </a:lnSpc>
            </a:pPr>
            <a:r>
              <a:rPr lang="en-US" sz="1100">
                <a:solidFill>
                  <a:srgbClr val="000000"/>
                </a:solidFill>
                <a:latin typeface="DM Sans"/>
              </a:rPr>
              <a:t>5) Out of </a:t>
            </a:r>
            <a:r>
              <a:rPr lang="en-US" sz="1100">
                <a:solidFill>
                  <a:srgbClr val="000000"/>
                </a:solidFill>
                <a:latin typeface="DM Sans Bold"/>
              </a:rPr>
              <a:t>Delta</a:t>
            </a:r>
            <a:r>
              <a:rPr lang="en-US" sz="1100">
                <a:solidFill>
                  <a:srgbClr val="000000"/>
                </a:solidFill>
                <a:latin typeface="DM Sans"/>
              </a:rPr>
              <a:t> and </a:t>
            </a:r>
            <a:r>
              <a:rPr lang="en-US" sz="1100">
                <a:solidFill>
                  <a:srgbClr val="000000"/>
                </a:solidFill>
                <a:latin typeface="DM Sans Bold"/>
              </a:rPr>
              <a:t>Kappa</a:t>
            </a:r>
            <a:r>
              <a:rPr lang="en-US" sz="1100">
                <a:solidFill>
                  <a:srgbClr val="000000"/>
                </a:solidFill>
                <a:latin typeface="DM Sans"/>
              </a:rPr>
              <a:t> one must depict the </a:t>
            </a:r>
            <a:r>
              <a:rPr lang="en-US" sz="1100">
                <a:solidFill>
                  <a:srgbClr val="000000"/>
                </a:solidFill>
                <a:latin typeface="DM Sans Bold"/>
              </a:rPr>
              <a:t>salary</a:t>
            </a:r>
            <a:r>
              <a:rPr lang="en-US" sz="1100">
                <a:solidFill>
                  <a:srgbClr val="000000"/>
                </a:solidFill>
                <a:latin typeface="DM Sans"/>
              </a:rPr>
              <a:t> of the person.</a:t>
            </a:r>
          </a:p>
          <a:p>
            <a:pPr>
              <a:lnSpc>
                <a:spcPts val="4619"/>
              </a:lnSpc>
            </a:pPr>
          </a:p>
          <a:p>
            <a:pPr>
              <a:lnSpc>
                <a:spcPts val="4619"/>
              </a:lnSpc>
            </a:pPr>
            <a:r>
              <a:rPr lang="en-US" sz="1100">
                <a:solidFill>
                  <a:srgbClr val="000000"/>
                </a:solidFill>
                <a:latin typeface="DM Sans"/>
              </a:rPr>
              <a:t>6) Last but not the least, </a:t>
            </a:r>
            <a:r>
              <a:rPr lang="en-US" sz="1100">
                <a:solidFill>
                  <a:srgbClr val="000000"/>
                </a:solidFill>
                <a:latin typeface="DM Sans Bold"/>
              </a:rPr>
              <a:t>Alpha</a:t>
            </a:r>
            <a:r>
              <a:rPr lang="en-US" sz="1100">
                <a:solidFill>
                  <a:srgbClr val="000000"/>
                </a:solidFill>
                <a:latin typeface="DM Sans"/>
              </a:rPr>
              <a:t> which has </a:t>
            </a:r>
            <a:r>
              <a:rPr lang="en-US" sz="1100">
                <a:solidFill>
                  <a:srgbClr val="000000"/>
                </a:solidFill>
                <a:latin typeface="DM Sans Bold"/>
              </a:rPr>
              <a:t>4</a:t>
            </a:r>
            <a:r>
              <a:rPr lang="en-US" sz="1100">
                <a:solidFill>
                  <a:srgbClr val="000000"/>
                </a:solidFill>
                <a:latin typeface="DM Sans"/>
              </a:rPr>
              <a:t> unique value seems to be random but actually in data it is modified ,if we divide Alpha by </a:t>
            </a:r>
            <a:r>
              <a:rPr lang="en-US" sz="1100">
                <a:solidFill>
                  <a:srgbClr val="000000"/>
                </a:solidFill>
                <a:latin typeface="DM Sans Bold"/>
              </a:rPr>
              <a:t>523</a:t>
            </a:r>
            <a:r>
              <a:rPr lang="en-US" sz="1100">
                <a:solidFill>
                  <a:srgbClr val="000000"/>
                </a:solidFill>
                <a:latin typeface="DM Sans"/>
              </a:rPr>
              <a:t> we get resultant unique values as </a:t>
            </a:r>
            <a:r>
              <a:rPr lang="en-US" sz="1100">
                <a:solidFill>
                  <a:srgbClr val="000000"/>
                </a:solidFill>
                <a:latin typeface="DM Sans Bold"/>
              </a:rPr>
              <a:t>1, 2, 3 ,4 ,5 , 6 </a:t>
            </a:r>
            <a:r>
              <a:rPr lang="en-US" sz="1100">
                <a:solidFill>
                  <a:srgbClr val="000000"/>
                </a:solidFill>
                <a:latin typeface="DM Sans"/>
              </a:rPr>
              <a:t>and</a:t>
            </a:r>
            <a:r>
              <a:rPr lang="en-US" sz="1100">
                <a:solidFill>
                  <a:srgbClr val="000000"/>
                </a:solidFill>
                <a:latin typeface="DM Sans Bold"/>
              </a:rPr>
              <a:t> 7</a:t>
            </a:r>
            <a:r>
              <a:rPr lang="en-US" sz="1100">
                <a:solidFill>
                  <a:srgbClr val="000000"/>
                </a:solidFill>
                <a:latin typeface="DM Sans"/>
              </a:rPr>
              <a:t> which is quite expressive to observe, it may represent the </a:t>
            </a:r>
            <a:r>
              <a:rPr lang="en-US" sz="1100">
                <a:solidFill>
                  <a:srgbClr val="000000"/>
                </a:solidFill>
                <a:latin typeface="DM Sans Bold"/>
              </a:rPr>
              <a:t>educational qualification</a:t>
            </a:r>
            <a:r>
              <a:rPr lang="en-US" sz="1100">
                <a:solidFill>
                  <a:srgbClr val="000000"/>
                </a:solidFill>
                <a:latin typeface="DM Sans"/>
              </a:rPr>
              <a:t> of that customer whether they passed out of high school</a:t>
            </a:r>
          </a:p>
          <a:p>
            <a:pPr>
              <a:lnSpc>
                <a:spcPts val="46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806700" y="4701735"/>
            <a:ext cx="8540478" cy="531116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669203" y="889684"/>
            <a:ext cx="10604722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60"/>
              </a:lnSpc>
            </a:pPr>
            <a:r>
              <a:rPr lang="en-US" sz="7300">
                <a:solidFill>
                  <a:srgbClr val="D25525"/>
                </a:solidFill>
                <a:latin typeface="Open Sauce SemiBold"/>
              </a:rPr>
              <a:t>Response Variable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97780" y="3194433"/>
            <a:ext cx="1235868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We have to perdict either the customer is defaulter (1) or not (0)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We have an </a:t>
            </a:r>
            <a:r>
              <a:rPr lang="en-US" sz="3399">
                <a:solidFill>
                  <a:srgbClr val="000000"/>
                </a:solidFill>
                <a:latin typeface="Open Sans Light Bold"/>
              </a:rPr>
              <a:t>unbalanced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distribution of classes.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8180" y="3470736"/>
            <a:ext cx="15891120" cy="334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203"/>
              </a:lnSpc>
            </a:pPr>
            <a:r>
              <a:rPr lang="en-US" sz="11002">
                <a:solidFill>
                  <a:srgbClr val="E50042"/>
                </a:solidFill>
                <a:latin typeface="Open Sauce SemiBold"/>
              </a:rPr>
              <a:t>Correlations and Outliers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48271" y="883236"/>
            <a:ext cx="14372136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80"/>
              </a:lnSpc>
            </a:pPr>
            <a:r>
              <a:rPr lang="en-US" sz="10400">
                <a:solidFill>
                  <a:srgbClr val="E50042"/>
                </a:solidFill>
                <a:latin typeface="Open Sauce SemiBold"/>
              </a:rPr>
              <a:t>Outliers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48271" y="3286889"/>
            <a:ext cx="14763481" cy="491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14"/>
              </a:lnSpc>
            </a:pPr>
            <a:r>
              <a:rPr lang="en-US" sz="3081">
                <a:solidFill>
                  <a:srgbClr val="000000"/>
                </a:solidFill>
                <a:latin typeface="Open Sauce Light"/>
              </a:rPr>
              <a:t>Outlier is a special entity that must be addressed whenever we are dealing with data collinearity.</a:t>
            </a:r>
          </a:p>
          <a:p>
            <a:pPr>
              <a:lnSpc>
                <a:spcPts val="4314"/>
              </a:lnSpc>
            </a:pPr>
          </a:p>
          <a:p>
            <a:pPr>
              <a:lnSpc>
                <a:spcPts val="4314"/>
              </a:lnSpc>
            </a:pPr>
            <a:r>
              <a:rPr lang="en-US" sz="3081">
                <a:solidFill>
                  <a:srgbClr val="000000"/>
                </a:solidFill>
                <a:latin typeface="Open Sauce Light"/>
              </a:rPr>
              <a:t>Our Outlier handling Approach includes:</a:t>
            </a:r>
          </a:p>
          <a:p>
            <a:pPr marL="665337" indent="-332668" lvl="1">
              <a:lnSpc>
                <a:spcPts val="4314"/>
              </a:lnSpc>
              <a:buFont typeface="Arial"/>
              <a:buChar char="•"/>
            </a:pPr>
            <a:r>
              <a:rPr lang="en-US" sz="3081">
                <a:solidFill>
                  <a:srgbClr val="000000"/>
                </a:solidFill>
                <a:latin typeface="Open Sauce Light"/>
              </a:rPr>
              <a:t>Finding rows in train demographics data that contain outliers in more than two rows.</a:t>
            </a:r>
          </a:p>
          <a:p>
            <a:pPr marL="665337" indent="-332668" lvl="1">
              <a:lnSpc>
                <a:spcPts val="4314"/>
              </a:lnSpc>
              <a:buFont typeface="Arial"/>
              <a:buChar char="•"/>
            </a:pPr>
            <a:r>
              <a:rPr lang="en-US" sz="3081">
                <a:solidFill>
                  <a:srgbClr val="000000"/>
                </a:solidFill>
                <a:latin typeface="Open Sauce Light"/>
              </a:rPr>
              <a:t>Used the method of </a:t>
            </a:r>
            <a:r>
              <a:rPr lang="en-US" sz="3081">
                <a:solidFill>
                  <a:srgbClr val="000000"/>
                </a:solidFill>
                <a:latin typeface="Open Sauce Light Bold"/>
              </a:rPr>
              <a:t>quartile deviation with larger Inter-Quartile Range</a:t>
            </a:r>
          </a:p>
          <a:p>
            <a:pPr marL="665337" indent="-332668" lvl="1">
              <a:lnSpc>
                <a:spcPts val="4314"/>
              </a:lnSpc>
              <a:buFont typeface="Arial"/>
              <a:buChar char="•"/>
            </a:pPr>
            <a:r>
              <a:rPr lang="en-US" sz="3081">
                <a:solidFill>
                  <a:srgbClr val="000000"/>
                </a:solidFill>
                <a:latin typeface="Open Sauce Light"/>
              </a:rPr>
              <a:t>Got 96 columns 88 0's and 8 1's, dropped 0 ones.</a:t>
            </a:r>
          </a:p>
          <a:p>
            <a:pPr marL="0" indent="0" lvl="0">
              <a:lnSpc>
                <a:spcPts val="43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DAEb9SgEPfU</dc:identifier>
  <dcterms:modified xsi:type="dcterms:W3CDTF">2011-08-01T06:04:30Z</dcterms:modified>
  <cp:revision>1</cp:revision>
  <dc:title>Cassandra 21 (CREATORZ)</dc:title>
</cp:coreProperties>
</file>