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7F2B00-D143-4248-8041-60BB90DFB2E0}" v="88" dt="2021-02-16T21:09:39.763"/>
    <p1510:client id="{41FAE5B4-0A85-4CDA-BB3B-A1CC150E5EFB}" v="2753" dt="2021-02-16T21:04:27.501"/>
    <p1510:client id="{9D612B5F-23E1-4888-B6F2-737738CA6DD9}" v="1708" dt="2021-02-16T19:48:10.445"/>
    <p1510:client id="{C2A41F59-A857-4153-82B7-BEAFB8BE48B7}" v="54" dt="2021-02-16T14:34:37.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85666"/>
            <a:ext cx="9144000" cy="1845748"/>
          </a:xfrm>
        </p:spPr>
        <p:txBody>
          <a:bodyPr>
            <a:normAutofit/>
          </a:bodyPr>
          <a:lstStyle/>
          <a:p>
            <a:r>
              <a:rPr lang="en-US" sz="2800" b="1" dirty="0">
                <a:solidFill>
                  <a:srgbClr val="0070C0"/>
                </a:solidFill>
                <a:cs typeface="Calibri Light"/>
              </a:rPr>
              <a:t>Proposed Project</a:t>
            </a:r>
            <a:br>
              <a:rPr lang="en-US" sz="2800" b="1" dirty="0">
                <a:solidFill>
                  <a:srgbClr val="0070C0"/>
                </a:solidFill>
                <a:cs typeface="Calibri Light"/>
              </a:rPr>
            </a:br>
            <a:br>
              <a:rPr lang="en-US" sz="2800" b="1" dirty="0">
                <a:cs typeface="Calibri Light"/>
              </a:rPr>
            </a:br>
            <a:r>
              <a:rPr lang="en-US" sz="2800" b="1" dirty="0">
                <a:cs typeface="Calibri Light"/>
              </a:rPr>
              <a:t>Person Identification </a:t>
            </a:r>
            <a:r>
              <a:rPr lang="en-US" sz="2800" dirty="0">
                <a:cs typeface="Calibri Light"/>
              </a:rPr>
              <a:t>using ensemble of Face matching, </a:t>
            </a:r>
            <a:r>
              <a:rPr lang="en-US" sz="2800">
                <a:cs typeface="Calibri Light"/>
              </a:rPr>
              <a:t>clustering and Super Resolution GANs</a:t>
            </a:r>
            <a:endParaRPr lang="en-US" sz="2800" dirty="0">
              <a:cs typeface="Calibri Light"/>
            </a:endParaRPr>
          </a:p>
        </p:txBody>
      </p:sp>
      <p:sp>
        <p:nvSpPr>
          <p:cNvPr id="3" name="Subtitle 2"/>
          <p:cNvSpPr>
            <a:spLocks noGrp="1"/>
          </p:cNvSpPr>
          <p:nvPr>
            <p:ph type="subTitle" idx="1"/>
          </p:nvPr>
        </p:nvSpPr>
        <p:spPr>
          <a:xfrm>
            <a:off x="1435395" y="2928642"/>
            <a:ext cx="9144000" cy="3383553"/>
          </a:xfrm>
        </p:spPr>
        <p:txBody>
          <a:bodyPr vert="horz" lIns="91440" tIns="45720" rIns="91440" bIns="45720" rtlCol="0" anchor="t">
            <a:normAutofit/>
          </a:bodyPr>
          <a:lstStyle/>
          <a:p>
            <a:r>
              <a:rPr lang="en-US" u="sng" dirty="0">
                <a:cs typeface="Calibri"/>
              </a:rPr>
              <a:t>Team Members</a:t>
            </a:r>
          </a:p>
          <a:p>
            <a:pPr algn="l"/>
            <a:endParaRPr lang="en-US" dirty="0">
              <a:cs typeface="Calibri"/>
            </a:endParaRPr>
          </a:p>
          <a:p>
            <a:pPr algn="l"/>
            <a:endParaRPr lang="en-US" dirty="0">
              <a:cs typeface="Calibri"/>
            </a:endParaRPr>
          </a:p>
        </p:txBody>
      </p:sp>
      <p:graphicFrame>
        <p:nvGraphicFramePr>
          <p:cNvPr id="5" name="Table 5">
            <a:extLst>
              <a:ext uri="{FF2B5EF4-FFF2-40B4-BE49-F238E27FC236}">
                <a16:creationId xmlns:a16="http://schemas.microsoft.com/office/drawing/2014/main" id="{AF555CDF-F71D-41BB-BA4D-60028F5007E9}"/>
              </a:ext>
            </a:extLst>
          </p:cNvPr>
          <p:cNvGraphicFramePr>
            <a:graphicFrameLocks noGrp="1"/>
          </p:cNvGraphicFramePr>
          <p:nvPr>
            <p:extLst>
              <p:ext uri="{D42A27DB-BD31-4B8C-83A1-F6EECF244321}">
                <p14:modId xmlns:p14="http://schemas.microsoft.com/office/powerpoint/2010/main" val="1523993938"/>
              </p:ext>
            </p:extLst>
          </p:nvPr>
        </p:nvGraphicFramePr>
        <p:xfrm>
          <a:off x="2073703" y="4053911"/>
          <a:ext cx="8168640" cy="1854200"/>
        </p:xfrm>
        <a:graphic>
          <a:graphicData uri="http://schemas.openxmlformats.org/drawingml/2006/table">
            <a:tbl>
              <a:tblPr firstRow="1" bandRow="1">
                <a:tableStyleId>{5C22544A-7EE6-4342-B048-85BDC9FD1C3A}</a:tableStyleId>
              </a:tblPr>
              <a:tblGrid>
                <a:gridCol w="2722880">
                  <a:extLst>
                    <a:ext uri="{9D8B030D-6E8A-4147-A177-3AD203B41FA5}">
                      <a16:colId xmlns:a16="http://schemas.microsoft.com/office/drawing/2014/main" val="3340539180"/>
                    </a:ext>
                  </a:extLst>
                </a:gridCol>
                <a:gridCol w="2722880">
                  <a:extLst>
                    <a:ext uri="{9D8B030D-6E8A-4147-A177-3AD203B41FA5}">
                      <a16:colId xmlns:a16="http://schemas.microsoft.com/office/drawing/2014/main" val="383030522"/>
                    </a:ext>
                  </a:extLst>
                </a:gridCol>
                <a:gridCol w="2722880">
                  <a:extLst>
                    <a:ext uri="{9D8B030D-6E8A-4147-A177-3AD203B41FA5}">
                      <a16:colId xmlns:a16="http://schemas.microsoft.com/office/drawing/2014/main" val="926305316"/>
                    </a:ext>
                  </a:extLst>
                </a:gridCol>
              </a:tblGrid>
              <a:tr h="370840">
                <a:tc>
                  <a:txBody>
                    <a:bodyPr/>
                    <a:lstStyle/>
                    <a:p>
                      <a:pPr lvl="0">
                        <a:buNone/>
                      </a:pPr>
                      <a:r>
                        <a:rPr lang="en-US" dirty="0"/>
                        <a:t>             Name </a:t>
                      </a:r>
                    </a:p>
                  </a:txBody>
                  <a:tcPr/>
                </a:tc>
                <a:tc>
                  <a:txBody>
                    <a:bodyPr/>
                    <a:lstStyle/>
                    <a:p>
                      <a:pPr lvl="0">
                        <a:buNone/>
                      </a:pPr>
                      <a:r>
                        <a:rPr lang="en-US" dirty="0"/>
                        <a:t>               Roll no.</a:t>
                      </a:r>
                    </a:p>
                  </a:txBody>
                  <a:tcPr/>
                </a:tc>
                <a:tc>
                  <a:txBody>
                    <a:bodyPr/>
                    <a:lstStyle/>
                    <a:p>
                      <a:pPr lvl="0">
                        <a:buNone/>
                      </a:pPr>
                      <a:r>
                        <a:rPr lang="en-US" dirty="0"/>
                        <a:t>                Branch and Year</a:t>
                      </a:r>
                    </a:p>
                  </a:txBody>
                  <a:tcPr/>
                </a:tc>
                <a:extLst>
                  <a:ext uri="{0D108BD9-81ED-4DB2-BD59-A6C34878D82A}">
                    <a16:rowId xmlns:a16="http://schemas.microsoft.com/office/drawing/2014/main" val="3032000352"/>
                  </a:ext>
                </a:extLst>
              </a:tr>
              <a:tr h="370840">
                <a:tc>
                  <a:txBody>
                    <a:bodyPr/>
                    <a:lstStyle/>
                    <a:p>
                      <a:r>
                        <a:rPr lang="en-US" dirty="0"/>
                        <a:t>Akshat Rajkumar Jain</a:t>
                      </a:r>
                    </a:p>
                  </a:txBody>
                  <a:tcPr/>
                </a:tc>
                <a:tc>
                  <a:txBody>
                    <a:bodyPr/>
                    <a:lstStyle/>
                    <a:p>
                      <a:r>
                        <a:rPr lang="en-US" dirty="0"/>
                        <a:t>             19095009</a:t>
                      </a:r>
                    </a:p>
                  </a:txBody>
                  <a:tcPr/>
                </a:tc>
                <a:tc>
                  <a:txBody>
                    <a:bodyPr/>
                    <a:lstStyle/>
                    <a:p>
                      <a:r>
                        <a:rPr lang="en-US" dirty="0"/>
                        <a:t>Electronics, Part - II</a:t>
                      </a:r>
                    </a:p>
                  </a:txBody>
                  <a:tcPr/>
                </a:tc>
                <a:extLst>
                  <a:ext uri="{0D108BD9-81ED-4DB2-BD59-A6C34878D82A}">
                    <a16:rowId xmlns:a16="http://schemas.microsoft.com/office/drawing/2014/main" val="3839204359"/>
                  </a:ext>
                </a:extLst>
              </a:tr>
              <a:tr h="370840">
                <a:tc>
                  <a:txBody>
                    <a:bodyPr/>
                    <a:lstStyle/>
                    <a:p>
                      <a:r>
                        <a:rPr lang="en-US" dirty="0"/>
                        <a:t>Akshat Sood</a:t>
                      </a:r>
                    </a:p>
                  </a:txBody>
                  <a:tcPr/>
                </a:tc>
                <a:tc>
                  <a:txBody>
                    <a:bodyPr/>
                    <a:lstStyle/>
                    <a:p>
                      <a:r>
                        <a:rPr lang="en-US" dirty="0"/>
                        <a:t>             19095010</a:t>
                      </a:r>
                    </a:p>
                  </a:txBody>
                  <a:tcPr/>
                </a:tc>
                <a:tc>
                  <a:txBody>
                    <a:bodyPr/>
                    <a:lstStyle/>
                    <a:p>
                      <a:pPr lvl="0" algn="l">
                        <a:lnSpc>
                          <a:spcPct val="100000"/>
                        </a:lnSpc>
                        <a:spcBef>
                          <a:spcPts val="0"/>
                        </a:spcBef>
                        <a:spcAft>
                          <a:spcPts val="0"/>
                        </a:spcAft>
                        <a:buNone/>
                      </a:pPr>
                      <a:r>
                        <a:rPr lang="en-US" sz="1800" b="0" i="0" u="none" strike="noStrike" noProof="0" dirty="0">
                          <a:latin typeface="Calibri"/>
                        </a:rPr>
                        <a:t>Electronics, Part - II</a:t>
                      </a:r>
                    </a:p>
                  </a:txBody>
                  <a:tcPr/>
                </a:tc>
                <a:extLst>
                  <a:ext uri="{0D108BD9-81ED-4DB2-BD59-A6C34878D82A}">
                    <a16:rowId xmlns:a16="http://schemas.microsoft.com/office/drawing/2014/main" val="1775798364"/>
                  </a:ext>
                </a:extLst>
              </a:tr>
              <a:tr h="370840">
                <a:tc>
                  <a:txBody>
                    <a:bodyPr/>
                    <a:lstStyle/>
                    <a:p>
                      <a:r>
                        <a:rPr lang="en-US" dirty="0"/>
                        <a:t>Aman Kumar</a:t>
                      </a:r>
                    </a:p>
                  </a:txBody>
                  <a:tcPr/>
                </a:tc>
                <a:tc>
                  <a:txBody>
                    <a:bodyPr/>
                    <a:lstStyle/>
                    <a:p>
                      <a:r>
                        <a:rPr lang="en-US" dirty="0"/>
                        <a:t>             19095011</a:t>
                      </a:r>
                    </a:p>
                  </a:txBody>
                  <a:tcPr/>
                </a:tc>
                <a:tc>
                  <a:txBody>
                    <a:bodyPr/>
                    <a:lstStyle/>
                    <a:p>
                      <a:pPr lvl="0" algn="l">
                        <a:lnSpc>
                          <a:spcPct val="100000"/>
                        </a:lnSpc>
                        <a:spcBef>
                          <a:spcPts val="0"/>
                        </a:spcBef>
                        <a:spcAft>
                          <a:spcPts val="0"/>
                        </a:spcAft>
                        <a:buNone/>
                      </a:pPr>
                      <a:r>
                        <a:rPr lang="en-US" sz="1800" b="0" i="0" u="none" strike="noStrike" noProof="0" dirty="0">
                          <a:latin typeface="Calibri"/>
                        </a:rPr>
                        <a:t>Electronics, Part - II</a:t>
                      </a:r>
                    </a:p>
                  </a:txBody>
                  <a:tcPr/>
                </a:tc>
                <a:extLst>
                  <a:ext uri="{0D108BD9-81ED-4DB2-BD59-A6C34878D82A}">
                    <a16:rowId xmlns:a16="http://schemas.microsoft.com/office/drawing/2014/main" val="3333827131"/>
                  </a:ext>
                </a:extLst>
              </a:tr>
              <a:tr h="370840">
                <a:tc>
                  <a:txBody>
                    <a:bodyPr/>
                    <a:lstStyle/>
                    <a:p>
                      <a:r>
                        <a:rPr lang="en-US" dirty="0"/>
                        <a:t>Aman Mishra</a:t>
                      </a:r>
                    </a:p>
                  </a:txBody>
                  <a:tcPr/>
                </a:tc>
                <a:tc>
                  <a:txBody>
                    <a:bodyPr/>
                    <a:lstStyle/>
                    <a:p>
                      <a:r>
                        <a:rPr lang="en-US" dirty="0"/>
                        <a:t>             19095012</a:t>
                      </a:r>
                    </a:p>
                  </a:txBody>
                  <a:tcPr/>
                </a:tc>
                <a:tc>
                  <a:txBody>
                    <a:bodyPr/>
                    <a:lstStyle/>
                    <a:p>
                      <a:pPr lvl="0" algn="l">
                        <a:lnSpc>
                          <a:spcPct val="100000"/>
                        </a:lnSpc>
                        <a:spcBef>
                          <a:spcPts val="0"/>
                        </a:spcBef>
                        <a:spcAft>
                          <a:spcPts val="0"/>
                        </a:spcAft>
                        <a:buNone/>
                      </a:pPr>
                      <a:r>
                        <a:rPr lang="en-US" sz="1800" b="0" i="0" u="none" strike="noStrike" noProof="0" dirty="0">
                          <a:latin typeface="Calibri"/>
                        </a:rPr>
                        <a:t>Electronics, Part - II</a:t>
                      </a:r>
                    </a:p>
                  </a:txBody>
                  <a:tcPr/>
                </a:tc>
                <a:extLst>
                  <a:ext uri="{0D108BD9-81ED-4DB2-BD59-A6C34878D82A}">
                    <a16:rowId xmlns:a16="http://schemas.microsoft.com/office/drawing/2014/main" val="3816941254"/>
                  </a:ext>
                </a:extLst>
              </a:tr>
            </a:tbl>
          </a:graphicData>
        </a:graphic>
      </p:graphicFrame>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EB5AB1-0057-468D-B8FC-741AE977EAA4}"/>
              </a:ext>
            </a:extLst>
          </p:cNvPr>
          <p:cNvSpPr>
            <a:spLocks noGrp="1"/>
          </p:cNvSpPr>
          <p:nvPr>
            <p:ph type="title"/>
          </p:nvPr>
        </p:nvSpPr>
        <p:spPr>
          <a:xfrm>
            <a:off x="795528" y="386930"/>
            <a:ext cx="10141799" cy="1300554"/>
          </a:xfrm>
        </p:spPr>
        <p:txBody>
          <a:bodyPr anchor="b">
            <a:normAutofit/>
          </a:bodyPr>
          <a:lstStyle/>
          <a:p>
            <a:r>
              <a:rPr lang="en-US" sz="4800" dirty="0">
                <a:solidFill>
                  <a:srgbClr val="0070C0"/>
                </a:solidFill>
                <a:cs typeface="Calibri Light"/>
              </a:rPr>
              <a:t>What is Person Identification</a:t>
            </a:r>
          </a:p>
        </p:txBody>
      </p:sp>
      <p:sp>
        <p:nvSpPr>
          <p:cNvPr id="139" name="Rectangle 138">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floor&#10;&#10;Description automatically generated">
            <a:extLst>
              <a:ext uri="{FF2B5EF4-FFF2-40B4-BE49-F238E27FC236}">
                <a16:creationId xmlns:a16="http://schemas.microsoft.com/office/drawing/2014/main" id="{31A25017-89E7-4256-98FF-663A1925B19C}"/>
              </a:ext>
            </a:extLst>
          </p:cNvPr>
          <p:cNvPicPr>
            <a:picLocks noChangeAspect="1"/>
          </p:cNvPicPr>
          <p:nvPr/>
        </p:nvPicPr>
        <p:blipFill rotWithShape="1">
          <a:blip r:embed="rId2"/>
          <a:srcRect l="5689"/>
          <a:stretch/>
        </p:blipFill>
        <p:spPr>
          <a:xfrm>
            <a:off x="635295" y="2524715"/>
            <a:ext cx="5150277" cy="3714244"/>
          </a:xfrm>
          <a:prstGeom prst="rect">
            <a:avLst/>
          </a:prstGeom>
        </p:spPr>
      </p:pic>
      <p:sp>
        <p:nvSpPr>
          <p:cNvPr id="3" name="Content Placeholder 2">
            <a:extLst>
              <a:ext uri="{FF2B5EF4-FFF2-40B4-BE49-F238E27FC236}">
                <a16:creationId xmlns:a16="http://schemas.microsoft.com/office/drawing/2014/main" id="{F0B85FCD-7E3E-4042-9B54-9F9AAED81273}"/>
              </a:ext>
            </a:extLst>
          </p:cNvPr>
          <p:cNvSpPr>
            <a:spLocks noGrp="1"/>
          </p:cNvSpPr>
          <p:nvPr>
            <p:ph idx="1"/>
          </p:nvPr>
        </p:nvSpPr>
        <p:spPr>
          <a:xfrm>
            <a:off x="6406429" y="2599509"/>
            <a:ext cx="4530898" cy="3639450"/>
          </a:xfrm>
        </p:spPr>
        <p:txBody>
          <a:bodyPr vert="horz" lIns="91440" tIns="45720" rIns="91440" bIns="45720" rtlCol="0" anchor="ctr">
            <a:noAutofit/>
          </a:bodyPr>
          <a:lstStyle/>
          <a:p>
            <a:pPr marL="0" indent="0">
              <a:buNone/>
            </a:pPr>
            <a:r>
              <a:rPr lang="en-US" sz="1800" dirty="0">
                <a:cs typeface="Calibri" panose="020F0502020204030204"/>
              </a:rPr>
              <a:t>Person identification is the process of matching the image of a person either with its ID or with the already present members in the database.</a:t>
            </a:r>
          </a:p>
          <a:p>
            <a:pPr marL="0" indent="0">
              <a:buNone/>
            </a:pPr>
            <a:endParaRPr lang="en-US" sz="1800" dirty="0">
              <a:cs typeface="Calibri" panose="020F0502020204030204"/>
            </a:endParaRPr>
          </a:p>
          <a:p>
            <a:pPr marL="0" indent="0">
              <a:buNone/>
            </a:pPr>
            <a:r>
              <a:rPr lang="en-US" sz="1800" b="1" dirty="0">
                <a:cs typeface="Calibri" panose="020F0502020204030204"/>
              </a:rPr>
              <a:t>For example</a:t>
            </a:r>
            <a:r>
              <a:rPr lang="en-US" sz="1800" dirty="0">
                <a:cs typeface="Calibri" panose="020F0502020204030204"/>
              </a:rPr>
              <a:t> – In the given image the bounded person should be checked with the already present member in the database, if the present is not matched with anyone then it will be considered as an outsider to that organization or place.</a:t>
            </a:r>
          </a:p>
          <a:p>
            <a:pPr marL="0" indent="0">
              <a:buNone/>
            </a:pPr>
            <a:endParaRPr lang="en-US" sz="1800" dirty="0">
              <a:cs typeface="Calibri" panose="020F0502020204030204"/>
            </a:endParaRPr>
          </a:p>
          <a:p>
            <a:pPr marL="0" indent="0">
              <a:buNone/>
            </a:pPr>
            <a:r>
              <a:rPr lang="en-US" sz="1800" dirty="0">
                <a:cs typeface="Calibri" panose="020F0502020204030204"/>
              </a:rPr>
              <a:t>  </a:t>
            </a:r>
          </a:p>
        </p:txBody>
      </p:sp>
      <p:sp>
        <p:nvSpPr>
          <p:cNvPr id="143" name="Rectangle 142">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2652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0A6FEB-F951-4298-85D1-F223B121E04B}"/>
              </a:ext>
            </a:extLst>
          </p:cNvPr>
          <p:cNvSpPr>
            <a:spLocks noGrp="1"/>
          </p:cNvSpPr>
          <p:nvPr>
            <p:ph type="title"/>
          </p:nvPr>
        </p:nvSpPr>
        <p:spPr>
          <a:xfrm>
            <a:off x="808638" y="386930"/>
            <a:ext cx="9236700" cy="1188950"/>
          </a:xfrm>
        </p:spPr>
        <p:txBody>
          <a:bodyPr anchor="b">
            <a:normAutofit/>
          </a:bodyPr>
          <a:lstStyle/>
          <a:p>
            <a:r>
              <a:rPr lang="en-US" sz="5400" dirty="0">
                <a:solidFill>
                  <a:srgbClr val="0070C0"/>
                </a:solidFill>
                <a:cs typeface="Calibri Light"/>
              </a:rPr>
              <a:t>Why we want to adopt it here?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2DD1E5-23B2-40B1-9315-E826CA9D9D10}"/>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r>
              <a:rPr lang="en-US" sz="2400">
                <a:cs typeface="Calibri" panose="020F0502020204030204"/>
              </a:rPr>
              <a:t>We can use this method for surveillance at places where less monitoring facilities are available:</a:t>
            </a:r>
            <a:endParaRPr lang="en-US" sz="2400"/>
          </a:p>
          <a:p>
            <a:pPr marL="0" indent="0">
              <a:buNone/>
            </a:pPr>
            <a:r>
              <a:rPr lang="en-US" sz="2400">
                <a:cs typeface="Calibri" panose="020F0502020204030204"/>
              </a:rPr>
              <a:t>1. Hostels – Cameras using in hostels are  generally of lower quality hence it will be very difficult to track the person even if it can be seen in the camera.</a:t>
            </a:r>
          </a:p>
          <a:p>
            <a:pPr marL="0" indent="0">
              <a:buNone/>
            </a:pPr>
            <a:r>
              <a:rPr lang="en-US" sz="2400">
                <a:cs typeface="Calibri" panose="020F0502020204030204"/>
              </a:rPr>
              <a:t>2. Classrooms – Tracking of persons can be done using this approach in classes.</a:t>
            </a:r>
          </a:p>
          <a:p>
            <a:pPr marL="0" indent="0">
              <a:buNone/>
            </a:pPr>
            <a:r>
              <a:rPr lang="en-US" sz="2400">
                <a:cs typeface="Calibri" panose="020F0502020204030204"/>
              </a:rPr>
              <a:t>3. Other college monitoring places like labs, departments etc.</a:t>
            </a:r>
          </a:p>
        </p:txBody>
      </p:sp>
    </p:spTree>
    <p:extLst>
      <p:ext uri="{BB962C8B-B14F-4D97-AF65-F5344CB8AC3E}">
        <p14:creationId xmlns:p14="http://schemas.microsoft.com/office/powerpoint/2010/main" val="296507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00935C-4A5D-442B-8E72-18E959EA7C58}"/>
              </a:ext>
            </a:extLst>
          </p:cNvPr>
          <p:cNvSpPr>
            <a:spLocks noGrp="1"/>
          </p:cNvSpPr>
          <p:nvPr>
            <p:ph type="title"/>
          </p:nvPr>
        </p:nvSpPr>
        <p:spPr>
          <a:xfrm>
            <a:off x="808638" y="386930"/>
            <a:ext cx="9236700" cy="1188950"/>
          </a:xfrm>
        </p:spPr>
        <p:txBody>
          <a:bodyPr anchor="b">
            <a:normAutofit/>
          </a:bodyPr>
          <a:lstStyle/>
          <a:p>
            <a:r>
              <a:rPr lang="en-US" sz="5400">
                <a:cs typeface="Calibri Light"/>
              </a:rPr>
              <a:t>Our Approach</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B81978-4E53-40AE-8DDD-88C64D368BB4}"/>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r>
              <a:rPr lang="en-US" sz="2000" dirty="0">
                <a:cs typeface="Calibri" panose="020F0502020204030204"/>
              </a:rPr>
              <a:t>We can divide our approach in four different part :-</a:t>
            </a:r>
          </a:p>
          <a:p>
            <a:pPr marL="0" indent="0">
              <a:buNone/>
            </a:pPr>
            <a:r>
              <a:rPr lang="en-US" sz="2000" dirty="0">
                <a:cs typeface="Calibri" panose="020F0502020204030204"/>
              </a:rPr>
              <a:t>1. </a:t>
            </a:r>
            <a:r>
              <a:rPr lang="en-US" sz="2000" b="1" u="sng" dirty="0">
                <a:cs typeface="Calibri" panose="020F0502020204030204"/>
              </a:rPr>
              <a:t>Object detection</a:t>
            </a:r>
            <a:r>
              <a:rPr lang="en-US" sz="2000" dirty="0">
                <a:cs typeface="Calibri" panose="020F0502020204030204"/>
              </a:rPr>
              <a:t> – In this part we will use YOLOv3 model to detect the persons in our images and segment all the persons from the images.</a:t>
            </a:r>
          </a:p>
          <a:p>
            <a:pPr marL="0" indent="0">
              <a:buNone/>
            </a:pPr>
            <a:r>
              <a:rPr lang="en-US" sz="2000" dirty="0">
                <a:cs typeface="Calibri" panose="020F0502020204030204"/>
              </a:rPr>
              <a:t>2. </a:t>
            </a:r>
            <a:r>
              <a:rPr lang="en-US" sz="2000" b="1" u="sng" dirty="0">
                <a:cs typeface="Calibri" panose="020F0502020204030204"/>
              </a:rPr>
              <a:t>Conversion to higher Resolution and pass via Siamese network</a:t>
            </a:r>
            <a:r>
              <a:rPr lang="en-US" sz="2000" dirty="0">
                <a:cs typeface="Calibri" panose="020F0502020204030204"/>
              </a:rPr>
              <a:t>- In this part we will increase the resolution of the extracted persons from input image. For this purpose we will use Super Resolution GANs and pass this image to Siamese network for matching.</a:t>
            </a:r>
          </a:p>
          <a:p>
            <a:pPr marL="0" indent="0">
              <a:buNone/>
            </a:pPr>
            <a:r>
              <a:rPr lang="en-US" sz="2000" dirty="0">
                <a:cs typeface="Calibri" panose="020F0502020204030204"/>
              </a:rPr>
              <a:t>3. </a:t>
            </a:r>
            <a:r>
              <a:rPr lang="en-US" sz="2000" b="1" u="sng" dirty="0">
                <a:cs typeface="Calibri" panose="020F0502020204030204"/>
              </a:rPr>
              <a:t>Clustering</a:t>
            </a:r>
            <a:r>
              <a:rPr lang="en-US" sz="2000" dirty="0">
                <a:cs typeface="Calibri" panose="020F0502020204030204"/>
              </a:rPr>
              <a:t> - In this part we will apply K-means clustering on the input subjects with the persons present in database.</a:t>
            </a:r>
          </a:p>
          <a:p>
            <a:pPr marL="0" indent="0">
              <a:buNone/>
            </a:pPr>
            <a:r>
              <a:rPr lang="en-US" sz="2000" dirty="0">
                <a:cs typeface="Calibri" panose="020F0502020204030204"/>
              </a:rPr>
              <a:t>4. </a:t>
            </a:r>
            <a:r>
              <a:rPr lang="en-US" sz="2000" b="1" u="sng" dirty="0">
                <a:cs typeface="Calibri" panose="020F0502020204030204"/>
              </a:rPr>
              <a:t>Ensemble</a:t>
            </a:r>
            <a:r>
              <a:rPr lang="en-US" sz="2000" dirty="0">
                <a:cs typeface="Calibri" panose="020F0502020204030204"/>
              </a:rPr>
              <a:t> - We will ensemble the results obtained from Siamese network + k - means clustering</a:t>
            </a:r>
          </a:p>
        </p:txBody>
      </p:sp>
    </p:spTree>
    <p:extLst>
      <p:ext uri="{BB962C8B-B14F-4D97-AF65-F5344CB8AC3E}">
        <p14:creationId xmlns:p14="http://schemas.microsoft.com/office/powerpoint/2010/main" val="3557627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8DDA-8CF6-4C8F-9954-DD089BB35EC3}"/>
              </a:ext>
            </a:extLst>
          </p:cNvPr>
          <p:cNvSpPr>
            <a:spLocks noGrp="1"/>
          </p:cNvSpPr>
          <p:nvPr>
            <p:ph type="title"/>
          </p:nvPr>
        </p:nvSpPr>
        <p:spPr/>
        <p:txBody>
          <a:bodyPr/>
          <a:lstStyle/>
          <a:p>
            <a:r>
              <a:rPr lang="en-US" dirty="0">
                <a:cs typeface="Calibri Light"/>
              </a:rPr>
              <a:t>    </a:t>
            </a:r>
            <a:r>
              <a:rPr lang="en-US" dirty="0">
                <a:solidFill>
                  <a:srgbClr val="000000"/>
                </a:solidFill>
                <a:cs typeface="Calibri Light"/>
              </a:rPr>
              <a:t>       </a:t>
            </a:r>
            <a:r>
              <a:rPr lang="en-US" dirty="0">
                <a:solidFill>
                  <a:srgbClr val="0070C0"/>
                </a:solidFill>
                <a:cs typeface="Calibri Light"/>
              </a:rPr>
              <a:t> Visual representation of Approach</a:t>
            </a:r>
          </a:p>
        </p:txBody>
      </p:sp>
      <p:pic>
        <p:nvPicPr>
          <p:cNvPr id="3" name="Picture 3" descr="Diagram&#10;&#10;Description automatically generated">
            <a:extLst>
              <a:ext uri="{FF2B5EF4-FFF2-40B4-BE49-F238E27FC236}">
                <a16:creationId xmlns:a16="http://schemas.microsoft.com/office/drawing/2014/main" id="{41E1B9BC-D86F-4302-8137-6E498D4996D0}"/>
              </a:ext>
            </a:extLst>
          </p:cNvPr>
          <p:cNvPicPr>
            <a:picLocks noGrp="1" noChangeAspect="1"/>
          </p:cNvPicPr>
          <p:nvPr>
            <p:ph idx="1"/>
          </p:nvPr>
        </p:nvPicPr>
        <p:blipFill>
          <a:blip r:embed="rId2"/>
          <a:stretch>
            <a:fillRect/>
          </a:stretch>
        </p:blipFill>
        <p:spPr>
          <a:xfrm>
            <a:off x="838200" y="1853361"/>
            <a:ext cx="10515600" cy="4295866"/>
          </a:xfrm>
        </p:spPr>
      </p:pic>
    </p:spTree>
    <p:extLst>
      <p:ext uri="{BB962C8B-B14F-4D97-AF65-F5344CB8AC3E}">
        <p14:creationId xmlns:p14="http://schemas.microsoft.com/office/powerpoint/2010/main" val="10702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C7F50A-1842-4E03-A983-36D2F96DCBFA}"/>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kern="1200">
                <a:solidFill>
                  <a:srgbClr val="000000"/>
                </a:solidFill>
                <a:latin typeface="+mj-lt"/>
                <a:ea typeface="+mj-ea"/>
                <a:cs typeface="+mj-cs"/>
              </a:rPr>
              <a:t>Thankyou</a:t>
            </a:r>
          </a:p>
        </p:txBody>
      </p:sp>
      <p:sp>
        <p:nvSpPr>
          <p:cNvPr id="8"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Lollipop">
            <a:extLst>
              <a:ext uri="{FF2B5EF4-FFF2-40B4-BE49-F238E27FC236}">
                <a16:creationId xmlns:a16="http://schemas.microsoft.com/office/drawing/2014/main" id="{C1CB3907-95DF-4FB6-8BCE-9B97A9D8C1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22911623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Proposed Project  Person Identification using ensemble of Face matching, clustering and Super Resolution GANs</vt:lpstr>
      <vt:lpstr>What is Person Identification</vt:lpstr>
      <vt:lpstr>Why we want to adopt it here? </vt:lpstr>
      <vt:lpstr>Our Approach</vt:lpstr>
      <vt:lpstr>            Visual representation of Approach</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379</cp:revision>
  <dcterms:created xsi:type="dcterms:W3CDTF">2021-02-16T14:33:26Z</dcterms:created>
  <dcterms:modified xsi:type="dcterms:W3CDTF">2021-02-16T21:10:35Z</dcterms:modified>
</cp:coreProperties>
</file>