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59" r:id="rId4"/>
    <p:sldId id="272" r:id="rId5"/>
    <p:sldId id="274" r:id="rId6"/>
    <p:sldId id="261" r:id="rId7"/>
    <p:sldId id="275" r:id="rId8"/>
    <p:sldId id="295" r:id="rId9"/>
    <p:sldId id="277" r:id="rId10"/>
    <p:sldId id="278" r:id="rId11"/>
    <p:sldId id="279" r:id="rId12"/>
    <p:sldId id="280" r:id="rId13"/>
    <p:sldId id="282" r:id="rId14"/>
    <p:sldId id="281" r:id="rId15"/>
    <p:sldId id="262" r:id="rId16"/>
    <p:sldId id="283" r:id="rId17"/>
    <p:sldId id="284" r:id="rId18"/>
    <p:sldId id="285" r:id="rId19"/>
    <p:sldId id="286" r:id="rId20"/>
    <p:sldId id="263" r:id="rId21"/>
    <p:sldId id="265" r:id="rId22"/>
    <p:sldId id="288" r:id="rId23"/>
    <p:sldId id="287" r:id="rId24"/>
    <p:sldId id="264" r:id="rId25"/>
    <p:sldId id="266" r:id="rId26"/>
    <p:sldId id="267" r:id="rId27"/>
    <p:sldId id="268" r:id="rId28"/>
    <p:sldId id="269" r:id="rId29"/>
    <p:sldId id="270" r:id="rId30"/>
    <p:sldId id="271"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9" autoAdjust="0"/>
    <p:restoredTop sz="94660"/>
  </p:normalViewPr>
  <p:slideViewPr>
    <p:cSldViewPr snapToGrid="0">
      <p:cViewPr varScale="1">
        <p:scale>
          <a:sx n="67" d="100"/>
          <a:sy n="67" d="100"/>
        </p:scale>
        <p:origin x="4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497F-48EB-4630-4B65-7EDE4ECF5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3E340B-3F4B-F5DA-2DE9-3B6DFE76B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429D5F-E307-4FAC-F012-287EB255769F}"/>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5" name="Footer Placeholder 4">
            <a:extLst>
              <a:ext uri="{FF2B5EF4-FFF2-40B4-BE49-F238E27FC236}">
                <a16:creationId xmlns:a16="http://schemas.microsoft.com/office/drawing/2014/main" id="{1D1B3A0C-EE62-24C0-9EAA-053F6E485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1D9C4-96DB-7C60-8633-EC0BB20F954A}"/>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1395227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59D7-0034-673C-494E-6717BB0AD1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FEBAC-E61B-7DB1-6CD7-EAE4EB2C0C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878D0-70D9-3A81-430B-5DA2822FCBAC}"/>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5" name="Footer Placeholder 4">
            <a:extLst>
              <a:ext uri="{FF2B5EF4-FFF2-40B4-BE49-F238E27FC236}">
                <a16:creationId xmlns:a16="http://schemas.microsoft.com/office/drawing/2014/main" id="{31E0108F-9466-4EE8-F509-A0433EAD6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4A940-358B-47FD-FF73-41BE2A3D9633}"/>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3521494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EAB0B-9D6E-B942-7203-140D8F075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CB7BB7-98EA-CB44-3A61-E8D4843C7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EA4E2-99C0-642F-8FD1-BF96987812E6}"/>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5" name="Footer Placeholder 4">
            <a:extLst>
              <a:ext uri="{FF2B5EF4-FFF2-40B4-BE49-F238E27FC236}">
                <a16:creationId xmlns:a16="http://schemas.microsoft.com/office/drawing/2014/main" id="{61F0E341-3640-C5CC-0664-B2183104D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87D61-F5DD-D04F-3420-412EB91EF664}"/>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211601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9A42-4990-56A6-1931-C4E3457D8A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7A6565-8A46-27CF-916A-28BFEAD20D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9D9B6-0B0F-6F7A-9917-B6E0819A306B}"/>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5" name="Footer Placeholder 4">
            <a:extLst>
              <a:ext uri="{FF2B5EF4-FFF2-40B4-BE49-F238E27FC236}">
                <a16:creationId xmlns:a16="http://schemas.microsoft.com/office/drawing/2014/main" id="{4C5FF568-1317-6A93-7789-1F0AA9503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E0E9A-EF8A-9661-EFC3-B6014AB7E757}"/>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196127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FFCB-53F8-8848-D974-CEE07CD687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39646-FBE0-26D5-EBFA-F1BFA082B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695FA-36E0-2CB1-A0E1-95CDAD0B8569}"/>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5" name="Footer Placeholder 4">
            <a:extLst>
              <a:ext uri="{FF2B5EF4-FFF2-40B4-BE49-F238E27FC236}">
                <a16:creationId xmlns:a16="http://schemas.microsoft.com/office/drawing/2014/main" id="{7B4EBF2D-ECD6-2F38-7AAE-DAD458090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A8077-5930-39DE-E045-97BB503B0CED}"/>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189755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58E6-EDC6-1D4E-8CD3-BE918751B1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13EAC-BBE9-F472-742C-8F1D0F020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02BF3-ED4B-8A90-C750-880C45A813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409E09-DB34-140A-2597-93EBB0013074}"/>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6" name="Footer Placeholder 5">
            <a:extLst>
              <a:ext uri="{FF2B5EF4-FFF2-40B4-BE49-F238E27FC236}">
                <a16:creationId xmlns:a16="http://schemas.microsoft.com/office/drawing/2014/main" id="{4A0DA3D2-EE4A-100D-79AB-AA6B5D5713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D64A6-12A4-36D2-5DFC-EF6B8A23FF96}"/>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151661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3D-A274-9817-8D71-775DA16CEE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B1F38-4F87-9738-F37C-655051FD7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E5C657-8A0E-7BB5-8389-12D7485256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836665-AE53-5BBA-E2A3-E8BBCEEFE7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C454D-F926-E9C6-CE72-99E862AEBF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3C4EB1-A696-AA95-BBFB-22D1D2C27403}"/>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8" name="Footer Placeholder 7">
            <a:extLst>
              <a:ext uri="{FF2B5EF4-FFF2-40B4-BE49-F238E27FC236}">
                <a16:creationId xmlns:a16="http://schemas.microsoft.com/office/drawing/2014/main" id="{9B346F6F-CB2D-0B40-3ECC-83CEE1975D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5E05D1-D391-8E60-6483-E42F67248DD8}"/>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217238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8E15-6CEE-035F-D8C6-CAD563FC6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0B2A0F-A970-6BC7-2144-ED670E16965C}"/>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4" name="Footer Placeholder 3">
            <a:extLst>
              <a:ext uri="{FF2B5EF4-FFF2-40B4-BE49-F238E27FC236}">
                <a16:creationId xmlns:a16="http://schemas.microsoft.com/office/drawing/2014/main" id="{3672A95D-4AA9-7E36-033D-FF16BB894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BCD328-E8D6-A4E9-DF77-9B1F0B320B95}"/>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80682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5994D-F22A-E0F8-5160-A2C4C7A46C71}"/>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3" name="Footer Placeholder 2">
            <a:extLst>
              <a:ext uri="{FF2B5EF4-FFF2-40B4-BE49-F238E27FC236}">
                <a16:creationId xmlns:a16="http://schemas.microsoft.com/office/drawing/2014/main" id="{4AEA2F99-F1CC-12DD-EC80-DD44408AE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602DBF-6C05-08BA-7AA7-649B026FDC81}"/>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265233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D78A-4798-47FF-3FF8-99660C710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2BC2A-40A3-76B1-AB15-55912C84D5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6E34C-08F0-FF5F-19B9-FEDAEDD96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BD390-80D4-1A03-73A7-C11C1CEF7B8A}"/>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6" name="Footer Placeholder 5">
            <a:extLst>
              <a:ext uri="{FF2B5EF4-FFF2-40B4-BE49-F238E27FC236}">
                <a16:creationId xmlns:a16="http://schemas.microsoft.com/office/drawing/2014/main" id="{7C77F363-A81C-415E-41C6-C98123066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51413D-64DD-D95A-57BD-1CB0BF2F4C21}"/>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198394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7508-6098-1125-924F-8BA1FCF2E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8354F2-C8F1-F3F0-FDF2-0742DB852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B01E48-B0B3-D9C2-A027-481561AB9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4444F-5112-B975-918D-A984745F1A87}"/>
              </a:ext>
            </a:extLst>
          </p:cNvPr>
          <p:cNvSpPr>
            <a:spLocks noGrp="1"/>
          </p:cNvSpPr>
          <p:nvPr>
            <p:ph type="dt" sz="half" idx="10"/>
          </p:nvPr>
        </p:nvSpPr>
        <p:spPr/>
        <p:txBody>
          <a:bodyPr/>
          <a:lstStyle/>
          <a:p>
            <a:fld id="{342A17FD-06E8-43EA-9D58-6560F42C0A5E}" type="datetimeFigureOut">
              <a:rPr lang="en-US" smtClean="0"/>
              <a:t>5/28/2023</a:t>
            </a:fld>
            <a:endParaRPr lang="en-US"/>
          </a:p>
        </p:txBody>
      </p:sp>
      <p:sp>
        <p:nvSpPr>
          <p:cNvPr id="6" name="Footer Placeholder 5">
            <a:extLst>
              <a:ext uri="{FF2B5EF4-FFF2-40B4-BE49-F238E27FC236}">
                <a16:creationId xmlns:a16="http://schemas.microsoft.com/office/drawing/2014/main" id="{406EA49B-D376-47AC-5793-4031FE4F1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03032-8AA7-802D-94DA-2F8EA531BDDF}"/>
              </a:ext>
            </a:extLst>
          </p:cNvPr>
          <p:cNvSpPr>
            <a:spLocks noGrp="1"/>
          </p:cNvSpPr>
          <p:nvPr>
            <p:ph type="sldNum" sz="quarter" idx="12"/>
          </p:nvPr>
        </p:nvSpPr>
        <p:spPr/>
        <p:txBody>
          <a:bodyPr/>
          <a:lstStyle/>
          <a:p>
            <a:fld id="{76FB8012-EB85-4E01-9CD5-AEF80CC35A43}" type="slidenum">
              <a:rPr lang="en-US" smtClean="0"/>
              <a:t>‹#›</a:t>
            </a:fld>
            <a:endParaRPr lang="en-US"/>
          </a:p>
        </p:txBody>
      </p:sp>
    </p:spTree>
    <p:extLst>
      <p:ext uri="{BB962C8B-B14F-4D97-AF65-F5344CB8AC3E}">
        <p14:creationId xmlns:p14="http://schemas.microsoft.com/office/powerpoint/2010/main" val="395765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0C165-DCFE-9B93-4B43-3812929A7B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5634B1-742B-5C25-5EB7-D39E899C4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30978-E749-3DFA-9DC8-80A3DD2B5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A17FD-06E8-43EA-9D58-6560F42C0A5E}" type="datetimeFigureOut">
              <a:rPr lang="en-US" smtClean="0"/>
              <a:t>5/28/2023</a:t>
            </a:fld>
            <a:endParaRPr lang="en-US"/>
          </a:p>
        </p:txBody>
      </p:sp>
      <p:sp>
        <p:nvSpPr>
          <p:cNvPr id="5" name="Footer Placeholder 4">
            <a:extLst>
              <a:ext uri="{FF2B5EF4-FFF2-40B4-BE49-F238E27FC236}">
                <a16:creationId xmlns:a16="http://schemas.microsoft.com/office/drawing/2014/main" id="{C401DB2F-DDC1-18F5-CEAB-EC9250C1A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1DB3C6-C32F-B83E-996B-0FB5EBDFD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B8012-EB85-4E01-9CD5-AEF80CC35A43}" type="slidenum">
              <a:rPr lang="en-US" smtClean="0"/>
              <a:t>‹#›</a:t>
            </a:fld>
            <a:endParaRPr lang="en-US"/>
          </a:p>
        </p:txBody>
      </p:sp>
    </p:spTree>
    <p:extLst>
      <p:ext uri="{BB962C8B-B14F-4D97-AF65-F5344CB8AC3E}">
        <p14:creationId xmlns:p14="http://schemas.microsoft.com/office/powerpoint/2010/main" val="3032941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avatpoint.com/sql-server-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6E6C8-3BBC-1E87-C176-33CACF33FCAC}"/>
              </a:ext>
            </a:extLst>
          </p:cNvPr>
          <p:cNvSpPr>
            <a:spLocks noGrp="1"/>
          </p:cNvSpPr>
          <p:nvPr>
            <p:ph type="ctrTitle"/>
          </p:nvPr>
        </p:nvSpPr>
        <p:spPr>
          <a:xfrm>
            <a:off x="1171074" y="1396686"/>
            <a:ext cx="3240506" cy="4064628"/>
          </a:xfrm>
        </p:spPr>
        <p:txBody>
          <a:bodyPr vert="horz" lIns="91440" tIns="45720" rIns="91440" bIns="45720" rtlCol="0" anchor="ctr">
            <a:normAutofit/>
          </a:bodyPr>
          <a:lstStyle/>
          <a:p>
            <a:pPr algn="l"/>
            <a:r>
              <a:rPr lang="en-US" sz="4400" b="1" u="sng" kern="1200">
                <a:solidFill>
                  <a:srgbClr val="FFFFFF"/>
                </a:solidFill>
                <a:latin typeface="+mj-lt"/>
                <a:ea typeface="+mj-ea"/>
                <a:cs typeface="+mj-cs"/>
              </a:rPr>
              <a:t>Query</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DF3BBE02-B2FA-630C-71BC-505604767AF4}"/>
              </a:ext>
            </a:extLst>
          </p:cNvPr>
          <p:cNvSpPr>
            <a:spLocks noGrp="1"/>
          </p:cNvSpPr>
          <p:nvPr>
            <p:ph type="subTitle" idx="1"/>
          </p:nvPr>
        </p:nvSpPr>
        <p:spPr>
          <a:xfrm>
            <a:off x="5370153" y="1526033"/>
            <a:ext cx="5536397" cy="3935281"/>
          </a:xfr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457200" marR="0" indent="-228600" algn="l">
              <a:spcBef>
                <a:spcPts val="0"/>
              </a:spcBef>
              <a:spcAft>
                <a:spcPts val="0"/>
              </a:spcAft>
              <a:buFont typeface="Arial" panose="020B0604020202020204" pitchFamily="34" charset="0"/>
              <a:buChar char="•"/>
            </a:pPr>
            <a:endParaRPr lang="en-US" dirty="0">
              <a:solidFill>
                <a:schemeClr val="tx1"/>
              </a:solidFill>
            </a:endParaRPr>
          </a:p>
          <a:p>
            <a:pPr marL="457200" marR="0" indent="-228600" algn="l">
              <a:spcBef>
                <a:spcPts val="0"/>
              </a:spcBef>
              <a:spcAft>
                <a:spcPts val="0"/>
              </a:spcAft>
              <a:buFont typeface="Arial" panose="020B0604020202020204" pitchFamily="34" charset="0"/>
              <a:buChar char="•"/>
            </a:pPr>
            <a:r>
              <a:rPr lang="en-US" b="1" dirty="0">
                <a:solidFill>
                  <a:schemeClr val="tx1"/>
                </a:solidFill>
              </a:rPr>
              <a:t>1. For creating database: - </a:t>
            </a:r>
            <a:r>
              <a:rPr lang="en-US" dirty="0">
                <a:solidFill>
                  <a:schemeClr val="tx1"/>
                </a:solidFill>
                <a:effectLst/>
              </a:rPr>
              <a:t>create database </a:t>
            </a:r>
            <a:r>
              <a:rPr lang="en-US" dirty="0" err="1">
                <a:solidFill>
                  <a:schemeClr val="tx1"/>
                </a:solidFill>
                <a:effectLst/>
              </a:rPr>
              <a:t>db_name</a:t>
            </a:r>
            <a:r>
              <a:rPr lang="en-US" dirty="0">
                <a:solidFill>
                  <a:schemeClr val="tx1"/>
                </a:solidFill>
                <a:effectLst/>
              </a:rPr>
              <a:t>;</a:t>
            </a:r>
            <a:endParaRPr lang="en-US" dirty="0">
              <a:solidFill>
                <a:schemeClr val="tx1"/>
              </a:solidFill>
            </a:endParaRPr>
          </a:p>
          <a:p>
            <a:pPr marL="457200" marR="0" indent="-228600" algn="l">
              <a:spcBef>
                <a:spcPts val="0"/>
              </a:spcBef>
              <a:spcAft>
                <a:spcPts val="0"/>
              </a:spcAft>
              <a:buFont typeface="Arial" panose="020B0604020202020204" pitchFamily="34" charset="0"/>
              <a:buChar char="•"/>
            </a:pPr>
            <a:r>
              <a:rPr lang="en-US" dirty="0">
                <a:solidFill>
                  <a:schemeClr val="tx1"/>
                </a:solidFill>
                <a:effectLst/>
              </a:rPr>
              <a:t>    if we run this query again than this error will come: -</a:t>
            </a:r>
          </a:p>
          <a:p>
            <a:pPr marL="457200" marR="0" indent="-228600" algn="l">
              <a:spcBef>
                <a:spcPts val="0"/>
              </a:spcBef>
              <a:spcAft>
                <a:spcPts val="0"/>
              </a:spcAft>
              <a:buFont typeface="Arial" panose="020B0604020202020204" pitchFamily="34" charset="0"/>
              <a:buChar char="•"/>
            </a:pPr>
            <a:r>
              <a:rPr lang="en-US" dirty="0">
                <a:solidFill>
                  <a:schemeClr val="tx1"/>
                </a:solidFill>
                <a:effectLst/>
              </a:rPr>
              <a:t>    Msg 1801, Level 16, State 3, Line 1</a:t>
            </a:r>
            <a:endParaRPr lang="en-US" dirty="0">
              <a:solidFill>
                <a:schemeClr val="tx1"/>
              </a:solidFill>
            </a:endParaRPr>
          </a:p>
          <a:p>
            <a:pPr marL="457200" marR="0" indent="-228600" algn="l">
              <a:spcBef>
                <a:spcPts val="0"/>
              </a:spcBef>
              <a:spcAft>
                <a:spcPts val="0"/>
              </a:spcAft>
              <a:buFont typeface="Arial" panose="020B0604020202020204" pitchFamily="34" charset="0"/>
              <a:buChar char="•"/>
            </a:pPr>
            <a:r>
              <a:rPr lang="en-US" dirty="0">
                <a:solidFill>
                  <a:schemeClr val="tx1"/>
                </a:solidFill>
                <a:effectLst/>
              </a:rPr>
              <a:t>    Database '</a:t>
            </a:r>
            <a:r>
              <a:rPr lang="en-US" dirty="0" err="1">
                <a:solidFill>
                  <a:schemeClr val="tx1"/>
                </a:solidFill>
                <a:effectLst/>
              </a:rPr>
              <a:t>db_try</a:t>
            </a:r>
            <a:r>
              <a:rPr lang="en-US" dirty="0">
                <a:solidFill>
                  <a:schemeClr val="tx1"/>
                </a:solidFill>
                <a:effectLst/>
              </a:rPr>
              <a:t>' already exists. Choose a different database name</a:t>
            </a:r>
          </a:p>
          <a:p>
            <a:pPr marL="457200" marR="0" indent="-228600" algn="l">
              <a:spcBef>
                <a:spcPts val="0"/>
              </a:spcBef>
              <a:spcAft>
                <a:spcPts val="0"/>
              </a:spcAft>
              <a:buFont typeface="Arial" panose="020B0604020202020204" pitchFamily="34" charset="0"/>
              <a:buChar char="•"/>
            </a:pPr>
            <a:endParaRPr lang="en-US" dirty="0">
              <a:solidFill>
                <a:schemeClr val="tx1"/>
              </a:solidFill>
            </a:endParaRPr>
          </a:p>
          <a:p>
            <a:pPr marL="457200" marR="0" indent="-228600" algn="l">
              <a:spcBef>
                <a:spcPts val="0"/>
              </a:spcBef>
              <a:spcAft>
                <a:spcPts val="0"/>
              </a:spcAft>
              <a:buFont typeface="Arial" panose="020B0604020202020204" pitchFamily="34" charset="0"/>
              <a:buChar char="•"/>
            </a:pPr>
            <a:endParaRPr lang="en-US" dirty="0">
              <a:solidFill>
                <a:schemeClr val="tx1"/>
              </a:solidFill>
              <a:effectLst/>
            </a:endParaRPr>
          </a:p>
          <a:p>
            <a:pPr marL="457200" marR="0" indent="-228600" algn="l">
              <a:spcBef>
                <a:spcPts val="0"/>
              </a:spcBef>
              <a:spcAft>
                <a:spcPts val="0"/>
              </a:spcAft>
              <a:buFont typeface="Arial" panose="020B0604020202020204" pitchFamily="34" charset="0"/>
              <a:buChar char="•"/>
            </a:pPr>
            <a:r>
              <a:rPr lang="en-US" b="1" dirty="0">
                <a:solidFill>
                  <a:schemeClr val="tx1"/>
                </a:solidFill>
              </a:rPr>
              <a:t>2. For using database: - </a:t>
            </a:r>
            <a:r>
              <a:rPr lang="en-US" dirty="0">
                <a:solidFill>
                  <a:schemeClr val="tx1"/>
                </a:solidFill>
                <a:effectLst/>
              </a:rPr>
              <a:t>use </a:t>
            </a:r>
            <a:r>
              <a:rPr lang="en-US" dirty="0" err="1">
                <a:solidFill>
                  <a:schemeClr val="tx1"/>
                </a:solidFill>
                <a:effectLst/>
              </a:rPr>
              <a:t>db_name</a:t>
            </a:r>
            <a:r>
              <a:rPr lang="en-US" dirty="0">
                <a:solidFill>
                  <a:schemeClr val="tx1"/>
                </a:solidFill>
                <a:effectLst/>
              </a:rPr>
              <a:t>;</a:t>
            </a:r>
          </a:p>
          <a:p>
            <a:pPr indent="-2286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75859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C44BC-3E6C-0212-AACC-0232967429A3}"/>
              </a:ext>
            </a:extLst>
          </p:cNvPr>
          <p:cNvSpPr>
            <a:spLocks noGrp="1"/>
          </p:cNvSpPr>
          <p:nvPr>
            <p:ph type="title"/>
          </p:nvPr>
        </p:nvSpPr>
        <p:spPr>
          <a:xfrm>
            <a:off x="838200" y="365125"/>
            <a:ext cx="10515600" cy="1325563"/>
          </a:xfrm>
        </p:spPr>
        <p:txBody>
          <a:bodyPr>
            <a:normAutofit/>
          </a:bodyPr>
          <a:lstStyle/>
          <a:p>
            <a:r>
              <a:rPr lang="en-US" sz="4200" b="1" u="sng">
                <a:latin typeface="Times New Roman" panose="02020603050405020304" pitchFamily="18" charset="0"/>
                <a:cs typeface="Times New Roman" panose="02020603050405020304" pitchFamily="18" charset="0"/>
              </a:rPr>
              <a:t>3.</a:t>
            </a:r>
            <a:r>
              <a:rPr lang="en-US" sz="4200" b="1" i="0" u="sng">
                <a:effectLst/>
                <a:latin typeface="Times New Roman" panose="02020603050405020304" pitchFamily="18" charset="0"/>
                <a:cs typeface="Times New Roman" panose="02020603050405020304" pitchFamily="18" charset="0"/>
              </a:rPr>
              <a:t> ALTER: -</a:t>
            </a:r>
            <a:br>
              <a:rPr lang="en-US" sz="4200" b="0" i="0">
                <a:effectLst/>
                <a:latin typeface="erdana"/>
              </a:rPr>
            </a:b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C6CF48-FCFE-688E-4552-9DF6EE328839}"/>
              </a:ext>
            </a:extLst>
          </p:cNvPr>
          <p:cNvSpPr>
            <a:spLocks noGrp="1"/>
          </p:cNvSpPr>
          <p:nvPr>
            <p:ph idx="1"/>
          </p:nvPr>
        </p:nvSpPr>
        <p:spPr>
          <a:xfrm>
            <a:off x="838200" y="1929384"/>
            <a:ext cx="10515600" cy="4251960"/>
          </a:xfrm>
        </p:spPr>
        <p:txBody>
          <a:bodyPr>
            <a:normAutofit/>
          </a:bodyPr>
          <a:lstStyle/>
          <a:p>
            <a:r>
              <a:rPr lang="en-US" sz="1900" b="0" i="0">
                <a:effectLst/>
                <a:latin typeface="Times New Roman" panose="02020603050405020304" pitchFamily="18" charset="0"/>
                <a:cs typeface="Times New Roman" panose="02020603050405020304" pitchFamily="18" charset="0"/>
              </a:rPr>
              <a:t>ALTER is a DDL command which changes or modifies the existing structure of the database, and it also changes the schema of database objects.</a:t>
            </a:r>
          </a:p>
          <a:p>
            <a:r>
              <a:rPr lang="en-US" sz="1900" b="0" i="0">
                <a:effectLst/>
                <a:latin typeface="Times New Roman" panose="02020603050405020304" pitchFamily="18" charset="0"/>
                <a:cs typeface="Times New Roman" panose="02020603050405020304" pitchFamily="18" charset="0"/>
              </a:rPr>
              <a:t>We can also add and drop constraints of the table using the ALTER command.</a:t>
            </a:r>
          </a:p>
          <a:p>
            <a:r>
              <a:rPr lang="en-US" sz="1900" b="1" i="0">
                <a:effectLst/>
                <a:latin typeface="Times New Roman" panose="02020603050405020304" pitchFamily="18" charset="0"/>
                <a:cs typeface="Times New Roman" panose="02020603050405020304" pitchFamily="18" charset="0"/>
              </a:rPr>
              <a:t>Syntax to add a new field in the table:</a:t>
            </a:r>
            <a:endParaRPr lang="en-US" sz="1900" b="0" i="0">
              <a:effectLst/>
              <a:latin typeface="Times New Roman" panose="02020603050405020304" pitchFamily="18" charset="0"/>
              <a:cs typeface="Times New Roman" panose="02020603050405020304" pitchFamily="18" charset="0"/>
            </a:endParaRPr>
          </a:p>
          <a:p>
            <a:pPr marL="0" indent="0">
              <a:buNone/>
            </a:pPr>
            <a:r>
              <a:rPr lang="en-US" sz="1900" b="1" i="0">
                <a:effectLst/>
                <a:latin typeface="Times New Roman" panose="02020603050405020304" pitchFamily="18" charset="0"/>
                <a:cs typeface="Times New Roman" panose="02020603050405020304" pitchFamily="18" charset="0"/>
              </a:rPr>
              <a:t>   ALTER</a:t>
            </a:r>
            <a:r>
              <a:rPr lang="en-US" sz="1900" b="0" i="0">
                <a:effectLst/>
                <a:latin typeface="Times New Roman" panose="02020603050405020304" pitchFamily="18" charset="0"/>
                <a:cs typeface="Times New Roman" panose="02020603050405020304" pitchFamily="18" charset="0"/>
              </a:rPr>
              <a:t> </a:t>
            </a:r>
            <a:r>
              <a:rPr lang="en-US" sz="1900" b="1" i="0">
                <a:effectLst/>
                <a:latin typeface="Times New Roman" panose="02020603050405020304" pitchFamily="18" charset="0"/>
                <a:cs typeface="Times New Roman" panose="02020603050405020304" pitchFamily="18" charset="0"/>
              </a:rPr>
              <a:t>TABLE</a:t>
            </a:r>
            <a:r>
              <a:rPr lang="en-US" sz="1900" b="0" i="0">
                <a:effectLst/>
                <a:latin typeface="Times New Roman" panose="02020603050405020304" pitchFamily="18" charset="0"/>
                <a:cs typeface="Times New Roman" panose="02020603050405020304" pitchFamily="18" charset="0"/>
              </a:rPr>
              <a:t> table_ name  </a:t>
            </a:r>
            <a:r>
              <a:rPr lang="en-US" sz="1900" b="1" i="0">
                <a:effectLst/>
                <a:latin typeface="Times New Roman" panose="02020603050405020304" pitchFamily="18" charset="0"/>
                <a:cs typeface="Times New Roman" panose="02020603050405020304" pitchFamily="18" charset="0"/>
              </a:rPr>
              <a:t>ADD</a:t>
            </a:r>
            <a:r>
              <a:rPr lang="en-US" sz="1900" b="0" i="0">
                <a:effectLst/>
                <a:latin typeface="Times New Roman" panose="02020603050405020304" pitchFamily="18" charset="0"/>
                <a:cs typeface="Times New Roman" panose="02020603050405020304" pitchFamily="18" charset="0"/>
              </a:rPr>
              <a:t> column_name datatype;  </a:t>
            </a:r>
          </a:p>
          <a:p>
            <a:r>
              <a:rPr lang="en-US" sz="1900" b="1" i="0">
                <a:effectLst/>
                <a:latin typeface="Times New Roman" panose="02020603050405020304" pitchFamily="18" charset="0"/>
                <a:cs typeface="Times New Roman" panose="02020603050405020304" pitchFamily="18" charset="0"/>
              </a:rPr>
              <a:t>Syntax to remove a column from the table:</a:t>
            </a:r>
            <a:endParaRPr lang="en-US" sz="1900" b="0" i="0">
              <a:effectLst/>
              <a:latin typeface="Times New Roman" panose="02020603050405020304" pitchFamily="18" charset="0"/>
              <a:cs typeface="Times New Roman" panose="02020603050405020304" pitchFamily="18" charset="0"/>
            </a:endParaRPr>
          </a:p>
          <a:p>
            <a:pPr marL="0" indent="0">
              <a:buNone/>
            </a:pPr>
            <a:r>
              <a:rPr lang="en-US" sz="1900" b="1">
                <a:latin typeface="Times New Roman" panose="02020603050405020304" pitchFamily="18" charset="0"/>
                <a:cs typeface="Times New Roman" panose="02020603050405020304" pitchFamily="18" charset="0"/>
              </a:rPr>
              <a:t>  </a:t>
            </a:r>
            <a:r>
              <a:rPr lang="en-US" sz="1900" b="1" i="0">
                <a:effectLst/>
                <a:latin typeface="Times New Roman" panose="02020603050405020304" pitchFamily="18" charset="0"/>
                <a:cs typeface="Times New Roman" panose="02020603050405020304" pitchFamily="18" charset="0"/>
              </a:rPr>
              <a:t>ALTER</a:t>
            </a:r>
            <a:r>
              <a:rPr lang="en-US" sz="1900" b="0" i="0">
                <a:effectLst/>
                <a:latin typeface="Times New Roman" panose="02020603050405020304" pitchFamily="18" charset="0"/>
                <a:cs typeface="Times New Roman" panose="02020603050405020304" pitchFamily="18" charset="0"/>
              </a:rPr>
              <a:t> </a:t>
            </a:r>
            <a:r>
              <a:rPr lang="en-US" sz="1900" b="1" i="0">
                <a:effectLst/>
                <a:latin typeface="Times New Roman" panose="02020603050405020304" pitchFamily="18" charset="0"/>
                <a:cs typeface="Times New Roman" panose="02020603050405020304" pitchFamily="18" charset="0"/>
              </a:rPr>
              <a:t>TABLE</a:t>
            </a:r>
            <a:r>
              <a:rPr lang="en-US" sz="1900" b="0" i="0">
                <a:effectLst/>
                <a:latin typeface="Times New Roman" panose="02020603050405020304" pitchFamily="18" charset="0"/>
                <a:cs typeface="Times New Roman" panose="02020603050405020304" pitchFamily="18" charset="0"/>
              </a:rPr>
              <a:t> table_ name  </a:t>
            </a:r>
            <a:r>
              <a:rPr lang="en-US" sz="1900" b="1" i="0">
                <a:effectLst/>
                <a:latin typeface="Times New Roman" panose="02020603050405020304" pitchFamily="18" charset="0"/>
                <a:cs typeface="Times New Roman" panose="02020603050405020304" pitchFamily="18" charset="0"/>
              </a:rPr>
              <a:t>DROP</a:t>
            </a:r>
            <a:r>
              <a:rPr lang="en-US" sz="1900" b="0" i="0">
                <a:effectLst/>
                <a:latin typeface="Times New Roman" panose="02020603050405020304" pitchFamily="18" charset="0"/>
                <a:cs typeface="Times New Roman" panose="02020603050405020304" pitchFamily="18" charset="0"/>
              </a:rPr>
              <a:t> Column_Name_1 , column_Name_2 , ….., column_Name_N; </a:t>
            </a:r>
          </a:p>
          <a:p>
            <a:r>
              <a:rPr lang="en-US" sz="1900" b="1" i="0">
                <a:effectLst/>
                <a:latin typeface="Times New Roman" panose="02020603050405020304" pitchFamily="18" charset="0"/>
                <a:cs typeface="Times New Roman" panose="02020603050405020304" pitchFamily="18" charset="0"/>
              </a:rPr>
              <a:t>Syntax to modify the column of the table:</a:t>
            </a:r>
            <a:endParaRPr lang="en-US" sz="1900" b="0" i="0">
              <a:effectLst/>
              <a:latin typeface="Times New Roman" panose="02020603050405020304" pitchFamily="18" charset="0"/>
              <a:cs typeface="Times New Roman" panose="02020603050405020304" pitchFamily="18" charset="0"/>
            </a:endParaRPr>
          </a:p>
          <a:p>
            <a:pPr marL="0" indent="0">
              <a:buNone/>
            </a:pPr>
            <a:r>
              <a:rPr lang="en-US" sz="1900" b="1" i="0">
                <a:effectLst/>
                <a:latin typeface="Times New Roman" panose="02020603050405020304" pitchFamily="18" charset="0"/>
                <a:cs typeface="Times New Roman" panose="02020603050405020304" pitchFamily="18" charset="0"/>
              </a:rPr>
              <a:t> ALTER</a:t>
            </a:r>
            <a:r>
              <a:rPr lang="en-US" sz="1900" b="0" i="0">
                <a:effectLst/>
                <a:latin typeface="Times New Roman" panose="02020603050405020304" pitchFamily="18" charset="0"/>
                <a:cs typeface="Times New Roman" panose="02020603050405020304" pitchFamily="18" charset="0"/>
              </a:rPr>
              <a:t> </a:t>
            </a:r>
            <a:r>
              <a:rPr lang="en-US" sz="1900" b="1" i="0">
                <a:effectLst/>
                <a:latin typeface="Times New Roman" panose="02020603050405020304" pitchFamily="18" charset="0"/>
                <a:cs typeface="Times New Roman" panose="02020603050405020304" pitchFamily="18" charset="0"/>
              </a:rPr>
              <a:t>TABLE</a:t>
            </a:r>
            <a:r>
              <a:rPr lang="en-US" sz="1900" b="0" i="0">
                <a:effectLst/>
                <a:latin typeface="Times New Roman" panose="02020603050405020304" pitchFamily="18" charset="0"/>
                <a:cs typeface="Times New Roman" panose="02020603050405020304" pitchFamily="18" charset="0"/>
              </a:rPr>
              <a:t> table_name </a:t>
            </a:r>
            <a:r>
              <a:rPr lang="en-US" sz="1900" b="1" i="0">
                <a:effectLst/>
                <a:latin typeface="Times New Roman" panose="02020603050405020304" pitchFamily="18" charset="0"/>
                <a:cs typeface="Times New Roman" panose="02020603050405020304" pitchFamily="18" charset="0"/>
              </a:rPr>
              <a:t>MODIFY</a:t>
            </a:r>
            <a:r>
              <a:rPr lang="en-US" sz="1900" b="0" i="0">
                <a:effectLst/>
                <a:latin typeface="Times New Roman" panose="02020603050405020304" pitchFamily="18" charset="0"/>
                <a:cs typeface="Times New Roman" panose="02020603050405020304" pitchFamily="18" charset="0"/>
              </a:rPr>
              <a:t> ( column_name column_datatype(</a:t>
            </a:r>
            <a:r>
              <a:rPr lang="en-US" sz="1900" b="1" i="0">
                <a:effectLst/>
                <a:latin typeface="Times New Roman" panose="02020603050405020304" pitchFamily="18" charset="0"/>
                <a:cs typeface="Times New Roman" panose="02020603050405020304" pitchFamily="18" charset="0"/>
              </a:rPr>
              <a:t>size</a:t>
            </a:r>
            <a:r>
              <a:rPr lang="en-US" sz="1900" b="0" i="0">
                <a:effectLst/>
                <a:latin typeface="Times New Roman" panose="02020603050405020304" pitchFamily="18" charset="0"/>
                <a:cs typeface="Times New Roman" panose="02020603050405020304" pitchFamily="18" charset="0"/>
              </a:rPr>
              <a:t>));  </a:t>
            </a:r>
          </a:p>
          <a:p>
            <a:r>
              <a:rPr lang="en-US" sz="1900" b="1">
                <a:latin typeface="Times New Roman" panose="02020603050405020304" pitchFamily="18" charset="0"/>
                <a:cs typeface="Times New Roman" panose="02020603050405020304" pitchFamily="18" charset="0"/>
              </a:rPr>
              <a:t>Syntax to rename a column in the table:</a:t>
            </a:r>
          </a:p>
          <a:p>
            <a:pPr marL="0" indent="0">
              <a:buNone/>
            </a:pPr>
            <a:r>
              <a:rPr lang="en-US" sz="1900" b="1" i="0">
                <a:effectLst/>
                <a:latin typeface="Times New Roman" panose="02020603050405020304" pitchFamily="18" charset="0"/>
                <a:cs typeface="Times New Roman" panose="02020603050405020304" pitchFamily="18" charset="0"/>
              </a:rPr>
              <a:t>ALTER</a:t>
            </a:r>
            <a:r>
              <a:rPr lang="en-US" sz="1900" b="1">
                <a:latin typeface="Times New Roman" panose="02020603050405020304" pitchFamily="18" charset="0"/>
                <a:cs typeface="Times New Roman" panose="02020603050405020304" pitchFamily="18" charset="0"/>
              </a:rPr>
              <a:t> </a:t>
            </a:r>
            <a:r>
              <a:rPr lang="en-US" sz="1900" b="1" i="0">
                <a:effectLst/>
                <a:latin typeface="Times New Roman" panose="02020603050405020304" pitchFamily="18" charset="0"/>
                <a:cs typeface="Times New Roman" panose="02020603050405020304" pitchFamily="18" charset="0"/>
              </a:rPr>
              <a:t>TABLE </a:t>
            </a:r>
            <a:r>
              <a:rPr lang="en-US" sz="1900" b="0" i="1">
                <a:effectLst/>
                <a:latin typeface="Times New Roman" panose="02020603050405020304" pitchFamily="18" charset="0"/>
                <a:cs typeface="Times New Roman" panose="02020603050405020304" pitchFamily="18" charset="0"/>
              </a:rPr>
              <a:t>table_name </a:t>
            </a:r>
            <a:r>
              <a:rPr lang="en-US" sz="1900" b="0" i="0">
                <a:effectLst/>
                <a:latin typeface="Times New Roman" panose="02020603050405020304" pitchFamily="18" charset="0"/>
                <a:cs typeface="Times New Roman" panose="02020603050405020304" pitchFamily="18" charset="0"/>
              </a:rPr>
              <a:t>RENAME </a:t>
            </a:r>
            <a:r>
              <a:rPr lang="en-US" sz="1900" b="1" i="0">
                <a:effectLst/>
                <a:latin typeface="Times New Roman" panose="02020603050405020304" pitchFamily="18" charset="0"/>
                <a:cs typeface="Times New Roman" panose="02020603050405020304" pitchFamily="18" charset="0"/>
              </a:rPr>
              <a:t>COLUMN</a:t>
            </a:r>
            <a:r>
              <a:rPr lang="en-US" sz="1900" b="0" i="0">
                <a:effectLst/>
                <a:latin typeface="Times New Roman" panose="02020603050405020304" pitchFamily="18" charset="0"/>
                <a:cs typeface="Times New Roman" panose="02020603050405020304" pitchFamily="18" charset="0"/>
              </a:rPr>
              <a:t> </a:t>
            </a:r>
            <a:r>
              <a:rPr lang="en-US" sz="1900" b="0" i="1">
                <a:effectLst/>
                <a:latin typeface="Times New Roman" panose="02020603050405020304" pitchFamily="18" charset="0"/>
                <a:cs typeface="Times New Roman" panose="02020603050405020304" pitchFamily="18" charset="0"/>
              </a:rPr>
              <a:t>old_name</a:t>
            </a:r>
            <a:r>
              <a:rPr lang="en-US" sz="1900" b="0" i="0">
                <a:effectLst/>
                <a:latin typeface="Times New Roman" panose="02020603050405020304" pitchFamily="18" charset="0"/>
                <a:cs typeface="Times New Roman" panose="02020603050405020304" pitchFamily="18" charset="0"/>
              </a:rPr>
              <a:t> to </a:t>
            </a:r>
            <a:r>
              <a:rPr lang="en-US" sz="1900" b="0" i="1">
                <a:effectLst/>
                <a:latin typeface="Times New Roman" panose="02020603050405020304" pitchFamily="18" charset="0"/>
                <a:cs typeface="Times New Roman" panose="02020603050405020304" pitchFamily="18" charset="0"/>
              </a:rPr>
              <a:t>new_name</a:t>
            </a:r>
            <a:r>
              <a:rPr lang="en-US" sz="1900" b="0" i="0">
                <a:effectLst/>
                <a:latin typeface="Times New Roman" panose="02020603050405020304" pitchFamily="18" charset="0"/>
                <a:cs typeface="Times New Roman" panose="02020603050405020304" pitchFamily="18" charset="0"/>
              </a:rPr>
              <a:t>;</a:t>
            </a:r>
          </a:p>
          <a:p>
            <a:pPr>
              <a:buFont typeface="+mj-lt"/>
              <a:buAutoNum type="arabicPeriod"/>
            </a:pPr>
            <a:endParaRPr lang="en-US" sz="1900" b="0" i="0">
              <a:effectLst/>
              <a:latin typeface="inter-regular"/>
            </a:endParaRPr>
          </a:p>
          <a:p>
            <a:endParaRPr lang="en-US" sz="1900"/>
          </a:p>
        </p:txBody>
      </p:sp>
    </p:spTree>
    <p:extLst>
      <p:ext uri="{BB962C8B-B14F-4D97-AF65-F5344CB8AC3E}">
        <p14:creationId xmlns:p14="http://schemas.microsoft.com/office/powerpoint/2010/main" val="1438023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AB0AA-3ECC-147C-383F-EFF67F61A17B}"/>
              </a:ext>
            </a:extLst>
          </p:cNvPr>
          <p:cNvSpPr>
            <a:spLocks noGrp="1"/>
          </p:cNvSpPr>
          <p:nvPr>
            <p:ph type="title"/>
          </p:nvPr>
        </p:nvSpPr>
        <p:spPr/>
        <p:txBody>
          <a:bodyPr>
            <a:normAutofit fontScale="90000"/>
          </a:bodyPr>
          <a:lstStyle/>
          <a:p>
            <a:pPr algn="ctr"/>
            <a:r>
              <a:rPr lang="en-US" b="1" i="0" u="sng">
                <a:solidFill>
                  <a:srgbClr val="000000"/>
                </a:solidFill>
                <a:effectLst/>
                <a:latin typeface="Times New Roman" panose="02020603050405020304" pitchFamily="18" charset="0"/>
                <a:cs typeface="Times New Roman" panose="02020603050405020304" pitchFamily="18" charset="0"/>
              </a:rPr>
              <a:t>ALTER TABLE - ALTER/MODIFY DATATYPE</a:t>
            </a:r>
            <a:br>
              <a:rPr lang="en-US" b="0" i="0">
                <a:solidFill>
                  <a:srgbClr val="000000"/>
                </a:solidFill>
                <a:effectLst/>
                <a:latin typeface="Segoe UI" panose="020B0502040204020203" pitchFamily="34" charset="0"/>
              </a:rPr>
            </a:br>
            <a:endParaRPr lang="en-US" dirty="0"/>
          </a:p>
        </p:txBody>
      </p:sp>
      <p:sp>
        <p:nvSpPr>
          <p:cNvPr id="3" name="Content Placeholder 2" descr="SQL Server / MS Access:&#10;ALTER TABLE table_name&#10;ALTER COLUMN column_name datatype;&#10;&#10;">
            <a:extLst>
              <a:ext uri="{FF2B5EF4-FFF2-40B4-BE49-F238E27FC236}">
                <a16:creationId xmlns:a16="http://schemas.microsoft.com/office/drawing/2014/main" id="{A2EC848E-D1BB-B4ED-BE13-DF691577BBE6}"/>
              </a:ext>
            </a:extLst>
          </p:cNvPr>
          <p:cNvSpPr>
            <a:spLocks noGrp="1"/>
          </p:cNvSpPr>
          <p:nvPr>
            <p:ph idx="1"/>
          </p:nvPr>
        </p:nvSpPr>
        <p:spPr>
          <a:ln w="28575">
            <a:solidFill>
              <a:schemeClr val="tx1"/>
            </a:solidFill>
          </a:ln>
        </p:spPr>
        <p:txBody>
          <a:bodyPr>
            <a:normAutofit fontScale="92500" lnSpcReduction="10000"/>
          </a:bodyPr>
          <a:lstStyle/>
          <a:p>
            <a:pPr algn="l"/>
            <a:r>
              <a:rPr lang="en-US" sz="1900" b="0" i="0" dirty="0">
                <a:solidFill>
                  <a:srgbClr val="000000"/>
                </a:solidFill>
                <a:effectLst/>
                <a:latin typeface="Times New Roman" panose="02020603050405020304" pitchFamily="18" charset="0"/>
                <a:cs typeface="Times New Roman" panose="02020603050405020304" pitchFamily="18" charset="0"/>
              </a:rPr>
              <a:t>To change the data type of a column in a table, use the following syntax:</a:t>
            </a:r>
          </a:p>
          <a:p>
            <a:pPr marL="0" indent="0" algn="l">
              <a:buNone/>
            </a:pPr>
            <a:r>
              <a:rPr lang="en-US" sz="1900" b="1" i="0" dirty="0">
                <a:solidFill>
                  <a:srgbClr val="000000"/>
                </a:solidFill>
                <a:effectLst/>
                <a:latin typeface="Times New Roman" panose="02020603050405020304" pitchFamily="18" charset="0"/>
                <a:cs typeface="Times New Roman" panose="02020603050405020304" pitchFamily="18" charset="0"/>
              </a:rPr>
              <a:t>1. </a:t>
            </a:r>
          </a:p>
          <a:p>
            <a:pPr marL="0" indent="0" algn="l">
              <a:buNone/>
            </a:pPr>
            <a:endParaRPr lang="en-US" sz="1900" b="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sz="19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1900" b="1" dirty="0">
              <a:solidFill>
                <a:srgbClr val="000000"/>
              </a:solidFill>
              <a:latin typeface="Times New Roman" panose="02020603050405020304" pitchFamily="18" charset="0"/>
              <a:cs typeface="Times New Roman" panose="02020603050405020304" pitchFamily="18" charset="0"/>
            </a:endParaRPr>
          </a:p>
          <a:p>
            <a:pPr marL="0" indent="0" algn="l">
              <a:buNone/>
            </a:pPr>
            <a:r>
              <a:rPr lang="en-US" sz="1900" b="1" dirty="0">
                <a:solidFill>
                  <a:srgbClr val="000000"/>
                </a:solidFill>
                <a:latin typeface="Times New Roman" panose="02020603050405020304" pitchFamily="18" charset="0"/>
                <a:cs typeface="Times New Roman" panose="02020603050405020304" pitchFamily="18" charset="0"/>
              </a:rPr>
              <a:t>Ex: - </a:t>
            </a:r>
            <a:r>
              <a:rPr lang="en-US" sz="2200" dirty="0">
                <a:solidFill>
                  <a:srgbClr val="0000FF"/>
                </a:solidFill>
                <a:latin typeface="Times New Roman" panose="02020603050405020304" pitchFamily="18" charset="0"/>
                <a:cs typeface="Times New Roman" panose="02020603050405020304" pitchFamily="18" charset="0"/>
              </a:rPr>
              <a:t>ALTER</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TABLE</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try_std</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ALTER</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COLUMN</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phone_number</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bigint</a:t>
            </a:r>
            <a:r>
              <a:rPr lang="en-US" sz="2200" dirty="0">
                <a:solidFill>
                  <a:srgbClr val="808080"/>
                </a:solidFill>
                <a:latin typeface="Times New Roman" panose="02020603050405020304" pitchFamily="18" charset="0"/>
                <a:cs typeface="Times New Roman" panose="02020603050405020304" pitchFamily="18" charset="0"/>
              </a:rPr>
              <a:t>;</a:t>
            </a:r>
            <a:endParaRPr lang="en-US" sz="2200" b="1" dirty="0">
              <a:solidFill>
                <a:srgbClr val="000000"/>
              </a:solidFill>
              <a:latin typeface="Times New Roman" panose="02020603050405020304" pitchFamily="18" charset="0"/>
              <a:cs typeface="Times New Roman" panose="02020603050405020304" pitchFamily="18" charset="0"/>
            </a:endParaRPr>
          </a:p>
          <a:p>
            <a:pPr marL="0" indent="0" algn="l">
              <a:buNone/>
            </a:pPr>
            <a:endParaRPr lang="en-US" sz="19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1900" b="1" i="0" dirty="0">
                <a:solidFill>
                  <a:srgbClr val="000000"/>
                </a:solidFill>
                <a:effectLst/>
                <a:latin typeface="Times New Roman" panose="02020603050405020304" pitchFamily="18" charset="0"/>
                <a:cs typeface="Times New Roman" panose="02020603050405020304" pitchFamily="18" charset="0"/>
              </a:rPr>
              <a:t>2. My SQL / Oracle (prior version 10G):</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1900" b="0" i="0" dirty="0">
                <a:solidFill>
                  <a:srgbClr val="0000CD"/>
                </a:solidFill>
                <a:effectLst/>
                <a:latin typeface="Times New Roman" panose="02020603050405020304" pitchFamily="18" charset="0"/>
                <a:cs typeface="Times New Roman" panose="02020603050405020304" pitchFamily="18" charset="0"/>
              </a:rPr>
              <a:t>ALTER</a:t>
            </a:r>
            <a:r>
              <a:rPr lang="en-US" sz="1900" b="0" i="0" dirty="0">
                <a:solidFill>
                  <a:srgbClr val="000000"/>
                </a:solidFill>
                <a:effectLst/>
                <a:latin typeface="Times New Roman" panose="02020603050405020304" pitchFamily="18" charset="0"/>
                <a:cs typeface="Times New Roman" panose="02020603050405020304" pitchFamily="18" charset="0"/>
              </a:rPr>
              <a:t> </a:t>
            </a:r>
            <a:r>
              <a:rPr lang="en-US" sz="1900" b="0" i="0" dirty="0">
                <a:solidFill>
                  <a:srgbClr val="0000CD"/>
                </a:solidFill>
                <a:effectLst/>
                <a:latin typeface="Times New Roman" panose="02020603050405020304" pitchFamily="18" charset="0"/>
                <a:cs typeface="Times New Roman" panose="02020603050405020304" pitchFamily="18" charset="0"/>
              </a:rPr>
              <a:t>TABLE</a:t>
            </a:r>
            <a:r>
              <a:rPr lang="en-US" sz="1900" b="0" i="0" dirty="0">
                <a:solidFill>
                  <a:srgbClr val="000000"/>
                </a:solidFill>
                <a:effectLst/>
                <a:latin typeface="Times New Roman" panose="02020603050405020304" pitchFamily="18" charset="0"/>
                <a:cs typeface="Times New Roman" panose="02020603050405020304" pitchFamily="18" charset="0"/>
              </a:rPr>
              <a:t> </a:t>
            </a:r>
            <a:r>
              <a:rPr lang="en-US" sz="1900" b="0" i="1" dirty="0" err="1">
                <a:solidFill>
                  <a:srgbClr val="000000"/>
                </a:solidFill>
                <a:effectLst/>
                <a:latin typeface="Times New Roman" panose="02020603050405020304" pitchFamily="18" charset="0"/>
                <a:cs typeface="Times New Roman" panose="02020603050405020304" pitchFamily="18" charset="0"/>
              </a:rPr>
              <a:t>table_name</a:t>
            </a:r>
            <a:br>
              <a:rPr lang="en-US" sz="1900" b="0" i="0" dirty="0">
                <a:solidFill>
                  <a:srgbClr val="000000"/>
                </a:solidFill>
                <a:effectLst/>
                <a:latin typeface="Times New Roman" panose="02020603050405020304" pitchFamily="18" charset="0"/>
                <a:cs typeface="Times New Roman" panose="02020603050405020304" pitchFamily="18" charset="0"/>
              </a:rPr>
            </a:br>
            <a:r>
              <a:rPr lang="en-US" sz="1900" b="0" i="0" dirty="0">
                <a:solidFill>
                  <a:srgbClr val="0000CD"/>
                </a:solidFill>
                <a:effectLst/>
                <a:latin typeface="Times New Roman" panose="02020603050405020304" pitchFamily="18" charset="0"/>
                <a:cs typeface="Times New Roman" panose="02020603050405020304" pitchFamily="18" charset="0"/>
              </a:rPr>
              <a:t>MODIFY</a:t>
            </a:r>
            <a:r>
              <a:rPr lang="en-US" sz="1900" b="0" i="0" dirty="0">
                <a:solidFill>
                  <a:srgbClr val="000000"/>
                </a:solidFill>
                <a:effectLst/>
                <a:latin typeface="Times New Roman" panose="02020603050405020304" pitchFamily="18" charset="0"/>
                <a:cs typeface="Times New Roman" panose="02020603050405020304" pitchFamily="18" charset="0"/>
              </a:rPr>
              <a:t> </a:t>
            </a:r>
            <a:r>
              <a:rPr lang="en-US" sz="1900" b="0" i="0" dirty="0">
                <a:solidFill>
                  <a:srgbClr val="0000CD"/>
                </a:solidFill>
                <a:effectLst/>
                <a:latin typeface="Times New Roman" panose="02020603050405020304" pitchFamily="18" charset="0"/>
                <a:cs typeface="Times New Roman" panose="02020603050405020304" pitchFamily="18" charset="0"/>
              </a:rPr>
              <a:t>COLUMN</a:t>
            </a:r>
            <a:r>
              <a:rPr lang="en-US" sz="1900" b="0" i="0" dirty="0">
                <a:solidFill>
                  <a:srgbClr val="000000"/>
                </a:solidFill>
                <a:effectLst/>
                <a:latin typeface="Times New Roman" panose="02020603050405020304" pitchFamily="18" charset="0"/>
                <a:cs typeface="Times New Roman" panose="02020603050405020304" pitchFamily="18" charset="0"/>
              </a:rPr>
              <a:t> </a:t>
            </a:r>
            <a:r>
              <a:rPr lang="en-US" sz="1900" b="0" i="1" dirty="0" err="1">
                <a:solidFill>
                  <a:srgbClr val="000000"/>
                </a:solidFill>
                <a:effectLst/>
                <a:latin typeface="Times New Roman" panose="02020603050405020304" pitchFamily="18" charset="0"/>
                <a:cs typeface="Times New Roman" panose="02020603050405020304" pitchFamily="18" charset="0"/>
              </a:rPr>
              <a:t>column_name</a:t>
            </a:r>
            <a:r>
              <a:rPr lang="en-US" sz="1900" b="0" i="1" dirty="0">
                <a:solidFill>
                  <a:srgbClr val="000000"/>
                </a:solidFill>
                <a:effectLst/>
                <a:latin typeface="Times New Roman" panose="02020603050405020304" pitchFamily="18" charset="0"/>
                <a:cs typeface="Times New Roman" panose="02020603050405020304" pitchFamily="18" charset="0"/>
              </a:rPr>
              <a:t> datatype</a:t>
            </a:r>
            <a:r>
              <a:rPr lang="en-US" sz="1900"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en-US" sz="1900" b="1" i="0" dirty="0">
                <a:solidFill>
                  <a:srgbClr val="000000"/>
                </a:solidFill>
                <a:effectLst/>
                <a:latin typeface="Times New Roman" panose="02020603050405020304" pitchFamily="18" charset="0"/>
                <a:cs typeface="Times New Roman" panose="02020603050405020304" pitchFamily="18" charset="0"/>
              </a:rPr>
              <a:t>3. Oracle 10G and later:</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1900" b="0" i="0" dirty="0">
                <a:solidFill>
                  <a:srgbClr val="0000CD"/>
                </a:solidFill>
                <a:effectLst/>
                <a:latin typeface="Times New Roman" panose="02020603050405020304" pitchFamily="18" charset="0"/>
                <a:cs typeface="Times New Roman" panose="02020603050405020304" pitchFamily="18" charset="0"/>
              </a:rPr>
              <a:t>ALTER</a:t>
            </a:r>
            <a:r>
              <a:rPr lang="en-US" sz="1900" b="0" i="0" dirty="0">
                <a:solidFill>
                  <a:srgbClr val="000000"/>
                </a:solidFill>
                <a:effectLst/>
                <a:latin typeface="Times New Roman" panose="02020603050405020304" pitchFamily="18" charset="0"/>
                <a:cs typeface="Times New Roman" panose="02020603050405020304" pitchFamily="18" charset="0"/>
              </a:rPr>
              <a:t> </a:t>
            </a:r>
            <a:r>
              <a:rPr lang="en-US" sz="1900" b="0" i="0" dirty="0">
                <a:solidFill>
                  <a:srgbClr val="0000CD"/>
                </a:solidFill>
                <a:effectLst/>
                <a:latin typeface="Times New Roman" panose="02020603050405020304" pitchFamily="18" charset="0"/>
                <a:cs typeface="Times New Roman" panose="02020603050405020304" pitchFamily="18" charset="0"/>
              </a:rPr>
              <a:t>TABLE</a:t>
            </a:r>
            <a:r>
              <a:rPr lang="en-US" sz="1900" b="0" i="0" dirty="0">
                <a:solidFill>
                  <a:srgbClr val="000000"/>
                </a:solidFill>
                <a:effectLst/>
                <a:latin typeface="Times New Roman" panose="02020603050405020304" pitchFamily="18" charset="0"/>
                <a:cs typeface="Times New Roman" panose="02020603050405020304" pitchFamily="18" charset="0"/>
              </a:rPr>
              <a:t> </a:t>
            </a:r>
            <a:r>
              <a:rPr lang="en-US" sz="1900" b="0" i="1" dirty="0" err="1">
                <a:solidFill>
                  <a:srgbClr val="000000"/>
                </a:solidFill>
                <a:effectLst/>
                <a:latin typeface="Times New Roman" panose="02020603050405020304" pitchFamily="18" charset="0"/>
                <a:cs typeface="Times New Roman" panose="02020603050405020304" pitchFamily="18" charset="0"/>
              </a:rPr>
              <a:t>table_name</a:t>
            </a:r>
            <a:br>
              <a:rPr lang="en-US" sz="1900" b="0" i="0" dirty="0">
                <a:solidFill>
                  <a:srgbClr val="000000"/>
                </a:solidFill>
                <a:effectLst/>
                <a:latin typeface="Times New Roman" panose="02020603050405020304" pitchFamily="18" charset="0"/>
                <a:cs typeface="Times New Roman" panose="02020603050405020304" pitchFamily="18" charset="0"/>
              </a:rPr>
            </a:br>
            <a:r>
              <a:rPr lang="en-US" sz="1900" b="0" i="0" dirty="0">
                <a:solidFill>
                  <a:srgbClr val="0000CD"/>
                </a:solidFill>
                <a:effectLst/>
                <a:latin typeface="Times New Roman" panose="02020603050405020304" pitchFamily="18" charset="0"/>
                <a:cs typeface="Times New Roman" panose="02020603050405020304" pitchFamily="18" charset="0"/>
              </a:rPr>
              <a:t>MODIFY</a:t>
            </a:r>
            <a:r>
              <a:rPr lang="en-US" sz="1900" b="0" i="0" dirty="0">
                <a:solidFill>
                  <a:srgbClr val="000000"/>
                </a:solidFill>
                <a:effectLst/>
                <a:latin typeface="Times New Roman" panose="02020603050405020304" pitchFamily="18" charset="0"/>
                <a:cs typeface="Times New Roman" panose="02020603050405020304" pitchFamily="18" charset="0"/>
              </a:rPr>
              <a:t> </a:t>
            </a:r>
            <a:r>
              <a:rPr lang="en-US" sz="1900" b="0" i="1" dirty="0" err="1">
                <a:solidFill>
                  <a:srgbClr val="000000"/>
                </a:solidFill>
                <a:effectLst/>
                <a:latin typeface="Times New Roman" panose="02020603050405020304" pitchFamily="18" charset="0"/>
                <a:cs typeface="Times New Roman" panose="02020603050405020304" pitchFamily="18" charset="0"/>
              </a:rPr>
              <a:t>column_name</a:t>
            </a:r>
            <a:r>
              <a:rPr lang="en-US" sz="1900" b="0" i="1" dirty="0">
                <a:solidFill>
                  <a:srgbClr val="000000"/>
                </a:solidFill>
                <a:effectLst/>
                <a:latin typeface="Times New Roman" panose="02020603050405020304" pitchFamily="18" charset="0"/>
                <a:cs typeface="Times New Roman" panose="02020603050405020304" pitchFamily="18" charset="0"/>
              </a:rPr>
              <a:t> datatype</a:t>
            </a:r>
            <a:r>
              <a:rPr lang="en-US" sz="1900" b="0" i="0" dirty="0">
                <a:solidFill>
                  <a:srgbClr val="000000"/>
                </a:solidFill>
                <a:effectLst/>
                <a:latin typeface="Times New Roman" panose="02020603050405020304" pitchFamily="18" charset="0"/>
                <a:cs typeface="Times New Roman" panose="02020603050405020304" pitchFamily="18" charset="0"/>
              </a:rPr>
              <a:t>;</a:t>
            </a:r>
          </a:p>
          <a:p>
            <a:endParaRPr lang="en-US" dirty="0"/>
          </a:p>
        </p:txBody>
      </p:sp>
      <p:sp>
        <p:nvSpPr>
          <p:cNvPr id="6" name="Rectangle 5">
            <a:extLst>
              <a:ext uri="{FF2B5EF4-FFF2-40B4-BE49-F238E27FC236}">
                <a16:creationId xmlns:a16="http://schemas.microsoft.com/office/drawing/2014/main" id="{0ED4CF11-FF68-D399-4E32-3D463E2A24C1}"/>
              </a:ext>
            </a:extLst>
          </p:cNvPr>
          <p:cNvSpPr/>
          <p:nvPr/>
        </p:nvSpPr>
        <p:spPr>
          <a:xfrm>
            <a:off x="1279963" y="2285928"/>
            <a:ext cx="5002924" cy="977462"/>
          </a:xfrm>
          <a:prstGeom prst="rect">
            <a:avLst/>
          </a:prstGeom>
          <a:solidFill>
            <a:schemeClr val="tx2">
              <a:lumMod val="60000"/>
              <a:lumOff val="4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E586549-F694-644D-0367-02C754275B6D}"/>
              </a:ext>
            </a:extLst>
          </p:cNvPr>
          <p:cNvSpPr txBox="1"/>
          <p:nvPr/>
        </p:nvSpPr>
        <p:spPr>
          <a:xfrm flipH="1">
            <a:off x="1422839" y="2285928"/>
            <a:ext cx="5002923" cy="1200329"/>
          </a:xfrm>
          <a:prstGeom prst="rect">
            <a:avLst/>
          </a:prstGeom>
          <a:noFill/>
        </p:spPr>
        <p:txBody>
          <a:bodyPr wrap="square" rtlCol="0">
            <a:spAutoFit/>
          </a:bodyPr>
          <a:lstStyle/>
          <a:p>
            <a:pPr marL="0" indent="0" algn="l">
              <a:buNone/>
            </a:pPr>
            <a:r>
              <a:rPr lang="en-US" sz="1800" b="1" i="0" dirty="0">
                <a:solidFill>
                  <a:srgbClr val="000000"/>
                </a:solidFill>
                <a:effectLst/>
                <a:latin typeface="Times New Roman" panose="02020603050405020304" pitchFamily="18" charset="0"/>
                <a:cs typeface="Times New Roman" panose="02020603050405020304" pitchFamily="18" charset="0"/>
              </a:rPr>
              <a:t>SQL Server / MS Access: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1800" b="0" i="0" dirty="0">
                <a:solidFill>
                  <a:srgbClr val="0000CD"/>
                </a:solidFill>
                <a:effectLst/>
                <a:latin typeface="Times New Roman" panose="02020603050405020304" pitchFamily="18" charset="0"/>
                <a:cs typeface="Times New Roman" panose="02020603050405020304" pitchFamily="18" charset="0"/>
              </a:rPr>
              <a:t>ALTER</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CD"/>
                </a:solidFill>
                <a:effectLst/>
                <a:latin typeface="Times New Roman" panose="02020603050405020304" pitchFamily="18" charset="0"/>
                <a:cs typeface="Times New Roman" panose="02020603050405020304" pitchFamily="18" charset="0"/>
              </a:rPr>
              <a:t>TABLE</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1" dirty="0" err="1">
                <a:solidFill>
                  <a:srgbClr val="000000"/>
                </a:solidFill>
                <a:effectLst/>
                <a:latin typeface="Times New Roman" panose="02020603050405020304" pitchFamily="18" charset="0"/>
                <a:cs typeface="Times New Roman" panose="02020603050405020304" pitchFamily="18" charset="0"/>
              </a:rPr>
              <a:t>table_name</a:t>
            </a:r>
            <a:br>
              <a:rPr lang="en-US" sz="1800" b="0" i="0" dirty="0">
                <a:solidFill>
                  <a:srgbClr val="000000"/>
                </a:solidFill>
                <a:effectLst/>
                <a:latin typeface="Times New Roman" panose="02020603050405020304" pitchFamily="18" charset="0"/>
                <a:cs typeface="Times New Roman" panose="02020603050405020304" pitchFamily="18" charset="0"/>
              </a:rPr>
            </a:br>
            <a:r>
              <a:rPr lang="en-US" sz="1800" b="0" i="0" dirty="0">
                <a:solidFill>
                  <a:srgbClr val="0000CD"/>
                </a:solidFill>
                <a:effectLst/>
                <a:latin typeface="Times New Roman" panose="02020603050405020304" pitchFamily="18" charset="0"/>
                <a:cs typeface="Times New Roman" panose="02020603050405020304" pitchFamily="18" charset="0"/>
              </a:rPr>
              <a:t>ALTER</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CD"/>
                </a:solidFill>
                <a:effectLst/>
                <a:latin typeface="Times New Roman" panose="02020603050405020304" pitchFamily="18" charset="0"/>
                <a:cs typeface="Times New Roman" panose="02020603050405020304" pitchFamily="18" charset="0"/>
              </a:rPr>
              <a:t>COLUMN</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1" dirty="0" err="1">
                <a:solidFill>
                  <a:srgbClr val="000000"/>
                </a:solidFill>
                <a:effectLst/>
                <a:latin typeface="Times New Roman" panose="02020603050405020304" pitchFamily="18" charset="0"/>
                <a:cs typeface="Times New Roman" panose="02020603050405020304" pitchFamily="18" charset="0"/>
              </a:rPr>
              <a:t>column_name</a:t>
            </a:r>
            <a:r>
              <a:rPr lang="en-US" sz="1800" b="0" i="1" dirty="0">
                <a:solidFill>
                  <a:srgbClr val="000000"/>
                </a:solidFill>
                <a:effectLst/>
                <a:latin typeface="Times New Roman" panose="02020603050405020304" pitchFamily="18" charset="0"/>
                <a:cs typeface="Times New Roman" panose="02020603050405020304" pitchFamily="18" charset="0"/>
              </a:rPr>
              <a:t> datatype</a:t>
            </a:r>
            <a:r>
              <a:rPr lang="en-US" sz="1800" b="0" i="0" dirty="0">
                <a:solidFill>
                  <a:srgbClr val="000000"/>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90975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BA8C1-6BC0-725C-CFF3-47A37631A8C0}"/>
              </a:ext>
            </a:extLst>
          </p:cNvPr>
          <p:cNvSpPr>
            <a:spLocks noGrp="1"/>
          </p:cNvSpPr>
          <p:nvPr>
            <p:ph type="title"/>
          </p:nvPr>
        </p:nvSpPr>
        <p:spPr>
          <a:xfrm>
            <a:off x="838200" y="365125"/>
            <a:ext cx="10515600" cy="1325563"/>
          </a:xfrm>
        </p:spPr>
        <p:txBody>
          <a:bodyPr>
            <a:normAutofit/>
          </a:bodyPr>
          <a:lstStyle/>
          <a:p>
            <a:r>
              <a:rPr lang="en-US" sz="5400" b="1" u="sng">
                <a:latin typeface="Times New Roman" panose="02020603050405020304" pitchFamily="18" charset="0"/>
                <a:cs typeface="Times New Roman" panose="02020603050405020304" pitchFamily="18" charset="0"/>
              </a:rPr>
              <a:t>4. Truncate: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03CB8D-53F7-4C5A-1CEE-2FF62DDD1CB0}"/>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TRUNCATE is another DDL command which deletes or removes all the records from the table.</a:t>
            </a:r>
          </a:p>
          <a:p>
            <a:r>
              <a:rPr lang="en-US" sz="2200" b="0" i="0">
                <a:effectLst/>
                <a:latin typeface="Times New Roman" panose="02020603050405020304" pitchFamily="18" charset="0"/>
                <a:cs typeface="Times New Roman" panose="02020603050405020304" pitchFamily="18" charset="0"/>
              </a:rPr>
              <a:t>This command also removes the space allocated for storing the table records.</a:t>
            </a:r>
          </a:p>
          <a:p>
            <a:r>
              <a:rPr lang="en-US" sz="2200" b="1" i="0">
                <a:effectLst/>
                <a:latin typeface="Times New Roman" panose="02020603050405020304" pitchFamily="18" charset="0"/>
                <a:cs typeface="Times New Roman" panose="02020603050405020304" pitchFamily="18" charset="0"/>
              </a:rPr>
              <a:t>Syntax of TRUNCATE command</a:t>
            </a:r>
            <a:endParaRPr lang="en-US" sz="2200" b="0" i="0">
              <a:effectLst/>
              <a:latin typeface="Times New Roman" panose="02020603050405020304" pitchFamily="18" charset="0"/>
              <a:cs typeface="Times New Roman" panose="02020603050405020304" pitchFamily="18" charset="0"/>
            </a:endParaRPr>
          </a:p>
          <a:p>
            <a:pPr>
              <a:buFont typeface="+mj-lt"/>
              <a:buAutoNum type="arabicPeriod"/>
            </a:pPr>
            <a:r>
              <a:rPr lang="en-US" sz="2200" b="1" i="0">
                <a:effectLst/>
                <a:latin typeface="Times New Roman" panose="02020603050405020304" pitchFamily="18" charset="0"/>
                <a:cs typeface="Times New Roman" panose="02020603050405020304" pitchFamily="18" charset="0"/>
              </a:rPr>
              <a:t>TRUNCATE</a:t>
            </a:r>
            <a:r>
              <a:rPr lang="en-US" sz="2200" b="0" i="0">
                <a:effectLst/>
                <a:latin typeface="Times New Roman" panose="02020603050405020304" pitchFamily="18" charset="0"/>
                <a:cs typeface="Times New Roman" panose="02020603050405020304" pitchFamily="18" charset="0"/>
              </a:rPr>
              <a:t> </a:t>
            </a:r>
            <a:r>
              <a:rPr lang="en-US" sz="2200" b="1" i="0">
                <a:effectLst/>
                <a:latin typeface="Times New Roman" panose="02020603050405020304" pitchFamily="18" charset="0"/>
                <a:cs typeface="Times New Roman" panose="02020603050405020304" pitchFamily="18" charset="0"/>
              </a:rPr>
              <a:t>TABLE</a:t>
            </a:r>
            <a:r>
              <a:rPr lang="en-US" sz="2200" b="0" i="0">
                <a:effectLst/>
                <a:latin typeface="Times New Roman" panose="02020603050405020304" pitchFamily="18" charset="0"/>
                <a:cs typeface="Times New Roman" panose="02020603050405020304" pitchFamily="18" charset="0"/>
              </a:rPr>
              <a:t> Table_Name; </a:t>
            </a:r>
          </a:p>
          <a:p>
            <a:endParaRPr lang="en-US" sz="2200"/>
          </a:p>
        </p:txBody>
      </p:sp>
    </p:spTree>
    <p:extLst>
      <p:ext uri="{BB962C8B-B14F-4D97-AF65-F5344CB8AC3E}">
        <p14:creationId xmlns:p14="http://schemas.microsoft.com/office/powerpoint/2010/main" val="3095292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2D96A-514D-7884-81CE-0431D0A9324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Difference between drop and truncate: -</a:t>
            </a:r>
          </a:p>
        </p:txBody>
      </p:sp>
      <p:graphicFrame>
        <p:nvGraphicFramePr>
          <p:cNvPr id="4" name="Content Placeholder 3">
            <a:extLst>
              <a:ext uri="{FF2B5EF4-FFF2-40B4-BE49-F238E27FC236}">
                <a16:creationId xmlns:a16="http://schemas.microsoft.com/office/drawing/2014/main" id="{F420FFA6-5434-33E9-BB08-32E05F674C54}"/>
              </a:ext>
            </a:extLst>
          </p:cNvPr>
          <p:cNvGraphicFramePr>
            <a:graphicFrameLocks noGrp="1"/>
          </p:cNvGraphicFramePr>
          <p:nvPr>
            <p:ph idx="1"/>
            <p:extLst>
              <p:ext uri="{D42A27DB-BD31-4B8C-83A1-F6EECF244321}">
                <p14:modId xmlns:p14="http://schemas.microsoft.com/office/powerpoint/2010/main" val="4222093345"/>
              </p:ext>
            </p:extLst>
          </p:nvPr>
        </p:nvGraphicFramePr>
        <p:xfrm>
          <a:off x="4777316" y="1908209"/>
          <a:ext cx="6780702" cy="3039254"/>
        </p:xfrm>
        <a:graphic>
          <a:graphicData uri="http://schemas.openxmlformats.org/drawingml/2006/table">
            <a:tbl>
              <a:tblPr firstRow="1" bandRow="1">
                <a:noFill/>
              </a:tblPr>
              <a:tblGrid>
                <a:gridCol w="497600">
                  <a:extLst>
                    <a:ext uri="{9D8B030D-6E8A-4147-A177-3AD203B41FA5}">
                      <a16:colId xmlns:a16="http://schemas.microsoft.com/office/drawing/2014/main" val="2211257036"/>
                    </a:ext>
                  </a:extLst>
                </a:gridCol>
                <a:gridCol w="3021658">
                  <a:extLst>
                    <a:ext uri="{9D8B030D-6E8A-4147-A177-3AD203B41FA5}">
                      <a16:colId xmlns:a16="http://schemas.microsoft.com/office/drawing/2014/main" val="1747298214"/>
                    </a:ext>
                  </a:extLst>
                </a:gridCol>
                <a:gridCol w="3261444">
                  <a:extLst>
                    <a:ext uri="{9D8B030D-6E8A-4147-A177-3AD203B41FA5}">
                      <a16:colId xmlns:a16="http://schemas.microsoft.com/office/drawing/2014/main" val="4089638149"/>
                    </a:ext>
                  </a:extLst>
                </a:gridCol>
              </a:tblGrid>
              <a:tr h="391157">
                <a:tc>
                  <a:txBody>
                    <a:bodyPr/>
                    <a:lstStyle/>
                    <a:p>
                      <a:pPr algn="ctr" fontAlgn="base"/>
                      <a:r>
                        <a:rPr lang="en-US" sz="1100" b="1" cap="none" spc="0">
                          <a:solidFill>
                            <a:schemeClr val="tx1"/>
                          </a:solidFill>
                          <a:effectLst/>
                          <a:latin typeface="Times New Roman" panose="02020603050405020304" pitchFamily="18" charset="0"/>
                          <a:cs typeface="Times New Roman" panose="02020603050405020304" pitchFamily="18" charset="0"/>
                        </a:rPr>
                        <a:t>S.NO</a:t>
                      </a:r>
                    </a:p>
                  </a:txBody>
                  <a:tcPr marL="0" marR="51923" marT="20769" marB="155770" anchor="ctr">
                    <a:lnL w="12700" cmpd="sng">
                      <a:noFill/>
                    </a:lnL>
                    <a:lnR w="12700" cmpd="sng">
                      <a:noFill/>
                    </a:lnR>
                    <a:lnT w="28575" cap="flat" cmpd="sng" algn="ctr">
                      <a:solidFill>
                        <a:schemeClr val="tx1"/>
                      </a:solidFill>
                      <a:prstDash val="solid"/>
                    </a:lnT>
                    <a:lnB w="38100" cmpd="sng">
                      <a:noFill/>
                    </a:lnB>
                    <a:noFill/>
                  </a:tcPr>
                </a:tc>
                <a:tc>
                  <a:txBody>
                    <a:bodyPr/>
                    <a:lstStyle/>
                    <a:p>
                      <a:pPr algn="ctr" fontAlgn="base"/>
                      <a:r>
                        <a:rPr lang="en-US" sz="1100" b="1" cap="none" spc="0">
                          <a:solidFill>
                            <a:schemeClr val="tx1"/>
                          </a:solidFill>
                          <a:effectLst/>
                          <a:latin typeface="Times New Roman" panose="02020603050405020304" pitchFamily="18" charset="0"/>
                          <a:cs typeface="Times New Roman" panose="02020603050405020304" pitchFamily="18" charset="0"/>
                        </a:rPr>
                        <a:t>DROP</a:t>
                      </a:r>
                    </a:p>
                  </a:txBody>
                  <a:tcPr marL="0" marR="51923" marT="20769" marB="155770" anchor="ctr">
                    <a:lnL w="12700" cmpd="sng">
                      <a:noFill/>
                    </a:lnL>
                    <a:lnR w="12700" cmpd="sng">
                      <a:noFill/>
                    </a:lnR>
                    <a:lnT w="28575" cap="flat" cmpd="sng" algn="ctr">
                      <a:solidFill>
                        <a:schemeClr val="tx1"/>
                      </a:solidFill>
                      <a:prstDash val="solid"/>
                    </a:lnT>
                    <a:lnB w="38100" cmpd="sng">
                      <a:noFill/>
                    </a:lnB>
                    <a:noFill/>
                  </a:tcPr>
                </a:tc>
                <a:tc>
                  <a:txBody>
                    <a:bodyPr/>
                    <a:lstStyle/>
                    <a:p>
                      <a:pPr algn="ctr" fontAlgn="base"/>
                      <a:r>
                        <a:rPr lang="en-US" sz="1100" b="1" cap="none" spc="0">
                          <a:solidFill>
                            <a:schemeClr val="tx1"/>
                          </a:solidFill>
                          <a:effectLst/>
                          <a:latin typeface="Times New Roman" panose="02020603050405020304" pitchFamily="18" charset="0"/>
                          <a:cs typeface="Times New Roman" panose="02020603050405020304" pitchFamily="18" charset="0"/>
                        </a:rPr>
                        <a:t>TRUNCATE</a:t>
                      </a:r>
                    </a:p>
                  </a:txBody>
                  <a:tcPr marL="0" marR="51923" marT="20769" marB="155770"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86324899"/>
                  </a:ext>
                </a:extLst>
              </a:tr>
              <a:tr h="564235">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1.</a:t>
                      </a:r>
                    </a:p>
                  </a:txBody>
                  <a:tcPr marL="0" marR="51923" marT="20769" marB="155770"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The DROP command is used to remove table definition and its contents.</a:t>
                      </a:r>
                    </a:p>
                  </a:txBody>
                  <a:tcPr marL="0" marR="51923" marT="20769" marB="155770"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Whereas the TRUNCATE command is used to delete all the rows from the table.</a:t>
                      </a:r>
                    </a:p>
                  </a:txBody>
                  <a:tcPr marL="0" marR="51923" marT="20769" marB="155770" anchor="ctr">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1097902815"/>
                  </a:ext>
                </a:extLst>
              </a:tr>
              <a:tr h="564235">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2.</a:t>
                      </a:r>
                    </a:p>
                  </a:txBody>
                  <a:tcPr marL="0" marR="51923" marT="20769" marB="155770"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In the DROP command, table space is freed from memory.</a:t>
                      </a:r>
                    </a:p>
                  </a:txBody>
                  <a:tcPr marL="0" marR="51923" marT="20769" marB="155770"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While the TRUNCATE command does not free the table space from memory.</a:t>
                      </a:r>
                    </a:p>
                  </a:txBody>
                  <a:tcPr marL="0" marR="51923" marT="20769" marB="155770"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957909370"/>
                  </a:ext>
                </a:extLst>
              </a:tr>
              <a:tr h="391157">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3.</a:t>
                      </a:r>
                    </a:p>
                  </a:txBody>
                  <a:tcPr marL="0" marR="51923" marT="20769" marB="155770"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100" b="0" i="0" kern="1200" cap="none" spc="0">
                          <a:solidFill>
                            <a:schemeClr val="tx1"/>
                          </a:solidFill>
                          <a:effectLst/>
                          <a:latin typeface="Times New Roman" panose="02020603050405020304" pitchFamily="18" charset="0"/>
                          <a:ea typeface="+mn-ea"/>
                          <a:cs typeface="Times New Roman" panose="02020603050405020304" pitchFamily="18" charset="0"/>
                        </a:rPr>
                        <a:t>The structure of the table does not exist.</a:t>
                      </a:r>
                      <a:endParaRPr lang="en-US" sz="1100" b="0" cap="none" spc="0">
                        <a:solidFill>
                          <a:schemeClr val="tx1"/>
                        </a:solidFill>
                        <a:effectLst/>
                        <a:latin typeface="Times New Roman" panose="02020603050405020304" pitchFamily="18" charset="0"/>
                        <a:cs typeface="Times New Roman" panose="02020603050405020304" pitchFamily="18" charset="0"/>
                      </a:endParaRPr>
                    </a:p>
                  </a:txBody>
                  <a:tcPr marL="0" marR="51923" marT="20769" marB="155770"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ctr"/>
                      <a:r>
                        <a:rPr lang="en-US" sz="1100" b="0" i="0" kern="1200" cap="none" spc="0">
                          <a:solidFill>
                            <a:schemeClr val="tx1"/>
                          </a:solidFill>
                          <a:effectLst/>
                          <a:latin typeface="Times New Roman" panose="02020603050405020304" pitchFamily="18" charset="0"/>
                          <a:ea typeface="+mn-ea"/>
                          <a:cs typeface="Times New Roman" panose="02020603050405020304" pitchFamily="18" charset="0"/>
                        </a:rPr>
                        <a:t>While the structure of the table exist.</a:t>
                      </a:r>
                      <a:endParaRPr lang="en-US" sz="1100" b="0" cap="none" spc="0">
                        <a:solidFill>
                          <a:schemeClr val="tx1"/>
                        </a:solidFill>
                        <a:effectLst/>
                        <a:latin typeface="Times New Roman" panose="02020603050405020304" pitchFamily="18" charset="0"/>
                        <a:cs typeface="Times New Roman" panose="02020603050405020304" pitchFamily="18" charset="0"/>
                      </a:endParaRPr>
                    </a:p>
                  </a:txBody>
                  <a:tcPr marL="0" marR="51923" marT="20769" marB="155770"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631683650"/>
                  </a:ext>
                </a:extLst>
              </a:tr>
              <a:tr h="564235">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4.</a:t>
                      </a:r>
                    </a:p>
                  </a:txBody>
                  <a:tcPr marL="0" marR="51923" marT="20769" marB="155770"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ctr"/>
                      <a:r>
                        <a:rPr lang="en-US" sz="1100" b="0" i="0" kern="1200" cap="none" spc="0">
                          <a:solidFill>
                            <a:schemeClr val="tx1"/>
                          </a:solidFill>
                          <a:effectLst/>
                          <a:latin typeface="Times New Roman" panose="02020603050405020304" pitchFamily="18" charset="0"/>
                          <a:ea typeface="+mn-ea"/>
                          <a:cs typeface="Times New Roman" panose="02020603050405020304" pitchFamily="18" charset="0"/>
                        </a:rPr>
                        <a:t>It is slow as compared to the TRUNCATE command.</a:t>
                      </a:r>
                      <a:endParaRPr lang="en-US" sz="1100" b="0" cap="none" spc="0">
                        <a:solidFill>
                          <a:schemeClr val="tx1"/>
                        </a:solidFill>
                        <a:effectLst/>
                        <a:latin typeface="Times New Roman" panose="02020603050405020304" pitchFamily="18" charset="0"/>
                        <a:cs typeface="Times New Roman" panose="02020603050405020304" pitchFamily="18" charset="0"/>
                      </a:endParaRPr>
                    </a:p>
                  </a:txBody>
                  <a:tcPr marL="0" marR="51923" marT="20769" marB="155770"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cap="none" spc="0">
                          <a:solidFill>
                            <a:schemeClr val="tx1"/>
                          </a:solidFill>
                          <a:effectLst/>
                          <a:latin typeface="Times New Roman" panose="02020603050405020304" pitchFamily="18" charset="0"/>
                          <a:cs typeface="Times New Roman" panose="02020603050405020304" pitchFamily="18" charset="0"/>
                        </a:rPr>
                        <a:t>While this command is faster than DROP.</a:t>
                      </a:r>
                    </a:p>
                    <a:p>
                      <a:pPr algn="l" fontAlgn="ctr"/>
                      <a:endParaRPr lang="en-US" sz="1100" b="0" cap="none" spc="0">
                        <a:solidFill>
                          <a:schemeClr val="tx1"/>
                        </a:solidFill>
                        <a:effectLst/>
                        <a:latin typeface="Times New Roman" panose="02020603050405020304" pitchFamily="18" charset="0"/>
                        <a:cs typeface="Times New Roman" panose="02020603050405020304" pitchFamily="18" charset="0"/>
                      </a:endParaRPr>
                    </a:p>
                  </a:txBody>
                  <a:tcPr marL="0" marR="51923" marT="20769" marB="155770"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54653993"/>
                  </a:ext>
                </a:extLst>
              </a:tr>
              <a:tr h="564235">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5.</a:t>
                      </a:r>
                    </a:p>
                  </a:txBody>
                  <a:tcPr marL="0" marR="51923" marT="20769" marB="1557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In the DROP command, integrity constraints will be removed.</a:t>
                      </a:r>
                    </a:p>
                  </a:txBody>
                  <a:tcPr marL="0" marR="51923" marT="20769" marB="1557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1100" b="0" cap="none" spc="0">
                          <a:solidFill>
                            <a:schemeClr val="tx1"/>
                          </a:solidFill>
                          <a:effectLst/>
                          <a:latin typeface="Times New Roman" panose="02020603050405020304" pitchFamily="18" charset="0"/>
                          <a:cs typeface="Times New Roman" panose="02020603050405020304" pitchFamily="18" charset="0"/>
                        </a:rPr>
                        <a:t>While in this command, integrity constraints will not be removed.</a:t>
                      </a:r>
                    </a:p>
                  </a:txBody>
                  <a:tcPr marL="0" marR="51923" marT="20769" marB="15577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94368449"/>
                  </a:ext>
                </a:extLst>
              </a:tr>
            </a:tbl>
          </a:graphicData>
        </a:graphic>
      </p:graphicFrame>
    </p:spTree>
    <p:extLst>
      <p:ext uri="{BB962C8B-B14F-4D97-AF65-F5344CB8AC3E}">
        <p14:creationId xmlns:p14="http://schemas.microsoft.com/office/powerpoint/2010/main" val="3506544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4F79-EF47-2E4C-B137-F124ACA04AA5}"/>
              </a:ext>
            </a:extLst>
          </p:cNvPr>
          <p:cNvSpPr>
            <a:spLocks noGrp="1"/>
          </p:cNvSpPr>
          <p:nvPr>
            <p:ph type="title"/>
          </p:nvPr>
        </p:nvSpPr>
        <p:spPr>
          <a:xfrm>
            <a:off x="838200" y="365125"/>
            <a:ext cx="10515600" cy="1325563"/>
          </a:xfrm>
        </p:spPr>
        <p:txBody>
          <a:bodyPr>
            <a:normAutofit/>
          </a:bodyPr>
          <a:lstStyle/>
          <a:p>
            <a:r>
              <a:rPr lang="en-US" sz="5400" b="1" u="sng">
                <a:latin typeface="Times New Roman" panose="02020603050405020304" pitchFamily="18" charset="0"/>
                <a:cs typeface="Times New Roman" panose="02020603050405020304" pitchFamily="18" charset="0"/>
              </a:rPr>
              <a:t>5. Rename: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31BAD4-309B-5022-8272-69A60EEDD962}"/>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RENAME is a DDL command which is used to change the name of the database table.</a:t>
            </a:r>
          </a:p>
          <a:p>
            <a:r>
              <a:rPr lang="en-US" sz="2200" b="1" i="0">
                <a:effectLst/>
                <a:latin typeface="Times New Roman" panose="02020603050405020304" pitchFamily="18" charset="0"/>
                <a:cs typeface="Times New Roman" panose="02020603050405020304" pitchFamily="18" charset="0"/>
              </a:rPr>
              <a:t>Syntax of RENAME command</a:t>
            </a:r>
            <a:endParaRPr lang="en-US" sz="2200" b="0" i="0">
              <a:effectLst/>
              <a:latin typeface="Times New Roman" panose="02020603050405020304" pitchFamily="18" charset="0"/>
              <a:cs typeface="Times New Roman" panose="02020603050405020304" pitchFamily="18" charset="0"/>
            </a:endParaRPr>
          </a:p>
          <a:p>
            <a:pPr>
              <a:buFont typeface="+mj-lt"/>
              <a:buAutoNum type="arabicPeriod"/>
            </a:pPr>
            <a:r>
              <a:rPr lang="en-US" sz="2200" b="0" i="0">
                <a:effectLst/>
                <a:latin typeface="Times New Roman" panose="02020603050405020304" pitchFamily="18" charset="0"/>
                <a:cs typeface="Times New Roman" panose="02020603050405020304" pitchFamily="18" charset="0"/>
              </a:rPr>
              <a:t>RENAME </a:t>
            </a:r>
            <a:r>
              <a:rPr lang="en-US" sz="2200" b="1" i="0">
                <a:effectLst/>
                <a:latin typeface="Times New Roman" panose="02020603050405020304" pitchFamily="18" charset="0"/>
                <a:cs typeface="Times New Roman" panose="02020603050405020304" pitchFamily="18" charset="0"/>
              </a:rPr>
              <a:t>TABLE</a:t>
            </a:r>
            <a:r>
              <a:rPr lang="en-US" sz="2200" b="0" i="0">
                <a:effectLst/>
                <a:latin typeface="Times New Roman" panose="02020603050405020304" pitchFamily="18" charset="0"/>
                <a:cs typeface="Times New Roman" panose="02020603050405020304" pitchFamily="18" charset="0"/>
              </a:rPr>
              <a:t> Old_Table_Name </a:t>
            </a:r>
            <a:r>
              <a:rPr lang="en-US" sz="2200" b="1" i="0">
                <a:effectLst/>
                <a:latin typeface="Times New Roman" panose="02020603050405020304" pitchFamily="18" charset="0"/>
                <a:cs typeface="Times New Roman" panose="02020603050405020304" pitchFamily="18" charset="0"/>
              </a:rPr>
              <a:t>TO</a:t>
            </a:r>
            <a:r>
              <a:rPr lang="en-US" sz="2200" b="0" i="0">
                <a:effectLst/>
                <a:latin typeface="Times New Roman" panose="02020603050405020304" pitchFamily="18" charset="0"/>
                <a:cs typeface="Times New Roman" panose="02020603050405020304" pitchFamily="18" charset="0"/>
              </a:rPr>
              <a:t> New_Table_Name;  </a:t>
            </a:r>
          </a:p>
          <a:p>
            <a:endParaRPr lang="en-US" sz="2200"/>
          </a:p>
        </p:txBody>
      </p:sp>
    </p:spTree>
    <p:extLst>
      <p:ext uri="{BB962C8B-B14F-4D97-AF65-F5344CB8AC3E}">
        <p14:creationId xmlns:p14="http://schemas.microsoft.com/office/powerpoint/2010/main" val="1319141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2DD0-0A9F-6C49-3AB4-123AD74D2E73}"/>
              </a:ext>
            </a:extLst>
          </p:cNvPr>
          <p:cNvSpPr>
            <a:spLocks noGrp="1"/>
          </p:cNvSpPr>
          <p:nvPr>
            <p:ph type="title"/>
          </p:nvPr>
        </p:nvSpPr>
        <p:spPr>
          <a:xfrm>
            <a:off x="839788" y="457200"/>
            <a:ext cx="9170987" cy="638175"/>
          </a:xfrm>
        </p:spPr>
        <p:txBody>
          <a:bodyPr>
            <a:noAutofit/>
          </a:bodyPr>
          <a:lstStyle/>
          <a:p>
            <a:pPr algn="ctr"/>
            <a:r>
              <a:rPr lang="en-US" sz="6000" b="1" u="sng" dirty="0">
                <a:latin typeface="Times New Roman" panose="02020603050405020304" pitchFamily="18" charset="0"/>
                <a:cs typeface="Times New Roman" panose="02020603050405020304" pitchFamily="18" charset="0"/>
              </a:rPr>
              <a:t>DML: -</a:t>
            </a:r>
          </a:p>
        </p:txBody>
      </p:sp>
      <p:sp>
        <p:nvSpPr>
          <p:cNvPr id="8" name="Text Placeholder 7">
            <a:extLst>
              <a:ext uri="{FF2B5EF4-FFF2-40B4-BE49-F238E27FC236}">
                <a16:creationId xmlns:a16="http://schemas.microsoft.com/office/drawing/2014/main" id="{37962EEA-689E-3031-985F-9BA18D8357F8}"/>
              </a:ext>
            </a:extLst>
          </p:cNvPr>
          <p:cNvSpPr>
            <a:spLocks noGrp="1"/>
          </p:cNvSpPr>
          <p:nvPr>
            <p:ph type="body" sz="half" idx="2"/>
          </p:nvPr>
        </p:nvSpPr>
        <p:spPr>
          <a:xfrm>
            <a:off x="839788" y="1890412"/>
            <a:ext cx="10512424" cy="4000500"/>
          </a:xfrm>
          <a:ln w="28575">
            <a:solidFill>
              <a:schemeClr val="tx1"/>
            </a:solidFill>
          </a:ln>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USED TO INSERT, MODIFY, REMOVE THE EXISTING DATA FROM TABLES</a:t>
            </a:r>
          </a:p>
        </p:txBody>
      </p:sp>
      <p:sp>
        <p:nvSpPr>
          <p:cNvPr id="9" name="Rectangle 8">
            <a:extLst>
              <a:ext uri="{FF2B5EF4-FFF2-40B4-BE49-F238E27FC236}">
                <a16:creationId xmlns:a16="http://schemas.microsoft.com/office/drawing/2014/main" id="{77A3C031-731F-E8CF-7E8E-AA340E579844}"/>
              </a:ext>
            </a:extLst>
          </p:cNvPr>
          <p:cNvSpPr/>
          <p:nvPr/>
        </p:nvSpPr>
        <p:spPr>
          <a:xfrm>
            <a:off x="3726180" y="2967335"/>
            <a:ext cx="3427095" cy="923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B30679D-485F-D67F-B894-7E9218F5E745}"/>
              </a:ext>
            </a:extLst>
          </p:cNvPr>
          <p:cNvSpPr txBox="1"/>
          <p:nvPr/>
        </p:nvSpPr>
        <p:spPr>
          <a:xfrm>
            <a:off x="3897630" y="2967335"/>
            <a:ext cx="3515359" cy="923330"/>
          </a:xfrm>
          <a:prstGeom prst="rect">
            <a:avLst/>
          </a:prstGeom>
          <a:noFill/>
        </p:spPr>
        <p:txBody>
          <a:bodyPr wrap="square" rtlCol="0">
            <a:spAutoFit/>
          </a:bodyPr>
          <a:lstStyle/>
          <a:p>
            <a:r>
              <a:rPr lang="en-US" b="1" dirty="0"/>
              <a:t>INSERT                              UPDATE</a:t>
            </a:r>
          </a:p>
          <a:p>
            <a:endParaRPr lang="en-US" b="1" dirty="0"/>
          </a:p>
          <a:p>
            <a:r>
              <a:rPr lang="en-US" b="1" dirty="0"/>
              <a:t>DELETE</a:t>
            </a:r>
          </a:p>
        </p:txBody>
      </p:sp>
    </p:spTree>
    <p:extLst>
      <p:ext uri="{BB962C8B-B14F-4D97-AF65-F5344CB8AC3E}">
        <p14:creationId xmlns:p14="http://schemas.microsoft.com/office/powerpoint/2010/main" val="2721232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26A642D-0250-B89C-7C10-9D12E1932043}"/>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b="1" u="sng" kern="1200">
                <a:solidFill>
                  <a:schemeClr val="tx1"/>
                </a:solidFill>
                <a:latin typeface="+mj-lt"/>
                <a:ea typeface="+mj-ea"/>
                <a:cs typeface="+mj-cs"/>
              </a:rPr>
              <a:t>Insert: -</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C930E136-BB8B-96EB-F9EB-0448D6C421E1}"/>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indent="-228600" algn="l">
              <a:buFont typeface="Arial" panose="020B0604020202020204" pitchFamily="34" charset="0"/>
              <a:buChar char="•"/>
            </a:pPr>
            <a:r>
              <a:rPr lang="en-US" sz="2200" b="0" i="0">
                <a:effectLst/>
              </a:rPr>
              <a:t>INSERT allows users to insert data in database tables.</a:t>
            </a:r>
          </a:p>
          <a:p>
            <a:pPr indent="-228600" algn="l">
              <a:buFont typeface="Arial" panose="020B0604020202020204" pitchFamily="34" charset="0"/>
              <a:buChar char="•"/>
            </a:pPr>
            <a:r>
              <a:rPr lang="en-US" sz="2200" b="1" i="0">
                <a:effectLst/>
              </a:rPr>
              <a:t>Syntax of INSERT Command</a:t>
            </a:r>
            <a:endParaRPr lang="en-US" sz="2200" b="0" i="0">
              <a:effectLst/>
            </a:endParaRPr>
          </a:p>
          <a:p>
            <a:pPr indent="-228600" algn="l">
              <a:buFont typeface="Arial" panose="020B0604020202020204" pitchFamily="34" charset="0"/>
              <a:buChar char="•"/>
            </a:pPr>
            <a:r>
              <a:rPr lang="en-US" sz="2200" b="1" i="0">
                <a:effectLst/>
              </a:rPr>
              <a:t>INSERT</a:t>
            </a:r>
            <a:r>
              <a:rPr lang="en-US" sz="2200" b="0" i="0">
                <a:effectLst/>
              </a:rPr>
              <a:t> </a:t>
            </a:r>
            <a:r>
              <a:rPr lang="en-US" sz="2200" b="1" i="0">
                <a:effectLst/>
              </a:rPr>
              <a:t>INTO</a:t>
            </a:r>
            <a:r>
              <a:rPr lang="en-US" sz="2200" b="0" i="0">
                <a:effectLst/>
              </a:rPr>
              <a:t> TABLE_NAME ( column_Name1 , column_Name2 , column_Name3 , .... column_NameN )</a:t>
            </a:r>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198591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12AF4-9DCC-8E35-2F16-F6DFF18B23B5}"/>
              </a:ext>
            </a:extLst>
          </p:cNvPr>
          <p:cNvSpPr>
            <a:spLocks noGrp="1"/>
          </p:cNvSpPr>
          <p:nvPr>
            <p:ph type="title"/>
          </p:nvPr>
        </p:nvSpPr>
        <p:spPr>
          <a:xfrm>
            <a:off x="838200" y="365125"/>
            <a:ext cx="10515600" cy="1325563"/>
          </a:xfrm>
        </p:spPr>
        <p:txBody>
          <a:bodyPr>
            <a:normAutofit/>
          </a:bodyPr>
          <a:lstStyle/>
          <a:p>
            <a:r>
              <a:rPr lang="en-US" sz="5400" b="1" u="sng">
                <a:latin typeface="Times New Roman" panose="02020603050405020304" pitchFamily="18" charset="0"/>
                <a:cs typeface="Times New Roman" panose="02020603050405020304" pitchFamily="18" charset="0"/>
              </a:rPr>
              <a:t>Update: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BF7753-CA54-70F7-9383-509D67D0E790}"/>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UPDATE is another most important data manipulation command in Structured Query Language, which allows users to update or modify the existing data in database tables.</a:t>
            </a:r>
          </a:p>
          <a:p>
            <a:r>
              <a:rPr lang="en-US" sz="2200" b="1" i="0">
                <a:effectLst/>
                <a:latin typeface="Times New Roman" panose="02020603050405020304" pitchFamily="18" charset="0"/>
                <a:cs typeface="Times New Roman" panose="02020603050405020304" pitchFamily="18" charset="0"/>
              </a:rPr>
              <a:t>Syntax of UPDATE Command</a:t>
            </a:r>
            <a:endParaRPr lang="en-US" sz="2200" b="0" i="0">
              <a:effectLst/>
              <a:latin typeface="Times New Roman" panose="02020603050405020304" pitchFamily="18" charset="0"/>
              <a:cs typeface="Times New Roman" panose="02020603050405020304" pitchFamily="18" charset="0"/>
            </a:endParaRPr>
          </a:p>
          <a:p>
            <a:pPr>
              <a:buFont typeface="+mj-lt"/>
              <a:buAutoNum type="arabicPeriod"/>
            </a:pPr>
            <a:r>
              <a:rPr lang="en-US" sz="2200" b="1" i="0">
                <a:effectLst/>
                <a:latin typeface="Times New Roman" panose="02020603050405020304" pitchFamily="18" charset="0"/>
                <a:cs typeface="Times New Roman" panose="02020603050405020304" pitchFamily="18" charset="0"/>
              </a:rPr>
              <a:t>UPDATE</a:t>
            </a:r>
            <a:r>
              <a:rPr lang="en-US" sz="2200" b="0" i="0">
                <a:effectLst/>
                <a:latin typeface="Times New Roman" panose="02020603050405020304" pitchFamily="18" charset="0"/>
                <a:cs typeface="Times New Roman" panose="02020603050405020304" pitchFamily="18" charset="0"/>
              </a:rPr>
              <a:t> Table_name </a:t>
            </a:r>
            <a:r>
              <a:rPr lang="en-US" sz="2200" b="1" i="0">
                <a:effectLst/>
                <a:latin typeface="Times New Roman" panose="02020603050405020304" pitchFamily="18" charset="0"/>
                <a:cs typeface="Times New Roman" panose="02020603050405020304" pitchFamily="18" charset="0"/>
              </a:rPr>
              <a:t>SET</a:t>
            </a:r>
            <a:r>
              <a:rPr lang="en-US" sz="2200" b="0" i="0">
                <a:effectLst/>
                <a:latin typeface="Times New Roman" panose="02020603050405020304" pitchFamily="18" charset="0"/>
                <a:cs typeface="Times New Roman" panose="02020603050405020304" pitchFamily="18" charset="0"/>
              </a:rPr>
              <a:t> [column_name1= value_1, ….., column_nameN = value_N] </a:t>
            </a:r>
            <a:r>
              <a:rPr lang="en-US" sz="2200" b="1" i="0">
                <a:effectLst/>
                <a:latin typeface="Times New Roman" panose="02020603050405020304" pitchFamily="18" charset="0"/>
                <a:cs typeface="Times New Roman" panose="02020603050405020304" pitchFamily="18" charset="0"/>
              </a:rPr>
              <a:t>WHERE</a:t>
            </a:r>
            <a:r>
              <a:rPr lang="en-US" sz="2200" b="0" i="0">
                <a:effectLst/>
                <a:latin typeface="Times New Roman" panose="02020603050405020304" pitchFamily="18" charset="0"/>
                <a:cs typeface="Times New Roman" panose="02020603050405020304" pitchFamily="18" charset="0"/>
              </a:rPr>
              <a:t> CONDITION</a:t>
            </a:r>
          </a:p>
          <a:p>
            <a:endParaRPr lang="en-US" sz="2200"/>
          </a:p>
        </p:txBody>
      </p:sp>
    </p:spTree>
    <p:extLst>
      <p:ext uri="{BB962C8B-B14F-4D97-AF65-F5344CB8AC3E}">
        <p14:creationId xmlns:p14="http://schemas.microsoft.com/office/powerpoint/2010/main" val="103033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20F84-344F-81A9-CDD0-2C5594A79599}"/>
              </a:ext>
            </a:extLst>
          </p:cNvPr>
          <p:cNvSpPr>
            <a:spLocks noGrp="1"/>
          </p:cNvSpPr>
          <p:nvPr>
            <p:ph type="title"/>
          </p:nvPr>
        </p:nvSpPr>
        <p:spPr>
          <a:xfrm>
            <a:off x="838200" y="365125"/>
            <a:ext cx="10515600" cy="1325563"/>
          </a:xfrm>
        </p:spPr>
        <p:txBody>
          <a:bodyPr>
            <a:normAutofit/>
          </a:bodyPr>
          <a:lstStyle/>
          <a:p>
            <a:r>
              <a:rPr lang="en-US" sz="5400" b="1" u="sng">
                <a:latin typeface="Times New Roman" panose="02020603050405020304" pitchFamily="18" charset="0"/>
                <a:cs typeface="Times New Roman" panose="02020603050405020304" pitchFamily="18" charset="0"/>
              </a:rPr>
              <a:t>DELETE: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724021-2056-61CD-F2AF-1E77929B1A38}"/>
              </a:ext>
            </a:extLst>
          </p:cNvPr>
          <p:cNvSpPr>
            <a:spLocks noGrp="1"/>
          </p:cNvSpPr>
          <p:nvPr>
            <p:ph idx="1"/>
          </p:nvPr>
        </p:nvSpPr>
        <p:spPr>
          <a:xfrm>
            <a:off x="838200" y="1929384"/>
            <a:ext cx="10515600" cy="4251960"/>
          </a:xfrm>
        </p:spPr>
        <p:txBody>
          <a:bodyPr>
            <a:normAutofit/>
          </a:bodyPr>
          <a:lstStyle/>
          <a:p>
            <a:r>
              <a:rPr lang="en-US" sz="2200" b="0" i="0">
                <a:effectLst/>
                <a:latin typeface="Times New Roman" panose="02020603050405020304" pitchFamily="18" charset="0"/>
                <a:cs typeface="Times New Roman" panose="02020603050405020304" pitchFamily="18" charset="0"/>
              </a:rPr>
              <a:t>DELETE DML Command</a:t>
            </a:r>
          </a:p>
          <a:p>
            <a:r>
              <a:rPr lang="en-US" sz="2200" b="0" i="0">
                <a:effectLst/>
                <a:latin typeface="Times New Roman" panose="02020603050405020304" pitchFamily="18" charset="0"/>
                <a:cs typeface="Times New Roman" panose="02020603050405020304" pitchFamily="18" charset="0"/>
              </a:rPr>
              <a:t>DELETE is a DML command which allows SQL users to remove single or multiple existing records from the database tables.</a:t>
            </a:r>
          </a:p>
          <a:p>
            <a:r>
              <a:rPr lang="en-US" sz="2200" b="0" i="0">
                <a:effectLst/>
                <a:latin typeface="Times New Roman" panose="02020603050405020304" pitchFamily="18" charset="0"/>
                <a:cs typeface="Times New Roman" panose="02020603050405020304" pitchFamily="18" charset="0"/>
              </a:rPr>
              <a:t>This command of Data Manipulation Language does not delete the stored data permanently from the database. We use the WHERE clause with the DELETE command to select specific rows from the table.</a:t>
            </a:r>
          </a:p>
          <a:p>
            <a:r>
              <a:rPr lang="en-US" sz="2200" b="1" i="0">
                <a:effectLst/>
                <a:latin typeface="Times New Roman" panose="02020603050405020304" pitchFamily="18" charset="0"/>
                <a:cs typeface="Times New Roman" panose="02020603050405020304" pitchFamily="18" charset="0"/>
              </a:rPr>
              <a:t>Syntax of DELETE Command</a:t>
            </a:r>
            <a:endParaRPr lang="en-US" sz="2200" b="0" i="0">
              <a:effectLst/>
              <a:latin typeface="Times New Roman" panose="02020603050405020304" pitchFamily="18" charset="0"/>
              <a:cs typeface="Times New Roman" panose="02020603050405020304" pitchFamily="18" charset="0"/>
            </a:endParaRPr>
          </a:p>
          <a:p>
            <a:pPr>
              <a:buFont typeface="+mj-lt"/>
              <a:buAutoNum type="arabicPeriod"/>
            </a:pPr>
            <a:r>
              <a:rPr lang="en-US" sz="2200" b="1" i="0">
                <a:effectLst/>
                <a:latin typeface="Times New Roman" panose="02020603050405020304" pitchFamily="18" charset="0"/>
                <a:cs typeface="Times New Roman" panose="02020603050405020304" pitchFamily="18" charset="0"/>
              </a:rPr>
              <a:t>DELETE</a:t>
            </a:r>
            <a:r>
              <a:rPr lang="en-US" sz="2200" b="0" i="0">
                <a:effectLst/>
                <a:latin typeface="Times New Roman" panose="02020603050405020304" pitchFamily="18" charset="0"/>
                <a:cs typeface="Times New Roman" panose="02020603050405020304" pitchFamily="18" charset="0"/>
              </a:rPr>
              <a:t> </a:t>
            </a:r>
            <a:r>
              <a:rPr lang="en-US" sz="2200" b="1" i="0">
                <a:effectLst/>
                <a:latin typeface="Times New Roman" panose="02020603050405020304" pitchFamily="18" charset="0"/>
                <a:cs typeface="Times New Roman" panose="02020603050405020304" pitchFamily="18" charset="0"/>
              </a:rPr>
              <a:t>FROM</a:t>
            </a:r>
            <a:r>
              <a:rPr lang="en-US" sz="2200" b="0" i="0">
                <a:effectLst/>
                <a:latin typeface="Times New Roman" panose="02020603050405020304" pitchFamily="18" charset="0"/>
                <a:cs typeface="Times New Roman" panose="02020603050405020304" pitchFamily="18" charset="0"/>
              </a:rPr>
              <a:t> Table_Name </a:t>
            </a:r>
            <a:r>
              <a:rPr lang="en-US" sz="2200" b="1" i="0">
                <a:effectLst/>
                <a:latin typeface="Times New Roman" panose="02020603050405020304" pitchFamily="18" charset="0"/>
                <a:cs typeface="Times New Roman" panose="02020603050405020304" pitchFamily="18" charset="0"/>
              </a:rPr>
              <a:t>WHERE</a:t>
            </a:r>
            <a:r>
              <a:rPr lang="en-US" sz="2200" b="0" i="0">
                <a:effectLst/>
                <a:latin typeface="Times New Roman" panose="02020603050405020304" pitchFamily="18" charset="0"/>
                <a:cs typeface="Times New Roman" panose="02020603050405020304" pitchFamily="18" charset="0"/>
              </a:rPr>
              <a:t> condition;  </a:t>
            </a:r>
          </a:p>
          <a:p>
            <a:endParaRPr lang="en-US" sz="2200"/>
          </a:p>
        </p:txBody>
      </p:sp>
    </p:spTree>
    <p:extLst>
      <p:ext uri="{BB962C8B-B14F-4D97-AF65-F5344CB8AC3E}">
        <p14:creationId xmlns:p14="http://schemas.microsoft.com/office/powerpoint/2010/main" val="3650669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0954E-22E0-FE61-387A-8229D3269EE4}"/>
              </a:ext>
            </a:extLst>
          </p:cNvPr>
          <p:cNvSpPr>
            <a:spLocks noGrp="1"/>
          </p:cNvSpPr>
          <p:nvPr>
            <p:ph type="title"/>
          </p:nvPr>
        </p:nvSpPr>
        <p:spPr>
          <a:xfrm>
            <a:off x="838200" y="365125"/>
            <a:ext cx="10515600" cy="1325563"/>
          </a:xfrm>
        </p:spPr>
        <p:txBody>
          <a:bodyPr>
            <a:normAutofit/>
          </a:bodyPr>
          <a:lstStyle/>
          <a:p>
            <a:r>
              <a:rPr lang="en-US" sz="5400" b="1" u="sng">
                <a:latin typeface="Times New Roman" panose="02020603050405020304" pitchFamily="18" charset="0"/>
                <a:cs typeface="Times New Roman" panose="02020603050405020304" pitchFamily="18" charset="0"/>
              </a:rPr>
              <a:t>Delete Vs Truncate: -</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53A0F04-FB11-12D9-3409-F780A7314218}"/>
              </a:ext>
            </a:extLst>
          </p:cNvPr>
          <p:cNvGraphicFramePr>
            <a:graphicFrameLocks noGrp="1"/>
          </p:cNvGraphicFramePr>
          <p:nvPr>
            <p:ph idx="1"/>
            <p:extLst>
              <p:ext uri="{D42A27DB-BD31-4B8C-83A1-F6EECF244321}">
                <p14:modId xmlns:p14="http://schemas.microsoft.com/office/powerpoint/2010/main" val="3876390060"/>
              </p:ext>
            </p:extLst>
          </p:nvPr>
        </p:nvGraphicFramePr>
        <p:xfrm>
          <a:off x="838200" y="2323572"/>
          <a:ext cx="10515600" cy="3960137"/>
        </p:xfrm>
        <a:graphic>
          <a:graphicData uri="http://schemas.openxmlformats.org/drawingml/2006/table">
            <a:tbl>
              <a:tblPr firstRow="1" bandRow="1">
                <a:tableStyleId>{616DA210-FB5B-4158-B5E0-FEB733F419BA}</a:tableStyleId>
              </a:tblPr>
              <a:tblGrid>
                <a:gridCol w="5257800">
                  <a:extLst>
                    <a:ext uri="{9D8B030D-6E8A-4147-A177-3AD203B41FA5}">
                      <a16:colId xmlns:a16="http://schemas.microsoft.com/office/drawing/2014/main" val="3839464"/>
                    </a:ext>
                  </a:extLst>
                </a:gridCol>
                <a:gridCol w="5257800">
                  <a:extLst>
                    <a:ext uri="{9D8B030D-6E8A-4147-A177-3AD203B41FA5}">
                      <a16:colId xmlns:a16="http://schemas.microsoft.com/office/drawing/2014/main" val="2686450169"/>
                    </a:ext>
                  </a:extLst>
                </a:gridCol>
              </a:tblGrid>
              <a:tr h="352471">
                <a:tc>
                  <a:txBody>
                    <a:bodyPr/>
                    <a:lstStyle/>
                    <a:p>
                      <a:pPr algn="ctr" fontAlgn="base"/>
                      <a:r>
                        <a:rPr lang="en-US" sz="1500" b="1">
                          <a:effectLst/>
                          <a:latin typeface="Times New Roman" panose="02020603050405020304" pitchFamily="18" charset="0"/>
                          <a:cs typeface="Times New Roman" panose="02020603050405020304" pitchFamily="18" charset="0"/>
                        </a:rPr>
                        <a:t>Delete</a:t>
                      </a:r>
                    </a:p>
                  </a:txBody>
                  <a:tcPr marL="29250" marR="29250" marT="48749" marB="48749" anchor="ctr"/>
                </a:tc>
                <a:tc>
                  <a:txBody>
                    <a:bodyPr/>
                    <a:lstStyle/>
                    <a:p>
                      <a:pPr algn="ctr" fontAlgn="base"/>
                      <a:r>
                        <a:rPr lang="en-US" sz="1500" b="1">
                          <a:effectLst/>
                          <a:latin typeface="Times New Roman" panose="02020603050405020304" pitchFamily="18" charset="0"/>
                          <a:cs typeface="Times New Roman" panose="02020603050405020304" pitchFamily="18" charset="0"/>
                        </a:rPr>
                        <a:t>Truncate</a:t>
                      </a:r>
                    </a:p>
                  </a:txBody>
                  <a:tcPr marL="48749" marR="48749" marT="48749" marB="48749" anchor="ctr"/>
                </a:tc>
                <a:extLst>
                  <a:ext uri="{0D108BD9-81ED-4DB2-BD59-A6C34878D82A}">
                    <a16:rowId xmlns:a16="http://schemas.microsoft.com/office/drawing/2014/main" val="486548860"/>
                  </a:ext>
                </a:extLst>
              </a:tr>
              <a:tr h="613185">
                <a:tc>
                  <a:txBody>
                    <a:bodyPr/>
                    <a:lstStyle/>
                    <a:p>
                      <a:pPr algn="l" fontAlgn="ctr"/>
                      <a:r>
                        <a:rPr lang="en-US" sz="1500" b="0">
                          <a:effectLst/>
                          <a:latin typeface="Times New Roman" panose="02020603050405020304" pitchFamily="18" charset="0"/>
                          <a:cs typeface="Times New Roman" panose="02020603050405020304" pitchFamily="18" charset="0"/>
                        </a:rPr>
                        <a:t>The DELETE command is used to delete specified rows(one or more).</a:t>
                      </a:r>
                    </a:p>
                  </a:txBody>
                  <a:tcPr marL="48749" marR="48749" marT="68249" marB="68249" anchor="ctr"/>
                </a:tc>
                <a:tc>
                  <a:txBody>
                    <a:bodyPr/>
                    <a:lstStyle/>
                    <a:p>
                      <a:pPr algn="l" fontAlgn="ctr"/>
                      <a:r>
                        <a:rPr lang="en-US" sz="1500" b="0">
                          <a:effectLst/>
                          <a:latin typeface="Times New Roman" panose="02020603050405020304" pitchFamily="18" charset="0"/>
                          <a:cs typeface="Times New Roman" panose="02020603050405020304" pitchFamily="18" charset="0"/>
                        </a:rPr>
                        <a:t>While this command is used to delete all the rows from a table.</a:t>
                      </a:r>
                    </a:p>
                  </a:txBody>
                  <a:tcPr marL="48749" marR="48749" marT="68249" marB="68249" anchor="ctr"/>
                </a:tc>
                <a:extLst>
                  <a:ext uri="{0D108BD9-81ED-4DB2-BD59-A6C34878D82A}">
                    <a16:rowId xmlns:a16="http://schemas.microsoft.com/office/drawing/2014/main" val="3801090179"/>
                  </a:ext>
                </a:extLst>
              </a:tr>
              <a:tr h="391471">
                <a:tc>
                  <a:txBody>
                    <a:bodyPr/>
                    <a:lstStyle/>
                    <a:p>
                      <a:pPr algn="l" fontAlgn="ctr"/>
                      <a:r>
                        <a:rPr lang="en-US" sz="1500" b="0">
                          <a:effectLst/>
                          <a:latin typeface="Times New Roman" panose="02020603050405020304" pitchFamily="18" charset="0"/>
                          <a:cs typeface="Times New Roman" panose="02020603050405020304" pitchFamily="18" charset="0"/>
                        </a:rPr>
                        <a:t>It is a DML(Data Manipulation Language) command.</a:t>
                      </a:r>
                    </a:p>
                  </a:txBody>
                  <a:tcPr marL="48749" marR="48749" marT="68249" marB="68249" anchor="ctr"/>
                </a:tc>
                <a:tc>
                  <a:txBody>
                    <a:bodyPr/>
                    <a:lstStyle/>
                    <a:p>
                      <a:pPr algn="l" fontAlgn="ctr"/>
                      <a:r>
                        <a:rPr lang="en-US" sz="1500" b="0">
                          <a:effectLst/>
                          <a:latin typeface="Times New Roman" panose="02020603050405020304" pitchFamily="18" charset="0"/>
                          <a:cs typeface="Times New Roman" panose="02020603050405020304" pitchFamily="18" charset="0"/>
                        </a:rPr>
                        <a:t>While it is a DDL(Data Definition Language) command.</a:t>
                      </a:r>
                    </a:p>
                  </a:txBody>
                  <a:tcPr marL="48749" marR="48749" marT="68249" marB="68249" anchor="ctr"/>
                </a:tc>
                <a:extLst>
                  <a:ext uri="{0D108BD9-81ED-4DB2-BD59-A6C34878D82A}">
                    <a16:rowId xmlns:a16="http://schemas.microsoft.com/office/drawing/2014/main" val="2363744163"/>
                  </a:ext>
                </a:extLst>
              </a:tr>
              <a:tr h="613185">
                <a:tc>
                  <a:txBody>
                    <a:bodyPr/>
                    <a:lstStyle/>
                    <a:p>
                      <a:pPr algn="l" fontAlgn="ctr"/>
                      <a:r>
                        <a:rPr lang="en-US" sz="1500" b="0">
                          <a:effectLst/>
                          <a:latin typeface="Times New Roman" panose="02020603050405020304" pitchFamily="18" charset="0"/>
                          <a:cs typeface="Times New Roman" panose="02020603050405020304" pitchFamily="18" charset="0"/>
                        </a:rPr>
                        <a:t>There may be a WHERE clause in the DELETE command in order to filter the records.</a:t>
                      </a:r>
                    </a:p>
                  </a:txBody>
                  <a:tcPr marL="48749" marR="48749" marT="68249" marB="68249" anchor="ctr"/>
                </a:tc>
                <a:tc>
                  <a:txBody>
                    <a:bodyPr/>
                    <a:lstStyle/>
                    <a:p>
                      <a:pPr algn="l" fontAlgn="ctr"/>
                      <a:r>
                        <a:rPr lang="en-US" sz="1500" b="0">
                          <a:effectLst/>
                          <a:latin typeface="Times New Roman" panose="02020603050405020304" pitchFamily="18" charset="0"/>
                          <a:cs typeface="Times New Roman" panose="02020603050405020304" pitchFamily="18" charset="0"/>
                        </a:rPr>
                        <a:t>While there may not be WHERE clause in the TRUNCATE command.</a:t>
                      </a:r>
                    </a:p>
                  </a:txBody>
                  <a:tcPr marL="48749" marR="48749" marT="68249" marB="68249" anchor="ctr"/>
                </a:tc>
                <a:extLst>
                  <a:ext uri="{0D108BD9-81ED-4DB2-BD59-A6C34878D82A}">
                    <a16:rowId xmlns:a16="http://schemas.microsoft.com/office/drawing/2014/main" val="3737952808"/>
                  </a:ext>
                </a:extLst>
              </a:tr>
              <a:tr h="613185">
                <a:tc>
                  <a:txBody>
                    <a:bodyPr/>
                    <a:lstStyle/>
                    <a:p>
                      <a:pPr algn="l" fontAlgn="ctr"/>
                      <a:r>
                        <a:rPr lang="en-US" sz="1500" b="0">
                          <a:effectLst/>
                          <a:latin typeface="Times New Roman" panose="02020603050405020304" pitchFamily="18" charset="0"/>
                          <a:cs typeface="Times New Roman" panose="02020603050405020304" pitchFamily="18" charset="0"/>
                        </a:rPr>
                        <a:t>DELETE command is slower than TRUNCATE command.</a:t>
                      </a:r>
                    </a:p>
                  </a:txBody>
                  <a:tcPr marL="48749" marR="48749" marT="68249" marB="68249" anchor="ctr"/>
                </a:tc>
                <a:tc>
                  <a:txBody>
                    <a:bodyPr/>
                    <a:lstStyle/>
                    <a:p>
                      <a:pPr algn="l" fontAlgn="ctr"/>
                      <a:r>
                        <a:rPr lang="en-US" sz="1500" b="0">
                          <a:effectLst/>
                          <a:latin typeface="Times New Roman" panose="02020603050405020304" pitchFamily="18" charset="0"/>
                          <a:cs typeface="Times New Roman" panose="02020603050405020304" pitchFamily="18" charset="0"/>
                        </a:rPr>
                        <a:t>While the TRUNCATE command is faster than the DELETE command.</a:t>
                      </a:r>
                    </a:p>
                  </a:txBody>
                  <a:tcPr marL="48749" marR="48749" marT="68249" marB="68249" anchor="ctr"/>
                </a:tc>
                <a:extLst>
                  <a:ext uri="{0D108BD9-81ED-4DB2-BD59-A6C34878D82A}">
                    <a16:rowId xmlns:a16="http://schemas.microsoft.com/office/drawing/2014/main" val="323568122"/>
                  </a:ext>
                </a:extLst>
              </a:tr>
              <a:tr h="391471">
                <a:tc>
                  <a:txBody>
                    <a:bodyPr/>
                    <a:lstStyle/>
                    <a:p>
                      <a:pPr algn="l" fontAlgn="ctr"/>
                      <a:r>
                        <a:rPr lang="en-US" sz="1500" b="0">
                          <a:effectLst/>
                          <a:latin typeface="Times New Roman" panose="02020603050405020304" pitchFamily="18" charset="0"/>
                          <a:cs typeface="Times New Roman" panose="02020603050405020304" pitchFamily="18" charset="0"/>
                        </a:rPr>
                        <a:t>The delete can be used with indexed views.</a:t>
                      </a:r>
                    </a:p>
                  </a:txBody>
                  <a:tcPr marL="48749" marR="48749" marT="68249" marB="68249" anchor="ctr"/>
                </a:tc>
                <a:tc>
                  <a:txBody>
                    <a:bodyPr/>
                    <a:lstStyle/>
                    <a:p>
                      <a:pPr algn="l" fontAlgn="ctr"/>
                      <a:r>
                        <a:rPr lang="en-US" sz="1500" b="0">
                          <a:effectLst/>
                          <a:latin typeface="Times New Roman" panose="02020603050405020304" pitchFamily="18" charset="0"/>
                          <a:cs typeface="Times New Roman" panose="02020603050405020304" pitchFamily="18" charset="0"/>
                        </a:rPr>
                        <a:t>Truncate cannot be used with indexed views.</a:t>
                      </a:r>
                    </a:p>
                  </a:txBody>
                  <a:tcPr marL="48749" marR="48749" marT="68249" marB="68249" anchor="ctr"/>
                </a:tc>
                <a:extLst>
                  <a:ext uri="{0D108BD9-81ED-4DB2-BD59-A6C34878D82A}">
                    <a16:rowId xmlns:a16="http://schemas.microsoft.com/office/drawing/2014/main" val="1327582832"/>
                  </a:ext>
                </a:extLst>
              </a:tr>
              <a:tr h="391471">
                <a:tc>
                  <a:txBody>
                    <a:bodyPr/>
                    <a:lstStyle/>
                    <a:p>
                      <a:pPr algn="l" fontAlgn="ctr"/>
                      <a:r>
                        <a:rPr lang="en-US" sz="1500" b="0">
                          <a:effectLst/>
                          <a:latin typeface="Times New Roman" panose="02020603050405020304" pitchFamily="18" charset="0"/>
                          <a:cs typeface="Times New Roman" panose="02020603050405020304" pitchFamily="18" charset="0"/>
                        </a:rPr>
                        <a:t>This command can also active trigger.</a:t>
                      </a:r>
                    </a:p>
                  </a:txBody>
                  <a:tcPr marL="48749" marR="48749" marT="68249" marB="68249" anchor="ctr"/>
                </a:tc>
                <a:tc>
                  <a:txBody>
                    <a:bodyPr/>
                    <a:lstStyle/>
                    <a:p>
                      <a:pPr algn="l" fontAlgn="ctr"/>
                      <a:r>
                        <a:rPr lang="en-US" sz="1500" b="0">
                          <a:effectLst/>
                          <a:latin typeface="Times New Roman" panose="02020603050405020304" pitchFamily="18" charset="0"/>
                          <a:cs typeface="Times New Roman" panose="02020603050405020304" pitchFamily="18" charset="0"/>
                        </a:rPr>
                        <a:t>This command does not active trigger.</a:t>
                      </a:r>
                    </a:p>
                  </a:txBody>
                  <a:tcPr marL="48749" marR="48749" marT="68249" marB="68249" anchor="ctr"/>
                </a:tc>
                <a:extLst>
                  <a:ext uri="{0D108BD9-81ED-4DB2-BD59-A6C34878D82A}">
                    <a16:rowId xmlns:a16="http://schemas.microsoft.com/office/drawing/2014/main" val="3631065942"/>
                  </a:ext>
                </a:extLst>
              </a:tr>
              <a:tr h="391471">
                <a:tc>
                  <a:txBody>
                    <a:bodyPr/>
                    <a:lstStyle/>
                    <a:p>
                      <a:pPr algn="l" fontAlgn="ctr"/>
                      <a:r>
                        <a:rPr lang="en-US" sz="1500" b="0">
                          <a:effectLst/>
                          <a:latin typeface="Times New Roman" panose="02020603050405020304" pitchFamily="18" charset="0"/>
                          <a:cs typeface="Times New Roman" panose="02020603050405020304" pitchFamily="18" charset="0"/>
                        </a:rPr>
                        <a:t>DELETE statement occupies more transaction spaces than Truncate.</a:t>
                      </a:r>
                    </a:p>
                  </a:txBody>
                  <a:tcPr marL="48749" marR="48749" marT="68249" marB="68249" anchor="ctr"/>
                </a:tc>
                <a:tc>
                  <a:txBody>
                    <a:bodyPr/>
                    <a:lstStyle/>
                    <a:p>
                      <a:pPr algn="l" fontAlgn="ctr"/>
                      <a:r>
                        <a:rPr lang="en-US" sz="1500" b="0">
                          <a:effectLst/>
                          <a:latin typeface="Times New Roman" panose="02020603050405020304" pitchFamily="18" charset="0"/>
                          <a:cs typeface="Times New Roman" panose="02020603050405020304" pitchFamily="18" charset="0"/>
                        </a:rPr>
                        <a:t>Truncate statement occupies less transaction spaces than DELETE.</a:t>
                      </a:r>
                    </a:p>
                  </a:txBody>
                  <a:tcPr marL="48749" marR="48749" marT="68249" marB="68249" anchor="ctr"/>
                </a:tc>
                <a:extLst>
                  <a:ext uri="{0D108BD9-81ED-4DB2-BD59-A6C34878D82A}">
                    <a16:rowId xmlns:a16="http://schemas.microsoft.com/office/drawing/2014/main" val="16186113"/>
                  </a:ext>
                </a:extLst>
              </a:tr>
            </a:tbl>
          </a:graphicData>
        </a:graphic>
      </p:graphicFrame>
    </p:spTree>
    <p:extLst>
      <p:ext uri="{BB962C8B-B14F-4D97-AF65-F5344CB8AC3E}">
        <p14:creationId xmlns:p14="http://schemas.microsoft.com/office/powerpoint/2010/main" val="212299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E368-F22D-2A3D-A52A-EEC8177F3FE0}"/>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Query: -</a:t>
            </a:r>
          </a:p>
        </p:txBody>
      </p:sp>
      <p:sp>
        <p:nvSpPr>
          <p:cNvPr id="3" name="Content Placeholder 2">
            <a:extLst>
              <a:ext uri="{FF2B5EF4-FFF2-40B4-BE49-F238E27FC236}">
                <a16:creationId xmlns:a16="http://schemas.microsoft.com/office/drawing/2014/main" id="{97FB1873-209F-AD05-A107-86AA72B40479}"/>
              </a:ext>
            </a:extLst>
          </p:cNvPr>
          <p:cNvSpPr>
            <a:spLocks noGrp="1"/>
          </p:cNvSpPr>
          <p:nvPr>
            <p:ph idx="1"/>
          </p:nvPr>
        </p:nvSpPr>
        <p:spPr>
          <a:ln w="28575">
            <a:solidFill>
              <a:schemeClr val="tx1"/>
            </a:solidFill>
          </a:ln>
        </p:spPr>
        <p:txBody>
          <a:bodyPr>
            <a:normAutofit/>
          </a:bodyPr>
          <a:lstStyle/>
          <a:p>
            <a:r>
              <a:rPr lang="en-US" sz="2000" dirty="0">
                <a:latin typeface="Times New Roman" panose="02020603050405020304" pitchFamily="18" charset="0"/>
                <a:cs typeface="Times New Roman" panose="02020603050405020304" pitchFamily="18" charset="0"/>
              </a:rPr>
              <a:t>To know how many tables are in current database use following query: - </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select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80808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from</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FF00"/>
                </a:solidFill>
                <a:latin typeface="Times New Roman" panose="02020603050405020304" pitchFamily="18" charset="0"/>
                <a:cs typeface="Times New Roman" panose="02020603050405020304" pitchFamily="18" charset="0"/>
              </a:rPr>
              <a:t>sys</a:t>
            </a:r>
            <a:r>
              <a:rPr lang="en-US" sz="2000" dirty="0" err="1">
                <a:solidFill>
                  <a:srgbClr val="808080"/>
                </a:solidFill>
                <a:latin typeface="Times New Roman" panose="02020603050405020304" pitchFamily="18" charset="0"/>
                <a:cs typeface="Times New Roman" panose="02020603050405020304" pitchFamily="18" charset="0"/>
              </a:rPr>
              <a:t>.</a:t>
            </a:r>
            <a:r>
              <a:rPr lang="en-US" sz="2000" dirty="0" err="1">
                <a:solidFill>
                  <a:srgbClr val="00FF00"/>
                </a:solidFill>
                <a:latin typeface="Times New Roman" panose="02020603050405020304" pitchFamily="18" charset="0"/>
                <a:cs typeface="Times New Roman" panose="02020603050405020304" pitchFamily="18" charset="0"/>
              </a:rPr>
              <a:t>tables</a:t>
            </a:r>
            <a:r>
              <a:rPr lang="en-US" sz="2000" dirty="0">
                <a:solidFill>
                  <a:srgbClr val="80808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To see table description:- First select table name then use command alt + </a:t>
            </a:r>
            <a:r>
              <a:rPr lang="en-US" sz="2000" dirty="0" err="1">
                <a:latin typeface="Times New Roman" panose="02020603050405020304" pitchFamily="18" charset="0"/>
                <a:cs typeface="Times New Roman" panose="02020603050405020304" pitchFamily="18" charset="0"/>
              </a:rPr>
              <a:t>fn</a:t>
            </a:r>
            <a:r>
              <a:rPr lang="en-US" sz="2000" dirty="0">
                <a:latin typeface="Times New Roman" panose="02020603050405020304" pitchFamily="18" charset="0"/>
                <a:cs typeface="Times New Roman" panose="02020603050405020304" pitchFamily="18" charset="0"/>
              </a:rPr>
              <a:t> + f1</a:t>
            </a:r>
          </a:p>
          <a:p>
            <a:r>
              <a:rPr lang="en-US" sz="2000" dirty="0">
                <a:latin typeface="Times New Roman" panose="02020603050405020304" pitchFamily="18" charset="0"/>
                <a:cs typeface="Times New Roman" panose="02020603050405020304" pitchFamily="18" charset="0"/>
              </a:rPr>
              <a:t>To execute a query: - Ctrl + E  or </a:t>
            </a:r>
            <a:r>
              <a:rPr lang="en-US" sz="2000" dirty="0" err="1">
                <a:latin typeface="Times New Roman" panose="02020603050405020304" pitchFamily="18" charset="0"/>
                <a:cs typeface="Times New Roman" panose="02020603050405020304" pitchFamily="18" charset="0"/>
              </a:rPr>
              <a:t>Fn</a:t>
            </a:r>
            <a:r>
              <a:rPr lang="en-US" sz="2000" dirty="0">
                <a:latin typeface="Times New Roman" panose="02020603050405020304" pitchFamily="18" charset="0"/>
                <a:cs typeface="Times New Roman" panose="02020603050405020304" pitchFamily="18" charset="0"/>
              </a:rPr>
              <a:t> + F5</a:t>
            </a:r>
          </a:p>
          <a:p>
            <a:r>
              <a:rPr lang="en-US" sz="2000" b="0" i="0" dirty="0">
                <a:solidFill>
                  <a:srgbClr val="000000"/>
                </a:solidFill>
                <a:effectLst/>
                <a:latin typeface="Times New Roman" panose="02020603050405020304" pitchFamily="18" charset="0"/>
                <a:cs typeface="Times New Roman" panose="02020603050405020304" pitchFamily="18" charset="0"/>
              </a:rPr>
              <a:t>Imp points: - ALTER TABLE only allows columns to be added that can contain nulls, or have a DEFAULT definition specified</a:t>
            </a:r>
          </a:p>
          <a:p>
            <a:r>
              <a:rPr lang="en-US" sz="2000" dirty="0">
                <a:solidFill>
                  <a:srgbClr val="000000"/>
                </a:solidFill>
                <a:latin typeface="Times New Roman" panose="02020603050405020304" pitchFamily="18" charset="0"/>
                <a:cs typeface="Times New Roman" panose="02020603050405020304" pitchFamily="18" charset="0"/>
              </a:rPr>
              <a:t>To know complete description of any database object (Table, cursor, triggers, stored procedure): -</a:t>
            </a:r>
          </a:p>
          <a:p>
            <a:pPr marL="0" indent="0">
              <a:buNone/>
            </a:pPr>
            <a:r>
              <a:rPr lang="en-US" sz="1800" dirty="0">
                <a:solidFill>
                  <a:srgbClr val="000000"/>
                </a:solidFill>
                <a:latin typeface="Consolas" panose="020B0609020204030204" pitchFamily="49" charset="0"/>
              </a:rPr>
              <a:t>  </a:t>
            </a:r>
            <a:r>
              <a:rPr lang="en-US" sz="1800" dirty="0" err="1">
                <a:solidFill>
                  <a:srgbClr val="800000"/>
                </a:solidFill>
                <a:latin typeface="Consolas" panose="020B0609020204030204" pitchFamily="49" charset="0"/>
              </a:rPr>
              <a:t>sp_help</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database_</a:t>
            </a:r>
            <a:r>
              <a:rPr lang="en-US" sz="1800" err="1">
                <a:solidFill>
                  <a:srgbClr val="000000"/>
                </a:solidFill>
                <a:latin typeface="Consolas" panose="020B0609020204030204" pitchFamily="49" charset="0"/>
              </a:rPr>
              <a:t>object</a:t>
            </a:r>
            <a:r>
              <a:rPr lang="en-US" sz="1800">
                <a:solidFill>
                  <a:srgbClr val="000000"/>
                </a:solidFill>
                <a:latin typeface="Consolas" panose="020B0609020204030204" pitchFamily="49" charset="0"/>
              </a:rPr>
              <a:t>_name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380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49C69-605B-4FA8-27FF-74F6BA2F3CF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u="sng" kern="1200">
                <a:solidFill>
                  <a:schemeClr val="tx1"/>
                </a:solidFill>
                <a:latin typeface="+mj-lt"/>
                <a:ea typeface="+mj-ea"/>
                <a:cs typeface="+mj-cs"/>
              </a:rPr>
              <a:t>TCL: -</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180455-9FFE-8187-4A8D-20EA2045CB07}"/>
              </a:ext>
            </a:extLst>
          </p:cNvPr>
          <p:cNvPicPr>
            <a:picLocks noChangeAspect="1"/>
          </p:cNvPicPr>
          <p:nvPr/>
        </p:nvPicPr>
        <p:blipFill rotWithShape="1">
          <a:blip r:embed="rId2"/>
          <a:srcRect l="10278" t="34486" r="43056" b="36213"/>
          <a:stretch/>
        </p:blipFill>
        <p:spPr>
          <a:xfrm>
            <a:off x="1017335" y="2633472"/>
            <a:ext cx="10154281" cy="3586353"/>
          </a:xfrm>
          <a:prstGeom prst="rect">
            <a:avLst/>
          </a:prstGeom>
        </p:spPr>
      </p:pic>
    </p:spTree>
    <p:extLst>
      <p:ext uri="{BB962C8B-B14F-4D97-AF65-F5344CB8AC3E}">
        <p14:creationId xmlns:p14="http://schemas.microsoft.com/office/powerpoint/2010/main" val="141523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4D57F-9768-B8A5-E8A0-876A5618EE57}"/>
              </a:ext>
            </a:extLst>
          </p:cNvPr>
          <p:cNvSpPr>
            <a:spLocks noGrp="1"/>
          </p:cNvSpPr>
          <p:nvPr>
            <p:ph type="title"/>
          </p:nvPr>
        </p:nvSpPr>
        <p:spPr>
          <a:xfrm>
            <a:off x="1043631" y="809898"/>
            <a:ext cx="9942716" cy="1554480"/>
          </a:xfrm>
        </p:spPr>
        <p:txBody>
          <a:bodyPr anchor="ctr">
            <a:normAutofit/>
          </a:bodyPr>
          <a:lstStyle/>
          <a:p>
            <a:r>
              <a:rPr lang="en-US" sz="4800" b="1" u="sng">
                <a:latin typeface="Times New Roman" panose="02020603050405020304" pitchFamily="18" charset="0"/>
                <a:cs typeface="Times New Roman" panose="02020603050405020304" pitchFamily="18" charset="0"/>
              </a:rPr>
              <a:t>COMMIT: -</a:t>
            </a:r>
          </a:p>
        </p:txBody>
      </p:sp>
      <p:sp>
        <p:nvSpPr>
          <p:cNvPr id="3" name="Content Placeholder 2">
            <a:extLst>
              <a:ext uri="{FF2B5EF4-FFF2-40B4-BE49-F238E27FC236}">
                <a16:creationId xmlns:a16="http://schemas.microsoft.com/office/drawing/2014/main" id="{036F90CF-D724-977F-BE81-1DCBF5CB325D}"/>
              </a:ext>
            </a:extLst>
          </p:cNvPr>
          <p:cNvSpPr>
            <a:spLocks noGrp="1"/>
          </p:cNvSpPr>
          <p:nvPr>
            <p:ph idx="1"/>
          </p:nvPr>
        </p:nvSpPr>
        <p:spPr>
          <a:xfrm>
            <a:off x="1045028" y="3017522"/>
            <a:ext cx="9941319" cy="3124658"/>
          </a:xfrm>
        </p:spPr>
        <p:txBody>
          <a:bodyPr anchor="ctr">
            <a:normAutofit/>
          </a:bodyPr>
          <a:lstStyle/>
          <a:p>
            <a:r>
              <a:rPr lang="en-US" sz="2200" b="0" i="0" dirty="0">
                <a:effectLst/>
                <a:latin typeface="Times New Roman" panose="02020603050405020304" pitchFamily="18" charset="0"/>
                <a:cs typeface="Times New Roman" panose="02020603050405020304" pitchFamily="18" charset="0"/>
              </a:rPr>
              <a:t>COMMIT command in SQL is used to save all the transaction-related changes permanently to the disk. Whenever DDL commands such as INSERT, UPDATE and DELETE are used, the changes made by these commands are permanent only after closing the current session. So before closing the session, one can easily roll back the changes made by the DDL commands. Hence, if we want the changes to be saved permanently to the disk without closing the session, we will use the commit command.</a:t>
            </a:r>
          </a:p>
          <a:p>
            <a:r>
              <a:rPr lang="en-US" sz="2200" b="1" i="0" dirty="0">
                <a:effectLst/>
                <a:latin typeface="Times New Roman" panose="02020603050405020304" pitchFamily="18" charset="0"/>
                <a:cs typeface="Times New Roman" panose="02020603050405020304" pitchFamily="18" charset="0"/>
              </a:rPr>
              <a:t>Syntax:</a:t>
            </a:r>
            <a:r>
              <a:rPr lang="en-US" sz="2200" dirty="0">
                <a:latin typeface="Times New Roman" panose="02020603050405020304" pitchFamily="18" charset="0"/>
                <a:cs typeface="Times New Roman" panose="02020603050405020304" pitchFamily="18" charset="0"/>
              </a:rPr>
              <a:t> </a:t>
            </a:r>
            <a:r>
              <a:rPr lang="en-US" sz="2200" b="1" i="0" dirty="0">
                <a:effectLst/>
                <a:latin typeface="Times New Roman" panose="02020603050405020304" pitchFamily="18" charset="0"/>
                <a:cs typeface="Times New Roman" panose="02020603050405020304" pitchFamily="18" charset="0"/>
              </a:rPr>
              <a:t>COMMIT</a:t>
            </a:r>
            <a:r>
              <a:rPr lang="en-US" sz="2200" b="0" i="0" dirty="0">
                <a:effectLst/>
                <a:latin typeface="Times New Roman" panose="02020603050405020304" pitchFamily="18" charset="0"/>
                <a:cs typeface="Times New Roman" panose="02020603050405020304" pitchFamily="18" charset="0"/>
              </a:rPr>
              <a:t>;  </a:t>
            </a:r>
          </a:p>
          <a:p>
            <a:endParaRPr lang="en-US" sz="22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66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197A4-6A48-7463-C87C-E66D732AEF4F}"/>
              </a:ext>
            </a:extLst>
          </p:cNvPr>
          <p:cNvSpPr>
            <a:spLocks noGrp="1"/>
          </p:cNvSpPr>
          <p:nvPr>
            <p:ph type="title"/>
          </p:nvPr>
        </p:nvSpPr>
        <p:spPr>
          <a:xfrm>
            <a:off x="1043631" y="809898"/>
            <a:ext cx="9942716" cy="1554480"/>
          </a:xfrm>
        </p:spPr>
        <p:txBody>
          <a:bodyPr anchor="ctr">
            <a:normAutofit/>
          </a:bodyPr>
          <a:lstStyle/>
          <a:p>
            <a:r>
              <a:rPr lang="en-US" sz="4800" b="1" u="sng">
                <a:latin typeface="Times New Roman" panose="02020603050405020304" pitchFamily="18" charset="0"/>
                <a:cs typeface="Times New Roman" panose="02020603050405020304" pitchFamily="18" charset="0"/>
              </a:rPr>
              <a:t>SAVEPOINT: -</a:t>
            </a:r>
          </a:p>
        </p:txBody>
      </p:sp>
      <p:sp>
        <p:nvSpPr>
          <p:cNvPr id="3" name="Content Placeholder 2">
            <a:extLst>
              <a:ext uri="{FF2B5EF4-FFF2-40B4-BE49-F238E27FC236}">
                <a16:creationId xmlns:a16="http://schemas.microsoft.com/office/drawing/2014/main" id="{2F621AC0-16DE-4DEA-8457-2DBB5C091AC0}"/>
              </a:ext>
            </a:extLst>
          </p:cNvPr>
          <p:cNvSpPr>
            <a:spLocks noGrp="1"/>
          </p:cNvSpPr>
          <p:nvPr>
            <p:ph idx="1"/>
          </p:nvPr>
        </p:nvSpPr>
        <p:spPr>
          <a:xfrm>
            <a:off x="1045028" y="3017522"/>
            <a:ext cx="9941319" cy="3124658"/>
          </a:xfrm>
        </p:spPr>
        <p:txBody>
          <a:bodyPr anchor="ctr">
            <a:normAutofit/>
          </a:bodyPr>
          <a:lstStyle/>
          <a:p>
            <a:r>
              <a:rPr lang="en-US" sz="2000" b="0" i="0">
                <a:effectLst/>
                <a:latin typeface="Times New Roman" panose="02020603050405020304" pitchFamily="18" charset="0"/>
                <a:cs typeface="Times New Roman" panose="02020603050405020304" pitchFamily="18" charset="0"/>
              </a:rPr>
              <a:t>We can divide the database operations into parts. For example, we can consider all the insert related queries that we will execute consecutively as one part of the transaction and the delete command as the other part of the transaction. Using the SAVEPOINT command in SQL, we can save these different parts of the same transaction using different names. </a:t>
            </a:r>
            <a:r>
              <a:rPr lang="en-US" sz="2000" b="1" i="1">
                <a:effectLst/>
                <a:latin typeface="Times New Roman" panose="02020603050405020304" pitchFamily="18" charset="0"/>
                <a:cs typeface="Times New Roman" panose="02020603050405020304" pitchFamily="18" charset="0"/>
              </a:rPr>
              <a:t>For example</a:t>
            </a:r>
            <a:r>
              <a:rPr lang="en-US" sz="2000" b="0" i="0">
                <a:effectLst/>
                <a:latin typeface="Times New Roman" panose="02020603050405020304" pitchFamily="18" charset="0"/>
                <a:cs typeface="Times New Roman" panose="02020603050405020304" pitchFamily="18" charset="0"/>
              </a:rPr>
              <a:t>, we can save all the insert related queries with the savepoint named INS. To save all the insert related queries in one savepoint, we have to execute the SAVEPOINT query followed by the savepoint name after finishing the insert command execution.</a:t>
            </a:r>
          </a:p>
          <a:p>
            <a:r>
              <a:rPr lang="en-US" sz="2000" b="1" i="0">
                <a:effectLst/>
                <a:latin typeface="Times New Roman" panose="02020603050405020304" pitchFamily="18" charset="0"/>
                <a:cs typeface="Times New Roman" panose="02020603050405020304" pitchFamily="18" charset="0"/>
              </a:rPr>
              <a:t>Syntax:</a:t>
            </a:r>
            <a:endParaRPr lang="en-US" sz="2000" b="0" i="0">
              <a:effectLst/>
              <a:latin typeface="Times New Roman" panose="02020603050405020304" pitchFamily="18" charset="0"/>
              <a:cs typeface="Times New Roman" panose="02020603050405020304" pitchFamily="18" charset="0"/>
            </a:endParaRPr>
          </a:p>
          <a:p>
            <a:pPr>
              <a:buFont typeface="+mj-lt"/>
              <a:buAutoNum type="arabicPeriod"/>
            </a:pPr>
            <a:r>
              <a:rPr lang="en-US" sz="2000" b="1" i="0">
                <a:effectLst/>
                <a:latin typeface="Times New Roman" panose="02020603050405020304" pitchFamily="18" charset="0"/>
                <a:cs typeface="Times New Roman" panose="02020603050405020304" pitchFamily="18" charset="0"/>
              </a:rPr>
              <a:t>SAVEPOINT</a:t>
            </a:r>
            <a:r>
              <a:rPr lang="en-US" sz="2000" b="0" i="0">
                <a:effectLst/>
                <a:latin typeface="Times New Roman" panose="02020603050405020304" pitchFamily="18" charset="0"/>
                <a:cs typeface="Times New Roman" panose="02020603050405020304" pitchFamily="18" charset="0"/>
              </a:rPr>
              <a:t> savepoint_name;  </a:t>
            </a:r>
          </a:p>
          <a:p>
            <a:endParaRPr lang="en-US"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11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6A66A-B7ED-FCB3-F925-742C6E5D2CB7}"/>
              </a:ext>
            </a:extLst>
          </p:cNvPr>
          <p:cNvSpPr>
            <a:spLocks noGrp="1"/>
          </p:cNvSpPr>
          <p:nvPr>
            <p:ph type="title"/>
          </p:nvPr>
        </p:nvSpPr>
        <p:spPr>
          <a:xfrm>
            <a:off x="1043631" y="809898"/>
            <a:ext cx="9942716" cy="1554480"/>
          </a:xfrm>
        </p:spPr>
        <p:txBody>
          <a:bodyPr anchor="ctr">
            <a:normAutofit/>
          </a:bodyPr>
          <a:lstStyle/>
          <a:p>
            <a:r>
              <a:rPr lang="en-US" sz="4800" b="1" u="sng" dirty="0">
                <a:latin typeface="Times New Roman" panose="02020603050405020304" pitchFamily="18" charset="0"/>
                <a:cs typeface="Times New Roman" panose="02020603050405020304" pitchFamily="18" charset="0"/>
              </a:rPr>
              <a:t>ROLLBACK:-</a:t>
            </a:r>
          </a:p>
        </p:txBody>
      </p:sp>
      <p:sp>
        <p:nvSpPr>
          <p:cNvPr id="3" name="Content Placeholder 2">
            <a:extLst>
              <a:ext uri="{FF2B5EF4-FFF2-40B4-BE49-F238E27FC236}">
                <a16:creationId xmlns:a16="http://schemas.microsoft.com/office/drawing/2014/main" id="{C90ACCEF-01C3-8BA5-8472-F2D9D38AC6C5}"/>
              </a:ext>
            </a:extLst>
          </p:cNvPr>
          <p:cNvSpPr>
            <a:spLocks noGrp="1"/>
          </p:cNvSpPr>
          <p:nvPr>
            <p:ph idx="1"/>
          </p:nvPr>
        </p:nvSpPr>
        <p:spPr>
          <a:xfrm>
            <a:off x="1045028" y="3017522"/>
            <a:ext cx="9941319" cy="3124658"/>
          </a:xfrm>
        </p:spPr>
        <p:txBody>
          <a:bodyPr anchor="ctr">
            <a:normAutofit/>
          </a:bodyPr>
          <a:lstStyle/>
          <a:p>
            <a:r>
              <a:rPr lang="en-US" sz="1900" b="0" i="0">
                <a:effectLst/>
                <a:latin typeface="Times New Roman" panose="02020603050405020304" pitchFamily="18" charset="0"/>
                <a:cs typeface="Times New Roman" panose="02020603050405020304" pitchFamily="18" charset="0"/>
              </a:rPr>
              <a:t>While carrying a transaction, we must create savepoints to save different parts of the transaction. According to the user's changing requirements, he/she can roll back the transaction to different savepoints. </a:t>
            </a:r>
            <a:r>
              <a:rPr lang="en-US" sz="1900" b="0" i="1">
                <a:effectLst/>
                <a:latin typeface="Times New Roman" panose="02020603050405020304" pitchFamily="18" charset="0"/>
                <a:cs typeface="Times New Roman" panose="02020603050405020304" pitchFamily="18" charset="0"/>
              </a:rPr>
              <a:t>Consider a scenario</a:t>
            </a:r>
            <a:r>
              <a:rPr lang="en-US" sz="1900" b="0" i="0">
                <a:effectLst/>
                <a:latin typeface="Times New Roman" panose="02020603050405020304" pitchFamily="18" charset="0"/>
                <a:cs typeface="Times New Roman" panose="02020603050405020304" pitchFamily="18" charset="0"/>
              </a:rPr>
              <a:t>: We have initiated a transaction followed by the table creation and record insertion into the table. After inserting records, we have created a savepoint INS. Then we executed a delete query, but later we thought that mistakenly we had removed the useful record. Therefore in such situations, we have an option of rolling back our transaction. In this case, we have to roll back our transaction using the </a:t>
            </a:r>
            <a:r>
              <a:rPr lang="en-US" sz="1900" b="0" i="1">
                <a:effectLst/>
                <a:latin typeface="Times New Roman" panose="02020603050405020304" pitchFamily="18" charset="0"/>
                <a:cs typeface="Times New Roman" panose="02020603050405020304" pitchFamily="18" charset="0"/>
              </a:rPr>
              <a:t>ROLLBACK</a:t>
            </a:r>
            <a:r>
              <a:rPr lang="en-US" sz="1900" b="0" i="0">
                <a:effectLst/>
                <a:latin typeface="Times New Roman" panose="02020603050405020304" pitchFamily="18" charset="0"/>
                <a:cs typeface="Times New Roman" panose="02020603050405020304" pitchFamily="18" charset="0"/>
              </a:rPr>
              <a:t> command to the savepoint INS, which we have created before executing the DELETE query.</a:t>
            </a:r>
          </a:p>
          <a:p>
            <a:r>
              <a:rPr lang="en-US" sz="1900" b="1" i="0">
                <a:effectLst/>
                <a:latin typeface="Times New Roman" panose="02020603050405020304" pitchFamily="18" charset="0"/>
                <a:cs typeface="Times New Roman" panose="02020603050405020304" pitchFamily="18" charset="0"/>
              </a:rPr>
              <a:t>Syntax:</a:t>
            </a:r>
            <a:endParaRPr lang="en-US" sz="1900" b="0" i="0">
              <a:effectLst/>
              <a:latin typeface="Times New Roman" panose="02020603050405020304" pitchFamily="18" charset="0"/>
              <a:cs typeface="Times New Roman" panose="02020603050405020304" pitchFamily="18" charset="0"/>
            </a:endParaRPr>
          </a:p>
          <a:p>
            <a:pPr>
              <a:buFont typeface="+mj-lt"/>
              <a:buAutoNum type="arabicPeriod"/>
            </a:pPr>
            <a:r>
              <a:rPr lang="en-US" sz="1900" b="1" i="0">
                <a:effectLst/>
                <a:latin typeface="Times New Roman" panose="02020603050405020304" pitchFamily="18" charset="0"/>
                <a:cs typeface="Times New Roman" panose="02020603050405020304" pitchFamily="18" charset="0"/>
              </a:rPr>
              <a:t>ROLLBACK</a:t>
            </a:r>
            <a:r>
              <a:rPr lang="en-US" sz="1900" b="0" i="0">
                <a:effectLst/>
                <a:latin typeface="Times New Roman" panose="02020603050405020304" pitchFamily="18" charset="0"/>
                <a:cs typeface="Times New Roman" panose="02020603050405020304" pitchFamily="18" charset="0"/>
              </a:rPr>
              <a:t> </a:t>
            </a:r>
            <a:r>
              <a:rPr lang="en-US" sz="1900" b="1" i="0">
                <a:effectLst/>
                <a:latin typeface="Times New Roman" panose="02020603050405020304" pitchFamily="18" charset="0"/>
                <a:cs typeface="Times New Roman" panose="02020603050405020304" pitchFamily="18" charset="0"/>
              </a:rPr>
              <a:t>TO</a:t>
            </a:r>
            <a:r>
              <a:rPr lang="en-US" sz="1900" b="0" i="0">
                <a:effectLst/>
                <a:latin typeface="Times New Roman" panose="02020603050405020304" pitchFamily="18" charset="0"/>
                <a:cs typeface="Times New Roman" panose="02020603050405020304" pitchFamily="18" charset="0"/>
              </a:rPr>
              <a:t> savepoint_name;  </a:t>
            </a:r>
          </a:p>
          <a:p>
            <a:endParaRPr lang="en-US" sz="19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69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0ADE9-8C11-3725-CD3A-853EA75658A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u="sng" kern="1200">
                <a:solidFill>
                  <a:schemeClr val="tx1"/>
                </a:solidFill>
                <a:latin typeface="+mj-lt"/>
                <a:ea typeface="+mj-ea"/>
                <a:cs typeface="+mj-cs"/>
              </a:rPr>
              <a:t>DCL: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83077B-0832-CB8F-AAF1-5AA5BB81AE1B}"/>
              </a:ext>
            </a:extLst>
          </p:cNvPr>
          <p:cNvPicPr>
            <a:picLocks noChangeAspect="1"/>
          </p:cNvPicPr>
          <p:nvPr/>
        </p:nvPicPr>
        <p:blipFill rotWithShape="1">
          <a:blip r:embed="rId2"/>
          <a:srcRect l="12501" t="33681" r="41992" b="34896"/>
          <a:stretch/>
        </p:blipFill>
        <p:spPr>
          <a:xfrm>
            <a:off x="4654296" y="2014165"/>
            <a:ext cx="7214616" cy="2802237"/>
          </a:xfrm>
          <a:prstGeom prst="rect">
            <a:avLst/>
          </a:prstGeom>
        </p:spPr>
      </p:pic>
    </p:spTree>
    <p:extLst>
      <p:ext uri="{BB962C8B-B14F-4D97-AF65-F5344CB8AC3E}">
        <p14:creationId xmlns:p14="http://schemas.microsoft.com/office/powerpoint/2010/main" val="3739212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0A16-754F-51E6-9C36-BE9BD4EC3C45}"/>
              </a:ext>
            </a:extLst>
          </p:cNvPr>
          <p:cNvSpPr>
            <a:spLocks noGrp="1"/>
          </p:cNvSpPr>
          <p:nvPr>
            <p:ph type="title"/>
          </p:nvPr>
        </p:nvSpPr>
        <p:spPr/>
        <p:txBody>
          <a:bodyPr/>
          <a:lstStyle/>
          <a:p>
            <a:pPr algn="ctr"/>
            <a:r>
              <a:rPr lang="en-US" sz="6000" b="1" u="sng" dirty="0">
                <a:latin typeface="Times New Roman" panose="02020603050405020304" pitchFamily="18" charset="0"/>
                <a:cs typeface="Times New Roman" panose="02020603050405020304" pitchFamily="18" charset="0"/>
              </a:rPr>
              <a:t>GRANT: </a:t>
            </a:r>
            <a:r>
              <a:rPr lang="en-US" dirty="0"/>
              <a:t>-</a:t>
            </a:r>
          </a:p>
        </p:txBody>
      </p:sp>
      <p:sp>
        <p:nvSpPr>
          <p:cNvPr id="5" name="Content Placeholder 4">
            <a:extLst>
              <a:ext uri="{FF2B5EF4-FFF2-40B4-BE49-F238E27FC236}">
                <a16:creationId xmlns:a16="http://schemas.microsoft.com/office/drawing/2014/main" id="{5DDEE606-2689-8D6C-62F8-52773D586284}"/>
              </a:ext>
            </a:extLst>
          </p:cNvPr>
          <p:cNvSpPr>
            <a:spLocks noGrp="1"/>
          </p:cNvSpPr>
          <p:nvPr>
            <p:ph idx="1"/>
          </p:nvPr>
        </p:nvSpPr>
        <p:spPr>
          <a:ln w="28575">
            <a:solidFill>
              <a:schemeClr val="tx1"/>
            </a:solidFill>
          </a:ln>
        </p:spPr>
        <p:txBody>
          <a:bodyPr>
            <a:normAutofit/>
          </a:bodyPr>
          <a:lstStyle/>
          <a:p>
            <a:pPr algn="just" fontAlgn="base"/>
            <a:r>
              <a:rPr lang="en-US" sz="2000" b="0" i="0" dirty="0">
                <a:solidFill>
                  <a:srgbClr val="273239"/>
                </a:solidFill>
                <a:effectLst/>
                <a:latin typeface="Times New Roman" panose="02020603050405020304" pitchFamily="18" charset="0"/>
                <a:cs typeface="Times New Roman" panose="02020603050405020304" pitchFamily="18" charset="0"/>
              </a:rPr>
              <a:t>This command</a:t>
            </a:r>
            <a:r>
              <a:rPr lang="en-US" sz="2000" b="1" i="0" dirty="0">
                <a:solidFill>
                  <a:srgbClr val="273239"/>
                </a:solidFill>
                <a:effectLst/>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gives users access privileges to the database.</a:t>
            </a:r>
          </a:p>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Syntax:</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sz="2000" b="1" dirty="0">
                <a:solidFill>
                  <a:srgbClr val="0070C0"/>
                </a:solidFill>
                <a:effectLst/>
                <a:latin typeface="Times New Roman" panose="02020603050405020304" pitchFamily="18" charset="0"/>
                <a:cs typeface="Times New Roman" panose="02020603050405020304" pitchFamily="18" charset="0"/>
              </a:rPr>
              <a:t>GRANT</a:t>
            </a:r>
            <a:r>
              <a:rPr lang="en-US" sz="2000" b="0" dirty="0">
                <a:solidFill>
                  <a:srgbClr val="273239"/>
                </a:solidFill>
                <a:effectLst/>
                <a:latin typeface="Times New Roman" panose="02020603050405020304" pitchFamily="18" charset="0"/>
                <a:cs typeface="Times New Roman" panose="02020603050405020304" pitchFamily="18" charset="0"/>
              </a:rPr>
              <a:t> SELECT, UPDATE ON MY_TABLE TO SOME_USER, ANOTHER_USER;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684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151F5-DF77-9D2D-0618-49C218D83847}"/>
              </a:ext>
            </a:extLst>
          </p:cNvPr>
          <p:cNvSpPr>
            <a:spLocks noGrp="1"/>
          </p:cNvSpPr>
          <p:nvPr>
            <p:ph type="title"/>
          </p:nvPr>
        </p:nvSpPr>
        <p:spPr>
          <a:xfrm>
            <a:off x="808638" y="386930"/>
            <a:ext cx="9236700" cy="1188950"/>
          </a:xfrm>
        </p:spPr>
        <p:txBody>
          <a:bodyPr anchor="b">
            <a:normAutofit/>
          </a:bodyPr>
          <a:lstStyle/>
          <a:p>
            <a:r>
              <a:rPr lang="en-US" sz="5400" b="1" u="sng">
                <a:latin typeface="Times New Roman" panose="02020603050405020304" pitchFamily="18" charset="0"/>
                <a:cs typeface="Times New Roman" panose="02020603050405020304" pitchFamily="18" charset="0"/>
              </a:rPr>
              <a:t>REVOKE: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C5111B-D16E-4F37-CD05-25E845B0BD82}"/>
              </a:ext>
            </a:extLst>
          </p:cNvPr>
          <p:cNvSpPr>
            <a:spLocks noGrp="1"/>
          </p:cNvSpPr>
          <p:nvPr>
            <p:ph idx="1"/>
          </p:nvPr>
        </p:nvSpPr>
        <p:spPr>
          <a:xfrm>
            <a:off x="793660" y="2599509"/>
            <a:ext cx="10143668" cy="3435531"/>
          </a:xfrm>
        </p:spPr>
        <p:txBody>
          <a:bodyPr anchor="ctr">
            <a:normAutofit/>
          </a:bodyPr>
          <a:lstStyle/>
          <a:p>
            <a:pPr fontAlgn="base"/>
            <a:r>
              <a:rPr lang="en-US" sz="2400" b="0" i="0">
                <a:effectLst/>
                <a:latin typeface="Times New Roman" panose="02020603050405020304" pitchFamily="18" charset="0"/>
                <a:cs typeface="Times New Roman" panose="02020603050405020304" pitchFamily="18" charset="0"/>
              </a:rPr>
              <a:t>This command withdraws the user’s access privileges given by using the GRANT command.</a:t>
            </a:r>
          </a:p>
          <a:p>
            <a:pPr fontAlgn="base"/>
            <a:r>
              <a:rPr lang="en-US" sz="2400" b="1" i="0">
                <a:effectLst/>
                <a:latin typeface="Times New Roman" panose="02020603050405020304" pitchFamily="18" charset="0"/>
                <a:cs typeface="Times New Roman" panose="02020603050405020304" pitchFamily="18" charset="0"/>
              </a:rPr>
              <a:t>Syntax:</a:t>
            </a:r>
            <a:endParaRPr lang="en-US" sz="2400" b="0" i="0">
              <a:effectLst/>
              <a:latin typeface="Times New Roman" panose="02020603050405020304" pitchFamily="18" charset="0"/>
              <a:cs typeface="Times New Roman" panose="02020603050405020304" pitchFamily="18" charset="0"/>
            </a:endParaRPr>
          </a:p>
          <a:p>
            <a:pPr marL="0" indent="0">
              <a:buNone/>
            </a:pPr>
            <a:r>
              <a:rPr lang="en-US" sz="2400" b="1">
                <a:effectLst/>
                <a:latin typeface="Times New Roman" panose="02020603050405020304" pitchFamily="18" charset="0"/>
                <a:cs typeface="Times New Roman" panose="02020603050405020304" pitchFamily="18" charset="0"/>
              </a:rPr>
              <a:t>REVOKE</a:t>
            </a:r>
            <a:r>
              <a:rPr lang="en-US" sz="2400" b="0">
                <a:effectLst/>
                <a:latin typeface="Times New Roman" panose="02020603050405020304" pitchFamily="18" charset="0"/>
                <a:cs typeface="Times New Roman" panose="02020603050405020304" pitchFamily="18" charset="0"/>
              </a:rPr>
              <a:t> SELECT, UPDATE ON MY_TABLE FROM USER1, USER2; </a:t>
            </a:r>
            <a:r>
              <a:rPr lang="en-US" sz="2400" b="0">
                <a:effectLst/>
                <a:latin typeface="Nunito" pitchFamily="2" charset="0"/>
              </a:rPr>
              <a:t> </a:t>
            </a:r>
            <a:endParaRPr lang="en-US" sz="2400"/>
          </a:p>
        </p:txBody>
      </p:sp>
    </p:spTree>
    <p:extLst>
      <p:ext uri="{BB962C8B-B14F-4D97-AF65-F5344CB8AC3E}">
        <p14:creationId xmlns:p14="http://schemas.microsoft.com/office/powerpoint/2010/main" val="1485215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2642B-FCF9-91A1-E6A1-A2AD812D479F}"/>
              </a:ext>
            </a:extLst>
          </p:cNvPr>
          <p:cNvSpPr>
            <a:spLocks noGrp="1"/>
          </p:cNvSpPr>
          <p:nvPr>
            <p:ph type="title"/>
          </p:nvPr>
        </p:nvSpPr>
        <p:spPr>
          <a:xfrm>
            <a:off x="808638" y="386930"/>
            <a:ext cx="9236700" cy="1188950"/>
          </a:xfrm>
        </p:spPr>
        <p:txBody>
          <a:bodyPr anchor="b">
            <a:normAutofit/>
          </a:bodyPr>
          <a:lstStyle/>
          <a:p>
            <a:r>
              <a:rPr lang="en-US" sz="5400" b="1" u="sng">
                <a:latin typeface="Times New Roman" panose="02020603050405020304" pitchFamily="18" charset="0"/>
                <a:cs typeface="Times New Roman" panose="02020603050405020304" pitchFamily="18" charset="0"/>
              </a:rPr>
              <a:t>DQL: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164E77-EF87-78F3-5ACA-85D5B881E526}"/>
              </a:ext>
            </a:extLst>
          </p:cNvPr>
          <p:cNvSpPr>
            <a:spLocks noGrp="1"/>
          </p:cNvSpPr>
          <p:nvPr>
            <p:ph idx="1"/>
          </p:nvPr>
        </p:nvSpPr>
        <p:spPr>
          <a:xfrm>
            <a:off x="793660" y="2599509"/>
            <a:ext cx="10143668" cy="3435531"/>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DQL is used to fetch the data from the database.</a:t>
            </a:r>
          </a:p>
          <a:p>
            <a:r>
              <a:rPr lang="en-US" sz="2400" b="0" i="0">
                <a:effectLst/>
                <a:latin typeface="Times New Roman" panose="02020603050405020304" pitchFamily="18" charset="0"/>
                <a:cs typeface="Times New Roman" panose="02020603050405020304" pitchFamily="18" charset="0"/>
              </a:rPr>
              <a:t>It uses only one command: SELECT</a:t>
            </a:r>
          </a:p>
          <a:p>
            <a:pPr marL="0" indent="0">
              <a:buNone/>
            </a:pPr>
            <a:r>
              <a:rPr lang="en-US" sz="2400" b="1" i="0">
                <a:effectLst/>
                <a:latin typeface="Times New Roman" panose="02020603050405020304" pitchFamily="18" charset="0"/>
                <a:cs typeface="Times New Roman" panose="02020603050405020304" pitchFamily="18" charset="0"/>
              </a:rPr>
              <a:t>a. SELECT:</a:t>
            </a:r>
            <a:r>
              <a:rPr lang="en-US" sz="2400" b="0" i="0">
                <a:effectLst/>
                <a:latin typeface="Times New Roman" panose="02020603050405020304" pitchFamily="18" charset="0"/>
                <a:cs typeface="Times New Roman" panose="02020603050405020304" pitchFamily="18" charset="0"/>
              </a:rPr>
              <a:t> This is the same as the projection operation of relational algebra. It is used to select the attribute based on the condition described by WHERE clause.</a:t>
            </a:r>
          </a:p>
          <a:p>
            <a:r>
              <a:rPr lang="en-US" sz="2400" b="1" i="0">
                <a:effectLst/>
                <a:latin typeface="Times New Roman" panose="02020603050405020304" pitchFamily="18" charset="0"/>
                <a:cs typeface="Times New Roman" panose="02020603050405020304" pitchFamily="18" charset="0"/>
              </a:rPr>
              <a:t>Syntax:</a:t>
            </a:r>
            <a:endParaRPr lang="en-US" sz="2400" b="0" i="0">
              <a:effectLst/>
              <a:latin typeface="Times New Roman" panose="02020603050405020304" pitchFamily="18" charset="0"/>
              <a:cs typeface="Times New Roman" panose="02020603050405020304" pitchFamily="18" charset="0"/>
            </a:endParaRPr>
          </a:p>
          <a:p>
            <a:pPr>
              <a:buFont typeface="+mj-lt"/>
              <a:buAutoNum type="arabicPeriod"/>
            </a:pPr>
            <a:r>
              <a:rPr lang="en-US" sz="2400" b="1" i="0">
                <a:effectLst/>
                <a:latin typeface="Times New Roman" panose="02020603050405020304" pitchFamily="18" charset="0"/>
                <a:cs typeface="Times New Roman" panose="02020603050405020304" pitchFamily="18" charset="0"/>
              </a:rPr>
              <a:t>SELECT</a:t>
            </a:r>
            <a:r>
              <a:rPr lang="en-US" sz="2400" b="0" i="0">
                <a:effectLst/>
                <a:latin typeface="Times New Roman" panose="02020603050405020304" pitchFamily="18" charset="0"/>
                <a:cs typeface="Times New Roman" panose="02020603050405020304" pitchFamily="18" charset="0"/>
              </a:rPr>
              <a:t> expressions FROM TABLES WHERE conditions;  </a:t>
            </a:r>
          </a:p>
          <a:p>
            <a:endParaRPr lang="en-US" sz="2400"/>
          </a:p>
        </p:txBody>
      </p:sp>
    </p:spTree>
    <p:extLst>
      <p:ext uri="{BB962C8B-B14F-4D97-AF65-F5344CB8AC3E}">
        <p14:creationId xmlns:p14="http://schemas.microsoft.com/office/powerpoint/2010/main" val="2153634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6742D-F006-591C-E783-3D254980AB8E}"/>
              </a:ext>
            </a:extLst>
          </p:cNvPr>
          <p:cNvSpPr>
            <a:spLocks noGrp="1"/>
          </p:cNvSpPr>
          <p:nvPr>
            <p:ph type="title"/>
          </p:nvPr>
        </p:nvSpPr>
        <p:spPr>
          <a:xfrm>
            <a:off x="808638" y="386930"/>
            <a:ext cx="9236700" cy="1188950"/>
          </a:xfrm>
        </p:spPr>
        <p:txBody>
          <a:bodyPr anchor="b">
            <a:normAutofit/>
          </a:bodyPr>
          <a:lstStyle/>
          <a:p>
            <a:r>
              <a:rPr lang="en-US" sz="5400" b="1" u="sng">
                <a:latin typeface="Times New Roman" panose="02020603050405020304" pitchFamily="18" charset="0"/>
                <a:cs typeface="Times New Roman" panose="02020603050405020304" pitchFamily="18" charset="0"/>
              </a:rPr>
              <a:t>Join: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BEFB91-52EB-9B3D-C48E-42E74A33FEED}"/>
              </a:ext>
            </a:extLst>
          </p:cNvPr>
          <p:cNvSpPr>
            <a:spLocks noGrp="1"/>
          </p:cNvSpPr>
          <p:nvPr>
            <p:ph idx="1"/>
          </p:nvPr>
        </p:nvSpPr>
        <p:spPr>
          <a:xfrm>
            <a:off x="793660" y="2599509"/>
            <a:ext cx="10143668" cy="3435531"/>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By using joins, you can retrieve data from two or more tables based on logical relationships between the tables.</a:t>
            </a:r>
          </a:p>
          <a:p>
            <a:r>
              <a:rPr lang="en-US" sz="2400" b="0" i="0">
                <a:effectLst/>
                <a:latin typeface="Times New Roman" panose="02020603050405020304" pitchFamily="18" charset="0"/>
                <a:cs typeface="Times New Roman" panose="02020603050405020304" pitchFamily="18" charset="0"/>
              </a:rPr>
              <a:t>In a JOIN query, a condition indicates how two tables are related:</a:t>
            </a:r>
          </a:p>
          <a:p>
            <a:pPr>
              <a:buFont typeface="Arial" panose="020B0604020202020204" pitchFamily="34" charset="0"/>
              <a:buChar char="•"/>
            </a:pPr>
            <a:r>
              <a:rPr lang="en-US" sz="2400" b="0" i="0">
                <a:effectLst/>
                <a:latin typeface="Times New Roman" panose="02020603050405020304" pitchFamily="18" charset="0"/>
                <a:cs typeface="Times New Roman" panose="02020603050405020304" pitchFamily="18" charset="0"/>
              </a:rPr>
              <a:t>Choose columns from each table that should be used in the join. A join condition indicates a foreign key from one table and its corresponding key in the other table.</a:t>
            </a:r>
          </a:p>
          <a:p>
            <a:pPr>
              <a:buFont typeface="Arial" panose="020B0604020202020204" pitchFamily="34" charset="0"/>
              <a:buChar char="•"/>
            </a:pPr>
            <a:r>
              <a:rPr lang="en-US" sz="2400" b="0" i="0">
                <a:effectLst/>
                <a:latin typeface="Times New Roman" panose="02020603050405020304" pitchFamily="18" charset="0"/>
                <a:cs typeface="Times New Roman" panose="02020603050405020304" pitchFamily="18" charset="0"/>
              </a:rPr>
              <a:t>Specify the logical operator to compare values from the columns like =, &lt;, or &gt;.</a:t>
            </a:r>
          </a:p>
          <a:p>
            <a:endParaRPr lang="en-US" sz="2400"/>
          </a:p>
        </p:txBody>
      </p:sp>
    </p:spTree>
    <p:extLst>
      <p:ext uri="{BB962C8B-B14F-4D97-AF65-F5344CB8AC3E}">
        <p14:creationId xmlns:p14="http://schemas.microsoft.com/office/powerpoint/2010/main" val="219729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0F457-4E13-B174-7DDF-8F3B8C19DF81}"/>
              </a:ext>
            </a:extLst>
          </p:cNvPr>
          <p:cNvSpPr>
            <a:spLocks noGrp="1"/>
          </p:cNvSpPr>
          <p:nvPr>
            <p:ph type="title"/>
          </p:nvPr>
        </p:nvSpPr>
        <p:spPr>
          <a:xfrm>
            <a:off x="581646" y="349664"/>
            <a:ext cx="5845571" cy="1638377"/>
          </a:xfrm>
        </p:spPr>
        <p:txBody>
          <a:bodyPr anchor="b">
            <a:normAutofit/>
          </a:bodyPr>
          <a:lstStyle/>
          <a:p>
            <a:r>
              <a:rPr lang="en-US" sz="4800" b="1" u="sng">
                <a:latin typeface="Times New Roman" panose="02020603050405020304" pitchFamily="18" charset="0"/>
                <a:cs typeface="Times New Roman" panose="02020603050405020304" pitchFamily="18" charset="0"/>
              </a:rPr>
              <a:t>Types of Joins: -</a:t>
            </a:r>
          </a:p>
        </p:txBody>
      </p:sp>
      <p:sp>
        <p:nvSpPr>
          <p:cNvPr id="3" name="Content Placeholder 2">
            <a:extLst>
              <a:ext uri="{FF2B5EF4-FFF2-40B4-BE49-F238E27FC236}">
                <a16:creationId xmlns:a16="http://schemas.microsoft.com/office/drawing/2014/main" id="{3B5DAD59-1B99-FE48-3A69-3D7A108C3EE3}"/>
              </a:ext>
            </a:extLst>
          </p:cNvPr>
          <p:cNvSpPr>
            <a:spLocks noGrp="1"/>
          </p:cNvSpPr>
          <p:nvPr>
            <p:ph idx="1"/>
          </p:nvPr>
        </p:nvSpPr>
        <p:spPr>
          <a:xfrm>
            <a:off x="587988" y="2620641"/>
            <a:ext cx="5837750" cy="3023702"/>
          </a:xfrm>
        </p:spPr>
        <p:txBody>
          <a:bodyPr anchor="ctr">
            <a:normAutofit/>
          </a:bodyPr>
          <a:lstStyle/>
          <a:p>
            <a:r>
              <a:rPr lang="en-US" sz="2000" b="0" i="0" u="none" strike="noStrike">
                <a:effectLst/>
                <a:latin typeface="Times New Roman" panose="02020603050405020304" pitchFamily="18" charset="0"/>
                <a:cs typeface="Times New Roman" panose="02020603050405020304" pitchFamily="18" charset="0"/>
                <a:hlinkClick r:id="rId2"/>
              </a:rPr>
              <a:t>SQL Server</a:t>
            </a:r>
            <a:r>
              <a:rPr lang="en-US" sz="2000" b="0" i="0">
                <a:effectLst/>
                <a:latin typeface="Times New Roman" panose="02020603050405020304" pitchFamily="18" charset="0"/>
                <a:cs typeface="Times New Roman" panose="02020603050405020304" pitchFamily="18" charset="0"/>
              </a:rPr>
              <a:t> mainly supports </a:t>
            </a:r>
            <a:r>
              <a:rPr lang="en-US" sz="2000" b="1" i="0">
                <a:effectLst/>
                <a:latin typeface="Times New Roman" panose="02020603050405020304" pitchFamily="18" charset="0"/>
                <a:cs typeface="Times New Roman" panose="02020603050405020304" pitchFamily="18" charset="0"/>
              </a:rPr>
              <a:t>four types of JOINS</a:t>
            </a:r>
            <a:r>
              <a:rPr lang="en-US" sz="2000" b="0" i="0">
                <a:effectLst/>
                <a:latin typeface="Times New Roman" panose="02020603050405020304" pitchFamily="18" charset="0"/>
                <a:cs typeface="Times New Roman" panose="02020603050405020304" pitchFamily="18" charset="0"/>
              </a:rPr>
              <a:t>, The following are types of join supports in SQL Server:</a:t>
            </a:r>
          </a:p>
          <a:p>
            <a:pPr>
              <a:buFont typeface="+mj-lt"/>
              <a:buAutoNum type="arabicPeriod"/>
            </a:pPr>
            <a:r>
              <a:rPr lang="en-US" sz="2000" b="0" i="0">
                <a:effectLst/>
                <a:latin typeface="Times New Roman" panose="02020603050405020304" pitchFamily="18" charset="0"/>
                <a:cs typeface="Times New Roman" panose="02020603050405020304" pitchFamily="18" charset="0"/>
              </a:rPr>
              <a:t>INNER JOIN</a:t>
            </a:r>
          </a:p>
          <a:p>
            <a:pPr>
              <a:buFont typeface="+mj-lt"/>
              <a:buAutoNum type="arabicPeriod"/>
            </a:pPr>
            <a:r>
              <a:rPr lang="en-US" sz="2000" b="0" i="0">
                <a:effectLst/>
                <a:latin typeface="Times New Roman" panose="02020603050405020304" pitchFamily="18" charset="0"/>
                <a:cs typeface="Times New Roman" panose="02020603050405020304" pitchFamily="18" charset="0"/>
              </a:rPr>
              <a:t>SELF JOIN                                                                              </a:t>
            </a:r>
          </a:p>
          <a:p>
            <a:pPr>
              <a:buFont typeface="+mj-lt"/>
              <a:buAutoNum type="arabicPeriod"/>
            </a:pPr>
            <a:r>
              <a:rPr lang="en-US" sz="2000" b="0" i="0">
                <a:effectLst/>
                <a:latin typeface="Times New Roman" panose="02020603050405020304" pitchFamily="18" charset="0"/>
                <a:cs typeface="Times New Roman" panose="02020603050405020304" pitchFamily="18" charset="0"/>
              </a:rPr>
              <a:t>CROSS JOIN</a:t>
            </a:r>
          </a:p>
          <a:p>
            <a:pPr>
              <a:buFont typeface="+mj-lt"/>
              <a:buAutoNum type="arabicPeriod"/>
            </a:pPr>
            <a:r>
              <a:rPr lang="en-US" sz="2000" b="0" i="0">
                <a:effectLst/>
                <a:latin typeface="Times New Roman" panose="02020603050405020304" pitchFamily="18" charset="0"/>
                <a:cs typeface="Times New Roman" panose="02020603050405020304" pitchFamily="18" charset="0"/>
              </a:rPr>
              <a:t>OUTER JOIN</a:t>
            </a:r>
          </a:p>
          <a:p>
            <a:endParaRPr lang="en-US" sz="2000"/>
          </a:p>
        </p:txBody>
      </p:sp>
      <p:sp>
        <p:nvSpPr>
          <p:cNvPr id="2061" name="Rectangle 206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SQL Server JOINS">
            <a:extLst>
              <a:ext uri="{FF2B5EF4-FFF2-40B4-BE49-F238E27FC236}">
                <a16:creationId xmlns:a16="http://schemas.microsoft.com/office/drawing/2014/main" id="{CC30D002-E98A-D5A9-7063-CBD4A1F7B7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1373" y="2185758"/>
            <a:ext cx="4235516" cy="2237764"/>
          </a:xfrm>
          <a:prstGeom prst="rect">
            <a:avLst/>
          </a:prstGeom>
          <a:noFill/>
          <a:extLst>
            <a:ext uri="{909E8E84-426E-40DD-AFC4-6F175D3DCCD1}">
              <a14:hiddenFill xmlns:a14="http://schemas.microsoft.com/office/drawing/2010/main">
                <a:solidFill>
                  <a:srgbClr val="FFFFFF"/>
                </a:solidFill>
              </a14:hiddenFill>
            </a:ext>
          </a:extLst>
        </p:spPr>
      </p:pic>
      <p:sp>
        <p:nvSpPr>
          <p:cNvPr id="2065" name="Rectangle 2064">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666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687F2-3D4D-9F07-2982-1355BD9444E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DATA TYPES</a:t>
            </a:r>
          </a:p>
        </p:txBody>
      </p:sp>
      <p:pic>
        <p:nvPicPr>
          <p:cNvPr id="4" name="Content Placeholder 3">
            <a:extLst>
              <a:ext uri="{FF2B5EF4-FFF2-40B4-BE49-F238E27FC236}">
                <a16:creationId xmlns:a16="http://schemas.microsoft.com/office/drawing/2014/main" id="{77568849-A1AF-115F-641A-095991237DF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838" t="26211" r="29808" b="17759"/>
          <a:stretch/>
        </p:blipFill>
        <p:spPr bwMode="auto">
          <a:xfrm>
            <a:off x="4777316" y="1733736"/>
            <a:ext cx="6780700" cy="3388199"/>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69539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7" name="Rectangle 308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8B904-49B3-C6B9-C12A-6099EFBBA349}"/>
              </a:ext>
            </a:extLst>
          </p:cNvPr>
          <p:cNvSpPr>
            <a:spLocks noGrp="1"/>
          </p:cNvSpPr>
          <p:nvPr>
            <p:ph type="title"/>
          </p:nvPr>
        </p:nvSpPr>
        <p:spPr>
          <a:xfrm>
            <a:off x="572493" y="238539"/>
            <a:ext cx="11018520" cy="1434415"/>
          </a:xfrm>
        </p:spPr>
        <p:txBody>
          <a:bodyPr anchor="b">
            <a:normAutofit/>
          </a:bodyPr>
          <a:lstStyle/>
          <a:p>
            <a:r>
              <a:rPr lang="en-US" sz="5400" b="1" u="sng">
                <a:latin typeface="Times New Roman" panose="02020603050405020304" pitchFamily="18" charset="0"/>
                <a:cs typeface="Times New Roman" panose="02020603050405020304" pitchFamily="18" charset="0"/>
              </a:rPr>
              <a:t>Inner Join: -</a:t>
            </a:r>
            <a:endParaRPr lang="en-US" sz="5400" b="1" u="sng" dirty="0">
              <a:latin typeface="Times New Roman" panose="02020603050405020304" pitchFamily="18" charset="0"/>
              <a:cs typeface="Times New Roman" panose="02020603050405020304" pitchFamily="18" charset="0"/>
            </a:endParaRPr>
          </a:p>
        </p:txBody>
      </p:sp>
      <p:sp>
        <p:nvSpPr>
          <p:cNvPr id="309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541DA5-DAAB-4B25-A7F1-67C1C00EBDE8}"/>
              </a:ext>
            </a:extLst>
          </p:cNvPr>
          <p:cNvSpPr>
            <a:spLocks noGrp="1"/>
          </p:cNvSpPr>
          <p:nvPr>
            <p:ph idx="1"/>
          </p:nvPr>
        </p:nvSpPr>
        <p:spPr>
          <a:xfrm>
            <a:off x="572493" y="2071316"/>
            <a:ext cx="6713552" cy="4119172"/>
          </a:xfrm>
        </p:spPr>
        <p:txBody>
          <a:bodyPr anchor="t">
            <a:normAutofit/>
          </a:bodyPr>
          <a:lstStyle/>
          <a:p>
            <a:r>
              <a:rPr lang="en-US" sz="2200" b="0" i="0" dirty="0">
                <a:effectLst/>
                <a:latin typeface="Times New Roman" panose="02020603050405020304" pitchFamily="18" charset="0"/>
                <a:cs typeface="Times New Roman" panose="02020603050405020304" pitchFamily="18" charset="0"/>
              </a:rPr>
              <a:t>It selects records that have matching values in both tables.</a:t>
            </a:r>
          </a:p>
          <a:p>
            <a:r>
              <a:rPr lang="en-US" sz="2200" b="0" i="0" dirty="0">
                <a:effectLst/>
                <a:latin typeface="Times New Roman" panose="02020603050405020304" pitchFamily="18" charset="0"/>
                <a:cs typeface="Times New Roman" panose="02020603050405020304" pitchFamily="18" charset="0"/>
              </a:rPr>
              <a:t>Syntax: - </a:t>
            </a:r>
            <a:r>
              <a:rPr lang="en-US" sz="2200" b="0" dirty="0">
                <a:effectLst/>
                <a:latin typeface="Times New Roman" panose="02020603050405020304" pitchFamily="18" charset="0"/>
                <a:cs typeface="Times New Roman" panose="02020603050405020304" pitchFamily="18" charset="0"/>
              </a:rPr>
              <a:t>SELECT </a:t>
            </a:r>
            <a:r>
              <a:rPr lang="en-US" sz="2200" b="0" dirty="0" err="1">
                <a:effectLst/>
                <a:latin typeface="Times New Roman" panose="02020603050405020304" pitchFamily="18" charset="0"/>
                <a:cs typeface="Times New Roman" panose="02020603050405020304" pitchFamily="18" charset="0"/>
              </a:rPr>
              <a:t>column_name</a:t>
            </a:r>
            <a:r>
              <a:rPr lang="en-US" sz="2200" b="0" dirty="0">
                <a:effectLst/>
                <a:latin typeface="Times New Roman" panose="02020603050405020304" pitchFamily="18" charset="0"/>
                <a:cs typeface="Times New Roman" panose="02020603050405020304" pitchFamily="18" charset="0"/>
              </a:rPr>
              <a:t>(s) FROM table1 INNER JOIN table2 ON table1.column_name = table2.column_name;</a:t>
            </a:r>
          </a:p>
          <a:p>
            <a:endParaRPr lang="en-US" sz="2200" dirty="0"/>
          </a:p>
        </p:txBody>
      </p:sp>
      <p:pic>
        <p:nvPicPr>
          <p:cNvPr id="3077" name="Picture 5" descr="SQL INNER JOIN">
            <a:extLst>
              <a:ext uri="{FF2B5EF4-FFF2-40B4-BE49-F238E27FC236}">
                <a16:creationId xmlns:a16="http://schemas.microsoft.com/office/drawing/2014/main" id="{1ACA0EA0-25EE-B434-8A95-E406FC3BA5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87" r="14965" b="1"/>
          <a:stretch/>
        </p:blipFill>
        <p:spPr bwMode="auto">
          <a:xfrm>
            <a:off x="8439806" y="2888264"/>
            <a:ext cx="3176915" cy="330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989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DC3DA-6A8A-7F2B-F708-0E59F96C3905}"/>
              </a:ext>
            </a:extLst>
          </p:cNvPr>
          <p:cNvSpPr>
            <a:spLocks noGrp="1"/>
          </p:cNvSpPr>
          <p:nvPr>
            <p:ph type="title"/>
          </p:nvPr>
        </p:nvSpPr>
        <p:spPr>
          <a:xfrm>
            <a:off x="808638" y="386930"/>
            <a:ext cx="9236700" cy="1188950"/>
          </a:xfrm>
        </p:spPr>
        <p:txBody>
          <a:bodyPr anchor="b">
            <a:normAutofit/>
          </a:bodyPr>
          <a:lstStyle/>
          <a:p>
            <a:r>
              <a:rPr lang="en-US" sz="5400" b="1" u="sng">
                <a:latin typeface="Times New Roman" panose="02020603050405020304" pitchFamily="18" charset="0"/>
                <a:cs typeface="Times New Roman" panose="02020603050405020304" pitchFamily="18" charset="0"/>
              </a:rPr>
              <a:t>S</a:t>
            </a:r>
            <a:r>
              <a:rPr lang="en-US" sz="5400" b="1" i="0" u="sng">
                <a:effectLst/>
                <a:latin typeface="Times New Roman" panose="02020603050405020304" pitchFamily="18" charset="0"/>
                <a:cs typeface="Times New Roman" panose="02020603050405020304" pitchFamily="18" charset="0"/>
              </a:rPr>
              <a:t>elf Join: -</a:t>
            </a:r>
            <a:endParaRPr lang="en-US" sz="5400" b="1" u="sng">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B95AB4-78DA-0BA8-DC8C-D4DB4685DEAD}"/>
              </a:ext>
            </a:extLst>
          </p:cNvPr>
          <p:cNvSpPr>
            <a:spLocks noGrp="1"/>
          </p:cNvSpPr>
          <p:nvPr>
            <p:ph idx="1"/>
          </p:nvPr>
        </p:nvSpPr>
        <p:spPr>
          <a:xfrm>
            <a:off x="793660" y="2599509"/>
            <a:ext cx="10143668" cy="3435531"/>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A self join is a regular join, but the table is joined with itself. </a:t>
            </a:r>
          </a:p>
          <a:p>
            <a:r>
              <a:rPr lang="en-US" sz="2400" b="0" i="0">
                <a:effectLst/>
                <a:latin typeface="Times New Roman" panose="02020603050405020304" pitchFamily="18" charset="0"/>
                <a:cs typeface="Times New Roman" panose="02020603050405020304" pitchFamily="18" charset="0"/>
              </a:rPr>
              <a:t>Syntax: - SELECT </a:t>
            </a:r>
            <a:r>
              <a:rPr lang="en-US" sz="2400" b="0" i="1">
                <a:effectLst/>
                <a:latin typeface="Times New Roman" panose="02020603050405020304" pitchFamily="18" charset="0"/>
                <a:cs typeface="Times New Roman" panose="02020603050405020304" pitchFamily="18" charset="0"/>
              </a:rPr>
              <a:t>column_name(s) </a:t>
            </a:r>
            <a:r>
              <a:rPr lang="en-US" sz="2400" b="0" i="0">
                <a:effectLst/>
                <a:latin typeface="Times New Roman" panose="02020603050405020304" pitchFamily="18" charset="0"/>
                <a:cs typeface="Times New Roman" panose="02020603050405020304" pitchFamily="18" charset="0"/>
              </a:rPr>
              <a:t>FROM </a:t>
            </a:r>
            <a:r>
              <a:rPr lang="en-US" sz="2400" b="0" i="1">
                <a:effectLst/>
                <a:latin typeface="Times New Roman" panose="02020603050405020304" pitchFamily="18" charset="0"/>
                <a:cs typeface="Times New Roman" panose="02020603050405020304" pitchFamily="18" charset="0"/>
              </a:rPr>
              <a:t>table1 T1, table1 T2 </a:t>
            </a:r>
            <a:r>
              <a:rPr lang="en-US" sz="2400" b="0" i="0">
                <a:effectLst/>
                <a:latin typeface="Times New Roman" panose="02020603050405020304" pitchFamily="18" charset="0"/>
                <a:cs typeface="Times New Roman" panose="02020603050405020304" pitchFamily="18" charset="0"/>
              </a:rPr>
              <a:t>WHERE </a:t>
            </a:r>
            <a:r>
              <a:rPr lang="en-US" sz="2400" b="0" i="1">
                <a:effectLst/>
                <a:latin typeface="Times New Roman" panose="02020603050405020304" pitchFamily="18" charset="0"/>
                <a:cs typeface="Times New Roman" panose="02020603050405020304" pitchFamily="18" charset="0"/>
              </a:rPr>
              <a:t>condition</a:t>
            </a:r>
            <a:r>
              <a:rPr lang="en-US" sz="2400" b="0" i="0">
                <a:effectLst/>
                <a:latin typeface="Times New Roman" panose="02020603050405020304" pitchFamily="18" charset="0"/>
                <a:cs typeface="Times New Roman" panose="02020603050405020304" pitchFamily="18" charset="0"/>
              </a:rPr>
              <a:t>;</a:t>
            </a:r>
          </a:p>
          <a:p>
            <a:r>
              <a:rPr lang="en-US" sz="2400" b="0" i="0">
                <a:effectLst/>
                <a:latin typeface="Times New Roman" panose="02020603050405020304" pitchFamily="18" charset="0"/>
                <a:cs typeface="Times New Roman" panose="02020603050405020304" pitchFamily="18" charset="0"/>
              </a:rPr>
              <a:t>The SELF JOIN can be thought of as a JOIN of two copies of the same tables. We can do this with the help of </a:t>
            </a:r>
            <a:r>
              <a:rPr lang="en-US" sz="2400" b="1" i="0">
                <a:effectLst/>
                <a:latin typeface="Times New Roman" panose="02020603050405020304" pitchFamily="18" charset="0"/>
                <a:cs typeface="Times New Roman" panose="02020603050405020304" pitchFamily="18" charset="0"/>
              </a:rPr>
              <a:t>table name aliases</a:t>
            </a:r>
            <a:r>
              <a:rPr lang="en-US" sz="2400" b="0" i="0">
                <a:effectLst/>
                <a:latin typeface="Times New Roman" panose="02020603050405020304" pitchFamily="18" charset="0"/>
                <a:cs typeface="Times New Roman" panose="02020603050405020304" pitchFamily="18" charset="0"/>
              </a:rPr>
              <a:t> to assign a specific name to each table's instance. The table aliases enable us to use the </a:t>
            </a:r>
            <a:r>
              <a:rPr lang="en-US" sz="2400" b="1" i="0">
                <a:effectLst/>
                <a:latin typeface="Times New Roman" panose="02020603050405020304" pitchFamily="18" charset="0"/>
                <a:cs typeface="Times New Roman" panose="02020603050405020304" pitchFamily="18" charset="0"/>
              </a:rPr>
              <a:t>table's temporary</a:t>
            </a:r>
            <a:r>
              <a:rPr lang="en-US" sz="2400" b="0" i="0">
                <a:effectLst/>
                <a:latin typeface="Times New Roman" panose="02020603050405020304" pitchFamily="18" charset="0"/>
                <a:cs typeface="Times New Roman" panose="02020603050405020304" pitchFamily="18" charset="0"/>
              </a:rPr>
              <a:t> name that we are going to use in the query. It's a useful way to extract hierarchical data and comparing rows inside a single table.</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081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7" name="Group 41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108" name="Rectangle 41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Rectangle 41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12" name="Rectangle 41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6B842-4CEA-7F24-07CB-3A7689C82714}"/>
              </a:ext>
            </a:extLst>
          </p:cNvPr>
          <p:cNvSpPr>
            <a:spLocks noGrp="1"/>
          </p:cNvSpPr>
          <p:nvPr>
            <p:ph type="title"/>
          </p:nvPr>
        </p:nvSpPr>
        <p:spPr>
          <a:xfrm>
            <a:off x="1043631" y="873940"/>
            <a:ext cx="5052369" cy="1035781"/>
          </a:xfrm>
        </p:spPr>
        <p:txBody>
          <a:bodyPr anchor="ctr">
            <a:normAutofit/>
          </a:bodyPr>
          <a:lstStyle/>
          <a:p>
            <a:r>
              <a:rPr lang="en-US" sz="3600" b="1" u="sng">
                <a:latin typeface="Times New Roman" panose="02020603050405020304" pitchFamily="18" charset="0"/>
                <a:cs typeface="Times New Roman" panose="02020603050405020304" pitchFamily="18" charset="0"/>
              </a:rPr>
              <a:t>Cross Join: -</a:t>
            </a:r>
          </a:p>
        </p:txBody>
      </p:sp>
      <p:sp>
        <p:nvSpPr>
          <p:cNvPr id="3" name="Content Placeholder 2">
            <a:extLst>
              <a:ext uri="{FF2B5EF4-FFF2-40B4-BE49-F238E27FC236}">
                <a16:creationId xmlns:a16="http://schemas.microsoft.com/office/drawing/2014/main" id="{7D402A1C-C527-0A0D-AC8B-7C64923D7CC5}"/>
              </a:ext>
            </a:extLst>
          </p:cNvPr>
          <p:cNvSpPr>
            <a:spLocks noGrp="1"/>
          </p:cNvSpPr>
          <p:nvPr>
            <p:ph idx="1"/>
          </p:nvPr>
        </p:nvSpPr>
        <p:spPr>
          <a:xfrm>
            <a:off x="1045029" y="2524721"/>
            <a:ext cx="4991629" cy="3677123"/>
          </a:xfrm>
        </p:spPr>
        <p:txBody>
          <a:bodyPr anchor="ctr">
            <a:normAutofit/>
          </a:bodyPr>
          <a:lstStyle/>
          <a:p>
            <a:r>
              <a:rPr lang="en-US" sz="1800" b="0" i="0">
                <a:effectLst/>
                <a:latin typeface="Times New Roman" panose="02020603050405020304" pitchFamily="18" charset="0"/>
                <a:cs typeface="Times New Roman" panose="02020603050405020304" pitchFamily="18" charset="0"/>
              </a:rPr>
              <a:t>It's also known as </a:t>
            </a:r>
            <a:r>
              <a:rPr lang="en-US" sz="1800" b="1" i="0">
                <a:effectLst/>
                <a:latin typeface="Times New Roman" panose="02020603050405020304" pitchFamily="18" charset="0"/>
                <a:cs typeface="Times New Roman" panose="02020603050405020304" pitchFamily="18" charset="0"/>
              </a:rPr>
              <a:t>CARTESIAN JOIN</a:t>
            </a:r>
            <a:r>
              <a:rPr lang="en-US" sz="1800" b="0" i="0">
                <a:effectLst/>
                <a:latin typeface="Times New Roman" panose="02020603050405020304" pitchFamily="18" charset="0"/>
                <a:cs typeface="Times New Roman" panose="02020603050405020304" pitchFamily="18" charset="0"/>
              </a:rPr>
              <a:t> because it produces the </a:t>
            </a:r>
            <a:r>
              <a:rPr lang="en-US" sz="1800" b="1" i="0">
                <a:effectLst/>
                <a:latin typeface="Times New Roman" panose="02020603050405020304" pitchFamily="18" charset="0"/>
                <a:cs typeface="Times New Roman" panose="02020603050405020304" pitchFamily="18" charset="0"/>
              </a:rPr>
              <a:t>Cartesian product</a:t>
            </a:r>
            <a:r>
              <a:rPr lang="en-US" sz="1800" b="0" i="0">
                <a:effectLst/>
                <a:latin typeface="Times New Roman" panose="02020603050405020304" pitchFamily="18" charset="0"/>
                <a:cs typeface="Times New Roman" panose="02020603050405020304" pitchFamily="18" charset="0"/>
              </a:rPr>
              <a:t> of all linked tables. The Cartesian product represents all rows present in the first table multiplied by all rows present in the second table.</a:t>
            </a:r>
          </a:p>
          <a:p>
            <a:r>
              <a:rPr lang="en-US" sz="1800" b="0" i="0">
                <a:effectLst/>
                <a:latin typeface="Times New Roman" panose="02020603050405020304" pitchFamily="18" charset="0"/>
                <a:cs typeface="Times New Roman" panose="02020603050405020304" pitchFamily="18" charset="0"/>
              </a:rPr>
              <a:t>The below visual representation illustrates the CROSS JOIN. It will give all the records from </a:t>
            </a:r>
            <a:r>
              <a:rPr lang="en-US" sz="1800" b="1" i="0">
                <a:effectLst/>
                <a:latin typeface="Times New Roman" panose="02020603050405020304" pitchFamily="18" charset="0"/>
                <a:cs typeface="Times New Roman" panose="02020603050405020304" pitchFamily="18" charset="0"/>
              </a:rPr>
              <a:t>table1</a:t>
            </a:r>
            <a:r>
              <a:rPr lang="en-US" sz="1800" b="0" i="0">
                <a:effectLst/>
                <a:latin typeface="Times New Roman" panose="02020603050405020304" pitchFamily="18" charset="0"/>
                <a:cs typeface="Times New Roman" panose="02020603050405020304" pitchFamily="18" charset="0"/>
              </a:rPr>
              <a:t> and </a:t>
            </a:r>
            <a:r>
              <a:rPr lang="en-US" sz="1800" b="1" i="0">
                <a:effectLst/>
                <a:latin typeface="Times New Roman" panose="02020603050405020304" pitchFamily="18" charset="0"/>
                <a:cs typeface="Times New Roman" panose="02020603050405020304" pitchFamily="18" charset="0"/>
              </a:rPr>
              <a:t>table2</a:t>
            </a:r>
            <a:r>
              <a:rPr lang="en-US" sz="1800" b="0" i="0">
                <a:effectLst/>
                <a:latin typeface="Times New Roman" panose="02020603050405020304" pitchFamily="18" charset="0"/>
                <a:cs typeface="Times New Roman" panose="02020603050405020304" pitchFamily="18" charset="0"/>
              </a:rPr>
              <a:t> where each row is the combination of rows of both tables:</a:t>
            </a:r>
          </a:p>
          <a:p>
            <a:pPr>
              <a:buFont typeface="+mj-lt"/>
              <a:buAutoNum type="arabicPeriod"/>
            </a:pPr>
            <a:r>
              <a:rPr lang="en-US" sz="1800">
                <a:latin typeface="Times New Roman" panose="02020603050405020304" pitchFamily="18" charset="0"/>
                <a:cs typeface="Times New Roman" panose="02020603050405020304" pitchFamily="18" charset="0"/>
              </a:rPr>
              <a:t>Syntax: - </a:t>
            </a:r>
            <a:r>
              <a:rPr lang="en-US" sz="1800" b="1" i="0">
                <a:effectLst/>
                <a:latin typeface="Times New Roman" panose="02020603050405020304" pitchFamily="18" charset="0"/>
                <a:cs typeface="Times New Roman" panose="02020603050405020304" pitchFamily="18" charset="0"/>
              </a:rPr>
              <a:t>SELECT</a:t>
            </a:r>
            <a:r>
              <a:rPr lang="en-US" sz="1800" b="0" i="0">
                <a:effectLst/>
                <a:latin typeface="Times New Roman" panose="02020603050405020304" pitchFamily="18" charset="0"/>
                <a:cs typeface="Times New Roman" panose="02020603050405020304" pitchFamily="18" charset="0"/>
              </a:rPr>
              <a:t> column_lists  </a:t>
            </a:r>
            <a:r>
              <a:rPr lang="en-US" sz="1800" b="1" i="0">
                <a:effectLst/>
                <a:latin typeface="Times New Roman" panose="02020603050405020304" pitchFamily="18" charset="0"/>
                <a:cs typeface="Times New Roman" panose="02020603050405020304" pitchFamily="18" charset="0"/>
              </a:rPr>
              <a:t>FROM</a:t>
            </a:r>
            <a:r>
              <a:rPr lang="en-US" sz="1800" b="0" i="0">
                <a:effectLst/>
                <a:latin typeface="Times New Roman" panose="02020603050405020304" pitchFamily="18" charset="0"/>
                <a:cs typeface="Times New Roman" panose="02020603050405020304" pitchFamily="18" charset="0"/>
              </a:rPr>
              <a:t> table1 CROSS JOIN table2;  </a:t>
            </a:r>
          </a:p>
          <a:p>
            <a:endParaRPr lang="en-US" sz="1800" b="0" i="0">
              <a:effectLst/>
              <a:latin typeface="Times New Roman" panose="02020603050405020304" pitchFamily="18" charset="0"/>
              <a:cs typeface="Times New Roman" panose="02020603050405020304" pitchFamily="18" charset="0"/>
            </a:endParaRPr>
          </a:p>
          <a:p>
            <a:endParaRPr lang="en-US" sz="1800" b="0" i="0">
              <a:effectLst/>
              <a:latin typeface="Times New Roman" panose="02020603050405020304" pitchFamily="18" charset="0"/>
              <a:cs typeface="Times New Roman" panose="02020603050405020304" pitchFamily="18" charset="0"/>
            </a:endParaRPr>
          </a:p>
          <a:p>
            <a:endParaRPr lang="en-US" sz="1800"/>
          </a:p>
        </p:txBody>
      </p:sp>
      <p:sp>
        <p:nvSpPr>
          <p:cNvPr id="4114" name="Rectangle 4113">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SQL Server JOINS">
            <a:extLst>
              <a:ext uri="{FF2B5EF4-FFF2-40B4-BE49-F238E27FC236}">
                <a16:creationId xmlns:a16="http://schemas.microsoft.com/office/drawing/2014/main" id="{84CB917D-0845-B2F8-2F60-1BBD64C40B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0493" y="2192166"/>
            <a:ext cx="4223252" cy="2533951"/>
          </a:xfrm>
          <a:prstGeom prst="rect">
            <a:avLst/>
          </a:prstGeom>
          <a:noFill/>
          <a:extLst>
            <a:ext uri="{909E8E84-426E-40DD-AFC4-6F175D3DCCD1}">
              <a14:hiddenFill xmlns:a14="http://schemas.microsoft.com/office/drawing/2010/main">
                <a:solidFill>
                  <a:srgbClr val="FFFFFF"/>
                </a:solidFill>
              </a14:hiddenFill>
            </a:ext>
          </a:extLst>
        </p:spPr>
      </p:pic>
      <p:cxnSp>
        <p:nvCxnSpPr>
          <p:cNvPr id="4116" name="Straight Connector 411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262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2EA6-F4E7-BA12-8ADC-F63C442B504F}"/>
              </a:ext>
            </a:extLst>
          </p:cNvPr>
          <p:cNvSpPr>
            <a:spLocks noGrp="1"/>
          </p:cNvSpPr>
          <p:nvPr>
            <p:ph type="title"/>
          </p:nvPr>
        </p:nvSpPr>
        <p:spPr/>
        <p:txBody>
          <a:bodyPr>
            <a:normAutofit/>
          </a:bodyPr>
          <a:lstStyle/>
          <a:p>
            <a:pPr algn="ctr"/>
            <a:r>
              <a:rPr lang="en-US" sz="6000" b="1" u="sng">
                <a:latin typeface="Times New Roman" panose="02020603050405020304" pitchFamily="18" charset="0"/>
                <a:cs typeface="Times New Roman" panose="02020603050405020304" pitchFamily="18" charset="0"/>
              </a:rPr>
              <a:t>Left Outer Join: -</a:t>
            </a:r>
            <a:endParaRPr lang="en-US" sz="6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92E2DD-06B7-4C6A-57ED-8825E6D9A0D0}"/>
              </a:ext>
            </a:extLst>
          </p:cNvPr>
          <p:cNvSpPr>
            <a:spLocks noGrp="1"/>
          </p:cNvSpPr>
          <p:nvPr>
            <p:ph idx="1"/>
          </p:nvPr>
        </p:nvSpPr>
        <p:spPr>
          <a:xfrm>
            <a:off x="764627" y="1825624"/>
            <a:ext cx="10515600" cy="4351338"/>
          </a:xfrm>
          <a:ln w="28575">
            <a:solidFill>
              <a:schemeClr val="tx1"/>
            </a:solidFill>
          </a:ln>
        </p:spPr>
        <p:txBody>
          <a:bodyPr>
            <a:norm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 LEFT OUTER JOIN </a:t>
            </a:r>
            <a:r>
              <a:rPr lang="en-US" sz="2000" b="1" i="0" dirty="0">
                <a:solidFill>
                  <a:srgbClr val="333333"/>
                </a:solidFill>
                <a:effectLst/>
                <a:latin typeface="Times New Roman" panose="02020603050405020304" pitchFamily="18" charset="0"/>
                <a:cs typeface="Times New Roman" panose="02020603050405020304" pitchFamily="18" charset="0"/>
              </a:rPr>
              <a:t>retrieves all the records from the left table and matching rows from the right table</a:t>
            </a:r>
            <a:r>
              <a:rPr lang="en-US" sz="2000" b="0" i="0" dirty="0">
                <a:solidFill>
                  <a:srgbClr val="333333"/>
                </a:solidFill>
                <a:effectLst/>
                <a:latin typeface="Times New Roman" panose="02020603050405020304" pitchFamily="18" charset="0"/>
                <a:cs typeface="Times New Roman" panose="02020603050405020304" pitchFamily="18" charset="0"/>
              </a:rPr>
              <a:t>. It will return </a:t>
            </a:r>
            <a:r>
              <a:rPr lang="en-US" sz="2000" b="1" i="0" dirty="0">
                <a:solidFill>
                  <a:srgbClr val="333333"/>
                </a:solidFill>
                <a:effectLst/>
                <a:latin typeface="Times New Roman" panose="02020603050405020304" pitchFamily="18" charset="0"/>
                <a:cs typeface="Times New Roman" panose="02020603050405020304" pitchFamily="18" charset="0"/>
              </a:rPr>
              <a:t>NULL</a:t>
            </a:r>
            <a:r>
              <a:rPr lang="en-US" sz="2000" b="0" i="0" dirty="0">
                <a:solidFill>
                  <a:srgbClr val="333333"/>
                </a:solidFill>
                <a:effectLst/>
                <a:latin typeface="Times New Roman" panose="02020603050405020304" pitchFamily="18" charset="0"/>
                <a:cs typeface="Times New Roman" panose="02020603050405020304" pitchFamily="18" charset="0"/>
              </a:rPr>
              <a:t> when no matching record is found in the right side table. Since OUTER is an optional keyword, it is also known as LEFT JOIN.</a:t>
            </a:r>
          </a:p>
          <a:p>
            <a:pPr algn="just">
              <a:buFont typeface="+mj-lt"/>
              <a:buAutoNum type="arabicPeriod"/>
            </a:pPr>
            <a:r>
              <a:rPr lang="en-US" sz="2000" dirty="0">
                <a:solidFill>
                  <a:srgbClr val="333333"/>
                </a:solidFill>
                <a:latin typeface="Times New Roman" panose="02020603050405020304" pitchFamily="18" charset="0"/>
                <a:cs typeface="Times New Roman" panose="02020603050405020304" pitchFamily="18" charset="0"/>
              </a:rPr>
              <a:t>Syntax:- </a:t>
            </a:r>
          </a:p>
          <a:p>
            <a:pPr marL="0" indent="0" algn="just">
              <a:buNone/>
            </a:pPr>
            <a:r>
              <a:rPr lang="en-US" sz="2000" b="1" i="0" dirty="0">
                <a:solidFill>
                  <a:srgbClr val="006699"/>
                </a:solidFill>
                <a:effectLst/>
                <a:latin typeface="Times New Roman" panose="02020603050405020304" pitchFamily="18" charset="0"/>
                <a:cs typeface="Times New Roman" panose="02020603050405020304" pitchFamily="18" charset="0"/>
              </a:rPr>
              <a:t>SELECT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column_lists</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6699"/>
                </a:solidFill>
                <a:effectLst/>
                <a:latin typeface="Times New Roman" panose="02020603050405020304" pitchFamily="18" charset="0"/>
                <a:cs typeface="Times New Roman" panose="02020603050405020304" pitchFamily="18" charset="0"/>
              </a:rPr>
              <a:t>FROM</a:t>
            </a:r>
            <a:r>
              <a:rPr lang="en-US" sz="2000" b="0" i="0" dirty="0">
                <a:solidFill>
                  <a:srgbClr val="000000"/>
                </a:solidFill>
                <a:effectLst/>
                <a:latin typeface="Times New Roman" panose="02020603050405020304" pitchFamily="18" charset="0"/>
                <a:cs typeface="Times New Roman" panose="02020603050405020304" pitchFamily="18" charset="0"/>
              </a:rPr>
              <a:t> table1 </a:t>
            </a:r>
            <a:r>
              <a:rPr lang="en-US" sz="2000" b="0" i="0" dirty="0">
                <a:solidFill>
                  <a:srgbClr val="FF1493"/>
                </a:solidFill>
                <a:effectLst/>
                <a:latin typeface="Times New Roman" panose="02020603050405020304" pitchFamily="18" charset="0"/>
                <a:cs typeface="Times New Roman" panose="02020603050405020304" pitchFamily="18" charset="0"/>
              </a:rPr>
              <a:t>LEFT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808080"/>
                </a:solidFill>
                <a:effectLst/>
                <a:latin typeface="Times New Roman" panose="02020603050405020304" pitchFamily="18" charset="0"/>
                <a:cs typeface="Times New Roman" panose="02020603050405020304" pitchFamily="18" charset="0"/>
              </a:rPr>
              <a:t>JOIN</a:t>
            </a:r>
            <a:r>
              <a:rPr lang="en-US" sz="2000" b="0" i="0" dirty="0">
                <a:solidFill>
                  <a:srgbClr val="000000"/>
                </a:solidFill>
                <a:effectLst/>
                <a:latin typeface="Times New Roman" panose="02020603050405020304" pitchFamily="18" charset="0"/>
                <a:cs typeface="Times New Roman" panose="02020603050405020304" pitchFamily="18" charset="0"/>
              </a:rPr>
              <a:t> table2  </a:t>
            </a:r>
            <a:r>
              <a:rPr lang="en-US" sz="2000" b="1" i="0" dirty="0">
                <a:solidFill>
                  <a:srgbClr val="006699"/>
                </a:solidFill>
                <a:effectLst/>
                <a:latin typeface="Times New Roman" panose="02020603050405020304" pitchFamily="18" charset="0"/>
                <a:cs typeface="Times New Roman" panose="02020603050405020304" pitchFamily="18" charset="0"/>
              </a:rPr>
              <a:t>ON</a:t>
            </a:r>
            <a:r>
              <a:rPr lang="en-US" sz="2000" b="0" i="0" dirty="0">
                <a:solidFill>
                  <a:srgbClr val="000000"/>
                </a:solidFill>
                <a:effectLst/>
                <a:latin typeface="Times New Roman" panose="02020603050405020304" pitchFamily="18" charset="0"/>
                <a:cs typeface="Times New Roman" panose="02020603050405020304" pitchFamily="18" charset="0"/>
              </a:rPr>
              <a:t> table1.</a:t>
            </a:r>
            <a:r>
              <a:rPr lang="en-US" sz="2000" b="1" i="0" dirty="0">
                <a:solidFill>
                  <a:srgbClr val="006699"/>
                </a:solidFill>
                <a:effectLst/>
                <a:latin typeface="Times New Roman" panose="02020603050405020304" pitchFamily="18" charset="0"/>
                <a:cs typeface="Times New Roman" panose="02020603050405020304" pitchFamily="18" charset="0"/>
              </a:rPr>
              <a:t>column</a:t>
            </a:r>
            <a:r>
              <a:rPr lang="en-US" sz="2000" b="0" i="0" dirty="0">
                <a:solidFill>
                  <a:srgbClr val="000000"/>
                </a:solidFill>
                <a:effectLst/>
                <a:latin typeface="Times New Roman" panose="02020603050405020304" pitchFamily="18" charset="0"/>
                <a:cs typeface="Times New Roman" panose="02020603050405020304" pitchFamily="18" charset="0"/>
              </a:rPr>
              <a:t> = table2.</a:t>
            </a:r>
            <a:r>
              <a:rPr lang="en-US" sz="2000" b="1" i="0" dirty="0">
                <a:solidFill>
                  <a:srgbClr val="006699"/>
                </a:solidFill>
                <a:effectLst/>
                <a:latin typeface="Times New Roman" panose="02020603050405020304" pitchFamily="18" charset="0"/>
                <a:cs typeface="Times New Roman" panose="02020603050405020304" pitchFamily="18" charset="0"/>
              </a:rPr>
              <a:t>column</a:t>
            </a:r>
            <a:r>
              <a:rPr lang="en-US" sz="2000" b="0" i="0" dirty="0">
                <a:solidFill>
                  <a:srgbClr val="000000"/>
                </a:solidFill>
                <a:effectLst/>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pic>
        <p:nvPicPr>
          <p:cNvPr id="5122" name="Picture 2" descr="SQL Server JOINS">
            <a:extLst>
              <a:ext uri="{FF2B5EF4-FFF2-40B4-BE49-F238E27FC236}">
                <a16:creationId xmlns:a16="http://schemas.microsoft.com/office/drawing/2014/main" id="{E5231426-5111-6EE8-64D8-0A123F12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227" y="3919537"/>
            <a:ext cx="3435898" cy="208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557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3394-1254-F0F2-C641-87973DF54917}"/>
              </a:ext>
            </a:extLst>
          </p:cNvPr>
          <p:cNvSpPr>
            <a:spLocks noGrp="1"/>
          </p:cNvSpPr>
          <p:nvPr>
            <p:ph type="title"/>
          </p:nvPr>
        </p:nvSpPr>
        <p:spPr/>
        <p:txBody>
          <a:bodyPr/>
          <a:lstStyle/>
          <a:p>
            <a:pPr algn="ctr"/>
            <a:r>
              <a:rPr lang="en-US" b="1" u="sng">
                <a:latin typeface="Times New Roman" panose="02020603050405020304" pitchFamily="18" charset="0"/>
                <a:cs typeface="Times New Roman" panose="02020603050405020304" pitchFamily="18" charset="0"/>
              </a:rPr>
              <a:t>Right Outer Join: -</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3FA991-A3F8-4C22-A540-DB665A2D94B9}"/>
              </a:ext>
            </a:extLst>
          </p:cNvPr>
          <p:cNvSpPr>
            <a:spLocks noGrp="1"/>
          </p:cNvSpPr>
          <p:nvPr>
            <p:ph idx="1"/>
          </p:nvPr>
        </p:nvSpPr>
        <p:spPr>
          <a:xfrm>
            <a:off x="838200" y="1825624"/>
            <a:ext cx="10515600" cy="4351338"/>
          </a:xfrm>
          <a:ln w="28575">
            <a:solidFill>
              <a:schemeClr val="tx1"/>
            </a:solidFill>
          </a:ln>
        </p:spPr>
        <p:txBody>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 RIGHT OUTER JOIN </a:t>
            </a:r>
            <a:r>
              <a:rPr lang="en-US" sz="2000" b="1" i="0" dirty="0">
                <a:solidFill>
                  <a:srgbClr val="333333"/>
                </a:solidFill>
                <a:effectLst/>
                <a:latin typeface="Times New Roman" panose="02020603050405020304" pitchFamily="18" charset="0"/>
                <a:cs typeface="Times New Roman" panose="02020603050405020304" pitchFamily="18" charset="0"/>
              </a:rPr>
              <a:t>retrieves all the records from the right-hand table and matched rows from the left-hand table</a:t>
            </a:r>
            <a:r>
              <a:rPr lang="en-US" sz="2000" b="0" i="0" dirty="0">
                <a:solidFill>
                  <a:srgbClr val="333333"/>
                </a:solidFill>
                <a:effectLst/>
                <a:latin typeface="Times New Roman" panose="02020603050405020304" pitchFamily="18" charset="0"/>
                <a:cs typeface="Times New Roman" panose="02020603050405020304" pitchFamily="18" charset="0"/>
              </a:rPr>
              <a:t>. It will return </a:t>
            </a:r>
            <a:r>
              <a:rPr lang="en-US" sz="2000" b="1" i="0" dirty="0">
                <a:solidFill>
                  <a:srgbClr val="333333"/>
                </a:solidFill>
                <a:effectLst/>
                <a:latin typeface="Times New Roman" panose="02020603050405020304" pitchFamily="18" charset="0"/>
                <a:cs typeface="Times New Roman" panose="02020603050405020304" pitchFamily="18" charset="0"/>
              </a:rPr>
              <a:t>NULL</a:t>
            </a:r>
            <a:r>
              <a:rPr lang="en-US" sz="2000" b="0" i="0" dirty="0">
                <a:solidFill>
                  <a:srgbClr val="333333"/>
                </a:solidFill>
                <a:effectLst/>
                <a:latin typeface="Times New Roman" panose="02020603050405020304" pitchFamily="18" charset="0"/>
                <a:cs typeface="Times New Roman" panose="02020603050405020304" pitchFamily="18" charset="0"/>
              </a:rPr>
              <a:t> when no matching record is found in the left-hand table. Since OUTER is an optional keyword, it is also known as RIGHT JOIN.</a:t>
            </a:r>
          </a:p>
          <a:p>
            <a:pPr algn="just">
              <a:buFont typeface="+mj-lt"/>
              <a:buAutoNum type="arabicPeriod"/>
            </a:pPr>
            <a:r>
              <a:rPr lang="en-US" sz="2000" dirty="0">
                <a:solidFill>
                  <a:srgbClr val="333333"/>
                </a:solidFill>
                <a:latin typeface="Times New Roman" panose="02020603050405020304" pitchFamily="18" charset="0"/>
                <a:cs typeface="Times New Roman" panose="02020603050405020304" pitchFamily="18" charset="0"/>
              </a:rPr>
              <a:t>Syntax: - </a:t>
            </a:r>
            <a:r>
              <a:rPr lang="en-US" sz="2000" b="1" i="0" dirty="0">
                <a:solidFill>
                  <a:srgbClr val="006699"/>
                </a:solidFill>
                <a:effectLst/>
                <a:latin typeface="Times New Roman" panose="02020603050405020304" pitchFamily="18" charset="0"/>
                <a:cs typeface="Times New Roman" panose="02020603050405020304" pitchFamily="18" charset="0"/>
              </a:rPr>
              <a:t>SELECT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column_lists</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6699"/>
                </a:solidFill>
                <a:effectLst/>
                <a:latin typeface="Times New Roman" panose="02020603050405020304" pitchFamily="18" charset="0"/>
                <a:cs typeface="Times New Roman" panose="02020603050405020304" pitchFamily="18" charset="0"/>
              </a:rPr>
              <a:t>FROM</a:t>
            </a:r>
            <a:r>
              <a:rPr lang="en-US" sz="2000" b="0" i="0" dirty="0">
                <a:solidFill>
                  <a:srgbClr val="000000"/>
                </a:solidFill>
                <a:effectLst/>
                <a:latin typeface="Times New Roman" panose="02020603050405020304" pitchFamily="18" charset="0"/>
                <a:cs typeface="Times New Roman" panose="02020603050405020304" pitchFamily="18" charset="0"/>
              </a:rPr>
              <a:t> table1 </a:t>
            </a:r>
            <a:r>
              <a:rPr lang="en-US" sz="2000" b="0" i="0" dirty="0">
                <a:solidFill>
                  <a:srgbClr val="FF1493"/>
                </a:solidFill>
                <a:effectLst/>
                <a:latin typeface="Times New Roman" panose="02020603050405020304" pitchFamily="18" charset="0"/>
                <a:cs typeface="Times New Roman" panose="02020603050405020304" pitchFamily="18" charset="0"/>
              </a:rPr>
              <a:t>RIGHT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808080"/>
                </a:solidFill>
                <a:effectLst/>
                <a:latin typeface="Times New Roman" panose="02020603050405020304" pitchFamily="18" charset="0"/>
                <a:cs typeface="Times New Roman" panose="02020603050405020304" pitchFamily="18" charset="0"/>
              </a:rPr>
              <a:t>OUTER</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808080"/>
                </a:solidFill>
                <a:effectLst/>
                <a:latin typeface="Times New Roman" panose="02020603050405020304" pitchFamily="18" charset="0"/>
                <a:cs typeface="Times New Roman" panose="02020603050405020304" pitchFamily="18" charset="0"/>
              </a:rPr>
              <a:t>JOIN</a:t>
            </a:r>
            <a:r>
              <a:rPr lang="en-US" sz="2000" b="0" i="0" dirty="0">
                <a:solidFill>
                  <a:srgbClr val="000000"/>
                </a:solidFill>
                <a:effectLst/>
                <a:latin typeface="Times New Roman" panose="02020603050405020304" pitchFamily="18" charset="0"/>
                <a:cs typeface="Times New Roman" panose="02020603050405020304" pitchFamily="18" charset="0"/>
              </a:rPr>
              <a:t> table2 </a:t>
            </a:r>
            <a:r>
              <a:rPr lang="en-US" sz="2000" b="1" i="0" dirty="0">
                <a:solidFill>
                  <a:srgbClr val="006699"/>
                </a:solidFill>
                <a:effectLst/>
                <a:latin typeface="Times New Roman" panose="02020603050405020304" pitchFamily="18" charset="0"/>
                <a:cs typeface="Times New Roman" panose="02020603050405020304" pitchFamily="18" charset="0"/>
              </a:rPr>
              <a:t>ON</a:t>
            </a:r>
            <a:r>
              <a:rPr lang="en-US" sz="2000" b="0" i="0" dirty="0">
                <a:solidFill>
                  <a:srgbClr val="000000"/>
                </a:solidFill>
                <a:effectLst/>
                <a:latin typeface="Times New Roman" panose="02020603050405020304" pitchFamily="18" charset="0"/>
                <a:cs typeface="Times New Roman" panose="02020603050405020304" pitchFamily="18" charset="0"/>
              </a:rPr>
              <a:t> table1.</a:t>
            </a:r>
            <a:r>
              <a:rPr lang="en-US" sz="2000" b="1" i="0" dirty="0">
                <a:solidFill>
                  <a:srgbClr val="006699"/>
                </a:solidFill>
                <a:effectLst/>
                <a:latin typeface="Times New Roman" panose="02020603050405020304" pitchFamily="18" charset="0"/>
                <a:cs typeface="Times New Roman" panose="02020603050405020304" pitchFamily="18" charset="0"/>
              </a:rPr>
              <a:t>column</a:t>
            </a:r>
            <a:r>
              <a:rPr lang="en-US" sz="2000" b="0" i="0" dirty="0">
                <a:solidFill>
                  <a:srgbClr val="000000"/>
                </a:solidFill>
                <a:effectLst/>
                <a:latin typeface="Times New Roman" panose="02020603050405020304" pitchFamily="18" charset="0"/>
                <a:cs typeface="Times New Roman" panose="02020603050405020304" pitchFamily="18" charset="0"/>
              </a:rPr>
              <a:t> = table2.</a:t>
            </a:r>
            <a:r>
              <a:rPr lang="en-US" sz="2000" b="1" i="0" dirty="0">
                <a:solidFill>
                  <a:srgbClr val="006699"/>
                </a:solidFill>
                <a:effectLst/>
                <a:latin typeface="Times New Roman" panose="02020603050405020304" pitchFamily="18" charset="0"/>
                <a:cs typeface="Times New Roman" panose="02020603050405020304" pitchFamily="18" charset="0"/>
              </a:rPr>
              <a:t>column</a:t>
            </a:r>
            <a:r>
              <a:rPr lang="en-US" sz="2000" b="0" i="0" dirty="0">
                <a:solidFill>
                  <a:srgbClr val="000000"/>
                </a:solidFill>
                <a:effectLst/>
                <a:latin typeface="Times New Roman" panose="02020603050405020304" pitchFamily="18" charset="0"/>
                <a:cs typeface="Times New Roman" panose="02020603050405020304" pitchFamily="18" charset="0"/>
              </a:rPr>
              <a:t>;    </a:t>
            </a:r>
          </a:p>
          <a:p>
            <a:endParaRPr lang="en-US" dirty="0"/>
          </a:p>
        </p:txBody>
      </p:sp>
      <p:pic>
        <p:nvPicPr>
          <p:cNvPr id="6150" name="Picture 6" descr="SQL Server JOINS">
            <a:extLst>
              <a:ext uri="{FF2B5EF4-FFF2-40B4-BE49-F238E27FC236}">
                <a16:creationId xmlns:a16="http://schemas.microsoft.com/office/drawing/2014/main" id="{0C7B787A-F1CB-4980-2D87-1132B1AE6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3719512"/>
            <a:ext cx="3209925" cy="194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669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86E4-F313-BFB5-28EB-F85216E20D5F}"/>
              </a:ext>
            </a:extLst>
          </p:cNvPr>
          <p:cNvSpPr>
            <a:spLocks noGrp="1"/>
          </p:cNvSpPr>
          <p:nvPr>
            <p:ph type="title"/>
          </p:nvPr>
        </p:nvSpPr>
        <p:spPr/>
        <p:txBody>
          <a:bodyPr>
            <a:normAutofit/>
          </a:bodyPr>
          <a:lstStyle/>
          <a:p>
            <a:pPr algn="ctr"/>
            <a:r>
              <a:rPr lang="en-US" sz="6000" b="1" u="sng" dirty="0">
                <a:latin typeface="Times New Roman" panose="02020603050405020304" pitchFamily="18" charset="0"/>
                <a:cs typeface="Times New Roman" panose="02020603050405020304" pitchFamily="18" charset="0"/>
              </a:rPr>
              <a:t>Full Outer Join: -</a:t>
            </a:r>
          </a:p>
        </p:txBody>
      </p:sp>
      <p:sp>
        <p:nvSpPr>
          <p:cNvPr id="3" name="Content Placeholder 2">
            <a:extLst>
              <a:ext uri="{FF2B5EF4-FFF2-40B4-BE49-F238E27FC236}">
                <a16:creationId xmlns:a16="http://schemas.microsoft.com/office/drawing/2014/main" id="{B9DCE230-864A-5FFE-7FEE-00DC70EF4DE8}"/>
              </a:ext>
            </a:extLst>
          </p:cNvPr>
          <p:cNvSpPr>
            <a:spLocks noGrp="1"/>
          </p:cNvSpPr>
          <p:nvPr>
            <p:ph idx="1"/>
          </p:nvPr>
        </p:nvSpPr>
        <p:spPr>
          <a:xfrm>
            <a:off x="838200" y="1825625"/>
            <a:ext cx="10870324" cy="4838700"/>
          </a:xfrm>
          <a:ln w="28575">
            <a:solidFill>
              <a:schemeClr val="tx1"/>
            </a:solidFill>
          </a:ln>
        </p:spPr>
        <p:txBody>
          <a:bodyPr/>
          <a:lstStyle/>
          <a:p>
            <a:r>
              <a:rPr lang="en-US" sz="2000" b="0" i="0" dirty="0">
                <a:solidFill>
                  <a:srgbClr val="333333"/>
                </a:solidFill>
                <a:effectLst/>
                <a:latin typeface="Times New Roman" panose="02020603050405020304" pitchFamily="18" charset="0"/>
                <a:cs typeface="Times New Roman" panose="02020603050405020304" pitchFamily="18" charset="0"/>
              </a:rPr>
              <a:t>The FULL OUTER JOIN in SQL Server </a:t>
            </a:r>
            <a:r>
              <a:rPr lang="en-US" sz="2000" b="1" i="0" dirty="0">
                <a:solidFill>
                  <a:srgbClr val="333333"/>
                </a:solidFill>
                <a:effectLst/>
                <a:latin typeface="Times New Roman" panose="02020603050405020304" pitchFamily="18" charset="0"/>
                <a:cs typeface="Times New Roman" panose="02020603050405020304" pitchFamily="18" charset="0"/>
              </a:rPr>
              <a:t>returns a result that includes all rows from both tables</a:t>
            </a:r>
            <a:r>
              <a:rPr lang="en-US" sz="2000" b="0" i="0" dirty="0">
                <a:solidFill>
                  <a:srgbClr val="333333"/>
                </a:solidFill>
                <a:effectLst/>
                <a:latin typeface="Times New Roman" panose="02020603050405020304" pitchFamily="18" charset="0"/>
                <a:cs typeface="Times New Roman" panose="02020603050405020304" pitchFamily="18" charset="0"/>
              </a:rPr>
              <a:t>. The columns of the right-hand table return NULL when no matching records are found in the left-hand table. And if no matching records are found in the right-hand table, the left-hand table column returns NULL.</a:t>
            </a:r>
          </a:p>
          <a:p>
            <a:pPr algn="just">
              <a:buFont typeface="+mj-lt"/>
              <a:buAutoNum type="arabicPeriod"/>
            </a:pPr>
            <a:r>
              <a:rPr lang="en-US" sz="2000" dirty="0">
                <a:solidFill>
                  <a:srgbClr val="333333"/>
                </a:solidFill>
                <a:latin typeface="Times New Roman" panose="02020603050405020304" pitchFamily="18" charset="0"/>
                <a:cs typeface="Times New Roman" panose="02020603050405020304" pitchFamily="18" charset="0"/>
              </a:rPr>
              <a:t>Syntax: - </a:t>
            </a:r>
            <a:r>
              <a:rPr lang="en-US" sz="2000" b="1" i="0" dirty="0">
                <a:solidFill>
                  <a:srgbClr val="006699"/>
                </a:solidFill>
                <a:effectLst/>
                <a:latin typeface="Times New Roman" panose="02020603050405020304" pitchFamily="18" charset="0"/>
                <a:cs typeface="Times New Roman" panose="02020603050405020304" pitchFamily="18" charset="0"/>
              </a:rPr>
              <a:t>SELECT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column_lists</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6699"/>
                </a:solidFill>
                <a:effectLst/>
                <a:latin typeface="Times New Roman" panose="02020603050405020304" pitchFamily="18" charset="0"/>
                <a:cs typeface="Times New Roman" panose="02020603050405020304" pitchFamily="18" charset="0"/>
              </a:rPr>
              <a:t>FROM</a:t>
            </a:r>
            <a:r>
              <a:rPr lang="en-US" sz="2000" b="0" i="0" dirty="0">
                <a:solidFill>
                  <a:srgbClr val="000000"/>
                </a:solidFill>
                <a:effectLst/>
                <a:latin typeface="Times New Roman" panose="02020603050405020304" pitchFamily="18" charset="0"/>
                <a:cs typeface="Times New Roman" panose="02020603050405020304" pitchFamily="18" charset="0"/>
              </a:rPr>
              <a:t> table1 </a:t>
            </a:r>
            <a:r>
              <a:rPr lang="en-US" sz="2000" b="1" i="0" dirty="0">
                <a:solidFill>
                  <a:srgbClr val="006699"/>
                </a:solidFill>
                <a:effectLst/>
                <a:latin typeface="Times New Roman" panose="02020603050405020304" pitchFamily="18" charset="0"/>
                <a:cs typeface="Times New Roman" panose="02020603050405020304" pitchFamily="18" charset="0"/>
              </a:rPr>
              <a:t>FULL</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808080"/>
                </a:solidFill>
                <a:effectLst/>
                <a:latin typeface="Times New Roman" panose="02020603050405020304" pitchFamily="18" charset="0"/>
                <a:cs typeface="Times New Roman" panose="02020603050405020304" pitchFamily="18" charset="0"/>
              </a:rPr>
              <a:t>OUTER</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808080"/>
                </a:solidFill>
                <a:effectLst/>
                <a:latin typeface="Times New Roman" panose="02020603050405020304" pitchFamily="18" charset="0"/>
                <a:cs typeface="Times New Roman" panose="02020603050405020304" pitchFamily="18" charset="0"/>
              </a:rPr>
              <a:t>JOIN</a:t>
            </a:r>
            <a:r>
              <a:rPr lang="en-US" sz="2000" b="0" i="0" dirty="0">
                <a:solidFill>
                  <a:srgbClr val="000000"/>
                </a:solidFill>
                <a:effectLst/>
                <a:latin typeface="Times New Roman" panose="02020603050405020304" pitchFamily="18" charset="0"/>
                <a:cs typeface="Times New Roman" panose="02020603050405020304" pitchFamily="18" charset="0"/>
              </a:rPr>
              <a:t> table2 </a:t>
            </a:r>
            <a:r>
              <a:rPr lang="en-US" sz="2000" b="1" i="0" dirty="0">
                <a:solidFill>
                  <a:srgbClr val="006699"/>
                </a:solidFill>
                <a:effectLst/>
                <a:latin typeface="Times New Roman" panose="02020603050405020304" pitchFamily="18" charset="0"/>
                <a:cs typeface="Times New Roman" panose="02020603050405020304" pitchFamily="18" charset="0"/>
              </a:rPr>
              <a:t>ON</a:t>
            </a:r>
            <a:r>
              <a:rPr lang="en-US" sz="2000" b="0" i="0" dirty="0">
                <a:solidFill>
                  <a:srgbClr val="000000"/>
                </a:solidFill>
                <a:effectLst/>
                <a:latin typeface="Times New Roman" panose="02020603050405020304" pitchFamily="18" charset="0"/>
                <a:cs typeface="Times New Roman" panose="02020603050405020304" pitchFamily="18" charset="0"/>
              </a:rPr>
              <a:t> table1.</a:t>
            </a:r>
            <a:r>
              <a:rPr lang="en-US" sz="2000" b="1" i="0" dirty="0">
                <a:solidFill>
                  <a:srgbClr val="006699"/>
                </a:solidFill>
                <a:effectLst/>
                <a:latin typeface="Times New Roman" panose="02020603050405020304" pitchFamily="18" charset="0"/>
                <a:cs typeface="Times New Roman" panose="02020603050405020304" pitchFamily="18" charset="0"/>
              </a:rPr>
              <a:t>column</a:t>
            </a:r>
            <a:r>
              <a:rPr lang="en-US" sz="2000" b="0" i="0" dirty="0">
                <a:solidFill>
                  <a:srgbClr val="000000"/>
                </a:solidFill>
                <a:effectLst/>
                <a:latin typeface="Times New Roman" panose="02020603050405020304" pitchFamily="18" charset="0"/>
                <a:cs typeface="Times New Roman" panose="02020603050405020304" pitchFamily="18" charset="0"/>
              </a:rPr>
              <a:t> = table2.</a:t>
            </a:r>
            <a:r>
              <a:rPr lang="en-US" sz="2000" b="1" i="0" dirty="0">
                <a:solidFill>
                  <a:srgbClr val="006699"/>
                </a:solidFill>
                <a:effectLst/>
                <a:latin typeface="Times New Roman" panose="02020603050405020304" pitchFamily="18" charset="0"/>
                <a:cs typeface="Times New Roman" panose="02020603050405020304" pitchFamily="18" charset="0"/>
              </a:rPr>
              <a:t>column</a:t>
            </a:r>
            <a:r>
              <a:rPr lang="en-US" sz="2000" b="0" i="0" dirty="0">
                <a:solidFill>
                  <a:srgbClr val="000000"/>
                </a:solidFill>
                <a:effectLst/>
                <a:latin typeface="Times New Roman" panose="02020603050405020304" pitchFamily="18" charset="0"/>
                <a:cs typeface="Times New Roman" panose="02020603050405020304" pitchFamily="18" charset="0"/>
              </a:rPr>
              <a:t>;    </a:t>
            </a:r>
          </a:p>
          <a:p>
            <a:endParaRPr lang="en-US" dirty="0"/>
          </a:p>
        </p:txBody>
      </p:sp>
      <p:pic>
        <p:nvPicPr>
          <p:cNvPr id="7170" name="Picture 2" descr="SQL Server JOINS">
            <a:extLst>
              <a:ext uri="{FF2B5EF4-FFF2-40B4-BE49-F238E27FC236}">
                <a16:creationId xmlns:a16="http://schemas.microsoft.com/office/drawing/2014/main" id="{4487DDB2-06C7-34E8-59A0-3C84D2B75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2" y="4025900"/>
            <a:ext cx="298132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54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6EA1-E419-78FF-D71A-5F0177B7FE32}"/>
              </a:ext>
            </a:extLst>
          </p:cNvPr>
          <p:cNvSpPr>
            <a:spLocks noGrp="1"/>
          </p:cNvSpPr>
          <p:nvPr>
            <p:ph type="title"/>
          </p:nvPr>
        </p:nvSpPr>
        <p:spPr/>
        <p:txBody>
          <a:bodyPr/>
          <a:lstStyle/>
          <a:p>
            <a:r>
              <a:rPr lang="en-US" dirty="0"/>
              <a:t>Doubts</a:t>
            </a:r>
          </a:p>
        </p:txBody>
      </p:sp>
      <p:sp>
        <p:nvSpPr>
          <p:cNvPr id="3" name="Content Placeholder 2">
            <a:extLst>
              <a:ext uri="{FF2B5EF4-FFF2-40B4-BE49-F238E27FC236}">
                <a16:creationId xmlns:a16="http://schemas.microsoft.com/office/drawing/2014/main" id="{C7F539C9-6C02-4D49-0C7B-FE1CF904A72C}"/>
              </a:ext>
            </a:extLst>
          </p:cNvPr>
          <p:cNvSpPr>
            <a:spLocks noGrp="1"/>
          </p:cNvSpPr>
          <p:nvPr>
            <p:ph idx="1"/>
          </p:nvPr>
        </p:nvSpPr>
        <p:spPr/>
        <p:txBody>
          <a:bodyPr>
            <a:normAutofit fontScale="92500" lnSpcReduction="10000"/>
          </a:bodyPr>
          <a:lstStyle/>
          <a:p>
            <a:r>
              <a:rPr lang="en-US" dirty="0"/>
              <a:t>1.</a:t>
            </a:r>
            <a:r>
              <a:rPr lang="en-US" sz="1800" dirty="0">
                <a:solidFill>
                  <a:srgbClr val="000000"/>
                </a:solidFill>
                <a:latin typeface="Consolas" panose="020B0609020204030204" pitchFamily="49" charset="0"/>
              </a:rPr>
              <a:t> Cannot specify a column width on data type int. why????</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try_std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std_id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phone_number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address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150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class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stream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15</a:t>
            </a:r>
            <a:r>
              <a:rPr lang="en-US" sz="1800" dirty="0">
                <a:solidFill>
                  <a:srgbClr val="808080"/>
                </a:solidFill>
                <a:latin typeface="Consolas" panose="020B0609020204030204" pitchFamily="49" charset="0"/>
              </a:rPr>
              <a:t>))</a:t>
            </a:r>
          </a:p>
          <a:p>
            <a:r>
              <a:rPr lang="en-US" sz="1800" dirty="0">
                <a:latin typeface="Consolas" panose="020B0609020204030204" pitchFamily="49" charset="0"/>
              </a:rPr>
              <a:t>2. how to drop a constraints??</a:t>
            </a:r>
          </a:p>
          <a:p>
            <a:r>
              <a:rPr lang="en-US" sz="1800" dirty="0">
                <a:latin typeface="Consolas" panose="020B0609020204030204" pitchFamily="49" charset="0"/>
              </a:rPr>
              <a:t>3. can we do full join using left join???</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std_sub</a:t>
            </a:r>
            <a:r>
              <a:rPr lang="en-US" sz="1800" dirty="0">
                <a:solidFill>
                  <a:srgbClr val="000000"/>
                </a:solidFill>
                <a:latin typeface="Consolas" panose="020B0609020204030204" pitchFamily="49" charset="0"/>
              </a:rPr>
              <a:t> s </a:t>
            </a:r>
            <a:r>
              <a:rPr lang="en-US" sz="1800" dirty="0">
                <a:solidFill>
                  <a:srgbClr val="0000FF"/>
                </a:solidFill>
                <a:latin typeface="Consolas" panose="020B0609020204030204" pitchFamily="49" charset="0"/>
              </a:rPr>
              <a:t>full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try_teacher</a:t>
            </a:r>
            <a:r>
              <a:rPr lang="en-US" sz="1800" dirty="0">
                <a:solidFill>
                  <a:srgbClr val="000000"/>
                </a:solidFill>
                <a:latin typeface="Consolas" panose="020B0609020204030204" pitchFamily="49" charset="0"/>
              </a:rPr>
              <a:t> 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std_sub</a:t>
            </a:r>
            <a:r>
              <a:rPr lang="en-US" sz="1800" dirty="0">
                <a:solidFill>
                  <a:srgbClr val="000000"/>
                </a:solidFill>
                <a:latin typeface="Consolas" panose="020B0609020204030204" pitchFamily="49" charset="0"/>
              </a:rPr>
              <a:t> s </a:t>
            </a:r>
            <a:r>
              <a:rPr lang="en-US" sz="1800" dirty="0">
                <a:solidFill>
                  <a:srgbClr val="0000FF"/>
                </a:solidFill>
                <a:latin typeface="Consolas" panose="020B0609020204030204" pitchFamily="49" charset="0"/>
              </a:rPr>
              <a:t>full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try_teacher</a:t>
            </a:r>
            <a:r>
              <a:rPr lang="en-US" sz="1800" dirty="0">
                <a:solidFill>
                  <a:srgbClr val="000000"/>
                </a:solidFill>
                <a:latin typeface="Consolas" panose="020B0609020204030204" pitchFamily="49" charset="0"/>
              </a:rPr>
              <a:t> 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std_sub</a:t>
            </a:r>
            <a:r>
              <a:rPr lang="en-US" sz="1800" dirty="0">
                <a:solidFill>
                  <a:srgbClr val="000000"/>
                </a:solidFill>
                <a:latin typeface="Consolas" panose="020B0609020204030204" pitchFamily="49" charset="0"/>
              </a:rPr>
              <a:t> s </a:t>
            </a:r>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try_teacher</a:t>
            </a:r>
            <a:r>
              <a:rPr lang="en-US" sz="1800" dirty="0">
                <a:solidFill>
                  <a:srgbClr val="000000"/>
                </a:solidFill>
                <a:latin typeface="Consolas" panose="020B0609020204030204" pitchFamily="49" charset="0"/>
              </a:rPr>
              <a:t> 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std_sub</a:t>
            </a:r>
            <a:r>
              <a:rPr lang="en-US" sz="1800" dirty="0">
                <a:solidFill>
                  <a:srgbClr val="000000"/>
                </a:solidFill>
                <a:latin typeface="Consolas" panose="020B0609020204030204" pitchFamily="49" charset="0"/>
              </a:rPr>
              <a:t> s </a:t>
            </a:r>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try_teacher</a:t>
            </a:r>
            <a:r>
              <a:rPr lang="en-US" sz="1800" dirty="0">
                <a:solidFill>
                  <a:srgbClr val="000000"/>
                </a:solidFill>
                <a:latin typeface="Consolas" panose="020B0609020204030204" pitchFamily="49" charset="0"/>
              </a:rPr>
              <a:t> 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teacher_id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try_teacher</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std_sub</a:t>
            </a:r>
            <a:endParaRPr lang="en-US" sz="1800" dirty="0">
              <a:latin typeface="Consolas" panose="020B0609020204030204" pitchFamily="49" charset="0"/>
            </a:endParaRPr>
          </a:p>
          <a:p>
            <a:endParaRPr lang="en-US" dirty="0"/>
          </a:p>
        </p:txBody>
      </p:sp>
    </p:spTree>
    <p:extLst>
      <p:ext uri="{BB962C8B-B14F-4D97-AF65-F5344CB8AC3E}">
        <p14:creationId xmlns:p14="http://schemas.microsoft.com/office/powerpoint/2010/main" val="263297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25A37-B8A5-3782-3DB1-F84086C329D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u="sng" kern="1200">
                <a:solidFill>
                  <a:schemeClr val="tx1"/>
                </a:solidFill>
                <a:latin typeface="+mj-lt"/>
                <a:ea typeface="+mj-ea"/>
                <a:cs typeface="+mj-cs"/>
              </a:rPr>
              <a:t>INTEGRITY CONSTRAINTS: -</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B44AD4E-995C-C593-31FC-031C2C0091A6}"/>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342900" indent="-228600">
              <a:buFont typeface="Arial" panose="020B0604020202020204" pitchFamily="34" charset="0"/>
              <a:buChar char="•"/>
            </a:pPr>
            <a:r>
              <a:rPr lang="en-US" sz="2200"/>
              <a:t>It is used to ensure accuracy and consistency of data in a relational database. </a:t>
            </a:r>
          </a:p>
          <a:p>
            <a:pPr marL="342900" indent="-228600">
              <a:buFont typeface="Arial" panose="020B0604020202020204" pitchFamily="34" charset="0"/>
              <a:buChar char="•"/>
            </a:pPr>
            <a:r>
              <a:rPr lang="en-US" sz="2200"/>
              <a:t>It is a set of rules that database is not permitted to violate.</a:t>
            </a:r>
          </a:p>
        </p:txBody>
      </p:sp>
      <p:pic>
        <p:nvPicPr>
          <p:cNvPr id="5" name="Content Placeholder 3" descr="A screenshot of a computer&#10;&#10;Description automatically generated">
            <a:extLst>
              <a:ext uri="{FF2B5EF4-FFF2-40B4-BE49-F238E27FC236}">
                <a16:creationId xmlns:a16="http://schemas.microsoft.com/office/drawing/2014/main" id="{30957727-E5BF-C13C-C43C-0A7EC8144C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10" t="24122" r="30448" b="21937"/>
          <a:stretch/>
        </p:blipFill>
        <p:spPr bwMode="auto">
          <a:xfrm>
            <a:off x="4654296" y="1770267"/>
            <a:ext cx="6903720" cy="3317466"/>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420707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63D9E7-2DC6-0635-7132-55FA9A908D8B}"/>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5000" b="1" u="sng" kern="1200">
                <a:solidFill>
                  <a:schemeClr val="tx1"/>
                </a:solidFill>
                <a:latin typeface="+mj-lt"/>
                <a:ea typeface="+mj-ea"/>
                <a:cs typeface="+mj-cs"/>
              </a:rPr>
              <a:t>Statements:- </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D30EF87-0E0D-46C9-507F-1E4276D3D16E}"/>
              </a:ext>
            </a:extLst>
          </p:cNvPr>
          <p:cNvSpPr>
            <a:spLocks noGrp="1"/>
          </p:cNvSpPr>
          <p:nvPr>
            <p:ph type="subTitle" idx="1"/>
          </p:nvPr>
        </p:nvSpPr>
        <p:spPr>
          <a:xfrm>
            <a:off x="630936" y="2807208"/>
            <a:ext cx="3429000" cy="3410712"/>
          </a:xfrm>
        </p:spPr>
        <p:txBody>
          <a:bodyPr vert="horz" lIns="91440" tIns="45720" rIns="91440" bIns="45720" rtlCol="0" anchor="t">
            <a:normAutofit/>
          </a:bodyPr>
          <a:lstStyle/>
          <a:p>
            <a:pPr marL="457200" indent="-228600" algn="l">
              <a:buFont typeface="Arial" panose="020B0604020202020204" pitchFamily="34" charset="0"/>
              <a:buChar char="•"/>
            </a:pPr>
            <a:r>
              <a:rPr lang="en-US" sz="2200"/>
              <a:t>DDL</a:t>
            </a:r>
          </a:p>
          <a:p>
            <a:pPr marL="457200" indent="-228600" algn="l">
              <a:buFont typeface="Arial" panose="020B0604020202020204" pitchFamily="34" charset="0"/>
              <a:buChar char="•"/>
            </a:pPr>
            <a:r>
              <a:rPr lang="en-US" sz="2200"/>
              <a:t>DML</a:t>
            </a:r>
          </a:p>
          <a:p>
            <a:pPr marL="457200" indent="-228600" algn="l">
              <a:buFont typeface="Arial" panose="020B0604020202020204" pitchFamily="34" charset="0"/>
              <a:buChar char="•"/>
            </a:pPr>
            <a:r>
              <a:rPr lang="en-US" sz="2200"/>
              <a:t>DCL</a:t>
            </a:r>
          </a:p>
          <a:p>
            <a:pPr marL="457200" indent="-228600" algn="l">
              <a:buFont typeface="Arial" panose="020B0604020202020204" pitchFamily="34" charset="0"/>
              <a:buChar char="•"/>
            </a:pPr>
            <a:r>
              <a:rPr lang="en-US" sz="2200"/>
              <a:t>TCL</a:t>
            </a:r>
          </a:p>
        </p:txBody>
      </p:sp>
      <p:pic>
        <p:nvPicPr>
          <p:cNvPr id="1026" name="Picture 2" descr="SQL Commands: DDL, DML, DCL, TCL, DQL - javatpoint">
            <a:extLst>
              <a:ext uri="{FF2B5EF4-FFF2-40B4-BE49-F238E27FC236}">
                <a16:creationId xmlns:a16="http://schemas.microsoft.com/office/drawing/2014/main" id="{70682618-8B9D-3BA0-F891-E6ACB152C2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42418"/>
            <a:ext cx="6903720" cy="457316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53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973EF-5CD7-702E-87D4-572D97CF4E8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DDL :-</a:t>
            </a:r>
          </a:p>
        </p:txBody>
      </p:sp>
      <p:pic>
        <p:nvPicPr>
          <p:cNvPr id="5" name="Content Placeholder 4">
            <a:extLst>
              <a:ext uri="{FF2B5EF4-FFF2-40B4-BE49-F238E27FC236}">
                <a16:creationId xmlns:a16="http://schemas.microsoft.com/office/drawing/2014/main" id="{C425F3D4-6031-8604-C1C4-17735D107F77}"/>
              </a:ext>
            </a:extLst>
          </p:cNvPr>
          <p:cNvPicPr>
            <a:picLocks noGrp="1" noChangeAspect="1"/>
          </p:cNvPicPr>
          <p:nvPr>
            <p:ph idx="1"/>
          </p:nvPr>
        </p:nvPicPr>
        <p:blipFill rotWithShape="1">
          <a:blip r:embed="rId2"/>
          <a:srcRect l="6166" t="23057" r="31284" b="24626"/>
          <a:stretch/>
        </p:blipFill>
        <p:spPr>
          <a:xfrm>
            <a:off x="4777316" y="1832756"/>
            <a:ext cx="6780700" cy="3190159"/>
          </a:xfrm>
          <a:prstGeom prst="rect">
            <a:avLst/>
          </a:prstGeom>
        </p:spPr>
      </p:pic>
    </p:spTree>
    <p:extLst>
      <p:ext uri="{BB962C8B-B14F-4D97-AF65-F5344CB8AC3E}">
        <p14:creationId xmlns:p14="http://schemas.microsoft.com/office/powerpoint/2010/main" val="2622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B345-73E7-AEE4-B992-5C7498BC3B34}"/>
              </a:ext>
            </a:extLst>
          </p:cNvPr>
          <p:cNvSpPr>
            <a:spLocks noGrp="1"/>
          </p:cNvSpPr>
          <p:nvPr>
            <p:ph type="ctrTitle"/>
          </p:nvPr>
        </p:nvSpPr>
        <p:spPr>
          <a:xfrm>
            <a:off x="2092960" y="392113"/>
            <a:ext cx="8006080" cy="962025"/>
          </a:xfrm>
        </p:spPr>
        <p:txBody>
          <a:bodyPr/>
          <a:lstStyle/>
          <a:p>
            <a:r>
              <a:rPr lang="en-US" b="1" u="sng">
                <a:latin typeface="Times New Roman" panose="02020603050405020304" pitchFamily="18" charset="0"/>
                <a:cs typeface="Times New Roman" panose="02020603050405020304" pitchFamily="18" charset="0"/>
              </a:rPr>
              <a:t>1. CREATE: -</a:t>
            </a:r>
            <a:endParaRPr lang="en-US" b="1" u="sng"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30ED3983-D2E8-8201-02A3-143775CF4F5C}"/>
              </a:ext>
            </a:extLst>
          </p:cNvPr>
          <p:cNvSpPr>
            <a:spLocks noGrp="1"/>
          </p:cNvSpPr>
          <p:nvPr>
            <p:ph type="subTitle" idx="1"/>
          </p:nvPr>
        </p:nvSpPr>
        <p:spPr>
          <a:xfrm>
            <a:off x="628650" y="2865119"/>
            <a:ext cx="11039475" cy="3688081"/>
          </a:xfrm>
          <a:ln w="28575">
            <a:solidFill>
              <a:schemeClr val="tx1"/>
            </a:solidFill>
          </a:ln>
        </p:spPr>
        <p:txBody>
          <a:bodyPr>
            <a:normAutofit/>
          </a:bodyPr>
          <a:lstStyle/>
          <a:p>
            <a:pPr marL="457200" indent="-457200" algn="l">
              <a:buAutoNum type="arabicPeriod"/>
            </a:pPr>
            <a:r>
              <a:rPr lang="en-US" sz="2000" ker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create</a:t>
            </a:r>
            <a:r>
              <a:rPr lang="en-US" sz="2000" ker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database</a:t>
            </a:r>
            <a:r>
              <a:rPr lang="en-US" sz="2000" ker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db_name</a:t>
            </a:r>
            <a:r>
              <a:rPr lang="en-US" sz="2000" kern="0">
                <a:solidFill>
                  <a:srgbClr val="80808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l">
              <a:buAutoNum type="arabicPeriod"/>
            </a:pPr>
            <a:r>
              <a:rPr lang="en-US" sz="2000">
                <a:solidFill>
                  <a:srgbClr val="0000FF"/>
                </a:solidFill>
                <a:latin typeface="Times New Roman" panose="02020603050405020304" pitchFamily="18" charset="0"/>
                <a:cs typeface="Times New Roman" panose="02020603050405020304" pitchFamily="18" charset="0"/>
              </a:rPr>
              <a:t>create</a:t>
            </a:r>
            <a:r>
              <a:rPr lang="en-US" sz="2000">
                <a:solidFill>
                  <a:srgbClr val="000000"/>
                </a:solidFill>
                <a:latin typeface="Times New Roman" panose="02020603050405020304" pitchFamily="18" charset="0"/>
                <a:cs typeface="Times New Roman" panose="02020603050405020304" pitchFamily="18" charset="0"/>
              </a:rPr>
              <a:t> </a:t>
            </a:r>
            <a:r>
              <a:rPr lang="en-US" sz="2000">
                <a:solidFill>
                  <a:srgbClr val="0000FF"/>
                </a:solidFill>
                <a:latin typeface="Times New Roman" panose="02020603050405020304" pitchFamily="18" charset="0"/>
                <a:cs typeface="Times New Roman" panose="02020603050405020304" pitchFamily="18" charset="0"/>
              </a:rPr>
              <a:t>table</a:t>
            </a:r>
            <a:r>
              <a:rPr lang="en-US" sz="2000">
                <a:solidFill>
                  <a:srgbClr val="000000"/>
                </a:solidFill>
                <a:latin typeface="Times New Roman" panose="02020603050405020304" pitchFamily="18" charset="0"/>
                <a:cs typeface="Times New Roman" panose="02020603050405020304" pitchFamily="18" charset="0"/>
              </a:rPr>
              <a:t> tb_name</a:t>
            </a:r>
            <a:r>
              <a:rPr lang="en-US" sz="2000">
                <a:solidFill>
                  <a:srgbClr val="0000FF"/>
                </a:solidFill>
                <a:latin typeface="Times New Roman" panose="02020603050405020304" pitchFamily="18" charset="0"/>
                <a:cs typeface="Times New Roman" panose="02020603050405020304" pitchFamily="18" charset="0"/>
              </a:rPr>
              <a:t> </a:t>
            </a:r>
            <a:r>
              <a:rPr lang="en-US" sz="2000">
                <a:solidFill>
                  <a:srgbClr val="80808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column_name </a:t>
            </a:r>
            <a:r>
              <a:rPr lang="en-US" sz="2000">
                <a:solidFill>
                  <a:srgbClr val="0000FF"/>
                </a:solidFill>
                <a:latin typeface="Times New Roman" panose="02020603050405020304" pitchFamily="18" charset="0"/>
                <a:cs typeface="Times New Roman" panose="02020603050405020304" pitchFamily="18" charset="0"/>
              </a:rPr>
              <a:t>datatype</a:t>
            </a:r>
            <a:r>
              <a:rPr lang="en-US" sz="2000">
                <a:solidFill>
                  <a:srgbClr val="000000"/>
                </a:solidFill>
                <a:latin typeface="Times New Roman" panose="02020603050405020304" pitchFamily="18" charset="0"/>
                <a:cs typeface="Times New Roman" panose="02020603050405020304" pitchFamily="18" charset="0"/>
              </a:rPr>
              <a:t> </a:t>
            </a:r>
            <a:r>
              <a:rPr lang="en-US" sz="2000">
                <a:solidFill>
                  <a:srgbClr val="0000FF"/>
                </a:solidFill>
                <a:latin typeface="Times New Roman" panose="02020603050405020304" pitchFamily="18" charset="0"/>
                <a:cs typeface="Times New Roman" panose="02020603050405020304" pitchFamily="18" charset="0"/>
              </a:rPr>
              <a:t>constraints</a:t>
            </a:r>
            <a:r>
              <a:rPr lang="en-US" sz="2000">
                <a:solidFill>
                  <a:srgbClr val="80808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 column_name </a:t>
            </a:r>
            <a:r>
              <a:rPr lang="en-US" sz="2000">
                <a:solidFill>
                  <a:srgbClr val="0000FF"/>
                </a:solidFill>
                <a:latin typeface="Times New Roman" panose="02020603050405020304" pitchFamily="18" charset="0"/>
                <a:cs typeface="Times New Roman" panose="02020603050405020304" pitchFamily="18" charset="0"/>
              </a:rPr>
              <a:t>datatype</a:t>
            </a:r>
            <a:r>
              <a:rPr lang="en-US" sz="2000">
                <a:solidFill>
                  <a:srgbClr val="000000"/>
                </a:solidFill>
                <a:latin typeface="Times New Roman" panose="02020603050405020304" pitchFamily="18" charset="0"/>
                <a:cs typeface="Times New Roman" panose="02020603050405020304" pitchFamily="18" charset="0"/>
              </a:rPr>
              <a:t> </a:t>
            </a:r>
            <a:r>
              <a:rPr lang="en-US" sz="2000">
                <a:solidFill>
                  <a:srgbClr val="0000FF"/>
                </a:solidFill>
                <a:latin typeface="Times New Roman" panose="02020603050405020304" pitchFamily="18" charset="0"/>
                <a:cs typeface="Times New Roman" panose="02020603050405020304" pitchFamily="18" charset="0"/>
              </a:rPr>
              <a:t>constraints</a:t>
            </a:r>
            <a:r>
              <a:rPr lang="en-US" sz="2000">
                <a:solidFill>
                  <a:schemeClr val="bg1">
                    <a:lumMod val="50000"/>
                  </a:schemeClr>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 column_name </a:t>
            </a:r>
            <a:r>
              <a:rPr lang="en-US" sz="2000">
                <a:solidFill>
                  <a:srgbClr val="0000FF"/>
                </a:solidFill>
                <a:latin typeface="Times New Roman" panose="02020603050405020304" pitchFamily="18" charset="0"/>
                <a:cs typeface="Times New Roman" panose="02020603050405020304" pitchFamily="18" charset="0"/>
              </a:rPr>
              <a:t>datatype</a:t>
            </a:r>
            <a:r>
              <a:rPr lang="en-US" sz="2000">
                <a:solidFill>
                  <a:srgbClr val="000000"/>
                </a:solidFill>
                <a:latin typeface="Times New Roman" panose="02020603050405020304" pitchFamily="18" charset="0"/>
                <a:cs typeface="Times New Roman" panose="02020603050405020304" pitchFamily="18" charset="0"/>
              </a:rPr>
              <a:t> </a:t>
            </a:r>
            <a:r>
              <a:rPr lang="en-US" sz="2000">
                <a:solidFill>
                  <a:srgbClr val="0000FF"/>
                </a:solidFill>
                <a:latin typeface="Times New Roman" panose="02020603050405020304" pitchFamily="18" charset="0"/>
                <a:cs typeface="Times New Roman" panose="02020603050405020304" pitchFamily="18" charset="0"/>
              </a:rPr>
              <a:t>constraints</a:t>
            </a:r>
            <a:r>
              <a:rPr lang="en-US" sz="2000">
                <a:solidFill>
                  <a:schemeClr val="bg1">
                    <a:lumMod val="50000"/>
                  </a:schemeClr>
                </a:solidFill>
                <a:latin typeface="Times New Roman" panose="02020603050405020304" pitchFamily="18" charset="0"/>
                <a:cs typeface="Times New Roman" panose="02020603050405020304" pitchFamily="18" charset="0"/>
              </a:rPr>
              <a:t>,</a:t>
            </a:r>
            <a:r>
              <a:rPr lang="en-US" sz="2000">
                <a:solidFill>
                  <a:srgbClr val="0000FF"/>
                </a:solidFill>
                <a:latin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cs typeface="Times New Roman" panose="02020603050405020304" pitchFamily="18" charset="0"/>
              </a:rPr>
              <a:t>column_name </a:t>
            </a:r>
            <a:r>
              <a:rPr lang="en-US" sz="2000">
                <a:solidFill>
                  <a:srgbClr val="0000FF"/>
                </a:solidFill>
                <a:latin typeface="Times New Roman" panose="02020603050405020304" pitchFamily="18" charset="0"/>
                <a:cs typeface="Times New Roman" panose="02020603050405020304" pitchFamily="18" charset="0"/>
              </a:rPr>
              <a:t>datatype constraints</a:t>
            </a:r>
            <a:r>
              <a:rPr lang="en-US" sz="2000">
                <a:solidFill>
                  <a:srgbClr val="808080"/>
                </a:solidFill>
                <a:latin typeface="Times New Roman" panose="02020603050405020304" pitchFamily="18" charset="0"/>
                <a:cs typeface="Times New Roman" panose="02020603050405020304" pitchFamily="18" charset="0"/>
              </a:rPr>
              <a:t>);</a:t>
            </a:r>
          </a:p>
          <a:p>
            <a:pPr marL="457200" indent="-457200" algn="l">
              <a:buAutoNum type="arabicPeriod"/>
            </a:pPr>
            <a:r>
              <a:rPr lang="en-US" sz="2000" u="sng">
                <a:latin typeface="Times New Roman" panose="02020603050405020304" pitchFamily="18" charset="0"/>
                <a:cs typeface="Times New Roman" panose="02020603050405020304" pitchFamily="18" charset="0"/>
              </a:rPr>
              <a:t>Example: -</a:t>
            </a:r>
          </a:p>
          <a:p>
            <a:pPr algn="l"/>
            <a:r>
              <a:rPr lang="en-US" sz="2000">
                <a:solidFill>
                  <a:srgbClr val="0000FF"/>
                </a:solidFill>
                <a:latin typeface="Times New Roman" panose="02020603050405020304" pitchFamily="18" charset="0"/>
                <a:cs typeface="Times New Roman" panose="02020603050405020304" pitchFamily="18" charset="0"/>
              </a:rPr>
              <a:t>create</a:t>
            </a:r>
            <a:r>
              <a:rPr lang="en-US" sz="2000">
                <a:solidFill>
                  <a:srgbClr val="000000"/>
                </a:solidFill>
                <a:latin typeface="Times New Roman" panose="02020603050405020304" pitchFamily="18" charset="0"/>
                <a:cs typeface="Times New Roman" panose="02020603050405020304" pitchFamily="18" charset="0"/>
              </a:rPr>
              <a:t> </a:t>
            </a:r>
            <a:r>
              <a:rPr lang="en-US" sz="2000">
                <a:solidFill>
                  <a:srgbClr val="0000FF"/>
                </a:solidFill>
                <a:latin typeface="Times New Roman" panose="02020603050405020304" pitchFamily="18" charset="0"/>
                <a:cs typeface="Times New Roman" panose="02020603050405020304" pitchFamily="18" charset="0"/>
              </a:rPr>
              <a:t>database</a:t>
            </a:r>
            <a:r>
              <a:rPr lang="en-US" sz="2000">
                <a:solidFill>
                  <a:srgbClr val="000000"/>
                </a:solidFill>
                <a:latin typeface="Times New Roman" panose="02020603050405020304" pitchFamily="18" charset="0"/>
                <a:cs typeface="Times New Roman" panose="02020603050405020304" pitchFamily="18" charset="0"/>
              </a:rPr>
              <a:t> db_try</a:t>
            </a:r>
            <a:r>
              <a:rPr lang="en-US" sz="2000">
                <a:solidFill>
                  <a:srgbClr val="808080"/>
                </a:solidFill>
                <a:latin typeface="Times New Roman" panose="02020603050405020304" pitchFamily="18" charset="0"/>
                <a:cs typeface="Times New Roman" panose="02020603050405020304" pitchFamily="18" charset="0"/>
              </a:rPr>
              <a:t>;</a:t>
            </a:r>
            <a:endParaRPr lang="en-US" sz="2000">
              <a:solidFill>
                <a:srgbClr val="000000"/>
              </a:solidFill>
              <a:latin typeface="Times New Roman" panose="02020603050405020304" pitchFamily="18" charset="0"/>
              <a:cs typeface="Times New Roman" panose="02020603050405020304" pitchFamily="18" charset="0"/>
            </a:endParaRPr>
          </a:p>
          <a:p>
            <a:pPr algn="l"/>
            <a:r>
              <a:rPr lang="en-US" sz="2000">
                <a:solidFill>
                  <a:srgbClr val="0000FF"/>
                </a:solidFill>
                <a:latin typeface="Times New Roman" panose="02020603050405020304" pitchFamily="18" charset="0"/>
                <a:cs typeface="Times New Roman" panose="02020603050405020304" pitchFamily="18" charset="0"/>
              </a:rPr>
              <a:t>use</a:t>
            </a:r>
            <a:r>
              <a:rPr lang="en-US" sz="2000">
                <a:solidFill>
                  <a:srgbClr val="000000"/>
                </a:solidFill>
                <a:latin typeface="Times New Roman" panose="02020603050405020304" pitchFamily="18" charset="0"/>
                <a:cs typeface="Times New Roman" panose="02020603050405020304" pitchFamily="18" charset="0"/>
              </a:rPr>
              <a:t> db_try</a:t>
            </a:r>
            <a:r>
              <a:rPr lang="en-US" sz="2000">
                <a:solidFill>
                  <a:srgbClr val="808080"/>
                </a:solidFill>
                <a:latin typeface="Times New Roman" panose="02020603050405020304" pitchFamily="18" charset="0"/>
                <a:cs typeface="Times New Roman" panose="02020603050405020304" pitchFamily="18" charset="0"/>
              </a:rPr>
              <a:t>;</a:t>
            </a:r>
            <a:endParaRPr lang="en-US" sz="2000">
              <a:solidFill>
                <a:srgbClr val="000000"/>
              </a:solidFill>
              <a:latin typeface="Times New Roman" panose="02020603050405020304" pitchFamily="18" charset="0"/>
              <a:cs typeface="Times New Roman" panose="02020603050405020304" pitchFamily="18" charset="0"/>
            </a:endParaRPr>
          </a:p>
          <a:p>
            <a:pPr algn="l"/>
            <a:endParaRPr lang="en-US" sz="2000">
              <a:solidFill>
                <a:srgbClr val="000000"/>
              </a:solidFill>
              <a:latin typeface="Times New Roman" panose="02020603050405020304" pitchFamily="18" charset="0"/>
              <a:cs typeface="Times New Roman" panose="02020603050405020304" pitchFamily="18" charset="0"/>
            </a:endParaRPr>
          </a:p>
          <a:p>
            <a:pPr algn="l"/>
            <a:r>
              <a:rPr lang="en-US" sz="2000">
                <a:solidFill>
                  <a:srgbClr val="0000FF"/>
                </a:solidFill>
                <a:latin typeface="Times New Roman" panose="02020603050405020304" pitchFamily="18" charset="0"/>
                <a:cs typeface="Times New Roman" panose="02020603050405020304" pitchFamily="18" charset="0"/>
              </a:rPr>
              <a:t>create</a:t>
            </a:r>
            <a:r>
              <a:rPr lang="en-US" sz="2000">
                <a:solidFill>
                  <a:srgbClr val="000000"/>
                </a:solidFill>
                <a:latin typeface="Times New Roman" panose="02020603050405020304" pitchFamily="18" charset="0"/>
                <a:cs typeface="Times New Roman" panose="02020603050405020304" pitchFamily="18" charset="0"/>
              </a:rPr>
              <a:t> </a:t>
            </a:r>
            <a:r>
              <a:rPr lang="en-US" sz="2000">
                <a:solidFill>
                  <a:srgbClr val="0000FF"/>
                </a:solidFill>
                <a:latin typeface="Times New Roman" panose="02020603050405020304" pitchFamily="18" charset="0"/>
                <a:cs typeface="Times New Roman" panose="02020603050405020304" pitchFamily="18" charset="0"/>
              </a:rPr>
              <a:t>table</a:t>
            </a:r>
            <a:r>
              <a:rPr lang="en-US" sz="2000">
                <a:solidFill>
                  <a:srgbClr val="000000"/>
                </a:solidFill>
                <a:latin typeface="Times New Roman" panose="02020603050405020304" pitchFamily="18" charset="0"/>
                <a:cs typeface="Times New Roman" panose="02020603050405020304" pitchFamily="18" charset="0"/>
              </a:rPr>
              <a:t> emp_try</a:t>
            </a:r>
            <a:r>
              <a:rPr lang="en-US" sz="2000">
                <a:solidFill>
                  <a:srgbClr val="0000FF"/>
                </a:solidFill>
                <a:latin typeface="Times New Roman" panose="02020603050405020304" pitchFamily="18" charset="0"/>
                <a:cs typeface="Times New Roman" panose="02020603050405020304" pitchFamily="18" charset="0"/>
              </a:rPr>
              <a:t> </a:t>
            </a:r>
            <a:r>
              <a:rPr lang="en-US" sz="2000">
                <a:solidFill>
                  <a:srgbClr val="80808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emp_id </a:t>
            </a:r>
            <a:r>
              <a:rPr lang="en-US" sz="2000">
                <a:solidFill>
                  <a:srgbClr val="0000FF"/>
                </a:solidFill>
                <a:latin typeface="Times New Roman" panose="02020603050405020304" pitchFamily="18" charset="0"/>
                <a:cs typeface="Times New Roman" panose="02020603050405020304" pitchFamily="18" charset="0"/>
              </a:rPr>
              <a:t>int</a:t>
            </a:r>
            <a:r>
              <a:rPr lang="en-US" sz="2000">
                <a:solidFill>
                  <a:srgbClr val="000000"/>
                </a:solidFill>
                <a:latin typeface="Times New Roman" panose="02020603050405020304" pitchFamily="18" charset="0"/>
                <a:cs typeface="Times New Roman" panose="02020603050405020304" pitchFamily="18" charset="0"/>
              </a:rPr>
              <a:t> </a:t>
            </a:r>
            <a:r>
              <a:rPr lang="en-US" sz="2000">
                <a:solidFill>
                  <a:srgbClr val="0000FF"/>
                </a:solidFill>
                <a:latin typeface="Times New Roman" panose="02020603050405020304" pitchFamily="18" charset="0"/>
                <a:cs typeface="Times New Roman" panose="02020603050405020304" pitchFamily="18" charset="0"/>
              </a:rPr>
              <a:t>primary</a:t>
            </a:r>
            <a:r>
              <a:rPr lang="en-US" sz="2000">
                <a:solidFill>
                  <a:srgbClr val="000000"/>
                </a:solidFill>
                <a:latin typeface="Times New Roman" panose="02020603050405020304" pitchFamily="18" charset="0"/>
                <a:cs typeface="Times New Roman" panose="02020603050405020304" pitchFamily="18" charset="0"/>
              </a:rPr>
              <a:t> </a:t>
            </a:r>
            <a:r>
              <a:rPr lang="en-US" sz="2000">
                <a:solidFill>
                  <a:srgbClr val="0000FF"/>
                </a:solidFill>
                <a:latin typeface="Times New Roman" panose="02020603050405020304" pitchFamily="18" charset="0"/>
                <a:cs typeface="Times New Roman" panose="02020603050405020304" pitchFamily="18" charset="0"/>
              </a:rPr>
              <a:t>key</a:t>
            </a:r>
            <a:r>
              <a:rPr lang="en-US" sz="2000">
                <a:solidFill>
                  <a:srgbClr val="80808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emp_name </a:t>
            </a:r>
            <a:r>
              <a:rPr lang="en-US" sz="2000">
                <a:solidFill>
                  <a:srgbClr val="0000FF"/>
                </a:solidFill>
                <a:latin typeface="Times New Roman" panose="02020603050405020304" pitchFamily="18" charset="0"/>
                <a:cs typeface="Times New Roman" panose="02020603050405020304" pitchFamily="18" charset="0"/>
              </a:rPr>
              <a:t>varchar</a:t>
            </a:r>
            <a:r>
              <a:rPr lang="en-US" sz="2000">
                <a:solidFill>
                  <a:srgbClr val="80808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100</a:t>
            </a:r>
            <a:r>
              <a:rPr lang="en-US" sz="2000">
                <a:solidFill>
                  <a:srgbClr val="808080"/>
                </a:solidFill>
                <a:latin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cs typeface="Times New Roman" panose="02020603050405020304" pitchFamily="18" charset="0"/>
              </a:rPr>
              <a:t>department </a:t>
            </a:r>
            <a:r>
              <a:rPr lang="en-US" sz="2000">
                <a:solidFill>
                  <a:srgbClr val="0000FF"/>
                </a:solidFill>
                <a:latin typeface="Times New Roman" panose="02020603050405020304" pitchFamily="18" charset="0"/>
                <a:cs typeface="Times New Roman" panose="02020603050405020304" pitchFamily="18" charset="0"/>
              </a:rPr>
              <a:t>varchar</a:t>
            </a:r>
            <a:r>
              <a:rPr lang="en-US" sz="2000">
                <a:solidFill>
                  <a:srgbClr val="80808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50</a:t>
            </a:r>
            <a:r>
              <a:rPr lang="en-US" sz="2000">
                <a:solidFill>
                  <a:srgbClr val="808080"/>
                </a:solidFill>
                <a:latin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cs typeface="Times New Roman" panose="02020603050405020304" pitchFamily="18" charset="0"/>
              </a:rPr>
              <a:t>contact_no </a:t>
            </a:r>
            <a:r>
              <a:rPr lang="en-US" sz="2000">
                <a:solidFill>
                  <a:srgbClr val="0000FF"/>
                </a:solidFill>
                <a:latin typeface="Times New Roman" panose="02020603050405020304" pitchFamily="18" charset="0"/>
                <a:cs typeface="Times New Roman" panose="02020603050405020304" pitchFamily="18" charset="0"/>
              </a:rPr>
              <a:t>bigint</a:t>
            </a:r>
            <a:r>
              <a:rPr lang="en-US" sz="2000">
                <a:solidFill>
                  <a:srgbClr val="80808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 emaild_id </a:t>
            </a:r>
            <a:r>
              <a:rPr lang="en-US" sz="2000">
                <a:solidFill>
                  <a:srgbClr val="0000FF"/>
                </a:solidFill>
                <a:latin typeface="Times New Roman" panose="02020603050405020304" pitchFamily="18" charset="0"/>
                <a:cs typeface="Times New Roman" panose="02020603050405020304" pitchFamily="18" charset="0"/>
              </a:rPr>
              <a:t>varchar</a:t>
            </a:r>
            <a:r>
              <a:rPr lang="en-US" sz="2000">
                <a:solidFill>
                  <a:srgbClr val="80808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100</a:t>
            </a:r>
            <a:r>
              <a:rPr lang="en-US" sz="2000">
                <a:solidFill>
                  <a:srgbClr val="808080"/>
                </a:solidFill>
                <a:latin typeface="Times New Roman" panose="02020603050405020304" pitchFamily="18" charset="0"/>
                <a:cs typeface="Times New Roman" panose="02020603050405020304" pitchFamily="18" charset="0"/>
              </a:rPr>
              <a:t>),</a:t>
            </a:r>
            <a:r>
              <a:rPr lang="en-US" sz="2000">
                <a:solidFill>
                  <a:srgbClr val="000000"/>
                </a:solidFill>
                <a:latin typeface="Times New Roman" panose="02020603050405020304" pitchFamily="18" charset="0"/>
                <a:cs typeface="Times New Roman" panose="02020603050405020304" pitchFamily="18" charset="0"/>
              </a:rPr>
              <a:t> emphead_id </a:t>
            </a:r>
            <a:r>
              <a:rPr lang="en-US" sz="2000">
                <a:solidFill>
                  <a:srgbClr val="0000FF"/>
                </a:solidFill>
                <a:latin typeface="Times New Roman" panose="02020603050405020304" pitchFamily="18" charset="0"/>
                <a:cs typeface="Times New Roman" panose="02020603050405020304" pitchFamily="18" charset="0"/>
              </a:rPr>
              <a:t>int</a:t>
            </a:r>
            <a:r>
              <a:rPr lang="en-US" sz="2000">
                <a:solidFill>
                  <a:srgbClr val="80808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E52DB27-6401-6F64-7EA8-C9D476A9DECE}"/>
              </a:ext>
            </a:extLst>
          </p:cNvPr>
          <p:cNvPicPr>
            <a:picLocks noGrp="1" noChangeAspect="1"/>
          </p:cNvPicPr>
          <p:nvPr>
            <p:ph idx="4294967295"/>
          </p:nvPr>
        </p:nvPicPr>
        <p:blipFill rotWithShape="1">
          <a:blip r:embed="rId2"/>
          <a:srcRect l="9367" t="35315" r="43351" b="53302"/>
          <a:stretch/>
        </p:blipFill>
        <p:spPr>
          <a:xfrm>
            <a:off x="2804160" y="1628616"/>
            <a:ext cx="7104063" cy="962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957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505A-08CB-B3F5-33B6-45592EFBD3B0}"/>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Creating table with foreign key constraints</a:t>
            </a:r>
          </a:p>
        </p:txBody>
      </p:sp>
      <p:sp>
        <p:nvSpPr>
          <p:cNvPr id="3" name="Content Placeholder 2">
            <a:extLst>
              <a:ext uri="{FF2B5EF4-FFF2-40B4-BE49-F238E27FC236}">
                <a16:creationId xmlns:a16="http://schemas.microsoft.com/office/drawing/2014/main" id="{4971569A-8FEF-B7EE-47FA-9A49F10634C7}"/>
              </a:ext>
            </a:extLst>
          </p:cNvPr>
          <p:cNvSpPr>
            <a:spLocks noGrp="1"/>
          </p:cNvSpPr>
          <p:nvPr>
            <p:ph idx="1"/>
          </p:nvPr>
        </p:nvSpPr>
        <p:spPr>
          <a:ln w="28575">
            <a:solidFill>
              <a:schemeClr val="tx1"/>
            </a:solidFill>
          </a:ln>
        </p:spPr>
        <p:txBody>
          <a:bodyPr>
            <a:normAutofit/>
          </a:bodyPr>
          <a:lstStyle/>
          <a:p>
            <a:r>
              <a:rPr lang="en-US" sz="2000" dirty="0">
                <a:latin typeface="Times New Roman" panose="02020603050405020304" pitchFamily="18" charset="0"/>
                <a:cs typeface="Times New Roman" panose="02020603050405020304" pitchFamily="18" charset="0"/>
              </a:rPr>
              <a:t>Query: - </a:t>
            </a:r>
            <a:r>
              <a:rPr lang="en-US" sz="2000" dirty="0">
                <a:solidFill>
                  <a:srgbClr val="0000FF"/>
                </a:solidFill>
                <a:latin typeface="Times New Roman" panose="02020603050405020304" pitchFamily="18" charset="0"/>
                <a:cs typeface="Times New Roman" panose="02020603050405020304" pitchFamily="18" charset="0"/>
              </a:rPr>
              <a:t>create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table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std_sub</a:t>
            </a:r>
            <a:r>
              <a:rPr lang="en-US" sz="2000" dirty="0">
                <a:solidFill>
                  <a:srgbClr val="80808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sub_id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primary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key</a:t>
            </a:r>
            <a:r>
              <a:rPr lang="en-US" sz="2000" dirty="0">
                <a:solidFill>
                  <a:srgbClr val="80808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sub_name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varchar</a:t>
            </a:r>
            <a:r>
              <a:rPr lang="en-US" sz="2000" dirty="0">
                <a:solidFill>
                  <a:srgbClr val="80808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30</a:t>
            </a:r>
            <a:r>
              <a:rPr lang="en-US" sz="2000" dirty="0">
                <a:solidFill>
                  <a:srgbClr val="80808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teacher_id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int</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FOREIGN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KEY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REFERENCES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try_teacher</a:t>
            </a:r>
            <a:r>
              <a:rPr lang="en-US" sz="2000" dirty="0">
                <a:solidFill>
                  <a:srgbClr val="808080"/>
                </a:solidFill>
                <a:latin typeface="Times New Roman" panose="02020603050405020304" pitchFamily="18" charset="0"/>
                <a:cs typeface="Times New Roman" panose="02020603050405020304" pitchFamily="18" charset="0"/>
              </a:rPr>
              <a:t>(</a:t>
            </a:r>
            <a:r>
              <a:rPr lang="en-US" sz="2000" dirty="0" err="1">
                <a:solidFill>
                  <a:srgbClr val="000000"/>
                </a:solidFill>
                <a:latin typeface="Times New Roman" panose="02020603050405020304" pitchFamily="18" charset="0"/>
                <a:cs typeface="Times New Roman" panose="02020603050405020304" pitchFamily="18" charset="0"/>
              </a:rPr>
              <a:t>teacher_id</a:t>
            </a:r>
            <a:r>
              <a:rPr lang="en-US" sz="2000" dirty="0">
                <a:solidFill>
                  <a:srgbClr val="80808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46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09397-850A-C9BF-74D2-79C33ADC64B1}"/>
              </a:ext>
            </a:extLst>
          </p:cNvPr>
          <p:cNvSpPr>
            <a:spLocks noGrp="1"/>
          </p:cNvSpPr>
          <p:nvPr>
            <p:ph type="title"/>
          </p:nvPr>
        </p:nvSpPr>
        <p:spPr>
          <a:xfrm>
            <a:off x="838200" y="365125"/>
            <a:ext cx="10515600" cy="1325563"/>
          </a:xfrm>
        </p:spPr>
        <p:txBody>
          <a:bodyPr>
            <a:normAutofit/>
          </a:bodyPr>
          <a:lstStyle/>
          <a:p>
            <a:r>
              <a:rPr lang="en-US" sz="4200" b="1" u="sng" dirty="0">
                <a:latin typeface="Times New Roman" panose="02020603050405020304" pitchFamily="18" charset="0"/>
                <a:cs typeface="Times New Roman" panose="02020603050405020304" pitchFamily="18" charset="0"/>
              </a:rPr>
              <a:t>2.</a:t>
            </a:r>
            <a:r>
              <a:rPr lang="en-US" sz="4200" b="1" i="0" u="sng" dirty="0">
                <a:effectLst/>
                <a:latin typeface="Times New Roman" panose="02020603050405020304" pitchFamily="18" charset="0"/>
                <a:cs typeface="Times New Roman" panose="02020603050405020304" pitchFamily="18" charset="0"/>
              </a:rPr>
              <a:t> DROP: -</a:t>
            </a:r>
            <a:br>
              <a:rPr lang="en-US" sz="4200" b="0" i="0" dirty="0">
                <a:effectLst/>
                <a:latin typeface="erdana"/>
              </a:rPr>
            </a:b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E3F420-ED0D-406D-A8E1-0C316ED70D26}"/>
              </a:ext>
            </a:extLst>
          </p:cNvPr>
          <p:cNvSpPr>
            <a:spLocks noGrp="1"/>
          </p:cNvSpPr>
          <p:nvPr>
            <p:ph idx="1"/>
          </p:nvPr>
        </p:nvSpPr>
        <p:spPr>
          <a:xfrm>
            <a:off x="838200" y="1929384"/>
            <a:ext cx="10515600" cy="4251960"/>
          </a:xfrm>
        </p:spPr>
        <p:txBody>
          <a:bodyPr>
            <a:normAutofit/>
          </a:bodyPr>
          <a:lstStyle/>
          <a:p>
            <a:r>
              <a:rPr lang="en-US" sz="2200" b="0" i="0" dirty="0">
                <a:effectLst/>
                <a:latin typeface="Times New Roman" panose="02020603050405020304" pitchFamily="18" charset="0"/>
                <a:cs typeface="Times New Roman" panose="02020603050405020304" pitchFamily="18" charset="0"/>
              </a:rPr>
              <a:t>DROP is a DDL command used to delete/remove the database objects from the SQL database. We can easily remove the entire table, view, or index from the database using this DDL command.</a:t>
            </a:r>
          </a:p>
          <a:p>
            <a:r>
              <a:rPr lang="en-US" sz="2200" b="1" i="0" dirty="0">
                <a:effectLst/>
                <a:latin typeface="Times New Roman" panose="02020603050405020304" pitchFamily="18" charset="0"/>
                <a:cs typeface="Times New Roman" panose="02020603050405020304" pitchFamily="18" charset="0"/>
              </a:rPr>
              <a:t>Syntax to remove a database:</a:t>
            </a:r>
            <a:r>
              <a:rPr lang="en-US" sz="2200" dirty="0">
                <a:latin typeface="Times New Roman" panose="02020603050405020304" pitchFamily="18" charset="0"/>
                <a:cs typeface="Times New Roman" panose="02020603050405020304" pitchFamily="18" charset="0"/>
              </a:rPr>
              <a:t>  </a:t>
            </a:r>
            <a:r>
              <a:rPr lang="en-US" sz="2200" b="1" i="0" dirty="0">
                <a:effectLst/>
                <a:latin typeface="Times New Roman" panose="02020603050405020304" pitchFamily="18" charset="0"/>
                <a:cs typeface="Times New Roman" panose="02020603050405020304" pitchFamily="18" charset="0"/>
              </a:rPr>
              <a:t>DROP</a:t>
            </a:r>
            <a:r>
              <a:rPr lang="en-US" sz="2200" b="0" i="0" dirty="0">
                <a:effectLst/>
                <a:latin typeface="Times New Roman" panose="02020603050405020304" pitchFamily="18" charset="0"/>
                <a:cs typeface="Times New Roman" panose="02020603050405020304" pitchFamily="18" charset="0"/>
              </a:rPr>
              <a:t> </a:t>
            </a:r>
            <a:r>
              <a:rPr lang="en-US" sz="2200" b="1" i="0" dirty="0">
                <a:effectLst/>
                <a:latin typeface="Times New Roman" panose="02020603050405020304" pitchFamily="18" charset="0"/>
                <a:cs typeface="Times New Roman" panose="02020603050405020304" pitchFamily="18" charset="0"/>
              </a:rPr>
              <a:t>DATABASE</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Database_Name</a:t>
            </a:r>
            <a:r>
              <a:rPr lang="en-US" sz="2200" b="0" i="0" dirty="0">
                <a:effectLst/>
                <a:latin typeface="Times New Roman" panose="02020603050405020304" pitchFamily="18" charset="0"/>
                <a:cs typeface="Times New Roman" panose="02020603050405020304" pitchFamily="18" charset="0"/>
              </a:rPr>
              <a:t>;  </a:t>
            </a:r>
          </a:p>
          <a:p>
            <a:r>
              <a:rPr lang="en-US" sz="2200" b="1" i="0" dirty="0">
                <a:effectLst/>
                <a:latin typeface="Times New Roman" panose="02020603050405020304" pitchFamily="18" charset="0"/>
                <a:cs typeface="Times New Roman" panose="02020603050405020304" pitchFamily="18" charset="0"/>
              </a:rPr>
              <a:t>Syntax to remove a table: DROP</a:t>
            </a:r>
            <a:r>
              <a:rPr lang="en-US" sz="2200" b="0" i="0" dirty="0">
                <a:effectLst/>
                <a:latin typeface="Times New Roman" panose="02020603050405020304" pitchFamily="18" charset="0"/>
                <a:cs typeface="Times New Roman" panose="02020603050405020304" pitchFamily="18" charset="0"/>
              </a:rPr>
              <a:t> </a:t>
            </a:r>
            <a:r>
              <a:rPr lang="en-US" sz="2200" b="1" i="0" dirty="0">
                <a:effectLst/>
                <a:latin typeface="Times New Roman" panose="02020603050405020304" pitchFamily="18" charset="0"/>
                <a:cs typeface="Times New Roman" panose="02020603050405020304" pitchFamily="18" charset="0"/>
              </a:rPr>
              <a:t>TABLE</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Table_Name</a:t>
            </a:r>
            <a:r>
              <a:rPr lang="en-US" sz="2200" b="0" i="0" dirty="0">
                <a:effectLst/>
                <a:latin typeface="Times New Roman" panose="02020603050405020304" pitchFamily="18" charset="0"/>
                <a:cs typeface="Times New Roman" panose="02020603050405020304" pitchFamily="18" charset="0"/>
              </a:rPr>
              <a:t>;  </a:t>
            </a:r>
          </a:p>
          <a:p>
            <a:r>
              <a:rPr lang="en-US" sz="2200" b="1" i="0" dirty="0">
                <a:effectLst/>
                <a:latin typeface="Times New Roman" panose="02020603050405020304" pitchFamily="18" charset="0"/>
                <a:cs typeface="Times New Roman" panose="02020603050405020304" pitchFamily="18" charset="0"/>
              </a:rPr>
              <a:t>Syntax to remove an index: DROP</a:t>
            </a:r>
            <a:r>
              <a:rPr lang="en-US" sz="2200" b="0" i="0" dirty="0">
                <a:effectLst/>
                <a:latin typeface="Times New Roman" panose="02020603050405020304" pitchFamily="18" charset="0"/>
                <a:cs typeface="Times New Roman" panose="02020603050405020304" pitchFamily="18" charset="0"/>
              </a:rPr>
              <a:t> </a:t>
            </a:r>
            <a:r>
              <a:rPr lang="en-US" sz="2200" b="1" i="0" dirty="0">
                <a:effectLst/>
                <a:latin typeface="Times New Roman" panose="02020603050405020304" pitchFamily="18" charset="0"/>
                <a:cs typeface="Times New Roman" panose="02020603050405020304" pitchFamily="18" charset="0"/>
              </a:rPr>
              <a:t>INDEX</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Index_Name</a:t>
            </a:r>
            <a:r>
              <a:rPr lang="en-US" sz="2200" b="0" i="0" dirty="0">
                <a:effectLst/>
                <a:latin typeface="Times New Roman" panose="02020603050405020304" pitchFamily="18" charset="0"/>
                <a:cs typeface="Times New Roman" panose="02020603050405020304" pitchFamily="18" charset="0"/>
              </a:rPr>
              <a:t>; </a:t>
            </a:r>
          </a:p>
          <a:p>
            <a:r>
              <a:rPr lang="en-US" sz="2200" b="1" dirty="0">
                <a:latin typeface="Times New Roman" panose="02020603050405020304" pitchFamily="18" charset="0"/>
                <a:cs typeface="Times New Roman" panose="02020603050405020304" pitchFamily="18" charset="0"/>
              </a:rPr>
              <a:t>Syntax to remove a view: DROP VIEW </a:t>
            </a:r>
            <a:r>
              <a:rPr lang="en-US" sz="2200" dirty="0" err="1">
                <a:latin typeface="Times New Roman" panose="02020603050405020304" pitchFamily="18" charset="0"/>
                <a:cs typeface="Times New Roman" panose="02020603050405020304" pitchFamily="18" charset="0"/>
              </a:rPr>
              <a:t>View_Name</a:t>
            </a:r>
            <a:r>
              <a:rPr lang="en-US" sz="2200" dirty="0">
                <a:latin typeface="Times New Roman" panose="02020603050405020304" pitchFamily="18" charset="0"/>
                <a:cs typeface="Times New Roman" panose="02020603050405020304" pitchFamily="18" charset="0"/>
              </a:rPr>
              <a:t>;</a:t>
            </a:r>
          </a:p>
          <a:p>
            <a:r>
              <a:rPr lang="en-US" sz="2200" b="0" i="0" u="sng" dirty="0">
                <a:effectLst/>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D</a:t>
            </a:r>
            <a:r>
              <a:rPr lang="en-US" sz="2200" dirty="0">
                <a:latin typeface="Times New Roman" panose="02020603050405020304" pitchFamily="18" charset="0"/>
                <a:cs typeface="Times New Roman" panose="02020603050405020304" pitchFamily="18" charset="0"/>
              </a:rPr>
              <a:t>rop Database </a:t>
            </a:r>
            <a:r>
              <a:rPr lang="en-US" sz="2200" dirty="0" err="1">
                <a:latin typeface="Times New Roman" panose="02020603050405020304" pitchFamily="18" charset="0"/>
                <a:cs typeface="Times New Roman" panose="02020603050405020304" pitchFamily="18" charset="0"/>
              </a:rPr>
              <a:t>Db_try</a:t>
            </a:r>
            <a:r>
              <a:rPr lang="en-US" sz="2200" dirty="0">
                <a:latin typeface="Times New Roman" panose="02020603050405020304" pitchFamily="18" charset="0"/>
                <a:cs typeface="Times New Roman" panose="02020603050405020304" pitchFamily="18" charset="0"/>
              </a:rPr>
              <a:t>;</a:t>
            </a:r>
            <a:endParaRPr lang="en-US" sz="2200" b="0" i="0" dirty="0">
              <a:effectLst/>
              <a:latin typeface="Times New Roman" panose="02020603050405020304" pitchFamily="18" charset="0"/>
              <a:cs typeface="Times New Roman" panose="02020603050405020304" pitchFamily="18" charset="0"/>
            </a:endParaRPr>
          </a:p>
          <a:p>
            <a:endParaRPr lang="en-US" sz="2200" b="0" i="0" dirty="0">
              <a:effectLst/>
              <a:latin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2593812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7405</TotalTime>
  <Words>2580</Words>
  <Application>Microsoft Office PowerPoint</Application>
  <PresentationFormat>Widescreen</PresentationFormat>
  <Paragraphs>203</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Calibri Light</vt:lpstr>
      <vt:lpstr>Consolas</vt:lpstr>
      <vt:lpstr>erdana</vt:lpstr>
      <vt:lpstr>inter-regular</vt:lpstr>
      <vt:lpstr>Nunito</vt:lpstr>
      <vt:lpstr>Segoe UI</vt:lpstr>
      <vt:lpstr>Times New Roman</vt:lpstr>
      <vt:lpstr>Office Theme</vt:lpstr>
      <vt:lpstr>Query</vt:lpstr>
      <vt:lpstr>Query: -</vt:lpstr>
      <vt:lpstr>DATA TYPES</vt:lpstr>
      <vt:lpstr>INTEGRITY CONSTRAINTS: -</vt:lpstr>
      <vt:lpstr>Statements:- </vt:lpstr>
      <vt:lpstr>DDL :-</vt:lpstr>
      <vt:lpstr>1. CREATE: -</vt:lpstr>
      <vt:lpstr>Creating table with foreign key constraints</vt:lpstr>
      <vt:lpstr>2. DROP: - </vt:lpstr>
      <vt:lpstr>3. ALTER: - </vt:lpstr>
      <vt:lpstr>ALTER TABLE - ALTER/MODIFY DATATYPE </vt:lpstr>
      <vt:lpstr>4. Truncate: -</vt:lpstr>
      <vt:lpstr>Difference between drop and truncate: -</vt:lpstr>
      <vt:lpstr>5. Rename: -</vt:lpstr>
      <vt:lpstr>DML: -</vt:lpstr>
      <vt:lpstr>Insert: -</vt:lpstr>
      <vt:lpstr>Update: -</vt:lpstr>
      <vt:lpstr>DELETE: -</vt:lpstr>
      <vt:lpstr>Delete Vs Truncate: -</vt:lpstr>
      <vt:lpstr>TCL: -</vt:lpstr>
      <vt:lpstr>COMMIT: -</vt:lpstr>
      <vt:lpstr>SAVEPOINT: -</vt:lpstr>
      <vt:lpstr>ROLLBACK:-</vt:lpstr>
      <vt:lpstr>DCL: -</vt:lpstr>
      <vt:lpstr>GRANT: -</vt:lpstr>
      <vt:lpstr>REVOKE: -</vt:lpstr>
      <vt:lpstr>DQL: -</vt:lpstr>
      <vt:lpstr>Join: -</vt:lpstr>
      <vt:lpstr>Types of Joins: -</vt:lpstr>
      <vt:lpstr>Inner Join: -</vt:lpstr>
      <vt:lpstr>Self Join: -</vt:lpstr>
      <vt:lpstr>Cross Join: -</vt:lpstr>
      <vt:lpstr>Left Outer Join: -</vt:lpstr>
      <vt:lpstr>Right Outer Join: -</vt:lpstr>
      <vt:lpstr>Full Outer Join: -</vt:lpstr>
      <vt:lpstr>Doubts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dc:title>
  <dc:creator>Amrita Karki</dc:creator>
  <cp:lastModifiedBy>Amrita Karki</cp:lastModifiedBy>
  <cp:revision>31</cp:revision>
  <dcterms:created xsi:type="dcterms:W3CDTF">2023-05-22T07:08:25Z</dcterms:created>
  <dcterms:modified xsi:type="dcterms:W3CDTF">2023-05-29T04:58:55Z</dcterms:modified>
</cp:coreProperties>
</file>