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7" r:id="rId5"/>
    <p:sldId id="258" r:id="rId6"/>
    <p:sldId id="260" r:id="rId7"/>
  </p:sldIdLst>
  <p:sldSz cx="15998825" cy="8999538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27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0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1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7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5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6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8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7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4D9B-F3B5-4AAA-BDAF-E3D8EB15E88C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5BD8-57D2-442E-98A6-E8D1BEFB5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8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sv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sv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6.sv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8">
            <a:extLst>
              <a:ext uri="{FF2B5EF4-FFF2-40B4-BE49-F238E27FC236}">
                <a16:creationId xmlns:a16="http://schemas.microsoft.com/office/drawing/2014/main" id="{AADED596-0FC1-4611-89D5-C315C81FB028}"/>
              </a:ext>
            </a:extLst>
          </p:cNvPr>
          <p:cNvSpPr/>
          <p:nvPr/>
        </p:nvSpPr>
        <p:spPr>
          <a:xfrm>
            <a:off x="4099319" y="4544309"/>
            <a:ext cx="1616106" cy="2269953"/>
          </a:xfrm>
          <a:prstGeom prst="roundRect">
            <a:avLst>
              <a:gd name="adj" fmla="val 12239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25AC-BCA6-4AB7-9ED4-C23056BB07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48" y="2073120"/>
            <a:ext cx="452043" cy="452043"/>
          </a:xfrm>
          <a:prstGeom prst="rect">
            <a:avLst/>
          </a:prstGeom>
        </p:spPr>
      </p:pic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5C5AC3C-D6AB-4242-B89D-604F58342718}"/>
              </a:ext>
            </a:extLst>
          </p:cNvPr>
          <p:cNvSpPr/>
          <p:nvPr/>
        </p:nvSpPr>
        <p:spPr>
          <a:xfrm>
            <a:off x="7395189" y="2252320"/>
            <a:ext cx="941284" cy="1145205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7574931" y="3442250"/>
            <a:ext cx="9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Mapped Subnet</a:t>
            </a:r>
          </a:p>
          <a:p>
            <a:r>
              <a:rPr lang="en-US" sz="750" dirty="0">
                <a:solidFill>
                  <a:srgbClr val="0070C0"/>
                </a:solidFill>
              </a:rPr>
              <a:t>10.250.0.0/24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7460127" y="2811725"/>
            <a:ext cx="1005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VM	</a:t>
            </a:r>
          </a:p>
          <a:p>
            <a:r>
              <a:rPr lang="en-GB" sz="750" dirty="0">
                <a:solidFill>
                  <a:srgbClr val="0070C0"/>
                </a:solidFill>
              </a:rPr>
              <a:t>vrc001-prod-rh01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AA15AD3-EE22-44A4-8E13-83ED373B6B60}"/>
              </a:ext>
            </a:extLst>
          </p:cNvPr>
          <p:cNvSpPr/>
          <p:nvPr/>
        </p:nvSpPr>
        <p:spPr>
          <a:xfrm>
            <a:off x="7190280" y="2125471"/>
            <a:ext cx="1354093" cy="3234943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6597688" y="5470707"/>
            <a:ext cx="20700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Spoke VNet #N vrc001-prod-vnet-01</a:t>
            </a:r>
          </a:p>
          <a:p>
            <a:r>
              <a:rPr lang="en-US" sz="750" dirty="0">
                <a:solidFill>
                  <a:srgbClr val="0070C0"/>
                </a:solidFill>
              </a:rPr>
              <a:t>10.250.0.0/23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B8CBFF84-D455-42EA-8941-D36E261B6D5B}"/>
              </a:ext>
            </a:extLst>
          </p:cNvPr>
          <p:cNvSpPr/>
          <p:nvPr/>
        </p:nvSpPr>
        <p:spPr>
          <a:xfrm>
            <a:off x="6624062" y="1917301"/>
            <a:ext cx="2089580" cy="3821488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6572717" y="5711450"/>
            <a:ext cx="19716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Workspace #N VRC </a:t>
            </a:r>
            <a:r>
              <a:rPr lang="en-US" sz="750" dirty="0" err="1">
                <a:solidFill>
                  <a:srgbClr val="0070C0"/>
                </a:solidFill>
              </a:rPr>
              <a:t>VUmc_ICT</a:t>
            </a:r>
            <a:r>
              <a:rPr lang="en-US" sz="750" dirty="0">
                <a:solidFill>
                  <a:srgbClr val="0070C0"/>
                </a:solidFill>
              </a:rPr>
              <a:t> Production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B6A54606-752E-4021-A268-3D9755FF96CA}"/>
              </a:ext>
            </a:extLst>
          </p:cNvPr>
          <p:cNvSpPr/>
          <p:nvPr/>
        </p:nvSpPr>
        <p:spPr>
          <a:xfrm>
            <a:off x="1014397" y="1031238"/>
            <a:ext cx="959288" cy="2269953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85EED-8C2B-40A6-A0F7-517DBED094A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0" y="3167696"/>
            <a:ext cx="279985" cy="256849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5C0879-3EC9-4330-B2FF-2C44BE745B94}"/>
              </a:ext>
            </a:extLst>
          </p:cNvPr>
          <p:cNvSpPr txBox="1"/>
          <p:nvPr/>
        </p:nvSpPr>
        <p:spPr>
          <a:xfrm>
            <a:off x="907225" y="3327471"/>
            <a:ext cx="126796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On-Premises Network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E434A17D-D658-49B2-BDAA-A12D88D9E3CD}"/>
              </a:ext>
            </a:extLst>
          </p:cNvPr>
          <p:cNvSpPr/>
          <p:nvPr/>
        </p:nvSpPr>
        <p:spPr>
          <a:xfrm>
            <a:off x="3582018" y="897486"/>
            <a:ext cx="2689050" cy="3167684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0D105-65B9-40BF-BE90-73055B66E611}"/>
              </a:ext>
            </a:extLst>
          </p:cNvPr>
          <p:cNvSpPr txBox="1"/>
          <p:nvPr/>
        </p:nvSpPr>
        <p:spPr>
          <a:xfrm>
            <a:off x="5352821" y="3410410"/>
            <a:ext cx="1022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750" dirty="0">
                <a:solidFill>
                  <a:srgbClr val="0070C0"/>
                </a:solidFill>
              </a:rPr>
              <a:t>Inside</a:t>
            </a:r>
          </a:p>
          <a:p>
            <a:r>
              <a:rPr lang="en-US" sz="750" dirty="0">
                <a:solidFill>
                  <a:srgbClr val="0070C0"/>
                </a:solidFill>
              </a:rPr>
              <a:t>Subnet</a:t>
            </a:r>
          </a:p>
          <a:p>
            <a:r>
              <a:rPr lang="en-US" sz="750" dirty="0">
                <a:solidFill>
                  <a:srgbClr val="0070C0"/>
                </a:solidFill>
              </a:rPr>
              <a:t>145.121.48.32/29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75CC3D6-99CA-490D-BCF6-B0BEA59F1FDB}"/>
              </a:ext>
            </a:extLst>
          </p:cNvPr>
          <p:cNvSpPr/>
          <p:nvPr/>
        </p:nvSpPr>
        <p:spPr>
          <a:xfrm rot="5400000">
            <a:off x="2561245" y="1457464"/>
            <a:ext cx="146177" cy="1151311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946AC-485B-4237-8CF5-A2C559FAACA2}"/>
              </a:ext>
            </a:extLst>
          </p:cNvPr>
          <p:cNvSpPr txBox="1"/>
          <p:nvPr/>
        </p:nvSpPr>
        <p:spPr>
          <a:xfrm>
            <a:off x="2645136" y="2408224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ExpressRoute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C52A6-95E5-4898-9343-CBE2A7923D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89" y="3929007"/>
            <a:ext cx="279985" cy="256849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A175BB-450E-4506-AD93-5FBC55B38F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1" y="5234704"/>
            <a:ext cx="279985" cy="256849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34D12A-B66E-434E-B608-64D38EE7933F}"/>
              </a:ext>
            </a:extLst>
          </p:cNvPr>
          <p:cNvSpPr txBox="1"/>
          <p:nvPr/>
        </p:nvSpPr>
        <p:spPr>
          <a:xfrm>
            <a:off x="1054483" y="2962565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145.121.0.0/16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437E38-7966-4189-9C72-0308F01F0103}"/>
              </a:ext>
            </a:extLst>
          </p:cNvPr>
          <p:cNvSpPr txBox="1"/>
          <p:nvPr/>
        </p:nvSpPr>
        <p:spPr>
          <a:xfrm>
            <a:off x="6733062" y="2623846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FF0000"/>
                </a:solidFill>
              </a:rPr>
              <a:t>DNAT</a:t>
            </a:r>
            <a:endParaRPr lang="en-GB" sz="75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CD9CB-88F9-440B-9F97-3D0E167A4E8D}"/>
              </a:ext>
            </a:extLst>
          </p:cNvPr>
          <p:cNvSpPr txBox="1"/>
          <p:nvPr/>
        </p:nvSpPr>
        <p:spPr>
          <a:xfrm>
            <a:off x="3558495" y="2302593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Gateway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8173A874-3596-4A90-8EAB-24FDDF4DBFC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04" y="1886071"/>
            <a:ext cx="553370" cy="32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D985A34D-3774-4FED-A90B-2D000A851AB0}"/>
              </a:ext>
            </a:extLst>
          </p:cNvPr>
          <p:cNvSpPr/>
          <p:nvPr/>
        </p:nvSpPr>
        <p:spPr>
          <a:xfrm>
            <a:off x="5367533" y="1059017"/>
            <a:ext cx="700046" cy="2269953"/>
          </a:xfrm>
          <a:prstGeom prst="roundRect">
            <a:avLst>
              <a:gd name="adj" fmla="val 1395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C7462FE-BB49-4B01-B910-9A8A5A5FE6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34" y="3200472"/>
            <a:ext cx="279985" cy="256849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4294016" y="3410411"/>
            <a:ext cx="9182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solidFill>
                  <a:srgbClr val="0070C0"/>
                </a:solidFill>
              </a:rPr>
              <a:t>FortiGateFrontend</a:t>
            </a:r>
            <a:endParaRPr lang="en-US" sz="750" dirty="0">
              <a:solidFill>
                <a:srgbClr val="0070C0"/>
              </a:solidFill>
            </a:endParaRPr>
          </a:p>
          <a:p>
            <a:r>
              <a:rPr lang="en-US" sz="750" dirty="0">
                <a:solidFill>
                  <a:srgbClr val="0070C0"/>
                </a:solidFill>
              </a:rPr>
              <a:t>Subnet</a:t>
            </a:r>
          </a:p>
          <a:p>
            <a:r>
              <a:rPr lang="en-US" sz="750" dirty="0">
                <a:solidFill>
                  <a:srgbClr val="0070C0"/>
                </a:solidFill>
              </a:rPr>
              <a:t>145.121.124.0/22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45" name="Rounded Rectangle 8">
            <a:extLst>
              <a:ext uri="{FF2B5EF4-FFF2-40B4-BE49-F238E27FC236}">
                <a16:creationId xmlns:a16="http://schemas.microsoft.com/office/drawing/2014/main" id="{AADED596-0FC1-4611-89D5-C315C81FB028}"/>
              </a:ext>
            </a:extLst>
          </p:cNvPr>
          <p:cNvSpPr/>
          <p:nvPr/>
        </p:nvSpPr>
        <p:spPr>
          <a:xfrm>
            <a:off x="4125941" y="1059017"/>
            <a:ext cx="1063308" cy="2269953"/>
          </a:xfrm>
          <a:prstGeom prst="roundRect">
            <a:avLst>
              <a:gd name="adj" fmla="val 12239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38A0599-B92B-40EC-B40D-315C433381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00" y="3197299"/>
            <a:ext cx="279985" cy="256849"/>
          </a:xfrm>
          <a:prstGeom prst="rect">
            <a:avLst/>
          </a:prstGeom>
          <a:noFill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6AFB734-883D-4FCD-A64B-FB6ADD0E379C}"/>
              </a:ext>
            </a:extLst>
          </p:cNvPr>
          <p:cNvSpPr txBox="1"/>
          <p:nvPr/>
        </p:nvSpPr>
        <p:spPr>
          <a:xfrm>
            <a:off x="5364688" y="1818211"/>
            <a:ext cx="7927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145.121.48.36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324447-B77C-4049-A62B-481DBE0EE9A1}"/>
              </a:ext>
            </a:extLst>
          </p:cNvPr>
          <p:cNvSpPr txBox="1"/>
          <p:nvPr/>
        </p:nvSpPr>
        <p:spPr>
          <a:xfrm>
            <a:off x="4450210" y="1808276"/>
            <a:ext cx="83494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145.121.124.125</a:t>
            </a:r>
          </a:p>
        </p:txBody>
      </p:sp>
      <p:pic>
        <p:nvPicPr>
          <p:cNvPr id="34" name="Picture 35">
            <a:extLst>
              <a:ext uri="{FF2B5EF4-FFF2-40B4-BE49-F238E27FC236}">
                <a16:creationId xmlns:a16="http://schemas.microsoft.com/office/drawing/2014/main" id="{94818EDC-6ABE-4A8E-926E-93E670C0184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5" y="1952045"/>
            <a:ext cx="580452" cy="3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83BB4B-2D01-4153-902F-9E7BB0F7061A}"/>
              </a:ext>
            </a:extLst>
          </p:cNvPr>
          <p:cNvSpPr txBox="1"/>
          <p:nvPr/>
        </p:nvSpPr>
        <p:spPr>
          <a:xfrm>
            <a:off x="5532057" y="2045151"/>
            <a:ext cx="792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750" dirty="0">
                <a:solidFill>
                  <a:srgbClr val="0070C0"/>
                </a:solidFill>
              </a:rPr>
              <a:t>azureplayfg01</a:t>
            </a: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F6B94EE9-4869-48FA-8FBE-2F611D04D24F}"/>
              </a:ext>
            </a:extLst>
          </p:cNvPr>
          <p:cNvSpPr/>
          <p:nvPr/>
        </p:nvSpPr>
        <p:spPr>
          <a:xfrm>
            <a:off x="3378436" y="689317"/>
            <a:ext cx="3034789" cy="7207725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BA54F1-56DE-4964-A98C-575BDD9ACDFC}"/>
              </a:ext>
            </a:extLst>
          </p:cNvPr>
          <p:cNvSpPr txBox="1"/>
          <p:nvPr/>
        </p:nvSpPr>
        <p:spPr>
          <a:xfrm>
            <a:off x="3341152" y="7878359"/>
            <a:ext cx="19618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Amsterdam UMC Azure </a:t>
            </a:r>
            <a:r>
              <a:rPr lang="en-US" sz="750" dirty="0" err="1">
                <a:solidFill>
                  <a:srgbClr val="0070C0"/>
                </a:solidFill>
              </a:rPr>
              <a:t>Playgound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750D8F-5C7B-4F71-8B23-3555C6A8CF05}"/>
              </a:ext>
            </a:extLst>
          </p:cNvPr>
          <p:cNvSpPr txBox="1"/>
          <p:nvPr/>
        </p:nvSpPr>
        <p:spPr>
          <a:xfrm>
            <a:off x="1103595" y="2188262"/>
            <a:ext cx="7927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750" dirty="0">
                <a:solidFill>
                  <a:srgbClr val="0070C0"/>
                </a:solidFill>
              </a:rPr>
              <a:t>VUMC-FG01</a:t>
            </a:r>
          </a:p>
          <a:p>
            <a:r>
              <a:rPr lang="en-US" sz="750" dirty="0">
                <a:solidFill>
                  <a:srgbClr val="0070C0"/>
                </a:solidFill>
              </a:rPr>
              <a:t>145.121.63.142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CEE5-5B29-42E1-A97B-C07A0AD9F104}"/>
              </a:ext>
            </a:extLst>
          </p:cNvPr>
          <p:cNvSpPr txBox="1"/>
          <p:nvPr/>
        </p:nvSpPr>
        <p:spPr>
          <a:xfrm>
            <a:off x="3493759" y="4026992"/>
            <a:ext cx="17402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Hub </a:t>
            </a:r>
            <a:r>
              <a:rPr lang="en-US" sz="750" dirty="0" err="1">
                <a:solidFill>
                  <a:srgbClr val="0070C0"/>
                </a:solidFill>
              </a:rPr>
              <a:t>VNet</a:t>
            </a:r>
            <a:r>
              <a:rPr lang="en-US" sz="750" dirty="0">
                <a:solidFill>
                  <a:srgbClr val="0070C0"/>
                </a:solidFill>
              </a:rPr>
              <a:t> TESTAUMC-vnet-01</a:t>
            </a:r>
            <a:endParaRPr lang="en-GB" sz="75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>
            <a:off x="6271070" y="3041085"/>
            <a:ext cx="95108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B0A4A-BC9C-4848-90B8-235EBB27A5D0}"/>
              </a:ext>
            </a:extLst>
          </p:cNvPr>
          <p:cNvSpPr txBox="1"/>
          <p:nvPr/>
        </p:nvSpPr>
        <p:spPr>
          <a:xfrm>
            <a:off x="6600420" y="2857377"/>
            <a:ext cx="7137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accent6">
                    <a:lumMod val="75000"/>
                  </a:schemeClr>
                </a:solidFill>
              </a:rPr>
              <a:t>Peering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F80DD1-B567-4CE0-B951-3948429E1052}"/>
              </a:ext>
            </a:extLst>
          </p:cNvPr>
          <p:cNvSpPr txBox="1"/>
          <p:nvPr/>
        </p:nvSpPr>
        <p:spPr>
          <a:xfrm>
            <a:off x="7455881" y="2676020"/>
            <a:ext cx="7927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10.250.0.4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1" y="3266091"/>
            <a:ext cx="288239" cy="264422"/>
          </a:xfrm>
          <a:prstGeom prst="rect">
            <a:avLst/>
          </a:prstGeom>
          <a:noFill/>
        </p:spPr>
      </p:pic>
      <p:sp>
        <p:nvSpPr>
          <p:cNvPr id="54" name="Rounded Rectangle 8">
            <a:extLst>
              <a:ext uri="{FF2B5EF4-FFF2-40B4-BE49-F238E27FC236}">
                <a16:creationId xmlns:a16="http://schemas.microsoft.com/office/drawing/2014/main" id="{1F9DDF13-C68E-42B2-AFD0-5B7E04F0C578}"/>
              </a:ext>
            </a:extLst>
          </p:cNvPr>
          <p:cNvSpPr/>
          <p:nvPr/>
        </p:nvSpPr>
        <p:spPr>
          <a:xfrm>
            <a:off x="7395189" y="3749947"/>
            <a:ext cx="941284" cy="1223207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BFC0FE-66B7-41CA-ADD5-CE7D680EB5D3}"/>
              </a:ext>
            </a:extLst>
          </p:cNvPr>
          <p:cNvSpPr txBox="1"/>
          <p:nvPr/>
        </p:nvSpPr>
        <p:spPr>
          <a:xfrm>
            <a:off x="7564732" y="5017885"/>
            <a:ext cx="1030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Unmapped Subnet</a:t>
            </a:r>
          </a:p>
          <a:p>
            <a:r>
              <a:rPr lang="en-US" sz="750" dirty="0">
                <a:solidFill>
                  <a:srgbClr val="0070C0"/>
                </a:solidFill>
              </a:rPr>
              <a:t>10.250.1.0/24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4CD748-980F-43FD-A13E-B842A0111172}"/>
              </a:ext>
            </a:extLst>
          </p:cNvPr>
          <p:cNvSpPr txBox="1"/>
          <p:nvPr/>
        </p:nvSpPr>
        <p:spPr>
          <a:xfrm>
            <a:off x="7445685" y="4251651"/>
            <a:ext cx="7927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10.250.1.4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D71C10E-3D81-4C46-8438-C8991F7E06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1" y="4849293"/>
            <a:ext cx="279985" cy="256849"/>
          </a:xfrm>
          <a:prstGeom prst="rect">
            <a:avLst/>
          </a:prstGeom>
          <a:noFill/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D086545-00BD-4E60-B3A2-944A79EE7581}"/>
              </a:ext>
            </a:extLst>
          </p:cNvPr>
          <p:cNvSpPr/>
          <p:nvPr/>
        </p:nvSpPr>
        <p:spPr>
          <a:xfrm rot="555822">
            <a:off x="1843557" y="1920873"/>
            <a:ext cx="5654563" cy="459401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9EEB18D-A150-4AAA-9491-3985ABB05E53}"/>
              </a:ext>
            </a:extLst>
          </p:cNvPr>
          <p:cNvSpPr/>
          <p:nvPr/>
        </p:nvSpPr>
        <p:spPr>
          <a:xfrm rot="1159310" flipH="1">
            <a:off x="1814741" y="2335792"/>
            <a:ext cx="5656236" cy="726630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1BA1B9-1E59-4563-B46B-CF757203217C}"/>
              </a:ext>
            </a:extLst>
          </p:cNvPr>
          <p:cNvSpPr txBox="1"/>
          <p:nvPr/>
        </p:nvSpPr>
        <p:spPr>
          <a:xfrm>
            <a:off x="6740996" y="3614621"/>
            <a:ext cx="918244" cy="21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4" dirty="0">
                <a:solidFill>
                  <a:srgbClr val="FF0000"/>
                </a:solidFill>
              </a:rPr>
              <a:t>SNAT</a:t>
            </a:r>
            <a:endParaRPr lang="en-GB" sz="824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F86442-F9F5-4A18-816D-5777B7DB06DD}"/>
              </a:ext>
            </a:extLst>
          </p:cNvPr>
          <p:cNvSpPr txBox="1"/>
          <p:nvPr/>
        </p:nvSpPr>
        <p:spPr>
          <a:xfrm>
            <a:off x="401232" y="250609"/>
            <a:ext cx="3907422" cy="21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4" dirty="0"/>
              <a:t>Azure FortiGate </a:t>
            </a:r>
            <a:r>
              <a:rPr lang="en-US" sz="824" dirty="0" smtClean="0"/>
              <a:t>workspaces  V0.94   </a:t>
            </a:r>
            <a:r>
              <a:rPr lang="en-US" sz="824" dirty="0" err="1"/>
              <a:t>C.Luijt</a:t>
            </a:r>
            <a:r>
              <a:rPr lang="en-US" sz="824" dirty="0"/>
              <a:t>/</a:t>
            </a:r>
            <a:r>
              <a:rPr lang="en-US" sz="824" dirty="0" err="1"/>
              <a:t>S.Dedters</a:t>
            </a:r>
            <a:r>
              <a:rPr lang="en-US" sz="824" dirty="0"/>
              <a:t>/</a:t>
            </a:r>
            <a:r>
              <a:rPr lang="en-US" sz="824" dirty="0" err="1"/>
              <a:t>A.H.Ulings</a:t>
            </a:r>
            <a:endParaRPr lang="en-GB" sz="824" dirty="0"/>
          </a:p>
        </p:txBody>
      </p:sp>
      <p:sp>
        <p:nvSpPr>
          <p:cNvPr id="2" name="TextBox 1"/>
          <p:cNvSpPr txBox="1"/>
          <p:nvPr/>
        </p:nvSpPr>
        <p:spPr>
          <a:xfrm>
            <a:off x="9386319" y="7049781"/>
            <a:ext cx="49869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50" dirty="0"/>
              <a:t>Uitgangspunten</a:t>
            </a:r>
          </a:p>
          <a:p>
            <a:pPr marL="128574" indent="-128574">
              <a:buFont typeface="Arial" panose="020B0604020202020204" pitchFamily="34" charset="0"/>
              <a:buChar char="•"/>
            </a:pPr>
            <a:r>
              <a:rPr lang="nl-NL" sz="750" dirty="0" err="1"/>
              <a:t>FortiGate</a:t>
            </a:r>
            <a:r>
              <a:rPr lang="nl-NL" sz="750" dirty="0"/>
              <a:t> Azure </a:t>
            </a:r>
            <a:r>
              <a:rPr lang="nl-NL" sz="750" dirty="0" err="1"/>
              <a:t>appliance</a:t>
            </a:r>
            <a:r>
              <a:rPr lang="nl-NL" sz="750" dirty="0"/>
              <a:t> handelt alléén DNAT en SNAT translaties af</a:t>
            </a:r>
          </a:p>
          <a:p>
            <a:pPr marL="128574" indent="-128574">
              <a:buFont typeface="Arial" panose="020B0604020202020204" pitchFamily="34" charset="0"/>
              <a:buChar char="•"/>
            </a:pPr>
            <a:r>
              <a:rPr lang="nl-NL" sz="750" dirty="0"/>
              <a:t>minimaal onderhoud </a:t>
            </a:r>
            <a:r>
              <a:rPr lang="nl-NL" sz="750" dirty="0" err="1"/>
              <a:t>FortiGate</a:t>
            </a:r>
            <a:r>
              <a:rPr lang="nl-NL" sz="750" dirty="0"/>
              <a:t> Azure </a:t>
            </a:r>
            <a:r>
              <a:rPr lang="nl-NL" sz="750" dirty="0" err="1"/>
              <a:t>appliance</a:t>
            </a:r>
            <a:r>
              <a:rPr lang="nl-NL" sz="750" dirty="0"/>
              <a:t> door centraliseren SNAT/DNAT</a:t>
            </a:r>
          </a:p>
          <a:p>
            <a:pPr marL="128574" indent="-128574">
              <a:buFont typeface="Arial" panose="020B0604020202020204" pitchFamily="34" charset="0"/>
              <a:buChar char="•"/>
            </a:pPr>
            <a:r>
              <a:rPr lang="nl-NL" sz="750" dirty="0"/>
              <a:t>voorkomen public space “snijverlies” Azure subnets</a:t>
            </a:r>
          </a:p>
          <a:p>
            <a:pPr marL="128574" indent="-128574">
              <a:buFont typeface="Arial" panose="020B0604020202020204" pitchFamily="34" charset="0"/>
              <a:buChar char="•"/>
            </a:pPr>
            <a:r>
              <a:rPr lang="nl-NL" sz="750" dirty="0"/>
              <a:t>uitbreidbare public space </a:t>
            </a:r>
            <a:r>
              <a:rPr lang="nl-NL" sz="750" dirty="0" err="1"/>
              <a:t>mapping</a:t>
            </a:r>
            <a:r>
              <a:rPr lang="nl-NL" sz="750" dirty="0"/>
              <a:t> in </a:t>
            </a:r>
            <a:r>
              <a:rPr lang="nl-NL" sz="750" dirty="0" err="1"/>
              <a:t>chunks</a:t>
            </a:r>
            <a:r>
              <a:rPr lang="nl-NL" sz="750" dirty="0"/>
              <a:t> van 4 IPv4 adressen</a:t>
            </a:r>
          </a:p>
          <a:p>
            <a:pPr marL="128574" indent="-128574">
              <a:buFont typeface="Arial" panose="020B0604020202020204" pitchFamily="34" charset="0"/>
              <a:buChar char="•"/>
            </a:pPr>
            <a:r>
              <a:rPr lang="nl-NL" sz="750" dirty="0"/>
              <a:t>geheel statische uitrol </a:t>
            </a:r>
            <a:r>
              <a:rPr lang="nl-NL" sz="750" dirty="0" err="1"/>
              <a:t>workspaces</a:t>
            </a:r>
            <a:endParaRPr lang="nl-NL" sz="750" dirty="0"/>
          </a:p>
          <a:p>
            <a:endParaRPr lang="nl-NL" sz="7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7445937" y="4382727"/>
            <a:ext cx="1005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VM	</a:t>
            </a:r>
          </a:p>
          <a:p>
            <a:r>
              <a:rPr lang="en-GB" sz="750" dirty="0">
                <a:solidFill>
                  <a:srgbClr val="0070C0"/>
                </a:solidFill>
              </a:rPr>
              <a:t>vrc001-prod-rh02</a:t>
            </a:r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E5C5AC3C-D6AB-4242-B89D-604F58342718}"/>
              </a:ext>
            </a:extLst>
          </p:cNvPr>
          <p:cNvSpPr/>
          <p:nvPr/>
        </p:nvSpPr>
        <p:spPr>
          <a:xfrm>
            <a:off x="11367176" y="2119315"/>
            <a:ext cx="945880" cy="1145205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278" y="2159114"/>
            <a:ext cx="356134" cy="32512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11524278" y="3301281"/>
            <a:ext cx="1080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solidFill>
                  <a:srgbClr val="0070C0"/>
                </a:solidFill>
              </a:rPr>
              <a:t>v</a:t>
            </a:r>
            <a:r>
              <a:rPr lang="en-US" sz="750" dirty="0" err="1" smtClean="0">
                <a:solidFill>
                  <a:srgbClr val="0070C0"/>
                </a:solidFill>
              </a:rPr>
              <a:t>alprev</a:t>
            </a:r>
            <a:r>
              <a:rPr lang="en-US" sz="750" dirty="0" smtClean="0">
                <a:solidFill>
                  <a:srgbClr val="0070C0"/>
                </a:solidFill>
              </a:rPr>
              <a:t>-dev-subnet</a:t>
            </a:r>
            <a:endParaRPr lang="en-US" sz="750" dirty="0">
              <a:solidFill>
                <a:srgbClr val="0070C0"/>
              </a:solidFill>
            </a:endParaRPr>
          </a:p>
          <a:p>
            <a:r>
              <a:rPr lang="en-US" sz="750" dirty="0" smtClean="0">
                <a:solidFill>
                  <a:srgbClr val="0070C0"/>
                </a:solidFill>
              </a:rPr>
              <a:t>145.121.48.80/28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11432110" y="2584512"/>
            <a:ext cx="1010169" cy="22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 smtClean="0">
                <a:solidFill>
                  <a:srgbClr val="0070C0"/>
                </a:solidFill>
              </a:rPr>
              <a:t>valprev-dev-rh01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7AA15AD3-EE22-44A4-8E13-83ED373B6B60}"/>
              </a:ext>
            </a:extLst>
          </p:cNvPr>
          <p:cNvSpPr/>
          <p:nvPr/>
        </p:nvSpPr>
        <p:spPr>
          <a:xfrm>
            <a:off x="11170813" y="2004892"/>
            <a:ext cx="1360706" cy="172420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11104601" y="3771959"/>
            <a:ext cx="1594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Spoke </a:t>
            </a:r>
            <a:r>
              <a:rPr lang="en-US" sz="750" dirty="0" err="1">
                <a:solidFill>
                  <a:srgbClr val="0070C0"/>
                </a:solidFill>
              </a:rPr>
              <a:t>VNet</a:t>
            </a:r>
            <a:r>
              <a:rPr lang="en-US" sz="750" dirty="0">
                <a:solidFill>
                  <a:srgbClr val="0070C0"/>
                </a:solidFill>
              </a:rPr>
              <a:t> valprev-dev-vnet-01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145.121.48.80/28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74" name="Rounded Rectangle 8">
            <a:extLst>
              <a:ext uri="{FF2B5EF4-FFF2-40B4-BE49-F238E27FC236}">
                <a16:creationId xmlns:a16="http://schemas.microsoft.com/office/drawing/2014/main" id="{B8CBFF84-D455-42EA-8941-D36E261B6D5B}"/>
              </a:ext>
            </a:extLst>
          </p:cNvPr>
          <p:cNvSpPr/>
          <p:nvPr/>
        </p:nvSpPr>
        <p:spPr>
          <a:xfrm>
            <a:off x="11032829" y="1899261"/>
            <a:ext cx="1669465" cy="220541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10951995" y="4080134"/>
            <a:ext cx="197652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Amsterdam UMC </a:t>
            </a:r>
            <a:r>
              <a:rPr lang="en-US" sz="750" dirty="0" err="1">
                <a:solidFill>
                  <a:srgbClr val="0070C0"/>
                </a:solidFill>
              </a:rPr>
              <a:t>Valpreventie</a:t>
            </a:r>
            <a:r>
              <a:rPr lang="en-US" sz="750" dirty="0">
                <a:solidFill>
                  <a:srgbClr val="0070C0"/>
                </a:solidFill>
              </a:rPr>
              <a:t> Development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1A175BB-450E-4506-AD93-5FBC55B38F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78" y="3603392"/>
            <a:ext cx="281351" cy="256849"/>
          </a:xfrm>
          <a:prstGeom prst="rect">
            <a:avLst/>
          </a:prstGeom>
          <a:noFill/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 flipV="1">
            <a:off x="6244126" y="1277676"/>
            <a:ext cx="8294199" cy="4642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6B0A4A-BC9C-4848-90B8-235EBB27A5D0}"/>
              </a:ext>
            </a:extLst>
          </p:cNvPr>
          <p:cNvSpPr txBox="1"/>
          <p:nvPr/>
        </p:nvSpPr>
        <p:spPr>
          <a:xfrm>
            <a:off x="10776865" y="1146966"/>
            <a:ext cx="71723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accent6">
                    <a:lumMod val="75000"/>
                  </a:schemeClr>
                </a:solidFill>
              </a:rPr>
              <a:t>Peering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80DD1-B567-4CE0-B951-3948429E1052}"/>
              </a:ext>
            </a:extLst>
          </p:cNvPr>
          <p:cNvSpPr txBox="1"/>
          <p:nvPr/>
        </p:nvSpPr>
        <p:spPr>
          <a:xfrm>
            <a:off x="11427862" y="2466812"/>
            <a:ext cx="79667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145.121.48.84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378" y="3133085"/>
            <a:ext cx="289645" cy="264422"/>
          </a:xfrm>
          <a:prstGeom prst="rect">
            <a:avLst/>
          </a:prstGeom>
          <a:noFill/>
        </p:spPr>
      </p:pic>
      <p:sp>
        <p:nvSpPr>
          <p:cNvPr id="81" name="Rounded Rectangle 8">
            <a:extLst>
              <a:ext uri="{FF2B5EF4-FFF2-40B4-BE49-F238E27FC236}">
                <a16:creationId xmlns:a16="http://schemas.microsoft.com/office/drawing/2014/main" id="{E5C5AC3C-D6AB-4242-B89D-604F58342718}"/>
              </a:ext>
            </a:extLst>
          </p:cNvPr>
          <p:cNvSpPr/>
          <p:nvPr/>
        </p:nvSpPr>
        <p:spPr>
          <a:xfrm>
            <a:off x="13135376" y="2119315"/>
            <a:ext cx="945880" cy="1145205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476" y="2159112"/>
            <a:ext cx="356134" cy="3251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13292476" y="3305661"/>
            <a:ext cx="1080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 smtClean="0">
                <a:solidFill>
                  <a:srgbClr val="0070C0"/>
                </a:solidFill>
              </a:rPr>
              <a:t>pacmed</a:t>
            </a:r>
            <a:r>
              <a:rPr lang="en-US" sz="750" dirty="0" smtClean="0">
                <a:solidFill>
                  <a:srgbClr val="0070C0"/>
                </a:solidFill>
              </a:rPr>
              <a:t>-dev-subnet</a:t>
            </a:r>
            <a:endParaRPr lang="en-US" sz="750" dirty="0">
              <a:solidFill>
                <a:srgbClr val="0070C0"/>
              </a:solidFill>
            </a:endParaRPr>
          </a:p>
          <a:p>
            <a:r>
              <a:rPr lang="en-US" sz="750" dirty="0" smtClean="0">
                <a:solidFill>
                  <a:srgbClr val="0070C0"/>
                </a:solidFill>
              </a:rPr>
              <a:t>145.121.48.96/28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13200308" y="2587282"/>
            <a:ext cx="1010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 smtClean="0">
                <a:solidFill>
                  <a:srgbClr val="0070C0"/>
                </a:solidFill>
              </a:rPr>
              <a:t>pacmed-dev-cs01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85" name="Rounded Rectangle 8">
            <a:extLst>
              <a:ext uri="{FF2B5EF4-FFF2-40B4-BE49-F238E27FC236}">
                <a16:creationId xmlns:a16="http://schemas.microsoft.com/office/drawing/2014/main" id="{7AA15AD3-EE22-44A4-8E13-83ED373B6B60}"/>
              </a:ext>
            </a:extLst>
          </p:cNvPr>
          <p:cNvSpPr/>
          <p:nvPr/>
        </p:nvSpPr>
        <p:spPr>
          <a:xfrm>
            <a:off x="12939011" y="2004893"/>
            <a:ext cx="1360706" cy="172420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12829603" y="3771960"/>
            <a:ext cx="208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Spoke </a:t>
            </a:r>
            <a:r>
              <a:rPr lang="en-US" sz="750" dirty="0" err="1">
                <a:solidFill>
                  <a:srgbClr val="0070C0"/>
                </a:solidFill>
              </a:rPr>
              <a:t>VNet</a:t>
            </a:r>
            <a:r>
              <a:rPr lang="en-US" sz="750" dirty="0">
                <a:solidFill>
                  <a:srgbClr val="0070C0"/>
                </a:solidFill>
              </a:rPr>
              <a:t> pacmed-dev-vnet-01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145.121.48.96/28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B8CBFF84-D455-42EA-8941-D36E261B6D5B}"/>
              </a:ext>
            </a:extLst>
          </p:cNvPr>
          <p:cNvSpPr/>
          <p:nvPr/>
        </p:nvSpPr>
        <p:spPr>
          <a:xfrm>
            <a:off x="12801027" y="1899261"/>
            <a:ext cx="1669465" cy="220541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12748762" y="4080134"/>
            <a:ext cx="1981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Amsterdam UMC </a:t>
            </a:r>
            <a:r>
              <a:rPr lang="en-US" sz="750" dirty="0" err="1">
                <a:solidFill>
                  <a:srgbClr val="0070C0"/>
                </a:solidFill>
              </a:rPr>
              <a:t>PACMed</a:t>
            </a:r>
            <a:r>
              <a:rPr lang="en-US" sz="750" dirty="0">
                <a:solidFill>
                  <a:srgbClr val="0070C0"/>
                </a:solidFill>
              </a:rPr>
              <a:t> Development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1A175BB-450E-4506-AD93-5FBC55B38F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576" y="3603391"/>
            <a:ext cx="281351" cy="256849"/>
          </a:xfrm>
          <a:prstGeom prst="rect">
            <a:avLst/>
          </a:prstGeom>
          <a:noFill/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BF80DD1-B567-4CE0-B951-3948429E1052}"/>
              </a:ext>
            </a:extLst>
          </p:cNvPr>
          <p:cNvSpPr txBox="1"/>
          <p:nvPr/>
        </p:nvSpPr>
        <p:spPr>
          <a:xfrm>
            <a:off x="13196060" y="2466813"/>
            <a:ext cx="79667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145.121.48.100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576" y="3133083"/>
            <a:ext cx="289645" cy="264422"/>
          </a:xfrm>
          <a:prstGeom prst="rect">
            <a:avLst/>
          </a:prstGeom>
          <a:noFill/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10098195" y="1285016"/>
            <a:ext cx="6478" cy="72573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8">
            <a:extLst>
              <a:ext uri="{FF2B5EF4-FFF2-40B4-BE49-F238E27FC236}">
                <a16:creationId xmlns:a16="http://schemas.microsoft.com/office/drawing/2014/main" id="{E5C5AC3C-D6AB-4242-B89D-604F58342718}"/>
              </a:ext>
            </a:extLst>
          </p:cNvPr>
          <p:cNvSpPr/>
          <p:nvPr/>
        </p:nvSpPr>
        <p:spPr>
          <a:xfrm>
            <a:off x="9614207" y="2125175"/>
            <a:ext cx="945880" cy="1181966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9769038" y="3333199"/>
            <a:ext cx="1080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solidFill>
                  <a:srgbClr val="0070C0"/>
                </a:solidFill>
              </a:rPr>
              <a:t>s</a:t>
            </a:r>
            <a:r>
              <a:rPr lang="en-US" sz="750" dirty="0" err="1" smtClean="0">
                <a:solidFill>
                  <a:srgbClr val="0070C0"/>
                </a:solidFill>
              </a:rPr>
              <a:t>asviya</a:t>
            </a:r>
            <a:r>
              <a:rPr lang="en-US" sz="750" dirty="0" smtClean="0">
                <a:solidFill>
                  <a:srgbClr val="0070C0"/>
                </a:solidFill>
              </a:rPr>
              <a:t>-dev-subnet</a:t>
            </a:r>
            <a:endParaRPr lang="en-US" sz="750" dirty="0">
              <a:solidFill>
                <a:srgbClr val="0070C0"/>
              </a:solidFill>
            </a:endParaRPr>
          </a:p>
          <a:p>
            <a:r>
              <a:rPr lang="en-US" sz="750" dirty="0" smtClean="0">
                <a:solidFill>
                  <a:srgbClr val="0070C0"/>
                </a:solidFill>
              </a:rPr>
              <a:t>145.121.48.64/28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9679141" y="2594553"/>
            <a:ext cx="10101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 smtClean="0">
                <a:solidFill>
                  <a:srgbClr val="0070C0"/>
                </a:solidFill>
              </a:rPr>
              <a:t>sasviya-dev-dc01</a:t>
            </a:r>
          </a:p>
          <a:p>
            <a:r>
              <a:rPr lang="en-GB" sz="750" dirty="0" err="1" smtClean="0">
                <a:solidFill>
                  <a:srgbClr val="0070C0"/>
                </a:solidFill>
              </a:rPr>
              <a:t>sasviya</a:t>
            </a:r>
            <a:r>
              <a:rPr lang="en-GB" sz="750" dirty="0" smtClean="0">
                <a:solidFill>
                  <a:srgbClr val="0070C0"/>
                </a:solidFill>
              </a:rPr>
              <a:t>-dev-</a:t>
            </a:r>
            <a:r>
              <a:rPr lang="en-GB" sz="750" dirty="0" err="1" smtClean="0">
                <a:solidFill>
                  <a:srgbClr val="0070C0"/>
                </a:solidFill>
              </a:rPr>
              <a:t>cas</a:t>
            </a:r>
            <a:endParaRPr lang="en-GB" sz="750" dirty="0" smtClean="0">
              <a:solidFill>
                <a:srgbClr val="0070C0"/>
              </a:solidFill>
            </a:endParaRPr>
          </a:p>
          <a:p>
            <a:r>
              <a:rPr lang="en-GB" sz="750" dirty="0" smtClean="0">
                <a:solidFill>
                  <a:srgbClr val="0070C0"/>
                </a:solidFill>
              </a:rPr>
              <a:t>sasviya-dev-w01</a:t>
            </a:r>
            <a:endParaRPr lang="en-GB" sz="750" dirty="0">
              <a:solidFill>
                <a:srgbClr val="0070C0"/>
              </a:solidFill>
            </a:endParaRPr>
          </a:p>
          <a:p>
            <a:r>
              <a:rPr lang="en-GB" sz="750" dirty="0" smtClean="0">
                <a:solidFill>
                  <a:srgbClr val="0070C0"/>
                </a:solidFill>
              </a:rPr>
              <a:t>sasviya-dev-w02</a:t>
            </a:r>
            <a:endParaRPr lang="en-GB" sz="750" dirty="0">
              <a:solidFill>
                <a:srgbClr val="0070C0"/>
              </a:solidFill>
            </a:endParaRPr>
          </a:p>
          <a:p>
            <a:r>
              <a:rPr lang="en-GB" sz="750" dirty="0" smtClean="0">
                <a:solidFill>
                  <a:srgbClr val="0070C0"/>
                </a:solidFill>
              </a:rPr>
              <a:t>sasviya-dev-w03</a:t>
            </a:r>
            <a:endParaRPr lang="en-GB" sz="750" dirty="0">
              <a:solidFill>
                <a:srgbClr val="0070C0"/>
              </a:solidFill>
            </a:endParaRPr>
          </a:p>
          <a:p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7AA15AD3-EE22-44A4-8E13-83ED373B6B60}"/>
              </a:ext>
            </a:extLst>
          </p:cNvPr>
          <p:cNvSpPr/>
          <p:nvPr/>
        </p:nvSpPr>
        <p:spPr>
          <a:xfrm>
            <a:off x="9417842" y="2010752"/>
            <a:ext cx="1360706" cy="172420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9279860" y="3777819"/>
            <a:ext cx="208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Spoke </a:t>
            </a:r>
            <a:r>
              <a:rPr lang="en-US" sz="750" dirty="0" err="1">
                <a:solidFill>
                  <a:srgbClr val="0070C0"/>
                </a:solidFill>
              </a:rPr>
              <a:t>Vnet</a:t>
            </a:r>
            <a:r>
              <a:rPr lang="en-US" sz="750" dirty="0">
                <a:solidFill>
                  <a:srgbClr val="0070C0"/>
                </a:solidFill>
              </a:rPr>
              <a:t> sasviya-dev-vnet-01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145.121.48.64/28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99" name="Rounded Rectangle 8">
            <a:extLst>
              <a:ext uri="{FF2B5EF4-FFF2-40B4-BE49-F238E27FC236}">
                <a16:creationId xmlns:a16="http://schemas.microsoft.com/office/drawing/2014/main" id="{B8CBFF84-D455-42EA-8941-D36E261B6D5B}"/>
              </a:ext>
            </a:extLst>
          </p:cNvPr>
          <p:cNvSpPr/>
          <p:nvPr/>
        </p:nvSpPr>
        <p:spPr>
          <a:xfrm>
            <a:off x="9279860" y="1905121"/>
            <a:ext cx="1669465" cy="220541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9199021" y="4085994"/>
            <a:ext cx="1981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Amsterdam UMC SAS </a:t>
            </a:r>
            <a:r>
              <a:rPr lang="en-US" sz="750" dirty="0" err="1">
                <a:solidFill>
                  <a:srgbClr val="0070C0"/>
                </a:solidFill>
              </a:rPr>
              <a:t>Viya</a:t>
            </a:r>
            <a:r>
              <a:rPr lang="en-US" sz="750" dirty="0">
                <a:solidFill>
                  <a:srgbClr val="0070C0"/>
                </a:solidFill>
              </a:rPr>
              <a:t> Development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1A175BB-450E-4506-AD93-5FBC55B38F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408" y="3609252"/>
            <a:ext cx="281351" cy="256849"/>
          </a:xfrm>
          <a:prstGeom prst="rect">
            <a:avLst/>
          </a:prstGeom>
          <a:noFill/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BF80DD1-B567-4CE0-B951-3948429E1052}"/>
              </a:ext>
            </a:extLst>
          </p:cNvPr>
          <p:cNvSpPr txBox="1"/>
          <p:nvPr/>
        </p:nvSpPr>
        <p:spPr>
          <a:xfrm>
            <a:off x="9674893" y="2472672"/>
            <a:ext cx="1032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145.121.48.69..73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408" y="3177044"/>
            <a:ext cx="289647" cy="264424"/>
          </a:xfrm>
          <a:prstGeom prst="rect">
            <a:avLst/>
          </a:prstGeom>
          <a:noFill/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13614667" y="1285016"/>
            <a:ext cx="4697" cy="7198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1851060" y="1285016"/>
            <a:ext cx="106" cy="7198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" descr="https://106c4.wpc.azureedge.net/80106C4/Gallery-Prod/cdn/2015-02-24/prod20161101-microsoft-windowsazure-gallery/Microsoft.NetworkSecurityGroup-ARM.1.0.5/Icons/Small.png">
            <a:extLst>
              <a:ext uri="{FF2B5EF4-FFF2-40B4-BE49-F238E27FC236}">
                <a16:creationId xmlns:a16="http://schemas.microsoft.com/office/drawing/2014/main" id="{F403E9AD-F3D0-4DC6-8EDF-93CDC88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055" y="1610084"/>
            <a:ext cx="261820" cy="2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" descr="https://106c4.wpc.azureedge.net/80106C4/Gallery-Prod/cdn/2015-02-24/prod20161101-microsoft-windowsazure-gallery/Microsoft.NetworkSecurityGroup-ARM.1.0.5/Icons/Small.png">
            <a:extLst>
              <a:ext uri="{FF2B5EF4-FFF2-40B4-BE49-F238E27FC236}">
                <a16:creationId xmlns:a16="http://schemas.microsoft.com/office/drawing/2014/main" id="{F403E9AD-F3D0-4DC6-8EDF-93CDC88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872" y="1605754"/>
            <a:ext cx="261820" cy="2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" descr="https://106c4.wpc.azureedge.net/80106C4/Gallery-Prod/cdn/2015-02-24/prod20161101-microsoft-windowsazure-gallery/Microsoft.NetworkSecurityGroup-ARM.1.0.5/Icons/Small.png">
            <a:extLst>
              <a:ext uri="{FF2B5EF4-FFF2-40B4-BE49-F238E27FC236}">
                <a16:creationId xmlns:a16="http://schemas.microsoft.com/office/drawing/2014/main" id="{F403E9AD-F3D0-4DC6-8EDF-93CDC88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662" y="1605754"/>
            <a:ext cx="261820" cy="2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10167659" y="1608487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solidFill>
                  <a:srgbClr val="0070C0"/>
                </a:solidFill>
              </a:rPr>
              <a:t>s</a:t>
            </a:r>
            <a:r>
              <a:rPr lang="en-US" sz="750" dirty="0" err="1" smtClean="0">
                <a:solidFill>
                  <a:srgbClr val="0070C0"/>
                </a:solidFill>
              </a:rPr>
              <a:t>asviya</a:t>
            </a:r>
            <a:r>
              <a:rPr lang="en-US" sz="750" dirty="0" smtClean="0">
                <a:solidFill>
                  <a:srgbClr val="0070C0"/>
                </a:solidFill>
              </a:rPr>
              <a:t>-dev-</a:t>
            </a:r>
            <a:r>
              <a:rPr lang="en-US" sz="750" dirty="0" err="1" smtClean="0">
                <a:solidFill>
                  <a:srgbClr val="0070C0"/>
                </a:solidFill>
              </a:rPr>
              <a:t>nsg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11924562" y="1601620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 smtClean="0">
                <a:solidFill>
                  <a:srgbClr val="0070C0"/>
                </a:solidFill>
              </a:rPr>
              <a:t>valprev</a:t>
            </a:r>
            <a:r>
              <a:rPr lang="en-US" sz="750" dirty="0" smtClean="0">
                <a:solidFill>
                  <a:srgbClr val="0070C0"/>
                </a:solidFill>
              </a:rPr>
              <a:t>-dev-</a:t>
            </a:r>
            <a:r>
              <a:rPr lang="en-US" sz="750" dirty="0" err="1" smtClean="0">
                <a:solidFill>
                  <a:srgbClr val="0070C0"/>
                </a:solidFill>
              </a:rPr>
              <a:t>nsg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13692701" y="1586040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 smtClean="0">
                <a:solidFill>
                  <a:srgbClr val="0070C0"/>
                </a:solidFill>
              </a:rPr>
              <a:t>pacmed</a:t>
            </a:r>
            <a:r>
              <a:rPr lang="en-US" sz="750" dirty="0" smtClean="0">
                <a:solidFill>
                  <a:srgbClr val="0070C0"/>
                </a:solidFill>
              </a:rPr>
              <a:t>-dev-</a:t>
            </a:r>
            <a:r>
              <a:rPr lang="en-US" sz="750" dirty="0" err="1" smtClean="0">
                <a:solidFill>
                  <a:srgbClr val="0070C0"/>
                </a:solidFill>
              </a:rPr>
              <a:t>nsg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E434A17D-D658-49B2-BDAA-A12D88D9E3CD}"/>
              </a:ext>
            </a:extLst>
          </p:cNvPr>
          <p:cNvSpPr/>
          <p:nvPr/>
        </p:nvSpPr>
        <p:spPr>
          <a:xfrm>
            <a:off x="3583486" y="4370855"/>
            <a:ext cx="2687581" cy="323275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5ACEE5-5B29-42E1-A97B-C07A0AD9F104}"/>
              </a:ext>
            </a:extLst>
          </p:cNvPr>
          <p:cNvSpPr txBox="1"/>
          <p:nvPr/>
        </p:nvSpPr>
        <p:spPr>
          <a:xfrm>
            <a:off x="3492064" y="7572274"/>
            <a:ext cx="1740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AADS </a:t>
            </a:r>
            <a:r>
              <a:rPr lang="en-US" sz="750" dirty="0" err="1" smtClean="0">
                <a:solidFill>
                  <a:srgbClr val="0070C0"/>
                </a:solidFill>
              </a:rPr>
              <a:t>VNet</a:t>
            </a:r>
            <a:r>
              <a:rPr lang="en-US" sz="750" dirty="0" smtClean="0">
                <a:solidFill>
                  <a:srgbClr val="0070C0"/>
                </a:solidFill>
              </a:rPr>
              <a:t> aads-vnet-01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10.1.0.0/24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55C52A6-95E5-4898-9343-CBE2A7923D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38" y="7484135"/>
            <a:ext cx="279985" cy="256849"/>
          </a:xfrm>
          <a:prstGeom prst="rect">
            <a:avLst/>
          </a:prstGeom>
          <a:noFill/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 flipV="1">
            <a:off x="5392235" y="4045412"/>
            <a:ext cx="6366" cy="3334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8" y="6686281"/>
            <a:ext cx="289645" cy="264422"/>
          </a:xfrm>
          <a:prstGeom prst="rect">
            <a:avLst/>
          </a:prstGeom>
          <a:noFill/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019923" y="6802634"/>
            <a:ext cx="1080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default</a:t>
            </a:r>
            <a:endParaRPr lang="en-US" sz="750" dirty="0">
              <a:solidFill>
                <a:srgbClr val="0070C0"/>
              </a:solidFill>
            </a:endParaRPr>
          </a:p>
          <a:p>
            <a:r>
              <a:rPr lang="en-US" sz="750" dirty="0" smtClean="0">
                <a:solidFill>
                  <a:srgbClr val="0070C0"/>
                </a:solidFill>
              </a:rPr>
              <a:t>10.1.0.0/24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88" y="6950703"/>
            <a:ext cx="521062" cy="521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4159" y="4751009"/>
            <a:ext cx="396432" cy="39964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256498" y="5123745"/>
            <a:ext cx="10807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10.1.0.4</a:t>
            </a:r>
          </a:p>
          <a:p>
            <a:r>
              <a:rPr lang="en-US" sz="750" dirty="0">
                <a:solidFill>
                  <a:srgbClr val="0070C0"/>
                </a:solidFill>
              </a:rPr>
              <a:t>r</a:t>
            </a:r>
            <a:r>
              <a:rPr lang="en-US" sz="750" dirty="0" smtClean="0">
                <a:solidFill>
                  <a:srgbClr val="0070C0"/>
                </a:solidFill>
              </a:rPr>
              <a:t>esearch-cloud.nl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research-</a:t>
            </a:r>
            <a:r>
              <a:rPr lang="en-US" sz="750" dirty="0" err="1" smtClean="0">
                <a:solidFill>
                  <a:srgbClr val="0070C0"/>
                </a:solidFill>
              </a:rPr>
              <a:t>cloud.local</a:t>
            </a:r>
            <a:endParaRPr lang="en-GB" sz="750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2996163" y="5177455"/>
            <a:ext cx="91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b="1" dirty="0">
                <a:solidFill>
                  <a:schemeClr val="accent1"/>
                </a:solidFill>
              </a:rPr>
              <a:t>AADDS-research-cloud.nl-NSG</a:t>
            </a:r>
            <a:endParaRPr lang="en-GB" sz="700" dirty="0">
              <a:solidFill>
                <a:schemeClr val="accent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>
            <a:off x="6271070" y="5120715"/>
            <a:ext cx="95108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D6B0A4A-BC9C-4848-90B8-235EBB27A5D0}"/>
              </a:ext>
            </a:extLst>
          </p:cNvPr>
          <p:cNvSpPr txBox="1"/>
          <p:nvPr/>
        </p:nvSpPr>
        <p:spPr>
          <a:xfrm>
            <a:off x="6611277" y="4928442"/>
            <a:ext cx="7137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accent6">
                    <a:lumMod val="75000"/>
                  </a:schemeClr>
                </a:solidFill>
              </a:rPr>
              <a:t>Peering</a:t>
            </a:r>
          </a:p>
        </p:txBody>
      </p:sp>
      <p:sp>
        <p:nvSpPr>
          <p:cNvPr id="124" name="Rounded Rectangle 8">
            <a:extLst>
              <a:ext uri="{FF2B5EF4-FFF2-40B4-BE49-F238E27FC236}">
                <a16:creationId xmlns:a16="http://schemas.microsoft.com/office/drawing/2014/main" id="{B6A54606-752E-4021-A268-3D9755FF96CA}"/>
              </a:ext>
            </a:extLst>
          </p:cNvPr>
          <p:cNvSpPr/>
          <p:nvPr/>
        </p:nvSpPr>
        <p:spPr>
          <a:xfrm>
            <a:off x="1014397" y="4557469"/>
            <a:ext cx="959288" cy="1243262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/>
          </a:p>
        </p:txBody>
      </p:sp>
      <p:sp>
        <p:nvSpPr>
          <p:cNvPr id="125" name="Freeform: Shape 60">
            <a:extLst>
              <a:ext uri="{FF2B5EF4-FFF2-40B4-BE49-F238E27FC236}">
                <a16:creationId xmlns:a16="http://schemas.microsoft.com/office/drawing/2014/main" id="{6D086545-00BD-4E60-B3A2-944A79EE7581}"/>
              </a:ext>
            </a:extLst>
          </p:cNvPr>
          <p:cNvSpPr/>
          <p:nvPr/>
        </p:nvSpPr>
        <p:spPr>
          <a:xfrm>
            <a:off x="1751364" y="4928911"/>
            <a:ext cx="2460637" cy="102012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rgbClr val="FF0000"/>
                </a:solidFill>
              </a:rPr>
              <a:t> </a:t>
            </a:r>
            <a:r>
              <a:rPr lang="en-GB" sz="900" dirty="0" err="1" smtClean="0">
                <a:solidFill>
                  <a:srgbClr val="FF0000"/>
                </a:solidFill>
              </a:rPr>
              <a:t>ldaps</a:t>
            </a:r>
            <a:r>
              <a:rPr lang="en-GB" sz="900" dirty="0" smtClean="0">
                <a:solidFill>
                  <a:srgbClr val="FF0000"/>
                </a:solidFill>
              </a:rPr>
              <a:t> 663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5C0879-3EC9-4330-B2FF-2C44BE745B94}"/>
              </a:ext>
            </a:extLst>
          </p:cNvPr>
          <p:cNvSpPr txBox="1"/>
          <p:nvPr/>
        </p:nvSpPr>
        <p:spPr>
          <a:xfrm>
            <a:off x="918897" y="5809034"/>
            <a:ext cx="126796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SURFnet SCZ services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120" name="Picture 1" descr="https://106c4.wpc.azureedge.net/80106C4/Gallery-Prod/cdn/2015-02-24/prod20161101-microsoft-windowsazure-gallery/Microsoft.NetworkSecurityGroup-ARM.1.0.5/Icons/Small.png">
            <a:extLst>
              <a:ext uri="{FF2B5EF4-FFF2-40B4-BE49-F238E27FC236}">
                <a16:creationId xmlns:a16="http://schemas.microsoft.com/office/drawing/2014/main" id="{F403E9AD-F3D0-4DC6-8EDF-93CDC88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20" y="4900041"/>
            <a:ext cx="261820" cy="2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5315901-7DE9-44C3-A5AC-6C8B4F60575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7313" y="1920535"/>
            <a:ext cx="387819" cy="38781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134D12A-B66E-434E-B608-64D38EE7933F}"/>
              </a:ext>
            </a:extLst>
          </p:cNvPr>
          <p:cNvSpPr txBox="1"/>
          <p:nvPr/>
        </p:nvSpPr>
        <p:spPr>
          <a:xfrm>
            <a:off x="1014394" y="5523222"/>
            <a:ext cx="91824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0070C0"/>
                </a:solidFill>
              </a:rPr>
              <a:t>145.101.114.0/24</a:t>
            </a:r>
            <a:endParaRPr lang="en-GB" sz="750" dirty="0">
              <a:solidFill>
                <a:srgbClr val="0070C0"/>
              </a:solidFill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4F85EED-8C2B-40A6-A0F7-517DBED094A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23" y="5667256"/>
            <a:ext cx="279985" cy="256849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12" y="2368320"/>
            <a:ext cx="354402" cy="32512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C102E51-9ACD-4116-9F22-350C7FF4A67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17" y="3943951"/>
            <a:ext cx="354402" cy="32512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10" y="2164974"/>
            <a:ext cx="356134" cy="32512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08" y="5767377"/>
            <a:ext cx="354402" cy="32512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302881" y="6072319"/>
            <a:ext cx="14650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rgbClr val="0070C0"/>
                </a:solidFill>
              </a:rPr>
              <a:t>10.1.0.8</a:t>
            </a:r>
          </a:p>
          <a:p>
            <a:r>
              <a:rPr lang="en-US" sz="750" dirty="0" smtClean="0">
                <a:solidFill>
                  <a:srgbClr val="0070C0"/>
                </a:solidFill>
              </a:rPr>
              <a:t>KMS</a:t>
            </a:r>
          </a:p>
          <a:p>
            <a:r>
              <a:rPr lang="en-US" sz="750" dirty="0">
                <a:solidFill>
                  <a:srgbClr val="0070C0"/>
                </a:solidFill>
              </a:rPr>
              <a:t>a</a:t>
            </a:r>
            <a:r>
              <a:rPr lang="en-US" sz="750" dirty="0" smtClean="0">
                <a:solidFill>
                  <a:srgbClr val="0070C0"/>
                </a:solidFill>
              </a:rPr>
              <a:t>zure-kms01.research-cloud.nl</a:t>
            </a:r>
          </a:p>
        </p:txBody>
      </p:sp>
    </p:spTree>
    <p:extLst>
      <p:ext uri="{BB962C8B-B14F-4D97-AF65-F5344CB8AC3E}">
        <p14:creationId xmlns:p14="http://schemas.microsoft.com/office/powerpoint/2010/main" val="40174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6F86442-F9F5-4A18-816D-5777B7DB06DD}"/>
              </a:ext>
            </a:extLst>
          </p:cNvPr>
          <p:cNvSpPr txBox="1"/>
          <p:nvPr/>
        </p:nvSpPr>
        <p:spPr>
          <a:xfrm>
            <a:off x="311269" y="149077"/>
            <a:ext cx="558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Development workspaces  V0.94   Chris Luijt/Simon Dedters/</a:t>
            </a:r>
            <a:r>
              <a:rPr lang="en-US" sz="1400" dirty="0" err="1" smtClean="0"/>
              <a:t>Fons</a:t>
            </a:r>
            <a:r>
              <a:rPr lang="en-US" sz="1400" dirty="0" smtClean="0"/>
              <a:t> </a:t>
            </a:r>
            <a:r>
              <a:rPr lang="en-US" sz="1400" dirty="0" err="1" smtClean="0"/>
              <a:t>Ulings</a:t>
            </a:r>
            <a:endParaRPr lang="en-GB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12550225" y="6216785"/>
            <a:ext cx="40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Spoke </a:t>
            </a:r>
            <a:r>
              <a:rPr lang="en-US" sz="1400" dirty="0" err="1">
                <a:solidFill>
                  <a:srgbClr val="0070C0"/>
                </a:solidFill>
              </a:rPr>
              <a:t>VNet</a:t>
            </a:r>
            <a:r>
              <a:rPr lang="en-US" sz="1400" dirty="0">
                <a:solidFill>
                  <a:srgbClr val="0070C0"/>
                </a:solidFill>
              </a:rPr>
              <a:t> pacmed-dev-vnet-01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145.121.48.96/28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12394766" y="6828065"/>
            <a:ext cx="381005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Amsterdam UMC </a:t>
            </a:r>
            <a:r>
              <a:rPr lang="en-US" sz="1400" dirty="0" err="1">
                <a:solidFill>
                  <a:srgbClr val="0070C0"/>
                </a:solidFill>
              </a:rPr>
              <a:t>PACMed</a:t>
            </a:r>
            <a:r>
              <a:rPr lang="en-US" sz="1400" dirty="0">
                <a:solidFill>
                  <a:srgbClr val="0070C0"/>
                </a:solidFill>
              </a:rPr>
              <a:t> Development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14294064" y="1880891"/>
            <a:ext cx="176580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pacmed</a:t>
            </a:r>
            <a:r>
              <a:rPr lang="en-US" sz="1400" dirty="0" smtClean="0">
                <a:solidFill>
                  <a:srgbClr val="0070C0"/>
                </a:solidFill>
              </a:rPr>
              <a:t>-dev-</a:t>
            </a:r>
            <a:r>
              <a:rPr lang="en-US" sz="1400" dirty="0" err="1" smtClean="0">
                <a:solidFill>
                  <a:srgbClr val="0070C0"/>
                </a:solidFill>
              </a:rPr>
              <a:t>nsg</a:t>
            </a:r>
            <a:endParaRPr lang="en-GB" sz="14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2418" y="689317"/>
            <a:ext cx="15403278" cy="7712262"/>
            <a:chOff x="302418" y="689317"/>
            <a:chExt cx="15403278" cy="7712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A25AC-BCA6-4AB7-9ED4-C23056BB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848" y="2073120"/>
              <a:ext cx="452043" cy="452043"/>
            </a:xfrm>
            <a:prstGeom prst="rect">
              <a:avLst/>
            </a:prstGeom>
          </p:spPr>
        </p:pic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B6A54606-752E-4021-A268-3D9755FF96CA}"/>
                </a:ext>
              </a:extLst>
            </p:cNvPr>
            <p:cNvSpPr/>
            <p:nvPr/>
          </p:nvSpPr>
          <p:spPr>
            <a:xfrm>
              <a:off x="302418" y="689317"/>
              <a:ext cx="1671267" cy="2638153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F85EED-8C2B-40A6-A0F7-517DBED0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17" y="3209736"/>
              <a:ext cx="279985" cy="256849"/>
            </a:xfrm>
            <a:prstGeom prst="rect">
              <a:avLst/>
            </a:prstGeom>
            <a:no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5C0879-3EC9-4330-B2FF-2C44BE745B94}"/>
                </a:ext>
              </a:extLst>
            </p:cNvPr>
            <p:cNvSpPr txBox="1"/>
            <p:nvPr/>
          </p:nvSpPr>
          <p:spPr>
            <a:xfrm>
              <a:off x="568717" y="3377965"/>
              <a:ext cx="1267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On-Premises Network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16" name="Rounded Rectangle 8">
              <a:extLst>
                <a:ext uri="{FF2B5EF4-FFF2-40B4-BE49-F238E27FC236}">
                  <a16:creationId xmlns:a16="http://schemas.microsoft.com/office/drawing/2014/main" id="{E434A17D-D658-49B2-BDAA-A12D88D9E3CD}"/>
                </a:ext>
              </a:extLst>
            </p:cNvPr>
            <p:cNvSpPr/>
            <p:nvPr/>
          </p:nvSpPr>
          <p:spPr>
            <a:xfrm>
              <a:off x="3582019" y="897486"/>
              <a:ext cx="1465670" cy="3167684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18" name="Cylinder 22">
              <a:extLst>
                <a:ext uri="{FF2B5EF4-FFF2-40B4-BE49-F238E27FC236}">
                  <a16:creationId xmlns:a16="http://schemas.microsoft.com/office/drawing/2014/main" id="{575CC3D6-99CA-490D-BCF6-B0BEA59F1FDB}"/>
                </a:ext>
              </a:extLst>
            </p:cNvPr>
            <p:cNvSpPr/>
            <p:nvPr/>
          </p:nvSpPr>
          <p:spPr>
            <a:xfrm rot="5400000">
              <a:off x="2561245" y="1457464"/>
              <a:ext cx="146177" cy="1151311"/>
            </a:xfrm>
            <a:prstGeom prst="ca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5946AC-485B-4237-8CF5-A2C559FAACA2}"/>
                </a:ext>
              </a:extLst>
            </p:cNvPr>
            <p:cNvSpPr txBox="1"/>
            <p:nvPr/>
          </p:nvSpPr>
          <p:spPr>
            <a:xfrm>
              <a:off x="2227623" y="2408224"/>
              <a:ext cx="123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ExpressRoute</a:t>
              </a:r>
              <a:endParaRPr lang="en-GB" sz="750" dirty="0">
                <a:solidFill>
                  <a:srgbClr val="0070C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5C52A6-95E5-4898-9343-CBE2A792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100" y="3950027"/>
              <a:ext cx="279985" cy="256849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34D12A-B66E-434E-B608-64D38EE7933F}"/>
                </a:ext>
              </a:extLst>
            </p:cNvPr>
            <p:cNvSpPr txBox="1"/>
            <p:nvPr/>
          </p:nvSpPr>
          <p:spPr>
            <a:xfrm>
              <a:off x="432669" y="2962565"/>
              <a:ext cx="154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145.121.0.0/16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4CD9CB-88F9-440B-9F97-3D0E167A4E8D}"/>
                </a:ext>
              </a:extLst>
            </p:cNvPr>
            <p:cNvSpPr txBox="1"/>
            <p:nvPr/>
          </p:nvSpPr>
          <p:spPr>
            <a:xfrm>
              <a:off x="3558495" y="2302593"/>
              <a:ext cx="918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Gateway</a:t>
              </a:r>
              <a:endParaRPr lang="en-GB" sz="750" dirty="0">
                <a:solidFill>
                  <a:srgbClr val="0070C0"/>
                </a:solidFill>
              </a:endParaRPr>
            </a:p>
          </p:txBody>
        </p:sp>
        <p:pic>
          <p:nvPicPr>
            <p:cNvPr id="25" name="Picture 35">
              <a:extLst>
                <a:ext uri="{FF2B5EF4-FFF2-40B4-BE49-F238E27FC236}">
                  <a16:creationId xmlns:a16="http://schemas.microsoft.com/office/drawing/2014/main" id="{8173A874-3596-4A90-8EAB-24FDDF4DBF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41" y="1753662"/>
              <a:ext cx="909733" cy="455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F6B94EE9-4869-48FA-8FBE-2F611D04D24F}"/>
                </a:ext>
              </a:extLst>
            </p:cNvPr>
            <p:cNvSpPr/>
            <p:nvPr/>
          </p:nvSpPr>
          <p:spPr>
            <a:xfrm>
              <a:off x="3378437" y="689317"/>
              <a:ext cx="1876304" cy="7207725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BA54F1-56DE-4964-A98C-575BDD9ACDFC}"/>
                </a:ext>
              </a:extLst>
            </p:cNvPr>
            <p:cNvSpPr txBox="1"/>
            <p:nvPr/>
          </p:nvSpPr>
          <p:spPr>
            <a:xfrm>
              <a:off x="3341152" y="7878359"/>
              <a:ext cx="1961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Amsterdam UMC Azure </a:t>
              </a:r>
              <a:r>
                <a:rPr lang="en-US" sz="1400" dirty="0" err="1">
                  <a:solidFill>
                    <a:srgbClr val="0070C0"/>
                  </a:solidFill>
                </a:rPr>
                <a:t>Playgound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750D8F-5C7B-4F71-8B23-3555C6A8CF05}"/>
                </a:ext>
              </a:extLst>
            </p:cNvPr>
            <p:cNvSpPr txBox="1"/>
            <p:nvPr/>
          </p:nvSpPr>
          <p:spPr>
            <a:xfrm>
              <a:off x="432669" y="2188262"/>
              <a:ext cx="14637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FortiGate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VUMC-FG01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145.121.63.142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5ACEE5-5B29-42E1-A97B-C07A0AD9F104}"/>
                </a:ext>
              </a:extLst>
            </p:cNvPr>
            <p:cNvSpPr txBox="1"/>
            <p:nvPr/>
          </p:nvSpPr>
          <p:spPr>
            <a:xfrm>
              <a:off x="3493759" y="4090052"/>
              <a:ext cx="174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Hub </a:t>
              </a:r>
              <a:r>
                <a:rPr lang="en-US" sz="1400" dirty="0" err="1">
                  <a:solidFill>
                    <a:srgbClr val="0070C0"/>
                  </a:solidFill>
                </a:rPr>
                <a:t>VNet</a:t>
              </a:r>
              <a:r>
                <a:rPr lang="en-US" sz="1400" dirty="0">
                  <a:solidFill>
                    <a:srgbClr val="0070C0"/>
                  </a:solidFill>
                </a:rPr>
                <a:t> TESTAUMC-vnet-01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16C6CE7-801E-496D-A8B5-EA87031F4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5" y="1277676"/>
              <a:ext cx="9260060" cy="611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8">
              <a:extLst>
                <a:ext uri="{FF2B5EF4-FFF2-40B4-BE49-F238E27FC236}">
                  <a16:creationId xmlns:a16="http://schemas.microsoft.com/office/drawing/2014/main" id="{E5C5AC3C-D6AB-4242-B89D-604F58342718}"/>
                </a:ext>
              </a:extLst>
            </p:cNvPr>
            <p:cNvSpPr/>
            <p:nvPr/>
          </p:nvSpPr>
          <p:spPr>
            <a:xfrm>
              <a:off x="9737941" y="2938671"/>
              <a:ext cx="1818951" cy="2271578"/>
            </a:xfrm>
            <a:prstGeom prst="roundRect">
              <a:avLst>
                <a:gd name="adj" fmla="val 620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D6D40D-6F94-4872-ACDE-A7FDE9E8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052" y="3017615"/>
              <a:ext cx="684855" cy="64489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3284E7-DFF2-443F-A555-A0B369437101}"/>
                </a:ext>
              </a:extLst>
            </p:cNvPr>
            <p:cNvSpPr txBox="1"/>
            <p:nvPr/>
          </p:nvSpPr>
          <p:spPr>
            <a:xfrm>
              <a:off x="10040052" y="5283167"/>
              <a:ext cx="2078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v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alprev</a:t>
              </a:r>
              <a:r>
                <a:rPr lang="en-US" sz="1400" dirty="0" smtClean="0">
                  <a:solidFill>
                    <a:srgbClr val="0070C0"/>
                  </a:solidFill>
                </a:rPr>
                <a:t>-dev-subnet</a:t>
              </a:r>
              <a:endParaRPr lang="en-US" sz="1400" dirty="0">
                <a:solidFill>
                  <a:srgbClr val="0070C0"/>
                </a:solidFill>
              </a:endParaRPr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145.121.48.80/28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085320-0EA4-45C5-848E-F42C754DF4F6}"/>
                </a:ext>
              </a:extLst>
            </p:cNvPr>
            <p:cNvSpPr txBox="1"/>
            <p:nvPr/>
          </p:nvSpPr>
          <p:spPr>
            <a:xfrm>
              <a:off x="9862811" y="3861415"/>
              <a:ext cx="194258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0070C0"/>
                  </a:solidFill>
                </a:rPr>
                <a:t>valprev-dev-rh01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57" name="Rounded Rectangle 8">
              <a:extLst>
                <a:ext uri="{FF2B5EF4-FFF2-40B4-BE49-F238E27FC236}">
                  <a16:creationId xmlns:a16="http://schemas.microsoft.com/office/drawing/2014/main" id="{7AA15AD3-EE22-44A4-8E13-83ED373B6B60}"/>
                </a:ext>
              </a:extLst>
            </p:cNvPr>
            <p:cNvSpPr/>
            <p:nvPr/>
          </p:nvSpPr>
          <p:spPr>
            <a:xfrm>
              <a:off x="9360330" y="2711707"/>
              <a:ext cx="2616672" cy="3420059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212486-DF11-4B2B-9356-0322C1036AB9}"/>
                </a:ext>
              </a:extLst>
            </p:cNvPr>
            <p:cNvSpPr txBox="1"/>
            <p:nvPr/>
          </p:nvSpPr>
          <p:spPr>
            <a:xfrm>
              <a:off x="9233003" y="6216783"/>
              <a:ext cx="3066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Spoke </a:t>
              </a:r>
              <a:r>
                <a:rPr lang="en-US" sz="1400" dirty="0" err="1">
                  <a:solidFill>
                    <a:srgbClr val="0070C0"/>
                  </a:solidFill>
                </a:rPr>
                <a:t>VNet</a:t>
              </a:r>
              <a:r>
                <a:rPr lang="en-US" sz="1400" dirty="0">
                  <a:solidFill>
                    <a:srgbClr val="0070C0"/>
                  </a:solidFill>
                </a:rPr>
                <a:t> valprev-dev-vnet-01</a:t>
              </a:r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145.121.48.80/28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59" name="Rounded Rectangle 8">
              <a:extLst>
                <a:ext uri="{FF2B5EF4-FFF2-40B4-BE49-F238E27FC236}">
                  <a16:creationId xmlns:a16="http://schemas.microsoft.com/office/drawing/2014/main" id="{B8CBFF84-D455-42EA-8941-D36E261B6D5B}"/>
                </a:ext>
              </a:extLst>
            </p:cNvPr>
            <p:cNvSpPr/>
            <p:nvPr/>
          </p:nvSpPr>
          <p:spPr>
            <a:xfrm>
              <a:off x="9094984" y="2502182"/>
              <a:ext cx="3210423" cy="4374565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1EF023-48CE-450C-BB37-CBD9C765E527}"/>
                </a:ext>
              </a:extLst>
            </p:cNvPr>
            <p:cNvSpPr txBox="1"/>
            <p:nvPr/>
          </p:nvSpPr>
          <p:spPr>
            <a:xfrm>
              <a:off x="8939538" y="6828065"/>
              <a:ext cx="38008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Amsterdam UMC </a:t>
              </a:r>
              <a:r>
                <a:rPr lang="en-US" sz="1400" dirty="0" err="1">
                  <a:solidFill>
                    <a:srgbClr val="0070C0"/>
                  </a:solidFill>
                </a:rPr>
                <a:t>Valpreventie</a:t>
              </a:r>
              <a:r>
                <a:rPr lang="en-US" sz="1400" dirty="0">
                  <a:solidFill>
                    <a:srgbClr val="0070C0"/>
                  </a:solidFill>
                </a:rPr>
                <a:t> Development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1A175BB-450E-4506-AD93-5FBC55B3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2545" y="5882421"/>
              <a:ext cx="541045" cy="509474"/>
            </a:xfrm>
            <a:prstGeom prst="rect">
              <a:avLst/>
            </a:prstGeom>
            <a:noFill/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6B0A4A-BC9C-4848-90B8-235EBB27A5D0}"/>
                </a:ext>
              </a:extLst>
            </p:cNvPr>
            <p:cNvSpPr txBox="1"/>
            <p:nvPr/>
          </p:nvSpPr>
          <p:spPr>
            <a:xfrm>
              <a:off x="8602759" y="1009963"/>
              <a:ext cx="13792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Peering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F80DD1-B567-4CE0-B951-3948429E1052}"/>
                </a:ext>
              </a:extLst>
            </p:cNvPr>
            <p:cNvSpPr txBox="1"/>
            <p:nvPr/>
          </p:nvSpPr>
          <p:spPr>
            <a:xfrm>
              <a:off x="9854642" y="3627951"/>
              <a:ext cx="15320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145.121.48.84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E5D060D-A85F-407B-8E0D-F7BB8755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2545" y="4949541"/>
              <a:ext cx="556995" cy="524496"/>
            </a:xfrm>
            <a:prstGeom prst="rect">
              <a:avLst/>
            </a:prstGeom>
            <a:noFill/>
          </p:spPr>
        </p:pic>
        <p:sp>
          <p:nvSpPr>
            <p:cNvPr id="66" name="Rounded Rectangle 8">
              <a:extLst>
                <a:ext uri="{FF2B5EF4-FFF2-40B4-BE49-F238E27FC236}">
                  <a16:creationId xmlns:a16="http://schemas.microsoft.com/office/drawing/2014/main" id="{E5C5AC3C-D6AB-4242-B89D-604F58342718}"/>
                </a:ext>
              </a:extLst>
            </p:cNvPr>
            <p:cNvSpPr/>
            <p:nvPr/>
          </p:nvSpPr>
          <p:spPr>
            <a:xfrm>
              <a:off x="13138234" y="2938671"/>
              <a:ext cx="1818951" cy="2271578"/>
            </a:xfrm>
            <a:prstGeom prst="roundRect">
              <a:avLst>
                <a:gd name="adj" fmla="val 620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5D6D40D-6F94-4872-ACDE-A7FDE9E8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0342" y="3017611"/>
              <a:ext cx="684855" cy="64489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3284E7-DFF2-443F-A555-A0B369437101}"/>
                </a:ext>
              </a:extLst>
            </p:cNvPr>
            <p:cNvSpPr txBox="1"/>
            <p:nvPr/>
          </p:nvSpPr>
          <p:spPr>
            <a:xfrm>
              <a:off x="13440342" y="5291855"/>
              <a:ext cx="2078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70C0"/>
                  </a:solidFill>
                </a:rPr>
                <a:t>pacmed</a:t>
              </a:r>
              <a:r>
                <a:rPr lang="en-US" sz="1400" dirty="0" smtClean="0">
                  <a:solidFill>
                    <a:srgbClr val="0070C0"/>
                  </a:solidFill>
                </a:rPr>
                <a:t>-dev-subnet</a:t>
              </a:r>
              <a:endParaRPr lang="en-US" sz="1400" dirty="0">
                <a:solidFill>
                  <a:srgbClr val="0070C0"/>
                </a:solidFill>
              </a:endParaRPr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145.121.48.96/28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85320-0EA4-45C5-848E-F42C754DF4F6}"/>
                </a:ext>
              </a:extLst>
            </p:cNvPr>
            <p:cNvSpPr txBox="1"/>
            <p:nvPr/>
          </p:nvSpPr>
          <p:spPr>
            <a:xfrm>
              <a:off x="13263100" y="3866910"/>
              <a:ext cx="194258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0070C0"/>
                  </a:solidFill>
                </a:rPr>
                <a:t>pacmed-dev-cs01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70" name="Rounded Rectangle 8">
              <a:extLst>
                <a:ext uri="{FF2B5EF4-FFF2-40B4-BE49-F238E27FC236}">
                  <a16:creationId xmlns:a16="http://schemas.microsoft.com/office/drawing/2014/main" id="{7AA15AD3-EE22-44A4-8E13-83ED373B6B60}"/>
                </a:ext>
              </a:extLst>
            </p:cNvPr>
            <p:cNvSpPr/>
            <p:nvPr/>
          </p:nvSpPr>
          <p:spPr>
            <a:xfrm>
              <a:off x="12760620" y="2711709"/>
              <a:ext cx="2616672" cy="3420059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Rounded Rectangle 8">
              <a:extLst>
                <a:ext uri="{FF2B5EF4-FFF2-40B4-BE49-F238E27FC236}">
                  <a16:creationId xmlns:a16="http://schemas.microsoft.com/office/drawing/2014/main" id="{B8CBFF84-D455-42EA-8941-D36E261B6D5B}"/>
                </a:ext>
              </a:extLst>
            </p:cNvPr>
            <p:cNvSpPr/>
            <p:nvPr/>
          </p:nvSpPr>
          <p:spPr>
            <a:xfrm>
              <a:off x="12495273" y="2502182"/>
              <a:ext cx="3210423" cy="4374565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1A175BB-450E-4506-AD93-5FBC55B3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2834" y="5882419"/>
              <a:ext cx="541045" cy="509474"/>
            </a:xfrm>
            <a:prstGeom prst="rect">
              <a:avLst/>
            </a:prstGeom>
            <a:noFill/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F80DD1-B567-4CE0-B951-3948429E1052}"/>
                </a:ext>
              </a:extLst>
            </p:cNvPr>
            <p:cNvSpPr txBox="1"/>
            <p:nvPr/>
          </p:nvSpPr>
          <p:spPr>
            <a:xfrm>
              <a:off x="13254931" y="3627953"/>
              <a:ext cx="15320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145.121.48.100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E5D060D-A85F-407B-8E0D-F7BB8755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2834" y="4949537"/>
              <a:ext cx="556995" cy="524496"/>
            </a:xfrm>
            <a:prstGeom prst="rect">
              <a:avLst/>
            </a:prstGeom>
            <a:noFill/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16C6CE7-801E-496D-A8B5-EA87031F493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7297659" y="1283793"/>
              <a:ext cx="12457" cy="143953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8">
              <a:extLst>
                <a:ext uri="{FF2B5EF4-FFF2-40B4-BE49-F238E27FC236}">
                  <a16:creationId xmlns:a16="http://schemas.microsoft.com/office/drawing/2014/main" id="{E5C5AC3C-D6AB-4242-B89D-604F58342718}"/>
                </a:ext>
              </a:extLst>
            </p:cNvPr>
            <p:cNvSpPr/>
            <p:nvPr/>
          </p:nvSpPr>
          <p:spPr>
            <a:xfrm>
              <a:off x="6366938" y="2950295"/>
              <a:ext cx="1818951" cy="2344495"/>
            </a:xfrm>
            <a:prstGeom prst="roundRect">
              <a:avLst>
                <a:gd name="adj" fmla="val 620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3284E7-DFF2-443F-A555-A0B369437101}"/>
                </a:ext>
              </a:extLst>
            </p:cNvPr>
            <p:cNvSpPr txBox="1"/>
            <p:nvPr/>
          </p:nvSpPr>
          <p:spPr>
            <a:xfrm>
              <a:off x="6664682" y="5346478"/>
              <a:ext cx="2078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asviya</a:t>
              </a:r>
              <a:r>
                <a:rPr lang="en-US" sz="1400" dirty="0" smtClean="0">
                  <a:solidFill>
                    <a:srgbClr val="0070C0"/>
                  </a:solidFill>
                </a:rPr>
                <a:t>-dev-subnet</a:t>
              </a:r>
              <a:endParaRPr lang="en-US" sz="1400" dirty="0">
                <a:solidFill>
                  <a:srgbClr val="0070C0"/>
                </a:solidFill>
              </a:endParaRPr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145.121.48.64/28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085320-0EA4-45C5-848E-F42C754DF4F6}"/>
                </a:ext>
              </a:extLst>
            </p:cNvPr>
            <p:cNvSpPr txBox="1"/>
            <p:nvPr/>
          </p:nvSpPr>
          <p:spPr>
            <a:xfrm>
              <a:off x="6491808" y="3881332"/>
              <a:ext cx="1942580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rgbClr val="0070C0"/>
                  </a:solidFill>
                </a:rPr>
                <a:t>sasviya-dev-dc01</a:t>
              </a:r>
            </a:p>
            <a:p>
              <a:r>
                <a:rPr lang="en-GB" sz="1400" dirty="0" err="1" smtClean="0">
                  <a:solidFill>
                    <a:srgbClr val="0070C0"/>
                  </a:solidFill>
                </a:rPr>
                <a:t>sasviya</a:t>
              </a:r>
              <a:r>
                <a:rPr lang="en-GB" sz="1400" dirty="0" smtClean="0">
                  <a:solidFill>
                    <a:srgbClr val="0070C0"/>
                  </a:solidFill>
                </a:rPr>
                <a:t>-dev-</a:t>
              </a:r>
              <a:r>
                <a:rPr lang="en-GB" sz="1400" dirty="0" err="1" smtClean="0">
                  <a:solidFill>
                    <a:srgbClr val="0070C0"/>
                  </a:solidFill>
                </a:rPr>
                <a:t>cas</a:t>
              </a:r>
              <a:endParaRPr lang="en-GB" sz="1400" dirty="0" smtClean="0">
                <a:solidFill>
                  <a:srgbClr val="0070C0"/>
                </a:solidFill>
              </a:endParaRPr>
            </a:p>
            <a:p>
              <a:r>
                <a:rPr lang="en-GB" sz="1400" dirty="0" smtClean="0">
                  <a:solidFill>
                    <a:srgbClr val="0070C0"/>
                  </a:solidFill>
                </a:rPr>
                <a:t>sasviya-dev-w01</a:t>
              </a:r>
              <a:endParaRPr lang="en-GB" sz="1400" dirty="0">
                <a:solidFill>
                  <a:srgbClr val="0070C0"/>
                </a:solidFill>
              </a:endParaRPr>
            </a:p>
            <a:p>
              <a:r>
                <a:rPr lang="en-GB" sz="1400" dirty="0" smtClean="0">
                  <a:solidFill>
                    <a:srgbClr val="0070C0"/>
                  </a:solidFill>
                </a:rPr>
                <a:t>sasviya-dev-w02</a:t>
              </a:r>
              <a:endParaRPr lang="en-GB" sz="1400" dirty="0">
                <a:solidFill>
                  <a:srgbClr val="0070C0"/>
                </a:solidFill>
              </a:endParaRPr>
            </a:p>
            <a:p>
              <a:r>
                <a:rPr lang="en-GB" sz="1400" dirty="0" smtClean="0">
                  <a:solidFill>
                    <a:srgbClr val="0070C0"/>
                  </a:solidFill>
                </a:rPr>
                <a:t>sasviya-dev-w03</a:t>
              </a:r>
              <a:endParaRPr lang="en-GB" sz="1400" dirty="0">
                <a:solidFill>
                  <a:srgbClr val="0070C0"/>
                </a:solidFill>
              </a:endParaRPr>
            </a:p>
            <a:p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81" name="Rounded Rectangle 8">
              <a:extLst>
                <a:ext uri="{FF2B5EF4-FFF2-40B4-BE49-F238E27FC236}">
                  <a16:creationId xmlns:a16="http://schemas.microsoft.com/office/drawing/2014/main" id="{7AA15AD3-EE22-44A4-8E13-83ED373B6B60}"/>
                </a:ext>
              </a:extLst>
            </p:cNvPr>
            <p:cNvSpPr/>
            <p:nvPr/>
          </p:nvSpPr>
          <p:spPr>
            <a:xfrm>
              <a:off x="5989323" y="2723331"/>
              <a:ext cx="2616672" cy="3420059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212486-DF11-4B2B-9356-0322C1036AB9}"/>
                </a:ext>
              </a:extLst>
            </p:cNvPr>
            <p:cNvSpPr txBox="1"/>
            <p:nvPr/>
          </p:nvSpPr>
          <p:spPr>
            <a:xfrm>
              <a:off x="5723980" y="6228406"/>
              <a:ext cx="4000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Spoke </a:t>
              </a:r>
              <a:r>
                <a:rPr lang="en-US" sz="1400" dirty="0" err="1">
                  <a:solidFill>
                    <a:srgbClr val="0070C0"/>
                  </a:solidFill>
                </a:rPr>
                <a:t>Vnet</a:t>
              </a:r>
              <a:r>
                <a:rPr lang="en-US" sz="1400" dirty="0">
                  <a:solidFill>
                    <a:srgbClr val="0070C0"/>
                  </a:solidFill>
                </a:rPr>
                <a:t> sasviya-dev-vnet-01</a:t>
              </a:r>
            </a:p>
            <a:p>
              <a:r>
                <a:rPr lang="en-US" sz="1400" dirty="0" smtClean="0">
                  <a:solidFill>
                    <a:srgbClr val="0070C0"/>
                  </a:solidFill>
                </a:rPr>
                <a:t>145.121.48.64/28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83" name="Rounded Rectangle 8">
              <a:extLst>
                <a:ext uri="{FF2B5EF4-FFF2-40B4-BE49-F238E27FC236}">
                  <a16:creationId xmlns:a16="http://schemas.microsoft.com/office/drawing/2014/main" id="{B8CBFF84-D455-42EA-8941-D36E261B6D5B}"/>
                </a:ext>
              </a:extLst>
            </p:cNvPr>
            <p:cNvSpPr/>
            <p:nvPr/>
          </p:nvSpPr>
          <p:spPr>
            <a:xfrm>
              <a:off x="5723980" y="2513806"/>
              <a:ext cx="3210423" cy="4374565"/>
            </a:xfrm>
            <a:prstGeom prst="roundRect">
              <a:avLst>
                <a:gd name="adj" fmla="val 620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1EF023-48CE-450C-BB37-CBD9C765E527}"/>
                </a:ext>
              </a:extLst>
            </p:cNvPr>
            <p:cNvSpPr txBox="1"/>
            <p:nvPr/>
          </p:nvSpPr>
          <p:spPr>
            <a:xfrm>
              <a:off x="5568525" y="6839689"/>
              <a:ext cx="38100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Amsterdam UMC SAS </a:t>
              </a:r>
              <a:r>
                <a:rPr lang="en-US" sz="1400" dirty="0" err="1">
                  <a:solidFill>
                    <a:srgbClr val="0070C0"/>
                  </a:solidFill>
                </a:rPr>
                <a:t>Viya</a:t>
              </a:r>
              <a:r>
                <a:rPr lang="en-US" sz="1400" dirty="0">
                  <a:solidFill>
                    <a:srgbClr val="0070C0"/>
                  </a:solidFill>
                </a:rPr>
                <a:t> Development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1A175BB-450E-4506-AD93-5FBC55B3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539" y="5894044"/>
              <a:ext cx="541045" cy="509474"/>
            </a:xfrm>
            <a:prstGeom prst="rect">
              <a:avLst/>
            </a:prstGeom>
            <a:noFill/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F80DD1-B567-4CE0-B951-3948429E1052}"/>
                </a:ext>
              </a:extLst>
            </p:cNvPr>
            <p:cNvSpPr txBox="1"/>
            <p:nvPr/>
          </p:nvSpPr>
          <p:spPr>
            <a:xfrm>
              <a:off x="6483639" y="3639575"/>
              <a:ext cx="19860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145.121.48.69 … 73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E5D060D-A85F-407B-8E0D-F7BB8755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539" y="5036736"/>
              <a:ext cx="556998" cy="524500"/>
            </a:xfrm>
            <a:prstGeom prst="rect">
              <a:avLst/>
            </a:prstGeom>
            <a:noFill/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6C6CE7-801E-496D-A8B5-EA87031F4931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14059923" y="1283793"/>
              <a:ext cx="9032" cy="142791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16C6CE7-801E-496D-A8B5-EA87031F4931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H="1" flipV="1">
              <a:off x="10668462" y="1283793"/>
              <a:ext cx="204" cy="142791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1" descr="https://106c4.wpc.azureedge.net/80106C4/Gallery-Prod/cdn/2015-02-24/prod20161101-microsoft-windowsazure-gallery/Microsoft.NetworkSecurityGroup-ARM.1.0.5/Icons/Small.png">
              <a:extLst>
                <a:ext uri="{FF2B5EF4-FFF2-40B4-BE49-F238E27FC236}">
                  <a16:creationId xmlns:a16="http://schemas.microsoft.com/office/drawing/2014/main" id="{F403E9AD-F3D0-4DC6-8EDF-93CDC88C1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551" y="1928583"/>
              <a:ext cx="503486" cy="52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" descr="https://106c4.wpc.azureedge.net/80106C4/Gallery-Prod/cdn/2015-02-24/prod20161101-microsoft-windowsazure-gallery/Microsoft.NetworkSecurityGroup-ARM.1.0.5/Icons/Small.png">
              <a:extLst>
                <a:ext uri="{FF2B5EF4-FFF2-40B4-BE49-F238E27FC236}">
                  <a16:creationId xmlns:a16="http://schemas.microsoft.com/office/drawing/2014/main" id="{F403E9AD-F3D0-4DC6-8EDF-93CDC88C1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8016" y="1919995"/>
              <a:ext cx="503486" cy="52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" descr="https://106c4.wpc.azureedge.net/80106C4/Gallery-Prod/cdn/2015-02-24/prod20161101-microsoft-windowsazure-gallery/Microsoft.NetworkSecurityGroup-ARM.1.0.5/Icons/Small.png">
              <a:extLst>
                <a:ext uri="{FF2B5EF4-FFF2-40B4-BE49-F238E27FC236}">
                  <a16:creationId xmlns:a16="http://schemas.microsoft.com/office/drawing/2014/main" id="{F403E9AD-F3D0-4DC6-8EDF-93CDC88C1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011" y="1919995"/>
              <a:ext cx="503486" cy="52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458ADE-F0A8-41A9-9133-2D097E45DF5C}"/>
                </a:ext>
              </a:extLst>
            </p:cNvPr>
            <p:cNvSpPr txBox="1"/>
            <p:nvPr/>
          </p:nvSpPr>
          <p:spPr>
            <a:xfrm>
              <a:off x="7515320" y="1925416"/>
              <a:ext cx="176580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asviya</a:t>
              </a:r>
              <a:r>
                <a:rPr lang="en-US" sz="1400" dirty="0" smtClean="0">
                  <a:solidFill>
                    <a:srgbClr val="0070C0"/>
                  </a:solidFill>
                </a:rPr>
                <a:t>-dev-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nsg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F458ADE-F0A8-41A9-9133-2D097E45DF5C}"/>
                </a:ext>
              </a:extLst>
            </p:cNvPr>
            <p:cNvSpPr txBox="1"/>
            <p:nvPr/>
          </p:nvSpPr>
          <p:spPr>
            <a:xfrm>
              <a:off x="10893889" y="1911795"/>
              <a:ext cx="176580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70C0"/>
                  </a:solidFill>
                </a:rPr>
                <a:t>valprev</a:t>
              </a:r>
              <a:r>
                <a:rPr lang="en-US" sz="1400" dirty="0" smtClean="0">
                  <a:solidFill>
                    <a:srgbClr val="0070C0"/>
                  </a:solidFill>
                </a:rPr>
                <a:t>-dev-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nsg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5D6D40D-6F94-4872-ACDE-A7FDE9E8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051" y="3029239"/>
              <a:ext cx="684855" cy="644894"/>
            </a:xfrm>
            <a:prstGeom prst="rect">
              <a:avLst/>
            </a:prstGeom>
          </p:spPr>
        </p:pic>
        <p:pic>
          <p:nvPicPr>
            <p:cNvPr id="112" name="Graphic 40">
              <a:extLst>
                <a:ext uri="{FF2B5EF4-FFF2-40B4-BE49-F238E27FC236}">
                  <a16:creationId xmlns:a16="http://schemas.microsoft.com/office/drawing/2014/main" id="{C5315901-7DE9-44C3-A5AC-6C8B4F60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27313" y="1612811"/>
              <a:ext cx="695543" cy="69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5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8">
            <a:extLst>
              <a:ext uri="{FF2B5EF4-FFF2-40B4-BE49-F238E27FC236}">
                <a16:creationId xmlns:a16="http://schemas.microsoft.com/office/drawing/2014/main" id="{AADED596-0FC1-4611-89D5-C315C81FB028}"/>
              </a:ext>
            </a:extLst>
          </p:cNvPr>
          <p:cNvSpPr/>
          <p:nvPr/>
        </p:nvSpPr>
        <p:spPr>
          <a:xfrm>
            <a:off x="4744761" y="4704031"/>
            <a:ext cx="1862052" cy="2650245"/>
          </a:xfrm>
          <a:prstGeom prst="roundRect">
            <a:avLst>
              <a:gd name="adj" fmla="val 12239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25AC-BCA6-4AB7-9ED4-C23056BB07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81" y="1818836"/>
            <a:ext cx="520837" cy="527774"/>
          </a:xfrm>
          <a:prstGeom prst="rect">
            <a:avLst/>
          </a:prstGeom>
        </p:spPr>
      </p:pic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5C5AC3C-D6AB-4242-B89D-604F58342718}"/>
              </a:ext>
            </a:extLst>
          </p:cNvPr>
          <p:cNvSpPr/>
          <p:nvPr/>
        </p:nvSpPr>
        <p:spPr>
          <a:xfrm>
            <a:off x="8543076" y="672079"/>
            <a:ext cx="1274778" cy="1753668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8545790" y="2457296"/>
            <a:ext cx="114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Mapped Subnet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10.250.126.0/24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8617897" y="1741805"/>
            <a:ext cx="121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VM	</a:t>
            </a:r>
          </a:p>
          <a:p>
            <a:r>
              <a:rPr lang="en-GB" sz="1000" dirty="0">
                <a:solidFill>
                  <a:srgbClr val="0070C0"/>
                </a:solidFill>
              </a:rPr>
              <a:t>c</a:t>
            </a:r>
            <a:r>
              <a:rPr lang="en-GB" sz="1000" dirty="0" smtClean="0">
                <a:solidFill>
                  <a:srgbClr val="0070C0"/>
                </a:solidFill>
              </a:rPr>
              <a:t>loudbolt-dev-rh01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AA15AD3-EE22-44A4-8E13-83ED373B6B60}"/>
              </a:ext>
            </a:extLst>
          </p:cNvPr>
          <p:cNvSpPr/>
          <p:nvPr/>
        </p:nvSpPr>
        <p:spPr>
          <a:xfrm>
            <a:off x="8306115" y="446244"/>
            <a:ext cx="2386932" cy="5210617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12486-DF11-4B2B-9356-0322C1036AB9}"/>
              </a:ext>
            </a:extLst>
          </p:cNvPr>
          <p:cNvSpPr txBox="1"/>
          <p:nvPr/>
        </p:nvSpPr>
        <p:spPr>
          <a:xfrm>
            <a:off x="7674755" y="5748358"/>
            <a:ext cx="238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cloudbolt-dev-vnet-01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10.250.126.0/23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B8CBFF84-D455-42EA-8941-D36E261B6D5B}"/>
              </a:ext>
            </a:extLst>
          </p:cNvPr>
          <p:cNvSpPr/>
          <p:nvPr/>
        </p:nvSpPr>
        <p:spPr>
          <a:xfrm>
            <a:off x="7653727" y="203201"/>
            <a:ext cx="3246502" cy="5895427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EF023-48CE-450C-BB37-CBD9C765E527}"/>
              </a:ext>
            </a:extLst>
          </p:cNvPr>
          <p:cNvSpPr txBox="1"/>
          <p:nvPr/>
        </p:nvSpPr>
        <p:spPr>
          <a:xfrm>
            <a:off x="7623860" y="6124094"/>
            <a:ext cx="227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Workspace #N VRC </a:t>
            </a:r>
            <a:r>
              <a:rPr lang="en-US" sz="1000" dirty="0" err="1">
                <a:solidFill>
                  <a:srgbClr val="0070C0"/>
                </a:solidFill>
              </a:rPr>
              <a:t>VUmc_ICT</a:t>
            </a:r>
            <a:r>
              <a:rPr lang="en-US" sz="1000" dirty="0">
                <a:solidFill>
                  <a:srgbClr val="0070C0"/>
                </a:solidFill>
              </a:rPr>
              <a:t> Production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B6A54606-752E-4021-A268-3D9755FF96CA}"/>
              </a:ext>
            </a:extLst>
          </p:cNvPr>
          <p:cNvSpPr/>
          <p:nvPr/>
        </p:nvSpPr>
        <p:spPr>
          <a:xfrm>
            <a:off x="1190364" y="602404"/>
            <a:ext cx="1105276" cy="2650245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85EED-8C2B-40A6-A0F7-517DBED094A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12" y="3096791"/>
            <a:ext cx="322594" cy="29988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5C0879-3EC9-4330-B2FF-2C44BE745B94}"/>
              </a:ext>
            </a:extLst>
          </p:cNvPr>
          <p:cNvSpPr txBox="1"/>
          <p:nvPr/>
        </p:nvSpPr>
        <p:spPr>
          <a:xfrm>
            <a:off x="1066882" y="3283332"/>
            <a:ext cx="1460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On-Premises Network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E434A17D-D658-49B2-BDAA-A12D88D9E3CD}"/>
              </a:ext>
            </a:extLst>
          </p:cNvPr>
          <p:cNvSpPr/>
          <p:nvPr/>
        </p:nvSpPr>
        <p:spPr>
          <a:xfrm>
            <a:off x="4148735" y="446244"/>
            <a:ext cx="3098279" cy="3698376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0D105-65B9-40BF-BE90-73055B66E611}"/>
              </a:ext>
            </a:extLst>
          </p:cNvPr>
          <p:cNvSpPr txBox="1"/>
          <p:nvPr/>
        </p:nvSpPr>
        <p:spPr>
          <a:xfrm>
            <a:off x="6194967" y="3380167"/>
            <a:ext cx="1172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Inside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Subnet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145.121.48.32/29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75CC3D6-99CA-490D-BCF6-B0BEA59F1FDB}"/>
              </a:ext>
            </a:extLst>
          </p:cNvPr>
          <p:cNvSpPr/>
          <p:nvPr/>
        </p:nvSpPr>
        <p:spPr>
          <a:xfrm rot="5400000">
            <a:off x="2971495" y="1108873"/>
            <a:ext cx="170666" cy="1326522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946AC-485B-4237-8CF5-A2C559FAACA2}"/>
              </a:ext>
            </a:extLst>
          </p:cNvPr>
          <p:cNvSpPr txBox="1"/>
          <p:nvPr/>
        </p:nvSpPr>
        <p:spPr>
          <a:xfrm>
            <a:off x="3069275" y="2210082"/>
            <a:ext cx="1057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ExpressRoute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C52A6-95E5-4898-9343-CBE2A7923D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6" y="3985646"/>
            <a:ext cx="322594" cy="299880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A175BB-450E-4506-AD93-5FBC55B38F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99" y="5510091"/>
            <a:ext cx="322594" cy="299880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34D12A-B66E-434E-B608-64D38EE7933F}"/>
              </a:ext>
            </a:extLst>
          </p:cNvPr>
          <p:cNvSpPr txBox="1"/>
          <p:nvPr/>
        </p:nvSpPr>
        <p:spPr>
          <a:xfrm>
            <a:off x="1236551" y="2857292"/>
            <a:ext cx="1057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145.121.0.0/16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437E38-7966-4189-9C72-0308F01F0103}"/>
              </a:ext>
            </a:extLst>
          </p:cNvPr>
          <p:cNvSpPr txBox="1"/>
          <p:nvPr/>
        </p:nvSpPr>
        <p:spPr>
          <a:xfrm>
            <a:off x="7779316" y="2461827"/>
            <a:ext cx="1057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DNAT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CD9CB-88F9-440B-9F97-3D0E167A4E8D}"/>
              </a:ext>
            </a:extLst>
          </p:cNvPr>
          <p:cNvSpPr txBox="1"/>
          <p:nvPr/>
        </p:nvSpPr>
        <p:spPr>
          <a:xfrm>
            <a:off x="4121632" y="2086753"/>
            <a:ext cx="1057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Gateway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8173A874-3596-4A90-8EAB-24FDDF4DBFC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18" y="1600450"/>
            <a:ext cx="637584" cy="37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D985A34D-3774-4FED-A90B-2D000A851AB0}"/>
              </a:ext>
            </a:extLst>
          </p:cNvPr>
          <p:cNvSpPr/>
          <p:nvPr/>
        </p:nvSpPr>
        <p:spPr>
          <a:xfrm>
            <a:off x="6205975" y="634837"/>
            <a:ext cx="806582" cy="2650245"/>
          </a:xfrm>
          <a:prstGeom prst="roundRect">
            <a:avLst>
              <a:gd name="adj" fmla="val 1395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C7462FE-BB49-4B01-B910-9A8A5A5FE6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68" y="3135057"/>
            <a:ext cx="322594" cy="299880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4775435" y="3380168"/>
            <a:ext cx="125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FortiGate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Frontend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>
                <a:solidFill>
                  <a:srgbClr val="0070C0"/>
                </a:solidFill>
              </a:rPr>
              <a:t>Subnet</a:t>
            </a:r>
          </a:p>
          <a:p>
            <a:r>
              <a:rPr lang="en-US" sz="1000" dirty="0">
                <a:solidFill>
                  <a:srgbClr val="0070C0"/>
                </a:solidFill>
              </a:rPr>
              <a:t>145.121.124.0/22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45" name="Rounded Rectangle 8">
            <a:extLst>
              <a:ext uri="{FF2B5EF4-FFF2-40B4-BE49-F238E27FC236}">
                <a16:creationId xmlns:a16="http://schemas.microsoft.com/office/drawing/2014/main" id="{AADED596-0FC1-4611-89D5-C315C81FB028}"/>
              </a:ext>
            </a:extLst>
          </p:cNvPr>
          <p:cNvSpPr/>
          <p:nvPr/>
        </p:nvSpPr>
        <p:spPr>
          <a:xfrm>
            <a:off x="4775435" y="634837"/>
            <a:ext cx="1225126" cy="2650245"/>
          </a:xfrm>
          <a:prstGeom prst="roundRect">
            <a:avLst>
              <a:gd name="adj" fmla="val 12239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38A0599-B92B-40EC-B40D-315C433381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51" y="3131353"/>
            <a:ext cx="322594" cy="299880"/>
          </a:xfrm>
          <a:prstGeom prst="rect">
            <a:avLst/>
          </a:prstGeom>
          <a:noFill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6AFB734-883D-4FCD-A64B-FB6ADD0E379C}"/>
              </a:ext>
            </a:extLst>
          </p:cNvPr>
          <p:cNvSpPr txBox="1"/>
          <p:nvPr/>
        </p:nvSpPr>
        <p:spPr>
          <a:xfrm>
            <a:off x="6202699" y="1521221"/>
            <a:ext cx="91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145.121.48.36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324447-B77C-4049-A62B-481DBE0EE9A1}"/>
              </a:ext>
            </a:extLst>
          </p:cNvPr>
          <p:cNvSpPr txBox="1"/>
          <p:nvPr/>
        </p:nvSpPr>
        <p:spPr>
          <a:xfrm>
            <a:off x="5011343" y="1509623"/>
            <a:ext cx="1099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145.121.124.125</a:t>
            </a:r>
          </a:p>
        </p:txBody>
      </p:sp>
      <p:pic>
        <p:nvPicPr>
          <p:cNvPr id="34" name="Picture 35">
            <a:extLst>
              <a:ext uri="{FF2B5EF4-FFF2-40B4-BE49-F238E27FC236}">
                <a16:creationId xmlns:a16="http://schemas.microsoft.com/office/drawing/2014/main" id="{94818EDC-6ABE-4A8E-926E-93E670C0184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81" y="1677477"/>
            <a:ext cx="668787" cy="37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83BB4B-2D01-4153-902F-9E7BB0F7061A}"/>
              </a:ext>
            </a:extLst>
          </p:cNvPr>
          <p:cNvSpPr txBox="1"/>
          <p:nvPr/>
        </p:nvSpPr>
        <p:spPr>
          <a:xfrm>
            <a:off x="6194967" y="2053409"/>
            <a:ext cx="91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azureplayfg01</a:t>
            </a: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F6B94EE9-4869-48FA-8FBE-2F611D04D24F}"/>
              </a:ext>
            </a:extLst>
          </p:cNvPr>
          <p:cNvSpPr/>
          <p:nvPr/>
        </p:nvSpPr>
        <p:spPr>
          <a:xfrm>
            <a:off x="3914171" y="203200"/>
            <a:ext cx="3496635" cy="8415259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BA54F1-56DE-4964-A98C-575BDD9ACDFC}"/>
              </a:ext>
            </a:extLst>
          </p:cNvPr>
          <p:cNvSpPr txBox="1"/>
          <p:nvPr/>
        </p:nvSpPr>
        <p:spPr>
          <a:xfrm>
            <a:off x="3871213" y="8596645"/>
            <a:ext cx="226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Amsterdam UMC Azure </a:t>
            </a:r>
            <a:r>
              <a:rPr lang="en-US" sz="1000" dirty="0" err="1">
                <a:solidFill>
                  <a:srgbClr val="0070C0"/>
                </a:solidFill>
              </a:rPr>
              <a:t>Playgound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750D8F-5C7B-4F71-8B23-3555C6A8CF05}"/>
              </a:ext>
            </a:extLst>
          </p:cNvPr>
          <p:cNvSpPr txBox="1"/>
          <p:nvPr/>
        </p:nvSpPr>
        <p:spPr>
          <a:xfrm>
            <a:off x="1293136" y="1953269"/>
            <a:ext cx="1017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FortiGate</a:t>
            </a:r>
          </a:p>
          <a:p>
            <a:r>
              <a:rPr lang="en-US" sz="1000" dirty="0">
                <a:solidFill>
                  <a:srgbClr val="0070C0"/>
                </a:solidFill>
              </a:rPr>
              <a:t>VUMC-FG01</a:t>
            </a:r>
          </a:p>
          <a:p>
            <a:r>
              <a:rPr lang="en-US" sz="1000" dirty="0">
                <a:solidFill>
                  <a:srgbClr val="0070C0"/>
                </a:solidFill>
              </a:rPr>
              <a:t>145.121.63.142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CEE5-5B29-42E1-A97B-C07A0AD9F104}"/>
              </a:ext>
            </a:extLst>
          </p:cNvPr>
          <p:cNvSpPr txBox="1"/>
          <p:nvPr/>
        </p:nvSpPr>
        <p:spPr>
          <a:xfrm>
            <a:off x="4047044" y="4100047"/>
            <a:ext cx="2005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Hub </a:t>
            </a:r>
            <a:r>
              <a:rPr lang="en-US" sz="1000" dirty="0" err="1">
                <a:solidFill>
                  <a:srgbClr val="0070C0"/>
                </a:solidFill>
              </a:rPr>
              <a:t>VNet</a:t>
            </a:r>
            <a:r>
              <a:rPr lang="en-US" sz="1000" dirty="0">
                <a:solidFill>
                  <a:srgbClr val="0070C0"/>
                </a:solidFill>
              </a:rPr>
              <a:t> TESTAUMC-vnet-01</a:t>
            </a:r>
            <a:endParaRPr lang="en-GB" sz="1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>
            <a:off x="7247017" y="2948968"/>
            <a:ext cx="10958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6B0A4A-BC9C-4848-90B8-235EBB27A5D0}"/>
              </a:ext>
            </a:extLst>
          </p:cNvPr>
          <p:cNvSpPr txBox="1"/>
          <p:nvPr/>
        </p:nvSpPr>
        <p:spPr>
          <a:xfrm>
            <a:off x="7626488" y="2734482"/>
            <a:ext cx="82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Peering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F80DD1-B567-4CE0-B951-3948429E1052}"/>
              </a:ext>
            </a:extLst>
          </p:cNvPr>
          <p:cNvSpPr txBox="1"/>
          <p:nvPr/>
        </p:nvSpPr>
        <p:spPr>
          <a:xfrm>
            <a:off x="8613005" y="1583364"/>
            <a:ext cx="91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10.250.0.4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66" y="2272291"/>
            <a:ext cx="332104" cy="308721"/>
          </a:xfrm>
          <a:prstGeom prst="rect">
            <a:avLst/>
          </a:prstGeom>
          <a:noFill/>
        </p:spPr>
      </p:pic>
      <p:sp>
        <p:nvSpPr>
          <p:cNvPr id="54" name="Rounded Rectangle 8">
            <a:extLst>
              <a:ext uri="{FF2B5EF4-FFF2-40B4-BE49-F238E27FC236}">
                <a16:creationId xmlns:a16="http://schemas.microsoft.com/office/drawing/2014/main" id="{1F9DDF13-C68E-42B2-AFD0-5B7E04F0C578}"/>
              </a:ext>
            </a:extLst>
          </p:cNvPr>
          <p:cNvSpPr/>
          <p:nvPr/>
        </p:nvSpPr>
        <p:spPr>
          <a:xfrm>
            <a:off x="8553670" y="3141358"/>
            <a:ext cx="1264184" cy="1776275"/>
          </a:xfrm>
          <a:prstGeom prst="roundRect">
            <a:avLst>
              <a:gd name="adj" fmla="val 6205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BFC0FE-66B7-41CA-ADD5-CE7D680EB5D3}"/>
              </a:ext>
            </a:extLst>
          </p:cNvPr>
          <p:cNvSpPr txBox="1"/>
          <p:nvPr/>
        </p:nvSpPr>
        <p:spPr>
          <a:xfrm>
            <a:off x="8512551" y="4933340"/>
            <a:ext cx="118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Unmapped Subnet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10.250.127.0/24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D71C10E-3D81-4C46-8438-C8991F7E06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70" y="4773241"/>
            <a:ext cx="322594" cy="299880"/>
          </a:xfrm>
          <a:prstGeom prst="rect">
            <a:avLst/>
          </a:prstGeom>
          <a:noFill/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D086545-00BD-4E60-B3A2-944A79EE7581}"/>
              </a:ext>
            </a:extLst>
          </p:cNvPr>
          <p:cNvSpPr/>
          <p:nvPr/>
        </p:nvSpPr>
        <p:spPr>
          <a:xfrm>
            <a:off x="2226963" y="1225337"/>
            <a:ext cx="6401195" cy="398370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9EEB18D-A150-4AAA-9491-3985ABB05E53}"/>
              </a:ext>
            </a:extLst>
          </p:cNvPr>
          <p:cNvSpPr/>
          <p:nvPr/>
        </p:nvSpPr>
        <p:spPr>
          <a:xfrm rot="1159310" flipH="1">
            <a:off x="2112507" y="2125514"/>
            <a:ext cx="6517022" cy="848365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1BA1B9-1E59-4563-B46B-CF757203217C}"/>
              </a:ext>
            </a:extLst>
          </p:cNvPr>
          <p:cNvSpPr txBox="1"/>
          <p:nvPr/>
        </p:nvSpPr>
        <p:spPr>
          <a:xfrm>
            <a:off x="7788459" y="3618590"/>
            <a:ext cx="1057985" cy="25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SNAT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5320-0EA4-45C5-848E-F42C754DF4F6}"/>
              </a:ext>
            </a:extLst>
          </p:cNvPr>
          <p:cNvSpPr txBox="1"/>
          <p:nvPr/>
        </p:nvSpPr>
        <p:spPr>
          <a:xfrm>
            <a:off x="8659611" y="3867124"/>
            <a:ext cx="115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VM	</a:t>
            </a:r>
          </a:p>
          <a:p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E434A17D-D658-49B2-BDAA-A12D88D9E3CD}"/>
              </a:ext>
            </a:extLst>
          </p:cNvPr>
          <p:cNvSpPr/>
          <p:nvPr/>
        </p:nvSpPr>
        <p:spPr>
          <a:xfrm>
            <a:off x="4150426" y="4501519"/>
            <a:ext cx="3096586" cy="3774351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5ACEE5-5B29-42E1-A97B-C07A0AD9F104}"/>
              </a:ext>
            </a:extLst>
          </p:cNvPr>
          <p:cNvSpPr txBox="1"/>
          <p:nvPr/>
        </p:nvSpPr>
        <p:spPr>
          <a:xfrm>
            <a:off x="4045091" y="8239281"/>
            <a:ext cx="200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AADS </a:t>
            </a:r>
            <a:r>
              <a:rPr lang="en-US" sz="1000" dirty="0" err="1" smtClean="0">
                <a:solidFill>
                  <a:srgbClr val="0070C0"/>
                </a:solidFill>
              </a:rPr>
              <a:t>VNet</a:t>
            </a:r>
            <a:r>
              <a:rPr lang="en-US" sz="1000" dirty="0" smtClean="0">
                <a:solidFill>
                  <a:srgbClr val="0070C0"/>
                </a:solidFill>
              </a:rPr>
              <a:t> aads-vnet-01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10.1.0.0/24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55C52A6-95E5-4898-9343-CBE2A7923D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80" y="8136377"/>
            <a:ext cx="322594" cy="299880"/>
          </a:xfrm>
          <a:prstGeom prst="rect">
            <a:avLst/>
          </a:prstGeom>
          <a:noFill/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 flipV="1">
            <a:off x="6234438" y="4121553"/>
            <a:ext cx="7334" cy="38929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E5D060D-A85F-407B-8E0D-F7BB87554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83" y="7204855"/>
            <a:ext cx="333725" cy="308721"/>
          </a:xfrm>
          <a:prstGeom prst="rect">
            <a:avLst/>
          </a:prstGeom>
          <a:noFill/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653282" y="7340702"/>
            <a:ext cx="124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default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10.1.0.0/24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82" y="7513577"/>
            <a:ext cx="600358" cy="608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382" y="4945361"/>
            <a:ext cx="456762" cy="466595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925859" y="5380542"/>
            <a:ext cx="124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10.1.0.4</a:t>
            </a:r>
          </a:p>
          <a:p>
            <a:r>
              <a:rPr lang="en-US" sz="1000" dirty="0">
                <a:solidFill>
                  <a:srgbClr val="0070C0"/>
                </a:solidFill>
              </a:rPr>
              <a:t>r</a:t>
            </a:r>
            <a:r>
              <a:rPr lang="en-US" sz="1000" dirty="0" smtClean="0">
                <a:solidFill>
                  <a:srgbClr val="0070C0"/>
                </a:solidFill>
              </a:rPr>
              <a:t>esearch-cloud.nl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research-</a:t>
            </a:r>
            <a:r>
              <a:rPr lang="en-US" sz="1000" dirty="0" err="1" smtClean="0">
                <a:solidFill>
                  <a:srgbClr val="0070C0"/>
                </a:solidFill>
              </a:rPr>
              <a:t>cloud.local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458ADE-F0A8-41A9-9133-2D097E45DF5C}"/>
              </a:ext>
            </a:extLst>
          </p:cNvPr>
          <p:cNvSpPr txBox="1"/>
          <p:nvPr/>
        </p:nvSpPr>
        <p:spPr>
          <a:xfrm>
            <a:off x="3473722" y="5443251"/>
            <a:ext cx="10579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</a:rPr>
              <a:t>AADDS-research-cloud.nl-NSG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16C6CE7-801E-496D-A8B5-EA87031F4931}"/>
              </a:ext>
            </a:extLst>
          </p:cNvPr>
          <p:cNvCxnSpPr>
            <a:cxnSpLocks/>
          </p:cNvCxnSpPr>
          <p:nvPr/>
        </p:nvCxnSpPr>
        <p:spPr>
          <a:xfrm>
            <a:off x="7247017" y="5377004"/>
            <a:ext cx="10958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D6B0A4A-BC9C-4848-90B8-235EBB27A5D0}"/>
              </a:ext>
            </a:extLst>
          </p:cNvPr>
          <p:cNvSpPr txBox="1"/>
          <p:nvPr/>
        </p:nvSpPr>
        <p:spPr>
          <a:xfrm>
            <a:off x="7638997" y="5152520"/>
            <a:ext cx="82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Peering</a:t>
            </a:r>
          </a:p>
        </p:txBody>
      </p:sp>
      <p:sp>
        <p:nvSpPr>
          <p:cNvPr id="124" name="Rounded Rectangle 8">
            <a:extLst>
              <a:ext uri="{FF2B5EF4-FFF2-40B4-BE49-F238E27FC236}">
                <a16:creationId xmlns:a16="http://schemas.microsoft.com/office/drawing/2014/main" id="{B6A54606-752E-4021-A268-3D9755FF96CA}"/>
              </a:ext>
            </a:extLst>
          </p:cNvPr>
          <p:cNvSpPr/>
          <p:nvPr/>
        </p:nvSpPr>
        <p:spPr>
          <a:xfrm>
            <a:off x="1190364" y="4719396"/>
            <a:ext cx="1105276" cy="1451551"/>
          </a:xfrm>
          <a:prstGeom prst="roundRect">
            <a:avLst>
              <a:gd name="adj" fmla="val 62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5" name="Freeform: Shape 60">
            <a:extLst>
              <a:ext uri="{FF2B5EF4-FFF2-40B4-BE49-F238E27FC236}">
                <a16:creationId xmlns:a16="http://schemas.microsoft.com/office/drawing/2014/main" id="{6D086545-00BD-4E60-B3A2-944A79EE7581}"/>
              </a:ext>
            </a:extLst>
          </p:cNvPr>
          <p:cNvSpPr/>
          <p:nvPr/>
        </p:nvSpPr>
        <p:spPr>
          <a:xfrm>
            <a:off x="2039485" y="5153068"/>
            <a:ext cx="2835106" cy="119103"/>
          </a:xfrm>
          <a:custGeom>
            <a:avLst/>
            <a:gdLst>
              <a:gd name="connsiteX0" fmla="*/ 3391746 w 3391746"/>
              <a:gd name="connsiteY0" fmla="*/ 369009 h 394612"/>
              <a:gd name="connsiteX1" fmla="*/ 1931915 w 3391746"/>
              <a:gd name="connsiteY1" fmla="*/ 41 h 394612"/>
              <a:gd name="connsiteX2" fmla="*/ 223430 w 3391746"/>
              <a:gd name="connsiteY2" fmla="*/ 344946 h 394612"/>
              <a:gd name="connsiteX3" fmla="*/ 71030 w 3391746"/>
              <a:gd name="connsiteY3" fmla="*/ 385051 h 39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746" h="394612">
                <a:moveTo>
                  <a:pt x="3391746" y="369009"/>
                </a:moveTo>
                <a:cubicBezTo>
                  <a:pt x="2925857" y="186530"/>
                  <a:pt x="2459968" y="4051"/>
                  <a:pt x="1931915" y="41"/>
                </a:cubicBezTo>
                <a:cubicBezTo>
                  <a:pt x="1403862" y="-3969"/>
                  <a:pt x="533577" y="280778"/>
                  <a:pt x="223430" y="344946"/>
                </a:cubicBezTo>
                <a:cubicBezTo>
                  <a:pt x="-86718" y="409114"/>
                  <a:pt x="-7844" y="397082"/>
                  <a:pt x="71030" y="385051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triangl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 </a:t>
            </a:r>
            <a:r>
              <a:rPr lang="en-GB" sz="1000" dirty="0" err="1" smtClean="0">
                <a:solidFill>
                  <a:srgbClr val="FF0000"/>
                </a:solidFill>
              </a:rPr>
              <a:t>ldaps</a:t>
            </a:r>
            <a:r>
              <a:rPr lang="en-GB" sz="1000" dirty="0" smtClean="0">
                <a:solidFill>
                  <a:srgbClr val="FF0000"/>
                </a:solidFill>
              </a:rPr>
              <a:t> 663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5C0879-3EC9-4330-B2FF-2C44BE745B94}"/>
              </a:ext>
            </a:extLst>
          </p:cNvPr>
          <p:cNvSpPr txBox="1"/>
          <p:nvPr/>
        </p:nvSpPr>
        <p:spPr>
          <a:xfrm>
            <a:off x="1080331" y="6180641"/>
            <a:ext cx="1460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SURFnet </a:t>
            </a:r>
            <a:r>
              <a:rPr lang="en-US" sz="1000" dirty="0" smtClean="0">
                <a:solidFill>
                  <a:srgbClr val="0070C0"/>
                </a:solidFill>
              </a:rPr>
              <a:t>SRAM </a:t>
            </a:r>
            <a:r>
              <a:rPr lang="en-US" sz="1000" dirty="0" smtClean="0">
                <a:solidFill>
                  <a:srgbClr val="0070C0"/>
                </a:solidFill>
              </a:rPr>
              <a:t>services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120" name="Picture 1" descr="https://106c4.wpc.azureedge.net/80106C4/Gallery-Prod/cdn/2015-02-24/prod20161101-microsoft-windowsazure-gallery/Microsoft.NetworkSecurityGroup-ARM.1.0.5/Icons/Small.png">
            <a:extLst>
              <a:ext uri="{FF2B5EF4-FFF2-40B4-BE49-F238E27FC236}">
                <a16:creationId xmlns:a16="http://schemas.microsoft.com/office/drawing/2014/main" id="{F403E9AD-F3D0-4DC6-8EDF-93CDC88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48" y="5119361"/>
            <a:ext cx="301664" cy="30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5315901-7DE9-44C3-A5AC-6C8B4F60575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487" y="1640688"/>
            <a:ext cx="446839" cy="45279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134D12A-B66E-434E-B608-64D38EE7933F}"/>
              </a:ext>
            </a:extLst>
          </p:cNvPr>
          <p:cNvSpPr txBox="1"/>
          <p:nvPr/>
        </p:nvSpPr>
        <p:spPr>
          <a:xfrm>
            <a:off x="1190361" y="5846945"/>
            <a:ext cx="105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145.101.114.0/24</a:t>
            </a:r>
            <a:endParaRPr lang="en-GB" sz="1000" dirty="0">
              <a:solidFill>
                <a:srgbClr val="0070C0"/>
              </a:solidFill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4F85EED-8C2B-40A6-A0F7-517DBED094A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56" y="6015110"/>
            <a:ext cx="322594" cy="29988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69" y="1224115"/>
            <a:ext cx="408337" cy="3795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C102E51-9ACD-4116-9F22-350C7FF4A67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29" y="3440236"/>
            <a:ext cx="408337" cy="37958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5D6D40D-6F94-4872-ACDE-A7FDE9E83D4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44" y="6132005"/>
            <a:ext cx="408337" cy="37958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F63284E7-DFF2-443F-A555-A0B369437101}"/>
              </a:ext>
            </a:extLst>
          </p:cNvPr>
          <p:cNvSpPr txBox="1"/>
          <p:nvPr/>
        </p:nvSpPr>
        <p:spPr>
          <a:xfrm>
            <a:off x="4979301" y="6488035"/>
            <a:ext cx="168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10.1.0.8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KMS</a:t>
            </a:r>
          </a:p>
          <a:p>
            <a:r>
              <a:rPr lang="en-US" sz="1000" dirty="0">
                <a:solidFill>
                  <a:srgbClr val="0070C0"/>
                </a:solidFill>
              </a:rPr>
              <a:t>a</a:t>
            </a:r>
            <a:r>
              <a:rPr lang="en-US" sz="1000" dirty="0" smtClean="0">
                <a:solidFill>
                  <a:srgbClr val="0070C0"/>
                </a:solidFill>
              </a:rPr>
              <a:t>zure-kms01.research-cloud.nl</a:t>
            </a:r>
          </a:p>
        </p:txBody>
      </p:sp>
    </p:spTree>
    <p:extLst>
      <p:ext uri="{BB962C8B-B14F-4D97-AF65-F5344CB8AC3E}">
        <p14:creationId xmlns:p14="http://schemas.microsoft.com/office/powerpoint/2010/main" val="23004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5FC5385B15D418D65C6CF6AFBE7D6" ma:contentTypeVersion="12" ma:contentTypeDescription="Create a new document." ma:contentTypeScope="" ma:versionID="6dedc7dfcf6cd6827285dd31661b28fc">
  <xsd:schema xmlns:xsd="http://www.w3.org/2001/XMLSchema" xmlns:xs="http://www.w3.org/2001/XMLSchema" xmlns:p="http://schemas.microsoft.com/office/2006/metadata/properties" xmlns:ns2="682c6e4d-ff6e-43fe-8052-7dec4865b004" targetNamespace="http://schemas.microsoft.com/office/2006/metadata/properties" ma:root="true" ma:fieldsID="5809d7afa5f3005937746e9f1a41c4c5" ns2:_="">
    <xsd:import namespace="682c6e4d-ff6e-43fe-8052-7dec4865b0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6e4d-ff6e-43fe-8052-7dec4865b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498738-C5F2-4697-90AC-15258DB69DA7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682c6e4d-ff6e-43fe-8052-7dec4865b004"/>
  </ds:schemaRefs>
</ds:datastoreItem>
</file>

<file path=customXml/itemProps2.xml><?xml version="1.0" encoding="utf-8"?>
<ds:datastoreItem xmlns:ds="http://schemas.openxmlformats.org/officeDocument/2006/customXml" ds:itemID="{70A779D0-040E-421B-8E11-19C216D7D7EC}"/>
</file>

<file path=customXml/itemProps3.xml><?xml version="1.0" encoding="utf-8"?>
<ds:datastoreItem xmlns:ds="http://schemas.openxmlformats.org/officeDocument/2006/customXml" ds:itemID="{82395A42-6D31-490B-97BC-78FE963026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309</Words>
  <Application>Microsoft Office PowerPoint</Application>
  <PresentationFormat>Custom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 Ullings</dc:creator>
  <cp:lastModifiedBy>Ullings, A.H.</cp:lastModifiedBy>
  <cp:revision>58</cp:revision>
  <cp:lastPrinted>2019-03-19T07:53:12Z</cp:lastPrinted>
  <dcterms:created xsi:type="dcterms:W3CDTF">2018-10-23T05:54:19Z</dcterms:created>
  <dcterms:modified xsi:type="dcterms:W3CDTF">2020-05-15T05:09:33Z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0x0101009585FC5385B15D418D65C6CF6AFBE7D6</vt:lpwstr>
  </property>
</Properties>
</file>