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17"/>
  </p:notesMasterIdLst>
  <p:handoutMasterIdLst>
    <p:handoutMasterId r:id="rId18"/>
  </p:handoutMasterIdLst>
  <p:sldIdLst>
    <p:sldId id="330" r:id="rId5"/>
    <p:sldId id="329" r:id="rId6"/>
    <p:sldId id="340" r:id="rId7"/>
    <p:sldId id="342" r:id="rId8"/>
    <p:sldId id="343" r:id="rId9"/>
    <p:sldId id="341" r:id="rId10"/>
    <p:sldId id="344" r:id="rId11"/>
    <p:sldId id="345" r:id="rId12"/>
    <p:sldId id="346" r:id="rId13"/>
    <p:sldId id="347" r:id="rId14"/>
    <p:sldId id="348" r:id="rId15"/>
    <p:sldId id="34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316"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12/10/2024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2</a:t>
            </a:fld>
            <a:endParaRPr lang="en-US" dirty="0"/>
          </a:p>
        </p:txBody>
      </p:sp>
    </p:spTree>
    <p:extLst>
      <p:ext uri="{BB962C8B-B14F-4D97-AF65-F5344CB8AC3E}">
        <p14:creationId xmlns:p14="http://schemas.microsoft.com/office/powerpoint/2010/main" val="2917891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89442-88BA-FF16-417D-56661051F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00E8FC-450A-823B-105A-B36F5B457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5D4489-F136-4A5B-BF98-92A4BBFE84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9D78DB-B5F9-1E3F-085A-F559E63A424D}"/>
              </a:ext>
            </a:extLst>
          </p:cNvPr>
          <p:cNvSpPr>
            <a:spLocks noGrp="1"/>
          </p:cNvSpPr>
          <p:nvPr>
            <p:ph type="sldNum" sz="quarter" idx="5"/>
          </p:nvPr>
        </p:nvSpPr>
        <p:spPr/>
        <p:txBody>
          <a:bodyPr/>
          <a:lstStyle/>
          <a:p>
            <a:fld id="{B0279F17-7BA4-49BC-BB37-7F646CF8D2F0}" type="slidenum">
              <a:rPr lang="en-US" smtClean="0"/>
              <a:t>11</a:t>
            </a:fld>
            <a:endParaRPr lang="en-US" dirty="0"/>
          </a:p>
        </p:txBody>
      </p:sp>
    </p:spTree>
    <p:extLst>
      <p:ext uri="{BB962C8B-B14F-4D97-AF65-F5344CB8AC3E}">
        <p14:creationId xmlns:p14="http://schemas.microsoft.com/office/powerpoint/2010/main" val="99778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54C71-2E47-A11D-7D36-04F735546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7D1D5-BEFD-BF15-EF2B-647444B411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7D0A34-B0E3-65CA-AB9F-288F427AC4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459307-E194-27CB-8B35-05C01966CEAA}"/>
              </a:ext>
            </a:extLst>
          </p:cNvPr>
          <p:cNvSpPr>
            <a:spLocks noGrp="1"/>
          </p:cNvSpPr>
          <p:nvPr>
            <p:ph type="sldNum" sz="quarter" idx="5"/>
          </p:nvPr>
        </p:nvSpPr>
        <p:spPr/>
        <p:txBody>
          <a:bodyPr/>
          <a:lstStyle/>
          <a:p>
            <a:fld id="{B0279F17-7BA4-49BC-BB37-7F646CF8D2F0}" type="slidenum">
              <a:rPr lang="en-US" smtClean="0"/>
              <a:t>3</a:t>
            </a:fld>
            <a:endParaRPr lang="en-US" dirty="0"/>
          </a:p>
        </p:txBody>
      </p:sp>
    </p:spTree>
    <p:extLst>
      <p:ext uri="{BB962C8B-B14F-4D97-AF65-F5344CB8AC3E}">
        <p14:creationId xmlns:p14="http://schemas.microsoft.com/office/powerpoint/2010/main" val="104636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58A34-F287-34E4-792A-6A52F9FC4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3367B8-D2B9-C16C-C22D-A001580AC2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CD5E92-B802-8551-122B-3AE105EF22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E84709-D816-41C6-A723-7DEE6871BB2C}"/>
              </a:ext>
            </a:extLst>
          </p:cNvPr>
          <p:cNvSpPr>
            <a:spLocks noGrp="1"/>
          </p:cNvSpPr>
          <p:nvPr>
            <p:ph type="sldNum" sz="quarter" idx="5"/>
          </p:nvPr>
        </p:nvSpPr>
        <p:spPr/>
        <p:txBody>
          <a:bodyPr/>
          <a:lstStyle/>
          <a:p>
            <a:fld id="{B0279F17-7BA4-49BC-BB37-7F646CF8D2F0}" type="slidenum">
              <a:rPr lang="en-US" smtClean="0"/>
              <a:t>4</a:t>
            </a:fld>
            <a:endParaRPr lang="en-US" dirty="0"/>
          </a:p>
        </p:txBody>
      </p:sp>
    </p:spTree>
    <p:extLst>
      <p:ext uri="{BB962C8B-B14F-4D97-AF65-F5344CB8AC3E}">
        <p14:creationId xmlns:p14="http://schemas.microsoft.com/office/powerpoint/2010/main" val="287606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73E3D-0098-D732-54EE-E1FDB3BF7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6542E5-0084-B45E-0CA8-25BE01E099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A88791-0329-CB39-3BA4-88EA3B0DFB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B61955-4693-C813-1E0F-CF2B2EB1D397}"/>
              </a:ext>
            </a:extLst>
          </p:cNvPr>
          <p:cNvSpPr>
            <a:spLocks noGrp="1"/>
          </p:cNvSpPr>
          <p:nvPr>
            <p:ph type="sldNum" sz="quarter" idx="5"/>
          </p:nvPr>
        </p:nvSpPr>
        <p:spPr/>
        <p:txBody>
          <a:bodyPr/>
          <a:lstStyle/>
          <a:p>
            <a:fld id="{B0279F17-7BA4-49BC-BB37-7F646CF8D2F0}" type="slidenum">
              <a:rPr lang="en-US" smtClean="0"/>
              <a:t>5</a:t>
            </a:fld>
            <a:endParaRPr lang="en-US" dirty="0"/>
          </a:p>
        </p:txBody>
      </p:sp>
    </p:spTree>
    <p:extLst>
      <p:ext uri="{BB962C8B-B14F-4D97-AF65-F5344CB8AC3E}">
        <p14:creationId xmlns:p14="http://schemas.microsoft.com/office/powerpoint/2010/main" val="313416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6B45C-0D61-BFA2-3F54-0D716E8A5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2A826-E37B-E76D-89F7-F39E44B546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259350-BB16-4DE0-5213-BCFC56E7DC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805215-2FFE-6003-BE40-0063C6EE6979}"/>
              </a:ext>
            </a:extLst>
          </p:cNvPr>
          <p:cNvSpPr>
            <a:spLocks noGrp="1"/>
          </p:cNvSpPr>
          <p:nvPr>
            <p:ph type="sldNum" sz="quarter" idx="5"/>
          </p:nvPr>
        </p:nvSpPr>
        <p:spPr/>
        <p:txBody>
          <a:bodyPr/>
          <a:lstStyle/>
          <a:p>
            <a:fld id="{B0279F17-7BA4-49BC-BB37-7F646CF8D2F0}" type="slidenum">
              <a:rPr lang="en-US" smtClean="0"/>
              <a:t>6</a:t>
            </a:fld>
            <a:endParaRPr lang="en-US" dirty="0"/>
          </a:p>
        </p:txBody>
      </p:sp>
    </p:spTree>
    <p:extLst>
      <p:ext uri="{BB962C8B-B14F-4D97-AF65-F5344CB8AC3E}">
        <p14:creationId xmlns:p14="http://schemas.microsoft.com/office/powerpoint/2010/main" val="266088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E6C55-DFAF-9F24-AF56-7E2ED03C66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DEAAC-4345-9530-DE5F-3A5DEB3AAA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9A11D0-D95B-F9D5-E974-AA704218FA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ACFB5B-11F9-2E02-49B6-B56BA4D2C237}"/>
              </a:ext>
            </a:extLst>
          </p:cNvPr>
          <p:cNvSpPr>
            <a:spLocks noGrp="1"/>
          </p:cNvSpPr>
          <p:nvPr>
            <p:ph type="sldNum" sz="quarter" idx="5"/>
          </p:nvPr>
        </p:nvSpPr>
        <p:spPr/>
        <p:txBody>
          <a:bodyPr/>
          <a:lstStyle/>
          <a:p>
            <a:fld id="{B0279F17-7BA4-49BC-BB37-7F646CF8D2F0}" type="slidenum">
              <a:rPr lang="en-US" smtClean="0"/>
              <a:t>7</a:t>
            </a:fld>
            <a:endParaRPr lang="en-US" dirty="0"/>
          </a:p>
        </p:txBody>
      </p:sp>
    </p:spTree>
    <p:extLst>
      <p:ext uri="{BB962C8B-B14F-4D97-AF65-F5344CB8AC3E}">
        <p14:creationId xmlns:p14="http://schemas.microsoft.com/office/powerpoint/2010/main" val="420495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7E353-8D58-03B8-3624-FA8D2D257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90BE6B-82FC-98A2-8A58-CBC06D87A9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C381EA-B13A-9A07-3893-CEB762AA55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CB7CED-D297-FCC7-8AFF-E2B9B783B595}"/>
              </a:ext>
            </a:extLst>
          </p:cNvPr>
          <p:cNvSpPr>
            <a:spLocks noGrp="1"/>
          </p:cNvSpPr>
          <p:nvPr>
            <p:ph type="sldNum" sz="quarter" idx="5"/>
          </p:nvPr>
        </p:nvSpPr>
        <p:spPr/>
        <p:txBody>
          <a:bodyPr/>
          <a:lstStyle/>
          <a:p>
            <a:fld id="{B0279F17-7BA4-49BC-BB37-7F646CF8D2F0}" type="slidenum">
              <a:rPr lang="en-US" smtClean="0"/>
              <a:t>8</a:t>
            </a:fld>
            <a:endParaRPr lang="en-US" dirty="0"/>
          </a:p>
        </p:txBody>
      </p:sp>
    </p:spTree>
    <p:extLst>
      <p:ext uri="{BB962C8B-B14F-4D97-AF65-F5344CB8AC3E}">
        <p14:creationId xmlns:p14="http://schemas.microsoft.com/office/powerpoint/2010/main" val="421068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8B737-9D1D-C52D-7C0C-7223DD865F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A6BFA-742A-38BF-EDF4-96B8EC737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60884A-490C-AB93-9282-39CE8B1D56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E66D33-39D5-CCB5-C223-B9E09FD12706}"/>
              </a:ext>
            </a:extLst>
          </p:cNvPr>
          <p:cNvSpPr>
            <a:spLocks noGrp="1"/>
          </p:cNvSpPr>
          <p:nvPr>
            <p:ph type="sldNum" sz="quarter" idx="5"/>
          </p:nvPr>
        </p:nvSpPr>
        <p:spPr/>
        <p:txBody>
          <a:bodyPr/>
          <a:lstStyle/>
          <a:p>
            <a:fld id="{B0279F17-7BA4-49BC-BB37-7F646CF8D2F0}" type="slidenum">
              <a:rPr lang="en-US" smtClean="0"/>
              <a:t>9</a:t>
            </a:fld>
            <a:endParaRPr lang="en-US" dirty="0"/>
          </a:p>
        </p:txBody>
      </p:sp>
    </p:spTree>
    <p:extLst>
      <p:ext uri="{BB962C8B-B14F-4D97-AF65-F5344CB8AC3E}">
        <p14:creationId xmlns:p14="http://schemas.microsoft.com/office/powerpoint/2010/main" val="396566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F8564-39DD-386E-A1A4-31B9615539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58929-028B-1B6C-9576-0B486B5FC6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5FEEB0-9779-85C2-1268-7A87111E78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ED3712-0890-3721-A7F3-E1F93FA005A6}"/>
              </a:ext>
            </a:extLst>
          </p:cNvPr>
          <p:cNvSpPr>
            <a:spLocks noGrp="1"/>
          </p:cNvSpPr>
          <p:nvPr>
            <p:ph type="sldNum" sz="quarter" idx="5"/>
          </p:nvPr>
        </p:nvSpPr>
        <p:spPr/>
        <p:txBody>
          <a:bodyPr/>
          <a:lstStyle/>
          <a:p>
            <a:fld id="{B0279F17-7BA4-49BC-BB37-7F646CF8D2F0}" type="slidenum">
              <a:rPr lang="en-US" smtClean="0"/>
              <a:t>10</a:t>
            </a:fld>
            <a:endParaRPr lang="en-US" dirty="0"/>
          </a:p>
        </p:txBody>
      </p:sp>
    </p:spTree>
    <p:extLst>
      <p:ext uri="{BB962C8B-B14F-4D97-AF65-F5344CB8AC3E}">
        <p14:creationId xmlns:p14="http://schemas.microsoft.com/office/powerpoint/2010/main" val="1721994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C7B-7008-CF79-CA61-501AE40EF6C4}"/>
              </a:ext>
            </a:extLst>
          </p:cNvPr>
          <p:cNvSpPr>
            <a:spLocks noGrp="1"/>
          </p:cNvSpPr>
          <p:nvPr>
            <p:ph type="title"/>
          </p:nvPr>
        </p:nvSpPr>
        <p:spPr>
          <a:xfrm>
            <a:off x="484639" y="1332623"/>
            <a:ext cx="9209867" cy="1946607"/>
          </a:xfrm>
        </p:spPr>
        <p:txBody>
          <a:bodyPr/>
          <a:lstStyle/>
          <a:p>
            <a:r>
              <a:rPr lang="en-US" dirty="0"/>
              <a:t>Movie Recommendation</a:t>
            </a:r>
          </a:p>
        </p:txBody>
      </p:sp>
      <p:sp>
        <p:nvSpPr>
          <p:cNvPr id="3" name="Text Placeholder 2">
            <a:extLst>
              <a:ext uri="{FF2B5EF4-FFF2-40B4-BE49-F238E27FC236}">
                <a16:creationId xmlns:a16="http://schemas.microsoft.com/office/drawing/2014/main" id="{5EF24F4B-7E15-DA94-0B72-B30AB9BC4CCE}"/>
              </a:ext>
            </a:extLst>
          </p:cNvPr>
          <p:cNvSpPr>
            <a:spLocks noGrp="1"/>
          </p:cNvSpPr>
          <p:nvPr>
            <p:ph type="body" sz="quarter" idx="15"/>
          </p:nvPr>
        </p:nvSpPr>
        <p:spPr>
          <a:xfrm>
            <a:off x="4532943" y="3446762"/>
            <a:ext cx="5161563" cy="2304791"/>
          </a:xfrm>
        </p:spPr>
        <p:txBody>
          <a:bodyPr/>
          <a:lstStyle/>
          <a:p>
            <a:r>
              <a:rPr lang="en-US" dirty="0"/>
              <a:t>Graph theory</a:t>
            </a:r>
          </a:p>
        </p:txBody>
      </p:sp>
      <p:sp>
        <p:nvSpPr>
          <p:cNvPr id="4" name="Text Placeholder 3">
            <a:extLst>
              <a:ext uri="{FF2B5EF4-FFF2-40B4-BE49-F238E27FC236}">
                <a16:creationId xmlns:a16="http://schemas.microsoft.com/office/drawing/2014/main" id="{124C9233-DE4C-C574-F235-B08205E3D8A8}"/>
              </a:ext>
            </a:extLst>
          </p:cNvPr>
          <p:cNvSpPr>
            <a:spLocks noGrp="1"/>
          </p:cNvSpPr>
          <p:nvPr>
            <p:ph type="body" sz="quarter" idx="16"/>
          </p:nvPr>
        </p:nvSpPr>
        <p:spPr>
          <a:xfrm>
            <a:off x="44787" y="4466569"/>
            <a:ext cx="5044785" cy="1142783"/>
          </a:xfrm>
        </p:spPr>
        <p:txBody>
          <a:bodyPr/>
          <a:lstStyle/>
          <a:p>
            <a:r>
              <a:rPr lang="en-US" b="1" dirty="0"/>
              <a:t>Amstrong roosevelt z</a:t>
            </a:r>
          </a:p>
          <a:p>
            <a:r>
              <a:rPr lang="en-US" b="1" dirty="0"/>
              <a:t>Iup class</a:t>
            </a:r>
          </a:p>
          <a:p>
            <a:r>
              <a:rPr lang="en-US" b="1" dirty="0"/>
              <a:t>5025211191</a:t>
            </a:r>
          </a:p>
        </p:txBody>
      </p:sp>
    </p:spTree>
    <p:extLst>
      <p:ext uri="{BB962C8B-B14F-4D97-AF65-F5344CB8AC3E}">
        <p14:creationId xmlns:p14="http://schemas.microsoft.com/office/powerpoint/2010/main" val="266339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9751A-4FDE-D1F7-4B2A-0BBD8B46B3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90E39-DA12-1CD3-6F9D-7126F88E64ED}"/>
              </a:ext>
            </a:extLst>
          </p:cNvPr>
          <p:cNvSpPr>
            <a:spLocks noGrp="1"/>
          </p:cNvSpPr>
          <p:nvPr>
            <p:ph type="title"/>
          </p:nvPr>
        </p:nvSpPr>
        <p:spPr>
          <a:xfrm>
            <a:off x="781697" y="374401"/>
            <a:ext cx="11958735" cy="1824906"/>
          </a:xfrm>
        </p:spPr>
        <p:txBody>
          <a:bodyPr/>
          <a:lstStyle/>
          <a:p>
            <a:r>
              <a:rPr lang="en-US" sz="6000" dirty="0"/>
              <a:t>Comparison</a:t>
            </a:r>
          </a:p>
        </p:txBody>
      </p:sp>
      <p:graphicFrame>
        <p:nvGraphicFramePr>
          <p:cNvPr id="10" name="Table 9">
            <a:extLst>
              <a:ext uri="{FF2B5EF4-FFF2-40B4-BE49-F238E27FC236}">
                <a16:creationId xmlns:a16="http://schemas.microsoft.com/office/drawing/2014/main" id="{B92B8C89-989A-9316-426E-54B71F757559}"/>
              </a:ext>
            </a:extLst>
          </p:cNvPr>
          <p:cNvGraphicFramePr>
            <a:graphicFrameLocks noGrp="1"/>
          </p:cNvGraphicFramePr>
          <p:nvPr>
            <p:extLst>
              <p:ext uri="{D42A27DB-BD31-4B8C-83A1-F6EECF244321}">
                <p14:modId xmlns:p14="http://schemas.microsoft.com/office/powerpoint/2010/main" val="4186431304"/>
              </p:ext>
            </p:extLst>
          </p:nvPr>
        </p:nvGraphicFramePr>
        <p:xfrm>
          <a:off x="781697" y="1986073"/>
          <a:ext cx="9920514" cy="3917320"/>
        </p:xfrm>
        <a:graphic>
          <a:graphicData uri="http://schemas.openxmlformats.org/drawingml/2006/table">
            <a:tbl>
              <a:tblPr firstRow="1" bandRow="1">
                <a:tableStyleId>{073A0DAA-6AF3-43AB-8588-CEC1D06C72B9}</a:tableStyleId>
              </a:tblPr>
              <a:tblGrid>
                <a:gridCol w="3306838">
                  <a:extLst>
                    <a:ext uri="{9D8B030D-6E8A-4147-A177-3AD203B41FA5}">
                      <a16:colId xmlns:a16="http://schemas.microsoft.com/office/drawing/2014/main" val="620345633"/>
                    </a:ext>
                  </a:extLst>
                </a:gridCol>
                <a:gridCol w="3306838">
                  <a:extLst>
                    <a:ext uri="{9D8B030D-6E8A-4147-A177-3AD203B41FA5}">
                      <a16:colId xmlns:a16="http://schemas.microsoft.com/office/drawing/2014/main" val="390837981"/>
                    </a:ext>
                  </a:extLst>
                </a:gridCol>
                <a:gridCol w="3306838">
                  <a:extLst>
                    <a:ext uri="{9D8B030D-6E8A-4147-A177-3AD203B41FA5}">
                      <a16:colId xmlns:a16="http://schemas.microsoft.com/office/drawing/2014/main" val="3809533247"/>
                    </a:ext>
                  </a:extLst>
                </a:gridCol>
              </a:tblGrid>
              <a:tr h="907100">
                <a:tc>
                  <a:txBody>
                    <a:bodyPr/>
                    <a:lstStyle/>
                    <a:p>
                      <a:pPr algn="ctr"/>
                      <a:r>
                        <a:rPr lang="en-ID"/>
                        <a:t>Aspect</a:t>
                      </a:r>
                      <a:endParaRPr lang="en-ID" dirty="0"/>
                    </a:p>
                  </a:txBody>
                  <a:tcPr anchor="ctr"/>
                </a:tc>
                <a:tc>
                  <a:txBody>
                    <a:bodyPr/>
                    <a:lstStyle/>
                    <a:p>
                      <a:pPr algn="ctr"/>
                      <a:r>
                        <a:rPr lang="en-ID"/>
                        <a:t>With Graph Theory</a:t>
                      </a:r>
                      <a:endParaRPr lang="en-ID" dirty="0"/>
                    </a:p>
                  </a:txBody>
                  <a:tcPr anchor="ctr"/>
                </a:tc>
                <a:tc>
                  <a:txBody>
                    <a:bodyPr/>
                    <a:lstStyle/>
                    <a:p>
                      <a:pPr algn="ctr"/>
                      <a:r>
                        <a:rPr lang="en-ID"/>
                        <a:t>Without Graph Theory</a:t>
                      </a:r>
                      <a:endParaRPr lang="en-ID" dirty="0"/>
                    </a:p>
                  </a:txBody>
                  <a:tcPr anchor="ctr"/>
                </a:tc>
                <a:extLst>
                  <a:ext uri="{0D108BD9-81ED-4DB2-BD59-A6C34878D82A}">
                    <a16:rowId xmlns:a16="http://schemas.microsoft.com/office/drawing/2014/main" val="3844378442"/>
                  </a:ext>
                </a:extLst>
              </a:tr>
              <a:tr h="907100">
                <a:tc>
                  <a:txBody>
                    <a:bodyPr/>
                    <a:lstStyle/>
                    <a:p>
                      <a:pPr algn="ctr"/>
                      <a:r>
                        <a:rPr lang="en-US" b="0"/>
                        <a:t>Process</a:t>
                      </a:r>
                      <a:endParaRPr lang="en-ID" b="0" dirty="0"/>
                    </a:p>
                  </a:txBody>
                  <a:tcPr anchor="ctr"/>
                </a:tc>
                <a:tc>
                  <a:txBody>
                    <a:bodyPr/>
                    <a:lstStyle/>
                    <a:p>
                      <a:pPr algn="ctr"/>
                      <a:r>
                        <a:rPr lang="en-US" dirty="0"/>
                        <a:t>Find all movies connected to similar users but not directly connected to the target user</a:t>
                      </a:r>
                      <a:endParaRPr lang="en-ID" dirty="0"/>
                    </a:p>
                  </a:txBody>
                  <a:tcPr anchor="ctr"/>
                </a:tc>
                <a:tc>
                  <a:txBody>
                    <a:bodyPr/>
                    <a:lstStyle/>
                    <a:p>
                      <a:pPr algn="ctr"/>
                      <a:r>
                        <a:rPr lang="en-US" dirty="0"/>
                        <a:t>Check the movies liked by similar users and filter out movies already liked by the target user.</a:t>
                      </a:r>
                      <a:endParaRPr lang="en-ID" dirty="0"/>
                    </a:p>
                  </a:txBody>
                  <a:tcPr anchor="ctr"/>
                </a:tc>
                <a:extLst>
                  <a:ext uri="{0D108BD9-81ED-4DB2-BD59-A6C34878D82A}">
                    <a16:rowId xmlns:a16="http://schemas.microsoft.com/office/drawing/2014/main" val="3506742658"/>
                  </a:ext>
                </a:extLst>
              </a:tr>
              <a:tr h="907100">
                <a:tc>
                  <a:txBody>
                    <a:bodyPr/>
                    <a:lstStyle/>
                    <a:p>
                      <a:pPr algn="ctr"/>
                      <a:r>
                        <a:rPr lang="en-US"/>
                        <a:t>Efficiency</a:t>
                      </a:r>
                      <a:endParaRPr lang="en-ID" dirty="0"/>
                    </a:p>
                  </a:txBody>
                  <a:tcPr anchor="ctr"/>
                </a:tc>
                <a:tc>
                  <a:txBody>
                    <a:bodyPr/>
                    <a:lstStyle/>
                    <a:p>
                      <a:pPr algn="ctr"/>
                      <a:r>
                        <a:rPr lang="en-US" dirty="0"/>
                        <a:t>Graph traversal makes filtering straightforward.</a:t>
                      </a:r>
                      <a:endParaRPr lang="en-ID" dirty="0"/>
                    </a:p>
                  </a:txBody>
                  <a:tcPr anchor="ctr"/>
                </a:tc>
                <a:tc>
                  <a:txBody>
                    <a:bodyPr/>
                    <a:lstStyle/>
                    <a:p>
                      <a:pPr algn="ctr"/>
                      <a:r>
                        <a:rPr lang="en-US" dirty="0"/>
                        <a:t>Requires manual checks and multiple loops.</a:t>
                      </a:r>
                      <a:endParaRPr lang="en-ID" dirty="0"/>
                    </a:p>
                  </a:txBody>
                  <a:tcPr anchor="ctr"/>
                </a:tc>
                <a:extLst>
                  <a:ext uri="{0D108BD9-81ED-4DB2-BD59-A6C34878D82A}">
                    <a16:rowId xmlns:a16="http://schemas.microsoft.com/office/drawing/2014/main" val="1160795780"/>
                  </a:ext>
                </a:extLst>
              </a:tr>
              <a:tr h="907100">
                <a:tc>
                  <a:txBody>
                    <a:bodyPr/>
                    <a:lstStyle/>
                    <a:p>
                      <a:pPr algn="ctr"/>
                      <a:r>
                        <a:rPr lang="en-US"/>
                        <a:t>Example</a:t>
                      </a:r>
                      <a:endParaRPr lang="en-ID" dirty="0"/>
                    </a:p>
                  </a:txBody>
                  <a:tcPr anchor="ctr"/>
                </a:tc>
                <a:tc>
                  <a:txBody>
                    <a:bodyPr/>
                    <a:lstStyle/>
                    <a:p>
                      <a:pPr algn="ctr"/>
                      <a:r>
                        <a:rPr lang="en-US" dirty="0"/>
                        <a:t>Bob likes Interstellar (not seen by Alice), so recommend Interstellar.</a:t>
                      </a:r>
                      <a:endParaRPr lang="en-ID" dirty="0"/>
                    </a:p>
                  </a:txBody>
                  <a:tcPr anchor="ctr"/>
                </a:tc>
                <a:tc>
                  <a:txBody>
                    <a:bodyPr/>
                    <a:lstStyle/>
                    <a:p>
                      <a:pPr algn="ctr"/>
                      <a:r>
                        <a:rPr lang="en-US" dirty="0"/>
                        <a:t>Compare Alice's list with Bob's list to find ["Interstellar"].</a:t>
                      </a:r>
                      <a:endParaRPr lang="en-ID" dirty="0"/>
                    </a:p>
                  </a:txBody>
                  <a:tcPr anchor="ctr"/>
                </a:tc>
                <a:extLst>
                  <a:ext uri="{0D108BD9-81ED-4DB2-BD59-A6C34878D82A}">
                    <a16:rowId xmlns:a16="http://schemas.microsoft.com/office/drawing/2014/main" val="2385644582"/>
                  </a:ext>
                </a:extLst>
              </a:tr>
            </a:tbl>
          </a:graphicData>
        </a:graphic>
      </p:graphicFrame>
    </p:spTree>
    <p:extLst>
      <p:ext uri="{BB962C8B-B14F-4D97-AF65-F5344CB8AC3E}">
        <p14:creationId xmlns:p14="http://schemas.microsoft.com/office/powerpoint/2010/main" val="356347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B2C3D-2829-8733-D176-71B53615B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47166-F653-9E2E-2AA5-3734B06D0866}"/>
              </a:ext>
            </a:extLst>
          </p:cNvPr>
          <p:cNvSpPr>
            <a:spLocks noGrp="1"/>
          </p:cNvSpPr>
          <p:nvPr>
            <p:ph type="title"/>
          </p:nvPr>
        </p:nvSpPr>
        <p:spPr>
          <a:xfrm>
            <a:off x="781697" y="374401"/>
            <a:ext cx="11958735" cy="1824906"/>
          </a:xfrm>
        </p:spPr>
        <p:txBody>
          <a:bodyPr/>
          <a:lstStyle/>
          <a:p>
            <a:r>
              <a:rPr lang="en-US" sz="6000" dirty="0"/>
              <a:t>Pros &amp; cons</a:t>
            </a:r>
          </a:p>
        </p:txBody>
      </p:sp>
      <p:graphicFrame>
        <p:nvGraphicFramePr>
          <p:cNvPr id="10" name="Table 9">
            <a:extLst>
              <a:ext uri="{FF2B5EF4-FFF2-40B4-BE49-F238E27FC236}">
                <a16:creationId xmlns:a16="http://schemas.microsoft.com/office/drawing/2014/main" id="{6D6BC63A-24C8-65A0-9F80-40882D82A7D0}"/>
              </a:ext>
            </a:extLst>
          </p:cNvPr>
          <p:cNvGraphicFramePr>
            <a:graphicFrameLocks noGrp="1"/>
          </p:cNvGraphicFramePr>
          <p:nvPr>
            <p:extLst>
              <p:ext uri="{D42A27DB-BD31-4B8C-83A1-F6EECF244321}">
                <p14:modId xmlns:p14="http://schemas.microsoft.com/office/powerpoint/2010/main" val="3087293228"/>
              </p:ext>
            </p:extLst>
          </p:nvPr>
        </p:nvGraphicFramePr>
        <p:xfrm>
          <a:off x="781697" y="1986073"/>
          <a:ext cx="9920514" cy="3650300"/>
        </p:xfrm>
        <a:graphic>
          <a:graphicData uri="http://schemas.openxmlformats.org/drawingml/2006/table">
            <a:tbl>
              <a:tblPr firstRow="1" bandRow="1">
                <a:tableStyleId>{073A0DAA-6AF3-43AB-8588-CEC1D06C72B9}</a:tableStyleId>
              </a:tblPr>
              <a:tblGrid>
                <a:gridCol w="3306838">
                  <a:extLst>
                    <a:ext uri="{9D8B030D-6E8A-4147-A177-3AD203B41FA5}">
                      <a16:colId xmlns:a16="http://schemas.microsoft.com/office/drawing/2014/main" val="620345633"/>
                    </a:ext>
                  </a:extLst>
                </a:gridCol>
                <a:gridCol w="3306838">
                  <a:extLst>
                    <a:ext uri="{9D8B030D-6E8A-4147-A177-3AD203B41FA5}">
                      <a16:colId xmlns:a16="http://schemas.microsoft.com/office/drawing/2014/main" val="390837981"/>
                    </a:ext>
                  </a:extLst>
                </a:gridCol>
                <a:gridCol w="3306838">
                  <a:extLst>
                    <a:ext uri="{9D8B030D-6E8A-4147-A177-3AD203B41FA5}">
                      <a16:colId xmlns:a16="http://schemas.microsoft.com/office/drawing/2014/main" val="3809533247"/>
                    </a:ext>
                  </a:extLst>
                </a:gridCol>
              </a:tblGrid>
              <a:tr h="907100">
                <a:tc>
                  <a:txBody>
                    <a:bodyPr/>
                    <a:lstStyle/>
                    <a:p>
                      <a:pPr algn="ctr"/>
                      <a:r>
                        <a:rPr lang="en-ID"/>
                        <a:t>Aspect</a:t>
                      </a:r>
                      <a:endParaRPr lang="en-ID" dirty="0"/>
                    </a:p>
                  </a:txBody>
                  <a:tcPr anchor="ctr"/>
                </a:tc>
                <a:tc>
                  <a:txBody>
                    <a:bodyPr/>
                    <a:lstStyle/>
                    <a:p>
                      <a:pPr algn="ctr"/>
                      <a:r>
                        <a:rPr lang="en-ID"/>
                        <a:t>With Graph Theory</a:t>
                      </a:r>
                      <a:endParaRPr lang="en-ID" dirty="0"/>
                    </a:p>
                  </a:txBody>
                  <a:tcPr anchor="ctr"/>
                </a:tc>
                <a:tc>
                  <a:txBody>
                    <a:bodyPr/>
                    <a:lstStyle/>
                    <a:p>
                      <a:pPr algn="ctr"/>
                      <a:r>
                        <a:rPr lang="en-ID" dirty="0"/>
                        <a:t>Without Graph Theory</a:t>
                      </a:r>
                    </a:p>
                  </a:txBody>
                  <a:tcPr anchor="ctr"/>
                </a:tc>
                <a:extLst>
                  <a:ext uri="{0D108BD9-81ED-4DB2-BD59-A6C34878D82A}">
                    <a16:rowId xmlns:a16="http://schemas.microsoft.com/office/drawing/2014/main" val="3844378442"/>
                  </a:ext>
                </a:extLst>
              </a:tr>
              <a:tr h="907100">
                <a:tc>
                  <a:txBody>
                    <a:bodyPr/>
                    <a:lstStyle/>
                    <a:p>
                      <a:pPr algn="ctr"/>
                      <a:r>
                        <a:rPr lang="en-US" b="0" dirty="0"/>
                        <a:t>Pros</a:t>
                      </a:r>
                      <a:endParaRPr lang="en-ID" b="0" dirty="0"/>
                    </a:p>
                  </a:txBody>
                  <a:tcPr anchor="ctr"/>
                </a:tc>
                <a:tc>
                  <a:txBody>
                    <a:bodyPr/>
                    <a:lstStyle/>
                    <a:p>
                      <a:pPr algn="ctr"/>
                      <a:r>
                        <a:rPr lang="en-ID" dirty="0"/>
                        <a:t>Efficient for large datasets; scales well; reusable logic.</a:t>
                      </a:r>
                    </a:p>
                  </a:txBody>
                  <a:tcPr anchor="ctr"/>
                </a:tc>
                <a:tc>
                  <a:txBody>
                    <a:bodyPr/>
                    <a:lstStyle/>
                    <a:p>
                      <a:pPr algn="ctr"/>
                      <a:r>
                        <a:rPr lang="en-US" dirty="0"/>
                        <a:t>Simple for small datasets; requires no advanced libraries.</a:t>
                      </a:r>
                      <a:endParaRPr lang="en-ID" dirty="0"/>
                    </a:p>
                  </a:txBody>
                  <a:tcPr anchor="ctr"/>
                </a:tc>
                <a:extLst>
                  <a:ext uri="{0D108BD9-81ED-4DB2-BD59-A6C34878D82A}">
                    <a16:rowId xmlns:a16="http://schemas.microsoft.com/office/drawing/2014/main" val="3506742658"/>
                  </a:ext>
                </a:extLst>
              </a:tr>
              <a:tr h="907100">
                <a:tc>
                  <a:txBody>
                    <a:bodyPr/>
                    <a:lstStyle/>
                    <a:p>
                      <a:pPr algn="ctr"/>
                      <a:r>
                        <a:rPr lang="en-US" dirty="0"/>
                        <a:t>Cons</a:t>
                      </a:r>
                      <a:endParaRPr lang="en-ID" dirty="0"/>
                    </a:p>
                  </a:txBody>
                  <a:tcPr anchor="ctr"/>
                </a:tc>
                <a:tc>
                  <a:txBody>
                    <a:bodyPr/>
                    <a:lstStyle/>
                    <a:p>
                      <a:pPr algn="ctr"/>
                      <a:r>
                        <a:rPr lang="en-US" dirty="0"/>
                        <a:t>Requires understanding graph concepts and libraries.</a:t>
                      </a:r>
                      <a:endParaRPr lang="en-ID" dirty="0"/>
                    </a:p>
                  </a:txBody>
                  <a:tcPr anchor="ctr"/>
                </a:tc>
                <a:tc>
                  <a:txBody>
                    <a:bodyPr/>
                    <a:lstStyle/>
                    <a:p>
                      <a:pPr algn="ctr"/>
                      <a:r>
                        <a:rPr lang="en-US" dirty="0"/>
                        <a:t>Inefficient for large datasets; complex nested loops.</a:t>
                      </a:r>
                      <a:endParaRPr lang="en-ID" dirty="0"/>
                    </a:p>
                  </a:txBody>
                  <a:tcPr anchor="ctr"/>
                </a:tc>
                <a:extLst>
                  <a:ext uri="{0D108BD9-81ED-4DB2-BD59-A6C34878D82A}">
                    <a16:rowId xmlns:a16="http://schemas.microsoft.com/office/drawing/2014/main" val="1160795780"/>
                  </a:ext>
                </a:extLst>
              </a:tr>
              <a:tr h="907100">
                <a:tc>
                  <a:txBody>
                    <a:bodyPr/>
                    <a:lstStyle/>
                    <a:p>
                      <a:pPr algn="ctr"/>
                      <a:r>
                        <a:rPr lang="en-US" dirty="0"/>
                        <a:t>Scalability</a:t>
                      </a:r>
                      <a:endParaRPr lang="en-ID" dirty="0"/>
                    </a:p>
                  </a:txBody>
                  <a:tcPr anchor="ctr"/>
                </a:tc>
                <a:tc>
                  <a:txBody>
                    <a:bodyPr/>
                    <a:lstStyle/>
                    <a:p>
                      <a:pPr algn="ctr"/>
                      <a:r>
                        <a:rPr lang="en-US" dirty="0"/>
                        <a:t>Easily handles hundreds or thousands of users and movies.</a:t>
                      </a:r>
                      <a:endParaRPr lang="en-ID" dirty="0"/>
                    </a:p>
                  </a:txBody>
                  <a:tcPr anchor="ctr"/>
                </a:tc>
                <a:tc>
                  <a:txBody>
                    <a:bodyPr/>
                    <a:lstStyle/>
                    <a:p>
                      <a:pPr algn="ctr"/>
                      <a:r>
                        <a:rPr lang="en-US" dirty="0"/>
                        <a:t>Becomes slow as the dataset grows.</a:t>
                      </a:r>
                      <a:endParaRPr lang="en-ID" dirty="0"/>
                    </a:p>
                  </a:txBody>
                  <a:tcPr anchor="ctr"/>
                </a:tc>
                <a:extLst>
                  <a:ext uri="{0D108BD9-81ED-4DB2-BD59-A6C34878D82A}">
                    <a16:rowId xmlns:a16="http://schemas.microsoft.com/office/drawing/2014/main" val="2385644582"/>
                  </a:ext>
                </a:extLst>
              </a:tr>
            </a:tbl>
          </a:graphicData>
        </a:graphic>
      </p:graphicFrame>
    </p:spTree>
    <p:extLst>
      <p:ext uri="{BB962C8B-B14F-4D97-AF65-F5344CB8AC3E}">
        <p14:creationId xmlns:p14="http://schemas.microsoft.com/office/powerpoint/2010/main" val="356978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D00E9-3CF1-58DD-89C4-84D8B9CED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7794B2-0C1E-FB8F-1777-DE283CFC9C05}"/>
              </a:ext>
            </a:extLst>
          </p:cNvPr>
          <p:cNvSpPr>
            <a:spLocks noGrp="1"/>
          </p:cNvSpPr>
          <p:nvPr>
            <p:ph type="title"/>
          </p:nvPr>
        </p:nvSpPr>
        <p:spPr>
          <a:xfrm>
            <a:off x="484639" y="1332623"/>
            <a:ext cx="9209867" cy="1946607"/>
          </a:xfrm>
        </p:spPr>
        <p:txBody>
          <a:bodyPr/>
          <a:lstStyle/>
          <a:p>
            <a:r>
              <a:rPr lang="en-US" dirty="0"/>
              <a:t>Thank you</a:t>
            </a:r>
          </a:p>
        </p:txBody>
      </p:sp>
      <p:sp>
        <p:nvSpPr>
          <p:cNvPr id="3" name="Text Placeholder 2">
            <a:extLst>
              <a:ext uri="{FF2B5EF4-FFF2-40B4-BE49-F238E27FC236}">
                <a16:creationId xmlns:a16="http://schemas.microsoft.com/office/drawing/2014/main" id="{4F4B4EAD-DF8D-03CE-5C4D-1D4BDF9CE236}"/>
              </a:ext>
            </a:extLst>
          </p:cNvPr>
          <p:cNvSpPr>
            <a:spLocks noGrp="1"/>
          </p:cNvSpPr>
          <p:nvPr>
            <p:ph type="body" sz="quarter" idx="15"/>
          </p:nvPr>
        </p:nvSpPr>
        <p:spPr>
          <a:xfrm>
            <a:off x="4532943" y="3446762"/>
            <a:ext cx="5161563" cy="2304791"/>
          </a:xfrm>
        </p:spPr>
        <p:txBody>
          <a:bodyPr/>
          <a:lstStyle/>
          <a:p>
            <a:r>
              <a:rPr lang="en-US" dirty="0"/>
              <a:t>Very much</a:t>
            </a:r>
          </a:p>
        </p:txBody>
      </p:sp>
      <p:sp>
        <p:nvSpPr>
          <p:cNvPr id="4" name="Text Placeholder 3">
            <a:extLst>
              <a:ext uri="{FF2B5EF4-FFF2-40B4-BE49-F238E27FC236}">
                <a16:creationId xmlns:a16="http://schemas.microsoft.com/office/drawing/2014/main" id="{44E3B4F0-78E5-419C-B505-E1FD6F47D4B5}"/>
              </a:ext>
            </a:extLst>
          </p:cNvPr>
          <p:cNvSpPr>
            <a:spLocks noGrp="1"/>
          </p:cNvSpPr>
          <p:nvPr>
            <p:ph type="body" sz="quarter" idx="16"/>
          </p:nvPr>
        </p:nvSpPr>
        <p:spPr>
          <a:xfrm>
            <a:off x="44787" y="4466569"/>
            <a:ext cx="5044785" cy="1142783"/>
          </a:xfrm>
        </p:spPr>
        <p:txBody>
          <a:bodyPr/>
          <a:lstStyle/>
          <a:p>
            <a:r>
              <a:rPr lang="en-US" b="1" dirty="0"/>
              <a:t>///</a:t>
            </a:r>
          </a:p>
          <a:p>
            <a:r>
              <a:rPr lang="en-US" b="1" dirty="0"/>
              <a:t>//</a:t>
            </a:r>
          </a:p>
          <a:p>
            <a:r>
              <a:rPr lang="en-US" b="1" dirty="0"/>
              <a:t>/</a:t>
            </a:r>
          </a:p>
        </p:txBody>
      </p:sp>
    </p:spTree>
    <p:extLst>
      <p:ext uri="{BB962C8B-B14F-4D97-AF65-F5344CB8AC3E}">
        <p14:creationId xmlns:p14="http://schemas.microsoft.com/office/powerpoint/2010/main" val="370595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209-551F-6EC1-A54B-79D9B4608445}"/>
              </a:ext>
            </a:extLst>
          </p:cNvPr>
          <p:cNvSpPr>
            <a:spLocks noGrp="1"/>
          </p:cNvSpPr>
          <p:nvPr>
            <p:ph type="title"/>
          </p:nvPr>
        </p:nvSpPr>
        <p:spPr>
          <a:xfrm>
            <a:off x="437542" y="331099"/>
            <a:ext cx="8304281" cy="1824906"/>
          </a:xfrm>
        </p:spPr>
        <p:txBody>
          <a:bodyPr/>
          <a:lstStyle/>
          <a:p>
            <a:r>
              <a:rPr lang="en-US" sz="6000" dirty="0"/>
              <a:t>introduction</a:t>
            </a:r>
          </a:p>
        </p:txBody>
      </p:sp>
      <p:sp>
        <p:nvSpPr>
          <p:cNvPr id="4" name="Text Placeholder 3">
            <a:extLst>
              <a:ext uri="{FF2B5EF4-FFF2-40B4-BE49-F238E27FC236}">
                <a16:creationId xmlns:a16="http://schemas.microsoft.com/office/drawing/2014/main" id="{81DC670D-F077-3C94-D042-1AB9347AE82D}"/>
              </a:ext>
            </a:extLst>
          </p:cNvPr>
          <p:cNvSpPr>
            <a:spLocks noGrp="1"/>
          </p:cNvSpPr>
          <p:nvPr>
            <p:ph type="body" sz="quarter" idx="15"/>
          </p:nvPr>
        </p:nvSpPr>
        <p:spPr>
          <a:xfrm>
            <a:off x="437542" y="1989232"/>
            <a:ext cx="11316916" cy="4057005"/>
          </a:xfrm>
        </p:spPr>
        <p:txBody>
          <a:bodyPr/>
          <a:lstStyle/>
          <a:p>
            <a:pPr algn="just"/>
            <a:r>
              <a:rPr lang="en-US" sz="1800" dirty="0"/>
              <a:t>In this digital age, people are exposed to an overwhelming number of entertainment options, especially in the world of movies. Online streaming platforms like Netflix, Disney+, and Amazon Prime host thousands of movies across various genres. For users, it can be challenging to discover new movies that align with their unique preferences. This is where recommendation systems come in—they help users find movies they’re likely to enjoy by analyzing patterns in their previous choices and in the preferences of other users.</a:t>
            </a:r>
          </a:p>
          <a:p>
            <a:pPr algn="just"/>
            <a:endParaRPr lang="en-US" sz="1800" dirty="0"/>
          </a:p>
          <a:p>
            <a:pPr algn="just"/>
            <a:r>
              <a:rPr lang="en-US" sz="1800" dirty="0"/>
              <a:t>A simple yet powerful approach to building a movie recommendation system involves graph theory. By modeling the relationships between users and movies as a graph, we can use graph traversal techniques to suggest movies based on users with similar tastes.</a:t>
            </a:r>
          </a:p>
        </p:txBody>
      </p:sp>
    </p:spTree>
    <p:extLst>
      <p:ext uri="{BB962C8B-B14F-4D97-AF65-F5344CB8AC3E}">
        <p14:creationId xmlns:p14="http://schemas.microsoft.com/office/powerpoint/2010/main" val="149956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45687-A554-983E-A86C-D3CF93285E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FB21E-9F36-2E14-842B-62D0807D8363}"/>
              </a:ext>
            </a:extLst>
          </p:cNvPr>
          <p:cNvSpPr>
            <a:spLocks noGrp="1"/>
          </p:cNvSpPr>
          <p:nvPr>
            <p:ph type="title"/>
          </p:nvPr>
        </p:nvSpPr>
        <p:spPr>
          <a:xfrm>
            <a:off x="437542" y="616998"/>
            <a:ext cx="9658180" cy="1824906"/>
          </a:xfrm>
        </p:spPr>
        <p:txBody>
          <a:bodyPr/>
          <a:lstStyle/>
          <a:p>
            <a:r>
              <a:rPr lang="en-US" sz="6000" dirty="0"/>
              <a:t>Goal of the problem</a:t>
            </a:r>
          </a:p>
        </p:txBody>
      </p:sp>
      <p:sp>
        <p:nvSpPr>
          <p:cNvPr id="4" name="Text Placeholder 3">
            <a:extLst>
              <a:ext uri="{FF2B5EF4-FFF2-40B4-BE49-F238E27FC236}">
                <a16:creationId xmlns:a16="http://schemas.microsoft.com/office/drawing/2014/main" id="{37F4BBE5-791A-66DE-8988-8A928E1C1B28}"/>
              </a:ext>
            </a:extLst>
          </p:cNvPr>
          <p:cNvSpPr>
            <a:spLocks noGrp="1"/>
          </p:cNvSpPr>
          <p:nvPr>
            <p:ph type="body" sz="quarter" idx="15"/>
          </p:nvPr>
        </p:nvSpPr>
        <p:spPr>
          <a:xfrm>
            <a:off x="437542" y="2441904"/>
            <a:ext cx="11316916" cy="4057005"/>
          </a:xfrm>
        </p:spPr>
        <p:txBody>
          <a:bodyPr/>
          <a:lstStyle/>
          <a:p>
            <a:pPr algn="just"/>
            <a:r>
              <a:rPr lang="en-US" sz="2400" dirty="0"/>
              <a:t>The goal is to build a basic movie recommendation system that:</a:t>
            </a:r>
          </a:p>
          <a:p>
            <a:pPr algn="just">
              <a:buFont typeface="+mj-lt"/>
              <a:buAutoNum type="arabicPeriod"/>
            </a:pPr>
            <a:r>
              <a:rPr lang="en-US" sz="2400" b="1" dirty="0"/>
              <a:t> Analyzes User Preferences</a:t>
            </a:r>
            <a:r>
              <a:rPr lang="en-US" sz="2400" dirty="0"/>
              <a:t>: Determines movies that users like or have rated highly.</a:t>
            </a:r>
          </a:p>
          <a:p>
            <a:pPr algn="just">
              <a:buFont typeface="+mj-lt"/>
              <a:buAutoNum type="arabicPeriod"/>
            </a:pPr>
            <a:r>
              <a:rPr lang="en-US" sz="2400" b="1" dirty="0"/>
              <a:t> Finds Similar Users</a:t>
            </a:r>
            <a:r>
              <a:rPr lang="en-US" sz="2400" dirty="0"/>
              <a:t>: Identifies users with similar tastes by looking at movies they have in common.</a:t>
            </a:r>
          </a:p>
          <a:p>
            <a:pPr algn="just">
              <a:buFont typeface="+mj-lt"/>
              <a:buAutoNum type="arabicPeriod"/>
            </a:pPr>
            <a:r>
              <a:rPr lang="en-US" sz="2400" b="1" dirty="0"/>
              <a:t> Recommends New Movies</a:t>
            </a:r>
            <a:r>
              <a:rPr lang="en-US" sz="2400" dirty="0"/>
              <a:t>: Suggests new movies that similar users liked but the target user has not seen yet.</a:t>
            </a:r>
          </a:p>
        </p:txBody>
      </p:sp>
    </p:spTree>
    <p:extLst>
      <p:ext uri="{BB962C8B-B14F-4D97-AF65-F5344CB8AC3E}">
        <p14:creationId xmlns:p14="http://schemas.microsoft.com/office/powerpoint/2010/main" val="293833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0A2A1-9AF0-D2B7-E632-8FE5051D26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C82AD-61DD-A03D-A440-5B5F1A655461}"/>
              </a:ext>
            </a:extLst>
          </p:cNvPr>
          <p:cNvSpPr>
            <a:spLocks noGrp="1"/>
          </p:cNvSpPr>
          <p:nvPr>
            <p:ph type="title"/>
          </p:nvPr>
        </p:nvSpPr>
        <p:spPr>
          <a:xfrm>
            <a:off x="437542" y="616998"/>
            <a:ext cx="10936474" cy="1824906"/>
          </a:xfrm>
        </p:spPr>
        <p:txBody>
          <a:bodyPr/>
          <a:lstStyle/>
          <a:p>
            <a:r>
              <a:rPr lang="en-US" sz="6000" dirty="0"/>
              <a:t>Initial flowchart</a:t>
            </a:r>
          </a:p>
        </p:txBody>
      </p:sp>
      <p:pic>
        <p:nvPicPr>
          <p:cNvPr id="7" name="Picture 6">
            <a:extLst>
              <a:ext uri="{FF2B5EF4-FFF2-40B4-BE49-F238E27FC236}">
                <a16:creationId xmlns:a16="http://schemas.microsoft.com/office/drawing/2014/main" id="{A172EF93-4807-001B-C369-C85BB7C483AD}"/>
              </a:ext>
            </a:extLst>
          </p:cNvPr>
          <p:cNvPicPr>
            <a:picLocks noChangeAspect="1"/>
          </p:cNvPicPr>
          <p:nvPr/>
        </p:nvPicPr>
        <p:blipFill>
          <a:blip r:embed="rId3"/>
          <a:stretch>
            <a:fillRect/>
          </a:stretch>
        </p:blipFill>
        <p:spPr>
          <a:xfrm>
            <a:off x="3104469" y="2048167"/>
            <a:ext cx="4676775" cy="4105275"/>
          </a:xfrm>
          <a:prstGeom prst="rect">
            <a:avLst/>
          </a:prstGeom>
        </p:spPr>
      </p:pic>
    </p:spTree>
    <p:extLst>
      <p:ext uri="{BB962C8B-B14F-4D97-AF65-F5344CB8AC3E}">
        <p14:creationId xmlns:p14="http://schemas.microsoft.com/office/powerpoint/2010/main" val="91415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C4C14-09E0-5329-641E-9294C39ECCD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D65C756-F138-39B1-7D3A-859DEFD07BF7}"/>
              </a:ext>
            </a:extLst>
          </p:cNvPr>
          <p:cNvPicPr>
            <a:picLocks noChangeAspect="1"/>
          </p:cNvPicPr>
          <p:nvPr/>
        </p:nvPicPr>
        <p:blipFill>
          <a:blip r:embed="rId3"/>
          <a:stretch>
            <a:fillRect/>
          </a:stretch>
        </p:blipFill>
        <p:spPr>
          <a:xfrm>
            <a:off x="4528457" y="0"/>
            <a:ext cx="3135086" cy="6858000"/>
          </a:xfrm>
          <a:prstGeom prst="rect">
            <a:avLst/>
          </a:prstGeom>
        </p:spPr>
      </p:pic>
    </p:spTree>
    <p:extLst>
      <p:ext uri="{BB962C8B-B14F-4D97-AF65-F5344CB8AC3E}">
        <p14:creationId xmlns:p14="http://schemas.microsoft.com/office/powerpoint/2010/main" val="88969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9F3E8-EE88-EC8A-9370-8E1F0927F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3CE286-9328-28AD-C661-9B249232061F}"/>
              </a:ext>
            </a:extLst>
          </p:cNvPr>
          <p:cNvSpPr>
            <a:spLocks noGrp="1"/>
          </p:cNvSpPr>
          <p:nvPr>
            <p:ph type="title"/>
          </p:nvPr>
        </p:nvSpPr>
        <p:spPr>
          <a:xfrm>
            <a:off x="116632" y="616998"/>
            <a:ext cx="11958735" cy="1824906"/>
          </a:xfrm>
        </p:spPr>
        <p:txBody>
          <a:bodyPr/>
          <a:lstStyle/>
          <a:p>
            <a:r>
              <a:rPr lang="en-US" sz="6000" dirty="0"/>
              <a:t>Graph theory Implementation</a:t>
            </a:r>
          </a:p>
        </p:txBody>
      </p:sp>
      <p:sp>
        <p:nvSpPr>
          <p:cNvPr id="4" name="Text Placeholder 3">
            <a:extLst>
              <a:ext uri="{FF2B5EF4-FFF2-40B4-BE49-F238E27FC236}">
                <a16:creationId xmlns:a16="http://schemas.microsoft.com/office/drawing/2014/main" id="{CBB372DC-7D7C-406D-C9AA-C4BAD1F0D54B}"/>
              </a:ext>
            </a:extLst>
          </p:cNvPr>
          <p:cNvSpPr>
            <a:spLocks noGrp="1"/>
          </p:cNvSpPr>
          <p:nvPr>
            <p:ph type="body" sz="quarter" idx="15"/>
          </p:nvPr>
        </p:nvSpPr>
        <p:spPr>
          <a:xfrm>
            <a:off x="437542" y="2441904"/>
            <a:ext cx="11316916" cy="4057005"/>
          </a:xfrm>
        </p:spPr>
        <p:txBody>
          <a:bodyPr/>
          <a:lstStyle/>
          <a:p>
            <a:pPr algn="just"/>
            <a:r>
              <a:rPr lang="en-US" sz="2200" dirty="0"/>
              <a:t>In this recommendation system, I use graph theory to:</a:t>
            </a:r>
          </a:p>
          <a:p>
            <a:pPr algn="just">
              <a:buFont typeface="Arial" panose="020B0604020202020204" pitchFamily="34" charset="0"/>
              <a:buChar char="•"/>
            </a:pPr>
            <a:r>
              <a:rPr lang="en-US" sz="2200" b="1" dirty="0"/>
              <a:t> Represent Users and Movies as Nodes</a:t>
            </a:r>
            <a:r>
              <a:rPr lang="en-US" sz="2200" dirty="0"/>
              <a:t>: Users and movies are treated as nodes in the graph.</a:t>
            </a:r>
          </a:p>
          <a:p>
            <a:pPr algn="just">
              <a:buFont typeface="Arial" panose="020B0604020202020204" pitchFamily="34" charset="0"/>
              <a:buChar char="•"/>
            </a:pPr>
            <a:r>
              <a:rPr lang="en-US" sz="2200" b="1" dirty="0"/>
              <a:t> Connect Users to Movies through Likes</a:t>
            </a:r>
            <a:r>
              <a:rPr lang="en-US" sz="2200" dirty="0"/>
              <a:t>: When a user likes or rates a movie highly, we create an edge between that user and the movie.</a:t>
            </a:r>
          </a:p>
          <a:p>
            <a:pPr algn="just">
              <a:buFont typeface="Arial" panose="020B0604020202020204" pitchFamily="34" charset="0"/>
              <a:buChar char="•"/>
            </a:pPr>
            <a:r>
              <a:rPr lang="en-US" sz="2200" b="1" dirty="0"/>
              <a:t> Find Paths to New Movies</a:t>
            </a:r>
            <a:r>
              <a:rPr lang="en-US" sz="2200" dirty="0"/>
              <a:t>: By traversing the graph along these edges, we identify paths to movies that similar users have watched and recommend those to the target user.</a:t>
            </a:r>
          </a:p>
          <a:p>
            <a:pPr algn="just"/>
            <a:endParaRPr lang="en-US" sz="2200" dirty="0"/>
          </a:p>
        </p:txBody>
      </p:sp>
    </p:spTree>
    <p:extLst>
      <p:ext uri="{BB962C8B-B14F-4D97-AF65-F5344CB8AC3E}">
        <p14:creationId xmlns:p14="http://schemas.microsoft.com/office/powerpoint/2010/main" val="262599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D537A-E752-D289-355C-50C6688C5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BDC75-C913-7D00-6FAA-12D602E9B325}"/>
              </a:ext>
            </a:extLst>
          </p:cNvPr>
          <p:cNvSpPr>
            <a:spLocks noGrp="1"/>
          </p:cNvSpPr>
          <p:nvPr>
            <p:ph type="title"/>
          </p:nvPr>
        </p:nvSpPr>
        <p:spPr>
          <a:xfrm>
            <a:off x="116632" y="290426"/>
            <a:ext cx="11958735" cy="1824906"/>
          </a:xfrm>
        </p:spPr>
        <p:txBody>
          <a:bodyPr/>
          <a:lstStyle/>
          <a:p>
            <a:r>
              <a:rPr lang="en-US" sz="6000" dirty="0"/>
              <a:t>Why do we use graph theory</a:t>
            </a:r>
          </a:p>
        </p:txBody>
      </p:sp>
      <p:sp>
        <p:nvSpPr>
          <p:cNvPr id="4" name="Text Placeholder 3">
            <a:extLst>
              <a:ext uri="{FF2B5EF4-FFF2-40B4-BE49-F238E27FC236}">
                <a16:creationId xmlns:a16="http://schemas.microsoft.com/office/drawing/2014/main" id="{D5156660-E6E4-ED2A-94E4-507868683A99}"/>
              </a:ext>
            </a:extLst>
          </p:cNvPr>
          <p:cNvSpPr>
            <a:spLocks noGrp="1"/>
          </p:cNvSpPr>
          <p:nvPr>
            <p:ph type="body" sz="quarter" idx="15"/>
          </p:nvPr>
        </p:nvSpPr>
        <p:spPr>
          <a:xfrm>
            <a:off x="437541" y="1735494"/>
            <a:ext cx="11316916" cy="4832079"/>
          </a:xfrm>
        </p:spPr>
        <p:txBody>
          <a:bodyPr/>
          <a:lstStyle/>
          <a:p>
            <a:endParaRPr lang="en-US" b="1" dirty="0"/>
          </a:p>
          <a:p>
            <a:r>
              <a:rPr lang="en-US" b="1" dirty="0"/>
              <a:t>Modeling Relationships in a Structured Way</a:t>
            </a:r>
            <a:r>
              <a:rPr lang="en-US" dirty="0"/>
              <a:t>:</a:t>
            </a:r>
          </a:p>
          <a:p>
            <a:pPr>
              <a:buFont typeface="Arial" panose="020B0604020202020204" pitchFamily="34" charset="0"/>
              <a:buChar char="•"/>
            </a:pPr>
            <a:r>
              <a:rPr lang="en-US" dirty="0"/>
              <a:t>Graph theory provides a </a:t>
            </a:r>
            <a:r>
              <a:rPr lang="en-US" b="1" dirty="0"/>
              <a:t>natural and intuitive way</a:t>
            </a:r>
            <a:r>
              <a:rPr lang="en-US" dirty="0"/>
              <a:t> to model relationships between users and movies. In this case:</a:t>
            </a:r>
          </a:p>
          <a:p>
            <a:pPr marL="742950" lvl="1" indent="-285750">
              <a:buFont typeface="Arial" panose="020B0604020202020204" pitchFamily="34" charset="0"/>
              <a:buChar char="•"/>
            </a:pPr>
            <a:r>
              <a:rPr lang="en-US" dirty="0"/>
              <a:t>Users and movies are nodes.</a:t>
            </a:r>
          </a:p>
          <a:p>
            <a:pPr marL="742950" lvl="1" indent="-285750">
              <a:buFont typeface="Arial" panose="020B0604020202020204" pitchFamily="34" charset="0"/>
              <a:buChar char="•"/>
            </a:pPr>
            <a:r>
              <a:rPr lang="en-US" dirty="0"/>
              <a:t>A "like" relationship is an edge.</a:t>
            </a:r>
          </a:p>
          <a:p>
            <a:pPr>
              <a:buFont typeface="Arial" panose="020B0604020202020204" pitchFamily="34" charset="0"/>
              <a:buChar char="•"/>
            </a:pPr>
            <a:r>
              <a:rPr lang="en-US" dirty="0"/>
              <a:t>This structure is </a:t>
            </a:r>
            <a:r>
              <a:rPr lang="en-US" b="1" dirty="0"/>
              <a:t>scalable and extendable</a:t>
            </a:r>
            <a:r>
              <a:rPr lang="en-US" dirty="0"/>
              <a:t>, meaning we can easily add new users, movies, and relationships without changing the logic significantly.</a:t>
            </a:r>
          </a:p>
          <a:p>
            <a:endParaRPr lang="en-US" dirty="0"/>
          </a:p>
          <a:p>
            <a:r>
              <a:rPr lang="en-US" b="1" dirty="0"/>
              <a:t>Efficient Representation</a:t>
            </a:r>
            <a:r>
              <a:rPr lang="en-US" dirty="0"/>
              <a:t>:</a:t>
            </a:r>
          </a:p>
          <a:p>
            <a:pPr>
              <a:buFont typeface="Arial" panose="020B0604020202020204" pitchFamily="34" charset="0"/>
              <a:buChar char="•"/>
            </a:pPr>
            <a:r>
              <a:rPr lang="en-US" dirty="0"/>
              <a:t>A graph-based approach allow to </a:t>
            </a:r>
            <a:r>
              <a:rPr lang="en-US" b="1" dirty="0"/>
              <a:t>represent relationships once</a:t>
            </a:r>
            <a:r>
              <a:rPr lang="en-US" dirty="0"/>
              <a:t> in a reusable structure, such as a list or matrix.</a:t>
            </a:r>
          </a:p>
          <a:p>
            <a:pPr>
              <a:buFont typeface="Arial" panose="020B0604020202020204" pitchFamily="34" charset="0"/>
              <a:buChar char="•"/>
            </a:pPr>
            <a:r>
              <a:rPr lang="en-US" dirty="0"/>
              <a:t>For larger datasets, this is far more efficient than iterating through multiple lists or arrays to check for overlaps repeatedly.</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5833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190BC-5E72-7070-78A1-D502B295A7A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0CEBCB7-CD02-063B-C58B-DF77980DD53B}"/>
              </a:ext>
            </a:extLst>
          </p:cNvPr>
          <p:cNvSpPr>
            <a:spLocks noGrp="1"/>
          </p:cNvSpPr>
          <p:nvPr>
            <p:ph type="body" sz="quarter" idx="15"/>
          </p:nvPr>
        </p:nvSpPr>
        <p:spPr>
          <a:xfrm>
            <a:off x="437541" y="1352939"/>
            <a:ext cx="11316916" cy="5214634"/>
          </a:xfrm>
        </p:spPr>
        <p:txBody>
          <a:bodyPr/>
          <a:lstStyle/>
          <a:p>
            <a:pPr marL="285750" indent="-285750">
              <a:buFontTx/>
              <a:buChar char="-"/>
            </a:pPr>
            <a:r>
              <a:rPr lang="en-US" dirty="0"/>
              <a:t>Nodes (vertices) represent entities, like users or movies. </a:t>
            </a:r>
          </a:p>
          <a:p>
            <a:pPr marL="285750" indent="-285750">
              <a:buFontTx/>
              <a:buChar char="-"/>
            </a:pPr>
            <a:r>
              <a:rPr lang="en-US" dirty="0"/>
              <a:t>Edges represent relationships, like "Alice likes Inception.“</a:t>
            </a:r>
          </a:p>
          <a:p>
            <a:pPr marL="285750" indent="-285750">
              <a:buFontTx/>
              <a:buChar char="-"/>
            </a:pPr>
            <a:endParaRPr lang="en-US" dirty="0"/>
          </a:p>
          <a:p>
            <a:r>
              <a:rPr lang="en-US" dirty="0"/>
              <a:t>This structure allows to store all relationships once in a single, reusable representation Instead of writing separate code for each specific comparison or relationship check.</a:t>
            </a:r>
          </a:p>
          <a:p>
            <a:endParaRPr lang="en-US" dirty="0"/>
          </a:p>
          <a:p>
            <a:r>
              <a:rPr lang="en-US" dirty="0"/>
              <a:t>If I want to find movies Alice likes, you would search through the dictionary like :</a:t>
            </a:r>
          </a:p>
          <a:p>
            <a:r>
              <a:rPr lang="en-US" dirty="0"/>
              <a:t>[ movies = users["Alice"]  # Example: ["Inception", "Matrix"] ]</a:t>
            </a:r>
          </a:p>
          <a:p>
            <a:endParaRPr lang="en-US" dirty="0"/>
          </a:p>
          <a:p>
            <a:r>
              <a:rPr lang="en-US" dirty="0"/>
              <a:t>BUT If I WANT to check for overlaps between Alice’s and Bob’s movies, I’d have to loop through their lists or use set intersections:</a:t>
            </a:r>
          </a:p>
          <a:p>
            <a:r>
              <a:rPr lang="en-US" dirty="0"/>
              <a:t>[ </a:t>
            </a:r>
            <a:r>
              <a:rPr lang="en-US" dirty="0" err="1"/>
              <a:t>common_movies</a:t>
            </a:r>
            <a:r>
              <a:rPr lang="en-US" dirty="0"/>
              <a:t> = set(users["Alice"]) &amp; set(users["Bob"]) ]</a:t>
            </a:r>
          </a:p>
          <a:p>
            <a:endParaRPr lang="en-US" dirty="0"/>
          </a:p>
          <a:p>
            <a:r>
              <a:rPr lang="en-US" dirty="0"/>
              <a:t>Once relationships are added to a graph Alice is connected to movies via edges.</a:t>
            </a:r>
          </a:p>
          <a:p>
            <a:r>
              <a:rPr lang="en-US" dirty="0"/>
              <a:t>So WE don’t need to repeatedly define how to find connections because the graph structure inherently stores this information.</a:t>
            </a:r>
          </a:p>
        </p:txBody>
      </p:sp>
    </p:spTree>
    <p:extLst>
      <p:ext uri="{BB962C8B-B14F-4D97-AF65-F5344CB8AC3E}">
        <p14:creationId xmlns:p14="http://schemas.microsoft.com/office/powerpoint/2010/main" val="124321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17C19-33DC-C104-5B30-19DABCF58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629518-DA3E-19BF-02CB-5B277AA47268}"/>
              </a:ext>
            </a:extLst>
          </p:cNvPr>
          <p:cNvSpPr>
            <a:spLocks noGrp="1"/>
          </p:cNvSpPr>
          <p:nvPr>
            <p:ph type="title"/>
          </p:nvPr>
        </p:nvSpPr>
        <p:spPr>
          <a:xfrm>
            <a:off x="781697" y="374401"/>
            <a:ext cx="11958735" cy="1824906"/>
          </a:xfrm>
        </p:spPr>
        <p:txBody>
          <a:bodyPr/>
          <a:lstStyle/>
          <a:p>
            <a:r>
              <a:rPr lang="en-US" sz="6000" dirty="0"/>
              <a:t>Comparison</a:t>
            </a:r>
          </a:p>
        </p:txBody>
      </p:sp>
      <p:graphicFrame>
        <p:nvGraphicFramePr>
          <p:cNvPr id="10" name="Table 9">
            <a:extLst>
              <a:ext uri="{FF2B5EF4-FFF2-40B4-BE49-F238E27FC236}">
                <a16:creationId xmlns:a16="http://schemas.microsoft.com/office/drawing/2014/main" id="{4112091A-D0A7-CA1F-BCB9-2A7963A05E7D}"/>
              </a:ext>
            </a:extLst>
          </p:cNvPr>
          <p:cNvGraphicFramePr>
            <a:graphicFrameLocks noGrp="1"/>
          </p:cNvGraphicFramePr>
          <p:nvPr>
            <p:extLst>
              <p:ext uri="{D42A27DB-BD31-4B8C-83A1-F6EECF244321}">
                <p14:modId xmlns:p14="http://schemas.microsoft.com/office/powerpoint/2010/main" val="2983377948"/>
              </p:ext>
            </p:extLst>
          </p:nvPr>
        </p:nvGraphicFramePr>
        <p:xfrm>
          <a:off x="781697" y="1986073"/>
          <a:ext cx="9920514" cy="3924620"/>
        </p:xfrm>
        <a:graphic>
          <a:graphicData uri="http://schemas.openxmlformats.org/drawingml/2006/table">
            <a:tbl>
              <a:tblPr firstRow="1" bandRow="1">
                <a:tableStyleId>{073A0DAA-6AF3-43AB-8588-CEC1D06C72B9}</a:tableStyleId>
              </a:tblPr>
              <a:tblGrid>
                <a:gridCol w="3306838">
                  <a:extLst>
                    <a:ext uri="{9D8B030D-6E8A-4147-A177-3AD203B41FA5}">
                      <a16:colId xmlns:a16="http://schemas.microsoft.com/office/drawing/2014/main" val="620345633"/>
                    </a:ext>
                  </a:extLst>
                </a:gridCol>
                <a:gridCol w="3306838">
                  <a:extLst>
                    <a:ext uri="{9D8B030D-6E8A-4147-A177-3AD203B41FA5}">
                      <a16:colId xmlns:a16="http://schemas.microsoft.com/office/drawing/2014/main" val="390837981"/>
                    </a:ext>
                  </a:extLst>
                </a:gridCol>
                <a:gridCol w="3306838">
                  <a:extLst>
                    <a:ext uri="{9D8B030D-6E8A-4147-A177-3AD203B41FA5}">
                      <a16:colId xmlns:a16="http://schemas.microsoft.com/office/drawing/2014/main" val="3809533247"/>
                    </a:ext>
                  </a:extLst>
                </a:gridCol>
              </a:tblGrid>
              <a:tr h="907100">
                <a:tc>
                  <a:txBody>
                    <a:bodyPr/>
                    <a:lstStyle/>
                    <a:p>
                      <a:pPr algn="ctr"/>
                      <a:r>
                        <a:rPr lang="en-ID" dirty="0"/>
                        <a:t>Aspect</a:t>
                      </a:r>
                    </a:p>
                  </a:txBody>
                  <a:tcPr anchor="ctr"/>
                </a:tc>
                <a:tc>
                  <a:txBody>
                    <a:bodyPr/>
                    <a:lstStyle/>
                    <a:p>
                      <a:pPr algn="ctr"/>
                      <a:r>
                        <a:rPr lang="en-ID" dirty="0"/>
                        <a:t>With Graph Theory</a:t>
                      </a:r>
                    </a:p>
                  </a:txBody>
                  <a:tcPr anchor="ctr"/>
                </a:tc>
                <a:tc>
                  <a:txBody>
                    <a:bodyPr/>
                    <a:lstStyle/>
                    <a:p>
                      <a:pPr algn="ctr"/>
                      <a:r>
                        <a:rPr lang="en-ID" dirty="0"/>
                        <a:t>Without Graph Theory</a:t>
                      </a:r>
                    </a:p>
                  </a:txBody>
                  <a:tcPr anchor="ctr"/>
                </a:tc>
                <a:extLst>
                  <a:ext uri="{0D108BD9-81ED-4DB2-BD59-A6C34878D82A}">
                    <a16:rowId xmlns:a16="http://schemas.microsoft.com/office/drawing/2014/main" val="3844378442"/>
                  </a:ext>
                </a:extLst>
              </a:tr>
              <a:tr h="907100">
                <a:tc>
                  <a:txBody>
                    <a:bodyPr/>
                    <a:lstStyle/>
                    <a:p>
                      <a:pPr algn="ctr"/>
                      <a:r>
                        <a:rPr lang="en-US" b="0" dirty="0"/>
                        <a:t>S</a:t>
                      </a:r>
                      <a:r>
                        <a:rPr lang="en-ID" b="0" dirty="0" err="1"/>
                        <a:t>tructure</a:t>
                      </a:r>
                      <a:endParaRPr lang="en-ID" b="0" dirty="0"/>
                    </a:p>
                  </a:txBody>
                  <a:tcPr anchor="ctr"/>
                </a:tc>
                <a:tc>
                  <a:txBody>
                    <a:bodyPr/>
                    <a:lstStyle/>
                    <a:p>
                      <a:pPr algn="ctr"/>
                      <a:r>
                        <a:rPr lang="en-US" dirty="0"/>
                        <a:t>Movies and users are represented as nodes in a graph, and a "like" is an edge between them.</a:t>
                      </a:r>
                      <a:endParaRPr lang="en-ID" dirty="0"/>
                    </a:p>
                  </a:txBody>
                  <a:tcPr anchor="ctr"/>
                </a:tc>
                <a:tc>
                  <a:txBody>
                    <a:bodyPr/>
                    <a:lstStyle/>
                    <a:p>
                      <a:pPr algn="ctr"/>
                      <a:r>
                        <a:rPr lang="en-US" dirty="0"/>
                        <a:t>Movies and user preferences are stored in dictionaries or lists.</a:t>
                      </a:r>
                      <a:endParaRPr lang="en-ID" dirty="0"/>
                    </a:p>
                  </a:txBody>
                  <a:tcPr anchor="ctr"/>
                </a:tc>
                <a:extLst>
                  <a:ext uri="{0D108BD9-81ED-4DB2-BD59-A6C34878D82A}">
                    <a16:rowId xmlns:a16="http://schemas.microsoft.com/office/drawing/2014/main" val="3506742658"/>
                  </a:ext>
                </a:extLst>
              </a:tr>
              <a:tr h="907100">
                <a:tc>
                  <a:txBody>
                    <a:bodyPr/>
                    <a:lstStyle/>
                    <a:p>
                      <a:pPr algn="ctr"/>
                      <a:r>
                        <a:rPr lang="en-US" dirty="0"/>
                        <a:t>Example</a:t>
                      </a:r>
                      <a:endParaRPr lang="en-ID" dirty="0"/>
                    </a:p>
                  </a:txBody>
                  <a:tcPr anchor="ctr"/>
                </a:tc>
                <a:tc>
                  <a:txBody>
                    <a:bodyPr/>
                    <a:lstStyle/>
                    <a:p>
                      <a:pPr algn="ctr"/>
                      <a:r>
                        <a:rPr lang="en-ID" dirty="0"/>
                        <a:t>Alice ↔ Inception, Matrix ↔ Bob ↔ Interstellar (Graph)</a:t>
                      </a:r>
                    </a:p>
                  </a:txBody>
                  <a:tcPr anchor="ctr"/>
                </a:tc>
                <a:tc>
                  <a:txBody>
                    <a:bodyPr/>
                    <a:lstStyle/>
                    <a:p>
                      <a:pPr algn="ctr"/>
                      <a:r>
                        <a:rPr lang="en-ID" dirty="0"/>
                        <a:t>users = {"Alice": ["Inception", "Matrix"], "Bob": ["Interstellar", "Matrix"]}</a:t>
                      </a:r>
                    </a:p>
                  </a:txBody>
                  <a:tcPr anchor="ctr"/>
                </a:tc>
                <a:extLst>
                  <a:ext uri="{0D108BD9-81ED-4DB2-BD59-A6C34878D82A}">
                    <a16:rowId xmlns:a16="http://schemas.microsoft.com/office/drawing/2014/main" val="1160795780"/>
                  </a:ext>
                </a:extLst>
              </a:tr>
              <a:tr h="907100">
                <a:tc>
                  <a:txBody>
                    <a:bodyPr/>
                    <a:lstStyle/>
                    <a:p>
                      <a:pPr algn="ctr"/>
                      <a:r>
                        <a:rPr lang="en-US" dirty="0"/>
                        <a:t>Scalability</a:t>
                      </a:r>
                      <a:endParaRPr lang="en-ID" dirty="0"/>
                    </a:p>
                  </a:txBody>
                  <a:tcPr anchor="ctr"/>
                </a:tc>
                <a:tc>
                  <a:txBody>
                    <a:bodyPr/>
                    <a:lstStyle/>
                    <a:p>
                      <a:pPr algn="ctr"/>
                      <a:r>
                        <a:rPr lang="en-US" dirty="0"/>
                        <a:t>Easily adds new relationships or nodes by updating the graph.</a:t>
                      </a:r>
                      <a:endParaRPr lang="en-ID" dirty="0"/>
                    </a:p>
                  </a:txBody>
                  <a:tcPr anchor="ctr"/>
                </a:tc>
                <a:tc>
                  <a:txBody>
                    <a:bodyPr/>
                    <a:lstStyle/>
                    <a:p>
                      <a:pPr algn="ctr"/>
                      <a:r>
                        <a:rPr lang="en-US" dirty="0"/>
                        <a:t>New relationships require manual updates to dictionaries or lists.</a:t>
                      </a:r>
                      <a:endParaRPr lang="en-ID" dirty="0"/>
                    </a:p>
                  </a:txBody>
                  <a:tcPr anchor="ctr"/>
                </a:tc>
                <a:extLst>
                  <a:ext uri="{0D108BD9-81ED-4DB2-BD59-A6C34878D82A}">
                    <a16:rowId xmlns:a16="http://schemas.microsoft.com/office/drawing/2014/main" val="2385644582"/>
                  </a:ext>
                </a:extLst>
              </a:tr>
            </a:tbl>
          </a:graphicData>
        </a:graphic>
      </p:graphicFrame>
    </p:spTree>
    <p:extLst>
      <p:ext uri="{BB962C8B-B14F-4D97-AF65-F5344CB8AC3E}">
        <p14:creationId xmlns:p14="http://schemas.microsoft.com/office/powerpoint/2010/main" val="25938986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8AA7B-8093-4312-9C92-093E87B9931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A8E5EEF-D939-4E9B-B588-5A9B9A07F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1D4CC6-3580-4AFF-ADAD-40005A217EE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Digital time capsule</Template>
  <TotalTime>114</TotalTime>
  <Words>858</Words>
  <Application>Microsoft Office PowerPoint</Application>
  <PresentationFormat>Widescreen</PresentationFormat>
  <Paragraphs>98</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MS PMincho</vt:lpstr>
      <vt:lpstr>Arial</vt:lpstr>
      <vt:lpstr>Calibri</vt:lpstr>
      <vt:lpstr>Courier New</vt:lpstr>
      <vt:lpstr>Mangal</vt:lpstr>
      <vt:lpstr>Custom</vt:lpstr>
      <vt:lpstr>Movie Recommendation</vt:lpstr>
      <vt:lpstr>introduction</vt:lpstr>
      <vt:lpstr>Goal of the problem</vt:lpstr>
      <vt:lpstr>Initial flowchart</vt:lpstr>
      <vt:lpstr>PowerPoint Presentation</vt:lpstr>
      <vt:lpstr>Graph theory Implementation</vt:lpstr>
      <vt:lpstr>Why do we use graph theory</vt:lpstr>
      <vt:lpstr>PowerPoint Presentation</vt:lpstr>
      <vt:lpstr>Comparison</vt:lpstr>
      <vt:lpstr>Comparison</vt:lpstr>
      <vt:lpstr>Pros &amp; cons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Yakitori Ren</dc:creator>
  <cp:lastModifiedBy>Yakitori Ren</cp:lastModifiedBy>
  <cp:revision>8</cp:revision>
  <dcterms:created xsi:type="dcterms:W3CDTF">2024-11-11T08:39:20Z</dcterms:created>
  <dcterms:modified xsi:type="dcterms:W3CDTF">2024-12-10T15:11:50Z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