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3" r:id="rId1"/>
  </p:sldMasterIdLst>
  <p:sldIdLst>
    <p:sldId id="314" r:id="rId2"/>
    <p:sldId id="303" r:id="rId3"/>
    <p:sldId id="265" r:id="rId4"/>
    <p:sldId id="294" r:id="rId5"/>
    <p:sldId id="258" r:id="rId6"/>
    <p:sldId id="306" r:id="rId7"/>
    <p:sldId id="307" r:id="rId8"/>
    <p:sldId id="308" r:id="rId9"/>
    <p:sldId id="309" r:id="rId10"/>
    <p:sldId id="311" r:id="rId11"/>
    <p:sldId id="310" r:id="rId12"/>
    <p:sldId id="283" r:id="rId13"/>
    <p:sldId id="313" r:id="rId14"/>
    <p:sldId id="284" r:id="rId15"/>
    <p:sldId id="285" r:id="rId16"/>
    <p:sldId id="290" r:id="rId17"/>
    <p:sldId id="286" r:id="rId18"/>
    <p:sldId id="287" r:id="rId19"/>
    <p:sldId id="288" r:id="rId20"/>
    <p:sldId id="312" r:id="rId21"/>
    <p:sldId id="289" r:id="rId22"/>
    <p:sldId id="301" r:id="rId23"/>
    <p:sldId id="296"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721"/>
    <a:srgbClr val="003B68"/>
    <a:srgbClr val="1306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236622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239948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7846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3594053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3411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2774336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126409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295297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23796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7AB3D5-FC0E-4F9E-B8C9-4C25F44ED3B9}" type="datetimeFigureOut">
              <a:rPr lang="en-SG" smtClean="0"/>
              <a:t>25/9/25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3952978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7AB3D5-FC0E-4F9E-B8C9-4C25F44ED3B9}" type="datetimeFigureOut">
              <a:rPr lang="en-SG" smtClean="0"/>
              <a:t>25/9/25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334573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7AB3D5-FC0E-4F9E-B8C9-4C25F44ED3B9}" type="datetimeFigureOut">
              <a:rPr lang="en-SG" smtClean="0"/>
              <a:t>25/9/25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399943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7AB3D5-FC0E-4F9E-B8C9-4C25F44ED3B9}" type="datetimeFigureOut">
              <a:rPr lang="en-SG" smtClean="0"/>
              <a:t>25/9/25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419757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7AB3D5-FC0E-4F9E-B8C9-4C25F44ED3B9}" type="datetimeFigureOut">
              <a:rPr lang="en-SG" smtClean="0"/>
              <a:t>25/9/25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3949529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7AB3D5-FC0E-4F9E-B8C9-4C25F44ED3B9}" type="datetimeFigureOut">
              <a:rPr lang="en-SG" smtClean="0"/>
              <a:t>25/9/25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621361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7AB3D5-FC0E-4F9E-B8C9-4C25F44ED3B9}" type="datetimeFigureOut">
              <a:rPr lang="en-SG" smtClean="0"/>
              <a:t>25/9/25</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F3E016-AEB9-4629-9D9E-99A424AFA0AF}" type="slidenum">
              <a:rPr lang="en-SG" smtClean="0"/>
              <a:t>‹#›</a:t>
            </a:fld>
            <a:endParaRPr lang="en-SG"/>
          </a:p>
        </p:txBody>
      </p:sp>
    </p:spTree>
    <p:extLst>
      <p:ext uri="{BB962C8B-B14F-4D97-AF65-F5344CB8AC3E}">
        <p14:creationId xmlns:p14="http://schemas.microsoft.com/office/powerpoint/2010/main" val="1823215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7AB3D5-FC0E-4F9E-B8C9-4C25F44ED3B9}" type="datetimeFigureOut">
              <a:rPr lang="en-SG" smtClean="0"/>
              <a:t>25/9/25</a:t>
            </a:fld>
            <a:endParaRPr lang="en-S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4F3E016-AEB9-4629-9D9E-99A424AFA0AF}" type="slidenum">
              <a:rPr lang="en-SG" smtClean="0"/>
              <a:t>‹#›</a:t>
            </a:fld>
            <a:endParaRPr lang="en-SG"/>
          </a:p>
        </p:txBody>
      </p:sp>
    </p:spTree>
    <p:extLst>
      <p:ext uri="{BB962C8B-B14F-4D97-AF65-F5344CB8AC3E}">
        <p14:creationId xmlns:p14="http://schemas.microsoft.com/office/powerpoint/2010/main" val="404647515"/>
      </p:ext>
    </p:extLst>
  </p:cSld>
  <p:clrMap bg1="lt1" tx1="dk1" bg2="lt2" tx2="dk2" accent1="accent1" accent2="accent2" accent3="accent3" accent4="accent4" accent5="accent5" accent6="accent6" hlink="hlink" folHlink="folHlink"/>
  <p:sldLayoutIdLst>
    <p:sldLayoutId id="2147484174" r:id="rId1"/>
    <p:sldLayoutId id="2147484175" r:id="rId2"/>
    <p:sldLayoutId id="2147484176" r:id="rId3"/>
    <p:sldLayoutId id="2147484177" r:id="rId4"/>
    <p:sldLayoutId id="2147484178" r:id="rId5"/>
    <p:sldLayoutId id="2147484179" r:id="rId6"/>
    <p:sldLayoutId id="2147484180" r:id="rId7"/>
    <p:sldLayoutId id="2147484181" r:id="rId8"/>
    <p:sldLayoutId id="2147484182" r:id="rId9"/>
    <p:sldLayoutId id="2147484183" r:id="rId10"/>
    <p:sldLayoutId id="2147484184" r:id="rId11"/>
    <p:sldLayoutId id="2147484185" r:id="rId12"/>
    <p:sldLayoutId id="2147484186" r:id="rId13"/>
    <p:sldLayoutId id="2147484187" r:id="rId14"/>
    <p:sldLayoutId id="2147484188" r:id="rId15"/>
    <p:sldLayoutId id="21474841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9B7568-51BD-4E0C-AEA5-6F7D5642347C}"/>
              </a:ext>
            </a:extLst>
          </p:cNvPr>
          <p:cNvPicPr>
            <a:picLocks noChangeAspect="1"/>
          </p:cNvPicPr>
          <p:nvPr/>
        </p:nvPicPr>
        <p:blipFill rotWithShape="1">
          <a:blip r:embed="rId2"/>
          <a:srcRect b="4874"/>
          <a:stretch/>
        </p:blipFill>
        <p:spPr>
          <a:xfrm>
            <a:off x="1888960" y="-12032"/>
            <a:ext cx="10288312" cy="6870032"/>
          </a:xfrm>
          <a:prstGeom prst="rect">
            <a:avLst/>
          </a:prstGeom>
        </p:spPr>
      </p:pic>
    </p:spTree>
    <p:extLst>
      <p:ext uri="{BB962C8B-B14F-4D97-AF65-F5344CB8AC3E}">
        <p14:creationId xmlns:p14="http://schemas.microsoft.com/office/powerpoint/2010/main" val="2898829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86368" y="2338272"/>
            <a:ext cx="6097904" cy="461665"/>
          </a:xfrm>
          <a:prstGeom prst="rect">
            <a:avLst/>
          </a:prstGeom>
          <a:noFill/>
        </p:spPr>
        <p:txBody>
          <a:bodyPr wrap="square">
            <a:spAutoFit/>
          </a:bodyPr>
          <a:lstStyle/>
          <a:p>
            <a:r>
              <a:rPr lang="en-SG" sz="2400" b="1" dirty="0">
                <a:solidFill>
                  <a:srgbClr val="0070C0"/>
                </a:solidFill>
                <a:latin typeface="CIDFont+F5"/>
              </a:rPr>
              <a:t>Data Pre-processing </a:t>
            </a:r>
            <a:r>
              <a:rPr lang="en-SG" sz="2400" b="1" dirty="0">
                <a:solidFill>
                  <a:srgbClr val="0070C0"/>
                </a:solidFill>
                <a:latin typeface="CIDFont+F3"/>
              </a:rPr>
              <a:t>:</a:t>
            </a:r>
            <a:endParaRPr lang="en-SG" sz="2400" b="1"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4" name="Picture 3">
            <a:extLst>
              <a:ext uri="{FF2B5EF4-FFF2-40B4-BE49-F238E27FC236}">
                <a16:creationId xmlns:a16="http://schemas.microsoft.com/office/drawing/2014/main" id="{7A42FC60-546B-481D-9028-F34BF4D74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284" y="2304563"/>
            <a:ext cx="529084" cy="529084"/>
          </a:xfrm>
          <a:prstGeom prst="rect">
            <a:avLst/>
          </a:prstGeom>
        </p:spPr>
      </p:pic>
      <p:sp>
        <p:nvSpPr>
          <p:cNvPr id="2" name="TextBox 1">
            <a:extLst>
              <a:ext uri="{FF2B5EF4-FFF2-40B4-BE49-F238E27FC236}">
                <a16:creationId xmlns:a16="http://schemas.microsoft.com/office/drawing/2014/main" id="{474B9024-B4A7-413B-BCC6-E7C29A91E16C}"/>
              </a:ext>
            </a:extLst>
          </p:cNvPr>
          <p:cNvSpPr txBox="1"/>
          <p:nvPr/>
        </p:nvSpPr>
        <p:spPr>
          <a:xfrm>
            <a:off x="842211" y="3223909"/>
            <a:ext cx="8483616" cy="1354217"/>
          </a:xfrm>
          <a:prstGeom prst="rect">
            <a:avLst/>
          </a:prstGeom>
          <a:noFill/>
        </p:spPr>
        <p:txBody>
          <a:bodyPr wrap="square" rtlCol="0">
            <a:spAutoFit/>
          </a:bodyPr>
          <a:lstStyle/>
          <a:p>
            <a:r>
              <a:rPr lang="en-US" sz="1600" dirty="0"/>
              <a:t>Performed preprocessing to ensure data quality and consistency for analysis and visualization.</a:t>
            </a:r>
          </a:p>
          <a:p>
            <a:pPr>
              <a:buFont typeface="Arial" panose="020B0604020202020204" pitchFamily="34" charset="0"/>
              <a:buChar char="•"/>
            </a:pPr>
            <a:r>
              <a:rPr lang="en-US" sz="1600" dirty="0"/>
              <a:t>  Cleaned customer.csv and purchase.csv</a:t>
            </a:r>
          </a:p>
          <a:p>
            <a:pPr>
              <a:buFont typeface="Arial" panose="020B0604020202020204" pitchFamily="34" charset="0"/>
              <a:buChar char="•"/>
            </a:pPr>
            <a:r>
              <a:rPr lang="en-US" sz="1600" dirty="0"/>
              <a:t>  Standardized data types (dates in proper format, monetary values with “$”).</a:t>
            </a:r>
          </a:p>
          <a:p>
            <a:pPr>
              <a:buFont typeface="Arial" panose="020B0604020202020204" pitchFamily="34" charset="0"/>
              <a:buChar char="•"/>
            </a:pPr>
            <a:r>
              <a:rPr lang="en-US" sz="1600" dirty="0"/>
              <a:t>  Added additional columns to support visualizations</a:t>
            </a:r>
            <a:r>
              <a:rPr lang="en-US" dirty="0"/>
              <a:t>.</a:t>
            </a:r>
          </a:p>
        </p:txBody>
      </p:sp>
    </p:spTree>
    <p:extLst>
      <p:ext uri="{BB962C8B-B14F-4D97-AF65-F5344CB8AC3E}">
        <p14:creationId xmlns:p14="http://schemas.microsoft.com/office/powerpoint/2010/main" val="326665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50272" y="2192276"/>
            <a:ext cx="6097904" cy="461665"/>
          </a:xfrm>
          <a:prstGeom prst="rect">
            <a:avLst/>
          </a:prstGeom>
          <a:noFill/>
        </p:spPr>
        <p:txBody>
          <a:bodyPr wrap="square">
            <a:spAutoFit/>
          </a:bodyPr>
          <a:lstStyle/>
          <a:p>
            <a:r>
              <a:rPr lang="en-SG" sz="2400" b="1" dirty="0">
                <a:solidFill>
                  <a:srgbClr val="0070C0"/>
                </a:solidFill>
                <a:latin typeface="CIDFont+F5"/>
              </a:rPr>
              <a:t>Analysis and Report Creation</a:t>
            </a:r>
            <a:r>
              <a:rPr lang="en-SG" sz="2400" b="1" dirty="0">
                <a:solidFill>
                  <a:srgbClr val="0070C0"/>
                </a:solidFill>
                <a:latin typeface="CIDFont+F3"/>
              </a:rPr>
              <a: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97702" y="2905876"/>
            <a:ext cx="9804984" cy="1600438"/>
          </a:xfrm>
          <a:prstGeom prst="rect">
            <a:avLst/>
          </a:prstGeom>
          <a:noFill/>
        </p:spPr>
        <p:txBody>
          <a:bodyPr wrap="square">
            <a:spAutoFit/>
          </a:bodyPr>
          <a:lstStyle/>
          <a:p>
            <a:r>
              <a:rPr lang="en-SG" sz="1600" dirty="0"/>
              <a:t>Using Power BI, we designed an interactive dashboard that visualizes key metrics such as total sales, customer segmentation, product performance, and geographic trends. The report integrates data from both customer.csv and purchase.csv, enabling dynamic filtering and drill-down capabilities. Visuals were selected to support business decision-making, with slicers and tooltips enhancing user experience and analytical depth.</a:t>
            </a:r>
            <a:endParaRPr lang="en-US" sz="1600" dirty="0"/>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4" name="Picture 3">
            <a:extLst>
              <a:ext uri="{FF2B5EF4-FFF2-40B4-BE49-F238E27FC236}">
                <a16:creationId xmlns:a16="http://schemas.microsoft.com/office/drawing/2014/main" id="{7AFAC100-FE1A-4957-B3FA-23CCCC082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74" y="2192276"/>
            <a:ext cx="461665" cy="461665"/>
          </a:xfrm>
          <a:prstGeom prst="rect">
            <a:avLst/>
          </a:prstGeom>
        </p:spPr>
      </p:pic>
    </p:spTree>
    <p:extLst>
      <p:ext uri="{BB962C8B-B14F-4D97-AF65-F5344CB8AC3E}">
        <p14:creationId xmlns:p14="http://schemas.microsoft.com/office/powerpoint/2010/main" val="69425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D03CDF-D0F7-4649-849D-68233BADC0AB}"/>
              </a:ext>
            </a:extLst>
          </p:cNvPr>
          <p:cNvSpPr txBox="1"/>
          <p:nvPr/>
        </p:nvSpPr>
        <p:spPr>
          <a:xfrm>
            <a:off x="531569" y="1223762"/>
            <a:ext cx="10369868" cy="369332"/>
          </a:xfrm>
          <a:prstGeom prst="rect">
            <a:avLst/>
          </a:prstGeom>
          <a:noFill/>
        </p:spPr>
        <p:txBody>
          <a:bodyPr wrap="square">
            <a:spAutoFit/>
          </a:bodyPr>
          <a:lstStyle/>
          <a:p>
            <a:r>
              <a:rPr lang="en-SG" dirty="0"/>
              <a:t>🔷 </a:t>
            </a:r>
            <a:r>
              <a:rPr lang="en-SG" b="1" dirty="0"/>
              <a:t>Title</a:t>
            </a:r>
            <a:r>
              <a:rPr lang="en-SG" dirty="0"/>
              <a:t>: </a:t>
            </a:r>
            <a:r>
              <a:rPr lang="en-SG" i="1" dirty="0"/>
              <a:t>E-commerce Analytics – </a:t>
            </a:r>
            <a:r>
              <a:rPr lang="en-SG" i="1" dirty="0">
                <a:solidFill>
                  <a:srgbClr val="0070C0"/>
                </a:solidFill>
              </a:rPr>
              <a:t>Overview</a:t>
            </a:r>
            <a:endParaRPr lang="en-US" dirty="0">
              <a:solidFill>
                <a:srgbClr val="0070C0"/>
              </a:solidFill>
            </a:endParaRPr>
          </a:p>
        </p:txBody>
      </p:sp>
      <p:sp>
        <p:nvSpPr>
          <p:cNvPr id="4" name="TextBox 3">
            <a:extLst>
              <a:ext uri="{FF2B5EF4-FFF2-40B4-BE49-F238E27FC236}">
                <a16:creationId xmlns:a16="http://schemas.microsoft.com/office/drawing/2014/main" id="{85ADA604-9A20-4CC3-899D-B26AC1F576B7}"/>
              </a:ext>
            </a:extLst>
          </p:cNvPr>
          <p:cNvSpPr txBox="1"/>
          <p:nvPr/>
        </p:nvSpPr>
        <p:spPr>
          <a:xfrm>
            <a:off x="1097848" y="548017"/>
            <a:ext cx="7036293" cy="461665"/>
          </a:xfrm>
          <a:prstGeom prst="rect">
            <a:avLst/>
          </a:prstGeom>
          <a:noFill/>
        </p:spPr>
        <p:txBody>
          <a:bodyPr wrap="square">
            <a:spAutoFit/>
          </a:bodyPr>
          <a:lstStyle/>
          <a:p>
            <a:r>
              <a:rPr lang="en-SG" sz="2400" b="1" i="0" u="none" strike="noStrike" baseline="0" dirty="0">
                <a:latin typeface="CIDFont+F5"/>
              </a:rPr>
              <a:t>  </a:t>
            </a:r>
            <a:r>
              <a:rPr lang="en-SG" sz="2400" b="1" dirty="0">
                <a:solidFill>
                  <a:srgbClr val="0070C0"/>
                </a:solidFill>
                <a:latin typeface="CIDFont+F5"/>
              </a:rPr>
              <a:t>Results</a:t>
            </a:r>
            <a:r>
              <a:rPr lang="en-SG" sz="2400" b="1" i="0" u="none" strike="noStrike" baseline="0" dirty="0">
                <a:latin typeface="CIDFont+F5"/>
              </a:rPr>
              <a:t>: Key KPIs for the E-Commerce Dashboard:</a:t>
            </a:r>
            <a:endParaRPr lang="en-SG" sz="2400" b="1" dirty="0"/>
          </a:p>
        </p:txBody>
      </p:sp>
      <p:pic>
        <p:nvPicPr>
          <p:cNvPr id="6" name="Picture 5">
            <a:extLst>
              <a:ext uri="{FF2B5EF4-FFF2-40B4-BE49-F238E27FC236}">
                <a16:creationId xmlns:a16="http://schemas.microsoft.com/office/drawing/2014/main" id="{76E5F7D2-FE5C-41BD-94D8-7F2D850A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91" y="503548"/>
            <a:ext cx="550601" cy="550601"/>
          </a:xfrm>
          <a:prstGeom prst="rect">
            <a:avLst/>
          </a:prstGeom>
        </p:spPr>
      </p:pic>
      <p:pic>
        <p:nvPicPr>
          <p:cNvPr id="5" name="Picture 4">
            <a:extLst>
              <a:ext uri="{FF2B5EF4-FFF2-40B4-BE49-F238E27FC236}">
                <a16:creationId xmlns:a16="http://schemas.microsoft.com/office/drawing/2014/main" id="{F5899372-DDB1-414B-B5F1-184B94CF1525}"/>
              </a:ext>
            </a:extLst>
          </p:cNvPr>
          <p:cNvPicPr>
            <a:picLocks noChangeAspect="1"/>
          </p:cNvPicPr>
          <p:nvPr/>
        </p:nvPicPr>
        <p:blipFill>
          <a:blip r:embed="rId3"/>
          <a:stretch>
            <a:fillRect/>
          </a:stretch>
        </p:blipFill>
        <p:spPr>
          <a:xfrm>
            <a:off x="640649" y="1701382"/>
            <a:ext cx="8920639" cy="5006647"/>
          </a:xfrm>
          <a:prstGeom prst="rect">
            <a:avLst/>
          </a:prstGeom>
          <a:ln>
            <a:solidFill>
              <a:schemeClr val="tx1"/>
            </a:solidFill>
          </a:ln>
        </p:spPr>
      </p:pic>
    </p:spTree>
    <p:extLst>
      <p:ext uri="{BB962C8B-B14F-4D97-AF65-F5344CB8AC3E}">
        <p14:creationId xmlns:p14="http://schemas.microsoft.com/office/powerpoint/2010/main" val="145602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D03CDF-D0F7-4649-849D-68233BADC0AB}"/>
              </a:ext>
            </a:extLst>
          </p:cNvPr>
          <p:cNvSpPr txBox="1"/>
          <p:nvPr/>
        </p:nvSpPr>
        <p:spPr>
          <a:xfrm>
            <a:off x="531569" y="1223762"/>
            <a:ext cx="10369868" cy="369332"/>
          </a:xfrm>
          <a:prstGeom prst="rect">
            <a:avLst/>
          </a:prstGeom>
          <a:noFill/>
        </p:spPr>
        <p:txBody>
          <a:bodyPr wrap="square">
            <a:spAutoFit/>
          </a:bodyPr>
          <a:lstStyle/>
          <a:p>
            <a:r>
              <a:rPr lang="en-SG" dirty="0"/>
              <a:t>🔷 </a:t>
            </a:r>
            <a:r>
              <a:rPr lang="en-SG" b="1" dirty="0"/>
              <a:t>Title</a:t>
            </a:r>
            <a:r>
              <a:rPr lang="en-SG" dirty="0"/>
              <a:t>: </a:t>
            </a:r>
            <a:r>
              <a:rPr lang="en-SG" i="1" dirty="0"/>
              <a:t>E-commerce Analytics – </a:t>
            </a:r>
            <a:r>
              <a:rPr lang="en-SG" i="1" dirty="0">
                <a:solidFill>
                  <a:srgbClr val="0070C0"/>
                </a:solidFill>
              </a:rPr>
              <a:t>Customer Details</a:t>
            </a:r>
            <a:endParaRPr lang="en-US" dirty="0">
              <a:solidFill>
                <a:srgbClr val="0070C0"/>
              </a:solidFill>
            </a:endParaRPr>
          </a:p>
        </p:txBody>
      </p:sp>
      <p:sp>
        <p:nvSpPr>
          <p:cNvPr id="4" name="TextBox 3">
            <a:extLst>
              <a:ext uri="{FF2B5EF4-FFF2-40B4-BE49-F238E27FC236}">
                <a16:creationId xmlns:a16="http://schemas.microsoft.com/office/drawing/2014/main" id="{85ADA604-9A20-4CC3-899D-B26AC1F576B7}"/>
              </a:ext>
            </a:extLst>
          </p:cNvPr>
          <p:cNvSpPr txBox="1"/>
          <p:nvPr/>
        </p:nvSpPr>
        <p:spPr>
          <a:xfrm>
            <a:off x="1097848" y="548017"/>
            <a:ext cx="7036293" cy="461665"/>
          </a:xfrm>
          <a:prstGeom prst="rect">
            <a:avLst/>
          </a:prstGeom>
          <a:noFill/>
        </p:spPr>
        <p:txBody>
          <a:bodyPr wrap="square">
            <a:spAutoFit/>
          </a:bodyPr>
          <a:lstStyle/>
          <a:p>
            <a:r>
              <a:rPr lang="en-SG" sz="2400" b="1" i="0" u="none" strike="noStrike" baseline="0" dirty="0">
                <a:latin typeface="CIDFont+F5"/>
              </a:rPr>
              <a:t>  </a:t>
            </a:r>
            <a:r>
              <a:rPr lang="en-SG" sz="2400" b="1" dirty="0">
                <a:solidFill>
                  <a:srgbClr val="0070C0"/>
                </a:solidFill>
                <a:latin typeface="CIDFont+F5"/>
              </a:rPr>
              <a:t>Results</a:t>
            </a:r>
            <a:r>
              <a:rPr lang="en-SG" sz="2400" b="1" i="0" u="none" strike="noStrike" baseline="0" dirty="0">
                <a:latin typeface="CIDFont+F5"/>
              </a:rPr>
              <a:t>: Key KPIs for the E-Commerce Dashboard:</a:t>
            </a:r>
            <a:endParaRPr lang="en-SG" sz="2400" b="1" dirty="0"/>
          </a:p>
        </p:txBody>
      </p:sp>
      <p:pic>
        <p:nvPicPr>
          <p:cNvPr id="6" name="Picture 5">
            <a:extLst>
              <a:ext uri="{FF2B5EF4-FFF2-40B4-BE49-F238E27FC236}">
                <a16:creationId xmlns:a16="http://schemas.microsoft.com/office/drawing/2014/main" id="{76E5F7D2-FE5C-41BD-94D8-7F2D850A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91" y="503548"/>
            <a:ext cx="550601" cy="550601"/>
          </a:xfrm>
          <a:prstGeom prst="rect">
            <a:avLst/>
          </a:prstGeom>
        </p:spPr>
      </p:pic>
      <p:pic>
        <p:nvPicPr>
          <p:cNvPr id="5" name="Picture 4">
            <a:extLst>
              <a:ext uri="{FF2B5EF4-FFF2-40B4-BE49-F238E27FC236}">
                <a16:creationId xmlns:a16="http://schemas.microsoft.com/office/drawing/2014/main" id="{705C3960-79D9-43BA-9FE6-AA2D4706D068}"/>
              </a:ext>
            </a:extLst>
          </p:cNvPr>
          <p:cNvPicPr>
            <a:picLocks noChangeAspect="1"/>
          </p:cNvPicPr>
          <p:nvPr/>
        </p:nvPicPr>
        <p:blipFill>
          <a:blip r:embed="rId3"/>
          <a:stretch>
            <a:fillRect/>
          </a:stretch>
        </p:blipFill>
        <p:spPr>
          <a:xfrm>
            <a:off x="531569" y="1663449"/>
            <a:ext cx="9057599" cy="5071929"/>
          </a:xfrm>
          <a:prstGeom prst="rect">
            <a:avLst/>
          </a:prstGeom>
          <a:ln>
            <a:solidFill>
              <a:schemeClr val="tx1"/>
            </a:solidFill>
          </a:ln>
        </p:spPr>
      </p:pic>
    </p:spTree>
    <p:extLst>
      <p:ext uri="{BB962C8B-B14F-4D97-AF65-F5344CB8AC3E}">
        <p14:creationId xmlns:p14="http://schemas.microsoft.com/office/powerpoint/2010/main" val="3287597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615791" y="630563"/>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615791" y="1305341"/>
            <a:ext cx="10369868" cy="4062651"/>
          </a:xfrm>
          <a:prstGeom prst="rect">
            <a:avLst/>
          </a:prstGeom>
          <a:noFill/>
        </p:spPr>
        <p:txBody>
          <a:bodyPr wrap="square">
            <a:spAutoFit/>
          </a:bodyPr>
          <a:lstStyle/>
          <a:p>
            <a:r>
              <a:rPr lang="en-SG" dirty="0"/>
              <a:t>🔷 </a:t>
            </a:r>
            <a:r>
              <a:rPr lang="en-SG" b="1" dirty="0">
                <a:solidFill>
                  <a:srgbClr val="0070C0"/>
                </a:solidFill>
              </a:rPr>
              <a:t>Customer Details</a:t>
            </a:r>
          </a:p>
          <a:p>
            <a:endParaRPr lang="en-SG" b="1" dirty="0"/>
          </a:p>
          <a:p>
            <a:pPr marL="265113">
              <a:buFont typeface="Arial" panose="020B0604020202020204" pitchFamily="34" charset="0"/>
              <a:buChar char="•"/>
            </a:pPr>
            <a:r>
              <a:rPr lang="en-SG" b="1" dirty="0"/>
              <a:t>  </a:t>
            </a:r>
            <a:r>
              <a:rPr lang="en-US" b="1" dirty="0"/>
              <a:t>Customers by Income Bucket (Stacked bar chart)</a:t>
            </a:r>
            <a:r>
              <a:rPr lang="en-US" dirty="0"/>
              <a:t> – </a:t>
            </a:r>
          </a:p>
          <a:p>
            <a:pPr marL="265113"/>
            <a:r>
              <a:rPr lang="en-US" sz="1600" dirty="0"/>
              <a:t>         Customers are segmented into Low Income, Moderate Income, and High Income, </a:t>
            </a:r>
          </a:p>
          <a:p>
            <a:pPr marL="265113"/>
            <a:r>
              <a:rPr lang="en-US" sz="1600" dirty="0"/>
              <a:t>          to analyze purchasing behavior across different income levels.</a:t>
            </a:r>
            <a:endParaRPr lang="en-SG" sz="1600" b="1" dirty="0"/>
          </a:p>
          <a:p>
            <a:pPr marL="265113">
              <a:buFont typeface="Arial" panose="020B0604020202020204" pitchFamily="34" charset="0"/>
              <a:buChar char="•"/>
            </a:pPr>
            <a:r>
              <a:rPr lang="en-SG" b="1" dirty="0"/>
              <a:t>  </a:t>
            </a:r>
            <a:r>
              <a:rPr lang="en-US" b="1" dirty="0"/>
              <a:t>Customers by Country (Stacked bar chart)</a:t>
            </a:r>
            <a:r>
              <a:rPr lang="en-US" dirty="0"/>
              <a:t> – </a:t>
            </a:r>
          </a:p>
          <a:p>
            <a:pPr marL="265113"/>
            <a:r>
              <a:rPr lang="en-US" sz="1600" dirty="0"/>
              <a:t>         Customers are segmented into Colombia, Chile, Brazil, and Mexico to analyze </a:t>
            </a:r>
          </a:p>
          <a:p>
            <a:pPr marL="265113"/>
            <a:r>
              <a:rPr lang="en-US" sz="1600" dirty="0"/>
              <a:t>         purchasing behavior across different countries.</a:t>
            </a:r>
          </a:p>
          <a:p>
            <a:pPr marL="265113">
              <a:buFont typeface="Arial" panose="020B0604020202020204" pitchFamily="34" charset="0"/>
              <a:buChar char="•"/>
            </a:pPr>
            <a:r>
              <a:rPr lang="en-US" b="1" dirty="0"/>
              <a:t>  Customers by Age Bucket (Donut Chart) – </a:t>
            </a:r>
          </a:p>
          <a:p>
            <a:pPr marL="265113"/>
            <a:r>
              <a:rPr lang="en-US" sz="1600" b="1" dirty="0"/>
              <a:t>         </a:t>
            </a:r>
            <a:r>
              <a:rPr lang="en-US" sz="1600" dirty="0"/>
              <a:t>Customers are segmented into age buckets — Young Adult, Middle Aged, and </a:t>
            </a:r>
          </a:p>
          <a:p>
            <a:pPr marL="265113"/>
            <a:r>
              <a:rPr lang="en-US" sz="1600" dirty="0"/>
              <a:t>         Senior citizen— to analyze purchasing behavior across different age groups.</a:t>
            </a:r>
            <a:endParaRPr lang="en-US" sz="1600" b="1" dirty="0"/>
          </a:p>
          <a:p>
            <a:pPr marL="265113">
              <a:buFont typeface="Arial" panose="020B0604020202020204" pitchFamily="34" charset="0"/>
              <a:buChar char="•"/>
            </a:pPr>
            <a:r>
              <a:rPr lang="en-US" b="1" dirty="0"/>
              <a:t>  Customers by Gender (Donut Chart) - </a:t>
            </a:r>
            <a:r>
              <a:rPr lang="en-US" sz="1600" dirty="0"/>
              <a:t>Customers are segmented by gender — </a:t>
            </a:r>
          </a:p>
          <a:p>
            <a:pPr marL="265113"/>
            <a:r>
              <a:rPr lang="en-US" dirty="0"/>
              <a:t>         </a:t>
            </a:r>
            <a:r>
              <a:rPr lang="en-US" sz="1600" dirty="0"/>
              <a:t>Male and Female — to analyze purchasing behavior across different groups.</a:t>
            </a:r>
            <a:endParaRPr lang="en-SG" sz="1600" b="1" dirty="0"/>
          </a:p>
          <a:p>
            <a:pPr marL="265113"/>
            <a:endParaRPr lang="en-US" dirty="0"/>
          </a:p>
          <a:p>
            <a:endParaRPr lang="en-US" dirty="0"/>
          </a:p>
        </p:txBody>
      </p:sp>
    </p:spTree>
    <p:extLst>
      <p:ext uri="{BB962C8B-B14F-4D97-AF65-F5344CB8AC3E}">
        <p14:creationId xmlns:p14="http://schemas.microsoft.com/office/powerpoint/2010/main" val="367078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700012" y="873812"/>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579696" y="1472561"/>
            <a:ext cx="9033535" cy="3016210"/>
          </a:xfrm>
          <a:prstGeom prst="rect">
            <a:avLst/>
          </a:prstGeom>
          <a:noFill/>
        </p:spPr>
        <p:txBody>
          <a:bodyPr wrap="square">
            <a:spAutoFit/>
          </a:bodyPr>
          <a:lstStyle/>
          <a:p>
            <a:r>
              <a:rPr lang="en-SG" dirty="0"/>
              <a:t>🔷 </a:t>
            </a:r>
            <a:r>
              <a:rPr lang="en-SG" b="1" dirty="0">
                <a:solidFill>
                  <a:srgbClr val="0070C0"/>
                </a:solidFill>
              </a:rPr>
              <a:t>Customer Details</a:t>
            </a:r>
          </a:p>
          <a:p>
            <a:endParaRPr lang="en-SG" b="1" dirty="0"/>
          </a:p>
          <a:p>
            <a:pPr marL="265113">
              <a:buFont typeface="Arial" panose="020B0604020202020204" pitchFamily="34" charset="0"/>
              <a:buChar char="•"/>
            </a:pPr>
            <a:r>
              <a:rPr lang="en-US" b="1" dirty="0"/>
              <a:t>  Category</a:t>
            </a:r>
            <a:r>
              <a:rPr lang="en-US" sz="1800" b="1" dirty="0"/>
              <a:t>: </a:t>
            </a:r>
            <a:r>
              <a:rPr lang="en-US" sz="1600" dirty="0"/>
              <a:t>Enable users to select a product dynamically based on its associated</a:t>
            </a:r>
          </a:p>
          <a:p>
            <a:pPr marL="265113"/>
            <a:r>
              <a:rPr lang="en-US" sz="1600" dirty="0"/>
              <a:t>    category and display the corresponding product details.</a:t>
            </a:r>
            <a:endParaRPr lang="en-SG" sz="1600" b="1" dirty="0"/>
          </a:p>
          <a:p>
            <a:pPr marL="265113">
              <a:buFont typeface="Arial" panose="020B0604020202020204" pitchFamily="34" charset="0"/>
              <a:buChar char="•"/>
            </a:pPr>
            <a:r>
              <a:rPr lang="en-US" b="1" dirty="0"/>
              <a:t>  Average Age (Card): </a:t>
            </a:r>
            <a:r>
              <a:rPr lang="en-SG" sz="1600" dirty="0"/>
              <a:t>Average Customer Age</a:t>
            </a:r>
          </a:p>
          <a:p>
            <a:pPr marL="265113">
              <a:buFont typeface="Arial" panose="020B0604020202020204" pitchFamily="34" charset="0"/>
              <a:buChar char="•"/>
            </a:pPr>
            <a:r>
              <a:rPr lang="en-SG" b="1" dirty="0"/>
              <a:t>  </a:t>
            </a:r>
            <a:r>
              <a:rPr lang="en-US" b="1" dirty="0"/>
              <a:t>Average Income $ (Card): </a:t>
            </a:r>
            <a:r>
              <a:rPr lang="en-SG" sz="1600" dirty="0"/>
              <a:t>Average Customer Income</a:t>
            </a:r>
          </a:p>
          <a:p>
            <a:pPr marL="265113">
              <a:buFont typeface="Arial" panose="020B0604020202020204" pitchFamily="34" charset="0"/>
              <a:buChar char="•"/>
            </a:pPr>
            <a:r>
              <a:rPr lang="en-US" sz="1600" b="1" dirty="0"/>
              <a:t>  Customer by Highest Revenue (Matrix): </a:t>
            </a:r>
            <a:r>
              <a:rPr lang="en-US" sz="1600" dirty="0"/>
              <a:t>Lists each customer’s name with their</a:t>
            </a:r>
          </a:p>
          <a:p>
            <a:pPr marL="265113"/>
            <a:r>
              <a:rPr lang="en-US" sz="1600" dirty="0"/>
              <a:t>    total sales to show who contributes the most.</a:t>
            </a:r>
            <a:endParaRPr lang="en-SG" sz="1600" dirty="0"/>
          </a:p>
          <a:p>
            <a:pPr marL="265113"/>
            <a:endParaRPr lang="en-US" sz="1600" dirty="0"/>
          </a:p>
          <a:p>
            <a:pPr marL="265113"/>
            <a:endParaRPr lang="en-US" sz="1600" dirty="0"/>
          </a:p>
          <a:p>
            <a:endParaRPr lang="en-US" dirty="0"/>
          </a:p>
        </p:txBody>
      </p:sp>
    </p:spTree>
    <p:extLst>
      <p:ext uri="{BB962C8B-B14F-4D97-AF65-F5344CB8AC3E}">
        <p14:creationId xmlns:p14="http://schemas.microsoft.com/office/powerpoint/2010/main" val="2060278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BD03CDF-D0F7-4649-849D-68233BADC0AB}"/>
              </a:ext>
            </a:extLst>
          </p:cNvPr>
          <p:cNvSpPr txBox="1"/>
          <p:nvPr/>
        </p:nvSpPr>
        <p:spPr>
          <a:xfrm>
            <a:off x="615791" y="1160754"/>
            <a:ext cx="5977514" cy="369332"/>
          </a:xfrm>
          <a:prstGeom prst="rect">
            <a:avLst/>
          </a:prstGeom>
          <a:noFill/>
        </p:spPr>
        <p:txBody>
          <a:bodyPr wrap="square">
            <a:spAutoFit/>
          </a:bodyPr>
          <a:lstStyle/>
          <a:p>
            <a:r>
              <a:rPr lang="en-SG" dirty="0"/>
              <a:t>🔷 </a:t>
            </a:r>
            <a:r>
              <a:rPr lang="en-SG" b="1" dirty="0"/>
              <a:t>Title</a:t>
            </a:r>
            <a:r>
              <a:rPr lang="en-SG" dirty="0"/>
              <a:t>: </a:t>
            </a:r>
            <a:r>
              <a:rPr lang="en-SG" i="1" dirty="0"/>
              <a:t>E-commerce Analytics – </a:t>
            </a:r>
            <a:r>
              <a:rPr lang="en-SG" i="1" dirty="0">
                <a:solidFill>
                  <a:srgbClr val="0070C0"/>
                </a:solidFill>
              </a:rPr>
              <a:t>Purchase Details</a:t>
            </a:r>
            <a:endParaRPr lang="en-US" dirty="0">
              <a:solidFill>
                <a:srgbClr val="0070C0"/>
              </a:solidFill>
            </a:endParaRPr>
          </a:p>
        </p:txBody>
      </p:sp>
      <p:sp>
        <p:nvSpPr>
          <p:cNvPr id="12" name="TextBox 11">
            <a:extLst>
              <a:ext uri="{FF2B5EF4-FFF2-40B4-BE49-F238E27FC236}">
                <a16:creationId xmlns:a16="http://schemas.microsoft.com/office/drawing/2014/main" id="{4AE945DC-ADE5-4340-B3D0-BBFDA9C6F6B7}"/>
              </a:ext>
            </a:extLst>
          </p:cNvPr>
          <p:cNvSpPr txBox="1"/>
          <p:nvPr/>
        </p:nvSpPr>
        <p:spPr>
          <a:xfrm>
            <a:off x="8892752" y="1764890"/>
            <a:ext cx="2453853" cy="338554"/>
          </a:xfrm>
          <a:prstGeom prst="rect">
            <a:avLst/>
          </a:prstGeom>
          <a:noFill/>
        </p:spPr>
        <p:txBody>
          <a:bodyPr wrap="square" rtlCol="0">
            <a:spAutoFit/>
          </a:bodyPr>
          <a:lstStyle/>
          <a:p>
            <a:r>
              <a:rPr lang="en-SG" sz="1600" dirty="0">
                <a:solidFill>
                  <a:srgbClr val="0070C0"/>
                </a:solidFill>
              </a:rPr>
              <a:t>Product Tooltips</a:t>
            </a:r>
          </a:p>
        </p:txBody>
      </p:sp>
      <p:sp>
        <p:nvSpPr>
          <p:cNvPr id="13" name="TextBox 12">
            <a:extLst>
              <a:ext uri="{FF2B5EF4-FFF2-40B4-BE49-F238E27FC236}">
                <a16:creationId xmlns:a16="http://schemas.microsoft.com/office/drawing/2014/main" id="{07362003-CFA8-48EF-94D7-255706AA328F}"/>
              </a:ext>
            </a:extLst>
          </p:cNvPr>
          <p:cNvSpPr txBox="1"/>
          <p:nvPr/>
        </p:nvSpPr>
        <p:spPr>
          <a:xfrm>
            <a:off x="8892753" y="4754556"/>
            <a:ext cx="2453853" cy="338554"/>
          </a:xfrm>
          <a:prstGeom prst="rect">
            <a:avLst/>
          </a:prstGeom>
          <a:noFill/>
        </p:spPr>
        <p:txBody>
          <a:bodyPr wrap="square" rtlCol="0">
            <a:spAutoFit/>
          </a:bodyPr>
          <a:lstStyle/>
          <a:p>
            <a:r>
              <a:rPr lang="en-SG" sz="1600" dirty="0">
                <a:solidFill>
                  <a:srgbClr val="0070C0"/>
                </a:solidFill>
              </a:rPr>
              <a:t>Margin Tooltips</a:t>
            </a:r>
          </a:p>
        </p:txBody>
      </p:sp>
      <p:pic>
        <p:nvPicPr>
          <p:cNvPr id="7" name="Picture 6">
            <a:extLst>
              <a:ext uri="{FF2B5EF4-FFF2-40B4-BE49-F238E27FC236}">
                <a16:creationId xmlns:a16="http://schemas.microsoft.com/office/drawing/2014/main" id="{0256C658-D82C-4696-AB77-295AA6F281E5}"/>
              </a:ext>
            </a:extLst>
          </p:cNvPr>
          <p:cNvPicPr>
            <a:picLocks noChangeAspect="1"/>
          </p:cNvPicPr>
          <p:nvPr/>
        </p:nvPicPr>
        <p:blipFill>
          <a:blip r:embed="rId2"/>
          <a:stretch>
            <a:fillRect/>
          </a:stretch>
        </p:blipFill>
        <p:spPr>
          <a:xfrm>
            <a:off x="8940880" y="2069870"/>
            <a:ext cx="3105583" cy="2324424"/>
          </a:xfrm>
          <a:prstGeom prst="rect">
            <a:avLst/>
          </a:prstGeom>
          <a:ln>
            <a:solidFill>
              <a:schemeClr val="tx1"/>
            </a:solidFill>
          </a:ln>
        </p:spPr>
      </p:pic>
      <p:pic>
        <p:nvPicPr>
          <p:cNvPr id="14" name="Picture 13">
            <a:extLst>
              <a:ext uri="{FF2B5EF4-FFF2-40B4-BE49-F238E27FC236}">
                <a16:creationId xmlns:a16="http://schemas.microsoft.com/office/drawing/2014/main" id="{8EE32092-E1B6-4F05-AC72-74EB7FC78432}"/>
              </a:ext>
            </a:extLst>
          </p:cNvPr>
          <p:cNvPicPr>
            <a:picLocks noChangeAspect="1"/>
          </p:cNvPicPr>
          <p:nvPr/>
        </p:nvPicPr>
        <p:blipFill>
          <a:blip r:embed="rId3"/>
          <a:stretch>
            <a:fillRect/>
          </a:stretch>
        </p:blipFill>
        <p:spPr>
          <a:xfrm>
            <a:off x="8931353" y="5114491"/>
            <a:ext cx="3115110" cy="714475"/>
          </a:xfrm>
          <a:prstGeom prst="rect">
            <a:avLst/>
          </a:prstGeom>
          <a:ln>
            <a:solidFill>
              <a:schemeClr val="tx1"/>
            </a:solidFill>
          </a:ln>
        </p:spPr>
      </p:pic>
      <p:pic>
        <p:nvPicPr>
          <p:cNvPr id="3" name="Picture 2">
            <a:extLst>
              <a:ext uri="{FF2B5EF4-FFF2-40B4-BE49-F238E27FC236}">
                <a16:creationId xmlns:a16="http://schemas.microsoft.com/office/drawing/2014/main" id="{0FFBFB47-2CC0-46B5-A143-BB427F0D5171}"/>
              </a:ext>
            </a:extLst>
          </p:cNvPr>
          <p:cNvPicPr>
            <a:picLocks noChangeAspect="1"/>
          </p:cNvPicPr>
          <p:nvPr/>
        </p:nvPicPr>
        <p:blipFill>
          <a:blip r:embed="rId4"/>
          <a:stretch>
            <a:fillRect/>
          </a:stretch>
        </p:blipFill>
        <p:spPr>
          <a:xfrm>
            <a:off x="736111" y="1668184"/>
            <a:ext cx="8156641" cy="4901058"/>
          </a:xfrm>
          <a:prstGeom prst="rect">
            <a:avLst/>
          </a:prstGeom>
          <a:ln>
            <a:solidFill>
              <a:schemeClr val="tx1"/>
            </a:solidFill>
          </a:ln>
        </p:spPr>
      </p:pic>
      <p:sp>
        <p:nvSpPr>
          <p:cNvPr id="15" name="TextBox 14">
            <a:extLst>
              <a:ext uri="{FF2B5EF4-FFF2-40B4-BE49-F238E27FC236}">
                <a16:creationId xmlns:a16="http://schemas.microsoft.com/office/drawing/2014/main" id="{F7E10DF1-0C15-4D38-B6B9-74704EE7AEFA}"/>
              </a:ext>
            </a:extLst>
          </p:cNvPr>
          <p:cNvSpPr txBox="1"/>
          <p:nvPr/>
        </p:nvSpPr>
        <p:spPr>
          <a:xfrm>
            <a:off x="508300" y="560991"/>
            <a:ext cx="7036293" cy="461665"/>
          </a:xfrm>
          <a:prstGeom prst="rect">
            <a:avLst/>
          </a:prstGeom>
          <a:noFill/>
        </p:spPr>
        <p:txBody>
          <a:bodyPr wrap="square">
            <a:spAutoFit/>
          </a:bodyPr>
          <a:lstStyle/>
          <a:p>
            <a:r>
              <a:rPr lang="en-SG" sz="2400" b="1" i="0" u="none" strike="noStrike" baseline="0" dirty="0">
                <a:latin typeface="CIDFont+F5"/>
              </a:rPr>
              <a:t>  </a:t>
            </a:r>
            <a:r>
              <a:rPr lang="en-SG" sz="2400" b="1" dirty="0">
                <a:solidFill>
                  <a:srgbClr val="0070C0"/>
                </a:solidFill>
                <a:latin typeface="CIDFont+F5"/>
              </a:rPr>
              <a:t>Results</a:t>
            </a:r>
            <a:r>
              <a:rPr lang="en-SG" sz="2400" b="1" i="0" u="none" strike="noStrike" baseline="0" dirty="0">
                <a:latin typeface="CIDFont+F5"/>
              </a:rPr>
              <a:t>: Key KPIs for the E-Commerce Dashboard:</a:t>
            </a:r>
            <a:endParaRPr lang="en-SG" sz="2400" b="1" dirty="0"/>
          </a:p>
        </p:txBody>
      </p:sp>
    </p:spTree>
    <p:extLst>
      <p:ext uri="{BB962C8B-B14F-4D97-AF65-F5344CB8AC3E}">
        <p14:creationId xmlns:p14="http://schemas.microsoft.com/office/powerpoint/2010/main" val="139719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615791" y="789591"/>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615791" y="1379577"/>
            <a:ext cx="10369868" cy="4216539"/>
          </a:xfrm>
          <a:prstGeom prst="rect">
            <a:avLst/>
          </a:prstGeom>
          <a:noFill/>
        </p:spPr>
        <p:txBody>
          <a:bodyPr wrap="square">
            <a:spAutoFit/>
          </a:bodyPr>
          <a:lstStyle/>
          <a:p>
            <a:r>
              <a:rPr lang="en-SG" dirty="0"/>
              <a:t>🔷 </a:t>
            </a:r>
            <a:r>
              <a:rPr lang="en-SG" b="1" dirty="0">
                <a:solidFill>
                  <a:srgbClr val="0070C0"/>
                </a:solidFill>
              </a:rPr>
              <a:t>Purchase Details</a:t>
            </a:r>
          </a:p>
          <a:p>
            <a:endParaRPr lang="en-SG" b="1" dirty="0"/>
          </a:p>
          <a:p>
            <a:pPr marL="265113">
              <a:buFont typeface="Arial" panose="020B0604020202020204" pitchFamily="34" charset="0"/>
              <a:buChar char="•"/>
            </a:pPr>
            <a:r>
              <a:rPr lang="en-SG" b="1" dirty="0"/>
              <a:t>  </a:t>
            </a:r>
            <a:r>
              <a:rPr lang="en-US" b="1" dirty="0"/>
              <a:t>Top 5 Products by Sales (Stacked bar chart): </a:t>
            </a:r>
          </a:p>
          <a:p>
            <a:pPr marL="265113"/>
            <a:r>
              <a:rPr lang="en-US" b="1" dirty="0"/>
              <a:t>       </a:t>
            </a:r>
            <a:r>
              <a:rPr lang="en-US" sz="1600" dirty="0"/>
              <a:t>Displays the five products with the highest total sales, helping identify which</a:t>
            </a:r>
          </a:p>
          <a:p>
            <a:pPr marL="265113"/>
            <a:r>
              <a:rPr lang="en-US" sz="1600" dirty="0"/>
              <a:t>       items are driving the most revenue.</a:t>
            </a:r>
          </a:p>
          <a:p>
            <a:pPr marL="265113"/>
            <a:endParaRPr lang="en-US" dirty="0"/>
          </a:p>
          <a:p>
            <a:pPr marL="265113">
              <a:buFont typeface="Arial" panose="020B0604020202020204" pitchFamily="34" charset="0"/>
              <a:buChar char="•"/>
            </a:pPr>
            <a:r>
              <a:rPr lang="en-US" b="1" dirty="0"/>
              <a:t>  Top 5 Products by Profit (Stacked bar chart): </a:t>
            </a:r>
          </a:p>
          <a:p>
            <a:pPr marL="265113"/>
            <a:r>
              <a:rPr lang="en-US" sz="1600" b="1" dirty="0"/>
              <a:t>       </a:t>
            </a:r>
            <a:r>
              <a:rPr lang="en-US" sz="1600" dirty="0"/>
              <a:t>Displays the five products with the highest total profit, helping identify which</a:t>
            </a:r>
          </a:p>
          <a:p>
            <a:pPr marL="265113"/>
            <a:r>
              <a:rPr lang="en-US" sz="1600" dirty="0"/>
              <a:t>       items are driving the most revenue.</a:t>
            </a:r>
          </a:p>
          <a:p>
            <a:pPr marL="265113"/>
            <a:endParaRPr lang="en-US" dirty="0"/>
          </a:p>
          <a:p>
            <a:pPr marL="550863" indent="-285750">
              <a:buFont typeface="Arial" panose="020B0604020202020204" pitchFamily="34" charset="0"/>
              <a:buChar char="•"/>
            </a:pPr>
            <a:r>
              <a:rPr lang="en-US" b="1" dirty="0"/>
              <a:t>Average Order value by Age (Stacked bar chart): </a:t>
            </a:r>
          </a:p>
          <a:p>
            <a:pPr marL="265113"/>
            <a:r>
              <a:rPr lang="en-US" sz="1600" b="1" dirty="0"/>
              <a:t>        </a:t>
            </a:r>
            <a:r>
              <a:rPr lang="en-US" sz="1600" dirty="0"/>
              <a:t>Displays the average order amount for young adult, middle-aged, and senior citizen</a:t>
            </a:r>
          </a:p>
          <a:p>
            <a:pPr marL="265113"/>
            <a:r>
              <a:rPr lang="en-US" sz="1600" dirty="0"/>
              <a:t>        customers to highlight spending patterns across age groups.</a:t>
            </a:r>
          </a:p>
          <a:p>
            <a:pPr marL="265113"/>
            <a:endParaRPr lang="en-US" sz="1600" dirty="0"/>
          </a:p>
          <a:p>
            <a:pPr marL="265113"/>
            <a:endParaRPr lang="en-US" dirty="0"/>
          </a:p>
        </p:txBody>
      </p:sp>
    </p:spTree>
    <p:extLst>
      <p:ext uri="{BB962C8B-B14F-4D97-AF65-F5344CB8AC3E}">
        <p14:creationId xmlns:p14="http://schemas.microsoft.com/office/powerpoint/2010/main" val="448973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615791" y="765528"/>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615791" y="1412402"/>
            <a:ext cx="10369868" cy="4031873"/>
          </a:xfrm>
          <a:prstGeom prst="rect">
            <a:avLst/>
          </a:prstGeom>
          <a:noFill/>
        </p:spPr>
        <p:txBody>
          <a:bodyPr wrap="square">
            <a:spAutoFit/>
          </a:bodyPr>
          <a:lstStyle/>
          <a:p>
            <a:r>
              <a:rPr lang="en-SG" dirty="0">
                <a:solidFill>
                  <a:srgbClr val="0070C0"/>
                </a:solidFill>
              </a:rPr>
              <a:t>🔷 </a:t>
            </a:r>
            <a:r>
              <a:rPr lang="en-SG" b="1" dirty="0">
                <a:solidFill>
                  <a:srgbClr val="0070C0"/>
                </a:solidFill>
              </a:rPr>
              <a:t>Purchase Details</a:t>
            </a:r>
          </a:p>
          <a:p>
            <a:pPr marL="265113"/>
            <a:endParaRPr lang="en-US" sz="1600" dirty="0"/>
          </a:p>
          <a:p>
            <a:pPr marL="550863" indent="-285750">
              <a:buFont typeface="Arial" panose="020B0604020202020204" pitchFamily="34" charset="0"/>
              <a:buChar char="•"/>
            </a:pPr>
            <a:r>
              <a:rPr lang="en-US" b="1" dirty="0"/>
              <a:t>Average Order value by Income (Stacked bar chart):</a:t>
            </a:r>
          </a:p>
          <a:p>
            <a:pPr marL="265113"/>
            <a:r>
              <a:rPr lang="en-US" sz="1600" dirty="0"/>
              <a:t>         This chart shows how much customers spend on average, grouped by income level—</a:t>
            </a:r>
          </a:p>
          <a:p>
            <a:pPr marL="265113"/>
            <a:r>
              <a:rPr lang="en-US" sz="1600" dirty="0"/>
              <a:t>         High, Moderate, and Low. It helps compare spending habits across different income</a:t>
            </a:r>
          </a:p>
          <a:p>
            <a:pPr marL="265113"/>
            <a:r>
              <a:rPr lang="en-US" sz="1600" dirty="0"/>
              <a:t>         groups.   </a:t>
            </a:r>
          </a:p>
          <a:p>
            <a:pPr marL="265113"/>
            <a:endParaRPr lang="en-US" b="1" dirty="0"/>
          </a:p>
          <a:p>
            <a:pPr marL="550863" indent="-285750">
              <a:buFont typeface="Arial" panose="020B0604020202020204" pitchFamily="34" charset="0"/>
              <a:buChar char="•"/>
            </a:pPr>
            <a:r>
              <a:rPr lang="en-US" b="1" dirty="0"/>
              <a:t>Yearly Total Sales (Area Chart):</a:t>
            </a:r>
          </a:p>
          <a:p>
            <a:r>
              <a:rPr lang="en-US" sz="1600" dirty="0"/>
              <a:t>              This area chart illustrates the total sales amount aggregated annually, offering a clear view of </a:t>
            </a:r>
          </a:p>
          <a:p>
            <a:r>
              <a:rPr lang="en-US" sz="1600" dirty="0"/>
              <a:t>              year-over-year performance and enabling the identification of long-term sales trends.</a:t>
            </a:r>
          </a:p>
          <a:p>
            <a:pPr marL="265113"/>
            <a:endParaRPr lang="en-US" sz="1600" b="1" dirty="0"/>
          </a:p>
          <a:p>
            <a:pPr marL="550863" indent="-285750">
              <a:buFont typeface="Arial" panose="020B0604020202020204" pitchFamily="34" charset="0"/>
              <a:buChar char="•"/>
            </a:pPr>
            <a:r>
              <a:rPr lang="en-US" b="1" dirty="0"/>
              <a:t>Shipping Cost Vs Profit Margin (Scatter chart):</a:t>
            </a:r>
          </a:p>
          <a:p>
            <a:pPr marL="265113"/>
            <a:r>
              <a:rPr lang="en-US" sz="1600" b="1" dirty="0"/>
              <a:t>         </a:t>
            </a:r>
            <a:r>
              <a:rPr lang="en-US" sz="1600" dirty="0"/>
              <a:t>Analyze the relationship between shipping cost and gross margin across purchases to</a:t>
            </a:r>
          </a:p>
          <a:p>
            <a:pPr marL="265113"/>
            <a:r>
              <a:rPr lang="en-US" sz="1600" dirty="0"/>
              <a:t>         identify high-performing and low-efficiency transactions</a:t>
            </a:r>
            <a:r>
              <a:rPr lang="en-US" sz="1600" b="1" dirty="0"/>
              <a:t>.</a:t>
            </a:r>
          </a:p>
          <a:p>
            <a:pPr marL="265113">
              <a:buFont typeface="Arial" panose="020B0604020202020204" pitchFamily="34" charset="0"/>
              <a:buChar char="•"/>
            </a:pPr>
            <a:endParaRPr lang="en-US" dirty="0"/>
          </a:p>
        </p:txBody>
      </p:sp>
    </p:spTree>
    <p:extLst>
      <p:ext uri="{BB962C8B-B14F-4D97-AF65-F5344CB8AC3E}">
        <p14:creationId xmlns:p14="http://schemas.microsoft.com/office/powerpoint/2010/main" val="79555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615791" y="645212"/>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615791" y="1268024"/>
            <a:ext cx="10369868" cy="3785652"/>
          </a:xfrm>
          <a:prstGeom prst="rect">
            <a:avLst/>
          </a:prstGeom>
          <a:noFill/>
        </p:spPr>
        <p:txBody>
          <a:bodyPr wrap="square">
            <a:spAutoFit/>
          </a:bodyPr>
          <a:lstStyle/>
          <a:p>
            <a:r>
              <a:rPr lang="en-SG" dirty="0"/>
              <a:t>🔷 </a:t>
            </a:r>
            <a:r>
              <a:rPr lang="en-SG" b="1" dirty="0">
                <a:solidFill>
                  <a:srgbClr val="0070C0"/>
                </a:solidFill>
              </a:rPr>
              <a:t>Purchase Details</a:t>
            </a:r>
          </a:p>
          <a:p>
            <a:endParaRPr lang="en-SG" b="1" dirty="0"/>
          </a:p>
          <a:p>
            <a:pPr marL="550863" indent="-285750">
              <a:buFont typeface="Arial" panose="020B0604020202020204" pitchFamily="34" charset="0"/>
              <a:buChar char="•"/>
            </a:pPr>
            <a:r>
              <a:rPr lang="en-US" b="1" dirty="0"/>
              <a:t>Customer ID (Slicer): </a:t>
            </a:r>
          </a:p>
          <a:p>
            <a:pPr marL="265113"/>
            <a:r>
              <a:rPr lang="en-US" sz="1600" b="1" dirty="0"/>
              <a:t>          </a:t>
            </a:r>
            <a:r>
              <a:rPr lang="en-US" sz="1600" dirty="0"/>
              <a:t>Enables users to filter the report by specific customer IDs.</a:t>
            </a:r>
          </a:p>
          <a:p>
            <a:pPr marL="550863" indent="-285750">
              <a:buFont typeface="Arial" panose="020B0604020202020204" pitchFamily="34" charset="0"/>
              <a:buChar char="•"/>
            </a:pPr>
            <a:r>
              <a:rPr lang="en-US" b="1" dirty="0"/>
              <a:t>Gender (Slicer): </a:t>
            </a:r>
          </a:p>
          <a:p>
            <a:pPr marL="265113"/>
            <a:r>
              <a:rPr lang="en-US" sz="1600" b="1" dirty="0"/>
              <a:t>          </a:t>
            </a:r>
            <a:r>
              <a:rPr lang="en-US" sz="1600" dirty="0"/>
              <a:t>Allows users to filter data based on customer gender, enabling targeted analysis </a:t>
            </a:r>
          </a:p>
          <a:p>
            <a:pPr marL="265113"/>
            <a:r>
              <a:rPr lang="en-US" sz="1600" dirty="0"/>
              <a:t>         and comparison across male and female segments.</a:t>
            </a:r>
            <a:endParaRPr lang="en-US" sz="1600" b="1" dirty="0"/>
          </a:p>
          <a:p>
            <a:pPr marL="550863" indent="-285750">
              <a:buFont typeface="Arial" panose="020B0604020202020204" pitchFamily="34" charset="0"/>
              <a:buChar char="•"/>
            </a:pPr>
            <a:r>
              <a:rPr lang="en-US" b="1" dirty="0"/>
              <a:t>Income Bucket (Slicer):</a:t>
            </a:r>
          </a:p>
          <a:p>
            <a:pPr marL="265113"/>
            <a:r>
              <a:rPr lang="en-US" sz="1600" b="1" dirty="0"/>
              <a:t>         </a:t>
            </a:r>
            <a:r>
              <a:rPr lang="en-US" sz="1600" dirty="0"/>
              <a:t>Enables users to filter data by customer income levels—such as Low, Moderate, and High Income—</a:t>
            </a:r>
          </a:p>
          <a:p>
            <a:pPr marL="265113"/>
            <a:r>
              <a:rPr lang="en-US" sz="1600" dirty="0"/>
              <a:t>         to support targeted analysis and comparison across financial segments.</a:t>
            </a:r>
            <a:endParaRPr lang="en-US" sz="1600" b="1" dirty="0"/>
          </a:p>
          <a:p>
            <a:pPr marL="550863" indent="-285750">
              <a:buFont typeface="Arial" panose="020B0604020202020204" pitchFamily="34" charset="0"/>
              <a:buChar char="•"/>
            </a:pPr>
            <a:r>
              <a:rPr lang="en-US" b="1" dirty="0"/>
              <a:t>Age Bucket (Slicer):</a:t>
            </a:r>
          </a:p>
          <a:p>
            <a:pPr marL="265113"/>
            <a:r>
              <a:rPr lang="en-US" b="1" dirty="0"/>
              <a:t>        </a:t>
            </a:r>
            <a:r>
              <a:rPr lang="en-US" sz="1600" dirty="0"/>
              <a:t>Allows users to filter data by age group—such as Young Adults, Middle-Aged, and Senior Citizens—</a:t>
            </a:r>
          </a:p>
          <a:p>
            <a:pPr marL="265113"/>
            <a:r>
              <a:rPr lang="en-US" sz="1600" dirty="0"/>
              <a:t>         to support demographic analysis and comparison across customer segments</a:t>
            </a:r>
            <a:r>
              <a:rPr lang="en-US" sz="1600" b="1" dirty="0"/>
              <a:t>.</a:t>
            </a:r>
          </a:p>
          <a:p>
            <a:pPr marL="265113"/>
            <a:endParaRPr lang="en-US" dirty="0"/>
          </a:p>
        </p:txBody>
      </p:sp>
    </p:spTree>
    <p:extLst>
      <p:ext uri="{BB962C8B-B14F-4D97-AF65-F5344CB8AC3E}">
        <p14:creationId xmlns:p14="http://schemas.microsoft.com/office/powerpoint/2010/main" val="300926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CE20-9D2D-46E2-8DE9-7BD2EE476009}"/>
              </a:ext>
            </a:extLst>
          </p:cNvPr>
          <p:cNvSpPr>
            <a:spLocks noGrp="1"/>
          </p:cNvSpPr>
          <p:nvPr>
            <p:ph type="title"/>
          </p:nvPr>
        </p:nvSpPr>
        <p:spPr>
          <a:xfrm>
            <a:off x="857808" y="1030705"/>
            <a:ext cx="2884013" cy="653716"/>
          </a:xfrm>
        </p:spPr>
        <p:txBody>
          <a:bodyPr/>
          <a:lstStyle/>
          <a:p>
            <a:r>
              <a:rPr lang="en-SG" dirty="0"/>
              <a:t>Introduction</a:t>
            </a:r>
          </a:p>
        </p:txBody>
      </p:sp>
      <p:sp>
        <p:nvSpPr>
          <p:cNvPr id="3" name="Content Placeholder 2">
            <a:extLst>
              <a:ext uri="{FF2B5EF4-FFF2-40B4-BE49-F238E27FC236}">
                <a16:creationId xmlns:a16="http://schemas.microsoft.com/office/drawing/2014/main" id="{3381C358-1C05-4196-84DC-53B816B31B2F}"/>
              </a:ext>
            </a:extLst>
          </p:cNvPr>
          <p:cNvSpPr>
            <a:spLocks noGrp="1"/>
          </p:cNvSpPr>
          <p:nvPr>
            <p:ph idx="1"/>
          </p:nvPr>
        </p:nvSpPr>
        <p:spPr>
          <a:xfrm>
            <a:off x="857808" y="2160589"/>
            <a:ext cx="8596668" cy="3880773"/>
          </a:xfrm>
        </p:spPr>
        <p:txBody>
          <a:bodyPr/>
          <a:lstStyle/>
          <a:p>
            <a:r>
              <a:rPr lang="en-US" b="1" dirty="0"/>
              <a:t>I’m Amudha, a Data Analyst based in Singapore.</a:t>
            </a:r>
          </a:p>
          <a:p>
            <a:r>
              <a:rPr lang="en-US" b="1" dirty="0"/>
              <a:t>This presentation explores customer profitability and the impact of shipping costs on gross margins.</a:t>
            </a:r>
          </a:p>
          <a:p>
            <a:r>
              <a:rPr lang="en-US" b="1" dirty="0"/>
              <a:t>Using Power BI, I’ve developed interactive visuals and key metrics to uncover actionable business insights.</a:t>
            </a:r>
          </a:p>
          <a:p>
            <a:r>
              <a:rPr lang="en-US" b="1" dirty="0"/>
              <a:t>The goal is to support data-driven decision-making and highlight opportunities for operational efficiency.</a:t>
            </a:r>
            <a:endParaRPr lang="en-SG" dirty="0"/>
          </a:p>
        </p:txBody>
      </p:sp>
    </p:spTree>
    <p:extLst>
      <p:ext uri="{BB962C8B-B14F-4D97-AF65-F5344CB8AC3E}">
        <p14:creationId xmlns:p14="http://schemas.microsoft.com/office/powerpoint/2010/main" val="1611629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615791" y="645212"/>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615791" y="1268024"/>
            <a:ext cx="10369868" cy="4247317"/>
          </a:xfrm>
          <a:prstGeom prst="rect">
            <a:avLst/>
          </a:prstGeom>
          <a:noFill/>
        </p:spPr>
        <p:txBody>
          <a:bodyPr wrap="square">
            <a:spAutoFit/>
          </a:bodyPr>
          <a:lstStyle/>
          <a:p>
            <a:r>
              <a:rPr lang="en-SG" dirty="0"/>
              <a:t>🔷 </a:t>
            </a:r>
            <a:r>
              <a:rPr lang="en-SG" b="1" dirty="0">
                <a:solidFill>
                  <a:srgbClr val="0070C0"/>
                </a:solidFill>
              </a:rPr>
              <a:t>Purchase Details</a:t>
            </a:r>
          </a:p>
          <a:p>
            <a:endParaRPr lang="en-SG" b="1" dirty="0"/>
          </a:p>
          <a:p>
            <a:pPr marL="550863" indent="-285750">
              <a:buFont typeface="Arial" panose="020B0604020202020204" pitchFamily="34" charset="0"/>
              <a:buChar char="•"/>
            </a:pPr>
            <a:r>
              <a:rPr lang="en-US" b="1" dirty="0"/>
              <a:t>Country (Slicer): </a:t>
            </a:r>
          </a:p>
          <a:p>
            <a:pPr marL="265113"/>
            <a:r>
              <a:rPr lang="en-US" sz="1600" b="1" dirty="0"/>
              <a:t>        </a:t>
            </a:r>
            <a:r>
              <a:rPr lang="en-US" sz="1600" dirty="0"/>
              <a:t>Allows users to filter data by country, enabling geographic analysis and comparison across regional</a:t>
            </a:r>
          </a:p>
          <a:p>
            <a:pPr marL="265113"/>
            <a:r>
              <a:rPr lang="en-US" sz="1600" dirty="0"/>
              <a:t>        markets or customer locations</a:t>
            </a:r>
            <a:r>
              <a:rPr lang="en-US" sz="1600" b="1" dirty="0"/>
              <a:t>.</a:t>
            </a:r>
          </a:p>
          <a:p>
            <a:pPr marL="550863" indent="-285750">
              <a:buFont typeface="Arial" panose="020B0604020202020204" pitchFamily="34" charset="0"/>
              <a:buChar char="•"/>
            </a:pPr>
            <a:r>
              <a:rPr lang="en-US" b="1" dirty="0"/>
              <a:t>Public Holidays: </a:t>
            </a:r>
          </a:p>
          <a:p>
            <a:pPr marL="265113"/>
            <a:r>
              <a:rPr lang="en-US" sz="1600" b="1" dirty="0"/>
              <a:t>        </a:t>
            </a:r>
            <a:r>
              <a:rPr lang="en-US" sz="1600" dirty="0"/>
              <a:t>This functionality allows users to select a specific public holiday from the slicer, upon which the</a:t>
            </a:r>
          </a:p>
          <a:p>
            <a:pPr marL="265113"/>
            <a:r>
              <a:rPr lang="en-US" sz="1600" dirty="0"/>
              <a:t>        dashboard will display the corresponding details related to that holiday.</a:t>
            </a:r>
            <a:endParaRPr lang="en-US" sz="1600" b="1" dirty="0"/>
          </a:p>
          <a:p>
            <a:pPr marL="265113">
              <a:buFont typeface="Arial" panose="020B0604020202020204" pitchFamily="34" charset="0"/>
              <a:buChar char="•"/>
            </a:pPr>
            <a:r>
              <a:rPr lang="en-US" sz="1600" b="1" dirty="0"/>
              <a:t>   </a:t>
            </a:r>
            <a:r>
              <a:rPr lang="en-US" b="1" dirty="0"/>
              <a:t>Category</a:t>
            </a:r>
            <a:r>
              <a:rPr lang="en-US" sz="1800" b="1" dirty="0"/>
              <a:t>: </a:t>
            </a:r>
            <a:r>
              <a:rPr lang="en-US" sz="1600" dirty="0"/>
              <a:t>Enable users to select a product dynamically based on its associated category and display</a:t>
            </a:r>
          </a:p>
          <a:p>
            <a:pPr marL="265113"/>
            <a:r>
              <a:rPr lang="en-US" sz="1600" dirty="0"/>
              <a:t>        the corresponding product details.</a:t>
            </a:r>
          </a:p>
          <a:p>
            <a:pPr marL="550863" indent="-285750">
              <a:buFont typeface="Arial" panose="020B0604020202020204" pitchFamily="34" charset="0"/>
              <a:buChar char="•"/>
            </a:pPr>
            <a:r>
              <a:rPr lang="en-US" b="1" dirty="0"/>
              <a:t>Clear All Slicers (Button): </a:t>
            </a:r>
          </a:p>
          <a:p>
            <a:pPr marL="265113"/>
            <a:r>
              <a:rPr lang="en-US" sz="1600" b="1" dirty="0"/>
              <a:t>       </a:t>
            </a:r>
            <a:r>
              <a:rPr lang="en-US" sz="1600" dirty="0"/>
              <a:t>Resets all slicer selections to their default state, allowing users to view the full dataset without </a:t>
            </a:r>
          </a:p>
          <a:p>
            <a:pPr marL="265113"/>
            <a:r>
              <a:rPr lang="en-US" sz="1600" dirty="0"/>
              <a:t>        any applied filters. (</a:t>
            </a:r>
            <a:r>
              <a:rPr lang="en-US" sz="1600" b="1" dirty="0"/>
              <a:t>Insert -&gt; Buttons-&gt; Clear All Slicers)</a:t>
            </a:r>
          </a:p>
          <a:p>
            <a:pPr marL="265113"/>
            <a:endParaRPr lang="en-US" sz="1600" dirty="0"/>
          </a:p>
          <a:p>
            <a:pPr marL="265113"/>
            <a:endParaRPr lang="en-US" sz="1600" b="1" dirty="0"/>
          </a:p>
          <a:p>
            <a:pPr marL="265113"/>
            <a:endParaRPr lang="en-US" dirty="0"/>
          </a:p>
        </p:txBody>
      </p:sp>
    </p:spTree>
    <p:extLst>
      <p:ext uri="{BB962C8B-B14F-4D97-AF65-F5344CB8AC3E}">
        <p14:creationId xmlns:p14="http://schemas.microsoft.com/office/powerpoint/2010/main" val="612068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471412" y="524896"/>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471412" y="1197620"/>
            <a:ext cx="10369868" cy="4462760"/>
          </a:xfrm>
          <a:prstGeom prst="rect">
            <a:avLst/>
          </a:prstGeom>
          <a:noFill/>
        </p:spPr>
        <p:txBody>
          <a:bodyPr wrap="square">
            <a:spAutoFit/>
          </a:bodyPr>
          <a:lstStyle/>
          <a:p>
            <a:r>
              <a:rPr lang="en-SG" dirty="0"/>
              <a:t>🔷 </a:t>
            </a:r>
            <a:r>
              <a:rPr lang="en-SG" b="1" dirty="0">
                <a:solidFill>
                  <a:srgbClr val="0070C0"/>
                </a:solidFill>
              </a:rPr>
              <a:t>Product Tooltips: </a:t>
            </a:r>
          </a:p>
          <a:p>
            <a:pPr marL="265113"/>
            <a:endParaRPr lang="en-US" sz="1400" dirty="0"/>
          </a:p>
          <a:p>
            <a:pPr marL="550863" indent="-285750">
              <a:buFont typeface="Arial" panose="020B0604020202020204" pitchFamily="34" charset="0"/>
              <a:buChar char="•"/>
            </a:pPr>
            <a:r>
              <a:rPr lang="en-US" b="1" dirty="0"/>
              <a:t>Total Quantity (Card): </a:t>
            </a:r>
          </a:p>
          <a:p>
            <a:pPr marL="265113"/>
            <a:r>
              <a:rPr lang="en-US" sz="1600" b="1" dirty="0"/>
              <a:t>        </a:t>
            </a:r>
            <a:r>
              <a:rPr lang="en-US" sz="1600" dirty="0"/>
              <a:t>Represents the aggregated quantity of items sold or ordered, calculated using the </a:t>
            </a:r>
            <a:r>
              <a:rPr lang="en-US" sz="1600" i="1" dirty="0"/>
              <a:t>SUM</a:t>
            </a:r>
            <a:r>
              <a:rPr lang="en-US" sz="1600" dirty="0"/>
              <a:t> function</a:t>
            </a:r>
          </a:p>
          <a:p>
            <a:pPr marL="265113"/>
            <a:r>
              <a:rPr lang="en-US" sz="1600" dirty="0"/>
              <a:t>        on the Quantity field.</a:t>
            </a:r>
          </a:p>
          <a:p>
            <a:pPr marL="265113"/>
            <a:endParaRPr lang="en-US" b="1" dirty="0"/>
          </a:p>
          <a:p>
            <a:pPr marL="550863" indent="-285750">
              <a:buFont typeface="Arial" panose="020B0604020202020204" pitchFamily="34" charset="0"/>
              <a:buChar char="•"/>
            </a:pPr>
            <a:r>
              <a:rPr lang="en-US" b="1" dirty="0"/>
              <a:t>Sales Instance (Card):</a:t>
            </a:r>
          </a:p>
          <a:p>
            <a:pPr marL="265113"/>
            <a:r>
              <a:rPr lang="en-US" sz="1600" b="1" dirty="0"/>
              <a:t>       </a:t>
            </a:r>
            <a:r>
              <a:rPr lang="en-US" sz="1600" dirty="0"/>
              <a:t>Represents the total number of individual sales transactions, calculated by counting the unique</a:t>
            </a:r>
          </a:p>
          <a:p>
            <a:pPr marL="265113"/>
            <a:r>
              <a:rPr lang="en-US" sz="1600" dirty="0"/>
              <a:t>       Order IDs in the dataset.</a:t>
            </a:r>
          </a:p>
          <a:p>
            <a:pPr marL="265113"/>
            <a:endParaRPr lang="en-US" sz="1600" b="1" dirty="0"/>
          </a:p>
          <a:p>
            <a:pPr marL="550863" indent="-285750">
              <a:buFont typeface="Arial" panose="020B0604020202020204" pitchFamily="34" charset="0"/>
              <a:buChar char="•"/>
            </a:pPr>
            <a:r>
              <a:rPr lang="en-US" b="1" dirty="0"/>
              <a:t>Net Profit (Card):</a:t>
            </a:r>
          </a:p>
          <a:p>
            <a:pPr marL="265113"/>
            <a:r>
              <a:rPr lang="en-US" b="1" dirty="0"/>
              <a:t>       </a:t>
            </a:r>
            <a:r>
              <a:rPr lang="en-US" sz="1600" dirty="0"/>
              <a:t>Represents the total profit earned after deducting all expenses, calculated using the </a:t>
            </a:r>
            <a:r>
              <a:rPr lang="en-US" sz="1600" i="1" dirty="0"/>
              <a:t>SUM</a:t>
            </a:r>
            <a:r>
              <a:rPr lang="en-US" sz="1600" dirty="0"/>
              <a:t> of the </a:t>
            </a:r>
          </a:p>
          <a:p>
            <a:pPr marL="265113"/>
            <a:r>
              <a:rPr lang="en-US" sz="1600" dirty="0"/>
              <a:t>        Net Profit field.</a:t>
            </a:r>
            <a:endParaRPr lang="en-US" b="1" dirty="0"/>
          </a:p>
          <a:p>
            <a:pPr marL="265113"/>
            <a:endParaRPr lang="en-US" sz="1600" dirty="0"/>
          </a:p>
          <a:p>
            <a:pPr marL="550863" indent="-285750">
              <a:buFont typeface="Arial" panose="020B0604020202020204" pitchFamily="34" charset="0"/>
              <a:buChar char="•"/>
            </a:pPr>
            <a:r>
              <a:rPr lang="en-US" b="1" dirty="0"/>
              <a:t>Net Profit by Year (Area Chart):</a:t>
            </a:r>
          </a:p>
          <a:p>
            <a:pPr marL="265113"/>
            <a:r>
              <a:rPr lang="en-US" sz="1600" b="1" dirty="0"/>
              <a:t>       </a:t>
            </a:r>
            <a:r>
              <a:rPr lang="en-US" sz="1600" dirty="0"/>
              <a:t>This visualization displays the total net profit aggregated by calendar year, enabling clear analysis </a:t>
            </a:r>
          </a:p>
          <a:p>
            <a:pPr marL="265113"/>
            <a:r>
              <a:rPr lang="en-US" sz="1600" dirty="0"/>
              <a:t>       of financial performance trends over time</a:t>
            </a:r>
          </a:p>
        </p:txBody>
      </p:sp>
    </p:spTree>
    <p:extLst>
      <p:ext uri="{BB962C8B-B14F-4D97-AF65-F5344CB8AC3E}">
        <p14:creationId xmlns:p14="http://schemas.microsoft.com/office/powerpoint/2010/main" val="1778630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ADA604-9A20-4CC3-899D-B26AC1F576B7}"/>
              </a:ext>
            </a:extLst>
          </p:cNvPr>
          <p:cNvSpPr txBox="1"/>
          <p:nvPr/>
        </p:nvSpPr>
        <p:spPr>
          <a:xfrm>
            <a:off x="471412" y="428644"/>
            <a:ext cx="6097904" cy="461665"/>
          </a:xfrm>
          <a:prstGeom prst="rect">
            <a:avLst/>
          </a:prstGeom>
          <a:noFill/>
        </p:spPr>
        <p:txBody>
          <a:bodyPr wrap="square">
            <a:spAutoFit/>
          </a:bodyPr>
          <a:lstStyle/>
          <a:p>
            <a:r>
              <a:rPr lang="en-SG" sz="2400" b="1" i="0" u="none" strike="noStrike" baseline="0" dirty="0">
                <a:latin typeface="CIDFont+F5"/>
              </a:rPr>
              <a:t>Key KPIs for the E-Commerce Dashboard:</a:t>
            </a:r>
            <a:endParaRPr lang="en-SG" sz="2400" b="1" dirty="0"/>
          </a:p>
        </p:txBody>
      </p:sp>
      <p:sp>
        <p:nvSpPr>
          <p:cNvPr id="8" name="TextBox 7">
            <a:extLst>
              <a:ext uri="{FF2B5EF4-FFF2-40B4-BE49-F238E27FC236}">
                <a16:creationId xmlns:a16="http://schemas.microsoft.com/office/drawing/2014/main" id="{9E43D3B3-24F4-434C-97D5-3EDBAC62DBBD}"/>
              </a:ext>
            </a:extLst>
          </p:cNvPr>
          <p:cNvSpPr txBox="1"/>
          <p:nvPr/>
        </p:nvSpPr>
        <p:spPr>
          <a:xfrm>
            <a:off x="471412" y="1052782"/>
            <a:ext cx="10369868" cy="3139321"/>
          </a:xfrm>
          <a:prstGeom prst="rect">
            <a:avLst/>
          </a:prstGeom>
          <a:noFill/>
        </p:spPr>
        <p:txBody>
          <a:bodyPr wrap="square">
            <a:spAutoFit/>
          </a:bodyPr>
          <a:lstStyle/>
          <a:p>
            <a:r>
              <a:rPr lang="en-SG" dirty="0"/>
              <a:t>🔷 </a:t>
            </a:r>
            <a:r>
              <a:rPr lang="en-SG" b="1" dirty="0">
                <a:solidFill>
                  <a:srgbClr val="0070C0"/>
                </a:solidFill>
              </a:rPr>
              <a:t>Margin Tooltips: </a:t>
            </a:r>
          </a:p>
          <a:p>
            <a:endParaRPr lang="en-SG" b="1" dirty="0"/>
          </a:p>
          <a:p>
            <a:pPr marL="265113"/>
            <a:r>
              <a:rPr lang="en-US" b="1" dirty="0"/>
              <a:t>•</a:t>
            </a:r>
            <a:r>
              <a:rPr lang="en-US" sz="1400" dirty="0"/>
              <a:t> 	</a:t>
            </a:r>
            <a:r>
              <a:rPr lang="en-US" b="1" dirty="0"/>
              <a:t>Product Name (Card):</a:t>
            </a:r>
          </a:p>
          <a:p>
            <a:pPr marL="265113"/>
            <a:r>
              <a:rPr lang="en-US" b="1" dirty="0"/>
              <a:t>     </a:t>
            </a:r>
            <a:r>
              <a:rPr lang="en-US" sz="1600" dirty="0"/>
              <a:t>Displays the name of the selected product, based on user interaction or slicer selection</a:t>
            </a:r>
            <a:r>
              <a:rPr lang="en-US" dirty="0"/>
              <a:t>.</a:t>
            </a:r>
          </a:p>
          <a:p>
            <a:pPr marL="265113"/>
            <a:endParaRPr lang="en-US" dirty="0"/>
          </a:p>
          <a:p>
            <a:pPr marL="265113"/>
            <a:r>
              <a:rPr lang="en-US" b="1" dirty="0"/>
              <a:t>• 	Total Revenue (Card):</a:t>
            </a:r>
          </a:p>
          <a:p>
            <a:pPr marL="265113"/>
            <a:r>
              <a:rPr lang="en-US" b="1" dirty="0"/>
              <a:t>     </a:t>
            </a:r>
            <a:r>
              <a:rPr lang="en-US" sz="1600" dirty="0"/>
              <a:t>Shows the total revenue generated by the selected product, calculated from sales data.</a:t>
            </a:r>
          </a:p>
          <a:p>
            <a:pPr marL="265113"/>
            <a:endParaRPr lang="en-US" dirty="0"/>
          </a:p>
          <a:p>
            <a:pPr marL="265113"/>
            <a:r>
              <a:rPr lang="en-US" b="1" dirty="0"/>
              <a:t>• 	Gross Margin % (Card):</a:t>
            </a:r>
          </a:p>
          <a:p>
            <a:pPr marL="265113"/>
            <a:r>
              <a:rPr lang="en-US" b="1" dirty="0"/>
              <a:t>     </a:t>
            </a:r>
            <a:r>
              <a:rPr lang="en-US" sz="1600" dirty="0"/>
              <a:t>Indicates the gross margin percentage for the selected product, reflecting its </a:t>
            </a:r>
          </a:p>
          <a:p>
            <a:pPr marL="265113"/>
            <a:r>
              <a:rPr lang="en-US" sz="1600" dirty="0"/>
              <a:t>      profitability after deducting shipping costs.</a:t>
            </a:r>
          </a:p>
        </p:txBody>
      </p:sp>
    </p:spTree>
    <p:extLst>
      <p:ext uri="{BB962C8B-B14F-4D97-AF65-F5344CB8AC3E}">
        <p14:creationId xmlns:p14="http://schemas.microsoft.com/office/powerpoint/2010/main" val="3309574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40BAB9-49F3-4BB9-B771-205539E05D4F}"/>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8" name="Title 1">
            <a:extLst>
              <a:ext uri="{FF2B5EF4-FFF2-40B4-BE49-F238E27FC236}">
                <a16:creationId xmlns:a16="http://schemas.microsoft.com/office/drawing/2014/main" id="{0C64DCD6-41E3-4173-A522-7A4D0219408F}"/>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3" name="Picture 2">
            <a:extLst>
              <a:ext uri="{FF2B5EF4-FFF2-40B4-BE49-F238E27FC236}">
                <a16:creationId xmlns:a16="http://schemas.microsoft.com/office/drawing/2014/main" id="{C4F7D9DD-70DB-4EEF-921D-1EF75EF06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358" y="2188640"/>
            <a:ext cx="577588" cy="577588"/>
          </a:xfrm>
          <a:prstGeom prst="rect">
            <a:avLst/>
          </a:prstGeom>
        </p:spPr>
      </p:pic>
      <p:sp>
        <p:nvSpPr>
          <p:cNvPr id="9" name="TextBox 8">
            <a:extLst>
              <a:ext uri="{FF2B5EF4-FFF2-40B4-BE49-F238E27FC236}">
                <a16:creationId xmlns:a16="http://schemas.microsoft.com/office/drawing/2014/main" id="{4D7075B3-A7FE-48AB-AC1B-FCF4785F332F}"/>
              </a:ext>
            </a:extLst>
          </p:cNvPr>
          <p:cNvSpPr txBox="1"/>
          <p:nvPr/>
        </p:nvSpPr>
        <p:spPr>
          <a:xfrm>
            <a:off x="1573018" y="2246601"/>
            <a:ext cx="3693695" cy="461665"/>
          </a:xfrm>
          <a:prstGeom prst="rect">
            <a:avLst/>
          </a:prstGeom>
          <a:noFill/>
        </p:spPr>
        <p:txBody>
          <a:bodyPr wrap="square" rtlCol="0">
            <a:spAutoFit/>
          </a:bodyPr>
          <a:lstStyle/>
          <a:p>
            <a:r>
              <a:rPr lang="en-SG" sz="1800" b="1" dirty="0">
                <a:latin typeface="CIDFont+F5"/>
              </a:rPr>
              <a:t> </a:t>
            </a:r>
            <a:r>
              <a:rPr lang="en-SG" sz="2400" b="1" dirty="0">
                <a:solidFill>
                  <a:srgbClr val="0070C0"/>
                </a:solidFill>
                <a:latin typeface="CIDFont+F5"/>
              </a:rPr>
              <a:t>Conclusion:</a:t>
            </a:r>
          </a:p>
        </p:txBody>
      </p:sp>
      <p:sp>
        <p:nvSpPr>
          <p:cNvPr id="10" name="TextBox 9">
            <a:extLst>
              <a:ext uri="{FF2B5EF4-FFF2-40B4-BE49-F238E27FC236}">
                <a16:creationId xmlns:a16="http://schemas.microsoft.com/office/drawing/2014/main" id="{8ADB7E97-FB0C-49D3-9430-7E006C5C18A7}"/>
              </a:ext>
            </a:extLst>
          </p:cNvPr>
          <p:cNvSpPr txBox="1"/>
          <p:nvPr/>
        </p:nvSpPr>
        <p:spPr>
          <a:xfrm>
            <a:off x="885358" y="2905876"/>
            <a:ext cx="8616988"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Preprocessing, analysis, and visualization of </a:t>
            </a:r>
            <a:r>
              <a:rPr lang="en-US" sz="1600" b="1" dirty="0"/>
              <a:t>customer.csv</a:t>
            </a:r>
            <a:r>
              <a:rPr lang="en-US" sz="1600" dirty="0"/>
              <a:t> and </a:t>
            </a:r>
            <a:r>
              <a:rPr lang="en-US" sz="1600" b="1" dirty="0"/>
              <a:t>purchase.csv</a:t>
            </a:r>
            <a:r>
              <a:rPr lang="en-US" sz="1600" dirty="0"/>
              <a:t> provided valuable insights into customer behavior and sales performance.</a:t>
            </a:r>
          </a:p>
          <a:p>
            <a:pPr marL="285750" indent="-285750">
              <a:buFont typeface="Arial" panose="020B0604020202020204" pitchFamily="34" charset="0"/>
              <a:buChar char="•"/>
            </a:pPr>
            <a:r>
              <a:rPr lang="en-US" sz="1600" dirty="0"/>
              <a:t>Ensured </a:t>
            </a:r>
            <a:r>
              <a:rPr lang="en-US" sz="1600" b="1" dirty="0"/>
              <a:t>data accuracy</a:t>
            </a:r>
            <a:r>
              <a:rPr lang="en-US" sz="1600" dirty="0"/>
              <a:t> and applied </a:t>
            </a:r>
            <a:r>
              <a:rPr lang="en-US" sz="1600" b="1" dirty="0"/>
              <a:t>appropriate data types.</a:t>
            </a:r>
          </a:p>
          <a:p>
            <a:pPr marL="285750" indent="-285750">
              <a:buFont typeface="Arial" panose="020B0604020202020204" pitchFamily="34" charset="0"/>
              <a:buChar char="•"/>
            </a:pPr>
            <a:r>
              <a:rPr lang="en-US" sz="1600" dirty="0"/>
              <a:t>Created </a:t>
            </a:r>
            <a:r>
              <a:rPr lang="en-US" sz="1600" b="1" dirty="0"/>
              <a:t>meaningful visualizations</a:t>
            </a:r>
            <a:r>
              <a:rPr lang="en-US" sz="1600" dirty="0"/>
              <a:t> to highlight key trends:</a:t>
            </a:r>
            <a:endParaRPr lang="en-US" sz="1600" b="1" dirty="0"/>
          </a:p>
          <a:p>
            <a:pPr marL="742950" lvl="1" indent="73025">
              <a:buFont typeface="Arial" panose="020B0604020202020204" pitchFamily="34" charset="0"/>
              <a:buChar char="•"/>
            </a:pPr>
            <a:r>
              <a:rPr lang="en-SG" sz="1600" dirty="0"/>
              <a:t>  Identification of </a:t>
            </a:r>
            <a:r>
              <a:rPr lang="en-SG" sz="1600" b="1" dirty="0"/>
              <a:t>high-value customers.</a:t>
            </a:r>
          </a:p>
          <a:p>
            <a:pPr marL="742950" lvl="1" indent="73025">
              <a:buFont typeface="Arial" panose="020B0604020202020204" pitchFamily="34" charset="0"/>
              <a:buChar char="•"/>
            </a:pPr>
            <a:r>
              <a:rPr lang="en-US" sz="1600" dirty="0"/>
              <a:t>  Recognition of peak sales periods.</a:t>
            </a:r>
            <a:endParaRPr lang="en-SG" sz="1600" dirty="0"/>
          </a:p>
          <a:p>
            <a:pPr marL="742950" lvl="1" indent="73025">
              <a:buFont typeface="Arial" panose="020B0604020202020204" pitchFamily="34" charset="0"/>
              <a:buChar char="•"/>
            </a:pPr>
            <a:r>
              <a:rPr lang="en-SG" sz="1600" dirty="0"/>
              <a:t>  Discovery of top-performing products.</a:t>
            </a:r>
          </a:p>
          <a:p>
            <a:pPr marL="285750" indent="-285750">
              <a:buFont typeface="Arial" panose="020B0604020202020204" pitchFamily="34" charset="0"/>
              <a:buChar char="•"/>
            </a:pPr>
            <a:r>
              <a:rPr lang="en-US" sz="1600" dirty="0"/>
              <a:t>Insights can guide </a:t>
            </a:r>
            <a:r>
              <a:rPr lang="en-US" sz="1600" b="1" dirty="0"/>
              <a:t>data-driven strategies</a:t>
            </a:r>
            <a:r>
              <a:rPr lang="en-US" sz="1600" dirty="0"/>
              <a:t> to:</a:t>
            </a:r>
            <a:endParaRPr lang="en-SG" sz="1600" b="1" dirty="0"/>
          </a:p>
          <a:p>
            <a:pPr marL="742950" lvl="1" indent="73025">
              <a:buFont typeface="Arial" panose="020B0604020202020204" pitchFamily="34" charset="0"/>
              <a:buChar char="•"/>
            </a:pPr>
            <a:r>
              <a:rPr lang="en-SG" sz="1600" dirty="0"/>
              <a:t>  Improve customer engagement.</a:t>
            </a:r>
          </a:p>
          <a:p>
            <a:pPr marL="742950" lvl="1" indent="73025">
              <a:buFont typeface="Arial" panose="020B0604020202020204" pitchFamily="34" charset="0"/>
              <a:buChar char="•"/>
            </a:pPr>
            <a:r>
              <a:rPr lang="en-SG" sz="1600" dirty="0"/>
              <a:t>  Optimize product offerings.</a:t>
            </a:r>
          </a:p>
          <a:p>
            <a:pPr marL="742950" lvl="1" indent="73025">
              <a:buFont typeface="Arial" panose="020B0604020202020204" pitchFamily="34" charset="0"/>
              <a:buChar char="•"/>
            </a:pPr>
            <a:r>
              <a:rPr lang="en-SG" sz="1600" dirty="0"/>
              <a:t>  Enhance overall business growth.</a:t>
            </a:r>
          </a:p>
        </p:txBody>
      </p:sp>
    </p:spTree>
    <p:extLst>
      <p:ext uri="{BB962C8B-B14F-4D97-AF65-F5344CB8AC3E}">
        <p14:creationId xmlns:p14="http://schemas.microsoft.com/office/powerpoint/2010/main" val="428485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FBD1A0-8D3C-43B2-9547-E3C937026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66021"/>
          </a:xfrm>
          <a:prstGeom prst="rect">
            <a:avLst/>
          </a:prstGeom>
        </p:spPr>
      </p:pic>
    </p:spTree>
    <p:extLst>
      <p:ext uri="{BB962C8B-B14F-4D97-AF65-F5344CB8AC3E}">
        <p14:creationId xmlns:p14="http://schemas.microsoft.com/office/powerpoint/2010/main" val="652686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58E69F-591B-4022-99A5-FFC712F246DA}"/>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6" name="TextBox 5">
            <a:extLst>
              <a:ext uri="{FF2B5EF4-FFF2-40B4-BE49-F238E27FC236}">
                <a16:creationId xmlns:a16="http://schemas.microsoft.com/office/drawing/2014/main" id="{58BFD858-2A1C-474A-9F35-E8D430C21659}"/>
              </a:ext>
            </a:extLst>
          </p:cNvPr>
          <p:cNvSpPr txBox="1"/>
          <p:nvPr/>
        </p:nvSpPr>
        <p:spPr>
          <a:xfrm>
            <a:off x="1157940" y="2028010"/>
            <a:ext cx="8263890" cy="2862322"/>
          </a:xfrm>
          <a:prstGeom prst="rect">
            <a:avLst/>
          </a:prstGeom>
          <a:noFill/>
        </p:spPr>
        <p:txBody>
          <a:bodyPr wrap="square" rtlCol="0">
            <a:spAutoFit/>
          </a:bodyPr>
          <a:lstStyle/>
          <a:p>
            <a:endParaRPr lang="en-SG" dirty="0"/>
          </a:p>
          <a:p>
            <a:pPr marL="285750" indent="-285750">
              <a:buFont typeface="Arial" panose="020B0604020202020204" pitchFamily="34" charset="0"/>
              <a:buChar char="•"/>
            </a:pPr>
            <a:r>
              <a:rPr lang="en-SG" b="1" dirty="0">
                <a:solidFill>
                  <a:schemeClr val="tx1">
                    <a:lumMod val="75000"/>
                    <a:lumOff val="25000"/>
                  </a:schemeClr>
                </a:solidFill>
              </a:rPr>
              <a:t>Introduction</a:t>
            </a:r>
          </a:p>
          <a:p>
            <a:pPr marL="285750" indent="-285750">
              <a:buFont typeface="Arial" panose="020B0604020202020204" pitchFamily="34" charset="0"/>
              <a:buChar char="•"/>
            </a:pPr>
            <a:r>
              <a:rPr lang="en-SG" b="1" dirty="0">
                <a:solidFill>
                  <a:schemeClr val="tx1">
                    <a:lumMod val="75000"/>
                    <a:lumOff val="25000"/>
                  </a:schemeClr>
                </a:solidFill>
              </a:rPr>
              <a:t>Problem Statement</a:t>
            </a:r>
          </a:p>
          <a:p>
            <a:pPr marL="285750" indent="-285750">
              <a:buFont typeface="Arial" panose="020B0604020202020204" pitchFamily="34" charset="0"/>
              <a:buChar char="•"/>
            </a:pPr>
            <a:r>
              <a:rPr lang="en-SG" b="1" dirty="0">
                <a:solidFill>
                  <a:schemeClr val="tx1">
                    <a:lumMod val="75000"/>
                    <a:lumOff val="25000"/>
                  </a:schemeClr>
                </a:solidFill>
              </a:rPr>
              <a:t>Research Objective</a:t>
            </a:r>
          </a:p>
          <a:p>
            <a:pPr marL="285750" indent="-285750">
              <a:buFont typeface="Arial" panose="020B0604020202020204" pitchFamily="34" charset="0"/>
              <a:buChar char="•"/>
            </a:pPr>
            <a:r>
              <a:rPr lang="en-SG" b="1" dirty="0">
                <a:solidFill>
                  <a:schemeClr val="tx1">
                    <a:lumMod val="75000"/>
                    <a:lumOff val="25000"/>
                  </a:schemeClr>
                </a:solidFill>
              </a:rPr>
              <a:t>Methodology / Proposed Solution</a:t>
            </a:r>
          </a:p>
          <a:p>
            <a:pPr marL="285750" indent="-285750">
              <a:buFont typeface="Arial" panose="020B0604020202020204" pitchFamily="34" charset="0"/>
              <a:buChar char="•"/>
            </a:pPr>
            <a:r>
              <a:rPr lang="en-SG" b="1" dirty="0">
                <a:solidFill>
                  <a:schemeClr val="tx1">
                    <a:lumMod val="75000"/>
                    <a:lumOff val="25000"/>
                  </a:schemeClr>
                </a:solidFill>
              </a:rPr>
              <a:t>Data Understanding and Preparation</a:t>
            </a:r>
          </a:p>
          <a:p>
            <a:pPr marL="285750" indent="-285750">
              <a:buFont typeface="Arial" panose="020B0604020202020204" pitchFamily="34" charset="0"/>
              <a:buChar char="•"/>
            </a:pPr>
            <a:r>
              <a:rPr lang="en-SG" b="1" dirty="0">
                <a:solidFill>
                  <a:schemeClr val="tx1">
                    <a:lumMod val="75000"/>
                    <a:lumOff val="25000"/>
                  </a:schemeClr>
                </a:solidFill>
              </a:rPr>
              <a:t>Data Pre-processing </a:t>
            </a:r>
          </a:p>
          <a:p>
            <a:pPr marL="285750" indent="-285750">
              <a:buFont typeface="Arial" panose="020B0604020202020204" pitchFamily="34" charset="0"/>
              <a:buChar char="•"/>
            </a:pPr>
            <a:r>
              <a:rPr lang="en-SG" b="1" dirty="0">
                <a:solidFill>
                  <a:schemeClr val="tx1">
                    <a:lumMod val="75000"/>
                    <a:lumOff val="25000"/>
                  </a:schemeClr>
                </a:solidFill>
              </a:rPr>
              <a:t>Analysis and Report Creation</a:t>
            </a:r>
          </a:p>
          <a:p>
            <a:pPr marL="285750" indent="-285750">
              <a:buFont typeface="Arial" panose="020B0604020202020204" pitchFamily="34" charset="0"/>
              <a:buChar char="•"/>
            </a:pPr>
            <a:r>
              <a:rPr lang="en-SG" b="1" dirty="0">
                <a:solidFill>
                  <a:schemeClr val="tx1">
                    <a:lumMod val="75000"/>
                    <a:lumOff val="25000"/>
                  </a:schemeClr>
                </a:solidFill>
              </a:rPr>
              <a:t>Results</a:t>
            </a:r>
          </a:p>
          <a:p>
            <a:pPr marL="285750" indent="-285750">
              <a:buFont typeface="Arial" panose="020B0604020202020204" pitchFamily="34" charset="0"/>
              <a:buChar char="•"/>
            </a:pPr>
            <a:r>
              <a:rPr lang="en-SG" b="1" dirty="0">
                <a:solidFill>
                  <a:schemeClr val="tx1">
                    <a:lumMod val="75000"/>
                    <a:lumOff val="25000"/>
                  </a:schemeClr>
                </a:solidFill>
              </a:rPr>
              <a:t>Conclusion</a:t>
            </a:r>
          </a:p>
        </p:txBody>
      </p:sp>
      <p:sp>
        <p:nvSpPr>
          <p:cNvPr id="7" name="Title 1">
            <a:extLst>
              <a:ext uri="{FF2B5EF4-FFF2-40B4-BE49-F238E27FC236}">
                <a16:creationId xmlns:a16="http://schemas.microsoft.com/office/drawing/2014/main" id="{0D23AF41-97DD-4D91-B900-4D190420FA71}"/>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spTree>
    <p:extLst>
      <p:ext uri="{BB962C8B-B14F-4D97-AF65-F5344CB8AC3E}">
        <p14:creationId xmlns:p14="http://schemas.microsoft.com/office/powerpoint/2010/main" val="406071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F8B3749-C985-4D4F-9F16-5576DF875AD1}"/>
              </a:ext>
            </a:extLst>
          </p:cNvPr>
          <p:cNvSpPr txBox="1"/>
          <p:nvPr/>
        </p:nvSpPr>
        <p:spPr>
          <a:xfrm>
            <a:off x="662891" y="2304563"/>
            <a:ext cx="8470431" cy="2554545"/>
          </a:xfrm>
          <a:prstGeom prst="rect">
            <a:avLst/>
          </a:prstGeom>
          <a:noFill/>
        </p:spPr>
        <p:txBody>
          <a:bodyPr wrap="square">
            <a:spAutoFit/>
          </a:bodyPr>
          <a:lstStyle/>
          <a:p>
            <a:r>
              <a:rPr lang="en-SG" sz="2400" dirty="0"/>
              <a:t>  📘 </a:t>
            </a:r>
            <a:r>
              <a:rPr lang="en-SG" sz="2400" b="1" dirty="0">
                <a:solidFill>
                  <a:srgbClr val="0070C0"/>
                </a:solidFill>
                <a:latin typeface="CIDFont+F3"/>
              </a:rPr>
              <a:t>Introduction</a:t>
            </a:r>
            <a:r>
              <a:rPr lang="en-SG" sz="2400" b="1" i="0" u="none" strike="noStrike" baseline="0" dirty="0">
                <a:solidFill>
                  <a:srgbClr val="0070C0"/>
                </a:solidFill>
                <a:latin typeface="CIDFont+F5"/>
              </a:rPr>
              <a:t>:</a:t>
            </a:r>
          </a:p>
          <a:p>
            <a:endParaRPr lang="en-SG" sz="2400" b="1" i="0" u="none" strike="noStrike" baseline="0" dirty="0">
              <a:latin typeface="CIDFont+F5"/>
            </a:endParaRPr>
          </a:p>
          <a:p>
            <a:pPr marL="265113"/>
            <a:r>
              <a:rPr lang="en-US" sz="1600" dirty="0"/>
              <a:t>The rapid growth of e-commerce has transformed how businesses interact with customers, manage inventory, and drive revenue. In this competitive landscape, data-driven decision-making is essential for optimizing operations and enhancing customer experience. This report leverages business intelligence tools to analyze customer demographics and purchasing behavior using integrated datasets customers and purchase data. The goal is to uncover actionable insights that support strategic planning, targeted marketing, and operational efficiency.</a:t>
            </a:r>
            <a:endParaRPr lang="en-SG" sz="1600" dirty="0"/>
          </a:p>
        </p:txBody>
      </p:sp>
      <p:pic>
        <p:nvPicPr>
          <p:cNvPr id="6" name="Picture 5">
            <a:extLst>
              <a:ext uri="{FF2B5EF4-FFF2-40B4-BE49-F238E27FC236}">
                <a16:creationId xmlns:a16="http://schemas.microsoft.com/office/drawing/2014/main" id="{399A6616-4FA8-4F59-A9A4-444FF1711C06}"/>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8" name="Title 1">
            <a:extLst>
              <a:ext uri="{FF2B5EF4-FFF2-40B4-BE49-F238E27FC236}">
                <a16:creationId xmlns:a16="http://schemas.microsoft.com/office/drawing/2014/main" id="{D1F438F2-D319-455B-A443-0007434A4871}"/>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spTree>
    <p:extLst>
      <p:ext uri="{BB962C8B-B14F-4D97-AF65-F5344CB8AC3E}">
        <p14:creationId xmlns:p14="http://schemas.microsoft.com/office/powerpoint/2010/main" val="156019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50272" y="2197322"/>
            <a:ext cx="6097904" cy="461665"/>
          </a:xfrm>
          <a:prstGeom prst="rect">
            <a:avLst/>
          </a:prstGeom>
          <a:noFill/>
        </p:spPr>
        <p:txBody>
          <a:bodyPr wrap="square">
            <a:spAutoFit/>
          </a:bodyPr>
          <a:lstStyle/>
          <a:p>
            <a:r>
              <a:rPr lang="en-SG" sz="2400" b="1" dirty="0">
                <a:solidFill>
                  <a:srgbClr val="0070C0"/>
                </a:solidFill>
                <a:latin typeface="CIDFont+F3"/>
              </a:rPr>
              <a:t>Problem Statement: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73639" y="2905875"/>
            <a:ext cx="9804984" cy="2339102"/>
          </a:xfrm>
          <a:prstGeom prst="rect">
            <a:avLst/>
          </a:prstGeom>
          <a:noFill/>
        </p:spPr>
        <p:txBody>
          <a:bodyPr wrap="square">
            <a:spAutoFit/>
          </a:bodyPr>
          <a:lstStyle/>
          <a:p>
            <a:r>
              <a:rPr lang="en-US" sz="1600" dirty="0"/>
              <a:t>E-commerce companies collect vast amounts of customer and purchase data, yet this information</a:t>
            </a:r>
          </a:p>
          <a:p>
            <a:r>
              <a:rPr lang="en-US" sz="1600" dirty="0"/>
              <a:t>often remains underutilized. Without structured analysis, businesses encounter several challenges:</a:t>
            </a:r>
          </a:p>
          <a:p>
            <a:pPr marL="180975">
              <a:buFont typeface="Arial" panose="020B0604020202020204" pitchFamily="34" charset="0"/>
              <a:buChar char="•"/>
            </a:pPr>
            <a:r>
              <a:rPr lang="en-US" sz="1600" dirty="0"/>
              <a:t>  Limited visibility into customer demographics, segmentation, and behavioral patterns.</a:t>
            </a:r>
          </a:p>
          <a:p>
            <a:pPr marL="180975">
              <a:buFont typeface="Arial" panose="020B0604020202020204" pitchFamily="34" charset="0"/>
              <a:buChar char="•"/>
            </a:pPr>
            <a:r>
              <a:rPr lang="en-US" sz="1600" dirty="0"/>
              <a:t>  Difficulty in tracking sales performance across products, categories, and regions.</a:t>
            </a:r>
          </a:p>
          <a:p>
            <a:pPr marL="180975">
              <a:buFont typeface="Arial" panose="020B0604020202020204" pitchFamily="34" charset="0"/>
              <a:buChar char="•"/>
            </a:pPr>
            <a:r>
              <a:rPr lang="en-US" sz="1600" dirty="0"/>
              <a:t>  Inability to identify high-value customers and measure their contribution to overall</a:t>
            </a:r>
          </a:p>
          <a:p>
            <a:pPr marL="180975"/>
            <a:r>
              <a:rPr lang="en-US" sz="1600" dirty="0"/>
              <a:t>   revenue.</a:t>
            </a:r>
          </a:p>
          <a:p>
            <a:pPr marL="180975">
              <a:buFont typeface="Arial" panose="020B0604020202020204" pitchFamily="34" charset="0"/>
              <a:buChar char="•"/>
            </a:pPr>
            <a:r>
              <a:rPr lang="en-US" sz="1600" dirty="0"/>
              <a:t>  Lack of clear KPI monitoring for revenue growth, repeat purchases, and customer lifetime</a:t>
            </a:r>
          </a:p>
          <a:p>
            <a:pPr marL="180975"/>
            <a:r>
              <a:rPr lang="en-US" sz="1600" dirty="0"/>
              <a:t>   value.</a:t>
            </a:r>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12" name="Picture 11">
            <a:extLst>
              <a:ext uri="{FF2B5EF4-FFF2-40B4-BE49-F238E27FC236}">
                <a16:creationId xmlns:a16="http://schemas.microsoft.com/office/drawing/2014/main" id="{630BC768-78CE-4BFB-80C7-949596A4B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68" y="2097441"/>
            <a:ext cx="672004" cy="672004"/>
          </a:xfrm>
          <a:prstGeom prst="rect">
            <a:avLst/>
          </a:prstGeom>
        </p:spPr>
      </p:pic>
    </p:spTree>
    <p:extLst>
      <p:ext uri="{BB962C8B-B14F-4D97-AF65-F5344CB8AC3E}">
        <p14:creationId xmlns:p14="http://schemas.microsoft.com/office/powerpoint/2010/main" val="1436548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50272" y="2298703"/>
            <a:ext cx="6097904" cy="461665"/>
          </a:xfrm>
          <a:prstGeom prst="rect">
            <a:avLst/>
          </a:prstGeom>
          <a:noFill/>
        </p:spPr>
        <p:txBody>
          <a:bodyPr wrap="square">
            <a:spAutoFit/>
          </a:bodyPr>
          <a:lstStyle/>
          <a:p>
            <a:r>
              <a:rPr lang="en-SG" sz="2400" b="1" dirty="0">
                <a:solidFill>
                  <a:srgbClr val="0070C0"/>
                </a:solidFill>
                <a:latin typeface="CIDFont+F3"/>
              </a:rPr>
              <a:t>Problem Statement: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97702" y="2905876"/>
            <a:ext cx="9804984" cy="1846659"/>
          </a:xfrm>
          <a:prstGeom prst="rect">
            <a:avLst/>
          </a:prstGeom>
          <a:noFill/>
        </p:spPr>
        <p:txBody>
          <a:bodyPr wrap="square">
            <a:spAutoFit/>
          </a:bodyPr>
          <a:lstStyle/>
          <a:p>
            <a:r>
              <a:rPr lang="en-US" sz="1600" dirty="0"/>
              <a:t>These challenges raise critical business questions, such as:</a:t>
            </a:r>
          </a:p>
          <a:p>
            <a:pPr marL="180975">
              <a:buFont typeface="Arial" panose="020B0604020202020204" pitchFamily="34" charset="0"/>
              <a:buChar char="•"/>
            </a:pPr>
            <a:r>
              <a:rPr lang="en-US" sz="1600" dirty="0"/>
              <a:t>  Which customers generate the highest revenue?</a:t>
            </a:r>
          </a:p>
          <a:p>
            <a:pPr marL="180975">
              <a:buFont typeface="Arial" panose="020B0604020202020204" pitchFamily="34" charset="0"/>
              <a:buChar char="•"/>
            </a:pPr>
            <a:r>
              <a:rPr lang="en-US" sz="1600" dirty="0"/>
              <a:t>  Which products are the most profitable?</a:t>
            </a:r>
          </a:p>
          <a:p>
            <a:pPr marL="180975">
              <a:buFont typeface="Arial" panose="020B0604020202020204" pitchFamily="34" charset="0"/>
              <a:buChar char="•"/>
            </a:pPr>
            <a:r>
              <a:rPr lang="en-US" sz="1600" dirty="0"/>
              <a:t>  How do shipping costs affect overall margins?</a:t>
            </a:r>
          </a:p>
          <a:p>
            <a:r>
              <a:rPr lang="en-US" sz="1600" dirty="0"/>
              <a:t>As a result, organizations risk missing valuable opportunities to improve customer retention, enhance marketing efficiency, and drive sustainable business growth.</a:t>
            </a:r>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12" name="Picture 11">
            <a:extLst>
              <a:ext uri="{FF2B5EF4-FFF2-40B4-BE49-F238E27FC236}">
                <a16:creationId xmlns:a16="http://schemas.microsoft.com/office/drawing/2014/main" id="{630BC768-78CE-4BFB-80C7-949596A4B7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268" y="2146723"/>
            <a:ext cx="672004" cy="672004"/>
          </a:xfrm>
          <a:prstGeom prst="rect">
            <a:avLst/>
          </a:prstGeom>
        </p:spPr>
      </p:pic>
    </p:spTree>
    <p:extLst>
      <p:ext uri="{BB962C8B-B14F-4D97-AF65-F5344CB8AC3E}">
        <p14:creationId xmlns:p14="http://schemas.microsoft.com/office/powerpoint/2010/main" val="818908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50272" y="2304563"/>
            <a:ext cx="6097904" cy="461665"/>
          </a:xfrm>
          <a:prstGeom prst="rect">
            <a:avLst/>
          </a:prstGeom>
          <a:noFill/>
        </p:spPr>
        <p:txBody>
          <a:bodyPr wrap="square">
            <a:spAutoFit/>
          </a:bodyPr>
          <a:lstStyle/>
          <a:p>
            <a:r>
              <a:rPr lang="en-SG" sz="2400" b="1" dirty="0">
                <a:solidFill>
                  <a:srgbClr val="0070C0"/>
                </a:solidFill>
                <a:latin typeface="CIDFont+F5"/>
              </a:rPr>
              <a:t>Research</a:t>
            </a:r>
            <a:r>
              <a:rPr lang="en-SG" sz="2400" dirty="0">
                <a:solidFill>
                  <a:srgbClr val="0070C0"/>
                </a:solidFill>
              </a:rPr>
              <a:t> </a:t>
            </a:r>
            <a:r>
              <a:rPr lang="en-SG" sz="2400" b="1" dirty="0">
                <a:solidFill>
                  <a:srgbClr val="0070C0"/>
                </a:solidFill>
                <a:latin typeface="CIDFont+F5"/>
              </a:rPr>
              <a:t>Objective </a:t>
            </a:r>
            <a:r>
              <a:rPr lang="en-SG" sz="2400" b="1" dirty="0">
                <a:solidFill>
                  <a:srgbClr val="0070C0"/>
                </a:solidFill>
                <a:latin typeface="CIDFont+F3"/>
              </a:rPr>
              <a: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97702" y="2911736"/>
            <a:ext cx="9804984" cy="2092881"/>
          </a:xfrm>
          <a:prstGeom prst="rect">
            <a:avLst/>
          </a:prstGeom>
          <a:noFill/>
        </p:spPr>
        <p:txBody>
          <a:bodyPr wrap="square">
            <a:spAutoFit/>
          </a:bodyPr>
          <a:lstStyle/>
          <a:p>
            <a:r>
              <a:rPr lang="en-US" sz="1600" dirty="0"/>
              <a:t>This project aims to transform raw e-commerce datasets into actionable insights by:</a:t>
            </a:r>
          </a:p>
          <a:p>
            <a:pPr marL="360363">
              <a:buFont typeface="Arial" panose="020B0604020202020204" pitchFamily="34" charset="0"/>
              <a:buChar char="•"/>
            </a:pPr>
            <a:r>
              <a:rPr lang="en-US" sz="1600" dirty="0"/>
              <a:t>  Profiling customers by demographics, geography, and income levels.</a:t>
            </a:r>
          </a:p>
          <a:p>
            <a:pPr marL="360363">
              <a:buFont typeface="Arial" panose="020B0604020202020204" pitchFamily="34" charset="0"/>
              <a:buChar char="•"/>
            </a:pPr>
            <a:r>
              <a:rPr lang="en-US" sz="1600" dirty="0"/>
              <a:t>  Identifying high-value customers and analyzing their contribution to revenue.</a:t>
            </a:r>
          </a:p>
          <a:p>
            <a:pPr marL="360363">
              <a:buFont typeface="Arial" panose="020B0604020202020204" pitchFamily="34" charset="0"/>
              <a:buChar char="•"/>
            </a:pPr>
            <a:r>
              <a:rPr lang="en-US" sz="1600" dirty="0"/>
              <a:t>  Evaluating sales performance across products, categories, and regions.</a:t>
            </a:r>
          </a:p>
          <a:p>
            <a:pPr marL="360363">
              <a:buFont typeface="Arial" panose="020B0604020202020204" pitchFamily="34" charset="0"/>
              <a:buChar char="•"/>
            </a:pPr>
            <a:r>
              <a:rPr lang="en-US" sz="1600" dirty="0"/>
              <a:t>  Measuring the impact of shipping costs on profit margins.</a:t>
            </a:r>
          </a:p>
          <a:p>
            <a:pPr marL="360363">
              <a:buFont typeface="Arial" panose="020B0604020202020204" pitchFamily="34" charset="0"/>
              <a:buChar char="•"/>
            </a:pPr>
            <a:r>
              <a:rPr lang="en-US" sz="1600" dirty="0"/>
              <a:t>  Monitoring key business metrics such as revenue growth, average order value, </a:t>
            </a:r>
          </a:p>
          <a:p>
            <a:pPr marL="360363"/>
            <a:r>
              <a:rPr lang="en-US" sz="1600" dirty="0"/>
              <a:t>       and customer retention.</a:t>
            </a:r>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4" name="Picture 3">
            <a:extLst>
              <a:ext uri="{FF2B5EF4-FFF2-40B4-BE49-F238E27FC236}">
                <a16:creationId xmlns:a16="http://schemas.microsoft.com/office/drawing/2014/main" id="{668D156E-4E65-47AB-9C7A-8044692CE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702" y="2259110"/>
            <a:ext cx="552570" cy="552570"/>
          </a:xfrm>
          <a:prstGeom prst="rect">
            <a:avLst/>
          </a:prstGeom>
        </p:spPr>
      </p:pic>
    </p:spTree>
    <p:extLst>
      <p:ext uri="{BB962C8B-B14F-4D97-AF65-F5344CB8AC3E}">
        <p14:creationId xmlns:p14="http://schemas.microsoft.com/office/powerpoint/2010/main" val="422788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38241" y="2304562"/>
            <a:ext cx="6097904" cy="461665"/>
          </a:xfrm>
          <a:prstGeom prst="rect">
            <a:avLst/>
          </a:prstGeom>
          <a:noFill/>
        </p:spPr>
        <p:txBody>
          <a:bodyPr wrap="square">
            <a:spAutoFit/>
          </a:bodyPr>
          <a:lstStyle/>
          <a:p>
            <a:r>
              <a:rPr lang="en-SG" sz="2400" b="1" dirty="0">
                <a:solidFill>
                  <a:srgbClr val="0070C0"/>
                </a:solidFill>
                <a:latin typeface="CIDFont+F5"/>
              </a:rPr>
              <a:t>Proposed </a:t>
            </a:r>
            <a:r>
              <a:rPr lang="en-SG" sz="2400" b="1" i="0" u="none" strike="noStrike" baseline="0" dirty="0">
                <a:solidFill>
                  <a:srgbClr val="0070C0"/>
                </a:solidFill>
                <a:latin typeface="CIDFont+F5"/>
              </a:rPr>
              <a:t>Solution </a:t>
            </a:r>
            <a:r>
              <a:rPr lang="en-SG" sz="2400" b="1" dirty="0">
                <a:solidFill>
                  <a:srgbClr val="0070C0"/>
                </a:solidFill>
                <a:latin typeface="CIDFont+F3"/>
              </a:rPr>
              <a: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73639" y="2891444"/>
            <a:ext cx="9804984" cy="3323987"/>
          </a:xfrm>
          <a:prstGeom prst="rect">
            <a:avLst/>
          </a:prstGeom>
          <a:noFill/>
        </p:spPr>
        <p:txBody>
          <a:bodyPr wrap="square">
            <a:spAutoFit/>
          </a:bodyPr>
          <a:lstStyle/>
          <a:p>
            <a:r>
              <a:rPr lang="en-US" sz="1600" dirty="0"/>
              <a:t>To address these challenges, customer and purchase datasets are integrated into an interactive </a:t>
            </a:r>
            <a:r>
              <a:rPr lang="en-US" sz="1600" b="1" dirty="0"/>
              <a:t>Power BI dashboard</a:t>
            </a:r>
            <a:r>
              <a:rPr lang="en-US" sz="1600" dirty="0"/>
              <a:t>. The solution includes:</a:t>
            </a:r>
          </a:p>
          <a:p>
            <a:pPr marL="265113">
              <a:buFont typeface="Arial" panose="020B0604020202020204" pitchFamily="34" charset="0"/>
              <a:buChar char="•"/>
            </a:pPr>
            <a:r>
              <a:rPr lang="en-US" sz="1600" b="1" dirty="0"/>
              <a:t>  Data Preparation &amp; Modeling</a:t>
            </a:r>
            <a:r>
              <a:rPr lang="en-US" sz="1600" dirty="0"/>
              <a:t>: Cleaning and connecting customer and purchase data for</a:t>
            </a:r>
          </a:p>
          <a:p>
            <a:pPr marL="265113"/>
            <a:r>
              <a:rPr lang="en-US" sz="1600" dirty="0"/>
              <a:t>   analysis.</a:t>
            </a:r>
          </a:p>
          <a:p>
            <a:pPr marL="265113">
              <a:buFont typeface="Arial" panose="020B0604020202020204" pitchFamily="34" charset="0"/>
              <a:buChar char="•"/>
            </a:pPr>
            <a:r>
              <a:rPr lang="en-US" sz="1600" b="1" dirty="0"/>
              <a:t>  Visual Analytics</a:t>
            </a:r>
            <a:r>
              <a:rPr lang="en-US" sz="1600" dirty="0"/>
              <a:t>: Designing dashboards that highlight revenue trends, customer segmentation,</a:t>
            </a:r>
          </a:p>
          <a:p>
            <a:pPr marL="265113"/>
            <a:r>
              <a:rPr lang="en-US" sz="1600" dirty="0"/>
              <a:t>   and product profitability.</a:t>
            </a:r>
          </a:p>
          <a:p>
            <a:pPr marL="265113">
              <a:buFont typeface="Arial" panose="020B0604020202020204" pitchFamily="34" charset="0"/>
              <a:buChar char="•"/>
            </a:pPr>
            <a:r>
              <a:rPr lang="en-US" sz="1600" b="1" dirty="0"/>
              <a:t>  KPI Tracking</a:t>
            </a:r>
            <a:r>
              <a:rPr lang="en-US" sz="1600" dirty="0"/>
              <a:t>: Monitoring metrics such as total revenue, repeat purchases, average customer</a:t>
            </a:r>
          </a:p>
          <a:p>
            <a:pPr marL="265113"/>
            <a:r>
              <a:rPr lang="en-US" sz="1600" dirty="0"/>
              <a:t>   age, and income levels.</a:t>
            </a:r>
          </a:p>
          <a:p>
            <a:pPr marL="265113">
              <a:buFont typeface="Arial" panose="020B0604020202020204" pitchFamily="34" charset="0"/>
              <a:buChar char="•"/>
            </a:pPr>
            <a:r>
              <a:rPr lang="en-US" sz="1600" b="1" dirty="0"/>
              <a:t>  Profitability Analysis</a:t>
            </a:r>
            <a:r>
              <a:rPr lang="en-US" sz="1600" dirty="0"/>
              <a:t>: Examining the relationship between shipping costs and margins to</a:t>
            </a:r>
          </a:p>
          <a:p>
            <a:pPr marL="265113"/>
            <a:r>
              <a:rPr lang="en-US" sz="1600" dirty="0"/>
              <a:t>   optimize pricing and logistics strategies.</a:t>
            </a:r>
          </a:p>
          <a:p>
            <a:r>
              <a:rPr lang="en-US" sz="1600" dirty="0"/>
              <a:t>This approach enables decision-makers to move from raw data to strategic insights, supporting data-driven decisions that improve profitability, customer engagement, and long-term business growth.</a:t>
            </a:r>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4" name="Picture 3">
            <a:extLst>
              <a:ext uri="{FF2B5EF4-FFF2-40B4-BE49-F238E27FC236}">
                <a16:creationId xmlns:a16="http://schemas.microsoft.com/office/drawing/2014/main" id="{E719BCDF-7E9F-415E-91F4-36D5D10CD4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637" y="2271251"/>
            <a:ext cx="481604" cy="481604"/>
          </a:xfrm>
          <a:prstGeom prst="rect">
            <a:avLst/>
          </a:prstGeom>
        </p:spPr>
      </p:pic>
    </p:spTree>
    <p:extLst>
      <p:ext uri="{BB962C8B-B14F-4D97-AF65-F5344CB8AC3E}">
        <p14:creationId xmlns:p14="http://schemas.microsoft.com/office/powerpoint/2010/main" val="346563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00FE3F-C42B-4F79-B048-009B76D4BDE4}"/>
              </a:ext>
            </a:extLst>
          </p:cNvPr>
          <p:cNvSpPr txBox="1"/>
          <p:nvPr/>
        </p:nvSpPr>
        <p:spPr>
          <a:xfrm>
            <a:off x="1274336" y="2304563"/>
            <a:ext cx="6097904" cy="461665"/>
          </a:xfrm>
          <a:prstGeom prst="rect">
            <a:avLst/>
          </a:prstGeom>
          <a:noFill/>
        </p:spPr>
        <p:txBody>
          <a:bodyPr wrap="square">
            <a:spAutoFit/>
          </a:bodyPr>
          <a:lstStyle/>
          <a:p>
            <a:r>
              <a:rPr lang="en-SG" sz="2400" b="1" dirty="0">
                <a:solidFill>
                  <a:srgbClr val="0070C0"/>
                </a:solidFill>
                <a:latin typeface="CIDFont+F5"/>
              </a:rPr>
              <a:t>Data Understanding and Preparation </a:t>
            </a:r>
            <a:r>
              <a:rPr lang="en-SG" sz="2400" b="1" dirty="0">
                <a:solidFill>
                  <a:srgbClr val="0070C0"/>
                </a:solidFill>
                <a:latin typeface="CIDFont+F3"/>
              </a:rPr>
              <a:t>:</a:t>
            </a:r>
            <a:endParaRPr lang="en-SG" sz="2400" b="1" dirty="0"/>
          </a:p>
        </p:txBody>
      </p:sp>
      <p:sp>
        <p:nvSpPr>
          <p:cNvPr id="6" name="TextBox 5">
            <a:extLst>
              <a:ext uri="{FF2B5EF4-FFF2-40B4-BE49-F238E27FC236}">
                <a16:creationId xmlns:a16="http://schemas.microsoft.com/office/drawing/2014/main" id="{AACBD7AB-EBD8-48AE-A43F-7BBB7D3BC87F}"/>
              </a:ext>
            </a:extLst>
          </p:cNvPr>
          <p:cNvSpPr txBox="1"/>
          <p:nvPr/>
        </p:nvSpPr>
        <p:spPr>
          <a:xfrm>
            <a:off x="685670" y="2969635"/>
            <a:ext cx="9804984" cy="1846659"/>
          </a:xfrm>
          <a:prstGeom prst="rect">
            <a:avLst/>
          </a:prstGeom>
          <a:noFill/>
        </p:spPr>
        <p:txBody>
          <a:bodyPr wrap="square">
            <a:spAutoFit/>
          </a:bodyPr>
          <a:lstStyle/>
          <a:p>
            <a:r>
              <a:rPr lang="en-SG" sz="1600" dirty="0"/>
              <a:t>This step involves reviewing and refining the raw data to ensure it's ready for analysis. We start by exploring the structure of both datasets— customer and purchase —to understand what information they contain. Next, we clean the data by removing duplicates, handling missing values, and standardizing formats. Then, we transform key fields (like calculating total purchase amount or grouping ages into buckets) and build relationships between tables using common identifiers like Customer ID. This process ensures the data is accurate, consistent, and structured for meaningful insights in Power BI.</a:t>
            </a:r>
            <a:endParaRPr lang="en-US" sz="1600" dirty="0"/>
          </a:p>
          <a:p>
            <a:endParaRPr lang="en-US" dirty="0"/>
          </a:p>
        </p:txBody>
      </p:sp>
      <p:pic>
        <p:nvPicPr>
          <p:cNvPr id="9" name="Picture 8">
            <a:extLst>
              <a:ext uri="{FF2B5EF4-FFF2-40B4-BE49-F238E27FC236}">
                <a16:creationId xmlns:a16="http://schemas.microsoft.com/office/drawing/2014/main" id="{9AE0FC28-4633-4658-B0CF-EC911BB8C1AE}"/>
              </a:ext>
            </a:extLst>
          </p:cNvPr>
          <p:cNvPicPr>
            <a:picLocks noChangeAspect="1"/>
          </p:cNvPicPr>
          <p:nvPr/>
        </p:nvPicPr>
        <p:blipFill>
          <a:blip r:embed="rId2"/>
          <a:stretch>
            <a:fillRect/>
          </a:stretch>
        </p:blipFill>
        <p:spPr>
          <a:xfrm>
            <a:off x="6902116" y="448221"/>
            <a:ext cx="2423711" cy="1856342"/>
          </a:xfrm>
          <a:prstGeom prst="rect">
            <a:avLst/>
          </a:prstGeom>
        </p:spPr>
      </p:pic>
      <p:sp>
        <p:nvSpPr>
          <p:cNvPr id="10" name="Title 1">
            <a:extLst>
              <a:ext uri="{FF2B5EF4-FFF2-40B4-BE49-F238E27FC236}">
                <a16:creationId xmlns:a16="http://schemas.microsoft.com/office/drawing/2014/main" id="{E52FE8A5-62CA-4BE3-B865-5F2C21BF94D9}"/>
              </a:ext>
            </a:extLst>
          </p:cNvPr>
          <p:cNvSpPr txBox="1">
            <a:spLocks/>
          </p:cNvSpPr>
          <p:nvPr/>
        </p:nvSpPr>
        <p:spPr>
          <a:xfrm>
            <a:off x="3631310" y="1049534"/>
            <a:ext cx="3317150" cy="653716"/>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sz="3600" b="1" i="0" u="none" strike="noStrike" baseline="0" dirty="0">
                <a:latin typeface="CIDFont+F3"/>
              </a:rPr>
              <a:t>General Process</a:t>
            </a:r>
            <a:endParaRPr lang="en-SG" sz="3600" b="1" dirty="0"/>
          </a:p>
          <a:p>
            <a:endParaRPr lang="en-SG" dirty="0"/>
          </a:p>
        </p:txBody>
      </p:sp>
      <p:pic>
        <p:nvPicPr>
          <p:cNvPr id="4" name="Picture 3">
            <a:extLst>
              <a:ext uri="{FF2B5EF4-FFF2-40B4-BE49-F238E27FC236}">
                <a16:creationId xmlns:a16="http://schemas.microsoft.com/office/drawing/2014/main" id="{7A42FC60-546B-481D-9028-F34BF4D74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52" y="2270854"/>
            <a:ext cx="529084" cy="529084"/>
          </a:xfrm>
          <a:prstGeom prst="rect">
            <a:avLst/>
          </a:prstGeom>
        </p:spPr>
      </p:pic>
    </p:spTree>
    <p:extLst>
      <p:ext uri="{BB962C8B-B14F-4D97-AF65-F5344CB8AC3E}">
        <p14:creationId xmlns:p14="http://schemas.microsoft.com/office/powerpoint/2010/main" val="1330801989"/>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15753</TotalTime>
  <Words>1835</Words>
  <Application>Microsoft Office PowerPoint</Application>
  <PresentationFormat>Widescreen</PresentationFormat>
  <Paragraphs>202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CIDFont+F3</vt:lpstr>
      <vt:lpstr>CIDFont+F5</vt:lpstr>
      <vt:lpstr>Trebuchet MS</vt:lpstr>
      <vt:lpstr>Wingdings 3</vt:lpstr>
      <vt:lpstr>Facet</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Amudha</dc:creator>
  <cp:lastModifiedBy>Amudha</cp:lastModifiedBy>
  <cp:revision>35</cp:revision>
  <dcterms:created xsi:type="dcterms:W3CDTF">2025-09-08T06:39:16Z</dcterms:created>
  <dcterms:modified xsi:type="dcterms:W3CDTF">2025-09-25T09:24:59Z</dcterms:modified>
</cp:coreProperties>
</file>