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0"/>
  </p:notesMasterIdLst>
  <p:handoutMasterIdLst>
    <p:handoutMasterId r:id="rId31"/>
  </p:handoutMasterIdLst>
  <p:sldIdLst>
    <p:sldId id="256" r:id="rId3"/>
    <p:sldId id="298" r:id="rId4"/>
    <p:sldId id="421" r:id="rId5"/>
    <p:sldId id="300" r:id="rId6"/>
    <p:sldId id="301" r:id="rId7"/>
    <p:sldId id="425" r:id="rId8"/>
    <p:sldId id="321" r:id="rId9"/>
    <p:sldId id="258" r:id="rId10"/>
    <p:sldId id="278" r:id="rId11"/>
    <p:sldId id="322" r:id="rId12"/>
    <p:sldId id="445" r:id="rId13"/>
    <p:sldId id="446" r:id="rId14"/>
    <p:sldId id="447" r:id="rId15"/>
    <p:sldId id="344" r:id="rId16"/>
    <p:sldId id="449" r:id="rId17"/>
    <p:sldId id="448" r:id="rId18"/>
    <p:sldId id="460" r:id="rId19"/>
    <p:sldId id="382" r:id="rId20"/>
    <p:sldId id="380" r:id="rId21"/>
    <p:sldId id="383" r:id="rId22"/>
    <p:sldId id="403" r:id="rId23"/>
    <p:sldId id="401" r:id="rId24"/>
    <p:sldId id="406" r:id="rId25"/>
    <p:sldId id="419" r:id="rId26"/>
    <p:sldId id="461" r:id="rId27"/>
    <p:sldId id="277" r:id="rId28"/>
    <p:sldId id="420" r:id="rId29"/>
  </p:sldIdLst>
  <p:sldSz cx="12192000" cy="6858000"/>
  <p:notesSz cx="6858000" cy="9144000"/>
  <p:embeddedFontLst>
    <p:embeddedFont>
      <p:font typeface="Microsoft YaHei" panose="020B0503020204020204" pitchFamily="34" charset="-122"/>
      <p:regular r:id="rId35"/>
    </p:embeddedFont>
    <p:embeddedFont>
      <p:font typeface="Candara" panose="020E0502030303020204" charset="0"/>
      <p:regular r:id="rId36"/>
      <p:bold r:id="rId37"/>
      <p:italic r:id="rId38"/>
      <p:boldItalic r:id="rId39"/>
    </p:embeddedFont>
    <p:embeddedFont>
      <p:font typeface="Segoe UI Black" panose="020B0A02040204020203" charset="0"/>
      <p:bold r:id="rId4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E8192"/>
    <a:srgbClr val="BDC5CD"/>
    <a:srgbClr val="ACB7C1"/>
    <a:srgbClr val="CAD1D8"/>
    <a:srgbClr val="8B969E"/>
    <a:srgbClr val="BCC5CE"/>
    <a:srgbClr val="A1AE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58" autoAdjust="0"/>
    <p:restoredTop sz="94660"/>
  </p:normalViewPr>
  <p:slideViewPr>
    <p:cSldViewPr snapToGrid="0" showGuides="1">
      <p:cViewPr varScale="1">
        <p:scale>
          <a:sx n="109" d="100"/>
          <a:sy n="109" d="100"/>
        </p:scale>
        <p:origin x="588" y="102"/>
      </p:cViewPr>
      <p:guideLst>
        <p:guide orient="horz" pos="2176"/>
        <p:guide pos="3839"/>
      </p:guideLst>
    </p:cSldViewPr>
  </p:slideViewPr>
  <p:notesTextViewPr>
    <p:cViewPr>
      <p:scale>
        <a:sx n="1" d="1"/>
        <a:sy n="1" d="1"/>
      </p:scale>
      <p:origin x="0" y="0"/>
    </p:cViewPr>
  </p:notesTextViewPr>
  <p:sorterViewPr>
    <p:cViewPr>
      <p:scale>
        <a:sx n="100" d="100"/>
        <a:sy n="100" d="100"/>
      </p:scale>
      <p:origin x="0" y="-793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font" Target="fonts/font6.fntdata"/><Relationship Id="rId4" Type="http://schemas.openxmlformats.org/officeDocument/2006/relationships/slide" Target="slides/slide2.xml"/><Relationship Id="rId39" Type="http://schemas.openxmlformats.org/officeDocument/2006/relationships/font" Target="fonts/font5.fntdata"/><Relationship Id="rId38" Type="http://schemas.openxmlformats.org/officeDocument/2006/relationships/font" Target="fonts/font4.fntdata"/><Relationship Id="rId37" Type="http://schemas.openxmlformats.org/officeDocument/2006/relationships/font" Target="fonts/font3.fntdata"/><Relationship Id="rId36" Type="http://schemas.openxmlformats.org/officeDocument/2006/relationships/font" Target="fonts/font2.fntdata"/><Relationship Id="rId35" Type="http://schemas.openxmlformats.org/officeDocument/2006/relationships/font" Target="fonts/font1.fntdata"/><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40C5A1C0-D433-4AA2-A84C-6E7225BA450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9BA155F6-2D78-497D-B87D-5D6EFFD7940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49F8120-0A44-48AB-B232-D891049376C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3CED03-0FE7-4132-9A2D-7DA80B2ED7D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49F8120-0A44-48AB-B232-D891049376C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3CED03-0FE7-4132-9A2D-7DA80B2ED7D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49F8120-0A44-48AB-B232-D891049376C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3CED03-0FE7-4132-9A2D-7DA80B2ED7D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Два объекта">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49F8120-0A44-48AB-B232-D891049376C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3CED03-0FE7-4132-9A2D-7DA80B2ED7D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49F8120-0A44-48AB-B232-D891049376C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3CED03-0FE7-4132-9A2D-7DA80B2ED7D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E49F8120-0A44-48AB-B232-D891049376C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3CED03-0FE7-4132-9A2D-7DA80B2ED7D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49F8120-0A44-48AB-B232-D891049376C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601710" y="6356350"/>
            <a:ext cx="2743200" cy="365125"/>
          </a:xfrm>
        </p:spPr>
        <p:txBody>
          <a:bodyPr/>
          <a:lstStyle/>
          <a:p>
            <a:fld id="{703CED03-0FE7-4132-9A2D-7DA80B2ED7D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49F8120-0A44-48AB-B232-D891049376C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03CED03-0FE7-4132-9A2D-7DA80B2ED7D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49F8120-0A44-48AB-B232-D891049376C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03CED03-0FE7-4132-9A2D-7DA80B2ED7D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49F8120-0A44-48AB-B232-D891049376C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03CED03-0FE7-4132-9A2D-7DA80B2ED7D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49F8120-0A44-48AB-B232-D891049376C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3CED03-0FE7-4132-9A2D-7DA80B2ED7D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49F8120-0A44-48AB-B232-D891049376C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3CED03-0FE7-4132-9A2D-7DA80B2ED7D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2">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defRPr>
            </a:lvl1pPr>
          </a:lstStyle>
          <a:p>
            <a:fld id="{E49F8120-0A44-48AB-B232-D891049376C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Arial" panose="020B0604020202020204" pitchFamily="34" charset="0"/>
              </a:defRPr>
            </a:lvl1pPr>
          </a:lstStyle>
          <a:p>
            <a:fld id="{703CED03-0FE7-4132-9A2D-7DA80B2ED7D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5.xml"/><Relationship Id="rId5" Type="http://schemas.openxmlformats.org/officeDocument/2006/relationships/image" Target="../media/image13.png"/><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image" Target="../media/image12.png"/><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tags" Target="../tags/tag14.xml"/><Relationship Id="rId2" Type="http://schemas.openxmlformats.org/officeDocument/2006/relationships/image" Target="../media/image17.png"/><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image" Target="../media/image21.png"/><Relationship Id="rId3" Type="http://schemas.openxmlformats.org/officeDocument/2006/relationships/tags" Target="../tags/tag17.xml"/><Relationship Id="rId2" Type="http://schemas.openxmlformats.org/officeDocument/2006/relationships/image" Target="../media/image20.png"/><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15.xml"/><Relationship Id="rId6" Type="http://schemas.openxmlformats.org/officeDocument/2006/relationships/image" Target="../media/image27.png"/><Relationship Id="rId5" Type="http://schemas.openxmlformats.org/officeDocument/2006/relationships/tags" Target="../tags/tag20.xml"/><Relationship Id="rId4" Type="http://schemas.openxmlformats.org/officeDocument/2006/relationships/image" Target="../media/image26.png"/><Relationship Id="rId3" Type="http://schemas.openxmlformats.org/officeDocument/2006/relationships/tags" Target="../tags/tag19.xml"/><Relationship Id="rId2" Type="http://schemas.openxmlformats.org/officeDocument/2006/relationships/image" Target="../media/image25.png"/><Relationship Id="rId1" Type="http://schemas.openxmlformats.org/officeDocument/2006/relationships/tags" Target="../tags/tag18.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tags" Target="../tags/tag2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1.jpeg"/><Relationship Id="rId1" Type="http://schemas.openxmlformats.org/officeDocument/2006/relationships/image" Target="../media/image30.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png"/><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image" Target="../media/image11.png"/><Relationship Id="rId7" Type="http://schemas.openxmlformats.org/officeDocument/2006/relationships/tags" Target="../tags/tag6.xml"/><Relationship Id="rId6" Type="http://schemas.openxmlformats.org/officeDocument/2006/relationships/image" Target="../media/image10.png"/><Relationship Id="rId5" Type="http://schemas.openxmlformats.org/officeDocument/2006/relationships/tags" Target="../tags/tag5.xml"/><Relationship Id="rId4" Type="http://schemas.openxmlformats.org/officeDocument/2006/relationships/image" Target="../media/image9.png"/><Relationship Id="rId3" Type="http://schemas.openxmlformats.org/officeDocument/2006/relationships/tags" Target="../tags/tag4.xml"/><Relationship Id="rId2" Type="http://schemas.openxmlformats.org/officeDocument/2006/relationships/image" Target="../media/image8.png"/><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65364"/>
          <a:stretch>
            <a:fillRect/>
          </a:stretch>
        </p:blipFill>
        <p:spPr>
          <a:xfrm>
            <a:off x="7077075" y="0"/>
            <a:ext cx="5124450" cy="6858000"/>
          </a:xfrm>
          <a:prstGeom prst="rect">
            <a:avLst/>
          </a:prstGeom>
        </p:spPr>
      </p:pic>
      <p:sp>
        <p:nvSpPr>
          <p:cNvPr id="11" name="矩形 259"/>
          <p:cNvSpPr>
            <a:spLocks noChangeArrowheads="1"/>
          </p:cNvSpPr>
          <p:nvPr/>
        </p:nvSpPr>
        <p:spPr bwMode="auto">
          <a:xfrm>
            <a:off x="1335405" y="2917825"/>
            <a:ext cx="6537325" cy="13538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a:buNone/>
            </a:pPr>
            <a:r>
              <a:rPr lang="en-US" altLang="zh-CN" sz="4400">
                <a:solidFill>
                  <a:schemeClr val="tx1">
                    <a:lumMod val="75000"/>
                    <a:lumOff val="25000"/>
                  </a:schemeClr>
                </a:solidFill>
                <a:latin typeface="+mn-lt"/>
                <a:ea typeface="+mn-ea"/>
                <a:cs typeface="+mn-ea"/>
                <a:sym typeface="+mn-lt"/>
              </a:rPr>
              <a:t>RECOMMENDATION SYSTEM</a:t>
            </a:r>
            <a:endParaRPr lang="en-US" altLang="zh-CN" sz="4400" dirty="0">
              <a:solidFill>
                <a:schemeClr val="tx1">
                  <a:lumMod val="75000"/>
                  <a:lumOff val="25000"/>
                </a:schemeClr>
              </a:solidFill>
              <a:latin typeface="+mn-lt"/>
              <a:ea typeface="+mn-ea"/>
              <a:cs typeface="+mn-ea"/>
              <a:sym typeface="+mn-lt"/>
            </a:endParaRPr>
          </a:p>
        </p:txBody>
      </p:sp>
      <p:sp>
        <p:nvSpPr>
          <p:cNvPr id="12" name="矩形 259"/>
          <p:cNvSpPr>
            <a:spLocks noChangeArrowheads="1"/>
          </p:cNvSpPr>
          <p:nvPr/>
        </p:nvSpPr>
        <p:spPr bwMode="auto">
          <a:xfrm>
            <a:off x="1335405" y="1969135"/>
            <a:ext cx="2783840" cy="9486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Autofit/>
          </a:bodyP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a:buFont typeface="Arial" panose="020B0604020202020204" pitchFamily="34" charset="0"/>
              <a:buNone/>
            </a:pPr>
            <a:r>
              <a:rPr lang="en-US" altLang="zh-CN" sz="7500" cap="all" dirty="0">
                <a:solidFill>
                  <a:schemeClr val="tx1">
                    <a:lumMod val="75000"/>
                    <a:lumOff val="25000"/>
                  </a:schemeClr>
                </a:solidFill>
                <a:latin typeface="+mn-lt"/>
                <a:ea typeface="+mn-ea"/>
                <a:cs typeface="+mn-ea"/>
                <a:sym typeface="+mn-lt"/>
              </a:rPr>
              <a:t>BOOK</a:t>
            </a:r>
            <a:endParaRPr lang="en-US" altLang="zh-CN" sz="7500" cap="all" dirty="0">
              <a:solidFill>
                <a:schemeClr val="tx1">
                  <a:lumMod val="75000"/>
                  <a:lumOff val="25000"/>
                </a:schemeClr>
              </a:solidFill>
              <a:latin typeface="+mn-lt"/>
              <a:ea typeface="+mn-ea"/>
              <a:cs typeface="+mn-ea"/>
              <a:sym typeface="+mn-lt"/>
            </a:endParaRPr>
          </a:p>
        </p:txBody>
      </p:sp>
      <p:sp>
        <p:nvSpPr>
          <p:cNvPr id="13" name="文本框 12"/>
          <p:cNvSpPr txBox="1"/>
          <p:nvPr/>
        </p:nvSpPr>
        <p:spPr>
          <a:xfrm>
            <a:off x="1210483" y="4594769"/>
            <a:ext cx="2042733" cy="335915"/>
          </a:xfrm>
          <a:prstGeom prst="rect">
            <a:avLst/>
          </a:prstGeom>
          <a:noFill/>
          <a:ln>
            <a:noFill/>
          </a:ln>
        </p:spPr>
        <p:txBody>
          <a:bodyPr wrap="square" lIns="121845" tIns="60923" rIns="121845" bIns="60923" rtlCol="0">
            <a:spAutoFit/>
          </a:bodyPr>
          <a:lstStyle/>
          <a:p>
            <a:pPr algn="ctr"/>
            <a:r>
              <a:rPr lang="en-US" altLang="zh-CN" sz="1400">
                <a:solidFill>
                  <a:schemeClr val="tx1">
                    <a:lumMod val="75000"/>
                    <a:lumOff val="25000"/>
                  </a:schemeClr>
                </a:solidFill>
                <a:cs typeface="+mn-ea"/>
                <a:sym typeface="+mn-lt"/>
              </a:rPr>
              <a:t>Respondents:Group 6</a:t>
            </a:r>
            <a:endParaRPr lang="en-US" altLang="zh-CN" sz="1400" dirty="0">
              <a:solidFill>
                <a:schemeClr val="tx1">
                  <a:lumMod val="75000"/>
                  <a:lumOff val="25000"/>
                </a:schemeClr>
              </a:solidFill>
              <a:cs typeface="+mn-ea"/>
              <a:sym typeface="+mn-lt"/>
            </a:endParaRPr>
          </a:p>
        </p:txBody>
      </p:sp>
      <p:sp>
        <p:nvSpPr>
          <p:cNvPr id="14" name="文本框 5"/>
          <p:cNvSpPr txBox="1"/>
          <p:nvPr/>
        </p:nvSpPr>
        <p:spPr>
          <a:xfrm>
            <a:off x="3323128" y="4594793"/>
            <a:ext cx="2329147" cy="335915"/>
          </a:xfrm>
          <a:prstGeom prst="rect">
            <a:avLst/>
          </a:prstGeom>
          <a:noFill/>
          <a:ln>
            <a:noFill/>
          </a:ln>
        </p:spPr>
        <p:txBody>
          <a:bodyPr wrap="square" lIns="121845" tIns="60923" rIns="121845" bIns="60923" rtlCol="0">
            <a:spAutoFit/>
          </a:bodyPr>
          <a:lstStyle/>
          <a:p>
            <a:r>
              <a:rPr lang="en-US" altLang="zh-CN" sz="1400">
                <a:solidFill>
                  <a:schemeClr val="tx1">
                    <a:lumMod val="75000"/>
                    <a:lumOff val="25000"/>
                  </a:schemeClr>
                </a:solidFill>
                <a:cs typeface="+mn-ea"/>
                <a:sym typeface="+mn-lt"/>
              </a:rPr>
              <a:t>Instructor:Advaith</a:t>
            </a:r>
            <a:endParaRPr lang="zh-CN" altLang="zh-CN" sz="1400" dirty="0">
              <a:solidFill>
                <a:schemeClr val="tx1">
                  <a:lumMod val="75000"/>
                  <a:lumOff val="25000"/>
                </a:schemeClr>
              </a:solidFill>
              <a:cs typeface="+mn-ea"/>
              <a:sym typeface="+mn-lt"/>
            </a:endParaRPr>
          </a:p>
        </p:txBody>
      </p:sp>
      <p:sp>
        <p:nvSpPr>
          <p:cNvPr id="15" name="TextBox 10"/>
          <p:cNvSpPr txBox="1"/>
          <p:nvPr/>
        </p:nvSpPr>
        <p:spPr>
          <a:xfrm>
            <a:off x="1335558" y="4189950"/>
            <a:ext cx="5124450" cy="491490"/>
          </a:xfrm>
          <a:prstGeom prst="rect">
            <a:avLst/>
          </a:prstGeom>
          <a:noFill/>
        </p:spPr>
        <p:txBody>
          <a:bodyPr wrap="square" rtlCol="0">
            <a:spAutoFit/>
          </a:bodyPr>
          <a:lstStyle/>
          <a:p>
            <a:pPr>
              <a:lnSpc>
                <a:spcPct val="130000"/>
              </a:lnSpc>
            </a:pPr>
            <a:r>
              <a:rPr lang="en-US" sz="1000">
                <a:solidFill>
                  <a:schemeClr val="bg1">
                    <a:lumMod val="50000"/>
                  </a:schemeClr>
                </a:solidFill>
                <a:cs typeface="+mn-ea"/>
                <a:sym typeface="+mn-lt"/>
              </a:rPr>
              <a:t>Generate the features from the dataset and use them to</a:t>
            </a:r>
            <a:endParaRPr lang="en-US" sz="1000">
              <a:solidFill>
                <a:schemeClr val="bg1">
                  <a:lumMod val="50000"/>
                </a:schemeClr>
              </a:solidFill>
              <a:cs typeface="+mn-ea"/>
              <a:sym typeface="+mn-lt"/>
            </a:endParaRPr>
          </a:p>
          <a:p>
            <a:pPr>
              <a:lnSpc>
                <a:spcPct val="130000"/>
              </a:lnSpc>
            </a:pPr>
            <a:r>
              <a:rPr lang="en-US" sz="1000">
                <a:solidFill>
                  <a:schemeClr val="bg1">
                    <a:lumMod val="50000"/>
                  </a:schemeClr>
                </a:solidFill>
                <a:cs typeface="+mn-ea"/>
                <a:sym typeface="+mn-lt"/>
              </a:rPr>
              <a:t>recommend the books according to the users</a:t>
            </a:r>
            <a:endParaRPr lang="en-US" sz="1000">
              <a:solidFill>
                <a:schemeClr val="bg1">
                  <a:lumMod val="50000"/>
                </a:schemeClr>
              </a:solidFill>
              <a:cs typeface="+mn-ea"/>
              <a:sym typeface="+mn-lt"/>
            </a:endParaRPr>
          </a:p>
        </p:txBody>
      </p:sp>
      <p:sp>
        <p:nvSpPr>
          <p:cNvPr id="16" name="任意多边形 15"/>
          <p:cNvSpPr/>
          <p:nvPr/>
        </p:nvSpPr>
        <p:spPr>
          <a:xfrm>
            <a:off x="728483" y="1447005"/>
            <a:ext cx="1564232" cy="3963989"/>
          </a:xfrm>
          <a:custGeom>
            <a:avLst/>
            <a:gdLst>
              <a:gd name="connsiteX0" fmla="*/ 1790700 w 1809750"/>
              <a:gd name="connsiteY0" fmla="*/ 590550 h 3886200"/>
              <a:gd name="connsiteX1" fmla="*/ 1790700 w 1809750"/>
              <a:gd name="connsiteY1" fmla="*/ 0 h 3886200"/>
              <a:gd name="connsiteX2" fmla="*/ 0 w 1809750"/>
              <a:gd name="connsiteY2" fmla="*/ 0 h 3886200"/>
              <a:gd name="connsiteX3" fmla="*/ 0 w 1809750"/>
              <a:gd name="connsiteY3" fmla="*/ 3886200 h 3886200"/>
              <a:gd name="connsiteX4" fmla="*/ 1809750 w 1809750"/>
              <a:gd name="connsiteY4" fmla="*/ 3886200 h 3886200"/>
              <a:gd name="connsiteX5" fmla="*/ 1809750 w 1809750"/>
              <a:gd name="connsiteY5" fmla="*/ 33528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9750" h="3886200">
                <a:moveTo>
                  <a:pt x="1790700" y="590550"/>
                </a:moveTo>
                <a:lnTo>
                  <a:pt x="1790700" y="0"/>
                </a:lnTo>
                <a:lnTo>
                  <a:pt x="0" y="0"/>
                </a:lnTo>
                <a:lnTo>
                  <a:pt x="0" y="3886200"/>
                </a:lnTo>
                <a:lnTo>
                  <a:pt x="1809750" y="3886200"/>
                </a:lnTo>
                <a:lnTo>
                  <a:pt x="1809750" y="3352800"/>
                </a:ln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randombar(horizontal)">
                                      <p:cBhvr>
                                        <p:cTn id="11" dur="750"/>
                                        <p:tgtEl>
                                          <p:spTgt spid="12"/>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1000"/>
                                        <p:tgtEl>
                                          <p:spTgt spid="11"/>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childTnLst>
                                </p:cTn>
                              </p:par>
                            </p:childTnLst>
                          </p:cTn>
                        </p:par>
                        <p:par>
                          <p:cTn id="20" fill="hold">
                            <p:stCondLst>
                              <p:cond delay="350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par>
                          <p:cTn id="24" fill="hold">
                            <p:stCondLst>
                              <p:cond delay="4000"/>
                            </p:stCondLst>
                            <p:childTnLst>
                              <p:par>
                                <p:cTn id="25" presetID="22" presetClass="entr" presetSubtype="8"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par>
                          <p:cTn id="28" fill="hold">
                            <p:stCondLst>
                              <p:cond delay="4500"/>
                            </p:stCondLst>
                            <p:childTnLst>
                              <p:par>
                                <p:cTn id="29" presetID="10" presetClass="entr" presetSubtype="0"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3" grpId="0"/>
      <p:bldP spid="14" grpId="0"/>
      <p:bldP spid="15" grpId="0"/>
      <p:bldP spid="1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64540" y="564515"/>
            <a:ext cx="1882140" cy="368300"/>
          </a:xfrm>
          <a:prstGeom prst="rect">
            <a:avLst/>
          </a:prstGeom>
          <a:noFill/>
        </p:spPr>
        <p:txBody>
          <a:bodyPr wrap="square" rtlCol="0">
            <a:spAutoFit/>
          </a:bodyPr>
          <a:p>
            <a:r>
              <a:rPr lang="en-US"/>
              <a:t>Continue.....</a:t>
            </a:r>
            <a:endParaRPr lang="en-US"/>
          </a:p>
        </p:txBody>
      </p:sp>
      <p:pic>
        <p:nvPicPr>
          <p:cNvPr id="3" name="Picture 2"/>
          <p:cNvPicPr>
            <a:picLocks noChangeAspect="1"/>
          </p:cNvPicPr>
          <p:nvPr>
            <p:custDataLst>
              <p:tags r:id="rId1"/>
            </p:custDataLst>
          </p:nvPr>
        </p:nvPicPr>
        <p:blipFill>
          <a:blip r:embed="rId2"/>
          <a:stretch>
            <a:fillRect/>
          </a:stretch>
        </p:blipFill>
        <p:spPr>
          <a:xfrm>
            <a:off x="567690" y="1163955"/>
            <a:ext cx="5038725" cy="2169160"/>
          </a:xfrm>
          <a:prstGeom prst="rect">
            <a:avLst/>
          </a:prstGeom>
        </p:spPr>
      </p:pic>
      <p:sp>
        <p:nvSpPr>
          <p:cNvPr id="22" name="文本框 21"/>
          <p:cNvSpPr txBox="1"/>
          <p:nvPr>
            <p:custDataLst>
              <p:tags r:id="rId3"/>
            </p:custDataLst>
          </p:nvPr>
        </p:nvSpPr>
        <p:spPr>
          <a:xfrm>
            <a:off x="1022350" y="3509645"/>
            <a:ext cx="2160270" cy="485775"/>
          </a:xfrm>
          <a:prstGeom prst="rect">
            <a:avLst/>
          </a:prstGeom>
          <a:noFill/>
        </p:spPr>
        <p:txBody>
          <a:bodyPr wrap="square" rtlCol="0">
            <a:noAutofit/>
          </a:bodyPr>
          <a:p>
            <a:pPr algn="ctr">
              <a:lnSpc>
                <a:spcPct val="130000"/>
              </a:lnSpc>
            </a:pPr>
            <a:r>
              <a:rPr lang="en-US" altLang="zh-CN" sz="1200" dirty="0">
                <a:solidFill>
                  <a:schemeClr val="tx1">
                    <a:lumMod val="75000"/>
                    <a:lumOff val="25000"/>
                  </a:schemeClr>
                </a:solidFill>
                <a:latin typeface="Candara" panose="020E0502030303020204" charset="0"/>
                <a:cs typeface="Candara" panose="020E0502030303020204" charset="0"/>
                <a:sym typeface="+mn-lt"/>
              </a:rPr>
              <a:t>Results of top 5 book ratings</a:t>
            </a:r>
            <a:endParaRPr lang="en-US" altLang="zh-CN" sz="1200" dirty="0">
              <a:solidFill>
                <a:schemeClr val="tx1">
                  <a:lumMod val="75000"/>
                  <a:lumOff val="25000"/>
                </a:schemeClr>
              </a:solidFill>
              <a:latin typeface="Candara" panose="020E0502030303020204" charset="0"/>
              <a:cs typeface="Candara" panose="020E0502030303020204" charset="0"/>
              <a:sym typeface="+mn-lt"/>
            </a:endParaRPr>
          </a:p>
        </p:txBody>
      </p:sp>
      <p:sp>
        <p:nvSpPr>
          <p:cNvPr id="6" name="Text Box 5"/>
          <p:cNvSpPr txBox="1"/>
          <p:nvPr/>
        </p:nvSpPr>
        <p:spPr>
          <a:xfrm>
            <a:off x="567690" y="3509645"/>
            <a:ext cx="622300" cy="558165"/>
          </a:xfrm>
          <a:prstGeom prst="rect">
            <a:avLst/>
          </a:prstGeom>
          <a:noFill/>
        </p:spPr>
        <p:txBody>
          <a:bodyPr wrap="square" rtlCol="0">
            <a:noAutofit/>
          </a:bodyPr>
          <a:p>
            <a:r>
              <a:rPr lang="en-US" b="1" dirty="0">
                <a:solidFill>
                  <a:schemeClr val="tx1">
                    <a:lumMod val="85000"/>
                    <a:lumOff val="15000"/>
                  </a:schemeClr>
                </a:solidFill>
                <a:cs typeface="+mn-ea"/>
                <a:sym typeface="+mn-lt"/>
              </a:rPr>
              <a:t>05</a:t>
            </a:r>
            <a:endParaRPr lang="en-US"/>
          </a:p>
        </p:txBody>
      </p:sp>
      <p:sp>
        <p:nvSpPr>
          <p:cNvPr id="8" name="Text Box 7"/>
          <p:cNvSpPr txBox="1"/>
          <p:nvPr/>
        </p:nvSpPr>
        <p:spPr>
          <a:xfrm>
            <a:off x="6955790" y="3402330"/>
            <a:ext cx="4064000" cy="550545"/>
          </a:xfrm>
          <a:prstGeom prst="rect">
            <a:avLst/>
          </a:prstGeom>
          <a:noFill/>
        </p:spPr>
        <p:txBody>
          <a:bodyPr wrap="square" rtlCol="0">
            <a:noAutofit/>
          </a:bodyPr>
          <a:p>
            <a:r>
              <a:rPr lang="en-US" b="1" dirty="0">
                <a:solidFill>
                  <a:schemeClr val="tx1">
                    <a:lumMod val="85000"/>
                    <a:lumOff val="15000"/>
                  </a:schemeClr>
                </a:solidFill>
                <a:cs typeface="+mn-ea"/>
                <a:sym typeface="+mn-lt"/>
              </a:rPr>
              <a:t>06</a:t>
            </a:r>
            <a:endParaRPr lang="en-US"/>
          </a:p>
        </p:txBody>
      </p:sp>
      <p:sp>
        <p:nvSpPr>
          <p:cNvPr id="9" name="Text Box 8"/>
          <p:cNvSpPr txBox="1"/>
          <p:nvPr/>
        </p:nvSpPr>
        <p:spPr>
          <a:xfrm>
            <a:off x="7530465" y="3402330"/>
            <a:ext cx="2424430" cy="344805"/>
          </a:xfrm>
          <a:prstGeom prst="rect">
            <a:avLst/>
          </a:prstGeom>
          <a:noFill/>
        </p:spPr>
        <p:txBody>
          <a:bodyPr wrap="square" rtlCol="0">
            <a:noAutofit/>
          </a:bodyPr>
          <a:p>
            <a:r>
              <a:rPr lang="en-US" altLang="zh-CN" sz="1200" dirty="0">
                <a:solidFill>
                  <a:schemeClr val="tx1">
                    <a:lumMod val="75000"/>
                    <a:lumOff val="25000"/>
                  </a:schemeClr>
                </a:solidFill>
                <a:latin typeface="Candara" panose="020E0502030303020204" charset="0"/>
                <a:cs typeface="Candara" panose="020E0502030303020204" charset="0"/>
                <a:sym typeface="+mn-lt"/>
              </a:rPr>
              <a:t>Results of most popular ratings</a:t>
            </a:r>
            <a:r>
              <a:rPr lang="en-US" altLang="zh-CN">
                <a:solidFill>
                  <a:schemeClr val="tx1">
                    <a:lumMod val="75000"/>
                    <a:lumOff val="25000"/>
                  </a:schemeClr>
                </a:solidFill>
                <a:latin typeface="Candara" panose="020E0502030303020204" charset="0"/>
                <a:cs typeface="Candara" panose="020E0502030303020204" charset="0"/>
                <a:sym typeface="+mn-lt"/>
              </a:rPr>
              <a:t> </a:t>
            </a:r>
            <a:endParaRPr lang="zh-CN" altLang="en-US" dirty="0">
              <a:solidFill>
                <a:schemeClr val="tx1">
                  <a:lumMod val="75000"/>
                  <a:lumOff val="25000"/>
                </a:schemeClr>
              </a:solidFill>
              <a:latin typeface="Candara" panose="020E0502030303020204" charset="0"/>
              <a:cs typeface="Candara" panose="020E0502030303020204" charset="0"/>
              <a:sym typeface="+mn-lt"/>
            </a:endParaRPr>
          </a:p>
          <a:p>
            <a:endParaRPr lang="en-US">
              <a:latin typeface="Candara" panose="020E0502030303020204" charset="0"/>
              <a:cs typeface="Candara" panose="020E0502030303020204" charset="0"/>
            </a:endParaRPr>
          </a:p>
        </p:txBody>
      </p:sp>
      <p:sp>
        <p:nvSpPr>
          <p:cNvPr id="10" name="Text Box 9"/>
          <p:cNvSpPr txBox="1"/>
          <p:nvPr/>
        </p:nvSpPr>
        <p:spPr>
          <a:xfrm>
            <a:off x="677545" y="3987800"/>
            <a:ext cx="10844530" cy="2454275"/>
          </a:xfrm>
          <a:prstGeom prst="rect">
            <a:avLst/>
          </a:prstGeom>
          <a:noFill/>
        </p:spPr>
        <p:txBody>
          <a:bodyPr wrap="square" rtlCol="0">
            <a:noAutofit/>
          </a:bodyPr>
          <a:p>
            <a:r>
              <a:rPr lang="en-US" b="1" u="sng">
                <a:latin typeface="Candara" panose="020E0502030303020204" charset="0"/>
                <a:cs typeface="Candara" panose="020E0502030303020204" charset="0"/>
              </a:rPr>
              <a:t>EDA CONCLUSIONS:</a:t>
            </a:r>
            <a:endParaRPr lang="en-US" b="1" u="sng">
              <a:latin typeface="Candara" panose="020E0502030303020204" charset="0"/>
              <a:cs typeface="Candara" panose="020E0502030303020204" charset="0"/>
            </a:endParaRPr>
          </a:p>
          <a:p>
            <a:endParaRPr lang="en-US"/>
          </a:p>
          <a:p>
            <a:r>
              <a:rPr lang="en-US" sz="2000" b="1">
                <a:latin typeface="Candara" panose="020E0502030303020204" charset="0"/>
                <a:cs typeface="Candara" panose="020E0502030303020204" charset="0"/>
              </a:rPr>
              <a:t>.</a:t>
            </a:r>
            <a:r>
              <a:rPr lang="en-US" sz="1600">
                <a:latin typeface="Candara" panose="020E0502030303020204" charset="0"/>
                <a:cs typeface="Candara" panose="020E0502030303020204" charset="0"/>
              </a:rPr>
              <a:t>The Lovely Bones: A Novel and Wild Animus are the two most read books.</a:t>
            </a:r>
            <a:endParaRPr lang="en-US" sz="1600">
              <a:latin typeface="Candara" panose="020E0502030303020204" charset="0"/>
              <a:cs typeface="Candara" panose="020E0502030303020204" charset="0"/>
            </a:endParaRPr>
          </a:p>
          <a:p>
            <a:r>
              <a:rPr lang="en-US" sz="1600" b="1">
                <a:latin typeface="Candara" panose="020E0502030303020204" charset="0"/>
                <a:cs typeface="Candara" panose="020E0502030303020204" charset="0"/>
                <a:sym typeface="+mn-ea"/>
              </a:rPr>
              <a:t>.</a:t>
            </a:r>
            <a:r>
              <a:rPr lang="en-US" sz="1600">
                <a:latin typeface="Candara" panose="020E0502030303020204" charset="0"/>
                <a:cs typeface="Candara" panose="020E0502030303020204" charset="0"/>
              </a:rPr>
              <a:t>Most popular book author based on the number of ratings is Stephan King .</a:t>
            </a:r>
            <a:endParaRPr lang="en-US" sz="1600">
              <a:latin typeface="Candara" panose="020E0502030303020204" charset="0"/>
              <a:cs typeface="Candara" panose="020E0502030303020204" charset="0"/>
            </a:endParaRPr>
          </a:p>
          <a:p>
            <a:r>
              <a:rPr lang="en-US" sz="1600" b="1">
                <a:latin typeface="Candara" panose="020E0502030303020204" charset="0"/>
                <a:cs typeface="Candara" panose="020E0502030303020204" charset="0"/>
                <a:sym typeface="+mn-ea"/>
              </a:rPr>
              <a:t>.</a:t>
            </a:r>
            <a:r>
              <a:rPr lang="en-US" sz="1600">
                <a:latin typeface="Candara" panose="020E0502030303020204" charset="0"/>
                <a:cs typeface="Candara" panose="020E0502030303020204" charset="0"/>
              </a:rPr>
              <a:t>Ballantine Books and Pocket are the top publishers based on the number of ratings that their books have received.</a:t>
            </a:r>
            <a:endParaRPr lang="en-US" sz="1600">
              <a:latin typeface="Candara" panose="020E0502030303020204" charset="0"/>
              <a:cs typeface="Candara" panose="020E0502030303020204" charset="0"/>
            </a:endParaRPr>
          </a:p>
          <a:p>
            <a:r>
              <a:rPr lang="en-US" sz="1600" b="1">
                <a:latin typeface="Candara" panose="020E0502030303020204" charset="0"/>
                <a:cs typeface="Candara" panose="020E0502030303020204" charset="0"/>
                <a:sym typeface="+mn-ea"/>
              </a:rPr>
              <a:t>.</a:t>
            </a:r>
            <a:r>
              <a:rPr lang="en-US" sz="1600">
                <a:latin typeface="Candara" panose="020E0502030303020204" charset="0"/>
                <a:cs typeface="Candara" panose="020E0502030303020204" charset="0"/>
              </a:rPr>
              <a:t>The majority of readers are between the ages of 20 and 40.</a:t>
            </a:r>
            <a:endParaRPr lang="en-US" sz="1600">
              <a:latin typeface="Candara" panose="020E0502030303020204" charset="0"/>
              <a:cs typeface="Candara" panose="020E0502030303020204" charset="0"/>
            </a:endParaRPr>
          </a:p>
          <a:p>
            <a:r>
              <a:rPr lang="en-US" sz="1600" b="1">
                <a:latin typeface="Candara" panose="020E0502030303020204" charset="0"/>
                <a:cs typeface="Candara" panose="020E0502030303020204" charset="0"/>
                <a:sym typeface="+mn-ea"/>
              </a:rPr>
              <a:t>.</a:t>
            </a:r>
            <a:r>
              <a:rPr lang="en-US" sz="1600">
                <a:latin typeface="Candara" panose="020E0502030303020204" charset="0"/>
                <a:cs typeface="Candara" panose="020E0502030303020204" charset="0"/>
              </a:rPr>
              <a:t>The majority of readers who have given the books ratings are from the United States and Canada.</a:t>
            </a:r>
            <a:endParaRPr lang="en-US" sz="1600">
              <a:latin typeface="Candara" panose="020E0502030303020204" charset="0"/>
              <a:cs typeface="Candara" panose="020E0502030303020204" charset="0"/>
            </a:endParaRPr>
          </a:p>
        </p:txBody>
      </p:sp>
      <p:pic>
        <p:nvPicPr>
          <p:cNvPr id="11" name="Picture 10"/>
          <p:cNvPicPr>
            <a:picLocks noChangeAspect="1"/>
          </p:cNvPicPr>
          <p:nvPr>
            <p:custDataLst>
              <p:tags r:id="rId4"/>
            </p:custDataLst>
          </p:nvPr>
        </p:nvPicPr>
        <p:blipFill>
          <a:blip r:embed="rId5"/>
          <a:stretch>
            <a:fillRect/>
          </a:stretch>
        </p:blipFill>
        <p:spPr>
          <a:xfrm>
            <a:off x="6821805" y="1163955"/>
            <a:ext cx="4709795" cy="19983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u="sng">
                <a:latin typeface="Candara" panose="020E0502030303020204" charset="0"/>
                <a:cs typeface="Candara" panose="020E0502030303020204" charset="0"/>
                <a:sym typeface="+mn-ea"/>
              </a:rPr>
              <a:t>Recommendation Techniques</a:t>
            </a:r>
            <a:r>
              <a:rPr lang="en-US">
                <a:latin typeface="Candara" panose="020E0502030303020204" charset="0"/>
                <a:cs typeface="Candara" panose="020E0502030303020204" charset="0"/>
                <a:sym typeface="+mn-ea"/>
              </a:rPr>
              <a:t> </a:t>
            </a:r>
            <a:endParaRPr lang="en-US"/>
          </a:p>
        </p:txBody>
      </p:sp>
      <p:pic>
        <p:nvPicPr>
          <p:cNvPr id="6" name="Content Placeholder 5" descr="The-recommendation-system-types"/>
          <p:cNvPicPr>
            <a:picLocks noChangeAspect="1"/>
          </p:cNvPicPr>
          <p:nvPr>
            <p:ph idx="1"/>
          </p:nvPr>
        </p:nvPicPr>
        <p:blipFill>
          <a:blip r:embed="rId1"/>
          <a:stretch>
            <a:fillRect/>
          </a:stretch>
        </p:blipFill>
        <p:spPr>
          <a:xfrm>
            <a:off x="2353945" y="1528445"/>
            <a:ext cx="6208395" cy="48444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Content-Based Filtering</a:t>
            </a:r>
            <a:endParaRPr lang="en-US"/>
          </a:p>
        </p:txBody>
      </p:sp>
      <p:sp>
        <p:nvSpPr>
          <p:cNvPr id="5" name="Content Placeholder 4"/>
          <p:cNvSpPr>
            <a:spLocks noGrp="1"/>
          </p:cNvSpPr>
          <p:nvPr>
            <p:ph idx="1"/>
          </p:nvPr>
        </p:nvSpPr>
        <p:spPr>
          <a:xfrm>
            <a:off x="838200" y="1825625"/>
            <a:ext cx="7713345" cy="4351655"/>
          </a:xfrm>
        </p:spPr>
        <p:txBody>
          <a:bodyPr>
            <a:normAutofit fontScale="60000"/>
          </a:bodyPr>
          <a:p>
            <a:r>
              <a:rPr lang="en-US"/>
              <a:t>This filtering is based on the description or some data provided for that product. The system finds the similarity between products based on its context or description. The user’s previous history is taken into account to find similar products the user may like.</a:t>
            </a:r>
            <a:endParaRPr lang="en-US"/>
          </a:p>
          <a:p>
            <a:r>
              <a:rPr lang="en-US"/>
              <a:t>For example, if a user likes movies such as ‘Mission Impossible’ then we can recommend him the movies of ‘Tom Cruise’ or movies with the genre ‘Action’.</a:t>
            </a:r>
            <a:endParaRPr lang="en-US"/>
          </a:p>
          <a:p>
            <a:r>
              <a:rPr lang="en-US"/>
              <a:t>Advantages</a:t>
            </a:r>
            <a:endParaRPr lang="en-US"/>
          </a:p>
          <a:p>
            <a:pPr lvl="1"/>
            <a:r>
              <a:rPr lang="en-US"/>
              <a:t>The user gets recommended the types of items they love.</a:t>
            </a:r>
            <a:endParaRPr lang="en-US"/>
          </a:p>
          <a:p>
            <a:pPr lvl="1"/>
            <a:r>
              <a:rPr lang="en-US"/>
              <a:t>The user is satisfied by the type of recommendation.</a:t>
            </a:r>
            <a:endParaRPr lang="en-US"/>
          </a:p>
          <a:p>
            <a:pPr lvl="1"/>
            <a:r>
              <a:rPr lang="en-US"/>
              <a:t>New items can be recommended; just data for that item is required.</a:t>
            </a:r>
            <a:endParaRPr lang="en-US"/>
          </a:p>
          <a:p>
            <a:r>
              <a:rPr lang="en-US"/>
              <a:t>Disadvantages</a:t>
            </a:r>
            <a:endParaRPr lang="en-US"/>
          </a:p>
          <a:p>
            <a:pPr lvl="1"/>
            <a:r>
              <a:rPr lang="en-US"/>
              <a:t>The user will never be recommended for different items.</a:t>
            </a:r>
            <a:endParaRPr lang="en-US"/>
          </a:p>
          <a:p>
            <a:pPr lvl="1"/>
            <a:r>
              <a:rPr lang="en-US"/>
              <a:t>Business cannot be expanded as the user does not try a different type of product.</a:t>
            </a:r>
            <a:endParaRPr lang="en-US"/>
          </a:p>
          <a:p>
            <a:pPr lvl="1"/>
            <a:r>
              <a:rPr lang="en-US"/>
              <a:t>If the user matrix or item matrix is changed the cosine similarity matrix needs to be calculated again.</a:t>
            </a:r>
            <a:endParaRPr lang="en-US"/>
          </a:p>
        </p:txBody>
      </p:sp>
      <p:pic>
        <p:nvPicPr>
          <p:cNvPr id="7" name="Picture 6" descr="Screenshot (250)"/>
          <p:cNvPicPr>
            <a:picLocks noChangeAspect="1"/>
          </p:cNvPicPr>
          <p:nvPr>
            <p:custDataLst>
              <p:tags r:id="rId1"/>
            </p:custDataLst>
          </p:nvPr>
        </p:nvPicPr>
        <p:blipFill>
          <a:blip r:embed="rId2"/>
          <a:srcRect l="48519"/>
          <a:stretch>
            <a:fillRect/>
          </a:stretch>
        </p:blipFill>
        <p:spPr>
          <a:xfrm>
            <a:off x="8318500" y="1488440"/>
            <a:ext cx="3848100" cy="46050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96900" y="156845"/>
            <a:ext cx="10515600" cy="1325563"/>
          </a:xfrm>
        </p:spPr>
        <p:txBody>
          <a:bodyPr/>
          <a:p>
            <a:r>
              <a:rPr lang="en-US">
                <a:latin typeface="Candara" panose="020E0502030303020204" charset="0"/>
                <a:cs typeface="Candara" panose="020E0502030303020204" charset="0"/>
                <a:sym typeface="+mn-ea"/>
              </a:rPr>
              <a:t>Collaborative Filtering</a:t>
            </a:r>
            <a:endParaRPr lang="en-US"/>
          </a:p>
        </p:txBody>
      </p:sp>
      <p:sp>
        <p:nvSpPr>
          <p:cNvPr id="3" name="Content Placeholder 2"/>
          <p:cNvSpPr>
            <a:spLocks noGrp="1"/>
          </p:cNvSpPr>
          <p:nvPr>
            <p:ph idx="1"/>
          </p:nvPr>
        </p:nvSpPr>
        <p:spPr>
          <a:xfrm>
            <a:off x="355600" y="1482725"/>
            <a:ext cx="7849235" cy="4694555"/>
          </a:xfrm>
        </p:spPr>
        <p:txBody>
          <a:bodyPr>
            <a:normAutofit fontScale="60000"/>
          </a:bodyPr>
          <a:p>
            <a:r>
              <a:rPr lang="en-US" sz="3000"/>
              <a:t>The recommendations are done based on the user’s behavior.</a:t>
            </a:r>
            <a:endParaRPr lang="en-US" sz="3000"/>
          </a:p>
          <a:p>
            <a:r>
              <a:rPr lang="en-US" sz="3000">
                <a:sym typeface="+mn-ea"/>
              </a:rPr>
              <a:t>Two types of collaborative filtering techniques are used:</a:t>
            </a:r>
            <a:endParaRPr lang="en-US" sz="3000"/>
          </a:p>
          <a:p>
            <a:pPr lvl="1"/>
            <a:r>
              <a:rPr lang="en-US" sz="2665">
                <a:sym typeface="+mn-ea"/>
              </a:rPr>
              <a:t>User-User collaborative filtering - used to search for other users with similar tastes and recommend the items those users like the most. </a:t>
            </a:r>
            <a:endParaRPr lang="en-US" sz="2665"/>
          </a:p>
          <a:p>
            <a:pPr lvl="1"/>
            <a:r>
              <a:rPr lang="en-US" sz="2665">
                <a:sym typeface="+mn-ea"/>
              </a:rPr>
              <a:t>Item-Item collaborative filtering -  based on the similarity between items calculated using people’s ratings of those items</a:t>
            </a:r>
            <a:endParaRPr lang="en-US" sz="2665"/>
          </a:p>
          <a:p>
            <a:r>
              <a:rPr lang="en-US" sz="3000">
                <a:sym typeface="+mn-ea"/>
              </a:rPr>
              <a:t>Advantages</a:t>
            </a:r>
            <a:endParaRPr lang="en-US" sz="3000"/>
          </a:p>
          <a:p>
            <a:pPr lvl="1"/>
            <a:r>
              <a:rPr lang="en-US" sz="2665">
                <a:sym typeface="+mn-ea"/>
              </a:rPr>
              <a:t>New products can be introduced to the user.</a:t>
            </a:r>
            <a:endParaRPr lang="en-US" sz="2665"/>
          </a:p>
          <a:p>
            <a:pPr lvl="1"/>
            <a:r>
              <a:rPr lang="en-US" sz="2665">
                <a:sym typeface="+mn-ea"/>
              </a:rPr>
              <a:t>Business can be expanded and can popularise new products.</a:t>
            </a:r>
            <a:endParaRPr lang="en-US" sz="2665"/>
          </a:p>
          <a:p>
            <a:r>
              <a:rPr lang="en-US" sz="3000">
                <a:sym typeface="+mn-ea"/>
              </a:rPr>
              <a:t>Disadvantages</a:t>
            </a:r>
            <a:endParaRPr lang="en-US" sz="3000"/>
          </a:p>
          <a:p>
            <a:pPr lvl="1"/>
            <a:r>
              <a:rPr lang="en-US" sz="2665">
                <a:sym typeface="+mn-ea"/>
              </a:rPr>
              <a:t>User’s previous history is required or data for products is required based on the type of collaborative method used.</a:t>
            </a:r>
            <a:endParaRPr lang="en-US" sz="2665"/>
          </a:p>
          <a:p>
            <a:pPr lvl="1"/>
            <a:r>
              <a:rPr lang="en-US" sz="2665">
                <a:sym typeface="+mn-ea"/>
              </a:rPr>
              <a:t>The new item cannot be recommended if no user has purchased or rated it.</a:t>
            </a:r>
            <a:endParaRPr lang="en-US" sz="2665"/>
          </a:p>
          <a:p>
            <a:endParaRPr lang="en-US"/>
          </a:p>
          <a:p>
            <a:endParaRPr lang="en-US"/>
          </a:p>
        </p:txBody>
      </p:sp>
      <p:pic>
        <p:nvPicPr>
          <p:cNvPr id="5" name="Picture 4" descr="Screenshot (250)"/>
          <p:cNvPicPr>
            <a:picLocks noChangeAspect="1"/>
          </p:cNvPicPr>
          <p:nvPr>
            <p:custDataLst>
              <p:tags r:id="rId1"/>
            </p:custDataLst>
          </p:nvPr>
        </p:nvPicPr>
        <p:blipFill>
          <a:blip r:embed="rId2"/>
          <a:srcRect r="51835"/>
          <a:stretch>
            <a:fillRect/>
          </a:stretch>
        </p:blipFill>
        <p:spPr>
          <a:xfrm>
            <a:off x="8308340" y="915670"/>
            <a:ext cx="3620770" cy="46304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65364"/>
          <a:stretch>
            <a:fillRect/>
          </a:stretch>
        </p:blipFill>
        <p:spPr>
          <a:xfrm flipH="1" flipV="1">
            <a:off x="0" y="0"/>
            <a:ext cx="5124450" cy="6858000"/>
          </a:xfrm>
          <a:prstGeom prst="rect">
            <a:avLst/>
          </a:prstGeom>
        </p:spPr>
      </p:pic>
      <p:sp>
        <p:nvSpPr>
          <p:cNvPr id="4" name="文本框 3"/>
          <p:cNvSpPr txBox="1"/>
          <p:nvPr/>
        </p:nvSpPr>
        <p:spPr>
          <a:xfrm>
            <a:off x="6048961" y="3489508"/>
            <a:ext cx="4010628" cy="808990"/>
          </a:xfrm>
          <a:prstGeom prst="rect">
            <a:avLst/>
          </a:prstGeom>
          <a:noFill/>
        </p:spPr>
        <p:txBody>
          <a:bodyPr wrap="square" rtlCol="0">
            <a:spAutoFit/>
          </a:bodyPr>
          <a:lstStyle/>
          <a:p>
            <a:pPr algn="r">
              <a:lnSpc>
                <a:spcPct val="130000"/>
              </a:lnSpc>
            </a:pPr>
            <a:r>
              <a:rPr sz="900">
                <a:solidFill>
                  <a:schemeClr val="bg1">
                    <a:lumMod val="50000"/>
                  </a:schemeClr>
                </a:solidFill>
                <a:cs typeface="+mn-ea"/>
                <a:sym typeface="+mn-lt"/>
              </a:rPr>
              <a:t>Model building is the process of creating a mathematical model that can be used to predict or explain a real-world phenomenon. The model is built using data that has been collected about the phenomenon, and it is then used to make predictions or explanations about new data.</a:t>
            </a:r>
            <a:r>
              <a:rPr lang="en-US" altLang="zh-CN" sz="900" dirty="0">
                <a:solidFill>
                  <a:schemeClr val="bg1">
                    <a:lumMod val="50000"/>
                  </a:schemeClr>
                </a:solidFill>
                <a:cs typeface="+mn-ea"/>
                <a:sym typeface="+mn-lt"/>
              </a:rPr>
              <a:t>.</a:t>
            </a:r>
            <a:endParaRPr lang="en-US" altLang="zh-CN" sz="900" dirty="0">
              <a:solidFill>
                <a:schemeClr val="bg1">
                  <a:lumMod val="50000"/>
                </a:schemeClr>
              </a:solidFill>
              <a:cs typeface="+mn-ea"/>
              <a:sym typeface="+mn-lt"/>
            </a:endParaRPr>
          </a:p>
        </p:txBody>
      </p:sp>
      <p:sp>
        <p:nvSpPr>
          <p:cNvPr id="5" name="文本框 4"/>
          <p:cNvSpPr txBox="1"/>
          <p:nvPr/>
        </p:nvSpPr>
        <p:spPr>
          <a:xfrm>
            <a:off x="6849623" y="2771159"/>
            <a:ext cx="3209966" cy="521970"/>
          </a:xfrm>
          <a:prstGeom prst="rect">
            <a:avLst/>
          </a:prstGeom>
          <a:noFill/>
        </p:spPr>
        <p:txBody>
          <a:bodyPr wrap="square" rtlCol="0">
            <a:spAutoFit/>
          </a:bodyPr>
          <a:lstStyle/>
          <a:p>
            <a:pPr algn="dist">
              <a:defRPr/>
            </a:pPr>
            <a:r>
              <a:rPr lang="en-US" altLang="zh-CN" sz="2800" kern="0">
                <a:solidFill>
                  <a:prstClr val="black"/>
                </a:solidFill>
                <a:cs typeface="+mn-ea"/>
                <a:sym typeface="+mn-lt"/>
              </a:rPr>
              <a:t>Model Building </a:t>
            </a:r>
            <a:endParaRPr lang="en-US" altLang="zh-CN" sz="2800" kern="0">
              <a:solidFill>
                <a:prstClr val="black"/>
              </a:solidFill>
              <a:cs typeface="+mn-ea"/>
              <a:sym typeface="+mn-lt"/>
            </a:endParaRPr>
          </a:p>
        </p:txBody>
      </p:sp>
      <p:sp>
        <p:nvSpPr>
          <p:cNvPr id="6" name="任意多边形 5"/>
          <p:cNvSpPr/>
          <p:nvPr/>
        </p:nvSpPr>
        <p:spPr>
          <a:xfrm flipH="1">
            <a:off x="9501080" y="2223383"/>
            <a:ext cx="1152202" cy="2889002"/>
          </a:xfrm>
          <a:custGeom>
            <a:avLst/>
            <a:gdLst>
              <a:gd name="connsiteX0" fmla="*/ 1790700 w 1809750"/>
              <a:gd name="connsiteY0" fmla="*/ 590550 h 3886200"/>
              <a:gd name="connsiteX1" fmla="*/ 1790700 w 1809750"/>
              <a:gd name="connsiteY1" fmla="*/ 0 h 3886200"/>
              <a:gd name="connsiteX2" fmla="*/ 0 w 1809750"/>
              <a:gd name="connsiteY2" fmla="*/ 0 h 3886200"/>
              <a:gd name="connsiteX3" fmla="*/ 0 w 1809750"/>
              <a:gd name="connsiteY3" fmla="*/ 3886200 h 3886200"/>
              <a:gd name="connsiteX4" fmla="*/ 1809750 w 1809750"/>
              <a:gd name="connsiteY4" fmla="*/ 3886200 h 3886200"/>
              <a:gd name="connsiteX5" fmla="*/ 1809750 w 1809750"/>
              <a:gd name="connsiteY5" fmla="*/ 33528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9750" h="3886200">
                <a:moveTo>
                  <a:pt x="1790700" y="590550"/>
                </a:moveTo>
                <a:lnTo>
                  <a:pt x="1790700" y="0"/>
                </a:lnTo>
                <a:lnTo>
                  <a:pt x="0" y="0"/>
                </a:lnTo>
                <a:lnTo>
                  <a:pt x="0" y="3886200"/>
                </a:lnTo>
                <a:lnTo>
                  <a:pt x="1809750" y="3886200"/>
                </a:lnTo>
                <a:lnTo>
                  <a:pt x="1809750" y="3352800"/>
                </a:lnTo>
              </a:path>
            </a:pathLst>
          </a:custGeom>
          <a:noFill/>
          <a:ln w="12700" cap="flat" cmpd="sng" algn="ctr">
            <a:solidFill>
              <a:schemeClr val="bg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7" name="Text Box 6"/>
          <p:cNvSpPr txBox="1"/>
          <p:nvPr/>
        </p:nvSpPr>
        <p:spPr>
          <a:xfrm>
            <a:off x="5995670" y="2574925"/>
            <a:ext cx="4064000" cy="914400"/>
          </a:xfrm>
          <a:prstGeom prst="rect">
            <a:avLst/>
          </a:prstGeom>
          <a:noFill/>
        </p:spPr>
        <p:txBody>
          <a:bodyPr wrap="square" rtlCol="0">
            <a:noAutofit/>
          </a:bodyPr>
          <a:p>
            <a:r>
              <a:rPr lang="en-US"/>
              <a:t> </a:t>
            </a:r>
            <a:endParaRPr lang="en-US"/>
          </a:p>
        </p:txBody>
      </p:sp>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000"/>
                                        <p:tgtEl>
                                          <p:spTgt spid="5"/>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750"/>
                                        <p:tgtEl>
                                          <p:spTgt spid="4"/>
                                        </p:tgtEl>
                                      </p:cBhvr>
                                    </p:animEffect>
                                  </p:childTnLst>
                                </p:cTn>
                              </p:par>
                            </p:childTnLst>
                          </p:cTn>
                        </p:par>
                        <p:par>
                          <p:cTn id="16" fill="hold">
                            <p:stCondLst>
                              <p:cond delay="2500"/>
                            </p:stCondLst>
                            <p:childTnLst>
                              <p:par>
                                <p:cTn id="17" presetID="10"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09600" y="-180975"/>
            <a:ext cx="10515600" cy="1325563"/>
          </a:xfrm>
        </p:spPr>
        <p:txBody>
          <a:bodyPr/>
          <a:p>
            <a:r>
              <a:rPr lang="en-US" sz="3200" u="sng">
                <a:latin typeface="Candara" panose="020E0502030303020204" charset="0"/>
                <a:cs typeface="Candara" panose="020E0502030303020204" charset="0"/>
              </a:rPr>
              <a:t>Model Building</a:t>
            </a:r>
            <a:endParaRPr lang="en-US" sz="3200" u="sng">
              <a:latin typeface="Candara" panose="020E0502030303020204" charset="0"/>
              <a:cs typeface="Candara" panose="020E0502030303020204" charset="0"/>
            </a:endParaRPr>
          </a:p>
        </p:txBody>
      </p:sp>
      <p:pic>
        <p:nvPicPr>
          <p:cNvPr id="6" name="Content Placeholder 5"/>
          <p:cNvPicPr>
            <a:picLocks noChangeAspect="1"/>
          </p:cNvPicPr>
          <p:nvPr>
            <p:ph idx="1"/>
            <p:custDataLst>
              <p:tags r:id="rId1"/>
            </p:custDataLst>
          </p:nvPr>
        </p:nvPicPr>
        <p:blipFill>
          <a:blip r:embed="rId2"/>
          <a:srcRect l="6523" t="17000" r="1584" b="6537"/>
          <a:stretch>
            <a:fillRect/>
          </a:stretch>
        </p:blipFill>
        <p:spPr>
          <a:xfrm>
            <a:off x="508000" y="3073400"/>
            <a:ext cx="7112000" cy="3327400"/>
          </a:xfrm>
          <a:prstGeom prst="rect">
            <a:avLst/>
          </a:prstGeom>
        </p:spPr>
      </p:pic>
      <p:sp>
        <p:nvSpPr>
          <p:cNvPr id="7" name="Text Box 6"/>
          <p:cNvSpPr txBox="1"/>
          <p:nvPr/>
        </p:nvSpPr>
        <p:spPr>
          <a:xfrm>
            <a:off x="3035300" y="1803400"/>
            <a:ext cx="4064000" cy="914400"/>
          </a:xfrm>
          <a:prstGeom prst="rect">
            <a:avLst/>
          </a:prstGeom>
          <a:noFill/>
        </p:spPr>
        <p:txBody>
          <a:bodyPr wrap="square" rtlCol="0">
            <a:noAutofit/>
          </a:bodyPr>
          <a:p>
            <a:endParaRPr lang="en-US"/>
          </a:p>
        </p:txBody>
      </p:sp>
      <p:sp>
        <p:nvSpPr>
          <p:cNvPr id="8" name="Text Box 7"/>
          <p:cNvSpPr txBox="1"/>
          <p:nvPr/>
        </p:nvSpPr>
        <p:spPr>
          <a:xfrm>
            <a:off x="508000" y="723900"/>
            <a:ext cx="7073900" cy="2235835"/>
          </a:xfrm>
          <a:prstGeom prst="rect">
            <a:avLst/>
          </a:prstGeom>
          <a:noFill/>
        </p:spPr>
        <p:txBody>
          <a:bodyPr wrap="square" rtlCol="0">
            <a:noAutofit/>
          </a:bodyPr>
          <a:p>
            <a:r>
              <a:rPr lang="en-US"/>
              <a:t>Chose user-based collaborative filtering model.</a:t>
            </a:r>
            <a:endParaRPr lang="en-US"/>
          </a:p>
          <a:p>
            <a:r>
              <a:rPr lang="en-US"/>
              <a:t>Approach:</a:t>
            </a:r>
            <a:endParaRPr lang="en-US"/>
          </a:p>
          <a:p>
            <a:r>
              <a:rPr lang="en-US"/>
              <a:t>1.Filter out users with atleast 100 interaction.</a:t>
            </a:r>
            <a:endParaRPr lang="en-US"/>
          </a:p>
          <a:p>
            <a:r>
              <a:rPr lang="en-US"/>
              <a:t>2.Create user-item matrix(pivot-table)</a:t>
            </a:r>
            <a:endParaRPr lang="en-US"/>
          </a:p>
          <a:p>
            <a:r>
              <a:rPr lang="en-US"/>
              <a:t>3.Calculate similarity between users.</a:t>
            </a:r>
            <a:endParaRPr lang="en-US"/>
          </a:p>
          <a:p>
            <a:r>
              <a:rPr lang="en-US"/>
              <a:t>4.recommend book based upon user similarity.</a:t>
            </a:r>
            <a:endParaRPr lang="en-US"/>
          </a:p>
        </p:txBody>
      </p:sp>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365125"/>
            <a:ext cx="10515600" cy="856615"/>
          </a:xfrm>
        </p:spPr>
        <p:txBody>
          <a:bodyPr/>
          <a:p>
            <a:r>
              <a:rPr lang="en-US" sz="2800" u="sng">
                <a:latin typeface="Candara" panose="020E0502030303020204" charset="0"/>
                <a:cs typeface="Candara" panose="020E0502030303020204" charset="0"/>
              </a:rPr>
              <a:t>Model </a:t>
            </a:r>
            <a:r>
              <a:rPr lang="en-US" sz="2800" u="sng">
                <a:latin typeface="Candara" panose="020E0502030303020204" charset="0"/>
                <a:cs typeface="Candara" panose="020E0502030303020204" charset="0"/>
              </a:rPr>
              <a:t>Building continue..:</a:t>
            </a:r>
            <a:endParaRPr lang="en-US" sz="2800" u="sng">
              <a:latin typeface="Candara" panose="020E0502030303020204" charset="0"/>
              <a:cs typeface="Candara" panose="020E0502030303020204" charset="0"/>
            </a:endParaRPr>
          </a:p>
        </p:txBody>
      </p:sp>
      <p:pic>
        <p:nvPicPr>
          <p:cNvPr id="6" name="Content Placeholder 5"/>
          <p:cNvPicPr>
            <a:picLocks noChangeAspect="1"/>
          </p:cNvPicPr>
          <p:nvPr>
            <p:ph idx="1"/>
            <p:custDataLst>
              <p:tags r:id="rId1"/>
            </p:custDataLst>
          </p:nvPr>
        </p:nvPicPr>
        <p:blipFill>
          <a:blip r:embed="rId2"/>
          <a:srcRect l="7343" t="23129" r="30957" b="26091"/>
          <a:stretch>
            <a:fillRect/>
          </a:stretch>
        </p:blipFill>
        <p:spPr>
          <a:xfrm>
            <a:off x="622300" y="972820"/>
            <a:ext cx="7974965" cy="2209800"/>
          </a:xfrm>
          <a:prstGeom prst="rect">
            <a:avLst/>
          </a:prstGeom>
        </p:spPr>
      </p:pic>
      <p:pic>
        <p:nvPicPr>
          <p:cNvPr id="7" name="Picture 6"/>
          <p:cNvPicPr>
            <a:picLocks noChangeAspect="1"/>
          </p:cNvPicPr>
          <p:nvPr>
            <p:custDataLst>
              <p:tags r:id="rId3"/>
            </p:custDataLst>
          </p:nvPr>
        </p:nvPicPr>
        <p:blipFill>
          <a:blip r:embed="rId4"/>
          <a:srcRect l="7247" t="23785" r="7726" b="12326"/>
          <a:stretch>
            <a:fillRect/>
          </a:stretch>
        </p:blipFill>
        <p:spPr>
          <a:xfrm>
            <a:off x="622300" y="3182620"/>
            <a:ext cx="7862570" cy="33216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pic>
        <p:nvPicPr>
          <p:cNvPr id="6" name="Content Placeholder 5"/>
          <p:cNvPicPr>
            <a:picLocks noChangeAspect="1"/>
          </p:cNvPicPr>
          <p:nvPr>
            <p:ph idx="1"/>
            <p:custDataLst>
              <p:tags r:id="rId1"/>
            </p:custDataLst>
          </p:nvPr>
        </p:nvPicPr>
        <p:blipFill>
          <a:blip r:embed="rId2"/>
          <a:srcRect l="4622" t="22428" r="39615" b="8595"/>
          <a:stretch>
            <a:fillRect/>
          </a:stretch>
        </p:blipFill>
        <p:spPr>
          <a:xfrm>
            <a:off x="1363345" y="365125"/>
            <a:ext cx="8832215" cy="61429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65364"/>
          <a:stretch>
            <a:fillRect/>
          </a:stretch>
        </p:blipFill>
        <p:spPr>
          <a:xfrm flipH="1" flipV="1">
            <a:off x="0" y="0"/>
            <a:ext cx="5124450" cy="6858000"/>
          </a:xfrm>
          <a:prstGeom prst="rect">
            <a:avLst/>
          </a:prstGeom>
        </p:spPr>
      </p:pic>
      <p:sp>
        <p:nvSpPr>
          <p:cNvPr id="4" name="文本框 3"/>
          <p:cNvSpPr txBox="1"/>
          <p:nvPr/>
        </p:nvSpPr>
        <p:spPr>
          <a:xfrm>
            <a:off x="5840046" y="3541578"/>
            <a:ext cx="4010628" cy="808990"/>
          </a:xfrm>
          <a:prstGeom prst="rect">
            <a:avLst/>
          </a:prstGeom>
          <a:noFill/>
        </p:spPr>
        <p:txBody>
          <a:bodyPr wrap="square" rtlCol="0">
            <a:spAutoFit/>
          </a:bodyPr>
          <a:lstStyle/>
          <a:p>
            <a:pPr algn="r">
              <a:lnSpc>
                <a:spcPct val="130000"/>
              </a:lnSpc>
            </a:pPr>
            <a:r>
              <a:rPr lang="en-US" sz="900">
                <a:latin typeface="Candara" panose="020E0502030303020204" charset="0"/>
                <a:cs typeface="Candara" panose="020E0502030303020204" charset="0"/>
                <a:sym typeface="+mn-ea"/>
              </a:rPr>
              <a:t>Model evaluation is the process that uses some metrics which help us to analyze the performance of the model. As we all know that model development is a multi-step process and a check should be kept on how well the model generalizes future predictions.</a:t>
            </a:r>
            <a:endParaRPr lang="en-US" altLang="zh-CN" sz="900" dirty="0">
              <a:solidFill>
                <a:schemeClr val="bg1">
                  <a:lumMod val="50000"/>
                </a:schemeClr>
              </a:solidFill>
              <a:cs typeface="+mn-ea"/>
              <a:sym typeface="+mn-lt"/>
            </a:endParaRPr>
          </a:p>
        </p:txBody>
      </p:sp>
      <p:sp>
        <p:nvSpPr>
          <p:cNvPr id="5" name="文本框 4"/>
          <p:cNvSpPr txBox="1"/>
          <p:nvPr/>
        </p:nvSpPr>
        <p:spPr>
          <a:xfrm>
            <a:off x="6716908" y="2905779"/>
            <a:ext cx="3209966" cy="521970"/>
          </a:xfrm>
          <a:prstGeom prst="rect">
            <a:avLst/>
          </a:prstGeom>
          <a:noFill/>
        </p:spPr>
        <p:txBody>
          <a:bodyPr wrap="square" rtlCol="0">
            <a:spAutoFit/>
          </a:bodyPr>
          <a:lstStyle/>
          <a:p>
            <a:pPr algn="dist">
              <a:defRPr/>
            </a:pPr>
            <a:r>
              <a:rPr lang="en-US" altLang="zh-CN" sz="2800" kern="0">
                <a:solidFill>
                  <a:prstClr val="black"/>
                </a:solidFill>
                <a:cs typeface="+mn-ea"/>
                <a:sym typeface="+mn-lt"/>
              </a:rPr>
              <a:t>Model Evaluation</a:t>
            </a:r>
            <a:endParaRPr lang="zh-CN" altLang="en-US" sz="2800" kern="0">
              <a:solidFill>
                <a:prstClr val="black"/>
              </a:solidFill>
              <a:cs typeface="+mn-ea"/>
              <a:sym typeface="+mn-lt"/>
            </a:endParaRPr>
          </a:p>
        </p:txBody>
      </p:sp>
      <p:sp>
        <p:nvSpPr>
          <p:cNvPr id="6" name="任意多边形 5"/>
          <p:cNvSpPr/>
          <p:nvPr/>
        </p:nvSpPr>
        <p:spPr>
          <a:xfrm flipH="1">
            <a:off x="9501080" y="2223383"/>
            <a:ext cx="1152202" cy="2889002"/>
          </a:xfrm>
          <a:custGeom>
            <a:avLst/>
            <a:gdLst>
              <a:gd name="connsiteX0" fmla="*/ 1790700 w 1809750"/>
              <a:gd name="connsiteY0" fmla="*/ 590550 h 3886200"/>
              <a:gd name="connsiteX1" fmla="*/ 1790700 w 1809750"/>
              <a:gd name="connsiteY1" fmla="*/ 0 h 3886200"/>
              <a:gd name="connsiteX2" fmla="*/ 0 w 1809750"/>
              <a:gd name="connsiteY2" fmla="*/ 0 h 3886200"/>
              <a:gd name="connsiteX3" fmla="*/ 0 w 1809750"/>
              <a:gd name="connsiteY3" fmla="*/ 3886200 h 3886200"/>
              <a:gd name="connsiteX4" fmla="*/ 1809750 w 1809750"/>
              <a:gd name="connsiteY4" fmla="*/ 3886200 h 3886200"/>
              <a:gd name="connsiteX5" fmla="*/ 1809750 w 1809750"/>
              <a:gd name="connsiteY5" fmla="*/ 33528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9750" h="3886200">
                <a:moveTo>
                  <a:pt x="1790700" y="590550"/>
                </a:moveTo>
                <a:lnTo>
                  <a:pt x="1790700" y="0"/>
                </a:lnTo>
                <a:lnTo>
                  <a:pt x="0" y="0"/>
                </a:lnTo>
                <a:lnTo>
                  <a:pt x="0" y="3886200"/>
                </a:lnTo>
                <a:lnTo>
                  <a:pt x="1809750" y="3886200"/>
                </a:lnTo>
                <a:lnTo>
                  <a:pt x="1809750" y="3352800"/>
                </a:lnTo>
              </a:path>
            </a:pathLst>
          </a:custGeom>
          <a:noFill/>
          <a:ln w="12700" cap="flat" cmpd="sng" algn="ctr">
            <a:solidFill>
              <a:schemeClr val="bg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000"/>
                                        <p:tgtEl>
                                          <p:spTgt spid="5"/>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750"/>
                                        <p:tgtEl>
                                          <p:spTgt spid="4"/>
                                        </p:tgtEl>
                                      </p:cBhvr>
                                    </p:animEffect>
                                  </p:childTnLst>
                                </p:cTn>
                              </p:par>
                            </p:childTnLst>
                          </p:cTn>
                        </p:par>
                        <p:par>
                          <p:cTn id="16" fill="hold">
                            <p:stCondLst>
                              <p:cond delay="2500"/>
                            </p:stCondLst>
                            <p:childTnLst>
                              <p:par>
                                <p:cTn id="17" presetID="10"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44525" y="551815"/>
            <a:ext cx="4824095" cy="684530"/>
          </a:xfrm>
          <a:prstGeom prst="rect">
            <a:avLst/>
          </a:prstGeom>
          <a:noFill/>
        </p:spPr>
        <p:txBody>
          <a:bodyPr wrap="square" rtlCol="0">
            <a:noAutofit/>
          </a:bodyPr>
          <a:p>
            <a:r>
              <a:rPr lang="en-US" sz="2400" b="1" u="sng">
                <a:latin typeface="Candara" panose="020E0502030303020204" charset="0"/>
                <a:cs typeface="Candara" panose="020E0502030303020204" charset="0"/>
              </a:rPr>
              <a:t>Model Evaluation:</a:t>
            </a:r>
            <a:endParaRPr lang="en-US" sz="2400" b="1" u="sng">
              <a:latin typeface="Candara" panose="020E0502030303020204" charset="0"/>
              <a:cs typeface="Candara" panose="020E0502030303020204" charset="0"/>
            </a:endParaRPr>
          </a:p>
        </p:txBody>
      </p:sp>
      <p:sp>
        <p:nvSpPr>
          <p:cNvPr id="3" name="Text Box 2"/>
          <p:cNvSpPr txBox="1"/>
          <p:nvPr/>
        </p:nvSpPr>
        <p:spPr>
          <a:xfrm>
            <a:off x="586740" y="1370330"/>
            <a:ext cx="10866120" cy="5185410"/>
          </a:xfrm>
          <a:prstGeom prst="rect">
            <a:avLst/>
          </a:prstGeom>
          <a:noFill/>
        </p:spPr>
        <p:txBody>
          <a:bodyPr wrap="square" rtlCol="0">
            <a:noAutofit/>
          </a:bodyPr>
          <a:p>
            <a:r>
              <a:rPr lang="en-US" b="1">
                <a:latin typeface="Candara" panose="020E0502030303020204" charset="0"/>
                <a:cs typeface="Candara" panose="020E0502030303020204" charset="0"/>
                <a:sym typeface="+mn-ea"/>
              </a:rPr>
              <a:t>.</a:t>
            </a:r>
            <a:r>
              <a:rPr lang="en-US">
                <a:latin typeface="Candara" panose="020E0502030303020204" charset="0"/>
                <a:cs typeface="Candara" panose="020E0502030303020204" charset="0"/>
                <a:sym typeface="+mn-ea"/>
              </a:rPr>
              <a:t>After training, it’s crucial to assess how well your model performs on unseen data. Evaluation metrics help you measure accuracy, precision, recall, and more</a:t>
            </a:r>
            <a:endParaRPr lang="en-US">
              <a:latin typeface="Candara" panose="020E0502030303020204" charset="0"/>
              <a:cs typeface="Candara" panose="020E0502030303020204" charset="0"/>
              <a:sym typeface="+mn-ea"/>
            </a:endParaRPr>
          </a:p>
          <a:p>
            <a:endParaRPr lang="en-US">
              <a:latin typeface="Candara" panose="020E0502030303020204" charset="0"/>
              <a:cs typeface="Candara" panose="020E0502030303020204" charset="0"/>
              <a:sym typeface="+mn-ea"/>
            </a:endParaRPr>
          </a:p>
          <a:p>
            <a:endParaRPr lang="en-US" b="1">
              <a:latin typeface="Candara" panose="020E0502030303020204" charset="0"/>
              <a:cs typeface="Candara" panose="020E0502030303020204" charset="0"/>
              <a:sym typeface="+mn-ea"/>
            </a:endParaRPr>
          </a:p>
          <a:p>
            <a:endParaRPr lang="en-US">
              <a:latin typeface="Candara" panose="020E0502030303020204" charset="0"/>
              <a:cs typeface="Candara" panose="020E0502030303020204" charset="0"/>
              <a:sym typeface="+mn-ea"/>
            </a:endParaRPr>
          </a:p>
        </p:txBody>
      </p:sp>
      <p:pic>
        <p:nvPicPr>
          <p:cNvPr id="4" name="Picture 3" descr="Screenshot (244)"/>
          <p:cNvPicPr>
            <a:picLocks noChangeAspect="1"/>
          </p:cNvPicPr>
          <p:nvPr>
            <p:custDataLst>
              <p:tags r:id="rId1"/>
            </p:custDataLst>
          </p:nvPr>
        </p:nvPicPr>
        <p:blipFill>
          <a:blip r:embed="rId2"/>
          <a:srcRect t="14476"/>
          <a:stretch>
            <a:fillRect/>
          </a:stretch>
        </p:blipFill>
        <p:spPr>
          <a:xfrm>
            <a:off x="586740" y="2336800"/>
            <a:ext cx="5307965" cy="3305175"/>
          </a:xfrm>
          <a:prstGeom prst="rect">
            <a:avLst/>
          </a:prstGeom>
        </p:spPr>
      </p:pic>
      <p:pic>
        <p:nvPicPr>
          <p:cNvPr id="5" name="Picture 4" descr="Screenshot (245)"/>
          <p:cNvPicPr>
            <a:picLocks noChangeAspect="1"/>
          </p:cNvPicPr>
          <p:nvPr>
            <p:custDataLst>
              <p:tags r:id="rId3"/>
            </p:custDataLst>
          </p:nvPr>
        </p:nvPicPr>
        <p:blipFill>
          <a:blip r:embed="rId4"/>
          <a:stretch>
            <a:fillRect/>
          </a:stretch>
        </p:blipFill>
        <p:spPr>
          <a:xfrm>
            <a:off x="5981700" y="2336800"/>
            <a:ext cx="5299075" cy="30880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Title 1"/>
          <p:cNvSpPr>
            <a:spLocks noGrp="1"/>
          </p:cNvSpPr>
          <p:nvPr>
            <p:ph type="title"/>
          </p:nvPr>
        </p:nvSpPr>
        <p:spPr>
          <a:xfrm>
            <a:off x="838200" y="365125"/>
            <a:ext cx="10515600" cy="1011555"/>
          </a:xfrm>
        </p:spPr>
        <p:txBody>
          <a:bodyPr/>
          <a:p>
            <a:r>
              <a:rPr lang="en-US" u="sng">
                <a:latin typeface="Candara" panose="020E0502030303020204" charset="0"/>
                <a:cs typeface="Candara" panose="020E0502030303020204" charset="0"/>
              </a:rPr>
              <a:t>CONTENT</a:t>
            </a:r>
            <a:endParaRPr lang="en-US" u="sng">
              <a:latin typeface="Candara" panose="020E0502030303020204" charset="0"/>
              <a:cs typeface="Candara" panose="020E0502030303020204" charset="0"/>
            </a:endParaRPr>
          </a:p>
        </p:txBody>
      </p:sp>
      <p:sp>
        <p:nvSpPr>
          <p:cNvPr id="3" name="Content Placeholder 2"/>
          <p:cNvSpPr>
            <a:spLocks noGrp="1"/>
          </p:cNvSpPr>
          <p:nvPr>
            <p:ph idx="1"/>
          </p:nvPr>
        </p:nvSpPr>
        <p:spPr>
          <a:xfrm>
            <a:off x="838200" y="1376045"/>
            <a:ext cx="10515600" cy="4918710"/>
          </a:xfrm>
        </p:spPr>
        <p:txBody>
          <a:bodyPr>
            <a:normAutofit lnSpcReduction="20000"/>
          </a:bodyPr>
          <a:p>
            <a:pPr>
              <a:buFont typeface="Arial" panose="020B0604020202020204" pitchFamily="34" charset="0"/>
              <a:buChar char="•"/>
            </a:pPr>
            <a:r>
              <a:rPr lang="en-US">
                <a:latin typeface="Candara" panose="020E0502030303020204" charset="0"/>
                <a:cs typeface="Candara" panose="020E0502030303020204" charset="0"/>
                <a:sym typeface="+mn-ea"/>
              </a:rPr>
              <a:t>Problem Statement</a:t>
            </a:r>
            <a:endParaRPr lang="en-US">
              <a:latin typeface="Candara" panose="020E0502030303020204" charset="0"/>
              <a:cs typeface="Candara" panose="020E0502030303020204" charset="0"/>
              <a:sym typeface="+mn-ea"/>
            </a:endParaRPr>
          </a:p>
          <a:p>
            <a:pPr>
              <a:buFont typeface="Arial" panose="020B0604020202020204" pitchFamily="34" charset="0"/>
              <a:buChar char="•"/>
            </a:pPr>
            <a:r>
              <a:rPr lang="en-US">
                <a:latin typeface="Candara" panose="020E0502030303020204" charset="0"/>
                <a:cs typeface="Candara" panose="020E0502030303020204" charset="0"/>
                <a:sym typeface="+mn-ea"/>
              </a:rPr>
              <a:t>Project Architecture </a:t>
            </a:r>
            <a:endParaRPr lang="en-US">
              <a:latin typeface="Candara" panose="020E0502030303020204" charset="0"/>
              <a:cs typeface="Candara" panose="020E0502030303020204" charset="0"/>
            </a:endParaRPr>
          </a:p>
          <a:p>
            <a:pPr>
              <a:buFont typeface="Arial" panose="020B0604020202020204" pitchFamily="34" charset="0"/>
              <a:buChar char="•"/>
            </a:pPr>
            <a:r>
              <a:rPr lang="en-US">
                <a:latin typeface="Candara" panose="020E0502030303020204" charset="0"/>
                <a:cs typeface="Candara" panose="020E0502030303020204" charset="0"/>
                <a:sym typeface="+mn-ea"/>
              </a:rPr>
              <a:t>Introduction to Recommendation System</a:t>
            </a:r>
            <a:endParaRPr lang="en-US">
              <a:latin typeface="Candara" panose="020E0502030303020204" charset="0"/>
              <a:cs typeface="Candara" panose="020E0502030303020204" charset="0"/>
            </a:endParaRPr>
          </a:p>
          <a:p>
            <a:pPr>
              <a:buFont typeface="Arial" panose="020B0604020202020204" pitchFamily="34" charset="0"/>
              <a:buChar char="•"/>
            </a:pPr>
            <a:r>
              <a:rPr lang="en-US">
                <a:latin typeface="Candara" panose="020E0502030303020204" charset="0"/>
                <a:cs typeface="Candara" panose="020E0502030303020204" charset="0"/>
                <a:sym typeface="+mn-ea"/>
              </a:rPr>
              <a:t>Dataset Overview</a:t>
            </a:r>
            <a:endParaRPr lang="en-US">
              <a:latin typeface="Candara" panose="020E0502030303020204" charset="0"/>
              <a:cs typeface="Candara" panose="020E0502030303020204" charset="0"/>
            </a:endParaRPr>
          </a:p>
          <a:p>
            <a:pPr>
              <a:buFont typeface="Arial" panose="020B0604020202020204" pitchFamily="34" charset="0"/>
              <a:buChar char="•"/>
            </a:pPr>
            <a:r>
              <a:rPr lang="en-US">
                <a:latin typeface="Candara" panose="020E0502030303020204" charset="0"/>
                <a:cs typeface="Candara" panose="020E0502030303020204" charset="0"/>
                <a:sym typeface="+mn-ea"/>
              </a:rPr>
              <a:t>Data Preprocessing </a:t>
            </a:r>
            <a:endParaRPr lang="en-US">
              <a:latin typeface="Candara" panose="020E0502030303020204" charset="0"/>
              <a:cs typeface="Candara" panose="020E0502030303020204" charset="0"/>
              <a:sym typeface="+mn-ea"/>
            </a:endParaRPr>
          </a:p>
          <a:p>
            <a:pPr>
              <a:buFont typeface="Arial" panose="020B0604020202020204" pitchFamily="34" charset="0"/>
              <a:buChar char="•"/>
            </a:pPr>
            <a:r>
              <a:rPr lang="en-US">
                <a:latin typeface="Candara" panose="020E0502030303020204" charset="0"/>
                <a:cs typeface="Candara" panose="020E0502030303020204" charset="0"/>
                <a:sym typeface="+mn-ea"/>
              </a:rPr>
              <a:t>EDA(</a:t>
            </a:r>
            <a:r>
              <a:rPr lang="en-US">
                <a:latin typeface="Candara" panose="020E0502030303020204" charset="0"/>
                <a:cs typeface="Candara" panose="020E0502030303020204" charset="0"/>
                <a:sym typeface="+mn-ea"/>
              </a:rPr>
              <a:t>Exploratory data analysis)</a:t>
            </a:r>
            <a:endParaRPr lang="en-US">
              <a:latin typeface="Candara" panose="020E0502030303020204" charset="0"/>
              <a:cs typeface="Candara" panose="020E0502030303020204" charset="0"/>
            </a:endParaRPr>
          </a:p>
          <a:p>
            <a:pPr>
              <a:buFont typeface="Arial" panose="020B0604020202020204" pitchFamily="34" charset="0"/>
              <a:buChar char="•"/>
            </a:pPr>
            <a:r>
              <a:rPr lang="en-US">
                <a:latin typeface="Candara" panose="020E0502030303020204" charset="0"/>
                <a:cs typeface="Candara" panose="020E0502030303020204" charset="0"/>
                <a:sym typeface="+mn-ea"/>
              </a:rPr>
              <a:t>Visualization</a:t>
            </a:r>
            <a:endParaRPr lang="en-US">
              <a:latin typeface="Candara" panose="020E0502030303020204" charset="0"/>
              <a:cs typeface="Candara" panose="020E0502030303020204" charset="0"/>
            </a:endParaRPr>
          </a:p>
          <a:p>
            <a:pPr>
              <a:buFont typeface="Arial" panose="020B0604020202020204" pitchFamily="34" charset="0"/>
              <a:buChar char="•"/>
            </a:pPr>
            <a:r>
              <a:rPr lang="en-US">
                <a:latin typeface="Candara" panose="020E0502030303020204" charset="0"/>
                <a:cs typeface="Candara" panose="020E0502030303020204" charset="0"/>
                <a:sym typeface="+mn-ea"/>
              </a:rPr>
              <a:t>Recommendation Techniques </a:t>
            </a:r>
            <a:endParaRPr lang="en-US">
              <a:latin typeface="Candara" panose="020E0502030303020204" charset="0"/>
              <a:cs typeface="Candara" panose="020E0502030303020204" charset="0"/>
            </a:endParaRPr>
          </a:p>
          <a:p>
            <a:pPr>
              <a:buFont typeface="Arial" panose="020B0604020202020204" pitchFamily="34" charset="0"/>
              <a:buChar char="•"/>
            </a:pPr>
            <a:r>
              <a:rPr lang="en-US">
                <a:latin typeface="Candara" panose="020E0502030303020204" charset="0"/>
                <a:cs typeface="Candara" panose="020E0502030303020204" charset="0"/>
                <a:sym typeface="+mn-ea"/>
              </a:rPr>
              <a:t>Model Building</a:t>
            </a:r>
            <a:endParaRPr lang="en-US">
              <a:latin typeface="Candara" panose="020E0502030303020204" charset="0"/>
              <a:cs typeface="Candara" panose="020E0502030303020204" charset="0"/>
            </a:endParaRPr>
          </a:p>
          <a:p>
            <a:pPr>
              <a:buFont typeface="Arial" panose="020B0604020202020204" pitchFamily="34" charset="0"/>
              <a:buChar char="•"/>
            </a:pPr>
            <a:r>
              <a:rPr lang="en-US">
                <a:latin typeface="Candara" panose="020E0502030303020204" charset="0"/>
                <a:cs typeface="Candara" panose="020E0502030303020204" charset="0"/>
                <a:sym typeface="+mn-ea"/>
              </a:rPr>
              <a:t>Deployment</a:t>
            </a:r>
            <a:endParaRPr lang="en-US">
              <a:latin typeface="Candara" panose="020E0502030303020204" charset="0"/>
              <a:cs typeface="Candara" panose="020E0502030303020204" charset="0"/>
              <a:sym typeface="+mn-ea"/>
            </a:endParaRPr>
          </a:p>
          <a:p>
            <a:pPr>
              <a:buFont typeface="Arial" panose="020B0604020202020204" pitchFamily="34" charset="0"/>
              <a:buChar char="•"/>
            </a:pPr>
            <a:r>
              <a:rPr lang="en-US">
                <a:latin typeface="Candara" panose="020E0502030303020204" charset="0"/>
                <a:cs typeface="Candara" panose="020E0502030303020204" charset="0"/>
              </a:rPr>
              <a:t>Conclusion</a:t>
            </a:r>
            <a:endParaRPr lang="en-US">
              <a:latin typeface="Candara" panose="020E0502030303020204" charset="0"/>
              <a:cs typeface="Candara" panose="020E0502030303020204" charset="0"/>
            </a:endParaRPr>
          </a:p>
          <a:p>
            <a:pPr marL="0" indent="0">
              <a:buFont typeface="+mj-lt"/>
              <a:buNone/>
            </a:pPr>
            <a:endParaRPr lang="en-US">
              <a:latin typeface="Candara" panose="020E0502030303020204" charset="0"/>
              <a:cs typeface="Candara" panose="020E0502030303020204" charset="0"/>
            </a:endParaRPr>
          </a:p>
        </p:txBody>
      </p:sp>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46)"/>
          <p:cNvPicPr>
            <a:picLocks noChangeAspect="1"/>
          </p:cNvPicPr>
          <p:nvPr/>
        </p:nvPicPr>
        <p:blipFill>
          <a:blip r:embed="rId1"/>
          <a:srcRect b="31467"/>
          <a:stretch>
            <a:fillRect/>
          </a:stretch>
        </p:blipFill>
        <p:spPr>
          <a:xfrm>
            <a:off x="190500" y="681990"/>
            <a:ext cx="5989320" cy="2658110"/>
          </a:xfrm>
          <a:prstGeom prst="rect">
            <a:avLst/>
          </a:prstGeom>
        </p:spPr>
      </p:pic>
      <p:pic>
        <p:nvPicPr>
          <p:cNvPr id="5" name="Picture 4" descr="Screenshot (247)"/>
          <p:cNvPicPr>
            <a:picLocks noChangeAspect="1"/>
          </p:cNvPicPr>
          <p:nvPr/>
        </p:nvPicPr>
        <p:blipFill>
          <a:blip r:embed="rId2"/>
          <a:srcRect b="24857"/>
          <a:stretch>
            <a:fillRect/>
          </a:stretch>
        </p:blipFill>
        <p:spPr>
          <a:xfrm>
            <a:off x="189865" y="3521710"/>
            <a:ext cx="5699125" cy="2185035"/>
          </a:xfrm>
          <a:prstGeom prst="rect">
            <a:avLst/>
          </a:prstGeom>
        </p:spPr>
      </p:pic>
      <p:pic>
        <p:nvPicPr>
          <p:cNvPr id="6" name="Picture 5" descr="Screenshot (248)"/>
          <p:cNvPicPr>
            <a:picLocks noChangeAspect="1"/>
          </p:cNvPicPr>
          <p:nvPr/>
        </p:nvPicPr>
        <p:blipFill>
          <a:blip r:embed="rId3"/>
          <a:stretch>
            <a:fillRect/>
          </a:stretch>
        </p:blipFill>
        <p:spPr>
          <a:xfrm>
            <a:off x="6307455" y="1456055"/>
            <a:ext cx="5480685" cy="3945890"/>
          </a:xfrm>
          <a:prstGeom prst="rect">
            <a:avLst/>
          </a:prstGeom>
        </p:spPr>
      </p:pic>
      <p:sp>
        <p:nvSpPr>
          <p:cNvPr id="7" name="Text Box 6"/>
          <p:cNvSpPr txBox="1"/>
          <p:nvPr/>
        </p:nvSpPr>
        <p:spPr>
          <a:xfrm>
            <a:off x="673100" y="286385"/>
            <a:ext cx="4638675" cy="560070"/>
          </a:xfrm>
          <a:prstGeom prst="rect">
            <a:avLst/>
          </a:prstGeom>
          <a:noFill/>
        </p:spPr>
        <p:txBody>
          <a:bodyPr wrap="square" rtlCol="0">
            <a:noAutofit/>
          </a:bodyPr>
          <a:p>
            <a:r>
              <a:rPr lang="en-US" sz="2000" b="1" u="sng">
                <a:latin typeface="Candara" panose="020E0502030303020204" charset="0"/>
                <a:cs typeface="Candara" panose="020E0502030303020204" charset="0"/>
              </a:rPr>
              <a:t>Evaluation outputs:</a:t>
            </a:r>
            <a:endParaRPr lang="en-US" sz="2000" b="1" u="sng">
              <a:latin typeface="Candara" panose="020E0502030303020204" charset="0"/>
              <a:cs typeface="Candara" panose="020E0502030303020204" charset="0"/>
            </a:endParaRPr>
          </a:p>
        </p:txBody>
      </p:sp>
      <p:sp>
        <p:nvSpPr>
          <p:cNvPr id="8" name="Text Box 7"/>
          <p:cNvSpPr txBox="1"/>
          <p:nvPr/>
        </p:nvSpPr>
        <p:spPr>
          <a:xfrm>
            <a:off x="6708775" y="580390"/>
            <a:ext cx="5079365" cy="875665"/>
          </a:xfrm>
          <a:prstGeom prst="rect">
            <a:avLst/>
          </a:prstGeom>
        </p:spPr>
        <p:txBody>
          <a:bodyPr>
            <a:noAutofit/>
          </a:bodyPr>
          <a:p>
            <a:r>
              <a:rPr lang="en-US" altLang="zh-CN" sz="2000" b="1">
                <a:solidFill>
                  <a:srgbClr val="C00000"/>
                </a:solidFill>
                <a:latin typeface="Segoe UI Black" panose="020B0A02040204020203" charset="0"/>
                <a:cs typeface="Segoe UI Black" panose="020B0A02040204020203" charset="0"/>
              </a:rPr>
              <a:t>Recall@5 of 24% </a:t>
            </a:r>
            <a:endParaRPr lang="en-US" altLang="zh-CN" sz="2000" b="1">
              <a:solidFill>
                <a:srgbClr val="C00000"/>
              </a:solidFill>
              <a:latin typeface="Segoe UI Black" panose="020B0A02040204020203" charset="0"/>
              <a:cs typeface="Segoe UI Black" panose="020B0A02040204020203" charset="0"/>
            </a:endParaRPr>
          </a:p>
          <a:p>
            <a:r>
              <a:rPr lang="en-US" altLang="zh-CN" sz="2000" b="1">
                <a:solidFill>
                  <a:srgbClr val="C00000"/>
                </a:solidFill>
                <a:latin typeface="Segoe UI Black" panose="020B0A02040204020203" charset="0"/>
                <a:cs typeface="Segoe UI Black" panose="020B0A02040204020203" charset="0"/>
              </a:rPr>
              <a:t>Recall@10 of 31%</a:t>
            </a:r>
            <a:endParaRPr lang="en-US" altLang="zh-CN" sz="2000" b="1">
              <a:solidFill>
                <a:srgbClr val="C00000"/>
              </a:solidFill>
              <a:latin typeface="Segoe UI Black" panose="020B0A02040204020203" charset="0"/>
              <a:cs typeface="Segoe UI Black" panose="020B0A02040204020203" charset="0"/>
            </a:endParaRPr>
          </a:p>
        </p:txBody>
      </p:sp>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65364"/>
          <a:stretch>
            <a:fillRect/>
          </a:stretch>
        </p:blipFill>
        <p:spPr>
          <a:xfrm flipH="1" flipV="1">
            <a:off x="0" y="0"/>
            <a:ext cx="5124450" cy="6858000"/>
          </a:xfrm>
          <a:prstGeom prst="rect">
            <a:avLst/>
          </a:prstGeom>
        </p:spPr>
      </p:pic>
      <p:sp>
        <p:nvSpPr>
          <p:cNvPr id="4" name="文本框 3"/>
          <p:cNvSpPr txBox="1"/>
          <p:nvPr/>
        </p:nvSpPr>
        <p:spPr>
          <a:xfrm>
            <a:off x="5916295" y="3534410"/>
            <a:ext cx="4010660" cy="932815"/>
          </a:xfrm>
          <a:prstGeom prst="rect">
            <a:avLst/>
          </a:prstGeom>
          <a:noFill/>
        </p:spPr>
        <p:txBody>
          <a:bodyPr wrap="square" rtlCol="0">
            <a:noAutofit/>
          </a:bodyPr>
          <a:lstStyle/>
          <a:p>
            <a:pPr algn="r">
              <a:lnSpc>
                <a:spcPct val="130000"/>
              </a:lnSpc>
            </a:pPr>
            <a:r>
              <a:rPr lang="en-US" sz="900">
                <a:sym typeface="+mn-ea"/>
              </a:rPr>
              <a:t>In machine learning, model deployment is the process of integrating a machine learning model into an existing production environment where it can take in an input and return an output.</a:t>
            </a:r>
            <a:endParaRPr lang="en-US" altLang="zh-CN" sz="900" dirty="0">
              <a:solidFill>
                <a:schemeClr val="bg1">
                  <a:lumMod val="50000"/>
                </a:schemeClr>
              </a:solidFill>
              <a:cs typeface="+mn-ea"/>
              <a:sym typeface="+mn-lt"/>
            </a:endParaRPr>
          </a:p>
        </p:txBody>
      </p:sp>
      <p:sp>
        <p:nvSpPr>
          <p:cNvPr id="5" name="文本框 4"/>
          <p:cNvSpPr txBox="1"/>
          <p:nvPr/>
        </p:nvSpPr>
        <p:spPr>
          <a:xfrm>
            <a:off x="6716908" y="2905779"/>
            <a:ext cx="3209966" cy="521970"/>
          </a:xfrm>
          <a:prstGeom prst="rect">
            <a:avLst/>
          </a:prstGeom>
          <a:noFill/>
        </p:spPr>
        <p:txBody>
          <a:bodyPr wrap="square" rtlCol="0">
            <a:spAutoFit/>
          </a:bodyPr>
          <a:lstStyle/>
          <a:p>
            <a:pPr algn="dist">
              <a:defRPr/>
            </a:pPr>
            <a:r>
              <a:rPr lang="en-US" altLang="zh-CN" sz="2800" kern="0">
                <a:solidFill>
                  <a:prstClr val="black"/>
                </a:solidFill>
                <a:cs typeface="+mn-ea"/>
                <a:sym typeface="+mn-lt"/>
              </a:rPr>
              <a:t>Model Deployment</a:t>
            </a:r>
            <a:endParaRPr lang="zh-CN" altLang="en-US" sz="2800" kern="0">
              <a:solidFill>
                <a:prstClr val="black"/>
              </a:solidFill>
              <a:cs typeface="+mn-ea"/>
              <a:sym typeface="+mn-lt"/>
            </a:endParaRPr>
          </a:p>
        </p:txBody>
      </p:sp>
      <p:sp>
        <p:nvSpPr>
          <p:cNvPr id="6" name="任意多边形 5"/>
          <p:cNvSpPr/>
          <p:nvPr/>
        </p:nvSpPr>
        <p:spPr>
          <a:xfrm flipH="1">
            <a:off x="9501080" y="2223383"/>
            <a:ext cx="1152202" cy="2889002"/>
          </a:xfrm>
          <a:custGeom>
            <a:avLst/>
            <a:gdLst>
              <a:gd name="connsiteX0" fmla="*/ 1790700 w 1809750"/>
              <a:gd name="connsiteY0" fmla="*/ 590550 h 3886200"/>
              <a:gd name="connsiteX1" fmla="*/ 1790700 w 1809750"/>
              <a:gd name="connsiteY1" fmla="*/ 0 h 3886200"/>
              <a:gd name="connsiteX2" fmla="*/ 0 w 1809750"/>
              <a:gd name="connsiteY2" fmla="*/ 0 h 3886200"/>
              <a:gd name="connsiteX3" fmla="*/ 0 w 1809750"/>
              <a:gd name="connsiteY3" fmla="*/ 3886200 h 3886200"/>
              <a:gd name="connsiteX4" fmla="*/ 1809750 w 1809750"/>
              <a:gd name="connsiteY4" fmla="*/ 3886200 h 3886200"/>
              <a:gd name="connsiteX5" fmla="*/ 1809750 w 1809750"/>
              <a:gd name="connsiteY5" fmla="*/ 33528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9750" h="3886200">
                <a:moveTo>
                  <a:pt x="1790700" y="590550"/>
                </a:moveTo>
                <a:lnTo>
                  <a:pt x="1790700" y="0"/>
                </a:lnTo>
                <a:lnTo>
                  <a:pt x="0" y="0"/>
                </a:lnTo>
                <a:lnTo>
                  <a:pt x="0" y="3886200"/>
                </a:lnTo>
                <a:lnTo>
                  <a:pt x="1809750" y="3886200"/>
                </a:lnTo>
                <a:lnTo>
                  <a:pt x="1809750" y="3352800"/>
                </a:lnTo>
              </a:path>
            </a:pathLst>
          </a:custGeom>
          <a:noFill/>
          <a:ln w="12700" cap="flat" cmpd="sng" algn="ctr">
            <a:solidFill>
              <a:schemeClr val="bg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000"/>
                                        <p:tgtEl>
                                          <p:spTgt spid="5"/>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750"/>
                                        <p:tgtEl>
                                          <p:spTgt spid="4"/>
                                        </p:tgtEl>
                                      </p:cBhvr>
                                    </p:animEffect>
                                  </p:childTnLst>
                                </p:cTn>
                              </p:par>
                            </p:childTnLst>
                          </p:cTn>
                        </p:par>
                        <p:par>
                          <p:cTn id="16" fill="hold">
                            <p:stCondLst>
                              <p:cond delay="2500"/>
                            </p:stCondLst>
                            <p:childTnLst>
                              <p:par>
                                <p:cTn id="17" presetID="10"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59765" y="314960"/>
            <a:ext cx="4064000" cy="914400"/>
          </a:xfrm>
          <a:prstGeom prst="rect">
            <a:avLst/>
          </a:prstGeom>
          <a:noFill/>
        </p:spPr>
        <p:txBody>
          <a:bodyPr wrap="square" rtlCol="0">
            <a:noAutofit/>
          </a:bodyPr>
          <a:p>
            <a:r>
              <a:rPr lang="en-US" sz="3200" b="1" u="sng">
                <a:latin typeface="Candara" panose="020E0502030303020204" charset="0"/>
                <a:cs typeface="Candara" panose="020E0502030303020204" charset="0"/>
              </a:rPr>
              <a:t>Model deployment:</a:t>
            </a:r>
            <a:endParaRPr lang="en-US" sz="3200" b="1" u="sng">
              <a:latin typeface="Candara" panose="020E0502030303020204" charset="0"/>
              <a:cs typeface="Candara" panose="020E0502030303020204" charset="0"/>
            </a:endParaRPr>
          </a:p>
        </p:txBody>
      </p:sp>
      <p:sp>
        <p:nvSpPr>
          <p:cNvPr id="3" name="Text Box 2"/>
          <p:cNvSpPr txBox="1"/>
          <p:nvPr/>
        </p:nvSpPr>
        <p:spPr>
          <a:xfrm>
            <a:off x="469900" y="796290"/>
            <a:ext cx="9808845" cy="4163060"/>
          </a:xfrm>
          <a:prstGeom prst="rect">
            <a:avLst/>
          </a:prstGeom>
          <a:noFill/>
        </p:spPr>
        <p:txBody>
          <a:bodyPr wrap="square" rtlCol="0">
            <a:noAutofit/>
          </a:bodyPr>
          <a:p>
            <a:endParaRPr lang="en-US">
              <a:latin typeface="Candara" panose="020E0502030303020204" charset="0"/>
              <a:cs typeface="Candara" panose="020E0502030303020204" charset="0"/>
            </a:endParaRPr>
          </a:p>
          <a:p>
            <a:endParaRPr lang="en-US">
              <a:latin typeface="Candara" panose="020E0502030303020204" charset="0"/>
              <a:cs typeface="Candara" panose="020E0502030303020204" charset="0"/>
            </a:endParaRPr>
          </a:p>
          <a:p>
            <a:endParaRPr lang="en-US">
              <a:latin typeface="Candara" panose="020E0502030303020204" charset="0"/>
              <a:cs typeface="Candara" panose="020E0502030303020204" charset="0"/>
            </a:endParaRPr>
          </a:p>
          <a:p>
            <a:endParaRPr lang="en-US">
              <a:latin typeface="Candara" panose="020E0502030303020204" charset="0"/>
              <a:cs typeface="Candara" panose="020E0502030303020204" charset="0"/>
            </a:endParaRPr>
          </a:p>
          <a:p>
            <a:endParaRPr lang="en-US">
              <a:latin typeface="Candara" panose="020E0502030303020204" charset="0"/>
              <a:cs typeface="Candara" panose="020E0502030303020204" charset="0"/>
            </a:endParaRPr>
          </a:p>
          <a:p>
            <a:endParaRPr lang="en-US">
              <a:latin typeface="Candara" panose="020E0502030303020204" charset="0"/>
              <a:cs typeface="Candara" panose="020E0502030303020204" charset="0"/>
            </a:endParaRPr>
          </a:p>
          <a:p>
            <a:endParaRPr lang="en-US">
              <a:latin typeface="Candara" panose="020E0502030303020204" charset="0"/>
              <a:cs typeface="Candara" panose="020E0502030303020204" charset="0"/>
            </a:endParaRPr>
          </a:p>
        </p:txBody>
      </p:sp>
      <p:pic>
        <p:nvPicPr>
          <p:cNvPr id="4" name="Picture 3"/>
          <p:cNvPicPr/>
          <p:nvPr>
            <p:custDataLst>
              <p:tags r:id="rId1"/>
            </p:custDataLst>
          </p:nvPr>
        </p:nvPicPr>
        <p:blipFill>
          <a:blip r:embed="rId2"/>
          <a:srcRect l="29755" t="29357" r="36353" b="56159"/>
        </p:blipFill>
        <p:spPr>
          <a:xfrm>
            <a:off x="266065" y="1804670"/>
            <a:ext cx="5944235" cy="1205230"/>
          </a:xfrm>
          <a:prstGeom prst="rect">
            <a:avLst/>
          </a:prstGeom>
        </p:spPr>
      </p:pic>
      <p:pic>
        <p:nvPicPr>
          <p:cNvPr id="5" name="Picture 4"/>
          <p:cNvPicPr/>
          <p:nvPr>
            <p:custDataLst>
              <p:tags r:id="rId3"/>
            </p:custDataLst>
          </p:nvPr>
        </p:nvPicPr>
        <p:blipFill>
          <a:blip r:embed="rId4"/>
          <a:srcRect l="7231" t="49996" r="50485" b="26286"/>
        </p:blipFill>
        <p:spPr>
          <a:xfrm>
            <a:off x="342265" y="3810000"/>
            <a:ext cx="5562600" cy="1753235"/>
          </a:xfrm>
          <a:prstGeom prst="rect">
            <a:avLst/>
          </a:prstGeom>
        </p:spPr>
      </p:pic>
      <p:pic>
        <p:nvPicPr>
          <p:cNvPr id="6" name="Picture 5"/>
          <p:cNvPicPr/>
          <p:nvPr>
            <p:custDataLst>
              <p:tags r:id="rId5"/>
            </p:custDataLst>
          </p:nvPr>
        </p:nvPicPr>
        <p:blipFill>
          <a:blip r:embed="rId6"/>
          <a:srcRect l="9753" t="21457" r="55966" b="27745"/>
        </p:blipFill>
        <p:spPr>
          <a:xfrm>
            <a:off x="6210300" y="1804670"/>
            <a:ext cx="5880735" cy="3051810"/>
          </a:xfrm>
          <a:prstGeom prst="rect">
            <a:avLst/>
          </a:prstGeom>
        </p:spPr>
      </p:pic>
      <p:sp>
        <p:nvSpPr>
          <p:cNvPr id="7" name="Text Box 6"/>
          <p:cNvSpPr txBox="1"/>
          <p:nvPr/>
        </p:nvSpPr>
        <p:spPr>
          <a:xfrm>
            <a:off x="342900" y="1435100"/>
            <a:ext cx="4380230" cy="292100"/>
          </a:xfrm>
          <a:prstGeom prst="rect">
            <a:avLst/>
          </a:prstGeom>
          <a:noFill/>
        </p:spPr>
        <p:txBody>
          <a:bodyPr wrap="square" rtlCol="0">
            <a:noAutofit/>
          </a:bodyPr>
          <a:p>
            <a:r>
              <a:rPr lang="en-US"/>
              <a:t>Setting Header and importing pickles</a:t>
            </a:r>
            <a:endParaRPr lang="en-US"/>
          </a:p>
        </p:txBody>
      </p:sp>
      <p:sp>
        <p:nvSpPr>
          <p:cNvPr id="8" name="Text Box 7"/>
          <p:cNvSpPr txBox="1"/>
          <p:nvPr/>
        </p:nvSpPr>
        <p:spPr>
          <a:xfrm>
            <a:off x="6464300" y="1384300"/>
            <a:ext cx="5016500" cy="317500"/>
          </a:xfrm>
          <a:prstGeom prst="rect">
            <a:avLst/>
          </a:prstGeom>
          <a:noFill/>
        </p:spPr>
        <p:txBody>
          <a:bodyPr wrap="square" rtlCol="0">
            <a:noAutofit/>
          </a:bodyPr>
          <a:p>
            <a:r>
              <a:rPr lang="en-US"/>
              <a:t>Setting book Title and cover image</a:t>
            </a:r>
            <a:endParaRPr lang="en-US"/>
          </a:p>
        </p:txBody>
      </p:sp>
      <p:sp>
        <p:nvSpPr>
          <p:cNvPr id="9" name="Text Box 8"/>
          <p:cNvSpPr txBox="1"/>
          <p:nvPr/>
        </p:nvSpPr>
        <p:spPr>
          <a:xfrm>
            <a:off x="317500" y="3187700"/>
            <a:ext cx="5586730" cy="304800"/>
          </a:xfrm>
          <a:prstGeom prst="rect">
            <a:avLst/>
          </a:prstGeom>
          <a:noFill/>
        </p:spPr>
        <p:txBody>
          <a:bodyPr wrap="square" rtlCol="0">
            <a:noAutofit/>
          </a:bodyPr>
          <a:p>
            <a:r>
              <a:rPr lang="en-US"/>
              <a:t>Setting user-id selection box and recommendation button</a:t>
            </a:r>
            <a:endParaRPr lang="en-US"/>
          </a:p>
        </p:txBody>
      </p:sp>
      <p:sp>
        <p:nvSpPr>
          <p:cNvPr id="10" name="Text Box 9"/>
          <p:cNvSpPr txBox="1"/>
          <p:nvPr/>
        </p:nvSpPr>
        <p:spPr>
          <a:xfrm>
            <a:off x="635000" y="838200"/>
            <a:ext cx="5918200" cy="584200"/>
          </a:xfrm>
          <a:prstGeom prst="rect">
            <a:avLst/>
          </a:prstGeom>
          <a:noFill/>
        </p:spPr>
        <p:txBody>
          <a:bodyPr wrap="square" rtlCol="0">
            <a:noAutofit/>
          </a:bodyPr>
          <a:p>
            <a:pPr marL="285750" indent="-285750">
              <a:buFont typeface="Wingdings" panose="05000000000000000000" charset="0"/>
              <a:buChar char="Ø"/>
            </a:pPr>
            <a:r>
              <a:rPr lang="en-US"/>
              <a:t>Used Streamlit and Github.</a:t>
            </a:r>
            <a:endParaRPr lang="en-US"/>
          </a:p>
        </p:txBody>
      </p:sp>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88340" y="429895"/>
            <a:ext cx="4064000" cy="866140"/>
          </a:xfrm>
          <a:prstGeom prst="rect">
            <a:avLst/>
          </a:prstGeom>
          <a:noFill/>
        </p:spPr>
        <p:txBody>
          <a:bodyPr wrap="square" rtlCol="0">
            <a:noAutofit/>
          </a:bodyPr>
          <a:p>
            <a:r>
              <a:rPr lang="en-US" b="1" u="sng">
                <a:latin typeface="Candara" panose="020E0502030303020204" charset="0"/>
                <a:cs typeface="Candara" panose="020E0502030303020204" charset="0"/>
              </a:rPr>
              <a:t>Output of the Web Application:</a:t>
            </a:r>
            <a:endParaRPr lang="en-US" b="1" u="sng">
              <a:latin typeface="Candara" panose="020E0502030303020204" charset="0"/>
              <a:cs typeface="Candara" panose="020E0502030303020204" charset="0"/>
            </a:endParaRPr>
          </a:p>
        </p:txBody>
      </p:sp>
      <p:pic>
        <p:nvPicPr>
          <p:cNvPr id="3" name="Picture 2"/>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1066800" y="1031179"/>
            <a:ext cx="10058400" cy="5262306"/>
          </a:xfrm>
          <a:prstGeom prst="rect">
            <a:avLst/>
          </a:prstGeom>
        </p:spPr>
      </p:pic>
      <p:pic>
        <p:nvPicPr>
          <p:cNvPr id="4" name="Picture 3" descr="Screenshot (249)"/>
          <p:cNvPicPr>
            <a:picLocks noChangeAspect="1"/>
          </p:cNvPicPr>
          <p:nvPr/>
        </p:nvPicPr>
        <p:blipFill>
          <a:blip r:embed="rId3"/>
          <a:stretch>
            <a:fillRect/>
          </a:stretch>
        </p:blipFill>
        <p:spPr>
          <a:xfrm>
            <a:off x="571500" y="1031240"/>
            <a:ext cx="11037570" cy="50692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65364"/>
          <a:stretch>
            <a:fillRect/>
          </a:stretch>
        </p:blipFill>
        <p:spPr>
          <a:xfrm flipH="1" flipV="1">
            <a:off x="0" y="0"/>
            <a:ext cx="5124450" cy="6858000"/>
          </a:xfrm>
          <a:prstGeom prst="rect">
            <a:avLst/>
          </a:prstGeom>
        </p:spPr>
      </p:pic>
      <p:sp>
        <p:nvSpPr>
          <p:cNvPr id="4" name="文本框 3"/>
          <p:cNvSpPr txBox="1"/>
          <p:nvPr/>
        </p:nvSpPr>
        <p:spPr>
          <a:xfrm>
            <a:off x="6096000" y="3334520"/>
            <a:ext cx="3805474" cy="629920"/>
          </a:xfrm>
          <a:prstGeom prst="rect">
            <a:avLst/>
          </a:prstGeom>
          <a:noFill/>
        </p:spPr>
        <p:txBody>
          <a:bodyPr wrap="square" rtlCol="0">
            <a:spAutoFit/>
          </a:bodyPr>
          <a:lstStyle/>
          <a:p>
            <a:pPr algn="r">
              <a:lnSpc>
                <a:spcPct val="130000"/>
              </a:lnSpc>
            </a:pPr>
            <a:r>
              <a:rPr lang="en-US" sz="900">
                <a:solidFill>
                  <a:schemeClr val="bg1">
                    <a:lumMod val="50000"/>
                  </a:schemeClr>
                </a:solidFill>
                <a:cs typeface="+mn-ea"/>
                <a:sym typeface="+mn-lt"/>
              </a:rPr>
              <a:t>Here we are discussing and describing future improvements and business value, Challenges and Recommendation system and </a:t>
            </a:r>
            <a:r>
              <a:rPr lang="en-GB" sz="900">
                <a:solidFill>
                  <a:schemeClr val="tx2"/>
                </a:solidFill>
                <a:latin typeface="Candara" panose="020E0502030303020204" charset="0"/>
                <a:ea typeface="Bodoni Moda"/>
                <a:cs typeface="Candara" panose="020E0502030303020204" charset="0"/>
                <a:sym typeface="Bodoni Moda"/>
              </a:rPr>
              <a:t>Case Study</a:t>
            </a:r>
            <a:r>
              <a:rPr lang="en-US" altLang="en-GB" sz="900">
                <a:solidFill>
                  <a:schemeClr val="tx2"/>
                </a:solidFill>
                <a:latin typeface="Candara" panose="020E0502030303020204" charset="0"/>
                <a:ea typeface="Bodoni Moda"/>
                <a:cs typeface="Candara" panose="020E0502030303020204" charset="0"/>
                <a:sym typeface="Bodoni Moda"/>
              </a:rPr>
              <a:t> Overview of the Above performed models</a:t>
            </a:r>
            <a:r>
              <a:rPr lang="en-GB" sz="900">
                <a:solidFill>
                  <a:schemeClr val="tx2"/>
                </a:solidFill>
                <a:latin typeface="Candara" panose="020E0502030303020204" charset="0"/>
                <a:ea typeface="Bodoni Moda"/>
                <a:cs typeface="Candara" panose="020E0502030303020204" charset="0"/>
                <a:sym typeface="Bodoni Moda"/>
              </a:rPr>
              <a:t> Data</a:t>
            </a:r>
            <a:endParaRPr lang="en-GB" sz="900" dirty="0">
              <a:solidFill>
                <a:schemeClr val="tx2"/>
              </a:solidFill>
              <a:latin typeface="Candara" panose="020E0502030303020204" charset="0"/>
              <a:ea typeface="Bodoni Moda"/>
              <a:cs typeface="Candara" panose="020E0502030303020204" charset="0"/>
              <a:sym typeface="Bodoni Moda"/>
            </a:endParaRPr>
          </a:p>
        </p:txBody>
      </p:sp>
      <p:sp>
        <p:nvSpPr>
          <p:cNvPr id="5" name="文本框 4"/>
          <p:cNvSpPr txBox="1"/>
          <p:nvPr/>
        </p:nvSpPr>
        <p:spPr>
          <a:xfrm>
            <a:off x="6716908" y="2905779"/>
            <a:ext cx="3209966" cy="521970"/>
          </a:xfrm>
          <a:prstGeom prst="rect">
            <a:avLst/>
          </a:prstGeom>
          <a:noFill/>
        </p:spPr>
        <p:txBody>
          <a:bodyPr wrap="square" rtlCol="0">
            <a:spAutoFit/>
          </a:bodyPr>
          <a:lstStyle/>
          <a:p>
            <a:pPr algn="dist">
              <a:defRPr/>
            </a:pPr>
            <a:r>
              <a:rPr lang="en-US" altLang="zh-CN" sz="2800" kern="0">
                <a:solidFill>
                  <a:prstClr val="black"/>
                </a:solidFill>
                <a:cs typeface="+mn-ea"/>
                <a:sym typeface="+mn-lt"/>
              </a:rPr>
              <a:t>Conclusion</a:t>
            </a:r>
            <a:endParaRPr lang="zh-CN" altLang="en-US" sz="2800" kern="0">
              <a:solidFill>
                <a:prstClr val="black"/>
              </a:solidFill>
              <a:cs typeface="+mn-ea"/>
              <a:sym typeface="+mn-lt"/>
            </a:endParaRPr>
          </a:p>
        </p:txBody>
      </p:sp>
      <p:sp>
        <p:nvSpPr>
          <p:cNvPr id="6" name="任意多边形 5"/>
          <p:cNvSpPr/>
          <p:nvPr/>
        </p:nvSpPr>
        <p:spPr>
          <a:xfrm flipH="1">
            <a:off x="9501080" y="2223383"/>
            <a:ext cx="1152202" cy="2889002"/>
          </a:xfrm>
          <a:custGeom>
            <a:avLst/>
            <a:gdLst>
              <a:gd name="connsiteX0" fmla="*/ 1790700 w 1809750"/>
              <a:gd name="connsiteY0" fmla="*/ 590550 h 3886200"/>
              <a:gd name="connsiteX1" fmla="*/ 1790700 w 1809750"/>
              <a:gd name="connsiteY1" fmla="*/ 0 h 3886200"/>
              <a:gd name="connsiteX2" fmla="*/ 0 w 1809750"/>
              <a:gd name="connsiteY2" fmla="*/ 0 h 3886200"/>
              <a:gd name="connsiteX3" fmla="*/ 0 w 1809750"/>
              <a:gd name="connsiteY3" fmla="*/ 3886200 h 3886200"/>
              <a:gd name="connsiteX4" fmla="*/ 1809750 w 1809750"/>
              <a:gd name="connsiteY4" fmla="*/ 3886200 h 3886200"/>
              <a:gd name="connsiteX5" fmla="*/ 1809750 w 1809750"/>
              <a:gd name="connsiteY5" fmla="*/ 33528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9750" h="3886200">
                <a:moveTo>
                  <a:pt x="1790700" y="590550"/>
                </a:moveTo>
                <a:lnTo>
                  <a:pt x="1790700" y="0"/>
                </a:lnTo>
                <a:lnTo>
                  <a:pt x="0" y="0"/>
                </a:lnTo>
                <a:lnTo>
                  <a:pt x="0" y="3886200"/>
                </a:lnTo>
                <a:lnTo>
                  <a:pt x="1809750" y="3886200"/>
                </a:lnTo>
                <a:lnTo>
                  <a:pt x="1809750" y="3352800"/>
                </a:lnTo>
              </a:path>
            </a:pathLst>
          </a:custGeom>
          <a:noFill/>
          <a:ln w="12700" cap="flat" cmpd="sng" algn="ctr">
            <a:solidFill>
              <a:schemeClr val="bg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000"/>
                                        <p:tgtEl>
                                          <p:spTgt spid="5"/>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750"/>
                                        <p:tgtEl>
                                          <p:spTgt spid="4"/>
                                        </p:tgtEl>
                                      </p:cBhvr>
                                    </p:animEffect>
                                  </p:childTnLst>
                                </p:cTn>
                              </p:par>
                            </p:childTnLst>
                          </p:cTn>
                        </p:par>
                        <p:par>
                          <p:cTn id="16" fill="hold">
                            <p:stCondLst>
                              <p:cond delay="2500"/>
                            </p:stCondLst>
                            <p:childTnLst>
                              <p:par>
                                <p:cTn id="17" presetID="10"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u="sng">
                <a:latin typeface="Candara" panose="020E0502030303020204" charset="0"/>
                <a:cs typeface="Candara" panose="020E0502030303020204" charset="0"/>
              </a:rPr>
              <a:t>Conclusion:</a:t>
            </a:r>
            <a:endParaRPr lang="en-US" u="sng">
              <a:latin typeface="Candara" panose="020E0502030303020204" charset="0"/>
              <a:cs typeface="Candara" panose="020E0502030303020204" charset="0"/>
            </a:endParaRPr>
          </a:p>
        </p:txBody>
      </p:sp>
      <p:sp>
        <p:nvSpPr>
          <p:cNvPr id="5" name="Content Placeholder 4"/>
          <p:cNvSpPr>
            <a:spLocks noGrp="1"/>
          </p:cNvSpPr>
          <p:nvPr>
            <p:ph idx="1"/>
          </p:nvPr>
        </p:nvSpPr>
        <p:spPr>
          <a:xfrm>
            <a:off x="838200" y="1825625"/>
            <a:ext cx="11353800" cy="4351655"/>
          </a:xfrm>
        </p:spPr>
        <p:txBody>
          <a:bodyPr>
            <a:normAutofit fontScale="90000"/>
          </a:bodyPr>
          <a:p>
            <a:pPr>
              <a:buFont typeface="Arial" panose="020B0604020202020204" pitchFamily="34" charset="0"/>
              <a:buChar char="•"/>
            </a:pPr>
            <a:r>
              <a:rPr lang="en-US"/>
              <a:t>The initial step, of our project was Data preprocessing of the three datasets-books_df, users_df and ratings_df, wherein we removed duplicates and imputed the missing values &amp; invalid entries with appropriate values  and corrected spellings  .</a:t>
            </a:r>
            <a:endParaRPr lang="en-US"/>
          </a:p>
          <a:p>
            <a:pPr>
              <a:buFont typeface="Arial" panose="020B0604020202020204" pitchFamily="34" charset="0"/>
              <a:buChar char="•"/>
            </a:pPr>
            <a:r>
              <a:rPr lang="en-US"/>
              <a:t>Then, we used user-based Collaborative filtering approach to build recommendation model.</a:t>
            </a:r>
            <a:endParaRPr lang="en-US"/>
          </a:p>
          <a:p>
            <a:pPr>
              <a:buFont typeface="Arial" panose="020B0604020202020204" pitchFamily="34" charset="0"/>
              <a:buChar char="•"/>
            </a:pPr>
            <a:r>
              <a:rPr lang="en-US"/>
              <a:t>We evaluated the performance of Singular Value Decomposition based </a:t>
            </a:r>
            <a:endParaRPr lang="en-US"/>
          </a:p>
          <a:p>
            <a:pPr>
              <a:buFont typeface="Arial" panose="020B0604020202020204" pitchFamily="34" charset="0"/>
              <a:buChar char="•"/>
            </a:pPr>
            <a:r>
              <a:rPr lang="en-US"/>
              <a:t>recommender and obtained a Global Recall@5 of 24% and Recall@10 of </a:t>
            </a:r>
            <a:endParaRPr lang="en-US"/>
          </a:p>
          <a:p>
            <a:pPr>
              <a:buFont typeface="Arial" panose="020B0604020202020204" pitchFamily="34" charset="0"/>
              <a:buChar char="•"/>
            </a:pPr>
            <a:r>
              <a:rPr lang="en-US"/>
              <a:t>31%.</a:t>
            </a:r>
            <a:endParaRPr lang="en-US"/>
          </a:p>
          <a:p>
            <a:pPr>
              <a:buFont typeface="Arial" panose="020B0604020202020204" pitchFamily="34" charset="0"/>
              <a:buChar char="•"/>
            </a:pPr>
            <a:r>
              <a:rPr lang="en-US"/>
              <a:t>Then Deployed model using Streamlit and Github.</a:t>
            </a:r>
            <a:endParaRPr lang="en-US"/>
          </a:p>
        </p:txBody>
      </p:sp>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9" name="矩形 10"/>
          <p:cNvSpPr/>
          <p:nvPr/>
        </p:nvSpPr>
        <p:spPr>
          <a:xfrm>
            <a:off x="5458460" y="974090"/>
            <a:ext cx="5755005" cy="2516505"/>
          </a:xfrm>
          <a:prstGeom prst="rect">
            <a:avLst/>
          </a:prstGeom>
          <a:solidFill>
            <a:srgbClr val="BDC5CD"/>
          </a:solidFill>
          <a:ln w="12700">
            <a:noFill/>
          </a:ln>
        </p:spPr>
        <p:txBody>
          <a:bodyPr anchor="ctr"/>
          <a:lstStyle/>
          <a:p>
            <a:pPr algn="ctr"/>
            <a:endParaRPr>
              <a:solidFill>
                <a:srgbClr val="FFFFFF"/>
              </a:solidFill>
              <a:cs typeface="+mn-ea"/>
              <a:sym typeface="+mn-lt"/>
            </a:endParaRPr>
          </a:p>
        </p:txBody>
      </p:sp>
      <p:sp>
        <p:nvSpPr>
          <p:cNvPr id="32781" name="矩形 14"/>
          <p:cNvSpPr/>
          <p:nvPr/>
        </p:nvSpPr>
        <p:spPr>
          <a:xfrm>
            <a:off x="1087120" y="3676015"/>
            <a:ext cx="5622290" cy="2567940"/>
          </a:xfrm>
          <a:prstGeom prst="rect">
            <a:avLst/>
          </a:prstGeom>
          <a:solidFill>
            <a:srgbClr val="BDC5CD"/>
          </a:solidFill>
          <a:ln w="12700">
            <a:noFill/>
          </a:ln>
        </p:spPr>
        <p:txBody>
          <a:bodyPr anchor="ctr"/>
          <a:lstStyle/>
          <a:p>
            <a:pPr algn="ctr"/>
            <a:endParaRPr>
              <a:solidFill>
                <a:srgbClr val="FFFFFF"/>
              </a:solidFill>
              <a:cs typeface="+mn-ea"/>
              <a:sym typeface="+mn-lt"/>
            </a:endParaRPr>
          </a:p>
        </p:txBody>
      </p:sp>
      <p:grpSp>
        <p:nvGrpSpPr>
          <p:cNvPr id="2" name="组合 1"/>
          <p:cNvGrpSpPr/>
          <p:nvPr/>
        </p:nvGrpSpPr>
        <p:grpSpPr>
          <a:xfrm>
            <a:off x="5620385" y="1174115"/>
            <a:ext cx="5274945" cy="2115820"/>
            <a:chOff x="5883533" y="1752940"/>
            <a:chExt cx="5086080" cy="782287"/>
          </a:xfrm>
        </p:grpSpPr>
        <p:sp>
          <p:nvSpPr>
            <p:cNvPr id="8" name="文本框 7"/>
            <p:cNvSpPr txBox="1"/>
            <p:nvPr/>
          </p:nvSpPr>
          <p:spPr>
            <a:xfrm>
              <a:off x="5883533" y="1897799"/>
              <a:ext cx="5086080" cy="637428"/>
            </a:xfrm>
            <a:prstGeom prst="rect">
              <a:avLst/>
            </a:prstGeom>
            <a:noFill/>
          </p:spPr>
          <p:txBody>
            <a:bodyPr wrap="square" rtlCol="0">
              <a:noAutofit/>
            </a:bodyPr>
            <a:lstStyle>
              <a:defPPr>
                <a:defRPr lang="zh-CN"/>
              </a:defPPr>
              <a:lvl1pPr marR="0" lvl="0" indent="0" algn="just" defTabSz="914400" fontAlgn="auto">
                <a:lnSpc>
                  <a:spcPct val="150000"/>
                </a:lnSpc>
                <a:spcBef>
                  <a:spcPts val="0"/>
                </a:spcBef>
                <a:spcAft>
                  <a:spcPts val="0"/>
                </a:spcAft>
                <a:buClrTx/>
                <a:buSzTx/>
                <a:buFontTx/>
                <a:buNone/>
                <a:defRPr kumimoji="0" sz="1100" b="0" i="0" u="none" strike="noStrike" cap="none" spc="0" normalizeH="0" baseline="0">
                  <a:ln>
                    <a:noFill/>
                  </a:ln>
                  <a:solidFill>
                    <a:schemeClr val="bg1">
                      <a:lumMod val="85000"/>
                    </a:schemeClr>
                  </a:solidFill>
                  <a:effectLst/>
                  <a:uLnTx/>
                  <a:uFillTx/>
                  <a:latin typeface="Microsoft YaHei" panose="020B0503020204020204" pitchFamily="34" charset="-122"/>
                  <a:ea typeface="Microsoft YaHei" panose="020B0503020204020204" pitchFamily="34" charset="-122"/>
                </a:defRPr>
              </a:lvl1pPr>
            </a:lstStyle>
            <a:p>
              <a:pPr marL="130175" lvl="0" algn="l" rtl="0">
                <a:spcBef>
                  <a:spcPts val="0"/>
                </a:spcBef>
                <a:spcAft>
                  <a:spcPts val="0"/>
                </a:spcAft>
                <a:buClr>
                  <a:schemeClr val="accent1"/>
                </a:buClr>
                <a:buSzPts val="1100"/>
              </a:pPr>
              <a:r>
                <a:rPr lang="en-GB" sz="900">
                  <a:solidFill>
                    <a:schemeClr val="tx2"/>
                  </a:solidFill>
                  <a:sym typeface="+mn-ea"/>
                </a:rPr>
                <a:t>Develop hybrid recommendation systems combining collaborative and content-based filtering</a:t>
              </a:r>
              <a:endParaRPr sz="900">
                <a:solidFill>
                  <a:schemeClr val="tx2"/>
                </a:solidFill>
              </a:endParaRPr>
            </a:p>
            <a:p>
              <a:pPr marL="130175" lvl="0" algn="l" rtl="0">
                <a:spcBef>
                  <a:spcPts val="1000"/>
                </a:spcBef>
                <a:spcAft>
                  <a:spcPts val="0"/>
                </a:spcAft>
                <a:buClr>
                  <a:schemeClr val="accent1"/>
                </a:buClr>
                <a:buSzPts val="1100"/>
              </a:pPr>
              <a:r>
                <a:rPr lang="en-GB" sz="900">
                  <a:solidFill>
                    <a:schemeClr val="tx2"/>
                  </a:solidFill>
                  <a:sym typeface="+mn-ea"/>
                </a:rPr>
                <a:t>Integrate deep learning techniques for better feature extraction and recommendation accuracy</a:t>
              </a:r>
              <a:endParaRPr sz="900">
                <a:solidFill>
                  <a:schemeClr val="tx2"/>
                </a:solidFill>
              </a:endParaRPr>
            </a:p>
            <a:p>
              <a:pPr marL="130175" lvl="0" algn="l" rtl="0">
                <a:spcBef>
                  <a:spcPts val="1000"/>
                </a:spcBef>
                <a:spcAft>
                  <a:spcPts val="0"/>
                </a:spcAft>
                <a:buClr>
                  <a:schemeClr val="accent1"/>
                </a:buClr>
                <a:buSzPts val="1100"/>
              </a:pPr>
              <a:r>
                <a:rPr lang="en-GB" sz="900">
                  <a:solidFill>
                    <a:schemeClr val="tx2"/>
                  </a:solidFill>
                  <a:sym typeface="+mn-ea"/>
                </a:rPr>
                <a:t>Enhance user feedback loops to continuously improve the recommendation model</a:t>
              </a:r>
              <a:endParaRPr sz="900">
                <a:solidFill>
                  <a:schemeClr val="tx2"/>
                </a:solidFill>
              </a:endParaRPr>
            </a:p>
            <a:p>
              <a:pPr marL="130175" lvl="0" algn="l" rtl="0">
                <a:spcBef>
                  <a:spcPts val="1000"/>
                </a:spcBef>
                <a:spcAft>
                  <a:spcPts val="1000"/>
                </a:spcAft>
                <a:buClr>
                  <a:schemeClr val="accent1"/>
                </a:buClr>
                <a:buSzPts val="1100"/>
              </a:pPr>
              <a:r>
                <a:rPr lang="en-GB" sz="900">
                  <a:solidFill>
                    <a:schemeClr val="tx2"/>
                  </a:solidFill>
                  <a:sym typeface="+mn-ea"/>
                </a:rPr>
                <a:t>Utilize real-time data processing for more dynamic and timely recommendations</a:t>
              </a:r>
              <a:endParaRPr lang="en-GB" altLang="zh-CN" sz="900" dirty="0">
                <a:solidFill>
                  <a:schemeClr val="tx2"/>
                </a:solidFill>
                <a:latin typeface="+mn-lt"/>
                <a:ea typeface="+mn-ea"/>
                <a:cs typeface="+mn-ea"/>
                <a:sym typeface="+mn-ea"/>
              </a:endParaRPr>
            </a:p>
          </p:txBody>
        </p:sp>
        <p:sp>
          <p:nvSpPr>
            <p:cNvPr id="9" name="TextBox 76"/>
            <p:cNvSpPr txBox="1"/>
            <p:nvPr/>
          </p:nvSpPr>
          <p:spPr>
            <a:xfrm>
              <a:off x="5883533" y="1752940"/>
              <a:ext cx="2935052" cy="104242"/>
            </a:xfrm>
            <a:prstGeom prst="rect">
              <a:avLst/>
            </a:prstGeom>
            <a:noFill/>
          </p:spPr>
          <p:txBody>
            <a:bodyPr wrap="square" rtlCol="0">
              <a:noAutofit/>
            </a:bodyPr>
            <a:lstStyle>
              <a:defPPr>
                <a:defRPr lang="zh-CN"/>
              </a:defPPr>
              <a:lvl1pPr algn="ctr">
                <a:defRPr>
                  <a:latin typeface="Microsoft YaHei" panose="020B0503020204020204" pitchFamily="34" charset="-122"/>
                  <a:ea typeface="Microsoft YaHei" panose="020B0503020204020204" pitchFamily="34" charset="-122"/>
                </a:defRPr>
              </a:lvl1pPr>
            </a:lstStyle>
            <a:p>
              <a:r>
                <a:rPr lang="en-GB" b="1">
                  <a:solidFill>
                    <a:schemeClr val="tx2"/>
                  </a:solidFill>
                  <a:sym typeface="+mn-ea"/>
                </a:rPr>
                <a:t>Potential Improvements</a:t>
              </a:r>
              <a:endParaRPr lang="en-GB" altLang="en-US" b="1" dirty="0">
                <a:solidFill>
                  <a:schemeClr val="tx2"/>
                </a:solidFill>
                <a:effectLst>
                  <a:outerShdw blurRad="38100" dist="38100" dir="2700000" algn="tl">
                    <a:srgbClr val="000000">
                      <a:alpha val="43137"/>
                    </a:srgbClr>
                  </a:outerShdw>
                </a:effectLst>
                <a:latin typeface="+mn-lt"/>
                <a:ea typeface="+mn-ea"/>
                <a:cs typeface="+mn-ea"/>
                <a:sym typeface="+mn-ea"/>
              </a:endParaRPr>
            </a:p>
          </p:txBody>
        </p:sp>
      </p:grpSp>
      <p:grpSp>
        <p:nvGrpSpPr>
          <p:cNvPr id="11" name="组合 10"/>
          <p:cNvGrpSpPr/>
          <p:nvPr/>
        </p:nvGrpSpPr>
        <p:grpSpPr>
          <a:xfrm>
            <a:off x="1443355" y="3801110"/>
            <a:ext cx="5508625" cy="2169795"/>
            <a:chOff x="5770608" y="1818345"/>
            <a:chExt cx="4847590" cy="2169795"/>
          </a:xfrm>
        </p:grpSpPr>
        <p:sp>
          <p:nvSpPr>
            <p:cNvPr id="12" name="文本框 11"/>
            <p:cNvSpPr txBox="1"/>
            <p:nvPr/>
          </p:nvSpPr>
          <p:spPr>
            <a:xfrm>
              <a:off x="5770608" y="2186645"/>
              <a:ext cx="4847590" cy="1801495"/>
            </a:xfrm>
            <a:prstGeom prst="rect">
              <a:avLst/>
            </a:prstGeom>
            <a:noFill/>
          </p:spPr>
          <p:txBody>
            <a:bodyPr wrap="square" rtlCol="0">
              <a:noAutofit/>
            </a:bodyPr>
            <a:lstStyle/>
            <a:p>
              <a:pPr marL="130175" lvl="0" indent="0" algn="l" rtl="0">
                <a:spcBef>
                  <a:spcPts val="0"/>
                </a:spcBef>
                <a:spcAft>
                  <a:spcPts val="0"/>
                </a:spcAft>
                <a:buClr>
                  <a:schemeClr val="accent1"/>
                </a:buClr>
                <a:buSzPts val="1100"/>
                <a:buNone/>
              </a:pPr>
              <a:endParaRPr lang="en-GB" sz="1100">
                <a:solidFill>
                  <a:schemeClr val="lt1"/>
                </a:solidFill>
                <a:highlight>
                  <a:srgbClr val="000000"/>
                </a:highlight>
                <a:latin typeface="Candara" panose="020E0502030303020204" charset="0"/>
                <a:cs typeface="Candara" panose="020E0502030303020204" charset="0"/>
                <a:sym typeface="+mn-ea"/>
              </a:endParaRPr>
            </a:p>
            <a:p>
              <a:pPr marL="130175" lvl="0" indent="0" algn="l" rtl="0">
                <a:spcBef>
                  <a:spcPts val="0"/>
                </a:spcBef>
                <a:spcAft>
                  <a:spcPts val="0"/>
                </a:spcAft>
                <a:buClr>
                  <a:schemeClr val="accent1"/>
                </a:buClr>
                <a:buSzPts val="1100"/>
                <a:buNone/>
              </a:pPr>
              <a:r>
                <a:rPr lang="en-GB" sz="1100">
                  <a:solidFill>
                    <a:schemeClr val="tx2"/>
                  </a:solidFill>
                  <a:latin typeface="Candara" panose="020E0502030303020204" charset="0"/>
                  <a:cs typeface="Candara" panose="020E0502030303020204" charset="0"/>
                  <a:sym typeface="+mn-ea"/>
                </a:rPr>
                <a:t>Increased user engagement and satisfaction through personalized recommendations</a:t>
              </a:r>
              <a:endParaRPr sz="1100">
                <a:solidFill>
                  <a:schemeClr val="tx2"/>
                </a:solidFill>
                <a:latin typeface="Candara" panose="020E0502030303020204" charset="0"/>
                <a:cs typeface="Candara" panose="020E0502030303020204" charset="0"/>
              </a:endParaRPr>
            </a:p>
            <a:p>
              <a:pPr marL="130175" lvl="0" indent="0" algn="l" rtl="0">
                <a:spcBef>
                  <a:spcPts val="1000"/>
                </a:spcBef>
                <a:spcAft>
                  <a:spcPts val="0"/>
                </a:spcAft>
                <a:buClr>
                  <a:schemeClr val="accent1"/>
                </a:buClr>
                <a:buSzPts val="1100"/>
                <a:buNone/>
              </a:pPr>
              <a:r>
                <a:rPr lang="en-GB" sz="1100">
                  <a:solidFill>
                    <a:schemeClr val="tx2"/>
                  </a:solidFill>
                  <a:latin typeface="Candara" panose="020E0502030303020204" charset="0"/>
                  <a:cs typeface="Candara" panose="020E0502030303020204" charset="0"/>
                  <a:sym typeface="+mn-ea"/>
                </a:rPr>
                <a:t>Higher sales and conversion rates due to better-targeted product suggestions</a:t>
              </a:r>
              <a:endParaRPr sz="1100">
                <a:solidFill>
                  <a:schemeClr val="tx2"/>
                </a:solidFill>
                <a:latin typeface="Candara" panose="020E0502030303020204" charset="0"/>
                <a:cs typeface="Candara" panose="020E0502030303020204" charset="0"/>
              </a:endParaRPr>
            </a:p>
            <a:p>
              <a:pPr marL="130175" lvl="0" indent="0" algn="l" rtl="0">
                <a:spcBef>
                  <a:spcPts val="1000"/>
                </a:spcBef>
                <a:spcAft>
                  <a:spcPts val="0"/>
                </a:spcAft>
                <a:buClr>
                  <a:schemeClr val="accent1"/>
                </a:buClr>
                <a:buSzPts val="1100"/>
                <a:buNone/>
              </a:pPr>
              <a:r>
                <a:rPr lang="en-GB" sz="1100">
                  <a:solidFill>
                    <a:schemeClr val="tx2"/>
                  </a:solidFill>
                  <a:latin typeface="Candara" panose="020E0502030303020204" charset="0"/>
                  <a:cs typeface="Candara" panose="020E0502030303020204" charset="0"/>
                  <a:sym typeface="+mn-ea"/>
                </a:rPr>
                <a:t>Improved customer retention by anticipating user needs and preferences</a:t>
              </a:r>
              <a:endParaRPr sz="1100">
                <a:solidFill>
                  <a:schemeClr val="tx2"/>
                </a:solidFill>
                <a:latin typeface="Candara" panose="020E0502030303020204" charset="0"/>
                <a:cs typeface="Candara" panose="020E0502030303020204" charset="0"/>
              </a:endParaRPr>
            </a:p>
            <a:p>
              <a:pPr marL="130175" lvl="0" indent="0" algn="l" rtl="0">
                <a:spcBef>
                  <a:spcPts val="1000"/>
                </a:spcBef>
                <a:spcAft>
                  <a:spcPts val="1000"/>
                </a:spcAft>
                <a:buClr>
                  <a:schemeClr val="accent1"/>
                </a:buClr>
                <a:buSzPts val="1100"/>
                <a:buNone/>
              </a:pPr>
              <a:r>
                <a:rPr lang="en-GB" sz="1100">
                  <a:solidFill>
                    <a:schemeClr val="tx2"/>
                  </a:solidFill>
                  <a:latin typeface="Candara" panose="020E0502030303020204" charset="0"/>
                  <a:cs typeface="Candara" panose="020E0502030303020204" charset="0"/>
                  <a:sym typeface="+mn-ea"/>
                </a:rPr>
                <a:t>Valuable insights into consumer behavior to inform marketing strategies</a:t>
              </a:r>
              <a:endParaRPr kumimoji="0" lang="en-GB" altLang="zh-CN" sz="1100" b="0" i="0" u="none" strike="noStrike" kern="1200" cap="none" spc="0" normalizeH="0" baseline="0" noProof="0" dirty="0">
                <a:ln>
                  <a:noFill/>
                </a:ln>
                <a:solidFill>
                  <a:schemeClr val="tx2"/>
                </a:solidFill>
                <a:effectLst/>
                <a:uLnTx/>
                <a:uFillTx/>
                <a:latin typeface="Candara" panose="020E0502030303020204" charset="0"/>
                <a:cs typeface="Candara" panose="020E0502030303020204" charset="0"/>
                <a:sym typeface="+mn-ea"/>
              </a:endParaRPr>
            </a:p>
          </p:txBody>
        </p:sp>
        <p:sp>
          <p:nvSpPr>
            <p:cNvPr id="13" name="TextBox 76"/>
            <p:cNvSpPr txBox="1"/>
            <p:nvPr/>
          </p:nvSpPr>
          <p:spPr>
            <a:xfrm>
              <a:off x="5863369" y="1818345"/>
              <a:ext cx="1712163" cy="368300"/>
            </a:xfrm>
            <a:prstGeom prst="rect">
              <a:avLst/>
            </a:prstGeom>
            <a:noFill/>
          </p:spPr>
          <p:txBody>
            <a:bodyPr wrap="square" rtlCol="0">
              <a:spAutoFit/>
            </a:bodyPr>
            <a:lstStyle>
              <a:defPPr>
                <a:defRPr lang="zh-CN"/>
              </a:defPPr>
              <a:lvl1pPr algn="ctr">
                <a:defRPr>
                  <a:latin typeface="Microsoft YaHei" panose="020B0503020204020204" pitchFamily="34" charset="-122"/>
                  <a:ea typeface="Microsoft YaHei" panose="020B0503020204020204" pitchFamily="34" charset="-122"/>
                </a:defRPr>
              </a:lvl1pPr>
            </a:lstStyle>
            <a:p>
              <a:r>
                <a:rPr lang="en-GB" b="1">
                  <a:solidFill>
                    <a:schemeClr val="tx2"/>
                  </a:solidFill>
                  <a:sym typeface="+mn-ea"/>
                </a:rPr>
                <a:t>Business Value</a:t>
              </a:r>
              <a:endParaRPr lang="en-GB" altLang="en-US" b="1" dirty="0">
                <a:solidFill>
                  <a:schemeClr val="tx2"/>
                </a:solidFill>
                <a:effectLst>
                  <a:outerShdw blurRad="38100" dist="38100" dir="2700000" algn="tl">
                    <a:srgbClr val="000000">
                      <a:alpha val="43137"/>
                    </a:srgbClr>
                  </a:outerShdw>
                </a:effectLst>
                <a:latin typeface="+mn-lt"/>
                <a:ea typeface="+mn-ea"/>
                <a:cs typeface="+mn-ea"/>
                <a:sym typeface="+mn-ea"/>
              </a:endParaRPr>
            </a:p>
          </p:txBody>
        </p:sp>
      </p:grpSp>
      <p:pic>
        <p:nvPicPr>
          <p:cNvPr id="16" name="图片 12"/>
          <p:cNvPicPr>
            <a:picLocks noChangeAspect="1" noChangeArrowheads="1"/>
          </p:cNvPicPr>
          <p:nvPr/>
        </p:nvPicPr>
        <p:blipFill rotWithShape="1">
          <a:blip r:embed="rId1" cstate="screen">
            <a:extLst>
              <a:ext uri="{28A0092B-C50C-407E-A947-70E740481C1C}">
                <a14:useLocalDpi xmlns:a14="http://schemas.microsoft.com/office/drawing/2010/main" val="0"/>
              </a:ext>
            </a:extLst>
          </a:blip>
          <a:srcRect t="11140" r="2640" b="12775"/>
          <a:stretch>
            <a:fillRect/>
          </a:stretch>
        </p:blipFill>
        <p:spPr bwMode="auto">
          <a:xfrm>
            <a:off x="7045325" y="3676015"/>
            <a:ext cx="4168140"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3"/>
          <p:cNvPicPr>
            <a:picLocks noChangeAspect="1"/>
          </p:cNvPicPr>
          <p:nvPr/>
        </p:nvPicPr>
        <p:blipFill rotWithShape="1">
          <a:blip r:embed="rId2" cstate="print">
            <a:extLst>
              <a:ext uri="{28A0092B-C50C-407E-A947-70E740481C1C}">
                <a14:useLocalDpi xmlns:a14="http://schemas.microsoft.com/office/drawing/2010/main" val="0"/>
              </a:ext>
            </a:extLst>
          </a:blip>
          <a:srcRect t="16668" b="8583"/>
          <a:stretch>
            <a:fillRect/>
          </a:stretch>
        </p:blipFill>
        <p:spPr>
          <a:xfrm>
            <a:off x="1087755" y="974090"/>
            <a:ext cx="4112260" cy="2516505"/>
          </a:xfrm>
          <a:prstGeom prst="rect">
            <a:avLst/>
          </a:prstGeom>
        </p:spPr>
      </p:pic>
      <p:sp>
        <p:nvSpPr>
          <p:cNvPr id="3" name="Text Box 2"/>
          <p:cNvSpPr txBox="1"/>
          <p:nvPr/>
        </p:nvSpPr>
        <p:spPr>
          <a:xfrm>
            <a:off x="937260" y="305435"/>
            <a:ext cx="4520565" cy="668655"/>
          </a:xfrm>
          <a:prstGeom prst="rect">
            <a:avLst/>
          </a:prstGeom>
          <a:noFill/>
        </p:spPr>
        <p:txBody>
          <a:bodyPr wrap="square" rtlCol="0">
            <a:noAutofit/>
          </a:bodyPr>
          <a:p>
            <a:r>
              <a:rPr lang="en-GB" b="1" u="sng">
                <a:latin typeface="Candara" panose="020E0502030303020204" charset="0"/>
                <a:ea typeface="Bodoni Moda"/>
                <a:cs typeface="Candara" panose="020E0502030303020204" charset="0"/>
                <a:sym typeface="Bodoni Moda"/>
              </a:rPr>
              <a:t>Future Improvements and Business Value</a:t>
            </a:r>
            <a:r>
              <a:rPr lang="en-US" altLang="en-GB" b="1" u="sng">
                <a:latin typeface="Candara" panose="020E0502030303020204" charset="0"/>
                <a:ea typeface="Bodoni Moda"/>
                <a:cs typeface="Candara" panose="020E0502030303020204" charset="0"/>
                <a:sym typeface="Bodoni Moda"/>
              </a:rPr>
              <a:t>:</a:t>
            </a:r>
            <a:endParaRPr lang="en-US" altLang="en-GB" b="1" u="sng">
              <a:latin typeface="Candara" panose="020E0502030303020204" charset="0"/>
              <a:ea typeface="Bodoni Moda"/>
              <a:cs typeface="Candara" panose="020E0502030303020204" charset="0"/>
              <a:sym typeface="Bodoni Moda"/>
            </a:endParaRPr>
          </a:p>
        </p:txBody>
      </p:sp>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65364"/>
          <a:stretch>
            <a:fillRect/>
          </a:stretch>
        </p:blipFill>
        <p:spPr>
          <a:xfrm>
            <a:off x="7067550" y="0"/>
            <a:ext cx="5124450" cy="6858000"/>
          </a:xfrm>
          <a:prstGeom prst="rect">
            <a:avLst/>
          </a:prstGeom>
        </p:spPr>
      </p:pic>
      <p:sp>
        <p:nvSpPr>
          <p:cNvPr id="11" name="矩形 259"/>
          <p:cNvSpPr>
            <a:spLocks noChangeArrowheads="1"/>
          </p:cNvSpPr>
          <p:nvPr/>
        </p:nvSpPr>
        <p:spPr bwMode="auto">
          <a:xfrm>
            <a:off x="1384930" y="3198471"/>
            <a:ext cx="3215645" cy="830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Microsoft YaHei" panose="020B0503020204020204" pitchFamily="34" charset="-122"/>
                <a:ea typeface="Microsoft YaHei" panose="020B0503020204020204" pitchFamily="34" charset="-122"/>
                <a:sym typeface="Calibri" panose="020F0502020204030204" pitchFamily="34" charset="0"/>
              </a:defRPr>
            </a:lvl9pPr>
          </a:lstStyle>
          <a:p>
            <a:pPr algn="dist">
              <a:buFont typeface="Arial" panose="020B0604020202020204" pitchFamily="34" charset="0"/>
              <a:buNone/>
            </a:pPr>
            <a:r>
              <a:rPr lang="en-US" altLang="zh-CN" sz="5400" cap="all">
                <a:solidFill>
                  <a:schemeClr val="tx1">
                    <a:lumMod val="85000"/>
                    <a:lumOff val="15000"/>
                  </a:schemeClr>
                </a:solidFill>
                <a:latin typeface="+mj-lt"/>
                <a:ea typeface="+mn-ea"/>
                <a:cs typeface="+mj-lt"/>
                <a:sym typeface="+mn-lt"/>
              </a:rPr>
              <a:t>THANKS</a:t>
            </a:r>
            <a:endParaRPr lang="en-US" altLang="zh-CN" sz="5400" cap="all" dirty="0">
              <a:solidFill>
                <a:schemeClr val="tx1">
                  <a:lumMod val="85000"/>
                  <a:lumOff val="15000"/>
                </a:schemeClr>
              </a:solidFill>
              <a:latin typeface="+mj-lt"/>
              <a:ea typeface="+mn-ea"/>
              <a:cs typeface="+mj-lt"/>
              <a:sym typeface="+mn-lt"/>
            </a:endParaRPr>
          </a:p>
        </p:txBody>
      </p:sp>
      <p:sp>
        <p:nvSpPr>
          <p:cNvPr id="15" name="TextBox 10"/>
          <p:cNvSpPr txBox="1"/>
          <p:nvPr/>
        </p:nvSpPr>
        <p:spPr>
          <a:xfrm>
            <a:off x="1441450" y="3938905"/>
            <a:ext cx="5268595" cy="478155"/>
          </a:xfrm>
          <a:prstGeom prst="rect">
            <a:avLst/>
          </a:prstGeom>
          <a:noFill/>
        </p:spPr>
        <p:txBody>
          <a:bodyPr wrap="square" rtlCol="0">
            <a:spAutoFit/>
          </a:bodyPr>
          <a:lstStyle/>
          <a:p>
            <a:pPr>
              <a:lnSpc>
                <a:spcPct val="120000"/>
              </a:lnSpc>
            </a:pPr>
            <a:r>
              <a:rPr lang="en-US" sz="1050" spc="198">
                <a:solidFill>
                  <a:schemeClr val="bg1">
                    <a:lumMod val="50000"/>
                  </a:schemeClr>
                </a:solidFill>
                <a:latin typeface="Candara" panose="020E0502030303020204" charset="0"/>
                <a:cs typeface="Candara" panose="020E0502030303020204" charset="0"/>
                <a:sym typeface="+mn-lt"/>
              </a:rPr>
              <a:t>This is our working model of Recommendation System and the needed outputs are also displayed...</a:t>
            </a:r>
            <a:endParaRPr lang="en-US" sz="1050" spc="198" dirty="0">
              <a:solidFill>
                <a:schemeClr val="bg1">
                  <a:lumMod val="50000"/>
                </a:schemeClr>
              </a:solidFill>
              <a:latin typeface="Candara" panose="020E0502030303020204" charset="0"/>
              <a:cs typeface="Candara" panose="020E0502030303020204" charset="0"/>
              <a:sym typeface="+mn-lt"/>
            </a:endParaRPr>
          </a:p>
        </p:txBody>
      </p:sp>
      <p:sp>
        <p:nvSpPr>
          <p:cNvPr id="16" name="任意多边形 15"/>
          <p:cNvSpPr/>
          <p:nvPr/>
        </p:nvSpPr>
        <p:spPr>
          <a:xfrm>
            <a:off x="1089674" y="2242370"/>
            <a:ext cx="1127600" cy="2857498"/>
          </a:xfrm>
          <a:custGeom>
            <a:avLst/>
            <a:gdLst>
              <a:gd name="connsiteX0" fmla="*/ 1790700 w 1809750"/>
              <a:gd name="connsiteY0" fmla="*/ 590550 h 3886200"/>
              <a:gd name="connsiteX1" fmla="*/ 1790700 w 1809750"/>
              <a:gd name="connsiteY1" fmla="*/ 0 h 3886200"/>
              <a:gd name="connsiteX2" fmla="*/ 0 w 1809750"/>
              <a:gd name="connsiteY2" fmla="*/ 0 h 3886200"/>
              <a:gd name="connsiteX3" fmla="*/ 0 w 1809750"/>
              <a:gd name="connsiteY3" fmla="*/ 3886200 h 3886200"/>
              <a:gd name="connsiteX4" fmla="*/ 1809750 w 1809750"/>
              <a:gd name="connsiteY4" fmla="*/ 3886200 h 3886200"/>
              <a:gd name="connsiteX5" fmla="*/ 1809750 w 1809750"/>
              <a:gd name="connsiteY5" fmla="*/ 33528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9750" h="3886200">
                <a:moveTo>
                  <a:pt x="1790700" y="590550"/>
                </a:moveTo>
                <a:lnTo>
                  <a:pt x="1790700" y="0"/>
                </a:lnTo>
                <a:lnTo>
                  <a:pt x="0" y="0"/>
                </a:lnTo>
                <a:lnTo>
                  <a:pt x="0" y="3886200"/>
                </a:lnTo>
                <a:lnTo>
                  <a:pt x="1809750" y="3886200"/>
                </a:lnTo>
                <a:lnTo>
                  <a:pt x="1809750" y="3352800"/>
                </a:ln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1000"/>
                                        <p:tgtEl>
                                          <p:spTgt spid="11"/>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childTnLst>
                                </p:cTn>
                              </p:par>
                            </p:childTnLst>
                          </p:cTn>
                        </p:par>
                        <p:par>
                          <p:cTn id="16" fill="hold">
                            <p:stCondLst>
                              <p:cond delay="2500"/>
                            </p:stCondLst>
                            <p:childTnLst>
                              <p:par>
                                <p:cTn id="17" presetID="10"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5" grpId="0"/>
      <p:bldP spid="16"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45490" y="530860"/>
            <a:ext cx="5002530" cy="914400"/>
          </a:xfrm>
          <a:prstGeom prst="rect">
            <a:avLst/>
          </a:prstGeom>
          <a:noFill/>
        </p:spPr>
        <p:txBody>
          <a:bodyPr wrap="square" rtlCol="0">
            <a:noAutofit/>
          </a:bodyPr>
          <a:p>
            <a:r>
              <a:rPr lang="en-US" sz="4400" u="sng">
                <a:latin typeface="Candara" panose="020E0502030303020204" charset="0"/>
                <a:cs typeface="Candara" panose="020E0502030303020204" charset="0"/>
              </a:rPr>
              <a:t>Problem Statement:</a:t>
            </a:r>
            <a:endParaRPr lang="en-US" sz="4400" u="sng">
              <a:latin typeface="Candara" panose="020E0502030303020204" charset="0"/>
              <a:cs typeface="Candara" panose="020E0502030303020204" charset="0"/>
            </a:endParaRPr>
          </a:p>
        </p:txBody>
      </p:sp>
      <p:sp>
        <p:nvSpPr>
          <p:cNvPr id="5" name="Text Box 4"/>
          <p:cNvSpPr txBox="1"/>
          <p:nvPr/>
        </p:nvSpPr>
        <p:spPr>
          <a:xfrm>
            <a:off x="745490" y="1445260"/>
            <a:ext cx="5946775" cy="5002530"/>
          </a:xfrm>
          <a:prstGeom prst="rect">
            <a:avLst/>
          </a:prstGeom>
          <a:noFill/>
        </p:spPr>
        <p:txBody>
          <a:bodyPr wrap="square" rtlCol="0">
            <a:noAutofit/>
          </a:bodyPr>
          <a:p>
            <a:pPr marL="285750" indent="-285750" algn="just">
              <a:buFont typeface="Arial" panose="020B0604020202020204" pitchFamily="34" charset="0"/>
              <a:buChar char="•"/>
            </a:pPr>
            <a:r>
              <a:rPr lang="en-US">
                <a:latin typeface="Candara" panose="020E0502030303020204" charset="0"/>
                <a:cs typeface="Candara" panose="020E0502030303020204" charset="0"/>
              </a:rPr>
              <a:t>The main objective of our project is to create Book Recommender System aims to simplify the book discovery process, assist users in finding books that align with their interests, and ultimately enhance the overall reading experience for individuals of diverse tastes and preferences. .</a:t>
            </a:r>
            <a:endParaRPr lang="en-US">
              <a:latin typeface="Candara" panose="020E0502030303020204" charset="0"/>
              <a:cs typeface="Candara" panose="020E0502030303020204" charset="0"/>
            </a:endParaRPr>
          </a:p>
          <a:p>
            <a:endParaRPr lang="en-US">
              <a:latin typeface="Candara" panose="020E0502030303020204" charset="0"/>
              <a:cs typeface="Candara" panose="020E0502030303020204" charset="0"/>
            </a:endParaRPr>
          </a:p>
          <a:p>
            <a:pPr marL="285750" indent="-285750" algn="just">
              <a:buFont typeface="Arial" panose="020B0604020202020204" pitchFamily="34" charset="0"/>
              <a:buChar char="•"/>
            </a:pPr>
            <a:r>
              <a:rPr lang="en-US">
                <a:latin typeface="Candara" panose="020E0502030303020204" charset="0"/>
                <a:cs typeface="Candara" panose="020E0502030303020204" charset="0"/>
              </a:rPr>
              <a:t>Netflix uses a recommendation system to present viewers with movie and show suggestions. Amazon, on the other hand, uses a recommendation system to present customers with product recommendations. While each use one for slightly different purposes, both have the same goal to drive sales, boost engagement and retention, and deliver more personalized customer experiences.</a:t>
            </a:r>
            <a:endParaRPr lang="en-US">
              <a:latin typeface="Candara" panose="020E0502030303020204" charset="0"/>
              <a:cs typeface="Candara" panose="020E0502030303020204" charset="0"/>
            </a:endParaRPr>
          </a:p>
        </p:txBody>
      </p:sp>
      <p:pic>
        <p:nvPicPr>
          <p:cNvPr id="6" name="Picture 5" descr="Screenshot (252)"/>
          <p:cNvPicPr>
            <a:picLocks noChangeAspect="1"/>
          </p:cNvPicPr>
          <p:nvPr/>
        </p:nvPicPr>
        <p:blipFill>
          <a:blip r:embed="rId1"/>
          <a:stretch>
            <a:fillRect/>
          </a:stretch>
        </p:blipFill>
        <p:spPr>
          <a:xfrm>
            <a:off x="6991350" y="1270000"/>
            <a:ext cx="4370070" cy="2396490"/>
          </a:xfrm>
          <a:prstGeom prst="rect">
            <a:avLst/>
          </a:prstGeom>
        </p:spPr>
      </p:pic>
      <p:pic>
        <p:nvPicPr>
          <p:cNvPr id="7" name="Picture 6" descr="Screenshot (253)"/>
          <p:cNvPicPr>
            <a:picLocks noChangeAspect="1"/>
          </p:cNvPicPr>
          <p:nvPr/>
        </p:nvPicPr>
        <p:blipFill>
          <a:blip r:embed="rId2"/>
          <a:stretch>
            <a:fillRect/>
          </a:stretch>
        </p:blipFill>
        <p:spPr>
          <a:xfrm>
            <a:off x="6990715" y="3836035"/>
            <a:ext cx="4370705" cy="2714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tx2">
              <a:lumMod val="40000"/>
              <a:lumOff val="60000"/>
            </a:schemeClr>
          </a:fgClr>
          <a:bgClr>
            <a:schemeClr val="bg1">
              <a:lumMod val="95000"/>
            </a:schemeClr>
          </a:bgClr>
        </a:pattFill>
        <a:effectLst/>
      </p:bgPr>
    </p:bg>
    <p:spTree>
      <p:nvGrpSpPr>
        <p:cNvPr id="1" name=""/>
        <p:cNvGrpSpPr/>
        <p:nvPr/>
      </p:nvGrpSpPr>
      <p:grpSpPr/>
      <p:pic>
        <p:nvPicPr>
          <p:cNvPr id="8" name="Picture 7"/>
          <p:cNvPicPr>
            <a:picLocks noChangeAspect="1"/>
          </p:cNvPicPr>
          <p:nvPr>
            <p:custDataLst>
              <p:tags r:id="rId1"/>
            </p:custDataLst>
          </p:nvPr>
        </p:nvPicPr>
        <p:blipFill>
          <a:blip r:embed="rId2"/>
          <a:stretch>
            <a:fillRect/>
          </a:stretch>
        </p:blipFill>
        <p:spPr>
          <a:xfrm>
            <a:off x="1046480" y="1153795"/>
            <a:ext cx="10763885" cy="5378450"/>
          </a:xfrm>
          <a:prstGeom prst="rect">
            <a:avLst/>
          </a:prstGeom>
        </p:spPr>
      </p:pic>
      <p:sp>
        <p:nvSpPr>
          <p:cNvPr id="9" name="Text Box 8"/>
          <p:cNvSpPr txBox="1"/>
          <p:nvPr/>
        </p:nvSpPr>
        <p:spPr>
          <a:xfrm>
            <a:off x="363220" y="429895"/>
            <a:ext cx="6135370" cy="454660"/>
          </a:xfrm>
          <a:prstGeom prst="rect">
            <a:avLst/>
          </a:prstGeom>
          <a:noFill/>
        </p:spPr>
        <p:txBody>
          <a:bodyPr wrap="square" rtlCol="0">
            <a:noAutofit/>
          </a:bodyPr>
          <a:p>
            <a:r>
              <a:rPr lang="en-US" sz="4400" u="sng">
                <a:latin typeface="Candara" panose="020E0502030303020204" charset="0"/>
                <a:cs typeface="Candara" panose="020E0502030303020204" charset="0"/>
              </a:rPr>
              <a:t>Project Architecture:</a:t>
            </a:r>
            <a:endParaRPr lang="en-US" sz="4400" u="sng">
              <a:latin typeface="Candara" panose="020E0502030303020204" charset="0"/>
              <a:cs typeface="Candara" panose="020E0502030303020204" charset="0"/>
            </a:endParaRPr>
          </a:p>
        </p:txBody>
      </p:sp>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08940" y="455930"/>
            <a:ext cx="10191115" cy="768350"/>
          </a:xfrm>
          <a:prstGeom prst="rect">
            <a:avLst/>
          </a:prstGeom>
          <a:noFill/>
        </p:spPr>
        <p:txBody>
          <a:bodyPr wrap="square" rtlCol="0">
            <a:spAutoFit/>
          </a:bodyPr>
          <a:p>
            <a:r>
              <a:rPr lang="en-US" sz="4400" u="sng">
                <a:latin typeface="Candara" panose="020E0502030303020204" charset="0"/>
                <a:cs typeface="Candara" panose="020E0502030303020204" charset="0"/>
              </a:rPr>
              <a:t>Introduction to Recommendation System</a:t>
            </a:r>
            <a:r>
              <a:rPr lang="en-US" sz="4400">
                <a:latin typeface="Candara" panose="020E0502030303020204" charset="0"/>
                <a:cs typeface="Candara" panose="020E0502030303020204" charset="0"/>
              </a:rPr>
              <a:t>:</a:t>
            </a:r>
            <a:endParaRPr lang="en-US" sz="4400">
              <a:latin typeface="Candara" panose="020E0502030303020204" charset="0"/>
              <a:cs typeface="Candara" panose="020E0502030303020204" charset="0"/>
            </a:endParaRPr>
          </a:p>
        </p:txBody>
      </p:sp>
      <p:sp>
        <p:nvSpPr>
          <p:cNvPr id="3" name="Text Box 2"/>
          <p:cNvSpPr txBox="1"/>
          <p:nvPr/>
        </p:nvSpPr>
        <p:spPr>
          <a:xfrm>
            <a:off x="409575" y="1435735"/>
            <a:ext cx="7533005" cy="3816350"/>
          </a:xfrm>
          <a:prstGeom prst="rect">
            <a:avLst/>
          </a:prstGeom>
          <a:noFill/>
        </p:spPr>
        <p:txBody>
          <a:bodyPr wrap="square" rtlCol="0">
            <a:noAutofit/>
          </a:bodyPr>
          <a:p>
            <a:pPr marL="285750" indent="-285750">
              <a:buFont typeface="Arial" panose="020B0604020202020204" pitchFamily="34" charset="0"/>
              <a:buChar char="•"/>
            </a:pPr>
            <a:r>
              <a:rPr lang="en-US" dirty="0" smtClean="0">
                <a:latin typeface="Candara" panose="020E0502030303020204" charset="0"/>
                <a:cs typeface="Candara" panose="020E0502030303020204" charset="0"/>
                <a:sym typeface="+mn-ea"/>
              </a:rPr>
              <a:t>Recommendation systems involve predicting user preferences for unseen items.</a:t>
            </a:r>
            <a:endParaRPr lang="en-US" dirty="0" smtClean="0">
              <a:latin typeface="Candara" panose="020E0502030303020204" charset="0"/>
              <a:cs typeface="Candara" panose="020E0502030303020204" charset="0"/>
            </a:endParaRPr>
          </a:p>
          <a:p>
            <a:pPr marL="285750" indent="-285750">
              <a:buFont typeface="Arial" panose="020B0604020202020204" pitchFamily="34" charset="0"/>
              <a:buChar char="•"/>
            </a:pPr>
            <a:r>
              <a:rPr lang="en-US" dirty="0">
                <a:latin typeface="Candara" panose="020E0502030303020204" charset="0"/>
                <a:cs typeface="Candara" panose="020E0502030303020204" charset="0"/>
                <a:sym typeface="+mn-ea"/>
              </a:rPr>
              <a:t>Recommendation </a:t>
            </a:r>
            <a:r>
              <a:rPr lang="en-US" dirty="0" smtClean="0">
                <a:latin typeface="Candara" panose="020E0502030303020204" charset="0"/>
                <a:cs typeface="Candara" panose="020E0502030303020204" charset="0"/>
                <a:sym typeface="+mn-ea"/>
              </a:rPr>
              <a:t>systems have become popular with the increasing availability of millions of products online.</a:t>
            </a:r>
            <a:endParaRPr lang="en-US" dirty="0" smtClean="0">
              <a:latin typeface="Candara" panose="020E0502030303020204" charset="0"/>
              <a:cs typeface="Candara" panose="020E0502030303020204" charset="0"/>
            </a:endParaRPr>
          </a:p>
          <a:p>
            <a:pPr marL="285750" indent="-285750">
              <a:buFont typeface="Arial" panose="020B0604020202020204" pitchFamily="34" charset="0"/>
              <a:buChar char="•"/>
            </a:pPr>
            <a:r>
              <a:rPr lang="en-US" dirty="0" smtClean="0">
                <a:latin typeface="Candara" panose="020E0502030303020204" charset="0"/>
                <a:cs typeface="Candara" panose="020E0502030303020204" charset="0"/>
                <a:sym typeface="+mn-ea"/>
              </a:rPr>
              <a:t>Recommending relevant products increases the customers interest and the sales of the company.</a:t>
            </a:r>
            <a:endParaRPr lang="en-US" dirty="0" smtClean="0">
              <a:latin typeface="Candara" panose="020E0502030303020204" charset="0"/>
              <a:cs typeface="Candara" panose="020E0502030303020204" charset="0"/>
              <a:sym typeface="+mn-ea"/>
            </a:endParaRPr>
          </a:p>
          <a:p>
            <a:pPr marL="285750" indent="-285750">
              <a:buFont typeface="Arial" panose="020B0604020202020204" pitchFamily="34" charset="0"/>
              <a:buChar char="•"/>
            </a:pPr>
            <a:endParaRPr lang="en-US" dirty="0" smtClean="0">
              <a:latin typeface="Candara" panose="020E0502030303020204" charset="0"/>
              <a:cs typeface="Candara" panose="020E0502030303020204" charset="0"/>
            </a:endParaRPr>
          </a:p>
          <a:p>
            <a:r>
              <a:rPr lang="en-US" dirty="0" smtClean="0">
                <a:latin typeface="Candara" panose="020E0502030303020204" charset="0"/>
                <a:cs typeface="Candara" panose="020E0502030303020204" charset="0"/>
                <a:sym typeface="+mn-ea"/>
              </a:rPr>
              <a:t>Examples-</a:t>
            </a:r>
            <a:endParaRPr lang="en-US" dirty="0" smtClean="0">
              <a:latin typeface="Candara" panose="020E0502030303020204" charset="0"/>
              <a:cs typeface="Candara" panose="020E0502030303020204" charset="0"/>
            </a:endParaRPr>
          </a:p>
          <a:p>
            <a:pPr lvl="1">
              <a:buFont typeface="Wingdings" panose="05000000000000000000" pitchFamily="2" charset="2"/>
              <a:buChar char="q"/>
            </a:pPr>
            <a:r>
              <a:rPr lang="en-US" dirty="0" smtClean="0">
                <a:latin typeface="Candara" panose="020E0502030303020204" charset="0"/>
                <a:cs typeface="Candara" panose="020E0502030303020204" charset="0"/>
                <a:sym typeface="+mn-ea"/>
              </a:rPr>
              <a:t> Facebook- ‘People You May Know’</a:t>
            </a:r>
            <a:endParaRPr lang="en-US" dirty="0" smtClean="0">
              <a:latin typeface="Candara" panose="020E0502030303020204" charset="0"/>
              <a:cs typeface="Candara" panose="020E0502030303020204" charset="0"/>
            </a:endParaRPr>
          </a:p>
          <a:p>
            <a:pPr lvl="1">
              <a:buFont typeface="Wingdings" panose="05000000000000000000" pitchFamily="2" charset="2"/>
              <a:buChar char="q"/>
            </a:pPr>
            <a:r>
              <a:rPr lang="en-US" dirty="0">
                <a:latin typeface="Candara" panose="020E0502030303020204" charset="0"/>
                <a:cs typeface="Candara" panose="020E0502030303020204" charset="0"/>
                <a:sym typeface="+mn-ea"/>
              </a:rPr>
              <a:t> </a:t>
            </a:r>
            <a:r>
              <a:rPr lang="en-US" dirty="0" smtClean="0">
                <a:latin typeface="Candara" panose="020E0502030303020204" charset="0"/>
                <a:cs typeface="Candara" panose="020E0502030303020204" charset="0"/>
                <a:sym typeface="+mn-ea"/>
              </a:rPr>
              <a:t>Netflix- ‘Other Movies You May Enjoy’</a:t>
            </a:r>
            <a:endParaRPr lang="en-US" dirty="0" smtClean="0">
              <a:latin typeface="Candara" panose="020E0502030303020204" charset="0"/>
              <a:cs typeface="Candara" panose="020E0502030303020204" charset="0"/>
            </a:endParaRPr>
          </a:p>
          <a:p>
            <a:pPr lvl="1">
              <a:buFont typeface="Wingdings" panose="05000000000000000000" pitchFamily="2" charset="2"/>
              <a:buChar char="q"/>
            </a:pPr>
            <a:r>
              <a:rPr lang="en-US" dirty="0">
                <a:latin typeface="Candara" panose="020E0502030303020204" charset="0"/>
                <a:cs typeface="Candara" panose="020E0502030303020204" charset="0"/>
                <a:sym typeface="+mn-ea"/>
              </a:rPr>
              <a:t> </a:t>
            </a:r>
            <a:r>
              <a:rPr lang="en-US" dirty="0" smtClean="0">
                <a:latin typeface="Candara" panose="020E0502030303020204" charset="0"/>
                <a:cs typeface="Candara" panose="020E0502030303020204" charset="0"/>
                <a:sym typeface="+mn-ea"/>
              </a:rPr>
              <a:t>Amazon- ‘Customers Who brought this item’</a:t>
            </a:r>
            <a:endParaRPr lang="en-US" dirty="0" smtClean="0">
              <a:latin typeface="Candara" panose="020E0502030303020204" charset="0"/>
              <a:cs typeface="Candara" panose="020E0502030303020204" charset="0"/>
            </a:endParaRPr>
          </a:p>
          <a:p>
            <a:pPr lvl="1">
              <a:buFont typeface="Wingdings" panose="05000000000000000000" pitchFamily="2" charset="2"/>
              <a:buChar char="q"/>
            </a:pPr>
            <a:r>
              <a:rPr lang="en-US" dirty="0">
                <a:latin typeface="Candara" panose="020E0502030303020204" charset="0"/>
                <a:cs typeface="Candara" panose="020E0502030303020204" charset="0"/>
                <a:sym typeface="+mn-ea"/>
              </a:rPr>
              <a:t> A</a:t>
            </a:r>
            <a:r>
              <a:rPr lang="en-US" dirty="0" smtClean="0">
                <a:latin typeface="Candara" panose="020E0502030303020204" charset="0"/>
                <a:cs typeface="Candara" panose="020E0502030303020204" charset="0"/>
                <a:sym typeface="+mn-ea"/>
              </a:rPr>
              <a:t>nd So on…</a:t>
            </a:r>
            <a:endParaRPr lang="en-US">
              <a:latin typeface="Candara" panose="020E0502030303020204" charset="0"/>
              <a:cs typeface="Candara" panose="020E0502030303020204" charset="0"/>
            </a:endParaRPr>
          </a:p>
        </p:txBody>
      </p:sp>
      <p:sp>
        <p:nvSpPr>
          <p:cNvPr id="4" name="Text Box 3"/>
          <p:cNvSpPr txBox="1"/>
          <p:nvPr/>
        </p:nvSpPr>
        <p:spPr>
          <a:xfrm>
            <a:off x="8714740" y="1388110"/>
            <a:ext cx="3049270" cy="2743200"/>
          </a:xfrm>
          <a:prstGeom prst="rect">
            <a:avLst/>
          </a:prstGeom>
          <a:noFill/>
        </p:spPr>
        <p:txBody>
          <a:bodyPr wrap="square" rtlCol="0">
            <a:noAutofit/>
          </a:bodyPr>
          <a:p>
            <a:endParaRPr lang="en-US"/>
          </a:p>
        </p:txBody>
      </p:sp>
      <p:pic>
        <p:nvPicPr>
          <p:cNvPr id="5" name="Picture 4"/>
          <p:cNvPicPr>
            <a:picLocks noChangeAspect="1"/>
          </p:cNvPicPr>
          <p:nvPr>
            <p:custDataLst>
              <p:tags r:id="rId1"/>
            </p:custDataLst>
          </p:nvPr>
        </p:nvPicPr>
        <p:blipFill>
          <a:blip r:embed="rId2"/>
          <a:stretch>
            <a:fillRect/>
          </a:stretch>
        </p:blipFill>
        <p:spPr>
          <a:xfrm>
            <a:off x="7942580" y="1224280"/>
            <a:ext cx="4006850" cy="3299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95910" y="257810"/>
            <a:ext cx="7085965" cy="914400"/>
          </a:xfrm>
          <a:prstGeom prst="rect">
            <a:avLst/>
          </a:prstGeom>
          <a:noFill/>
        </p:spPr>
        <p:txBody>
          <a:bodyPr wrap="square" rtlCol="0">
            <a:noAutofit/>
          </a:bodyPr>
          <a:p>
            <a:r>
              <a:rPr lang="en-US" sz="4400" u="sng">
                <a:latin typeface="Candara" panose="020E0502030303020204" charset="0"/>
                <a:cs typeface="Candara" panose="020E0502030303020204" charset="0"/>
                <a:sym typeface="+mn-ea"/>
              </a:rPr>
              <a:t>Dataset Overview:</a:t>
            </a:r>
            <a:endParaRPr lang="en-US" sz="4400">
              <a:latin typeface="Candara" panose="020E0502030303020204" charset="0"/>
              <a:cs typeface="Candara" panose="020E0502030303020204" charset="0"/>
            </a:endParaRPr>
          </a:p>
          <a:p>
            <a:endParaRPr lang="en-US" sz="4400"/>
          </a:p>
        </p:txBody>
      </p:sp>
      <p:sp>
        <p:nvSpPr>
          <p:cNvPr id="8" name="Rounded Rectangle 7"/>
          <p:cNvSpPr/>
          <p:nvPr/>
        </p:nvSpPr>
        <p:spPr>
          <a:xfrm>
            <a:off x="508635" y="1790065"/>
            <a:ext cx="3326765" cy="4415790"/>
          </a:xfrm>
          <a:prstGeom prst="roundRect">
            <a:avLst/>
          </a:prstGeom>
          <a:noFill/>
          <a:ln>
            <a:solidFill>
              <a:schemeClr val="bg2"/>
            </a:solidFill>
          </a:ln>
          <a:extLst>
            <a:ext uri="{909E8E84-426E-40DD-AFC4-6F175D3DCCD1}">
              <a14:hiddenFill xmlns:a14="http://schemas.microsoft.com/office/drawing/2010/main">
                <a:solidFill>
                  <a:schemeClr val="bg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Rounded Rectangle 8"/>
          <p:cNvSpPr/>
          <p:nvPr/>
        </p:nvSpPr>
        <p:spPr>
          <a:xfrm>
            <a:off x="4211320" y="1172210"/>
            <a:ext cx="3926205" cy="5033010"/>
          </a:xfrm>
          <a:prstGeom prst="roundRect">
            <a:avLst/>
          </a:prstGeom>
          <a:noFill/>
          <a:ln>
            <a:solidFill>
              <a:schemeClr val="bg2"/>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Rounded Rectangle 9"/>
          <p:cNvSpPr/>
          <p:nvPr/>
        </p:nvSpPr>
        <p:spPr>
          <a:xfrm>
            <a:off x="8518525" y="1789430"/>
            <a:ext cx="3371850" cy="4415790"/>
          </a:xfrm>
          <a:prstGeom prst="roundRect">
            <a:avLst/>
          </a:prstGeom>
          <a:noFill/>
          <a:ln>
            <a:solidFill>
              <a:schemeClr val="bg2"/>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4" name="Text Box 13"/>
          <p:cNvSpPr txBox="1"/>
          <p:nvPr/>
        </p:nvSpPr>
        <p:spPr>
          <a:xfrm>
            <a:off x="1689735" y="1943735"/>
            <a:ext cx="1124585" cy="455295"/>
          </a:xfrm>
          <a:prstGeom prst="rect">
            <a:avLst/>
          </a:prstGeom>
          <a:noFill/>
        </p:spPr>
        <p:txBody>
          <a:bodyPr wrap="square" rtlCol="0">
            <a:noAutofit/>
          </a:bodyPr>
          <a:p>
            <a:r>
              <a:rPr lang="en-US" u="sng">
                <a:latin typeface="Candara" panose="020E0502030303020204" charset="0"/>
                <a:cs typeface="Candara" panose="020E0502030303020204" charset="0"/>
              </a:rPr>
              <a:t>USERS</a:t>
            </a:r>
            <a:endParaRPr lang="en-US" u="sng">
              <a:latin typeface="Candara" panose="020E0502030303020204" charset="0"/>
              <a:cs typeface="Candara" panose="020E0502030303020204" charset="0"/>
            </a:endParaRPr>
          </a:p>
        </p:txBody>
      </p:sp>
      <p:sp>
        <p:nvSpPr>
          <p:cNvPr id="15" name="Text Box 14"/>
          <p:cNvSpPr txBox="1"/>
          <p:nvPr/>
        </p:nvSpPr>
        <p:spPr>
          <a:xfrm>
            <a:off x="5509260" y="1398270"/>
            <a:ext cx="1334770" cy="455295"/>
          </a:xfrm>
          <a:prstGeom prst="rect">
            <a:avLst/>
          </a:prstGeom>
          <a:noFill/>
        </p:spPr>
        <p:txBody>
          <a:bodyPr wrap="square" rtlCol="0">
            <a:noAutofit/>
          </a:bodyPr>
          <a:p>
            <a:r>
              <a:rPr lang="en-US" u="sng">
                <a:latin typeface="Candara" panose="020E0502030303020204" charset="0"/>
                <a:cs typeface="Candara" panose="020E0502030303020204" charset="0"/>
              </a:rPr>
              <a:t>BOOKS</a:t>
            </a:r>
            <a:endParaRPr lang="en-US" u="sng">
              <a:latin typeface="Candara" panose="020E0502030303020204" charset="0"/>
              <a:cs typeface="Candara" panose="020E0502030303020204" charset="0"/>
            </a:endParaRPr>
          </a:p>
        </p:txBody>
      </p:sp>
      <p:sp>
        <p:nvSpPr>
          <p:cNvPr id="16" name="Text Box 15"/>
          <p:cNvSpPr txBox="1"/>
          <p:nvPr/>
        </p:nvSpPr>
        <p:spPr>
          <a:xfrm>
            <a:off x="9536430" y="1943735"/>
            <a:ext cx="1258570" cy="454660"/>
          </a:xfrm>
          <a:prstGeom prst="rect">
            <a:avLst/>
          </a:prstGeom>
          <a:noFill/>
        </p:spPr>
        <p:txBody>
          <a:bodyPr wrap="square" rtlCol="0">
            <a:noAutofit/>
          </a:bodyPr>
          <a:p>
            <a:r>
              <a:rPr lang="en-US" u="sng">
                <a:latin typeface="Candara" panose="020E0502030303020204" charset="0"/>
                <a:cs typeface="Candara" panose="020E0502030303020204" charset="0"/>
              </a:rPr>
              <a:t>RATINGS</a:t>
            </a:r>
            <a:endParaRPr lang="en-US" u="sng">
              <a:latin typeface="Candara" panose="020E0502030303020204" charset="0"/>
              <a:cs typeface="Candara" panose="020E0502030303020204" charset="0"/>
            </a:endParaRPr>
          </a:p>
        </p:txBody>
      </p:sp>
      <p:sp>
        <p:nvSpPr>
          <p:cNvPr id="19" name="Text Box 18"/>
          <p:cNvSpPr txBox="1"/>
          <p:nvPr/>
        </p:nvSpPr>
        <p:spPr>
          <a:xfrm>
            <a:off x="820420" y="2757805"/>
            <a:ext cx="2813050" cy="2624455"/>
          </a:xfrm>
          <a:prstGeom prst="rect">
            <a:avLst/>
          </a:prstGeom>
          <a:noFill/>
        </p:spPr>
        <p:txBody>
          <a:bodyPr wrap="square" rtlCol="0">
            <a:noAutofit/>
          </a:bodyPr>
          <a:p>
            <a:r>
              <a:rPr lang="en-US">
                <a:latin typeface="Candara" panose="020E0502030303020204" charset="0"/>
                <a:cs typeface="Candara" panose="020E0502030303020204" charset="0"/>
                <a:sym typeface="+mn-ea"/>
              </a:rPr>
              <a:t>User-ID: Unique ID of each user</a:t>
            </a:r>
            <a:endParaRPr lang="en-US">
              <a:latin typeface="Candara" panose="020E0502030303020204" charset="0"/>
              <a:cs typeface="Candara" panose="020E0502030303020204" charset="0"/>
            </a:endParaRPr>
          </a:p>
          <a:p>
            <a:r>
              <a:rPr lang="en-US">
                <a:latin typeface="Candara" panose="020E0502030303020204" charset="0"/>
                <a:cs typeface="Candara" panose="020E0502030303020204" charset="0"/>
                <a:sym typeface="+mn-ea"/>
              </a:rPr>
              <a:t>Location: Location of the user</a:t>
            </a:r>
            <a:endParaRPr lang="en-US">
              <a:latin typeface="Candara" panose="020E0502030303020204" charset="0"/>
              <a:cs typeface="Candara" panose="020E0502030303020204" charset="0"/>
            </a:endParaRPr>
          </a:p>
          <a:p>
            <a:r>
              <a:rPr lang="en-US">
                <a:latin typeface="Candara" panose="020E0502030303020204" charset="0"/>
                <a:cs typeface="Candara" panose="020E0502030303020204" charset="0"/>
                <a:sym typeface="+mn-ea"/>
              </a:rPr>
              <a:t>Age: Age of the user</a:t>
            </a:r>
            <a:endParaRPr lang="en-US">
              <a:latin typeface="Candara" panose="020E0502030303020204" charset="0"/>
              <a:cs typeface="Candara" panose="020E0502030303020204" charset="0"/>
            </a:endParaRPr>
          </a:p>
        </p:txBody>
      </p:sp>
      <p:sp>
        <p:nvSpPr>
          <p:cNvPr id="20" name="Text Box 19"/>
          <p:cNvSpPr txBox="1"/>
          <p:nvPr/>
        </p:nvSpPr>
        <p:spPr>
          <a:xfrm>
            <a:off x="4441825" y="1853565"/>
            <a:ext cx="3594735" cy="4219575"/>
          </a:xfrm>
          <a:prstGeom prst="rect">
            <a:avLst/>
          </a:prstGeom>
          <a:noFill/>
        </p:spPr>
        <p:txBody>
          <a:bodyPr wrap="square" rtlCol="0">
            <a:noAutofit/>
          </a:bodyPr>
          <a:p>
            <a:r>
              <a:rPr lang="en-US">
                <a:latin typeface="Candara" panose="020E0502030303020204" charset="0"/>
                <a:cs typeface="Candara" panose="020E0502030303020204" charset="0"/>
                <a:sym typeface="+mn-ea"/>
              </a:rPr>
              <a:t>ISBN: The International Standard Book Number is a unique numeric Identifier</a:t>
            </a:r>
            <a:endParaRPr lang="en-US">
              <a:latin typeface="Candara" panose="020E0502030303020204" charset="0"/>
              <a:cs typeface="Candara" panose="020E0502030303020204" charset="0"/>
            </a:endParaRPr>
          </a:p>
          <a:p>
            <a:r>
              <a:rPr lang="en-US">
                <a:latin typeface="Candara" panose="020E0502030303020204" charset="0"/>
                <a:cs typeface="Candara" panose="020E0502030303020204" charset="0"/>
                <a:sym typeface="+mn-ea"/>
              </a:rPr>
              <a:t>Book-Title: Title of Book corresponding to an ISBN</a:t>
            </a:r>
            <a:endParaRPr lang="en-US">
              <a:latin typeface="Candara" panose="020E0502030303020204" charset="0"/>
              <a:cs typeface="Candara" panose="020E0502030303020204" charset="0"/>
            </a:endParaRPr>
          </a:p>
          <a:p>
            <a:r>
              <a:rPr lang="en-US">
                <a:latin typeface="Candara" panose="020E0502030303020204" charset="0"/>
                <a:cs typeface="Candara" panose="020E0502030303020204" charset="0"/>
                <a:sym typeface="+mn-ea"/>
              </a:rPr>
              <a:t>Book-Author: Author of the book</a:t>
            </a:r>
            <a:endParaRPr lang="en-US">
              <a:latin typeface="Candara" panose="020E0502030303020204" charset="0"/>
              <a:cs typeface="Candara" panose="020E0502030303020204" charset="0"/>
            </a:endParaRPr>
          </a:p>
          <a:p>
            <a:r>
              <a:rPr lang="en-US">
                <a:latin typeface="Candara" panose="020E0502030303020204" charset="0"/>
                <a:cs typeface="Candara" panose="020E0502030303020204" charset="0"/>
                <a:sym typeface="+mn-ea"/>
              </a:rPr>
              <a:t>Year-Of-Publication: Year of Publication of the book</a:t>
            </a:r>
            <a:endParaRPr lang="en-US">
              <a:latin typeface="Candara" panose="020E0502030303020204" charset="0"/>
              <a:cs typeface="Candara" panose="020E0502030303020204" charset="0"/>
            </a:endParaRPr>
          </a:p>
          <a:p>
            <a:r>
              <a:rPr lang="en-US">
                <a:latin typeface="Candara" panose="020E0502030303020204" charset="0"/>
                <a:cs typeface="Candara" panose="020E0502030303020204" charset="0"/>
                <a:sym typeface="+mn-ea"/>
              </a:rPr>
              <a:t>Publisher: Publisher of the book</a:t>
            </a:r>
            <a:endParaRPr lang="en-US">
              <a:latin typeface="Candara" panose="020E0502030303020204" charset="0"/>
              <a:cs typeface="Candara" panose="020E0502030303020204" charset="0"/>
            </a:endParaRPr>
          </a:p>
          <a:p>
            <a:r>
              <a:rPr lang="en-US">
                <a:latin typeface="Candara" panose="020E0502030303020204" charset="0"/>
                <a:cs typeface="Candara" panose="020E0502030303020204" charset="0"/>
                <a:sym typeface="+mn-ea"/>
              </a:rPr>
              <a:t>Image-URL-S: Small cover image url to a book</a:t>
            </a:r>
            <a:endParaRPr lang="en-US">
              <a:latin typeface="Candara" panose="020E0502030303020204" charset="0"/>
              <a:cs typeface="Candara" panose="020E0502030303020204" charset="0"/>
            </a:endParaRPr>
          </a:p>
          <a:p>
            <a:r>
              <a:rPr lang="en-US">
                <a:latin typeface="Candara" panose="020E0502030303020204" charset="0"/>
                <a:cs typeface="Candara" panose="020E0502030303020204" charset="0"/>
                <a:sym typeface="+mn-ea"/>
              </a:rPr>
              <a:t>Image-URL-M: Medium cover image url to a book</a:t>
            </a:r>
            <a:endParaRPr lang="en-US">
              <a:latin typeface="Candara" panose="020E0502030303020204" charset="0"/>
              <a:cs typeface="Candara" panose="020E0502030303020204" charset="0"/>
            </a:endParaRPr>
          </a:p>
          <a:p>
            <a:r>
              <a:rPr lang="en-US">
                <a:latin typeface="Candara" panose="020E0502030303020204" charset="0"/>
                <a:cs typeface="Candara" panose="020E0502030303020204" charset="0"/>
                <a:sym typeface="+mn-ea"/>
              </a:rPr>
              <a:t>Image-URL-L: Large cover image url to a book</a:t>
            </a:r>
            <a:endParaRPr lang="en-US">
              <a:latin typeface="Candara" panose="020E0502030303020204" charset="0"/>
              <a:cs typeface="Candara" panose="020E0502030303020204" charset="0"/>
            </a:endParaRPr>
          </a:p>
        </p:txBody>
      </p:sp>
      <p:sp>
        <p:nvSpPr>
          <p:cNvPr id="21" name="Text Box 20"/>
          <p:cNvSpPr txBox="1"/>
          <p:nvPr/>
        </p:nvSpPr>
        <p:spPr>
          <a:xfrm>
            <a:off x="8667115" y="2512060"/>
            <a:ext cx="2985135" cy="3361690"/>
          </a:xfrm>
          <a:prstGeom prst="rect">
            <a:avLst/>
          </a:prstGeom>
          <a:noFill/>
        </p:spPr>
        <p:txBody>
          <a:bodyPr wrap="square" rtlCol="0">
            <a:noAutofit/>
          </a:bodyPr>
          <a:p>
            <a:r>
              <a:rPr lang="en-US">
                <a:latin typeface="Candara" panose="020E0502030303020204" charset="0"/>
                <a:cs typeface="Candara" panose="020E0502030303020204" charset="0"/>
                <a:sym typeface="+mn-ea"/>
              </a:rPr>
              <a:t>User-ID: Unique ID of each user</a:t>
            </a:r>
            <a:endParaRPr lang="en-US">
              <a:latin typeface="Candara" panose="020E0502030303020204" charset="0"/>
              <a:cs typeface="Candara" panose="020E0502030303020204" charset="0"/>
            </a:endParaRPr>
          </a:p>
          <a:p>
            <a:r>
              <a:rPr lang="en-US">
                <a:latin typeface="Candara" panose="020E0502030303020204" charset="0"/>
                <a:cs typeface="Candara" panose="020E0502030303020204" charset="0"/>
                <a:sym typeface="+mn-ea"/>
              </a:rPr>
              <a:t>ISBN: The International Standard Book Number is a unique numeric Identifier</a:t>
            </a:r>
            <a:endParaRPr lang="en-US">
              <a:latin typeface="Candara" panose="020E0502030303020204" charset="0"/>
              <a:cs typeface="Candara" panose="020E0502030303020204" charset="0"/>
            </a:endParaRPr>
          </a:p>
          <a:p>
            <a:r>
              <a:rPr lang="en-US">
                <a:latin typeface="Candara" panose="020E0502030303020204" charset="0"/>
                <a:cs typeface="Candara" panose="020E0502030303020204" charset="0"/>
                <a:sym typeface="+mn-ea"/>
              </a:rPr>
              <a:t>Book-Rating: Book-Rating are either explicit, expressed on a scale from 1-10</a:t>
            </a:r>
            <a:endParaRPr lang="en-US">
              <a:latin typeface="Candara" panose="020E0502030303020204" charset="0"/>
              <a:cs typeface="Candara" panose="020E0502030303020204" charset="0"/>
            </a:endParaRPr>
          </a:p>
          <a:p>
            <a:r>
              <a:rPr lang="en-US">
                <a:latin typeface="Candara" panose="020E0502030303020204" charset="0"/>
                <a:cs typeface="Candara" panose="020E0502030303020204" charset="0"/>
                <a:sym typeface="+mn-ea"/>
              </a:rPr>
              <a:t>(higher values denoting higher appreciation), or implicit, expressed by 0.</a:t>
            </a:r>
            <a:endParaRPr lang="en-US">
              <a:latin typeface="Candara" panose="020E0502030303020204" charset="0"/>
              <a:cs typeface="Candara" panose="020E0502030303020204" charset="0"/>
            </a:endParaRPr>
          </a:p>
          <a:p>
            <a:endParaRPr lang="en-US">
              <a:latin typeface="Candara" panose="020E0502030303020204" charset="0"/>
              <a:cs typeface="Candara" panose="020E0502030303020204" charset="0"/>
            </a:endParaRPr>
          </a:p>
        </p:txBody>
      </p:sp>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5191125" cy="377190"/>
          </a:xfrm>
        </p:spPr>
        <p:txBody>
          <a:bodyPr>
            <a:normAutofit fontScale="90000"/>
          </a:bodyPr>
          <a:p>
            <a:r>
              <a:rPr lang="en-US" sz="3110" b="1" u="sng">
                <a:latin typeface="Candara" panose="020E0502030303020204" charset="0"/>
                <a:cs typeface="Candara" panose="020E0502030303020204" charset="0"/>
              </a:rPr>
              <a:t>Merged Dataset:</a:t>
            </a:r>
            <a:endParaRPr lang="en-US" sz="3110" b="1" u="sng">
              <a:latin typeface="Candara" panose="020E0502030303020204" charset="0"/>
              <a:cs typeface="Candara" panose="020E0502030303020204" charset="0"/>
            </a:endParaRPr>
          </a:p>
        </p:txBody>
      </p:sp>
      <p:sp>
        <p:nvSpPr>
          <p:cNvPr id="3" name="Content Placeholder 2"/>
          <p:cNvSpPr>
            <a:spLocks noGrp="1"/>
          </p:cNvSpPr>
          <p:nvPr>
            <p:ph idx="1"/>
          </p:nvPr>
        </p:nvSpPr>
        <p:spPr>
          <a:xfrm>
            <a:off x="732790" y="1068705"/>
            <a:ext cx="10872470" cy="5337810"/>
          </a:xfrm>
        </p:spPr>
        <p:txBody>
          <a:bodyPr>
            <a:normAutofit/>
          </a:bodyPr>
          <a:p>
            <a:r>
              <a:rPr lang="en-US" sz="2400">
                <a:latin typeface="Candara" panose="020E0502030303020204" charset="0"/>
                <a:cs typeface="Candara" panose="020E0502030303020204" charset="0"/>
              </a:rPr>
              <a:t>Have merged the Datasets that contains data of Books, Users and Rating dataset.</a:t>
            </a:r>
            <a:endParaRPr lang="en-US" sz="2400">
              <a:latin typeface="Candara" panose="020E0502030303020204" charset="0"/>
              <a:cs typeface="Candara" panose="020E0502030303020204" charset="0"/>
            </a:endParaRPr>
          </a:p>
          <a:p>
            <a:r>
              <a:rPr lang="en-US" sz="2400">
                <a:latin typeface="Candara" panose="020E0502030303020204" charset="0"/>
                <a:cs typeface="Candara" panose="020E0502030303020204" charset="0"/>
              </a:rPr>
              <a:t>By removing the missing values and duplicates from the above datasets we have mergerd these datasets and will be performing data visulisation and EDA.</a:t>
            </a:r>
            <a:endParaRPr lang="en-US" sz="2400">
              <a:latin typeface="Candara" panose="020E0502030303020204" charset="0"/>
              <a:cs typeface="Candara" panose="020E0502030303020204" charset="0"/>
            </a:endParaRPr>
          </a:p>
          <a:p>
            <a:r>
              <a:rPr lang="en-US" sz="2400">
                <a:latin typeface="Candara" panose="020E0502030303020204" charset="0"/>
                <a:cs typeface="Candara" panose="020E0502030303020204" charset="0"/>
              </a:rPr>
              <a:t>As we have this information that books and users dataset have many missing values and duplicates </a:t>
            </a:r>
            <a:endParaRPr lang="en-US" sz="2400">
              <a:latin typeface="Candara" panose="020E0502030303020204" charset="0"/>
              <a:cs typeface="Candara" panose="020E0502030303020204" charset="0"/>
            </a:endParaRPr>
          </a:p>
          <a:p>
            <a:r>
              <a:rPr lang="en-US" sz="2400">
                <a:latin typeface="Candara" panose="020E0502030303020204" charset="0"/>
                <a:cs typeface="Candara" panose="020E0502030303020204" charset="0"/>
              </a:rPr>
              <a:t>Where as rating dataset has clean data in it’s dataset.</a:t>
            </a:r>
            <a:endParaRPr lang="en-US" sz="2400">
              <a:latin typeface="Candara" panose="020E0502030303020204" charset="0"/>
              <a:cs typeface="Candara" panose="020E0502030303020204" charset="0"/>
            </a:endParaRPr>
          </a:p>
          <a:p>
            <a:r>
              <a:rPr lang="en-US" sz="2400">
                <a:latin typeface="Candara" panose="020E0502030303020204" charset="0"/>
                <a:cs typeface="Candara" panose="020E0502030303020204" charset="0"/>
              </a:rPr>
              <a:t>And here we have conveyed the information regarding the merged dataset process</a:t>
            </a:r>
            <a:endParaRPr lang="en-US" sz="2400">
              <a:latin typeface="Candara" panose="020E0502030303020204" charset="0"/>
              <a:cs typeface="Candara" panose="020E0502030303020204" charset="0"/>
            </a:endParaRPr>
          </a:p>
        </p:txBody>
      </p:sp>
      <p:sp>
        <p:nvSpPr>
          <p:cNvPr id="4" name="Text Box 3"/>
          <p:cNvSpPr txBox="1"/>
          <p:nvPr/>
        </p:nvSpPr>
        <p:spPr>
          <a:xfrm>
            <a:off x="6866890" y="870585"/>
            <a:ext cx="4599940" cy="2647950"/>
          </a:xfrm>
          <a:prstGeom prst="rect">
            <a:avLst/>
          </a:prstGeom>
          <a:noFill/>
        </p:spPr>
        <p:txBody>
          <a:bodyPr wrap="square" rtlCol="0">
            <a:noAutofit/>
          </a:bodyPr>
          <a:p>
            <a:endParaRPr lang="en-US"/>
          </a:p>
        </p:txBody>
      </p:sp>
      <p:pic>
        <p:nvPicPr>
          <p:cNvPr id="5" name="Picture 4" descr="Screenshot (229)"/>
          <p:cNvPicPr>
            <a:picLocks noChangeAspect="1"/>
          </p:cNvPicPr>
          <p:nvPr/>
        </p:nvPicPr>
        <p:blipFill>
          <a:blip r:embed="rId1"/>
          <a:srcRect b="60501"/>
          <a:stretch>
            <a:fillRect/>
          </a:stretch>
        </p:blipFill>
        <p:spPr>
          <a:xfrm>
            <a:off x="732790" y="4306570"/>
            <a:ext cx="6416675" cy="1414780"/>
          </a:xfrm>
          <a:prstGeom prst="rect">
            <a:avLst/>
          </a:prstGeom>
        </p:spPr>
      </p:pic>
      <p:sp>
        <p:nvSpPr>
          <p:cNvPr id="6" name="Text Box 5"/>
          <p:cNvSpPr txBox="1"/>
          <p:nvPr/>
        </p:nvSpPr>
        <p:spPr>
          <a:xfrm>
            <a:off x="6527800" y="3518535"/>
            <a:ext cx="5370195" cy="2787015"/>
          </a:xfrm>
          <a:prstGeom prst="rect">
            <a:avLst/>
          </a:prstGeom>
          <a:noFill/>
        </p:spPr>
        <p:txBody>
          <a:bodyPr wrap="square" rtlCol="0">
            <a:noAutofit/>
          </a:bodyPr>
          <a:p>
            <a:endParaRPr lang="en-US"/>
          </a:p>
        </p:txBody>
      </p:sp>
      <p:pic>
        <p:nvPicPr>
          <p:cNvPr id="7" name="Picture 6" descr="Screenshot (230)"/>
          <p:cNvPicPr>
            <a:picLocks noChangeAspect="1"/>
          </p:cNvPicPr>
          <p:nvPr/>
        </p:nvPicPr>
        <p:blipFill>
          <a:blip r:embed="rId2"/>
          <a:srcRect b="59683"/>
          <a:stretch>
            <a:fillRect/>
          </a:stretch>
        </p:blipFill>
        <p:spPr>
          <a:xfrm>
            <a:off x="4409440" y="4306570"/>
            <a:ext cx="7057390" cy="15449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65364"/>
          <a:stretch>
            <a:fillRect/>
          </a:stretch>
        </p:blipFill>
        <p:spPr>
          <a:xfrm flipH="1" flipV="1">
            <a:off x="0" y="0"/>
            <a:ext cx="5124450" cy="6858000"/>
          </a:xfrm>
          <a:prstGeom prst="rect">
            <a:avLst/>
          </a:prstGeom>
        </p:spPr>
      </p:pic>
      <p:sp>
        <p:nvSpPr>
          <p:cNvPr id="4" name="文本框 3"/>
          <p:cNvSpPr txBox="1"/>
          <p:nvPr/>
        </p:nvSpPr>
        <p:spPr>
          <a:xfrm>
            <a:off x="6102350" y="3495675"/>
            <a:ext cx="4028440" cy="1151255"/>
          </a:xfrm>
          <a:prstGeom prst="rect">
            <a:avLst/>
          </a:prstGeom>
          <a:noFill/>
        </p:spPr>
        <p:txBody>
          <a:bodyPr wrap="square" rtlCol="0">
            <a:noAutofit/>
          </a:bodyPr>
          <a:lstStyle>
            <a:defPPr>
              <a:defRPr lang="zh-CN"/>
            </a:defPPr>
            <a:lvl1pPr>
              <a:lnSpc>
                <a:spcPct val="130000"/>
              </a:lnSpc>
              <a:defRPr sz="1000">
                <a:solidFill>
                  <a:schemeClr val="bg1">
                    <a:lumMod val="50000"/>
                  </a:schemeClr>
                </a:solidFill>
                <a:cs typeface="+mn-ea"/>
              </a:defRPr>
            </a:lvl1pPr>
          </a:lstStyle>
          <a:p>
            <a:pPr algn="r"/>
            <a:r>
              <a:rPr sz="900">
                <a:sym typeface="+mn-lt"/>
              </a:rPr>
              <a:t>The main objective of our project is to create Book Recommender System aims to simplify the book discovery process, assist users in finding books that align with their interests, and ultimately enhance the overall reading</a:t>
            </a:r>
            <a:endParaRPr sz="900">
              <a:sym typeface="+mn-lt"/>
            </a:endParaRPr>
          </a:p>
          <a:p>
            <a:pPr algn="r"/>
            <a:r>
              <a:rPr sz="900">
                <a:sym typeface="+mn-lt"/>
              </a:rPr>
              <a:t>experience for individuals of diverse tastes and preferences. </a:t>
            </a:r>
            <a:r>
              <a:rPr lang="en-US" sz="900">
                <a:sym typeface="+mn-lt"/>
              </a:rPr>
              <a:t>.</a:t>
            </a:r>
            <a:endParaRPr lang="en-US" sz="900">
              <a:sym typeface="+mn-lt"/>
            </a:endParaRPr>
          </a:p>
          <a:p>
            <a:pPr algn="r"/>
            <a:r>
              <a:rPr lang="en-US" sz="900">
                <a:sym typeface="+mn-lt"/>
              </a:rPr>
              <a:t>So we are showing the outputs of the Merged dataset by performing data EDA using data visulisation techniques.</a:t>
            </a:r>
            <a:endParaRPr lang="en-US" sz="900">
              <a:sym typeface="+mn-lt"/>
            </a:endParaRPr>
          </a:p>
        </p:txBody>
      </p:sp>
      <p:sp>
        <p:nvSpPr>
          <p:cNvPr id="6" name="任意多边形 5"/>
          <p:cNvSpPr/>
          <p:nvPr/>
        </p:nvSpPr>
        <p:spPr>
          <a:xfrm flipH="1">
            <a:off x="9501080" y="2223383"/>
            <a:ext cx="1152202" cy="2889002"/>
          </a:xfrm>
          <a:custGeom>
            <a:avLst/>
            <a:gdLst>
              <a:gd name="connsiteX0" fmla="*/ 1790700 w 1809750"/>
              <a:gd name="connsiteY0" fmla="*/ 590550 h 3886200"/>
              <a:gd name="connsiteX1" fmla="*/ 1790700 w 1809750"/>
              <a:gd name="connsiteY1" fmla="*/ 0 h 3886200"/>
              <a:gd name="connsiteX2" fmla="*/ 0 w 1809750"/>
              <a:gd name="connsiteY2" fmla="*/ 0 h 3886200"/>
              <a:gd name="connsiteX3" fmla="*/ 0 w 1809750"/>
              <a:gd name="connsiteY3" fmla="*/ 3886200 h 3886200"/>
              <a:gd name="connsiteX4" fmla="*/ 1809750 w 1809750"/>
              <a:gd name="connsiteY4" fmla="*/ 3886200 h 3886200"/>
              <a:gd name="connsiteX5" fmla="*/ 1809750 w 1809750"/>
              <a:gd name="connsiteY5" fmla="*/ 33528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9750" h="3886200">
                <a:moveTo>
                  <a:pt x="1790700" y="590550"/>
                </a:moveTo>
                <a:lnTo>
                  <a:pt x="1790700" y="0"/>
                </a:lnTo>
                <a:lnTo>
                  <a:pt x="0" y="0"/>
                </a:lnTo>
                <a:lnTo>
                  <a:pt x="0" y="3886200"/>
                </a:lnTo>
                <a:lnTo>
                  <a:pt x="1809750" y="3886200"/>
                </a:lnTo>
                <a:lnTo>
                  <a:pt x="1809750" y="3352800"/>
                </a:lnTo>
              </a:path>
            </a:pathLst>
          </a:custGeom>
          <a:noFill/>
          <a:ln w="12700" cap="flat" cmpd="sng" algn="ctr">
            <a:solidFill>
              <a:schemeClr val="bg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7" name="Text Box 6"/>
          <p:cNvSpPr txBox="1"/>
          <p:nvPr/>
        </p:nvSpPr>
        <p:spPr>
          <a:xfrm>
            <a:off x="6625590" y="2759075"/>
            <a:ext cx="3888740" cy="593725"/>
          </a:xfrm>
          <a:prstGeom prst="rect">
            <a:avLst/>
          </a:prstGeom>
          <a:noFill/>
        </p:spPr>
        <p:txBody>
          <a:bodyPr wrap="square" rtlCol="0">
            <a:noAutofit/>
          </a:bodyPr>
          <a:p>
            <a:r>
              <a:rPr lang="en-US"/>
              <a:t>Data Visulisation and EDA (Exploratory data analysis)</a:t>
            </a:r>
            <a:endParaRPr lang="en-US"/>
          </a:p>
        </p:txBody>
      </p:sp>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750"/>
                                        <p:tgtEl>
                                          <p:spTgt spid="4"/>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组合 2"/>
          <p:cNvGrpSpPr/>
          <p:nvPr/>
        </p:nvGrpSpPr>
        <p:grpSpPr>
          <a:xfrm>
            <a:off x="345925" y="4565806"/>
            <a:ext cx="2821305" cy="438785"/>
            <a:chOff x="153520" y="4603271"/>
            <a:chExt cx="2821305" cy="438785"/>
          </a:xfrm>
        </p:grpSpPr>
        <p:sp>
          <p:nvSpPr>
            <p:cNvPr id="2" name="TextBox 1"/>
            <p:cNvSpPr txBox="1"/>
            <p:nvPr/>
          </p:nvSpPr>
          <p:spPr>
            <a:xfrm>
              <a:off x="153520" y="4603271"/>
              <a:ext cx="677545" cy="438785"/>
            </a:xfrm>
            <a:prstGeom prst="rect">
              <a:avLst/>
            </a:prstGeom>
            <a:noFill/>
          </p:spPr>
          <p:txBody>
            <a:bodyPr wrap="none" rtlCol="0">
              <a:noAutofit/>
            </a:bodyPr>
            <a:lstStyle/>
            <a:p>
              <a:r>
                <a:rPr lang="en-US" sz="3200" b="1" dirty="0">
                  <a:solidFill>
                    <a:schemeClr val="tx1">
                      <a:lumMod val="85000"/>
                      <a:lumOff val="15000"/>
                    </a:schemeClr>
                  </a:solidFill>
                  <a:cs typeface="+mn-ea"/>
                  <a:sym typeface="+mn-lt"/>
                </a:rPr>
                <a:t>01</a:t>
              </a:r>
              <a:endParaRPr lang="en-US" sz="3200" b="1" dirty="0">
                <a:solidFill>
                  <a:schemeClr val="tx1">
                    <a:lumMod val="85000"/>
                    <a:lumOff val="15000"/>
                  </a:schemeClr>
                </a:solidFill>
                <a:cs typeface="+mn-ea"/>
                <a:sym typeface="+mn-lt"/>
              </a:endParaRPr>
            </a:p>
          </p:txBody>
        </p:sp>
        <p:sp>
          <p:nvSpPr>
            <p:cNvPr id="21" name="文本框 20"/>
            <p:cNvSpPr txBox="1"/>
            <p:nvPr/>
          </p:nvSpPr>
          <p:spPr>
            <a:xfrm>
              <a:off x="830430" y="4630576"/>
              <a:ext cx="2144395" cy="411480"/>
            </a:xfrm>
            <a:prstGeom prst="rect">
              <a:avLst/>
            </a:prstGeom>
            <a:noFill/>
          </p:spPr>
          <p:txBody>
            <a:bodyPr wrap="square" rtlCol="0">
              <a:noAutofit/>
            </a:bodyPr>
            <a:lstStyle/>
            <a:p>
              <a:pPr algn="ctr">
                <a:lnSpc>
                  <a:spcPct val="130000"/>
                </a:lnSpc>
              </a:pPr>
              <a:r>
                <a:rPr lang="en-US" altLang="zh-CN" sz="1050" dirty="0">
                  <a:solidFill>
                    <a:schemeClr val="tx1">
                      <a:lumMod val="75000"/>
                      <a:lumOff val="25000"/>
                    </a:schemeClr>
                  </a:solidFill>
                  <a:cs typeface="+mn-ea"/>
                  <a:sym typeface="+mn-lt"/>
                </a:rPr>
                <a:t>Results of most popular ratings</a:t>
              </a:r>
              <a:r>
                <a:rPr lang="en-US" altLang="zh-CN" sz="1050">
                  <a:solidFill>
                    <a:schemeClr val="tx1">
                      <a:lumMod val="75000"/>
                      <a:lumOff val="25000"/>
                    </a:schemeClr>
                  </a:solidFill>
                  <a:cs typeface="+mn-ea"/>
                  <a:sym typeface="+mn-lt"/>
                </a:rPr>
                <a:t> </a:t>
              </a:r>
              <a:endParaRPr lang="zh-CN" altLang="en-US" sz="1050" dirty="0">
                <a:solidFill>
                  <a:schemeClr val="tx1">
                    <a:lumMod val="75000"/>
                    <a:lumOff val="25000"/>
                  </a:schemeClr>
                </a:solidFill>
                <a:cs typeface="+mn-ea"/>
                <a:sym typeface="+mn-lt"/>
              </a:endParaRPr>
            </a:p>
          </p:txBody>
        </p:sp>
      </p:grpSp>
      <p:grpSp>
        <p:nvGrpSpPr>
          <p:cNvPr id="5" name="组合 4"/>
          <p:cNvGrpSpPr/>
          <p:nvPr/>
        </p:nvGrpSpPr>
        <p:grpSpPr>
          <a:xfrm>
            <a:off x="3484890" y="4565807"/>
            <a:ext cx="2597920" cy="584775"/>
            <a:chOff x="3427740" y="4603907"/>
            <a:chExt cx="2597920" cy="584775"/>
          </a:xfrm>
        </p:grpSpPr>
        <p:sp>
          <p:nvSpPr>
            <p:cNvPr id="4" name="TextBox 3"/>
            <p:cNvSpPr txBox="1"/>
            <p:nvPr/>
          </p:nvSpPr>
          <p:spPr>
            <a:xfrm>
              <a:off x="3427740" y="4603907"/>
              <a:ext cx="639919" cy="584775"/>
            </a:xfrm>
            <a:prstGeom prst="rect">
              <a:avLst/>
            </a:prstGeom>
            <a:noFill/>
          </p:spPr>
          <p:txBody>
            <a:bodyPr wrap="none" rtlCol="0">
              <a:spAutoFit/>
            </a:bodyPr>
            <a:lstStyle/>
            <a:p>
              <a:r>
                <a:rPr lang="en-US" sz="3200" b="1" dirty="0">
                  <a:solidFill>
                    <a:schemeClr val="tx1">
                      <a:lumMod val="85000"/>
                      <a:lumOff val="15000"/>
                    </a:schemeClr>
                  </a:solidFill>
                  <a:cs typeface="+mn-ea"/>
                  <a:sym typeface="+mn-lt"/>
                </a:rPr>
                <a:t>02</a:t>
              </a:r>
              <a:endParaRPr lang="en-US" sz="3200" b="1" dirty="0">
                <a:solidFill>
                  <a:schemeClr val="tx1">
                    <a:lumMod val="85000"/>
                    <a:lumOff val="15000"/>
                  </a:schemeClr>
                </a:solidFill>
                <a:cs typeface="+mn-ea"/>
                <a:sym typeface="+mn-lt"/>
              </a:endParaRPr>
            </a:p>
          </p:txBody>
        </p:sp>
        <p:sp>
          <p:nvSpPr>
            <p:cNvPr id="22" name="文本框 21"/>
            <p:cNvSpPr txBox="1"/>
            <p:nvPr/>
          </p:nvSpPr>
          <p:spPr>
            <a:xfrm>
              <a:off x="4000574" y="4648757"/>
              <a:ext cx="2025086" cy="300990"/>
            </a:xfrm>
            <a:prstGeom prst="rect">
              <a:avLst/>
            </a:prstGeom>
            <a:noFill/>
          </p:spPr>
          <p:txBody>
            <a:bodyPr wrap="square" rtlCol="0">
              <a:spAutoFit/>
            </a:bodyPr>
            <a:lstStyle/>
            <a:p>
              <a:pPr algn="ctr">
                <a:lnSpc>
                  <a:spcPct val="130000"/>
                </a:lnSpc>
              </a:pPr>
              <a:r>
                <a:rPr lang="en-US" altLang="zh-CN" sz="1050" dirty="0">
                  <a:solidFill>
                    <a:schemeClr val="tx1">
                      <a:lumMod val="75000"/>
                      <a:lumOff val="25000"/>
                    </a:schemeClr>
                  </a:solidFill>
                  <a:cs typeface="+mn-ea"/>
                  <a:sym typeface="+mn-lt"/>
                </a:rPr>
                <a:t>Results of top 5 book ratings</a:t>
              </a:r>
              <a:endParaRPr lang="zh-CN" altLang="en-US" sz="1050" dirty="0">
                <a:solidFill>
                  <a:schemeClr val="tx1">
                    <a:lumMod val="75000"/>
                    <a:lumOff val="25000"/>
                  </a:schemeClr>
                </a:solidFill>
                <a:cs typeface="+mn-ea"/>
                <a:sym typeface="+mn-lt"/>
              </a:endParaRPr>
            </a:p>
          </p:txBody>
        </p:sp>
      </p:grpSp>
      <p:grpSp>
        <p:nvGrpSpPr>
          <p:cNvPr id="7" name="组合 6"/>
          <p:cNvGrpSpPr/>
          <p:nvPr/>
        </p:nvGrpSpPr>
        <p:grpSpPr>
          <a:xfrm>
            <a:off x="6258608" y="4565807"/>
            <a:ext cx="2610190" cy="584775"/>
            <a:chOff x="6201458" y="4603907"/>
            <a:chExt cx="2610190" cy="584775"/>
          </a:xfrm>
        </p:grpSpPr>
        <p:sp>
          <p:nvSpPr>
            <p:cNvPr id="6" name="TextBox 5"/>
            <p:cNvSpPr txBox="1"/>
            <p:nvPr/>
          </p:nvSpPr>
          <p:spPr>
            <a:xfrm>
              <a:off x="6201458" y="4603907"/>
              <a:ext cx="639919" cy="584775"/>
            </a:xfrm>
            <a:prstGeom prst="rect">
              <a:avLst/>
            </a:prstGeom>
            <a:noFill/>
          </p:spPr>
          <p:txBody>
            <a:bodyPr wrap="none" rtlCol="0">
              <a:spAutoFit/>
            </a:bodyPr>
            <a:lstStyle/>
            <a:p>
              <a:r>
                <a:rPr lang="en-US" sz="3200" b="1" dirty="0">
                  <a:solidFill>
                    <a:schemeClr val="tx1">
                      <a:lumMod val="85000"/>
                      <a:lumOff val="15000"/>
                    </a:schemeClr>
                  </a:solidFill>
                  <a:cs typeface="+mn-ea"/>
                  <a:sym typeface="+mn-lt"/>
                </a:rPr>
                <a:t>03</a:t>
              </a:r>
              <a:endParaRPr lang="en-US" sz="3200" b="1" dirty="0">
                <a:solidFill>
                  <a:schemeClr val="tx1">
                    <a:lumMod val="85000"/>
                    <a:lumOff val="15000"/>
                  </a:schemeClr>
                </a:solidFill>
                <a:cs typeface="+mn-ea"/>
                <a:sym typeface="+mn-lt"/>
              </a:endParaRPr>
            </a:p>
          </p:txBody>
        </p:sp>
        <p:sp>
          <p:nvSpPr>
            <p:cNvPr id="23" name="文本框 22"/>
            <p:cNvSpPr txBox="1"/>
            <p:nvPr/>
          </p:nvSpPr>
          <p:spPr>
            <a:xfrm>
              <a:off x="6786562" y="4667183"/>
              <a:ext cx="2025086" cy="300990"/>
            </a:xfrm>
            <a:prstGeom prst="rect">
              <a:avLst/>
            </a:prstGeom>
            <a:noFill/>
          </p:spPr>
          <p:txBody>
            <a:bodyPr wrap="square" rtlCol="0">
              <a:spAutoFit/>
            </a:bodyPr>
            <a:lstStyle/>
            <a:p>
              <a:pPr algn="ctr">
                <a:lnSpc>
                  <a:spcPct val="130000"/>
                </a:lnSpc>
              </a:pPr>
              <a:r>
                <a:rPr lang="en-US" altLang="zh-CN" sz="1050" dirty="0">
                  <a:solidFill>
                    <a:schemeClr val="tx1">
                      <a:lumMod val="75000"/>
                      <a:lumOff val="25000"/>
                    </a:schemeClr>
                  </a:solidFill>
                  <a:cs typeface="+mn-ea"/>
                  <a:sym typeface="+mn-lt"/>
                </a:rPr>
                <a:t>Ratings of top book authors</a:t>
              </a:r>
              <a:r>
                <a:rPr lang="en-US" altLang="zh-CN" sz="1050">
                  <a:solidFill>
                    <a:schemeClr val="tx1">
                      <a:lumMod val="75000"/>
                      <a:lumOff val="25000"/>
                    </a:schemeClr>
                  </a:solidFill>
                  <a:cs typeface="+mn-ea"/>
                  <a:sym typeface="+mn-lt"/>
                </a:rPr>
                <a:t> </a:t>
              </a:r>
              <a:endParaRPr lang="zh-CN" altLang="en-US" sz="1050" dirty="0">
                <a:solidFill>
                  <a:schemeClr val="tx1">
                    <a:lumMod val="75000"/>
                    <a:lumOff val="25000"/>
                  </a:schemeClr>
                </a:solidFill>
                <a:cs typeface="+mn-ea"/>
                <a:sym typeface="+mn-lt"/>
              </a:endParaRPr>
            </a:p>
          </p:txBody>
        </p:sp>
      </p:grpSp>
      <p:grpSp>
        <p:nvGrpSpPr>
          <p:cNvPr id="9" name="组合 8"/>
          <p:cNvGrpSpPr/>
          <p:nvPr/>
        </p:nvGrpSpPr>
        <p:grpSpPr>
          <a:xfrm>
            <a:off x="9070543" y="4565807"/>
            <a:ext cx="2599191" cy="584775"/>
            <a:chOff x="8956243" y="4603907"/>
            <a:chExt cx="2599191" cy="584775"/>
          </a:xfrm>
        </p:grpSpPr>
        <p:sp>
          <p:nvSpPr>
            <p:cNvPr id="8" name="TextBox 7"/>
            <p:cNvSpPr txBox="1"/>
            <p:nvPr/>
          </p:nvSpPr>
          <p:spPr>
            <a:xfrm>
              <a:off x="8956243" y="4603907"/>
              <a:ext cx="639919" cy="584775"/>
            </a:xfrm>
            <a:prstGeom prst="rect">
              <a:avLst/>
            </a:prstGeom>
            <a:noFill/>
          </p:spPr>
          <p:txBody>
            <a:bodyPr wrap="none" rtlCol="0">
              <a:spAutoFit/>
            </a:bodyPr>
            <a:lstStyle/>
            <a:p>
              <a:r>
                <a:rPr lang="en-US" sz="3200" b="1" dirty="0">
                  <a:solidFill>
                    <a:schemeClr val="tx1">
                      <a:lumMod val="85000"/>
                      <a:lumOff val="15000"/>
                    </a:schemeClr>
                  </a:solidFill>
                  <a:cs typeface="+mn-ea"/>
                  <a:sym typeface="+mn-lt"/>
                </a:rPr>
                <a:t>04</a:t>
              </a:r>
              <a:endParaRPr lang="en-US" sz="3200" b="1" dirty="0">
                <a:solidFill>
                  <a:schemeClr val="tx1">
                    <a:lumMod val="85000"/>
                    <a:lumOff val="15000"/>
                  </a:schemeClr>
                </a:solidFill>
                <a:cs typeface="+mn-ea"/>
                <a:sym typeface="+mn-lt"/>
              </a:endParaRPr>
            </a:p>
          </p:txBody>
        </p:sp>
        <p:sp>
          <p:nvSpPr>
            <p:cNvPr id="24" name="文本框 23"/>
            <p:cNvSpPr txBox="1"/>
            <p:nvPr/>
          </p:nvSpPr>
          <p:spPr>
            <a:xfrm>
              <a:off x="9530348" y="4685609"/>
              <a:ext cx="2025086" cy="300990"/>
            </a:xfrm>
            <a:prstGeom prst="rect">
              <a:avLst/>
            </a:prstGeom>
            <a:noFill/>
          </p:spPr>
          <p:txBody>
            <a:bodyPr wrap="square" rtlCol="0">
              <a:spAutoFit/>
            </a:bodyPr>
            <a:lstStyle/>
            <a:p>
              <a:pPr algn="ctr">
                <a:lnSpc>
                  <a:spcPct val="130000"/>
                </a:lnSpc>
              </a:pPr>
              <a:r>
                <a:rPr lang="en-US" altLang="zh-CN" sz="1050" dirty="0">
                  <a:solidFill>
                    <a:schemeClr val="tx1">
                      <a:lumMod val="75000"/>
                      <a:lumOff val="25000"/>
                    </a:schemeClr>
                  </a:solidFill>
                  <a:cs typeface="+mn-ea"/>
                  <a:sym typeface="+mn-lt"/>
                </a:rPr>
                <a:t>Age distribution of users</a:t>
              </a:r>
              <a:r>
                <a:rPr lang="en-US" altLang="zh-CN" sz="1050">
                  <a:solidFill>
                    <a:schemeClr val="tx1">
                      <a:lumMod val="75000"/>
                      <a:lumOff val="25000"/>
                    </a:schemeClr>
                  </a:solidFill>
                  <a:cs typeface="+mn-ea"/>
                  <a:sym typeface="+mn-lt"/>
                </a:rPr>
                <a:t> </a:t>
              </a:r>
              <a:endParaRPr lang="zh-CN" altLang="en-US" sz="1050" dirty="0">
                <a:solidFill>
                  <a:schemeClr val="tx1">
                    <a:lumMod val="75000"/>
                    <a:lumOff val="25000"/>
                  </a:schemeClr>
                </a:solidFill>
                <a:cs typeface="+mn-ea"/>
                <a:sym typeface="+mn-lt"/>
              </a:endParaRPr>
            </a:p>
          </p:txBody>
        </p:sp>
      </p:grpSp>
      <p:grpSp>
        <p:nvGrpSpPr>
          <p:cNvPr id="13" name="组合 12"/>
          <p:cNvGrpSpPr/>
          <p:nvPr/>
        </p:nvGrpSpPr>
        <p:grpSpPr>
          <a:xfrm>
            <a:off x="814705" y="1887220"/>
            <a:ext cx="2744470" cy="2399030"/>
            <a:chOff x="3045586" y="1258270"/>
            <a:chExt cx="6085146" cy="2399330"/>
          </a:xfrm>
        </p:grpSpPr>
        <p:sp>
          <p:nvSpPr>
            <p:cNvPr id="12" name="矩形 11"/>
            <p:cNvSpPr/>
            <p:nvPr/>
          </p:nvSpPr>
          <p:spPr>
            <a:xfrm>
              <a:off x="3045586" y="1276350"/>
              <a:ext cx="532140" cy="2381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25"/>
            <p:cNvSpPr/>
            <p:nvPr/>
          </p:nvSpPr>
          <p:spPr>
            <a:xfrm>
              <a:off x="5841139" y="1258270"/>
              <a:ext cx="532140" cy="2381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矩形 26"/>
            <p:cNvSpPr/>
            <p:nvPr/>
          </p:nvSpPr>
          <p:spPr>
            <a:xfrm>
              <a:off x="8598592" y="1259240"/>
              <a:ext cx="532140" cy="2381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5" name="Picture 14"/>
          <p:cNvPicPr>
            <a:picLocks noChangeAspect="1"/>
          </p:cNvPicPr>
          <p:nvPr>
            <p:custDataLst>
              <p:tags r:id="rId1"/>
            </p:custDataLst>
          </p:nvPr>
        </p:nvPicPr>
        <p:blipFill>
          <a:blip r:embed="rId2"/>
          <a:stretch>
            <a:fillRect/>
          </a:stretch>
        </p:blipFill>
        <p:spPr>
          <a:xfrm>
            <a:off x="370205" y="1905000"/>
            <a:ext cx="2821940" cy="2363470"/>
          </a:xfrm>
          <a:prstGeom prst="rect">
            <a:avLst/>
          </a:prstGeom>
        </p:spPr>
      </p:pic>
      <p:sp>
        <p:nvSpPr>
          <p:cNvPr id="16" name="Text Box 15"/>
          <p:cNvSpPr txBox="1"/>
          <p:nvPr/>
        </p:nvSpPr>
        <p:spPr>
          <a:xfrm>
            <a:off x="814705" y="556260"/>
            <a:ext cx="2353310" cy="552450"/>
          </a:xfrm>
          <a:prstGeom prst="rect">
            <a:avLst/>
          </a:prstGeom>
          <a:noFill/>
        </p:spPr>
        <p:txBody>
          <a:bodyPr wrap="square" rtlCol="0">
            <a:noAutofit/>
          </a:bodyPr>
          <a:p>
            <a:r>
              <a:rPr lang="en-US" sz="2000" b="1" u="sng">
                <a:latin typeface="Candara" panose="020E0502030303020204" charset="0"/>
                <a:cs typeface="Candara" panose="020E0502030303020204" charset="0"/>
              </a:rPr>
              <a:t>EDA  Outputs:</a:t>
            </a:r>
            <a:endParaRPr lang="en-US" sz="2000" b="1" u="sng">
              <a:latin typeface="Candara" panose="020E0502030303020204" charset="0"/>
              <a:cs typeface="Candara" panose="020E0502030303020204" charset="0"/>
            </a:endParaRPr>
          </a:p>
        </p:txBody>
      </p:sp>
      <p:sp>
        <p:nvSpPr>
          <p:cNvPr id="18" name="Text Box 17"/>
          <p:cNvSpPr txBox="1"/>
          <p:nvPr/>
        </p:nvSpPr>
        <p:spPr>
          <a:xfrm>
            <a:off x="6258560" y="2369185"/>
            <a:ext cx="2534920" cy="1501140"/>
          </a:xfrm>
          <a:prstGeom prst="rect">
            <a:avLst/>
          </a:prstGeom>
          <a:noFill/>
        </p:spPr>
        <p:txBody>
          <a:bodyPr wrap="square" rtlCol="0">
            <a:noAutofit/>
          </a:bodyPr>
          <a:p>
            <a:endParaRPr lang="en-US"/>
          </a:p>
        </p:txBody>
      </p:sp>
      <p:pic>
        <p:nvPicPr>
          <p:cNvPr id="19" name="Picture 18"/>
          <p:cNvPicPr>
            <a:picLocks noChangeAspect="1"/>
          </p:cNvPicPr>
          <p:nvPr>
            <p:custDataLst>
              <p:tags r:id="rId3"/>
            </p:custDataLst>
          </p:nvPr>
        </p:nvPicPr>
        <p:blipFill>
          <a:blip r:embed="rId4"/>
          <a:stretch>
            <a:fillRect/>
          </a:stretch>
        </p:blipFill>
        <p:spPr>
          <a:xfrm>
            <a:off x="3559175" y="1905000"/>
            <a:ext cx="2497455" cy="1866265"/>
          </a:xfrm>
          <a:prstGeom prst="rect">
            <a:avLst/>
          </a:prstGeom>
        </p:spPr>
      </p:pic>
      <p:pic>
        <p:nvPicPr>
          <p:cNvPr id="20" name="Picture 19"/>
          <p:cNvPicPr>
            <a:picLocks noChangeAspect="1"/>
          </p:cNvPicPr>
          <p:nvPr>
            <p:custDataLst>
              <p:tags r:id="rId5"/>
            </p:custDataLst>
          </p:nvPr>
        </p:nvPicPr>
        <p:blipFill>
          <a:blip r:embed="rId6"/>
          <a:stretch>
            <a:fillRect/>
          </a:stretch>
        </p:blipFill>
        <p:spPr>
          <a:xfrm>
            <a:off x="6195060" y="1887220"/>
            <a:ext cx="2897505" cy="2156460"/>
          </a:xfrm>
          <a:prstGeom prst="rect">
            <a:avLst/>
          </a:prstGeom>
        </p:spPr>
      </p:pic>
      <p:pic>
        <p:nvPicPr>
          <p:cNvPr id="25" name="Picture 24"/>
          <p:cNvPicPr>
            <a:picLocks noChangeAspect="1"/>
          </p:cNvPicPr>
          <p:nvPr>
            <p:custDataLst>
              <p:tags r:id="rId7"/>
            </p:custDataLst>
          </p:nvPr>
        </p:nvPicPr>
        <p:blipFill>
          <a:blip r:embed="rId8"/>
          <a:stretch>
            <a:fillRect/>
          </a:stretch>
        </p:blipFill>
        <p:spPr>
          <a:xfrm>
            <a:off x="9230995" y="2065020"/>
            <a:ext cx="2854325" cy="2203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random/>
      </p:transition>
    </mc:Choice>
    <mc:Fallback>
      <p:transition spd="slow">
        <p:random/>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4rwfo02s">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noAutofit/>
      </a:bodyPr>
      <a:lstStyle>
        <a:defPPr>
          <a:defRPr lang="en-US"/>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8400</Words>
  <Application>WPS Presentation</Application>
  <PresentationFormat>宽屏</PresentationFormat>
  <Paragraphs>244</Paragraphs>
  <Slides>27</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Arial</vt:lpstr>
      <vt:lpstr>SimSun</vt:lpstr>
      <vt:lpstr>Wingdings</vt:lpstr>
      <vt:lpstr>Microsoft YaHei</vt:lpstr>
      <vt:lpstr>Calibri</vt:lpstr>
      <vt:lpstr>Candara</vt:lpstr>
      <vt:lpstr>Arial Unicode MS</vt:lpstr>
      <vt:lpstr>Segoe UI Black</vt:lpstr>
      <vt:lpstr>Wingdings</vt:lpstr>
      <vt:lpstr>Bodoni Moda</vt:lpstr>
      <vt:lpstr>Almonte Snow</vt:lpstr>
      <vt:lpstr>Office 主题</vt:lpstr>
      <vt:lpstr>PowerPoint 演示文稿</vt:lpstr>
      <vt:lpstr>CONTENT</vt:lpstr>
      <vt:lpstr>PowerPoint 演示文稿</vt:lpstr>
      <vt:lpstr>PowerPoint 演示文稿</vt:lpstr>
      <vt:lpstr>PowerPoint 演示文稿</vt:lpstr>
      <vt:lpstr>PowerPoint 演示文稿</vt:lpstr>
      <vt:lpstr>Merged Dataset:</vt:lpstr>
      <vt:lpstr>PowerPoint 演示文稿</vt:lpstr>
      <vt:lpstr>PowerPoint 演示文稿</vt:lpstr>
      <vt:lpstr>PowerPoint 演示文稿</vt:lpstr>
      <vt:lpstr>Recommendation Techniques </vt:lpstr>
      <vt:lpstr>Content-Based Filtering</vt:lpstr>
      <vt:lpstr>Collaborative Filtering</vt:lpstr>
      <vt:lpstr>PowerPoint 演示文稿</vt:lpstr>
      <vt:lpstr>Model Building</vt:lpstr>
      <vt:lpstr>Model Building continue..: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60</cp:revision>
  <dcterms:created xsi:type="dcterms:W3CDTF">2018-10-12T02:35:00Z</dcterms:created>
  <dcterms:modified xsi:type="dcterms:W3CDTF">2024-06-29T07:45:56Z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1033-12.2.0.17119</vt:lpwstr>
  </property>
  <property fmtid="{D5CDD505-2E9C-101B-9397-08002B2CF9AE}" pid="3" name="ICV">
    <vt:lpwstr>181EE2D83B8F4538BCCAAFCD3BB944E2_11</vt:lpwstr>
  </property>
</Properties>
</file>