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57" r:id="rId4"/>
    <p:sldId id="317" r:id="rId5"/>
    <p:sldId id="315" r:id="rId6"/>
    <p:sldId id="316" r:id="rId7"/>
    <p:sldId id="318" r:id="rId8"/>
    <p:sldId id="321" r:id="rId9"/>
    <p:sldId id="322" r:id="rId10"/>
    <p:sldId id="319" r:id="rId11"/>
    <p:sldId id="323" r:id="rId12"/>
    <p:sldId id="320" r:id="rId13"/>
    <p:sldId id="269" r:id="rId14"/>
    <p:sldId id="278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ExtraBold" panose="020B0604020202020204" charset="0"/>
      <p:bold r:id="rId21"/>
      <p:boldItalic r:id="rId22"/>
    </p:embeddedFont>
    <p:embeddedFont>
      <p:font typeface="Montserrat Light" panose="020B0604020202020204" charset="0"/>
      <p:regular r:id="rId23"/>
      <p:bold r:id="rId24"/>
      <p:italic r:id="rId25"/>
      <p:boldItalic r:id="rId26"/>
    </p:embeddedFont>
    <p:embeddedFont>
      <p:font typeface="UniSansW01-BoldItalic" panose="020B0402020203020204" pitchFamily="3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00"/>
    <a:srgbClr val="E8062F"/>
    <a:srgbClr val="7584AB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8B3695-6426-4FB0-B46F-7BBC5823ACA0}">
  <a:tblStyle styleId="{CF8B3695-6426-4FB0-B46F-7BBC5823AC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34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10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2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27;p14">
            <a:extLst>
              <a:ext uri="{FF2B5EF4-FFF2-40B4-BE49-F238E27FC236}">
                <a16:creationId xmlns:a16="http://schemas.microsoft.com/office/drawing/2014/main" id="{5203B4AD-03B3-4679-8342-3A95B440B967}"/>
              </a:ext>
            </a:extLst>
          </p:cNvPr>
          <p:cNvSpPr txBox="1">
            <a:spLocks/>
          </p:cNvSpPr>
          <p:nvPr/>
        </p:nvSpPr>
        <p:spPr>
          <a:xfrm>
            <a:off x="1136090" y="4474955"/>
            <a:ext cx="5505060" cy="45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1600" dirty="0">
                <a:solidFill>
                  <a:srgbClr val="FFFF00"/>
                </a:solidFill>
              </a:rPr>
              <a:t>Compiler and Virtual Machine for a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Programming Language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SER 502 </a:t>
            </a:r>
          </a:p>
          <a:p>
            <a:pPr algn="ctr"/>
            <a:r>
              <a:rPr lang="en-IN" sz="1100" dirty="0"/>
              <a:t>Arizona State University, Tempe, AZ, USA</a:t>
            </a:r>
            <a:endParaRPr lang="en-IN" sz="1600" dirty="0">
              <a:solidFill>
                <a:srgbClr val="FFFF00"/>
              </a:solidFill>
            </a:endParaRPr>
          </a:p>
          <a:p>
            <a:pPr algn="ctr"/>
            <a:r>
              <a:rPr lang="en-IN" sz="1600" b="0" dirty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7" name="Google Shape;642;p16">
            <a:extLst>
              <a:ext uri="{FF2B5EF4-FFF2-40B4-BE49-F238E27FC236}">
                <a16:creationId xmlns:a16="http://schemas.microsoft.com/office/drawing/2014/main" id="{BED2AF6F-D509-43B0-98C0-188E86199258}"/>
              </a:ext>
            </a:extLst>
          </p:cNvPr>
          <p:cNvSpPr txBox="1">
            <a:spLocks/>
          </p:cNvSpPr>
          <p:nvPr/>
        </p:nvSpPr>
        <p:spPr>
          <a:xfrm>
            <a:off x="173665" y="2581835"/>
            <a:ext cx="7429911" cy="49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None/>
            </a:pPr>
            <a:r>
              <a:rPr lang="en-IN" sz="1200" b="1" dirty="0">
                <a:solidFill>
                  <a:srgbClr val="FFFF00"/>
                </a:solidFill>
              </a:rPr>
              <a:t>Team - 11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bg1"/>
                </a:solidFill>
              </a:rPr>
              <a:t>Amudhan Manisekaran – Kartik </a:t>
            </a:r>
            <a:r>
              <a:rPr lang="en-IN" sz="1200" b="1" dirty="0" err="1">
                <a:solidFill>
                  <a:schemeClr val="bg1"/>
                </a:solidFill>
              </a:rPr>
              <a:t>Mathpal</a:t>
            </a:r>
            <a:r>
              <a:rPr lang="en-IN" sz="1200" b="1" dirty="0">
                <a:solidFill>
                  <a:schemeClr val="bg1"/>
                </a:solidFill>
              </a:rPr>
              <a:t> – Mayank Rawat - </a:t>
            </a:r>
            <a:r>
              <a:rPr lang="en-IN" sz="1200" b="1" dirty="0" err="1">
                <a:solidFill>
                  <a:schemeClr val="bg1"/>
                </a:solidFill>
              </a:rPr>
              <a:t>Sandya</a:t>
            </a:r>
            <a:r>
              <a:rPr lang="en-IN" sz="1200" b="1" dirty="0">
                <a:solidFill>
                  <a:schemeClr val="bg1"/>
                </a:solidFill>
              </a:rPr>
              <a:t> Manoharan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FB2DB6-0BEC-4117-9A18-C715AF782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894"/>
          <a:stretch/>
        </p:blipFill>
        <p:spPr>
          <a:xfrm>
            <a:off x="-484094" y="1427327"/>
            <a:ext cx="1775012" cy="1404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CC31BE-122D-4D01-AE71-EA0816D13AFD}"/>
              </a:ext>
            </a:extLst>
          </p:cNvPr>
          <p:cNvSpPr txBox="1"/>
          <p:nvPr/>
        </p:nvSpPr>
        <p:spPr>
          <a:xfrm>
            <a:off x="1290918" y="1655353"/>
            <a:ext cx="261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UniSansW01-BoldItalic" panose="020B0402020203020204" pitchFamily="34" charset="0"/>
              </a:rPr>
              <a:t>CodeZilla</a:t>
            </a:r>
            <a:endParaRPr lang="en-US" sz="4400" dirty="0">
              <a:solidFill>
                <a:schemeClr val="bg1"/>
              </a:solidFill>
              <a:latin typeface="UniSansW01-BoldItalic" panose="020B04020202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90691" y="196849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Parser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E68723-51D0-4310-86F7-CC5CE421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91" y="647950"/>
            <a:ext cx="665890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9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33074" y="425449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factorial.pt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9FE3B3-A97C-4453-B1F3-9A01FC07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74" y="859214"/>
            <a:ext cx="627785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4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90691" y="196849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Interpreter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D5FC6-5054-46D9-88F7-C814E72C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91" y="612373"/>
            <a:ext cx="664937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9F39E-2CA0-4C17-A650-A743B76B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01" y="433386"/>
            <a:ext cx="4922874" cy="574158"/>
          </a:xfrm>
        </p:spPr>
        <p:txBody>
          <a:bodyPr/>
          <a:lstStyle/>
          <a:p>
            <a:pPr algn="l"/>
            <a:r>
              <a:rPr lang="en-IN" sz="2800" dirty="0"/>
              <a:t>Experience</a:t>
            </a:r>
            <a:endParaRPr lang="en-IN" dirty="0"/>
          </a:p>
        </p:txBody>
      </p:sp>
      <p:sp>
        <p:nvSpPr>
          <p:cNvPr id="5" name="Google Shape;655;p18">
            <a:extLst>
              <a:ext uri="{FF2B5EF4-FFF2-40B4-BE49-F238E27FC236}">
                <a16:creationId xmlns:a16="http://schemas.microsoft.com/office/drawing/2014/main" id="{4A154535-D1D9-4690-B669-06A3FF9308B7}"/>
              </a:ext>
            </a:extLst>
          </p:cNvPr>
          <p:cNvSpPr txBox="1">
            <a:spLocks/>
          </p:cNvSpPr>
          <p:nvPr/>
        </p:nvSpPr>
        <p:spPr>
          <a:xfrm>
            <a:off x="258937" y="1007544"/>
            <a:ext cx="8572197" cy="2871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Montserrat Light" panose="020B0604020202020204" charset="0"/>
              </a:rPr>
              <a:t>Hand-construct a lexical analyzer and parser using Definite Clause Grammars (DCG), to recognize and translate a language into an intermediate form.</a:t>
            </a:r>
          </a:p>
          <a:p>
            <a:pPr algn="just"/>
            <a:endParaRPr lang="en-US" sz="2000" i="1" dirty="0">
              <a:latin typeface="Montserrat Light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Montserrat Light" panose="020B0604020202020204" charset="0"/>
              </a:rPr>
              <a:t>Understand and design of language runtime environments.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>
              <a:latin typeface="Montserrat Light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Montserrat Light" panose="020B0604020202020204" charset="0"/>
              </a:rPr>
              <a:t>Use regular and context-free language specifiers and recognizers.</a:t>
            </a:r>
            <a:endParaRPr lang="en-IN" sz="2000" i="1" dirty="0">
              <a:latin typeface="Montserrat Light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1667436" y="638736"/>
            <a:ext cx="4020671" cy="1272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Thanks!</a:t>
            </a:r>
            <a:endParaRPr sz="6000" dirty="0">
              <a:solidFill>
                <a:srgbClr val="F64646"/>
              </a:solidFill>
            </a:endParaRP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56D48567-C684-4282-B8C4-DC0FADBA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46" y="1779918"/>
            <a:ext cx="4177449" cy="3166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"/>
          <p:cNvSpPr txBox="1">
            <a:spLocks noGrp="1"/>
          </p:cNvSpPr>
          <p:nvPr>
            <p:ph type="subTitle" idx="4294967295"/>
          </p:nvPr>
        </p:nvSpPr>
        <p:spPr>
          <a:xfrm>
            <a:off x="31872" y="550098"/>
            <a:ext cx="3207124" cy="165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Integer </a:t>
            </a:r>
          </a:p>
          <a:p>
            <a:r>
              <a:rPr lang="en-US" sz="2000" dirty="0"/>
              <a:t>Float </a:t>
            </a:r>
          </a:p>
          <a:p>
            <a:r>
              <a:rPr lang="en-US" sz="2000" dirty="0"/>
              <a:t>String </a:t>
            </a:r>
          </a:p>
          <a:p>
            <a:r>
              <a:rPr lang="en-US" sz="2000" dirty="0"/>
              <a:t>Boolean </a:t>
            </a:r>
          </a:p>
        </p:txBody>
      </p:sp>
      <p:sp>
        <p:nvSpPr>
          <p:cNvPr id="770" name="Google Shape;77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769;p29">
            <a:extLst>
              <a:ext uri="{FF2B5EF4-FFF2-40B4-BE49-F238E27FC236}">
                <a16:creationId xmlns:a16="http://schemas.microsoft.com/office/drawing/2014/main" id="{C5C1AE82-7FF8-4DCB-AD86-A8865FA3A733}"/>
              </a:ext>
            </a:extLst>
          </p:cNvPr>
          <p:cNvSpPr txBox="1">
            <a:spLocks/>
          </p:cNvSpPr>
          <p:nvPr/>
        </p:nvSpPr>
        <p:spPr>
          <a:xfrm>
            <a:off x="2226781" y="550098"/>
            <a:ext cx="4108074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/>
              <a:t>Addition ( + )</a:t>
            </a:r>
          </a:p>
          <a:p>
            <a:r>
              <a:rPr lang="en-US" sz="2000" dirty="0"/>
              <a:t>Subtraction ( - )</a:t>
            </a:r>
          </a:p>
          <a:p>
            <a:r>
              <a:rPr lang="en-US" sz="2000" dirty="0"/>
              <a:t>Multiplication ( * )</a:t>
            </a:r>
          </a:p>
          <a:p>
            <a:r>
              <a:rPr lang="en-US" sz="2000" dirty="0"/>
              <a:t>Division ( / )</a:t>
            </a:r>
          </a:p>
          <a:p>
            <a:endParaRPr lang="en-US" sz="20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DA66249-2D4F-4A77-90BE-3BBDF69060AC}"/>
              </a:ext>
            </a:extLst>
          </p:cNvPr>
          <p:cNvSpPr txBox="1">
            <a:spLocks/>
          </p:cNvSpPr>
          <p:nvPr/>
        </p:nvSpPr>
        <p:spPr>
          <a:xfrm>
            <a:off x="195137" y="261148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Data Types:</a:t>
            </a:r>
          </a:p>
        </p:txBody>
      </p:sp>
      <p:sp>
        <p:nvSpPr>
          <p:cNvPr id="8" name="Google Shape;769;p29">
            <a:extLst>
              <a:ext uri="{FF2B5EF4-FFF2-40B4-BE49-F238E27FC236}">
                <a16:creationId xmlns:a16="http://schemas.microsoft.com/office/drawing/2014/main" id="{E0DE9F14-0885-49F5-A537-77037B562528}"/>
              </a:ext>
            </a:extLst>
          </p:cNvPr>
          <p:cNvSpPr txBox="1">
            <a:spLocks/>
          </p:cNvSpPr>
          <p:nvPr/>
        </p:nvSpPr>
        <p:spPr>
          <a:xfrm>
            <a:off x="4948535" y="550098"/>
            <a:ext cx="4659403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>
                <a:latin typeface="Montserrat Light" panose="020B0604020202020204" charset="0"/>
              </a:rPr>
              <a:t>Comparison ( &lt;, &gt;, &lt;=, &gt;=, == )</a:t>
            </a:r>
          </a:p>
          <a:p>
            <a:r>
              <a:rPr lang="en-US" sz="2000" dirty="0">
                <a:latin typeface="Montserrat Light" panose="020B0604020202020204" charset="0"/>
              </a:rPr>
              <a:t>AND, OR, NOT (Boolean)</a:t>
            </a:r>
          </a:p>
          <a:p>
            <a:r>
              <a:rPr lang="en-US" sz="2000" dirty="0">
                <a:latin typeface="Montserrat Light" panose="020B0604020202020204" charset="0"/>
              </a:rPr>
              <a:t>Assignment ( = )</a:t>
            </a:r>
          </a:p>
          <a:p>
            <a:endParaRPr lang="en-US" sz="2000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46C24FC-AFC4-4A32-9926-9C29B13FCBD5}"/>
              </a:ext>
            </a:extLst>
          </p:cNvPr>
          <p:cNvSpPr txBox="1">
            <a:spLocks/>
          </p:cNvSpPr>
          <p:nvPr/>
        </p:nvSpPr>
        <p:spPr>
          <a:xfrm>
            <a:off x="2505790" y="259997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Operations: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DDB5ADF-591E-4D52-B581-40BAB29B89B5}"/>
              </a:ext>
            </a:extLst>
          </p:cNvPr>
          <p:cNvSpPr txBox="1">
            <a:spLocks/>
          </p:cNvSpPr>
          <p:nvPr/>
        </p:nvSpPr>
        <p:spPr>
          <a:xfrm>
            <a:off x="195137" y="2388559"/>
            <a:ext cx="5528828" cy="3663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Conditionals &amp; Looping Structures: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9E090-E6E7-4521-B86C-7C7B4BB25117}"/>
              </a:ext>
            </a:extLst>
          </p:cNvPr>
          <p:cNvSpPr txBox="1"/>
          <p:nvPr/>
        </p:nvSpPr>
        <p:spPr>
          <a:xfrm>
            <a:off x="860612" y="32810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Google Shape;769;p29">
            <a:extLst>
              <a:ext uri="{FF2B5EF4-FFF2-40B4-BE49-F238E27FC236}">
                <a16:creationId xmlns:a16="http://schemas.microsoft.com/office/drawing/2014/main" id="{1D0EBF87-91CF-4DCA-9A2E-750647E40E50}"/>
              </a:ext>
            </a:extLst>
          </p:cNvPr>
          <p:cNvSpPr txBox="1">
            <a:spLocks/>
          </p:cNvSpPr>
          <p:nvPr/>
        </p:nvSpPr>
        <p:spPr>
          <a:xfrm>
            <a:off x="176089" y="2761865"/>
            <a:ext cx="2329702" cy="107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>
                <a:latin typeface="Montserrat Light" panose="020B0604020202020204" charset="0"/>
              </a:rPr>
              <a:t>if then</a:t>
            </a:r>
          </a:p>
          <a:p>
            <a:r>
              <a:rPr lang="en-US" sz="2000" dirty="0">
                <a:latin typeface="Montserrat Light" panose="020B0604020202020204" charset="0"/>
              </a:rPr>
              <a:t>if then else</a:t>
            </a:r>
          </a:p>
          <a:p>
            <a:endParaRPr lang="en-US" sz="2000" dirty="0"/>
          </a:p>
        </p:txBody>
      </p:sp>
      <p:sp>
        <p:nvSpPr>
          <p:cNvPr id="13" name="Google Shape;769;p29">
            <a:extLst>
              <a:ext uri="{FF2B5EF4-FFF2-40B4-BE49-F238E27FC236}">
                <a16:creationId xmlns:a16="http://schemas.microsoft.com/office/drawing/2014/main" id="{1DAFEBAB-85AC-48EB-9E7E-DB640711D314}"/>
              </a:ext>
            </a:extLst>
          </p:cNvPr>
          <p:cNvSpPr txBox="1">
            <a:spLocks/>
          </p:cNvSpPr>
          <p:nvPr/>
        </p:nvSpPr>
        <p:spPr>
          <a:xfrm>
            <a:off x="2114488" y="2777445"/>
            <a:ext cx="2329702" cy="107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>
                <a:latin typeface="Montserrat Light" panose="020B0604020202020204" charset="0"/>
              </a:rPr>
              <a:t>Ternary ( $ )</a:t>
            </a:r>
          </a:p>
          <a:p>
            <a:r>
              <a:rPr lang="en-US" sz="2000" dirty="0">
                <a:latin typeface="Montserrat Light" panose="020B0604020202020204" charset="0"/>
              </a:rPr>
              <a:t>while loop</a:t>
            </a:r>
          </a:p>
          <a:p>
            <a:endParaRPr lang="en-US" sz="2000" dirty="0"/>
          </a:p>
        </p:txBody>
      </p:sp>
      <p:sp>
        <p:nvSpPr>
          <p:cNvPr id="14" name="Google Shape;769;p29">
            <a:extLst>
              <a:ext uri="{FF2B5EF4-FFF2-40B4-BE49-F238E27FC236}">
                <a16:creationId xmlns:a16="http://schemas.microsoft.com/office/drawing/2014/main" id="{2F2A274B-1C6D-410F-B828-454567A84C2A}"/>
              </a:ext>
            </a:extLst>
          </p:cNvPr>
          <p:cNvSpPr txBox="1">
            <a:spLocks/>
          </p:cNvSpPr>
          <p:nvPr/>
        </p:nvSpPr>
        <p:spPr>
          <a:xfrm>
            <a:off x="4219220" y="2755768"/>
            <a:ext cx="3103624" cy="107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>
                <a:latin typeface="Montserrat Light" panose="020B0604020202020204" charset="0"/>
              </a:rPr>
              <a:t>Traditional for loop</a:t>
            </a:r>
          </a:p>
          <a:p>
            <a:r>
              <a:rPr lang="en-US" sz="2000" dirty="0">
                <a:latin typeface="Montserrat Light" panose="020B0604020202020204" charset="0"/>
              </a:rPr>
              <a:t>Range for loop</a:t>
            </a:r>
          </a:p>
          <a:p>
            <a:endParaRPr lang="en-US" sz="2000" dirty="0"/>
          </a:p>
        </p:txBody>
      </p:sp>
      <p:sp>
        <p:nvSpPr>
          <p:cNvPr id="15" name="Google Shape;769;p29">
            <a:extLst>
              <a:ext uri="{FF2B5EF4-FFF2-40B4-BE49-F238E27FC236}">
                <a16:creationId xmlns:a16="http://schemas.microsoft.com/office/drawing/2014/main" id="{B02CE9BA-55AF-48C1-9DAD-F5B4150830E9}"/>
              </a:ext>
            </a:extLst>
          </p:cNvPr>
          <p:cNvSpPr txBox="1">
            <a:spLocks/>
          </p:cNvSpPr>
          <p:nvPr/>
        </p:nvSpPr>
        <p:spPr>
          <a:xfrm>
            <a:off x="7391933" y="2760784"/>
            <a:ext cx="2329702" cy="107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>
                <a:latin typeface="Montserrat Light" panose="020B0604020202020204" charset="0"/>
              </a:rPr>
              <a:t>read</a:t>
            </a:r>
          </a:p>
          <a:p>
            <a:r>
              <a:rPr lang="en-US" sz="2000" dirty="0">
                <a:latin typeface="Montserrat Light" panose="020B0604020202020204" charset="0"/>
              </a:rPr>
              <a:t>show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A29A52-06BA-468D-9851-2519251A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434" y="812893"/>
            <a:ext cx="6455700" cy="668100"/>
          </a:xfrm>
        </p:spPr>
        <p:txBody>
          <a:bodyPr/>
          <a:lstStyle/>
          <a:p>
            <a:pPr algn="r"/>
            <a:r>
              <a:rPr lang="en-IN" sz="3200" dirty="0"/>
              <a:t>Language</a:t>
            </a:r>
            <a:br>
              <a:rPr lang="en-IN" sz="3200" dirty="0"/>
            </a:br>
            <a:r>
              <a:rPr lang="en-IN" sz="3200" dirty="0"/>
              <a:t>Design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8CEFA54-66F8-4A6B-81A3-6C9796EE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70" y="988078"/>
            <a:ext cx="5257853" cy="3958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"/>
          <p:cNvSpPr txBox="1">
            <a:spLocks noGrp="1"/>
          </p:cNvSpPr>
          <p:nvPr>
            <p:ph type="subTitle" idx="4294967295"/>
          </p:nvPr>
        </p:nvSpPr>
        <p:spPr>
          <a:xfrm>
            <a:off x="-44841" y="1377092"/>
            <a:ext cx="3207124" cy="165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In Python</a:t>
            </a:r>
          </a:p>
          <a:p>
            <a:r>
              <a:rPr lang="en-US" sz="2000" dirty="0"/>
              <a:t>Read .</a:t>
            </a:r>
            <a:r>
              <a:rPr lang="en-US" sz="2000" dirty="0" err="1"/>
              <a:t>cz</a:t>
            </a:r>
            <a:endParaRPr lang="en-US" sz="2000" dirty="0"/>
          </a:p>
          <a:p>
            <a:r>
              <a:rPr lang="en-US" sz="2000" dirty="0"/>
              <a:t>Break down code</a:t>
            </a:r>
          </a:p>
          <a:p>
            <a:r>
              <a:rPr lang="en-US" sz="2000" dirty="0"/>
              <a:t>Return .</a:t>
            </a:r>
            <a:r>
              <a:rPr lang="en-US" sz="2000" dirty="0" err="1"/>
              <a:t>tok</a:t>
            </a:r>
            <a:endParaRPr lang="en-US" sz="2000" dirty="0"/>
          </a:p>
        </p:txBody>
      </p:sp>
      <p:sp>
        <p:nvSpPr>
          <p:cNvPr id="770" name="Google Shape;77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769;p29">
            <a:extLst>
              <a:ext uri="{FF2B5EF4-FFF2-40B4-BE49-F238E27FC236}">
                <a16:creationId xmlns:a16="http://schemas.microsoft.com/office/drawing/2014/main" id="{C5C1AE82-7FF8-4DCB-AD86-A8865FA3A733}"/>
              </a:ext>
            </a:extLst>
          </p:cNvPr>
          <p:cNvSpPr txBox="1">
            <a:spLocks/>
          </p:cNvSpPr>
          <p:nvPr/>
        </p:nvSpPr>
        <p:spPr>
          <a:xfrm>
            <a:off x="2840400" y="1377092"/>
            <a:ext cx="3463199" cy="1872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/>
              <a:t>In Prolog</a:t>
            </a:r>
          </a:p>
          <a:p>
            <a:r>
              <a:rPr lang="en-US" sz="2000" dirty="0"/>
              <a:t>Read .</a:t>
            </a:r>
            <a:r>
              <a:rPr lang="en-US" sz="2000" dirty="0" err="1"/>
              <a:t>tok</a:t>
            </a:r>
            <a:endParaRPr lang="en-US" sz="2000" dirty="0"/>
          </a:p>
          <a:p>
            <a:r>
              <a:rPr lang="en-US" sz="2000" dirty="0"/>
              <a:t>Check syntax</a:t>
            </a:r>
          </a:p>
          <a:p>
            <a:r>
              <a:rPr lang="en-US" sz="2000" dirty="0"/>
              <a:t>Return parse tree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DA66249-2D4F-4A77-90BE-3BBDF69060AC}"/>
              </a:ext>
            </a:extLst>
          </p:cNvPr>
          <p:cNvSpPr txBox="1">
            <a:spLocks/>
          </p:cNvSpPr>
          <p:nvPr/>
        </p:nvSpPr>
        <p:spPr>
          <a:xfrm>
            <a:off x="123231" y="961627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err="1">
                <a:latin typeface="Montserrat" panose="020B0604020202020204" charset="0"/>
              </a:rPr>
              <a:t>Lexer</a:t>
            </a:r>
            <a:endParaRPr lang="en-IN" sz="2000" b="1" dirty="0">
              <a:latin typeface="Montserrat" panose="020B0604020202020204" charset="0"/>
            </a:endParaRPr>
          </a:p>
        </p:txBody>
      </p:sp>
      <p:sp>
        <p:nvSpPr>
          <p:cNvPr id="8" name="Google Shape;769;p29">
            <a:extLst>
              <a:ext uri="{FF2B5EF4-FFF2-40B4-BE49-F238E27FC236}">
                <a16:creationId xmlns:a16="http://schemas.microsoft.com/office/drawing/2014/main" id="{E0DE9F14-0885-49F5-A537-77037B562528}"/>
              </a:ext>
            </a:extLst>
          </p:cNvPr>
          <p:cNvSpPr txBox="1">
            <a:spLocks/>
          </p:cNvSpPr>
          <p:nvPr/>
        </p:nvSpPr>
        <p:spPr>
          <a:xfrm>
            <a:off x="6051038" y="1401200"/>
            <a:ext cx="2897824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/>
              <a:t>In prolog</a:t>
            </a:r>
          </a:p>
          <a:p>
            <a:r>
              <a:rPr lang="en-US" sz="2000" dirty="0"/>
              <a:t>Read .</a:t>
            </a:r>
            <a:r>
              <a:rPr lang="en-US" sz="2000" dirty="0" err="1"/>
              <a:t>pt</a:t>
            </a:r>
            <a:endParaRPr lang="en-US" sz="2000" dirty="0"/>
          </a:p>
          <a:p>
            <a:r>
              <a:rPr lang="en-US" sz="2000" dirty="0"/>
              <a:t>Check semantics</a:t>
            </a:r>
          </a:p>
          <a:p>
            <a:r>
              <a:rPr lang="en-US" sz="2000" dirty="0"/>
              <a:t>Evaluate output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46C24FC-AFC4-4A32-9926-9C29B13FCBD5}"/>
              </a:ext>
            </a:extLst>
          </p:cNvPr>
          <p:cNvSpPr txBox="1">
            <a:spLocks/>
          </p:cNvSpPr>
          <p:nvPr/>
        </p:nvSpPr>
        <p:spPr>
          <a:xfrm>
            <a:off x="3011986" y="961627"/>
            <a:ext cx="1669522" cy="43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Parser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2A79DF7-9EC9-4631-BD40-870494CF5413}"/>
              </a:ext>
            </a:extLst>
          </p:cNvPr>
          <p:cNvSpPr txBox="1">
            <a:spLocks/>
          </p:cNvSpPr>
          <p:nvPr/>
        </p:nvSpPr>
        <p:spPr>
          <a:xfrm>
            <a:off x="6222624" y="961627"/>
            <a:ext cx="1669522" cy="43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125660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45478C8-001A-425D-A8BA-3C592B67D554}"/>
              </a:ext>
            </a:extLst>
          </p:cNvPr>
          <p:cNvSpPr txBox="1">
            <a:spLocks/>
          </p:cNvSpPr>
          <p:nvPr/>
        </p:nvSpPr>
        <p:spPr>
          <a:xfrm>
            <a:off x="161364" y="161209"/>
            <a:ext cx="6455700" cy="668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b="1" dirty="0">
                <a:solidFill>
                  <a:srgbClr val="FFA400"/>
                </a:solidFill>
                <a:latin typeface="Montserrat" panose="020B0604020202020204" charset="0"/>
              </a:rPr>
              <a:t>Grammar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D4A7B-EECB-4DB9-9198-226ED0B15B3D}"/>
              </a:ext>
            </a:extLst>
          </p:cNvPr>
          <p:cNvSpPr txBox="1"/>
          <p:nvPr/>
        </p:nvSpPr>
        <p:spPr>
          <a:xfrm>
            <a:off x="164505" y="784149"/>
            <a:ext cx="8666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	::= start; BLOCK end;</a:t>
            </a:r>
          </a:p>
          <a:p>
            <a:r>
              <a:rPr lang="en-US" dirty="0"/>
              <a:t>BLOCK 		::= DECLARELIST; CONDITIONLIST; </a:t>
            </a:r>
          </a:p>
          <a:p>
            <a:r>
              <a:rPr lang="en-US" dirty="0"/>
              <a:t>DECLARELIST 	::= DECLARE; DECLARELIST | DECLARE</a:t>
            </a:r>
          </a:p>
          <a:p>
            <a:r>
              <a:rPr lang="en-US" dirty="0"/>
              <a:t>DECLARE 		::= var  ID | str  ID</a:t>
            </a:r>
          </a:p>
          <a:p>
            <a:r>
              <a:rPr lang="en-US" dirty="0"/>
              <a:t>CONDITIONLIST 	::= CONDITION; CONDITIONLIST | CONDITION</a:t>
            </a:r>
          </a:p>
          <a:p>
            <a:r>
              <a:rPr lang="en-US" dirty="0"/>
              <a:t>CONDITION 	::=  ASSIGN | IF | TERNARY | LOOPS | show DATA </a:t>
            </a:r>
            <a:r>
              <a:rPr lang="en-US" dirty="0" err="1"/>
              <a:t>endshow</a:t>
            </a:r>
            <a:r>
              <a:rPr lang="en-US" dirty="0"/>
              <a:t>| read ID </a:t>
            </a:r>
            <a:r>
              <a:rPr lang="en-US" dirty="0" err="1"/>
              <a:t>endread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EFAB5-121C-4FCE-895C-7BBEC53995A5}"/>
              </a:ext>
            </a:extLst>
          </p:cNvPr>
          <p:cNvSpPr txBox="1"/>
          <p:nvPr/>
        </p:nvSpPr>
        <p:spPr>
          <a:xfrm>
            <a:off x="161364" y="2240332"/>
            <a:ext cx="82349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Conditional Operations:</a:t>
            </a:r>
            <a:endParaRPr lang="en-US" dirty="0"/>
          </a:p>
          <a:p>
            <a:r>
              <a:rPr lang="en-US" dirty="0"/>
              <a:t>ASSIGN 	::= ID = EXPSET | ID = STRING</a:t>
            </a:r>
          </a:p>
          <a:p>
            <a:r>
              <a:rPr lang="en-US" dirty="0"/>
              <a:t>IF	::= if  BOOL  then  CONDITIONLIST  endif | if  BOOL  then  CONDITIONLIST  </a:t>
            </a:r>
          </a:p>
          <a:p>
            <a:r>
              <a:rPr lang="en-US" dirty="0"/>
              <a:t>                        else  CONDITIONLIST  endif</a:t>
            </a:r>
          </a:p>
          <a:p>
            <a:r>
              <a:rPr lang="en-US" dirty="0"/>
              <a:t>TERNARY 	::= ID = BOOL  $  EXPSET / EXPSET </a:t>
            </a:r>
            <a:r>
              <a:rPr lang="en-US" dirty="0" err="1"/>
              <a:t>endternary</a:t>
            </a:r>
            <a:endParaRPr lang="en-US" dirty="0"/>
          </a:p>
          <a:p>
            <a:r>
              <a:rPr lang="en-US" dirty="0"/>
              <a:t>LOOPS 	::= while  BOOL  do  CONDITIONLIST  </a:t>
            </a:r>
            <a:r>
              <a:rPr lang="en-US" dirty="0" err="1"/>
              <a:t>endwhile</a:t>
            </a:r>
            <a:r>
              <a:rPr lang="en-US" dirty="0"/>
              <a:t> | for  (ID = VALUE ;  BOOL ; EXPSET): </a:t>
            </a:r>
          </a:p>
          <a:p>
            <a:r>
              <a:rPr lang="en-US" dirty="0"/>
              <a:t>                        CONDITIONLIST </a:t>
            </a:r>
            <a:r>
              <a:rPr lang="en-US" dirty="0" err="1"/>
              <a:t>endfor</a:t>
            </a:r>
            <a:r>
              <a:rPr lang="en-US" dirty="0"/>
              <a:t> | for  ID  </a:t>
            </a:r>
            <a:r>
              <a:rPr lang="en-US" dirty="0" err="1"/>
              <a:t>inrange</a:t>
            </a:r>
            <a:r>
              <a:rPr lang="en-US" dirty="0"/>
              <a:t> (VALUE : VALUE):  CONDITIONLIST </a:t>
            </a:r>
            <a:r>
              <a:rPr lang="en-US" dirty="0" err="1"/>
              <a:t>endfor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EE1B4-084B-4C79-B71D-F3A2B2F3BCAC}"/>
              </a:ext>
            </a:extLst>
          </p:cNvPr>
          <p:cNvSpPr txBox="1"/>
          <p:nvPr/>
        </p:nvSpPr>
        <p:spPr>
          <a:xfrm>
            <a:off x="161364" y="3890317"/>
            <a:ext cx="87815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Boolean Expressions:</a:t>
            </a:r>
            <a:endParaRPr lang="en-US" dirty="0"/>
          </a:p>
          <a:p>
            <a:r>
              <a:rPr lang="en-US" dirty="0"/>
              <a:t>BOOL 	::= true | false | BOOL  and  BOOL | BOOL  or  BOOL | not  (BOOL) | BOOL LESSTHAN BOOL | </a:t>
            </a:r>
          </a:p>
          <a:p>
            <a:r>
              <a:rPr lang="en-US" dirty="0"/>
              <a:t>	     BOOL GREATERTHAN BOOL | BOOL LESSTHANEQUAL BOOL | </a:t>
            </a:r>
          </a:p>
          <a:p>
            <a:r>
              <a:rPr lang="en-US" dirty="0"/>
              <a:t>                        BOOL GREATERTHANEQUAL BOOL | BOOL EQUAL BOOL.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8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45478C8-001A-425D-A8BA-3C592B67D554}"/>
              </a:ext>
            </a:extLst>
          </p:cNvPr>
          <p:cNvSpPr txBox="1">
            <a:spLocks/>
          </p:cNvSpPr>
          <p:nvPr/>
        </p:nvSpPr>
        <p:spPr>
          <a:xfrm>
            <a:off x="238685" y="127640"/>
            <a:ext cx="6455700" cy="668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b="1" dirty="0">
                <a:solidFill>
                  <a:srgbClr val="FFA400"/>
                </a:solidFill>
                <a:latin typeface="Montserrat" panose="020B0604020202020204" charset="0"/>
              </a:rPr>
              <a:t>Grammar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D4A7B-EECB-4DB9-9198-226ED0B15B3D}"/>
              </a:ext>
            </a:extLst>
          </p:cNvPr>
          <p:cNvSpPr txBox="1"/>
          <p:nvPr/>
        </p:nvSpPr>
        <p:spPr>
          <a:xfrm>
            <a:off x="238686" y="614655"/>
            <a:ext cx="8666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Arithmetic Expressions:</a:t>
            </a:r>
            <a:endParaRPr lang="en-US" dirty="0"/>
          </a:p>
          <a:p>
            <a:r>
              <a:rPr lang="en-US" dirty="0"/>
              <a:t>EXPSET	::= EXP | ID = EXPSET</a:t>
            </a:r>
          </a:p>
          <a:p>
            <a:r>
              <a:rPr lang="en-US" dirty="0"/>
              <a:t>EXP 	::= EXP + TERM | EXP – TERM | TERM</a:t>
            </a:r>
          </a:p>
          <a:p>
            <a:r>
              <a:rPr lang="en-US" dirty="0"/>
              <a:t>TERM 	::= TERM / FACTOR | TERM * FACTOR | FACTOR</a:t>
            </a:r>
          </a:p>
          <a:p>
            <a:r>
              <a:rPr lang="en-US" dirty="0"/>
              <a:t>FACTOR 	::= VALUE | ( EXPSET )</a:t>
            </a:r>
          </a:p>
          <a:p>
            <a:r>
              <a:rPr lang="en-US" dirty="0"/>
              <a:t>VALUE 	::= ID | INT | FLOAT 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Identifiers:</a:t>
            </a:r>
            <a:endParaRPr lang="en-US" dirty="0"/>
          </a:p>
          <a:p>
            <a:r>
              <a:rPr lang="en-US" dirty="0"/>
              <a:t>ID 	::= ^ [a-z] $</a:t>
            </a:r>
          </a:p>
          <a:p>
            <a:r>
              <a:rPr lang="en-US" dirty="0"/>
              <a:t>INT 	::= ^ [0-9]+ $</a:t>
            </a:r>
          </a:p>
          <a:p>
            <a:r>
              <a:rPr lang="en-US" dirty="0"/>
              <a:t>FLOAT 	::= ^ [0-9]+ \ . [0-9] $</a:t>
            </a:r>
          </a:p>
          <a:p>
            <a:r>
              <a:rPr lang="en-US" dirty="0"/>
              <a:t>STRING 	::=  &lt;&lt; ^[a-z] [a-</a:t>
            </a:r>
            <a:r>
              <a:rPr lang="en-US" dirty="0" err="1"/>
              <a:t>zA</a:t>
            </a:r>
            <a:r>
              <a:rPr lang="en-US" dirty="0"/>
              <a:t>-Z]+ $ &gt;&gt;  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Keywords:</a:t>
            </a:r>
            <a:endParaRPr lang="en-US" dirty="0"/>
          </a:p>
          <a:p>
            <a:r>
              <a:rPr lang="en-US" dirty="0"/>
              <a:t>DATA 			::=  STRING | ID</a:t>
            </a:r>
          </a:p>
          <a:p>
            <a:r>
              <a:rPr lang="en-US" dirty="0"/>
              <a:t>LESSTHAN		::=  &lt;</a:t>
            </a:r>
          </a:p>
          <a:p>
            <a:r>
              <a:rPr lang="en-US" dirty="0"/>
              <a:t>LESSTHANEQUAL		::=  &lt;=</a:t>
            </a:r>
          </a:p>
          <a:p>
            <a:r>
              <a:rPr lang="en-US" dirty="0"/>
              <a:t>GREATERTHAN		::=  &lt;</a:t>
            </a:r>
          </a:p>
          <a:p>
            <a:r>
              <a:rPr lang="en-US" dirty="0"/>
              <a:t>GREATERTHANEQUAL	::=  &lt;=</a:t>
            </a:r>
          </a:p>
          <a:p>
            <a:r>
              <a:rPr lang="en-US" dirty="0"/>
              <a:t>EQUAL			::=  ==</a:t>
            </a:r>
          </a:p>
        </p:txBody>
      </p:sp>
    </p:spTree>
    <p:extLst>
      <p:ext uri="{BB962C8B-B14F-4D97-AF65-F5344CB8AC3E}">
        <p14:creationId xmlns:p14="http://schemas.microsoft.com/office/powerpoint/2010/main" val="246356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90691" y="196849"/>
            <a:ext cx="4157074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err="1">
                <a:latin typeface="Montserrat" panose="020B0604020202020204" charset="0"/>
              </a:rPr>
              <a:t>CodeZilla</a:t>
            </a:r>
            <a:r>
              <a:rPr lang="en-IN" sz="2000" b="1" dirty="0">
                <a:latin typeface="Montserrat" panose="020B0604020202020204" charset="0"/>
              </a:rPr>
              <a:t> (factorial.cz) file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9A644E-DCA7-4910-B33E-BD821CF7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45" y="682945"/>
            <a:ext cx="5373389" cy="39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7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90691" y="196849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err="1">
                <a:latin typeface="Montserrat" panose="020B0604020202020204" charset="0"/>
              </a:rPr>
              <a:t>Lexer</a:t>
            </a:r>
            <a:endParaRPr lang="en-IN" sz="2000" b="1" dirty="0">
              <a:latin typeface="Montserrat" panose="020B060402020202020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50E2AE-8786-4B03-A5AD-3479FD21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91" y="585539"/>
            <a:ext cx="6162618" cy="43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9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52127" y="862478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err="1">
                <a:latin typeface="Montserrat" panose="020B0604020202020204" charset="0"/>
              </a:rPr>
              <a:t>factorial.tok</a:t>
            </a:r>
            <a:endParaRPr lang="en-IN" sz="2000" b="1" dirty="0">
              <a:latin typeface="Montserrat" panose="020B060402020202020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84C00-CEF9-49CE-98A3-1803821B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7" y="1509564"/>
            <a:ext cx="623974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9183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227</Words>
  <Application>Microsoft Office PowerPoint</Application>
  <PresentationFormat>On-screen Show (16:9)</PresentationFormat>
  <Paragraphs>111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</vt:lpstr>
      <vt:lpstr>Montserrat Light</vt:lpstr>
      <vt:lpstr>UniSansW01-BoldItalic</vt:lpstr>
      <vt:lpstr>Montserrat ExtraBold</vt:lpstr>
      <vt:lpstr>Arial</vt:lpstr>
      <vt:lpstr>Wart template</vt:lpstr>
      <vt:lpstr>PowerPoint Presentation</vt:lpstr>
      <vt:lpstr>PowerPoint Presentation</vt:lpstr>
      <vt:lpstr>Language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AI-Cop: Traffic Violation Detection</dc:title>
  <dc:creator>Amudhan Manisekaran</dc:creator>
  <cp:lastModifiedBy>Amudhan Manisekaran</cp:lastModifiedBy>
  <cp:revision>63</cp:revision>
  <dcterms:modified xsi:type="dcterms:W3CDTF">2020-04-28T20:20:01Z</dcterms:modified>
</cp:coreProperties>
</file>