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7A502B-20CF-8209-2A61-575B20B1EE00}" v="286" dt="2024-04-24T08:15:56.20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3212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4391385"/>
            <a:ext cx="7595869" cy="1432443"/>
          </a:xfrm>
          <a:prstGeom prst="rect">
            <a:avLst/>
          </a:prstGeom>
        </p:spPr>
        <p:txBody>
          <a:bodyPr vert="horz" wrap="square" lIns="0" tIns="16510" rIns="0" bIns="0" rtlCol="0" anchor="t">
            <a:spAutoFit/>
          </a:bodyPr>
          <a:lstStyle/>
          <a:p>
            <a:pPr marL="3213735">
              <a:spcBef>
                <a:spcPts val="130"/>
              </a:spcBef>
            </a:pPr>
            <a:r>
              <a:rPr lang="en-IN" dirty="0"/>
              <a:t>AMUDHA PRIYA M</a:t>
            </a:r>
            <a:r>
              <a:rPr lang="en-IN" spc="15" dirty="0"/>
              <a:t>P</a:t>
            </a:r>
            <a:br>
              <a:rPr lang="en-IN" spc="15" dirty="0"/>
            </a:br>
            <a:r>
              <a:rPr lang="en-IN" sz="2000" spc="15" dirty="0"/>
              <a:t>711721244002</a:t>
            </a:r>
            <a:br>
              <a:rPr lang="en-IN" sz="2000" spc="15" dirty="0"/>
            </a:br>
            <a:r>
              <a:rPr lang="en-IN" sz="2000" spc="15" dirty="0"/>
              <a:t>III </a:t>
            </a:r>
            <a:r>
              <a:rPr lang="en-IN" sz="2000" spc="15" dirty="0" err="1"/>
              <a:t>B.Tech</a:t>
            </a:r>
            <a:r>
              <a:rPr lang="en-IN" sz="2000" spc="15" dirty="0"/>
              <a:t> CSBS</a:t>
            </a:r>
            <a:br>
              <a:rPr lang="en-IN" sz="2000" spc="15" dirty="0"/>
            </a:br>
            <a:r>
              <a:rPr lang="en-IN" sz="2000" spc="15" dirty="0" err="1"/>
              <a:t>KGiSL</a:t>
            </a:r>
            <a:r>
              <a:rPr lang="en-IN" sz="2000" spc="15" dirty="0"/>
              <a:t> Institute of Technology</a:t>
            </a:r>
            <a:endParaRPr sz="2000" spc="15" dirty="0"/>
          </a:p>
        </p:txBody>
      </p:sp>
      <p:sp>
        <p:nvSpPr>
          <p:cNvPr id="8" name="object 8"/>
          <p:cNvSpPr txBox="1"/>
          <p:nvPr/>
        </p:nvSpPr>
        <p:spPr>
          <a:xfrm>
            <a:off x="5715000" y="2442382"/>
            <a:ext cx="1859280" cy="764312"/>
          </a:xfrm>
          <a:prstGeom prst="rect">
            <a:avLst/>
          </a:prstGeom>
        </p:spPr>
        <p:txBody>
          <a:bodyPr vert="horz" wrap="square" lIns="0" tIns="12700" rIns="0" bIns="0" rtlCol="0" anchor="t">
            <a:spAutoFit/>
          </a:bodyPr>
          <a:lstStyle/>
          <a:p>
            <a:pPr marL="12700">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4D30D48A-8243-B542-3BDA-8A8CA168196F}"/>
              </a:ext>
            </a:extLst>
          </p:cNvPr>
          <p:cNvSpPr txBox="1"/>
          <p:nvPr/>
        </p:nvSpPr>
        <p:spPr>
          <a:xfrm>
            <a:off x="4335049" y="736523"/>
            <a:ext cx="4338637" cy="584775"/>
          </a:xfrm>
          <a:prstGeom prst="rect">
            <a:avLst/>
          </a:prstGeom>
          <a:noFill/>
        </p:spPr>
        <p:txBody>
          <a:bodyPr wrap="square" rtlCol="0">
            <a:spAutoFit/>
          </a:bodyPr>
          <a:lstStyle/>
          <a:p>
            <a:r>
              <a:rPr lang="en-IN" sz="3200" b="1" dirty="0">
                <a:latin typeface="Trebuchet MS" panose="020B0603020202020204" pitchFamily="34" charset="0"/>
              </a:rPr>
              <a:t>CAPSTONE PROJECT</a:t>
            </a:r>
          </a:p>
        </p:txBody>
      </p:sp>
      <p:sp>
        <p:nvSpPr>
          <p:cNvPr id="14" name="TextBox 13">
            <a:extLst>
              <a:ext uri="{FF2B5EF4-FFF2-40B4-BE49-F238E27FC236}">
                <a16:creationId xmlns:a16="http://schemas.microsoft.com/office/drawing/2014/main" id="{69831DBD-909C-150A-1436-57A2A770B832}"/>
              </a:ext>
            </a:extLst>
          </p:cNvPr>
          <p:cNvSpPr txBox="1"/>
          <p:nvPr/>
        </p:nvSpPr>
        <p:spPr>
          <a:xfrm>
            <a:off x="4800600" y="1548368"/>
            <a:ext cx="4338637" cy="830997"/>
          </a:xfrm>
          <a:prstGeom prst="rect">
            <a:avLst/>
          </a:prstGeom>
          <a:noFill/>
        </p:spPr>
        <p:txBody>
          <a:bodyPr wrap="square" lIns="91440" tIns="45720" rIns="91440" bIns="45720" anchor="t">
            <a:spAutoFit/>
          </a:bodyPr>
          <a:lstStyle/>
          <a:p>
            <a:r>
              <a:rPr lang="en-IN" sz="2400" b="1" spc="10" dirty="0">
                <a:solidFill>
                  <a:srgbClr val="2D936B"/>
                </a:solidFill>
                <a:latin typeface="Trebuchet MS"/>
              </a:rPr>
              <a:t> FRAUD DETECTION USING ANN </a:t>
            </a:r>
          </a:p>
        </p:txBody>
      </p:sp>
      <p:sp>
        <p:nvSpPr>
          <p:cNvPr id="18" name="TextBox 17">
            <a:extLst>
              <a:ext uri="{FF2B5EF4-FFF2-40B4-BE49-F238E27FC236}">
                <a16:creationId xmlns:a16="http://schemas.microsoft.com/office/drawing/2014/main" id="{1238E393-D7C4-5575-E734-ECE21529B354}"/>
              </a:ext>
            </a:extLst>
          </p:cNvPr>
          <p:cNvSpPr txBox="1"/>
          <p:nvPr/>
        </p:nvSpPr>
        <p:spPr>
          <a:xfrm>
            <a:off x="5715000" y="3975948"/>
            <a:ext cx="1826941" cy="369332"/>
          </a:xfrm>
          <a:prstGeom prst="rect">
            <a:avLst/>
          </a:prstGeom>
          <a:noFill/>
        </p:spPr>
        <p:txBody>
          <a:bodyPr wrap="square">
            <a:spAutoFit/>
          </a:bodyPr>
          <a:lstStyle/>
          <a:p>
            <a:r>
              <a:rPr lang="en-IN" sz="1800" b="1" spc="-5" dirty="0">
                <a:solidFill>
                  <a:srgbClr val="2D936B"/>
                </a:solidFill>
                <a:latin typeface="Trebuchet MS"/>
                <a:cs typeface="Trebuchet MS"/>
              </a:rPr>
              <a:t>Presented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708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7277" y="22886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9"/>
          <p:cNvSpPr/>
          <p:nvPr/>
        </p:nvSpPr>
        <p:spPr>
          <a:xfrm>
            <a:off x="569365" y="6077604"/>
            <a:ext cx="1475084" cy="369332"/>
          </a:xfrm>
          <a:prstGeom prst="rect">
            <a:avLst/>
          </a:prstGeom>
        </p:spPr>
        <p:txBody>
          <a:bodyPr wrap="none" lIns="91440" tIns="45720" rIns="91440" bIns="45720" anchor="t">
            <a:spAutoFit/>
          </a:bodyPr>
          <a:lstStyle/>
          <a:p>
            <a:r>
              <a:rPr lang="en-IN" dirty="0">
                <a:ea typeface="+mn-lt"/>
                <a:cs typeface="+mn-lt"/>
              </a:rPr>
              <a:t>bit.ly/4aOIlnh</a:t>
            </a:r>
            <a:endParaRPr lang="en-US" dirty="0"/>
          </a:p>
        </p:txBody>
      </p:sp>
      <p:pic>
        <p:nvPicPr>
          <p:cNvPr id="8" name="Picture 7" descr="A graph of different types of transactions&#10;&#10;Description automatically generated">
            <a:extLst>
              <a:ext uri="{FF2B5EF4-FFF2-40B4-BE49-F238E27FC236}">
                <a16:creationId xmlns:a16="http://schemas.microsoft.com/office/drawing/2014/main" id="{C34CF95A-7C8C-7080-13F2-EE104249F893}"/>
              </a:ext>
            </a:extLst>
          </p:cNvPr>
          <p:cNvPicPr>
            <a:picLocks noChangeAspect="1"/>
          </p:cNvPicPr>
          <p:nvPr/>
        </p:nvPicPr>
        <p:blipFill>
          <a:blip r:embed="rId3"/>
          <a:stretch>
            <a:fillRect/>
          </a:stretch>
        </p:blipFill>
        <p:spPr>
          <a:xfrm>
            <a:off x="2035260" y="939452"/>
            <a:ext cx="8392876" cy="50417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45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140260"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CAF1536-EC7E-8EAF-65C1-8AA565593A33}"/>
              </a:ext>
            </a:extLst>
          </p:cNvPr>
          <p:cNvSpPr txBox="1"/>
          <p:nvPr/>
        </p:nvSpPr>
        <p:spPr>
          <a:xfrm>
            <a:off x="689230" y="2568476"/>
            <a:ext cx="8648678" cy="1200329"/>
          </a:xfrm>
          <a:prstGeom prst="rect">
            <a:avLst/>
          </a:prstGeom>
          <a:noFill/>
        </p:spPr>
        <p:txBody>
          <a:bodyPr wrap="square" lIns="91440" tIns="45720" rIns="91440" bIns="45720" rtlCol="0" anchor="t">
            <a:spAutoFit/>
          </a:bodyPr>
          <a:lstStyle/>
          <a:p>
            <a:r>
              <a:rPr lang="en-US" sz="3600" b="1" dirty="0">
                <a:solidFill>
                  <a:schemeClr val="tx2">
                    <a:lumMod val="75000"/>
                  </a:schemeClr>
                </a:solidFill>
                <a:latin typeface="Trebuchet MS"/>
              </a:rPr>
              <a:t>Fraud detection in financial data by using Artificial Neural Network</a:t>
            </a:r>
            <a:endParaRPr lang="en-US" sz="3600" dirty="0">
              <a:solidFill>
                <a:schemeClr val="tx2">
                  <a:lumMod val="75000"/>
                </a:schemeClr>
              </a:solidFill>
              <a:latin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4150A6-D935-6E41-637B-15903BF0BCF4}"/>
              </a:ext>
            </a:extLst>
          </p:cNvPr>
          <p:cNvSpPr txBox="1"/>
          <p:nvPr/>
        </p:nvSpPr>
        <p:spPr>
          <a:xfrm>
            <a:off x="2209800" y="1126031"/>
            <a:ext cx="5983667" cy="4801314"/>
          </a:xfrm>
          <a:prstGeom prst="rect">
            <a:avLst/>
          </a:prstGeom>
          <a:noFill/>
        </p:spPr>
        <p:txBody>
          <a:bodyPr wrap="square" rtlCol="0">
            <a:spAutoFit/>
          </a:bodyPr>
          <a:lstStyle/>
          <a:p>
            <a:endParaRPr lang="en-US" dirty="0"/>
          </a:p>
          <a:p>
            <a:r>
              <a:rPr lang="en-US" sz="3200" dirty="0">
                <a:latin typeface="Trebuchet MS" panose="020B0603020202020204" pitchFamily="34" charset="0"/>
              </a:rPr>
              <a:t>1. Problem Statement</a:t>
            </a:r>
          </a:p>
          <a:p>
            <a:r>
              <a:rPr lang="en-US" sz="3200" dirty="0">
                <a:latin typeface="Trebuchet MS" panose="020B0603020202020204" pitchFamily="34" charset="0"/>
              </a:rPr>
              <a:t>2. Project Overview</a:t>
            </a:r>
          </a:p>
          <a:p>
            <a:r>
              <a:rPr lang="en-US" sz="3200" dirty="0">
                <a:latin typeface="Trebuchet MS" panose="020B0603020202020204" pitchFamily="34" charset="0"/>
              </a:rPr>
              <a:t>3. End Users</a:t>
            </a:r>
          </a:p>
          <a:p>
            <a:r>
              <a:rPr lang="en-US" sz="3200" dirty="0">
                <a:latin typeface="Trebuchet MS" panose="020B0603020202020204" pitchFamily="34" charset="0"/>
              </a:rPr>
              <a:t>4. Solution and Value Proposition</a:t>
            </a:r>
          </a:p>
          <a:p>
            <a:r>
              <a:rPr lang="en-US" sz="3200" dirty="0">
                <a:latin typeface="Trebuchet MS" panose="020B0603020202020204" pitchFamily="34" charset="0"/>
              </a:rPr>
              <a:t>5. The Wow Factor in Your Solution</a:t>
            </a:r>
          </a:p>
          <a:p>
            <a:r>
              <a:rPr lang="en-US" sz="3200" dirty="0">
                <a:latin typeface="Trebuchet MS" panose="020B0603020202020204" pitchFamily="34" charset="0"/>
              </a:rPr>
              <a:t>6. Modelling</a:t>
            </a:r>
          </a:p>
          <a:p>
            <a:r>
              <a:rPr lang="en-US" sz="3200" dirty="0">
                <a:latin typeface="Trebuchet MS" panose="020B0603020202020204" pitchFamily="34" charset="0"/>
              </a:rPr>
              <a:t>7. Results</a:t>
            </a:r>
            <a:endParaRPr lang="en-IN" sz="32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4" y="10603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35358" y="28114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73DE39B-833A-8732-F8DE-2C847D4CC2A6}"/>
              </a:ext>
            </a:extLst>
          </p:cNvPr>
          <p:cNvSpPr txBox="1"/>
          <p:nvPr/>
        </p:nvSpPr>
        <p:spPr>
          <a:xfrm>
            <a:off x="428290" y="1711166"/>
            <a:ext cx="7761514" cy="3785652"/>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dirty="0">
                <a:solidFill>
                  <a:srgbClr val="000000"/>
                </a:solidFill>
                <a:latin typeface="Trebuchet MS"/>
                <a:cs typeface="Calibri"/>
              </a:rPr>
              <a:t> </a:t>
            </a:r>
            <a:r>
              <a:rPr lang="en-US" sz="2000" dirty="0">
                <a:solidFill>
                  <a:srgbClr val="000000"/>
                </a:solidFill>
                <a:latin typeface="Trebuchet MS"/>
                <a:ea typeface="+mn-lt"/>
                <a:cs typeface="+mn-lt"/>
              </a:rPr>
              <a:t>Financial fraud poses a significant challenge for businesses and institutions, leading to substantial financial losses and reputational damage. </a:t>
            </a:r>
            <a:endParaRPr lang="en-US" sz="2000">
              <a:solidFill>
                <a:srgbClr val="000000"/>
              </a:solidFill>
              <a:latin typeface="Trebuchet MS"/>
              <a:cs typeface="Calibri"/>
            </a:endParaRPr>
          </a:p>
          <a:p>
            <a:pPr marL="285750" indent="-285750" algn="just">
              <a:buFont typeface="Wingdings" panose="05000000000000000000" pitchFamily="2" charset="2"/>
              <a:buChar char="q"/>
            </a:pPr>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Utilizing historical financial transaction data, we'll build a predictive model using an artificial neural network (ANN) in Python. The model will be trained and tested on the dataset to accurately identify fraudulent transactions.</a:t>
            </a:r>
            <a:endParaRPr lang="en-US" sz="2000" dirty="0">
              <a:solidFill>
                <a:srgbClr val="000000"/>
              </a:solidFill>
              <a:latin typeface="Trebuchet MS" panose="020B0603020202020204" pitchFamily="34" charset="0"/>
            </a:endParaRPr>
          </a:p>
          <a:p>
            <a:pPr marL="285750" indent="-285750" algn="just">
              <a:buFont typeface="Wingdings" panose="05000000000000000000" pitchFamily="2" charset="2"/>
              <a:buChar char="q"/>
            </a:pPr>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 Detecting fraudulent activities within financial data is crucial to maintaining the integrity of transactions and protecting stakeholders' interests.</a:t>
            </a:r>
            <a:endParaRPr lang="en-US" sz="2000" dirty="0">
              <a:solidFill>
                <a:srgbClr val="000000"/>
              </a:solidFill>
              <a:latin typeface="Trebuchet MS"/>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1687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95489" y="26357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5F7227F-2FBB-BC9E-318D-2BAFD9B8E9FF}"/>
              </a:ext>
            </a:extLst>
          </p:cNvPr>
          <p:cNvSpPr txBox="1"/>
          <p:nvPr/>
        </p:nvSpPr>
        <p:spPr>
          <a:xfrm>
            <a:off x="341626" y="2050418"/>
            <a:ext cx="8575023" cy="2554545"/>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dirty="0">
                <a:solidFill>
                  <a:srgbClr val="000000"/>
                </a:solidFill>
                <a:latin typeface="Trebuchet MS"/>
                <a:ea typeface="+mn-lt"/>
                <a:cs typeface="+mn-lt"/>
              </a:rPr>
              <a:t>The objective of this project is to develop a robust system for fraud detection within financial data. </a:t>
            </a:r>
            <a:endParaRPr lang="en-US" sz="2000" dirty="0">
              <a:solidFill>
                <a:srgbClr val="000000"/>
              </a:solidFill>
              <a:latin typeface="Trebuchet MS"/>
              <a:cs typeface="Calibri"/>
            </a:endParaRPr>
          </a:p>
          <a:p>
            <a:pPr algn="just"/>
            <a:endParaRPr lang="en-US" sz="2000" dirty="0">
              <a:latin typeface="Trebuchet MS" panose="020B0603020202020204" pitchFamily="34" charset="0"/>
            </a:endParaRPr>
          </a:p>
          <a:p>
            <a:pPr marL="285750" indent="-285750" algn="just">
              <a:buFont typeface="Wingdings" panose="05000000000000000000" pitchFamily="2" charset="2"/>
              <a:buChar char="q"/>
            </a:pPr>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By leveraging advanced data analytics and machine learning techniques, the aim is to identify patterns and anomalies indicative of fraudulent behavior, thereby enabling proactive intervention and mitigation.</a:t>
            </a:r>
            <a:endParaRPr lang="en-US" sz="2000" dirty="0">
              <a:solidFill>
                <a:srgbClr val="000000"/>
              </a:solidFill>
              <a:latin typeface="Trebuchet MS"/>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13253" y="1086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F09355E-4F6F-6402-D8AB-C4F45AB505FD}"/>
              </a:ext>
            </a:extLst>
          </p:cNvPr>
          <p:cNvSpPr txBox="1"/>
          <p:nvPr/>
        </p:nvSpPr>
        <p:spPr>
          <a:xfrm>
            <a:off x="568823" y="1715065"/>
            <a:ext cx="8654098" cy="2862322"/>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dirty="0">
                <a:latin typeface="Trebuchet MS"/>
                <a:ea typeface="+mn-lt"/>
                <a:cs typeface="+mn-lt"/>
              </a:rPr>
              <a:t>The end users of this fraud detection system could be financial institutions such as banks, credit card companies, or online payment platforms. These institutions are typically responsible for detecting and preventing fraudulent activities within their systems to protect their customers and maintain trust in their services</a:t>
            </a:r>
            <a:endParaRPr lang="en-US" sz="2000" dirty="0">
              <a:latin typeface="Trebuchet MS" panose="020B0603020202020204" pitchFamily="34" charset="0"/>
            </a:endParaRPr>
          </a:p>
          <a:p>
            <a:pPr algn="just"/>
            <a:endParaRPr lang="en-US" sz="2000" dirty="0">
              <a:latin typeface="Trebuchet MS"/>
              <a:cs typeface="Calibri"/>
            </a:endParaRPr>
          </a:p>
          <a:p>
            <a:pPr marL="285750" indent="-285750" algn="just">
              <a:buFont typeface="Wingdings" panose="05000000000000000000" pitchFamily="2" charset="2"/>
              <a:buChar char="q"/>
            </a:pPr>
            <a:r>
              <a:rPr lang="en-US" sz="2000" dirty="0">
                <a:latin typeface="Trebuchet MS"/>
                <a:ea typeface="+mn-lt"/>
                <a:cs typeface="+mn-lt"/>
              </a:rPr>
              <a:t>Additionally, regulatory bodies and law enforcement agencies may also use such systems to monitor and investigate suspicious financial transactions.</a:t>
            </a:r>
            <a:endParaRPr lang="en-US"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40239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6536" y="128542"/>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3A5CAD6-6756-B29D-1C2C-2F9F21DBF503}"/>
              </a:ext>
            </a:extLst>
          </p:cNvPr>
          <p:cNvSpPr txBox="1"/>
          <p:nvPr/>
        </p:nvSpPr>
        <p:spPr>
          <a:xfrm>
            <a:off x="2702811" y="1226615"/>
            <a:ext cx="8186057" cy="5355312"/>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dirty="0">
                <a:solidFill>
                  <a:srgbClr val="000000"/>
                </a:solidFill>
                <a:latin typeface="Trebuchet MS"/>
                <a:ea typeface="+mn-lt"/>
                <a:cs typeface="+mn-lt"/>
              </a:rPr>
              <a:t>Our solution employs a multi-faceted approach to fraud detection, incorporating data preprocessing, feature engineering, and machine learning algorithms.</a:t>
            </a:r>
          </a:p>
          <a:p>
            <a:pPr algn="just"/>
            <a:endParaRPr lang="en-US" dirty="0">
              <a:solidFill>
                <a:srgbClr val="000000"/>
              </a:solidFill>
              <a:latin typeface="Trebuchet MS"/>
              <a:ea typeface="+mn-lt"/>
              <a:cs typeface="+mn-lt"/>
            </a:endParaRPr>
          </a:p>
          <a:p>
            <a:pPr marL="285750" indent="-285750" algn="just">
              <a:buFont typeface="Wingdings" panose="05000000000000000000" pitchFamily="2" charset="2"/>
              <a:buChar char="q"/>
            </a:pPr>
            <a:r>
              <a:rPr lang="en-US" dirty="0">
                <a:solidFill>
                  <a:srgbClr val="000000"/>
                </a:solidFill>
                <a:latin typeface="Trebuchet MS"/>
                <a:ea typeface="+mn-lt"/>
                <a:cs typeface="+mn-lt"/>
              </a:rPr>
              <a:t>The value proposition of our solution lies in its ability to enhance the overall security and integrity of financial transactions, thereby safeguarding stakeholders' interests and minimizing potential losses due to fraudulent activities</a:t>
            </a:r>
            <a:endParaRPr lang="en-US" dirty="0">
              <a:solidFill>
                <a:srgbClr val="000000"/>
              </a:solidFill>
              <a:latin typeface="Trebuchet MS"/>
              <a:cs typeface="Calibri"/>
            </a:endParaRPr>
          </a:p>
          <a:p>
            <a:pPr marL="285750" indent="-285750" algn="just">
              <a:buFont typeface="Wingdings" panose="05000000000000000000" pitchFamily="2" charset="2"/>
              <a:buChar char="q"/>
            </a:pPr>
            <a:endParaRPr lang="en-US" dirty="0">
              <a:latin typeface="Trebuchet MS" panose="020B0603020202020204" pitchFamily="34" charset="0"/>
            </a:endParaRPr>
          </a:p>
          <a:p>
            <a:pPr marL="285750" indent="-285750" algn="just">
              <a:buFont typeface="Wingdings" panose="05000000000000000000" pitchFamily="2" charset="2"/>
              <a:buChar char="q"/>
            </a:pPr>
            <a:r>
              <a:rPr lang="en-US" dirty="0">
                <a:solidFill>
                  <a:srgbClr val="000000"/>
                </a:solidFill>
                <a:latin typeface="Trebuchet MS"/>
                <a:ea typeface="+mn-lt"/>
                <a:cs typeface="+mn-lt"/>
              </a:rPr>
              <a:t>By analyzing historical transaction data and identifying patterns associated with fraudulent activities, the system can flag suspicious transactions in real-time, enabling timely intervention and prevention of fraudulent behavior.</a:t>
            </a:r>
            <a:endParaRPr lang="en-US" dirty="0">
              <a:solidFill>
                <a:srgbClr val="000000"/>
              </a:solidFill>
              <a:latin typeface="Trebuchet MS" panose="020B0603020202020204" pitchFamily="34" charset="0"/>
              <a:ea typeface="+mn-lt"/>
              <a:cs typeface="+mn-lt"/>
            </a:endParaRPr>
          </a:p>
          <a:p>
            <a:pPr marL="285750" indent="-285750" algn="just">
              <a:buFont typeface="Wingdings" panose="05000000000000000000" pitchFamily="2" charset="2"/>
              <a:buChar char="q"/>
            </a:pPr>
            <a:endParaRPr lang="en-US" dirty="0">
              <a:latin typeface="Trebuchet MS" panose="020B0603020202020204" pitchFamily="34" charset="0"/>
            </a:endParaRPr>
          </a:p>
          <a:p>
            <a:pPr marL="285750" indent="-285750" algn="just">
              <a:buFont typeface="Wingdings" panose="05000000000000000000" pitchFamily="2" charset="2"/>
              <a:buChar char="q"/>
            </a:pPr>
            <a:r>
              <a:rPr lang="en-US" dirty="0">
                <a:solidFill>
                  <a:srgbClr val="000000"/>
                </a:solidFill>
                <a:latin typeface="Trebuchet MS"/>
                <a:ea typeface="+mn-lt"/>
                <a:cs typeface="+mn-lt"/>
              </a:rPr>
              <a:t>By deploying our system, organizations can mitigate risks, streamline operations, and maintain trust with their customers and partners.</a:t>
            </a:r>
            <a:endParaRPr lang="en-US" dirty="0">
              <a:solidFill>
                <a:srgbClr val="000000"/>
              </a:solidFill>
              <a:latin typeface="Trebuchet MS" panose="020B0603020202020204" pitchFamily="34" charset="0"/>
              <a:cs typeface="Calibri"/>
            </a:endParaRPr>
          </a:p>
          <a:p>
            <a:br>
              <a:rPr lang="en-US" dirty="0"/>
            </a:br>
            <a:endParaRPr lang="en-US" dirty="0">
              <a:cs typeface="Calibri"/>
            </a:endParaRPr>
          </a:p>
          <a:p>
            <a:pPr marL="285750" indent="-285750">
              <a:buFont typeface="Wingdings" panose="05000000000000000000" pitchFamily="2" charset="2"/>
              <a:buChar char="q"/>
            </a:pPr>
            <a:endParaRPr lang="en-US"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69659" y="9940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82575" y="48076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8E30CD79-C807-3F14-876C-EA1C39DB3276}"/>
              </a:ext>
            </a:extLst>
          </p:cNvPr>
          <p:cNvSpPr txBox="1"/>
          <p:nvPr/>
        </p:nvSpPr>
        <p:spPr>
          <a:xfrm>
            <a:off x="1948542" y="1632857"/>
            <a:ext cx="8122557" cy="4708981"/>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q"/>
            </a:pPr>
            <a:r>
              <a:rPr lang="en-US" sz="2000" dirty="0">
                <a:solidFill>
                  <a:srgbClr val="000000"/>
                </a:solidFill>
                <a:latin typeface="Trebuchet MS"/>
                <a:ea typeface="+mn-lt"/>
                <a:cs typeface="+mn-lt"/>
              </a:rPr>
              <a:t>One of the key distinguishing features of our solution is its adaptability and scalability. By leveraging cutting-edge machine learning algorithms and continuously learning from new data, the system can evolve and adapt to emerging fraud patterns and tactics.</a:t>
            </a:r>
          </a:p>
          <a:p>
            <a:pPr marL="285750" indent="-285750" algn="just">
              <a:buFont typeface="Wingdings" panose="05000000000000000000" pitchFamily="2" charset="2"/>
              <a:buChar char="q"/>
            </a:pPr>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Its machine learning capabilities enable continuous evolution to combat emerging fraud tactics, ensuring ongoing protection.</a:t>
            </a:r>
            <a:endParaRPr lang="en-US" sz="2000">
              <a:solidFill>
                <a:srgbClr val="000000"/>
              </a:solidFill>
              <a:latin typeface="Trebuchet MS" panose="020B0603020202020204" pitchFamily="34" charset="0"/>
            </a:endParaRPr>
          </a:p>
          <a:p>
            <a:pPr marL="285750" indent="-285750" algn="just">
              <a:buFont typeface="Wingdings" panose="05000000000000000000" pitchFamily="2" charset="2"/>
              <a:buChar char="q"/>
            </a:pPr>
            <a:endParaRPr lang="en-US" sz="2000" dirty="0">
              <a:solidFill>
                <a:srgbClr val="000000"/>
              </a:solidFill>
              <a:latin typeface="Trebuchet MS"/>
              <a:ea typeface="+mn-lt"/>
              <a:cs typeface="+mn-lt"/>
            </a:endParaRPr>
          </a:p>
          <a:p>
            <a:pPr marL="285750" indent="-285750" algn="just">
              <a:buFont typeface="Wingdings" panose="05000000000000000000" pitchFamily="2" charset="2"/>
              <a:buChar char="q"/>
            </a:pPr>
            <a:r>
              <a:rPr lang="en-US" sz="2000" dirty="0">
                <a:solidFill>
                  <a:srgbClr val="000000"/>
                </a:solidFill>
                <a:latin typeface="Trebuchet MS"/>
                <a:ea typeface="+mn-lt"/>
                <a:cs typeface="+mn-lt"/>
              </a:rPr>
              <a:t>Furthermore, our solution offers a user-friendly interface and seamless integration with existing financial systems, making it accessible and easy to deploy across various organizations and industries.</a:t>
            </a:r>
            <a:endParaRPr lang="en-US" sz="2000" dirty="0">
              <a:solidFill>
                <a:srgbClr val="000000"/>
              </a:solidFill>
              <a:latin typeface="Trebuchet MS"/>
              <a:cs typeface="Calibri"/>
            </a:endParaRPr>
          </a:p>
          <a:p>
            <a:pPr algn="just"/>
            <a:endParaRPr lang="en-US" sz="2000" dirty="0">
              <a:latin typeface="Trebuchet MS" panose="020B0603020202020204" pitchFamily="34" charset="0"/>
            </a:endParaRPr>
          </a:p>
          <a:p>
            <a:endParaRPr lang="en-US" sz="2000" dirty="0">
              <a:latin typeface="Trebuchet MS"/>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434F296-CE5F-5D37-AE06-ABCEEADB738B}"/>
              </a:ext>
            </a:extLst>
          </p:cNvPr>
          <p:cNvSpPr txBox="1"/>
          <p:nvPr/>
        </p:nvSpPr>
        <p:spPr>
          <a:xfrm>
            <a:off x="750660" y="1382486"/>
            <a:ext cx="8001000" cy="4062651"/>
          </a:xfrm>
          <a:prstGeom prst="rect">
            <a:avLst/>
          </a:prstGeom>
          <a:noFill/>
        </p:spPr>
        <p:txBody>
          <a:bodyPr wrap="square" lIns="91440" tIns="45720" rIns="91440" bIns="45720" rtlCol="0" anchor="t">
            <a:spAutoFit/>
          </a:bodyPr>
          <a:lstStyle/>
          <a:p>
            <a:endParaRPr lang="en-US" sz="2000" dirty="0">
              <a:latin typeface="Trebuchet MS"/>
              <a:cs typeface="Calibri"/>
            </a:endParaRP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solidFill>
                  <a:srgbClr val="000000"/>
                </a:solidFill>
                <a:latin typeface="Trebuchet MS"/>
                <a:ea typeface="+mn-lt"/>
                <a:cs typeface="+mn-lt"/>
              </a:rPr>
              <a:t>The modeling phase involves data preprocessing, feature selection, and the implementation of machine learning algorithms such as supervised learning classifier</a:t>
            </a:r>
            <a:endParaRPr lang="en-US" sz="2000" dirty="0">
              <a:solidFill>
                <a:srgbClr val="000000"/>
              </a:solidFill>
              <a:latin typeface="Trebuchet MS" panose="020B0603020202020204" pitchFamily="34" charset="0"/>
              <a:cs typeface="Calibri"/>
            </a:endParaRP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solidFill>
                  <a:srgbClr val="000000"/>
                </a:solidFill>
                <a:latin typeface="Trebuchet MS"/>
                <a:ea typeface="+mn-lt"/>
                <a:cs typeface="+mn-lt"/>
              </a:rPr>
              <a:t>The models are trained on labeled datasets containing both genuine and fraudulent transactions, allowing them to learn patterns indicative of fraudulent behavior.</a:t>
            </a:r>
            <a:endParaRPr lang="en-US" sz="2000" dirty="0">
              <a:solidFill>
                <a:srgbClr val="000000"/>
              </a:solidFill>
              <a:latin typeface="Trebuchet MS" panose="020B0603020202020204" pitchFamily="34" charset="0"/>
            </a:endParaRP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solidFill>
                  <a:srgbClr val="000000"/>
                </a:solidFill>
                <a:latin typeface="Trebuchet MS"/>
                <a:ea typeface="+mn-lt"/>
                <a:cs typeface="+mn-lt"/>
              </a:rPr>
              <a:t>Evaluating model performance using a separate test dataset, calculating metrics like accuracy.</a:t>
            </a:r>
            <a:endParaRPr lang="en-US" sz="2000" dirty="0">
              <a:solidFill>
                <a:srgbClr val="000000"/>
              </a:solidFill>
              <a:latin typeface="Trebuchet MS" panose="020B0603020202020204" pitchFamily="34" charset="0"/>
            </a:endParaRPr>
          </a:p>
          <a:p>
            <a:pPr marL="285750" indent="-285750">
              <a:buFont typeface="Wingdings" panose="05000000000000000000" pitchFamily="2" charset="2"/>
              <a:buChar char="q"/>
            </a:pPr>
            <a:endParaRPr lang="en-US"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655</Words>
  <Application>Microsoft Office PowerPoint</Application>
  <PresentationFormat>Widescreen</PresentationFormat>
  <Paragraphs>78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AMUDHA PRIYA MP 711721244002 III B.Tech CSBS KGiSL Institute of Technology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SHARMI JENITHA S 711721244049 III Btech CSBS KGiSL Institute of Technology</dc:title>
  <dc:creator>Subhashnini L</dc:creator>
  <cp:lastModifiedBy>SANTHOSH</cp:lastModifiedBy>
  <cp:revision>191</cp:revision>
  <dcterms:created xsi:type="dcterms:W3CDTF">2024-04-03T09:01:14Z</dcterms:created>
  <dcterms:modified xsi:type="dcterms:W3CDTF">2024-04-24T08:16:14Z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