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5" r:id="rId4"/>
    <p:sldId id="261" r:id="rId5"/>
    <p:sldId id="262" r:id="rId6"/>
    <p:sldId id="276" r:id="rId7"/>
    <p:sldId id="263" r:id="rId8"/>
    <p:sldId id="264" r:id="rId9"/>
    <p:sldId id="265" r:id="rId10"/>
    <p:sldId id="266" r:id="rId11"/>
    <p:sldId id="279" r:id="rId12"/>
    <p:sldId id="267" r:id="rId13"/>
    <p:sldId id="268" r:id="rId14"/>
    <p:sldId id="269" r:id="rId15"/>
    <p:sldId id="270" r:id="rId16"/>
    <p:sldId id="271" r:id="rId17"/>
    <p:sldId id="272" r:id="rId18"/>
    <p:sldId id="274" r:id="rId19"/>
    <p:sldId id="277" r:id="rId20"/>
    <p:sldId id="278" r:id="rId21"/>
    <p:sldId id="280" r:id="rId22"/>
    <p:sldId id="273" r:id="rId23"/>
    <p:sldId id="281" r:id="rId24"/>
    <p:sldId id="282" r:id="rId25"/>
    <p:sldId id="28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8" d="100"/>
          <a:sy n="68" d="100"/>
        </p:scale>
        <p:origin x="-87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AAD14DB-E92A-4FA5-BA84-73EFC66421FF}" type="datetimeFigureOut">
              <a:rPr lang="en-US" smtClean="0"/>
              <a:pPr/>
              <a:t>01-Jan-02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399C13-051D-4CAE-A025-2805871B1200}"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AAD14DB-E92A-4FA5-BA84-73EFC66421FF}" type="datetimeFigureOut">
              <a:rPr lang="en-US" smtClean="0"/>
              <a:pPr/>
              <a:t>01-Jan-02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399C13-051D-4CAE-A025-2805871B120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AAD14DB-E92A-4FA5-BA84-73EFC66421FF}" type="datetimeFigureOut">
              <a:rPr lang="en-US" smtClean="0"/>
              <a:pPr/>
              <a:t>01-Jan-02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399C13-051D-4CAE-A025-2805871B120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AAD14DB-E92A-4FA5-BA84-73EFC66421FF}" type="datetimeFigureOut">
              <a:rPr lang="en-US" smtClean="0"/>
              <a:pPr/>
              <a:t>01-Jan-02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399C13-051D-4CAE-A025-2805871B120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14DB-E92A-4FA5-BA84-73EFC66421FF}" type="datetimeFigureOut">
              <a:rPr lang="en-US" smtClean="0"/>
              <a:pPr/>
              <a:t>01-Jan-02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399C13-051D-4CAE-A025-2805871B1200}"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AAD14DB-E92A-4FA5-BA84-73EFC66421FF}" type="datetimeFigureOut">
              <a:rPr lang="en-US" smtClean="0"/>
              <a:pPr/>
              <a:t>01-Jan-02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399C13-051D-4CAE-A025-2805871B120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AAD14DB-E92A-4FA5-BA84-73EFC66421FF}" type="datetimeFigureOut">
              <a:rPr lang="en-US" smtClean="0"/>
              <a:pPr/>
              <a:t>01-Jan-02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399C13-051D-4CAE-A025-2805871B120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AAD14DB-E92A-4FA5-BA84-73EFC66421FF}" type="datetimeFigureOut">
              <a:rPr lang="en-US" smtClean="0"/>
              <a:pPr/>
              <a:t>01-Jan-02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399C13-051D-4CAE-A025-2805871B120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AD14DB-E92A-4FA5-BA84-73EFC66421FF}" type="datetimeFigureOut">
              <a:rPr lang="en-US" smtClean="0"/>
              <a:pPr/>
              <a:t>01-Jan-02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399C13-051D-4CAE-A025-2805871B120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AD14DB-E92A-4FA5-BA84-73EFC66421FF}" type="datetimeFigureOut">
              <a:rPr lang="en-US" smtClean="0"/>
              <a:pPr/>
              <a:t>01-Jan-02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399C13-051D-4CAE-A025-2805871B120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AD14DB-E92A-4FA5-BA84-73EFC66421FF}" type="datetimeFigureOut">
              <a:rPr lang="en-US" smtClean="0"/>
              <a:pPr/>
              <a:t>01-Jan-02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399C13-051D-4CAE-A025-2805871B1200}"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D14DB-E92A-4FA5-BA84-73EFC66421FF}" type="datetimeFigureOut">
              <a:rPr lang="en-US" smtClean="0"/>
              <a:pPr/>
              <a:t>01-Jan-02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399C13-051D-4CAE-A025-2805871B1200}"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tu-logo2.png"/>
          <p:cNvPicPr>
            <a:picLocks noChangeAspect="1"/>
          </p:cNvPicPr>
          <p:nvPr/>
        </p:nvPicPr>
        <p:blipFill>
          <a:blip r:embed="rId2" cstate="print"/>
          <a:stretch>
            <a:fillRect/>
          </a:stretch>
        </p:blipFill>
        <p:spPr>
          <a:xfrm>
            <a:off x="7786710" y="228600"/>
            <a:ext cx="1075665" cy="1297576"/>
          </a:xfrm>
          <a:prstGeom prst="rect">
            <a:avLst/>
          </a:prstGeom>
        </p:spPr>
      </p:pic>
      <p:pic>
        <p:nvPicPr>
          <p:cNvPr id="3" name="Picture 2" descr="scet-logo.PNG"/>
          <p:cNvPicPr>
            <a:picLocks noChangeAspect="1"/>
          </p:cNvPicPr>
          <p:nvPr/>
        </p:nvPicPr>
        <p:blipFill>
          <a:blip r:embed="rId3" cstate="print"/>
          <a:stretch>
            <a:fillRect/>
          </a:stretch>
        </p:blipFill>
        <p:spPr>
          <a:xfrm>
            <a:off x="228601" y="228601"/>
            <a:ext cx="1295399" cy="1138660"/>
          </a:xfrm>
          <a:prstGeom prst="rect">
            <a:avLst/>
          </a:prstGeom>
        </p:spPr>
      </p:pic>
      <p:sp>
        <p:nvSpPr>
          <p:cNvPr id="4" name="Title 3"/>
          <p:cNvSpPr>
            <a:spLocks noGrp="1"/>
          </p:cNvSpPr>
          <p:nvPr>
            <p:ph type="title"/>
          </p:nvPr>
        </p:nvSpPr>
        <p:spPr>
          <a:xfrm>
            <a:off x="1643042" y="214290"/>
            <a:ext cx="6019800" cy="1143000"/>
          </a:xfrm>
        </p:spPr>
        <p:txBody>
          <a:bodyPr>
            <a:normAutofit/>
          </a:bodyPr>
          <a:lstStyle/>
          <a:p>
            <a:r>
              <a:rPr lang="en-US" sz="3300" dirty="0" smtClean="0"/>
              <a:t>SARVAJANIK COLLEGE OF ENGINEERING AND TECHNOLOGY</a:t>
            </a:r>
            <a:endParaRPr lang="en-IN" sz="3300" dirty="0"/>
          </a:p>
        </p:txBody>
      </p:sp>
      <p:sp>
        <p:nvSpPr>
          <p:cNvPr id="5" name="Content Placeholder 4"/>
          <p:cNvSpPr>
            <a:spLocks noGrp="1"/>
          </p:cNvSpPr>
          <p:nvPr>
            <p:ph idx="1"/>
          </p:nvPr>
        </p:nvSpPr>
        <p:spPr>
          <a:xfrm>
            <a:off x="457200" y="1828800"/>
            <a:ext cx="8229600" cy="4648200"/>
          </a:xfrm>
        </p:spPr>
        <p:txBody>
          <a:bodyPr>
            <a:normAutofit/>
          </a:bodyPr>
          <a:lstStyle/>
          <a:p>
            <a:pPr>
              <a:buNone/>
            </a:pPr>
            <a:r>
              <a:rPr lang="en-US" dirty="0" smtClean="0"/>
              <a:t>Name: 		</a:t>
            </a:r>
            <a:r>
              <a:rPr lang="en-US" dirty="0" err="1" smtClean="0"/>
              <a:t>Amul</a:t>
            </a:r>
            <a:r>
              <a:rPr lang="en-US" dirty="0" smtClean="0"/>
              <a:t> </a:t>
            </a:r>
            <a:r>
              <a:rPr lang="en-US" dirty="0" err="1" smtClean="0"/>
              <a:t>Luniya</a:t>
            </a:r>
            <a:endParaRPr lang="en-US" dirty="0" smtClean="0"/>
          </a:p>
          <a:p>
            <a:pPr>
              <a:buNone/>
            </a:pPr>
            <a:r>
              <a:rPr lang="en-US" dirty="0" smtClean="0"/>
              <a:t>Enrollment no.:  160420107003</a:t>
            </a:r>
          </a:p>
          <a:p>
            <a:pPr>
              <a:buNone/>
            </a:pPr>
            <a:r>
              <a:rPr lang="en-US" dirty="0" smtClean="0"/>
              <a:t>Semester: 		3</a:t>
            </a:r>
            <a:r>
              <a:rPr lang="en-US" baseline="30000" dirty="0" smtClean="0"/>
              <a:t>rd</a:t>
            </a:r>
            <a:r>
              <a:rPr lang="en-US" dirty="0" smtClean="0"/>
              <a:t> </a:t>
            </a:r>
          </a:p>
          <a:p>
            <a:pPr>
              <a:buNone/>
            </a:pPr>
            <a:r>
              <a:rPr lang="en-US" dirty="0" smtClean="0"/>
              <a:t>Branch: 		Computer Engineering (Shift 1)</a:t>
            </a:r>
          </a:p>
          <a:p>
            <a:pPr>
              <a:buNone/>
            </a:pPr>
            <a:r>
              <a:rPr lang="en-US" dirty="0" smtClean="0"/>
              <a:t>Topic:		</a:t>
            </a:r>
            <a:r>
              <a:rPr lang="en-US" dirty="0" smtClean="0"/>
              <a:t>Money (EEM)</a:t>
            </a:r>
          </a:p>
          <a:p>
            <a:pPr>
              <a:buNone/>
            </a:pPr>
            <a:r>
              <a:rPr lang="en-US" dirty="0" smtClean="0"/>
              <a:t>Submitted To: 	Dr. Mahesh </a:t>
            </a:r>
            <a:r>
              <a:rPr lang="en-US" dirty="0" err="1" smtClean="0"/>
              <a:t>Trivedi</a:t>
            </a:r>
            <a:endParaRPr lang="en-US" dirty="0" smtClean="0"/>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solidFill>
                  <a:srgbClr val="FFFF00"/>
                </a:solidFill>
              </a:rPr>
              <a:t>…Continued</a:t>
            </a:r>
            <a:endParaRPr lang="en-US" sz="2000" dirty="0">
              <a:solidFill>
                <a:srgbClr val="FFFF00"/>
              </a:solidFill>
            </a:endParaRPr>
          </a:p>
        </p:txBody>
      </p:sp>
      <p:sp>
        <p:nvSpPr>
          <p:cNvPr id="3" name="Content Placeholder 2"/>
          <p:cNvSpPr>
            <a:spLocks noGrp="1"/>
          </p:cNvSpPr>
          <p:nvPr>
            <p:ph sz="half" idx="1"/>
          </p:nvPr>
        </p:nvSpPr>
        <p:spPr/>
        <p:txBody>
          <a:bodyPr>
            <a:normAutofit fontScale="85000" lnSpcReduction="20000"/>
          </a:bodyPr>
          <a:lstStyle/>
          <a:p>
            <a:pPr>
              <a:buNone/>
            </a:pPr>
            <a:r>
              <a:rPr lang="en-US" sz="2400" dirty="0" smtClean="0"/>
              <a:t>3.   Fiat Money – doesn’t has intrinsic value. Its value is determined by government order which makes it a legal instrument for transaction purposes and by the market forces of demand and supply. Examples are paper money and coins.</a:t>
            </a:r>
          </a:p>
          <a:p>
            <a:pPr>
              <a:buNone/>
            </a:pPr>
            <a:r>
              <a:rPr lang="en-US" sz="2400" dirty="0" smtClean="0"/>
              <a:t> </a:t>
            </a:r>
          </a:p>
          <a:p>
            <a:pPr>
              <a:buNone/>
            </a:pPr>
            <a:r>
              <a:rPr lang="en-US" sz="2400" dirty="0" smtClean="0"/>
              <a:t>4.   Fiduciary Money – is when a customer can sell the promise or transfer it to somebody else which was assured by the bank to pay in different types of money. It is generally paid in gold, silver, paper money, </a:t>
            </a:r>
            <a:r>
              <a:rPr lang="en-US" sz="2400" dirty="0" err="1" smtClean="0"/>
              <a:t>cheques</a:t>
            </a:r>
            <a:r>
              <a:rPr lang="en-US" sz="2400" dirty="0" smtClean="0"/>
              <a:t> and bank notes.</a:t>
            </a:r>
          </a:p>
        </p:txBody>
      </p:sp>
      <p:pic>
        <p:nvPicPr>
          <p:cNvPr id="5" name="Content Placeholder 4" descr="fiatmoney.jpg"/>
          <p:cNvPicPr>
            <a:picLocks noGrp="1" noChangeAspect="1"/>
          </p:cNvPicPr>
          <p:nvPr>
            <p:ph sz="half" idx="2"/>
          </p:nvPr>
        </p:nvPicPr>
        <p:blipFill>
          <a:blip r:embed="rId2" cstate="print"/>
          <a:stretch>
            <a:fillRect/>
          </a:stretch>
        </p:blipFill>
        <p:spPr>
          <a:xfrm>
            <a:off x="4929190" y="1500174"/>
            <a:ext cx="3234633" cy="2286015"/>
          </a:xfrm>
        </p:spPr>
      </p:pic>
      <p:pic>
        <p:nvPicPr>
          <p:cNvPr id="6" name="Picture 5" descr="fidumoney.jpg"/>
          <p:cNvPicPr>
            <a:picLocks noChangeAspect="1"/>
          </p:cNvPicPr>
          <p:nvPr/>
        </p:nvPicPr>
        <p:blipFill>
          <a:blip r:embed="rId3"/>
          <a:stretch>
            <a:fillRect/>
          </a:stretch>
        </p:blipFill>
        <p:spPr>
          <a:xfrm>
            <a:off x="4500562" y="3929066"/>
            <a:ext cx="4214842" cy="2233029"/>
          </a:xfrm>
          <a:prstGeom prst="rect">
            <a:avLst/>
          </a:prstGeom>
        </p:spPr>
      </p:pic>
    </p:spTree>
  </p:cSld>
  <p:clrMapOvr>
    <a:masterClrMapping/>
  </p:clrMapOvr>
  <p:transition>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t="-1000" r="-9000"/>
          </a:stretch>
        </a:blipFill>
        <a:effectLst/>
      </p:bgPr>
    </p:bg>
    <p:spTree>
      <p:nvGrpSpPr>
        <p:cNvPr id="1" name=""/>
        <p:cNvGrpSpPr/>
        <p:nvPr/>
      </p:nvGrpSpPr>
      <p:grpSpPr>
        <a:xfrm>
          <a:off x="0" y="0"/>
          <a:ext cx="0" cy="0"/>
          <a:chOff x="0" y="0"/>
          <a:chExt cx="0" cy="0"/>
        </a:xfrm>
      </p:grpSpPr>
      <p:sp>
        <p:nvSpPr>
          <p:cNvPr id="2" name="TextBox 1"/>
          <p:cNvSpPr txBox="1"/>
          <p:nvPr/>
        </p:nvSpPr>
        <p:spPr>
          <a:xfrm>
            <a:off x="1071538" y="214290"/>
            <a:ext cx="7429552" cy="769441"/>
          </a:xfrm>
          <a:prstGeom prst="rect">
            <a:avLst/>
          </a:prstGeom>
          <a:noFill/>
        </p:spPr>
        <p:txBody>
          <a:bodyPr wrap="square" rtlCol="0">
            <a:spAutoFit/>
          </a:bodyPr>
          <a:lstStyle/>
          <a:p>
            <a:r>
              <a:rPr lang="en-US" sz="4400" b="1" dirty="0" smtClean="0">
                <a:solidFill>
                  <a:srgbClr val="FF0000"/>
                </a:solidFill>
              </a:rPr>
              <a:t>Government Policy Structure</a:t>
            </a:r>
            <a:endParaRPr lang="en-US" sz="4400" b="1" dirty="0">
              <a:solidFill>
                <a:srgbClr val="FF0000"/>
              </a:solidFill>
            </a:endParaRPr>
          </a:p>
        </p:txBody>
      </p:sp>
      <p:cxnSp>
        <p:nvCxnSpPr>
          <p:cNvPr id="4" name="Straight Connector 3"/>
          <p:cNvCxnSpPr/>
          <p:nvPr/>
        </p:nvCxnSpPr>
        <p:spPr>
          <a:xfrm>
            <a:off x="1857356" y="1571612"/>
            <a:ext cx="4857784" cy="1588"/>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ransition>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FF00"/>
                </a:solidFill>
              </a:rPr>
              <a:t>Monetary Policy</a:t>
            </a:r>
            <a:endParaRPr lang="en-US" sz="3600" dirty="0">
              <a:solidFill>
                <a:srgbClr val="FFFF00"/>
              </a:solidFill>
            </a:endParaRPr>
          </a:p>
        </p:txBody>
      </p:sp>
      <p:sp>
        <p:nvSpPr>
          <p:cNvPr id="3" name="Content Placeholder 2"/>
          <p:cNvSpPr>
            <a:spLocks noGrp="1"/>
          </p:cNvSpPr>
          <p:nvPr>
            <p:ph sz="half" idx="1"/>
          </p:nvPr>
        </p:nvSpPr>
        <p:spPr/>
        <p:txBody>
          <a:bodyPr>
            <a:normAutofit fontScale="92500" lnSpcReduction="20000"/>
          </a:bodyPr>
          <a:lstStyle/>
          <a:p>
            <a:r>
              <a:rPr lang="en-US" sz="2400" dirty="0" smtClean="0"/>
              <a:t>It is the policy by which the monetary authority of a country like the central bank or currency board, controls the supply of money, often targeting an inflation rate or interest rate to ensure price stability and general trust in the currency.</a:t>
            </a:r>
          </a:p>
          <a:p>
            <a:r>
              <a:rPr lang="en-US" sz="2400" dirty="0" smtClean="0"/>
              <a:t>The purpose for change in rates is to promote economic growth The official goals usually include relatively stable prices and low unemployment.</a:t>
            </a:r>
          </a:p>
          <a:p>
            <a:pPr>
              <a:buNone/>
            </a:pPr>
            <a:r>
              <a:rPr lang="en-US" sz="2400" dirty="0" smtClean="0">
                <a:solidFill>
                  <a:schemeClr val="bg1"/>
                </a:solidFill>
              </a:rPr>
              <a:t> </a:t>
            </a:r>
          </a:p>
        </p:txBody>
      </p:sp>
      <p:pic>
        <p:nvPicPr>
          <p:cNvPr id="7" name="Content Placeholder 6" descr="MP3.jpg"/>
          <p:cNvPicPr>
            <a:picLocks noGrp="1" noChangeAspect="1"/>
          </p:cNvPicPr>
          <p:nvPr>
            <p:ph sz="half" idx="2"/>
          </p:nvPr>
        </p:nvPicPr>
        <p:blipFill>
          <a:blip r:embed="rId2"/>
          <a:stretch>
            <a:fillRect/>
          </a:stretch>
        </p:blipFill>
        <p:spPr>
          <a:xfrm>
            <a:off x="4714876" y="1714488"/>
            <a:ext cx="3857652" cy="3874874"/>
          </a:xfrm>
        </p:spPr>
      </p:pic>
    </p:spTree>
  </p:cSld>
  <p:clrMapOvr>
    <a:masterClrMapping/>
  </p:clrMapOvr>
  <p:transition spd="med">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FF00"/>
                </a:solidFill>
              </a:rPr>
              <a:t>Objectives of Monetary Policy</a:t>
            </a:r>
            <a:endParaRPr lang="en-US" sz="3600" dirty="0">
              <a:solidFill>
                <a:srgbClr val="FFFF00"/>
              </a:solidFill>
            </a:endParaRPr>
          </a:p>
        </p:txBody>
      </p:sp>
      <p:sp>
        <p:nvSpPr>
          <p:cNvPr id="3" name="Content Placeholder 2"/>
          <p:cNvSpPr>
            <a:spLocks noGrp="1"/>
          </p:cNvSpPr>
          <p:nvPr>
            <p:ph idx="1"/>
          </p:nvPr>
        </p:nvSpPr>
        <p:spPr/>
        <p:txBody>
          <a:bodyPr>
            <a:normAutofit/>
          </a:bodyPr>
          <a:lstStyle/>
          <a:p>
            <a:r>
              <a:rPr lang="en-US" sz="2600" dirty="0" smtClean="0"/>
              <a:t>Price Stability – tries to keep the value of money stable by reducing income and wealth inequalities and controlling interest rates. At times of inflation, tight monetary policy is adopted and vice versa.</a:t>
            </a:r>
          </a:p>
          <a:p>
            <a:pPr>
              <a:buNone/>
            </a:pPr>
            <a:endParaRPr lang="en-US" sz="2600" dirty="0" smtClean="0"/>
          </a:p>
          <a:p>
            <a:r>
              <a:rPr lang="en-US" sz="2600" dirty="0" smtClean="0"/>
              <a:t>Rapid Economic Growth – The policy influences the economic growth by controlling real interest rates and its resultant impact on the investment. If RBI adopts liberal credit policy by reducing interest rates, the investment level in the economy can be encouraged.</a:t>
            </a:r>
          </a:p>
          <a:p>
            <a:endParaRPr lang="en-US" sz="2600" dirty="0"/>
          </a:p>
        </p:txBody>
      </p:sp>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28596" y="1500174"/>
            <a:ext cx="8229600" cy="4525963"/>
          </a:xfrm>
        </p:spPr>
        <p:txBody>
          <a:bodyPr>
            <a:normAutofit lnSpcReduction="10000"/>
          </a:bodyPr>
          <a:lstStyle/>
          <a:p>
            <a:r>
              <a:rPr lang="en-US" sz="2600" dirty="0" smtClean="0"/>
              <a:t>Balance of Payments Equilibrium - RBI tries to maintain equilibrium through monetary policy. The </a:t>
            </a:r>
            <a:r>
              <a:rPr lang="en-US" sz="2600" dirty="0" err="1" smtClean="0"/>
              <a:t>BoP</a:t>
            </a:r>
            <a:r>
              <a:rPr lang="en-US" sz="2600" dirty="0" smtClean="0"/>
              <a:t> has two aspects, </a:t>
            </a:r>
            <a:r>
              <a:rPr lang="en-US" sz="2600" dirty="0" err="1" smtClean="0"/>
              <a:t>BoP</a:t>
            </a:r>
            <a:r>
              <a:rPr lang="en-US" sz="2600" dirty="0" smtClean="0"/>
              <a:t> surplus (excess money supply in domestic economy) and </a:t>
            </a:r>
            <a:r>
              <a:rPr lang="en-US" sz="2600" dirty="0" err="1" smtClean="0"/>
              <a:t>BoP</a:t>
            </a:r>
            <a:r>
              <a:rPr lang="en-US" sz="2600" dirty="0" smtClean="0"/>
              <a:t> deficit (stringency of money). If the monetary policy succeeds the </a:t>
            </a:r>
            <a:r>
              <a:rPr lang="en-US" sz="2600" dirty="0" err="1" smtClean="0"/>
              <a:t>BoP</a:t>
            </a:r>
            <a:r>
              <a:rPr lang="en-US" sz="2600" dirty="0" smtClean="0"/>
              <a:t> equilibrium can be achieved.</a:t>
            </a:r>
          </a:p>
          <a:p>
            <a:endParaRPr lang="en-US" sz="2600" dirty="0" smtClean="0"/>
          </a:p>
          <a:p>
            <a:r>
              <a:rPr lang="en-US" sz="2600" dirty="0" smtClean="0"/>
              <a:t>Full Employment – refers to a situation in which everybody who wants jobs to get jobs. (but not zero unemployment). Monetary policy tries to attain the full employment through effective control.</a:t>
            </a:r>
            <a:endParaRPr lang="en-US" sz="26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rgbClr val="FFFF00"/>
                </a:solidFill>
              </a:rPr>
              <a:t>…Continued</a:t>
            </a:r>
            <a:endParaRPr lang="en-US" sz="2800" dirty="0">
              <a:solidFill>
                <a:srgbClr val="FFFF00"/>
              </a:solidFill>
            </a:endParaRPr>
          </a:p>
        </p:txBody>
      </p:sp>
      <p:sp>
        <p:nvSpPr>
          <p:cNvPr id="3" name="Content Placeholder 2"/>
          <p:cNvSpPr>
            <a:spLocks noGrp="1"/>
          </p:cNvSpPr>
          <p:nvPr>
            <p:ph idx="1"/>
          </p:nvPr>
        </p:nvSpPr>
        <p:spPr/>
        <p:txBody>
          <a:bodyPr>
            <a:normAutofit/>
          </a:bodyPr>
          <a:lstStyle/>
          <a:p>
            <a:r>
              <a:rPr lang="en-US" sz="2600" dirty="0" smtClean="0"/>
              <a:t>Equal Income Distribution – Economists  believe that monetary policy helps in achieving income distribution. Effective control through monetary policy, equal income distribution can be achieved.</a:t>
            </a:r>
          </a:p>
          <a:p>
            <a:endParaRPr lang="en-US" sz="2600" dirty="0" smtClean="0"/>
          </a:p>
          <a:p>
            <a:r>
              <a:rPr lang="en-US" sz="2600" dirty="0" smtClean="0"/>
              <a:t>Exchange Rate Stability – It is the price at which home country’s currency is exchanged with currency of other country. If there is high volatility in the exchange values, foreign currency loses its faith and hence through maintaining money supply exchange rates are stabilized.</a:t>
            </a:r>
            <a:endParaRPr lang="en-US" sz="2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FF00"/>
                </a:solidFill>
              </a:rPr>
              <a:t>Fiscal Policy</a:t>
            </a:r>
            <a:endParaRPr lang="en-US" sz="3600" dirty="0">
              <a:solidFill>
                <a:srgbClr val="FFFF00"/>
              </a:solidFill>
            </a:endParaRPr>
          </a:p>
        </p:txBody>
      </p:sp>
      <p:sp>
        <p:nvSpPr>
          <p:cNvPr id="3" name="Content Placeholder 2"/>
          <p:cNvSpPr>
            <a:spLocks noGrp="1"/>
          </p:cNvSpPr>
          <p:nvPr>
            <p:ph sz="half" idx="1"/>
          </p:nvPr>
        </p:nvSpPr>
        <p:spPr/>
        <p:txBody>
          <a:bodyPr>
            <a:noAutofit/>
          </a:bodyPr>
          <a:lstStyle/>
          <a:p>
            <a:r>
              <a:rPr lang="en-US" sz="2200" b="1" dirty="0" smtClean="0"/>
              <a:t>Fiscal policy</a:t>
            </a:r>
            <a:r>
              <a:rPr lang="en-US" sz="2200" dirty="0" smtClean="0"/>
              <a:t> is the means by which a government adjusts its spending levels and tax rates to monitor and influence a nation's economy. It is the sister strategy to monetary policy through which a central bank influences a nation's money supply.</a:t>
            </a:r>
          </a:p>
          <a:p>
            <a:r>
              <a:rPr lang="en-US" sz="2200" dirty="0" smtClean="0"/>
              <a:t>It is widely known as ‘Budgetary Policy’. </a:t>
            </a:r>
            <a:endParaRPr lang="en-US" sz="2200" dirty="0"/>
          </a:p>
        </p:txBody>
      </p:sp>
      <p:pic>
        <p:nvPicPr>
          <p:cNvPr id="6" name="Content Placeholder 5" descr="fiscal-policy.jpg"/>
          <p:cNvPicPr>
            <a:picLocks noGrp="1" noChangeAspect="1"/>
          </p:cNvPicPr>
          <p:nvPr>
            <p:ph sz="half" idx="2"/>
          </p:nvPr>
        </p:nvPicPr>
        <p:blipFill>
          <a:blip r:embed="rId2"/>
          <a:stretch>
            <a:fillRect/>
          </a:stretch>
        </p:blipFill>
        <p:spPr>
          <a:xfrm>
            <a:off x="4572000" y="2071678"/>
            <a:ext cx="4290843" cy="3357585"/>
          </a:xfrm>
        </p:spPr>
      </p:pic>
    </p:spTree>
  </p:cSld>
  <p:clrMapOvr>
    <a:masterClrMapping/>
  </p:clrMapOvr>
  <p:transition spd="med">
    <p:dissolv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FF00"/>
                </a:solidFill>
              </a:rPr>
              <a:t>Objectives of Fiscal Policy</a:t>
            </a:r>
            <a:endParaRPr lang="en-US" sz="3600" dirty="0">
              <a:solidFill>
                <a:srgbClr val="FFFF00"/>
              </a:solidFill>
            </a:endParaRPr>
          </a:p>
        </p:txBody>
      </p:sp>
      <p:sp>
        <p:nvSpPr>
          <p:cNvPr id="3" name="Content Placeholder 2"/>
          <p:cNvSpPr>
            <a:spLocks noGrp="1"/>
          </p:cNvSpPr>
          <p:nvPr>
            <p:ph idx="1"/>
          </p:nvPr>
        </p:nvSpPr>
        <p:spPr/>
        <p:txBody>
          <a:bodyPr>
            <a:normAutofit/>
          </a:bodyPr>
          <a:lstStyle/>
          <a:p>
            <a:r>
              <a:rPr lang="en-US" sz="2600" dirty="0" smtClean="0"/>
              <a:t>Mobilization of Resources – Financial resources are mobilized through taxation (direct and indirect), public savings and private savings</a:t>
            </a:r>
            <a:r>
              <a:rPr lang="en-US" sz="2600" dirty="0" smtClean="0"/>
              <a:t>.</a:t>
            </a:r>
          </a:p>
          <a:p>
            <a:endParaRPr lang="en-US" sz="2600" dirty="0" smtClean="0"/>
          </a:p>
          <a:p>
            <a:r>
              <a:rPr lang="en-US" sz="2600" dirty="0" smtClean="0"/>
              <a:t>Effective Allocation of Financial </a:t>
            </a:r>
            <a:r>
              <a:rPr lang="en-US" sz="2600" dirty="0" smtClean="0"/>
              <a:t>Resources – done in development activities such as railways, infrastructure, etc. and non-development such as defense, interest payments, subsidies, etc. which should be socially desirable to ensure production for generation of goods and services. </a:t>
            </a:r>
            <a:endParaRPr lang="en-US" sz="2600" dirty="0"/>
          </a:p>
        </p:txBody>
      </p:sp>
    </p:spTree>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28596" y="1428736"/>
            <a:ext cx="8229600" cy="4525963"/>
          </a:xfrm>
        </p:spPr>
        <p:txBody>
          <a:bodyPr>
            <a:normAutofit/>
          </a:bodyPr>
          <a:lstStyle/>
          <a:p>
            <a:r>
              <a:rPr lang="en-US" sz="2600" dirty="0" smtClean="0"/>
              <a:t>Attempt to Reduce Inequality – Through direct taxes (income tax), rich people are charged high tax and also through indirect tax on semi-luxury or luxury items which are mostly consumed by rich people. This way, fiscal policy reduces inequality.</a:t>
            </a:r>
          </a:p>
          <a:p>
            <a:endParaRPr lang="en-US" sz="2600" dirty="0" smtClean="0"/>
          </a:p>
          <a:p>
            <a:r>
              <a:rPr lang="en-US" sz="2600" dirty="0" smtClean="0"/>
              <a:t>Control the Inflation – By introducing tax saving schemes, productive of financial resources, etc. the government tries to reduce the fiscal deficits. And in this way it tries to control the problem of inflation.</a:t>
            </a:r>
            <a:endParaRPr lang="en-US" sz="26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Contents</a:t>
            </a:r>
            <a:endParaRPr lang="en-IN" dirty="0">
              <a:solidFill>
                <a:srgbClr val="FFFF00"/>
              </a:solidFill>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Money – Introduction</a:t>
            </a:r>
          </a:p>
          <a:p>
            <a:pPr marL="514350" indent="-514350">
              <a:buFont typeface="+mj-lt"/>
              <a:buAutoNum type="arabicPeriod"/>
            </a:pPr>
            <a:r>
              <a:rPr lang="en-US" dirty="0" smtClean="0"/>
              <a:t>Functions of Money</a:t>
            </a:r>
          </a:p>
          <a:p>
            <a:pPr marL="514350" indent="-514350">
              <a:buFont typeface="+mj-lt"/>
              <a:buAutoNum type="arabicPeriod"/>
            </a:pPr>
            <a:r>
              <a:rPr lang="en-US" dirty="0" smtClean="0"/>
              <a:t>Types of Money</a:t>
            </a:r>
          </a:p>
          <a:p>
            <a:pPr marL="514350" indent="-514350">
              <a:buFont typeface="+mj-lt"/>
              <a:buAutoNum type="arabicPeriod"/>
            </a:pPr>
            <a:r>
              <a:rPr lang="en-US" dirty="0" smtClean="0"/>
              <a:t>Monetary Policy</a:t>
            </a:r>
          </a:p>
          <a:p>
            <a:pPr marL="514350" indent="-514350">
              <a:buFont typeface="+mj-lt"/>
              <a:buAutoNum type="arabicPeriod"/>
            </a:pPr>
            <a:r>
              <a:rPr lang="en-US" dirty="0" smtClean="0"/>
              <a:t>Fiscal </a:t>
            </a:r>
            <a:r>
              <a:rPr lang="en-US" dirty="0" smtClean="0"/>
              <a:t>Policy</a:t>
            </a:r>
          </a:p>
          <a:p>
            <a:pPr marL="514350" indent="-514350">
              <a:buFont typeface="+mj-lt"/>
              <a:buAutoNum type="arabicPeriod"/>
            </a:pPr>
            <a:r>
              <a:rPr lang="en-US" dirty="0" smtClean="0"/>
              <a:t>Tools of Fiscal and Monetary Policy</a:t>
            </a:r>
          </a:p>
          <a:p>
            <a:pPr marL="514350" indent="-514350">
              <a:buFont typeface="+mj-lt"/>
              <a:buAutoNum type="arabicPeriod"/>
            </a:pPr>
            <a:r>
              <a:rPr lang="en-US" dirty="0" smtClean="0"/>
              <a:t>Fiscal Policy versus Monetary Policy</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rgbClr val="FFFF00"/>
                </a:solidFill>
              </a:rPr>
              <a:t>…Continued</a:t>
            </a:r>
            <a:endParaRPr lang="en-US" sz="2800" dirty="0">
              <a:solidFill>
                <a:srgbClr val="FFFF00"/>
              </a:solidFill>
            </a:endParaRPr>
          </a:p>
        </p:txBody>
      </p:sp>
      <p:sp>
        <p:nvSpPr>
          <p:cNvPr id="3" name="Content Placeholder 2"/>
          <p:cNvSpPr>
            <a:spLocks noGrp="1"/>
          </p:cNvSpPr>
          <p:nvPr>
            <p:ph idx="1"/>
          </p:nvPr>
        </p:nvSpPr>
        <p:spPr/>
        <p:txBody>
          <a:bodyPr>
            <a:normAutofit/>
          </a:bodyPr>
          <a:lstStyle/>
          <a:p>
            <a:r>
              <a:rPr lang="en-US" sz="2800" dirty="0" smtClean="0"/>
              <a:t>Employment Generation – This task is done by effective fiscal measures like employment generation programs and creating jobs.</a:t>
            </a:r>
          </a:p>
          <a:p>
            <a:endParaRPr lang="en-US" sz="2800" dirty="0" smtClean="0"/>
          </a:p>
          <a:p>
            <a:r>
              <a:rPr lang="en-US" sz="2800" dirty="0" smtClean="0"/>
              <a:t>Capital Formation – Another objective is to increase the rate of capital formation so as to accelerate the rate of economic growth. For this, fiscal policy must be efficiently designed to encourage savings and discourage and reduce spending.</a:t>
            </a:r>
            <a:endParaRPr lang="en-US"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Tree>
  </p:cSld>
  <p:clrMapOvr>
    <a:masterClrMapping/>
  </p:clrMapOvr>
  <p:transition spd="med">
    <p:wedg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FF00"/>
                </a:solidFill>
              </a:rPr>
              <a:t>Fiscal </a:t>
            </a:r>
            <a:r>
              <a:rPr lang="en-US" sz="3600" dirty="0" smtClean="0">
                <a:solidFill>
                  <a:srgbClr val="FFFF00"/>
                </a:solidFill>
              </a:rPr>
              <a:t>Policy versus Monetary Policy</a:t>
            </a:r>
            <a:endParaRPr lang="en-US" sz="3600" dirty="0">
              <a:solidFill>
                <a:srgbClr val="FFFF00"/>
              </a:solidFill>
            </a:endParaRPr>
          </a:p>
        </p:txBody>
      </p:sp>
      <p:sp>
        <p:nvSpPr>
          <p:cNvPr id="3" name="Content Placeholder 2"/>
          <p:cNvSpPr>
            <a:spLocks noGrp="1"/>
          </p:cNvSpPr>
          <p:nvPr>
            <p:ph idx="1"/>
          </p:nvPr>
        </p:nvSpPr>
        <p:spPr/>
        <p:txBody>
          <a:bodyPr/>
          <a:lstStyle/>
          <a:p>
            <a:pPr>
              <a:buNone/>
            </a:pPr>
            <a:r>
              <a:rPr lang="en-IN" sz="2800" dirty="0" smtClean="0"/>
              <a:t>Fiscal policy can be distinguished from monetary policy, in that fiscal policy deals with taxation and government spending and is often administered by an executive under laws of a legislature, whereas monetary policy deals with the money supply, lending rates and interest rates and is often administered by a central bank.</a:t>
            </a:r>
          </a:p>
          <a:p>
            <a:endParaRPr lang="en-US" dirty="0"/>
          </a:p>
        </p:txBody>
      </p:sp>
    </p:spTree>
  </p:cSld>
  <p:clrMapOvr>
    <a:masterClrMapping/>
  </p:clrMapOvr>
  <p:transition>
    <p:pull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t="1000" r="-2000" b="2000"/>
          </a:stretch>
        </a:blipFill>
        <a:effectLst/>
      </p:bgPr>
    </p:bg>
    <p:spTree>
      <p:nvGrpSpPr>
        <p:cNvPr id="1" name=""/>
        <p:cNvGrpSpPr/>
        <p:nvPr/>
      </p:nvGrpSpPr>
      <p:grpSpPr>
        <a:xfrm>
          <a:off x="0" y="0"/>
          <a:ext cx="0" cy="0"/>
          <a:chOff x="0" y="0"/>
          <a:chExt cx="0" cy="0"/>
        </a:xfrm>
      </p:grpSpPr>
      <p:cxnSp>
        <p:nvCxnSpPr>
          <p:cNvPr id="3" name="Straight Connector 2"/>
          <p:cNvCxnSpPr/>
          <p:nvPr/>
        </p:nvCxnSpPr>
        <p:spPr>
          <a:xfrm>
            <a:off x="1714480" y="571480"/>
            <a:ext cx="1571636" cy="1588"/>
          </a:xfrm>
          <a:prstGeom prst="line">
            <a:avLst/>
          </a:prstGeom>
        </p:spPr>
        <p:style>
          <a:lnRef idx="2">
            <a:schemeClr val="dk1"/>
          </a:lnRef>
          <a:fillRef idx="0">
            <a:schemeClr val="dk1"/>
          </a:fillRef>
          <a:effectRef idx="1">
            <a:schemeClr val="dk1"/>
          </a:effectRef>
          <a:fontRef idx="minor">
            <a:schemeClr val="tx1"/>
          </a:fontRef>
        </p:style>
      </p:cxnSp>
      <p:cxnSp>
        <p:nvCxnSpPr>
          <p:cNvPr id="5" name="Straight Connector 4"/>
          <p:cNvCxnSpPr/>
          <p:nvPr/>
        </p:nvCxnSpPr>
        <p:spPr>
          <a:xfrm>
            <a:off x="5286380" y="571480"/>
            <a:ext cx="2071702" cy="1588"/>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ransition>
    <p:pull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3000"/>
          </a:stretch>
        </a:blipFill>
        <a:effectLst/>
      </p:bgPr>
    </p:bg>
    <p:spTree>
      <p:nvGrpSpPr>
        <p:cNvPr id="1" name=""/>
        <p:cNvGrpSpPr/>
        <p:nvPr/>
      </p:nvGrpSpPr>
      <p:grpSpPr>
        <a:xfrm>
          <a:off x="0" y="0"/>
          <a:ext cx="0" cy="0"/>
          <a:chOff x="0" y="0"/>
          <a:chExt cx="0" cy="0"/>
        </a:xfrm>
      </p:grpSpPr>
    </p:spTree>
  </p:cSld>
  <p:clrMapOvr>
    <a:masterClrMapping/>
  </p:clrMapOvr>
  <p:transition spd="slow">
    <p:dissolv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t="-5000" r="-25000" b="-3000"/>
          </a:stretch>
        </a:blipFill>
        <a:effectLst/>
      </p:bgPr>
    </p:bg>
    <p:spTree>
      <p:nvGrpSpPr>
        <p:cNvPr id="1" name=""/>
        <p:cNvGrpSpPr/>
        <p:nvPr/>
      </p:nvGrpSpPr>
      <p:grpSpPr>
        <a:xfrm>
          <a:off x="0" y="0"/>
          <a:ext cx="0" cy="0"/>
          <a:chOff x="0" y="0"/>
          <a:chExt cx="0" cy="0"/>
        </a:xfrm>
      </p:grpSpPr>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85850" y="5357826"/>
            <a:ext cx="8229600" cy="1143000"/>
          </a:xfrm>
        </p:spPr>
        <p:txBody>
          <a:bodyPr/>
          <a:lstStyle/>
          <a:p>
            <a:r>
              <a:rPr lang="en-US" sz="6000" b="1" dirty="0" smtClean="0">
                <a:solidFill>
                  <a:schemeClr val="bg1"/>
                </a:solidFill>
              </a:rPr>
              <a:t>MONEY</a:t>
            </a:r>
            <a:endParaRPr lang="en-IN" sz="6000" b="1" dirty="0">
              <a:solidFill>
                <a:schemeClr val="bg1"/>
              </a:solidFill>
            </a:endParaRPr>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FF00"/>
                </a:solidFill>
              </a:rPr>
              <a:t>Money – Introduction</a:t>
            </a:r>
            <a:endParaRPr lang="en-IN" sz="3600" dirty="0">
              <a:solidFill>
                <a:srgbClr val="FFFF00"/>
              </a:solidFill>
            </a:endParaRPr>
          </a:p>
        </p:txBody>
      </p:sp>
      <p:sp>
        <p:nvSpPr>
          <p:cNvPr id="3" name="Content Placeholder 2"/>
          <p:cNvSpPr>
            <a:spLocks noGrp="1"/>
          </p:cNvSpPr>
          <p:nvPr>
            <p:ph idx="1"/>
          </p:nvPr>
        </p:nvSpPr>
        <p:spPr/>
        <p:txBody>
          <a:bodyPr>
            <a:normAutofit/>
          </a:bodyPr>
          <a:lstStyle/>
          <a:p>
            <a:r>
              <a:rPr lang="en-US" sz="2400" dirty="0" smtClean="0"/>
              <a:t>Money is a medium of exchange developed to pay or accept any goods or services.</a:t>
            </a:r>
          </a:p>
          <a:p>
            <a:r>
              <a:rPr lang="en-US" sz="2400" dirty="0" smtClean="0"/>
              <a:t>Since money is standard, it avoids the inefficiencies of a barter system.</a:t>
            </a:r>
          </a:p>
          <a:p>
            <a:r>
              <a:rPr lang="en-US" sz="2400" dirty="0" smtClean="0"/>
              <a:t>It is either in the form of coins or cash. Amount of money with a person or institution determines its wealth.</a:t>
            </a:r>
          </a:p>
          <a:p>
            <a:r>
              <a:rPr lang="en-US" sz="2400" dirty="0" smtClean="0"/>
              <a:t>Each country has its own currency</a:t>
            </a:r>
            <a:endParaRPr lang="en-IN" sz="2400" dirty="0"/>
          </a:p>
        </p:txBody>
      </p:sp>
    </p:spTree>
  </p:cSld>
  <p:clrMapOvr>
    <a:masterClrMapping/>
  </p:clrMapOvr>
  <p:transition spd="med" advTm="2000">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solidFill>
                  <a:srgbClr val="FFFF00"/>
                </a:solidFill>
              </a:rPr>
              <a:t>In economics…</a:t>
            </a:r>
            <a:endParaRPr lang="en-IN" sz="3200" dirty="0">
              <a:solidFill>
                <a:srgbClr val="FFFF00"/>
              </a:solidFill>
            </a:endParaRPr>
          </a:p>
        </p:txBody>
      </p:sp>
      <p:sp>
        <p:nvSpPr>
          <p:cNvPr id="3" name="Content Placeholder 2"/>
          <p:cNvSpPr>
            <a:spLocks noGrp="1"/>
          </p:cNvSpPr>
          <p:nvPr>
            <p:ph idx="1"/>
          </p:nvPr>
        </p:nvSpPr>
        <p:spPr/>
        <p:txBody>
          <a:bodyPr>
            <a:normAutofit/>
          </a:bodyPr>
          <a:lstStyle/>
          <a:p>
            <a:pPr>
              <a:buNone/>
            </a:pPr>
            <a:r>
              <a:rPr lang="en-US" sz="2400" dirty="0" smtClean="0"/>
              <a:t>  </a:t>
            </a:r>
            <a:r>
              <a:rPr lang="en-US" sz="2800" dirty="0" smtClean="0"/>
              <a:t>M</a:t>
            </a:r>
            <a:r>
              <a:rPr lang="en-US" sz="2800" dirty="0" smtClean="0"/>
              <a:t>oney </a:t>
            </a:r>
            <a:r>
              <a:rPr lang="en-US" sz="2800" dirty="0" smtClean="0"/>
              <a:t>is </a:t>
            </a:r>
            <a:r>
              <a:rPr lang="en-IN" sz="2800" dirty="0" smtClean="0"/>
              <a:t>defined as something that serves as a </a:t>
            </a:r>
            <a:r>
              <a:rPr lang="en-IN" sz="2800" b="1" dirty="0" smtClean="0"/>
              <a:t>medium of exchange</a:t>
            </a:r>
            <a:r>
              <a:rPr lang="en-IN" sz="2800" dirty="0" smtClean="0"/>
              <a:t>, a </a:t>
            </a:r>
            <a:r>
              <a:rPr lang="en-IN" sz="2800" b="1" dirty="0" smtClean="0"/>
              <a:t>unit of accounting</a:t>
            </a:r>
            <a:r>
              <a:rPr lang="en-IN" sz="2800" dirty="0" smtClean="0"/>
              <a:t>, and a </a:t>
            </a:r>
            <a:r>
              <a:rPr lang="en-IN" sz="2800" b="1" dirty="0" smtClean="0"/>
              <a:t>store of value</a:t>
            </a:r>
            <a:r>
              <a:rPr lang="en-IN" sz="2800" dirty="0" smtClean="0"/>
              <a:t>. Money, as a medium of exchange, is accepted for making transactions all over. As a unit of accounting, money provides a simple device for identifying and communicating value.</a:t>
            </a:r>
            <a:endParaRPr lang="en-IN" sz="2800" dirty="0"/>
          </a:p>
        </p:txBody>
      </p:sp>
    </p:spTree>
  </p:cSld>
  <p:clrMapOvr>
    <a:masterClrMapping/>
  </p:clrMapOvr>
  <p:transition>
    <p:wipe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3000" b="2000"/>
          </a:stretch>
        </a:blipFill>
        <a:effectLst/>
      </p:bgPr>
    </p:bg>
    <p:spTree>
      <p:nvGrpSpPr>
        <p:cNvPr id="1" name=""/>
        <p:cNvGrpSpPr/>
        <p:nvPr/>
      </p:nvGrpSpPr>
      <p:grpSpPr>
        <a:xfrm>
          <a:off x="0" y="0"/>
          <a:ext cx="0" cy="0"/>
          <a:chOff x="0" y="0"/>
          <a:chExt cx="0" cy="0"/>
        </a:xfrm>
      </p:grpSpPr>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FF00"/>
                </a:solidFill>
              </a:rPr>
              <a:t>Functions of Money</a:t>
            </a:r>
            <a:endParaRPr lang="en-US" sz="3600" dirty="0">
              <a:solidFill>
                <a:srgbClr val="FFFF00"/>
              </a:solidFill>
            </a:endParaRPr>
          </a:p>
        </p:txBody>
      </p:sp>
      <p:sp>
        <p:nvSpPr>
          <p:cNvPr id="3" name="Content Placeholder 2"/>
          <p:cNvSpPr>
            <a:spLocks noGrp="1"/>
          </p:cNvSpPr>
          <p:nvPr>
            <p:ph sz="half" idx="1"/>
          </p:nvPr>
        </p:nvSpPr>
        <p:spPr/>
        <p:txBody>
          <a:bodyPr>
            <a:normAutofit/>
          </a:bodyPr>
          <a:lstStyle/>
          <a:p>
            <a:r>
              <a:rPr lang="en-US" sz="2400" u="sng" dirty="0" smtClean="0"/>
              <a:t>A unit of account </a:t>
            </a:r>
            <a:r>
              <a:rPr lang="en-US" sz="2400" dirty="0" smtClean="0"/>
              <a:t>– money is the foundation of every transaction; everything in economy is quoted in terms of it.</a:t>
            </a:r>
          </a:p>
          <a:p>
            <a:pPr>
              <a:buNone/>
            </a:pPr>
            <a:endParaRPr lang="en-US" sz="2400" dirty="0" smtClean="0"/>
          </a:p>
          <a:p>
            <a:r>
              <a:rPr lang="en-US" sz="2400" u="sng" dirty="0" smtClean="0"/>
              <a:t>A medium of exchange </a:t>
            </a:r>
            <a:r>
              <a:rPr lang="en-US" sz="2400" dirty="0" smtClean="0"/>
              <a:t>– used to buy goods &amp; services</a:t>
            </a:r>
          </a:p>
        </p:txBody>
      </p:sp>
      <p:pic>
        <p:nvPicPr>
          <p:cNvPr id="5" name="Content Placeholder 4" descr="mediumofexchange.jpg"/>
          <p:cNvPicPr>
            <a:picLocks noGrp="1" noChangeAspect="1"/>
          </p:cNvPicPr>
          <p:nvPr>
            <p:ph sz="half" idx="2"/>
          </p:nvPr>
        </p:nvPicPr>
        <p:blipFill>
          <a:blip r:embed="rId2"/>
          <a:srcRect t="21515"/>
          <a:stretch>
            <a:fillRect/>
          </a:stretch>
        </p:blipFill>
        <p:spPr>
          <a:xfrm>
            <a:off x="4786314" y="3929066"/>
            <a:ext cx="4038600" cy="2377284"/>
          </a:xfrm>
        </p:spPr>
      </p:pic>
      <p:pic>
        <p:nvPicPr>
          <p:cNvPr id="6" name="Picture 5" descr="unitofaccount.jpg"/>
          <p:cNvPicPr>
            <a:picLocks noChangeAspect="1"/>
          </p:cNvPicPr>
          <p:nvPr/>
        </p:nvPicPr>
        <p:blipFill>
          <a:blip r:embed="rId3"/>
          <a:stretch>
            <a:fillRect/>
          </a:stretch>
        </p:blipFill>
        <p:spPr>
          <a:xfrm>
            <a:off x="4857751" y="1500173"/>
            <a:ext cx="3914965" cy="2357455"/>
          </a:xfrm>
          <a:prstGeom prst="rect">
            <a:avLst/>
          </a:prstGeom>
        </p:spPr>
      </p:pic>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FF00"/>
                </a:solidFill>
              </a:rPr>
              <a:t>…</a:t>
            </a:r>
            <a:r>
              <a:rPr lang="en-US" sz="2800" dirty="0" smtClean="0">
                <a:solidFill>
                  <a:srgbClr val="FFFF00"/>
                </a:solidFill>
              </a:rPr>
              <a:t>Continued</a:t>
            </a:r>
            <a:endParaRPr lang="en-US" sz="2800" dirty="0">
              <a:solidFill>
                <a:srgbClr val="FFFF00"/>
              </a:solidFill>
            </a:endParaRPr>
          </a:p>
        </p:txBody>
      </p:sp>
      <p:sp>
        <p:nvSpPr>
          <p:cNvPr id="3" name="Content Placeholder 2"/>
          <p:cNvSpPr>
            <a:spLocks noGrp="1"/>
          </p:cNvSpPr>
          <p:nvPr>
            <p:ph sz="half" idx="1"/>
          </p:nvPr>
        </p:nvSpPr>
        <p:spPr/>
        <p:txBody>
          <a:bodyPr>
            <a:normAutofit/>
          </a:bodyPr>
          <a:lstStyle/>
          <a:p>
            <a:r>
              <a:rPr lang="en-US" sz="2400" u="sng" dirty="0" smtClean="0"/>
              <a:t>A store of value </a:t>
            </a:r>
            <a:r>
              <a:rPr lang="en-US" sz="2400" dirty="0" smtClean="0"/>
              <a:t>– </a:t>
            </a:r>
            <a:r>
              <a:rPr lang="en-US" sz="2400" dirty="0" smtClean="0"/>
              <a:t>with saved money, goods and services could be bought in </a:t>
            </a:r>
            <a:r>
              <a:rPr lang="en-US" sz="2400" dirty="0" smtClean="0"/>
              <a:t>future</a:t>
            </a:r>
          </a:p>
          <a:p>
            <a:endParaRPr lang="en-US" sz="2400" dirty="0" smtClean="0"/>
          </a:p>
          <a:p>
            <a:endParaRPr lang="en-US" sz="2400" dirty="0" smtClean="0"/>
          </a:p>
          <a:p>
            <a:r>
              <a:rPr lang="en-US" sz="2400" u="sng" dirty="0" smtClean="0"/>
              <a:t>A standard of deferred payment </a:t>
            </a:r>
            <a:r>
              <a:rPr lang="en-US" sz="2400" dirty="0" smtClean="0"/>
              <a:t>– whatever be the debt today can be settled in future by exchanging money</a:t>
            </a:r>
          </a:p>
        </p:txBody>
      </p:sp>
      <p:pic>
        <p:nvPicPr>
          <p:cNvPr id="5" name="Content Placeholder 4" descr="storeofvalue.jpg"/>
          <p:cNvPicPr>
            <a:picLocks noGrp="1" noChangeAspect="1"/>
          </p:cNvPicPr>
          <p:nvPr>
            <p:ph sz="half" idx="2"/>
          </p:nvPr>
        </p:nvPicPr>
        <p:blipFill>
          <a:blip r:embed="rId2"/>
          <a:srcRect b="4766"/>
          <a:stretch>
            <a:fillRect/>
          </a:stretch>
        </p:blipFill>
        <p:spPr>
          <a:xfrm>
            <a:off x="5500694" y="1142984"/>
            <a:ext cx="2643206" cy="2394755"/>
          </a:xfrm>
        </p:spPr>
      </p:pic>
      <p:pic>
        <p:nvPicPr>
          <p:cNvPr id="6" name="Picture 5" descr="stdofdeferredpayment.jpg"/>
          <p:cNvPicPr>
            <a:picLocks noChangeAspect="1"/>
          </p:cNvPicPr>
          <p:nvPr/>
        </p:nvPicPr>
        <p:blipFill>
          <a:blip r:embed="rId3" cstate="print"/>
          <a:stretch>
            <a:fillRect/>
          </a:stretch>
        </p:blipFill>
        <p:spPr>
          <a:xfrm>
            <a:off x="5214942" y="3621474"/>
            <a:ext cx="3071834" cy="3022211"/>
          </a:xfrm>
          <a:prstGeom prst="rect">
            <a:avLst/>
          </a:prstGeom>
        </p:spPr>
      </p:pic>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FF00"/>
                </a:solidFill>
              </a:rPr>
              <a:t>Types of Money</a:t>
            </a:r>
            <a:endParaRPr lang="en-US" sz="3600" dirty="0">
              <a:solidFill>
                <a:srgbClr val="FFFF00"/>
              </a:solidFill>
            </a:endParaRPr>
          </a:p>
        </p:txBody>
      </p:sp>
      <p:sp>
        <p:nvSpPr>
          <p:cNvPr id="3" name="Content Placeholder 2"/>
          <p:cNvSpPr>
            <a:spLocks noGrp="1"/>
          </p:cNvSpPr>
          <p:nvPr>
            <p:ph sz="half" idx="1"/>
          </p:nvPr>
        </p:nvSpPr>
        <p:spPr/>
        <p:txBody>
          <a:bodyPr>
            <a:normAutofit fontScale="92500" lnSpcReduction="20000"/>
          </a:bodyPr>
          <a:lstStyle/>
          <a:p>
            <a:pPr marL="514350" indent="-514350">
              <a:buFont typeface="+mj-lt"/>
              <a:buAutoNum type="arabicPeriod"/>
            </a:pPr>
            <a:r>
              <a:rPr lang="en-US" sz="2400" dirty="0" smtClean="0"/>
              <a:t>Commercial Money – claim against financial institutions that can be used for the purchase of goods and services. Examples – credit money, electronic money, fractional money and representative money.</a:t>
            </a:r>
          </a:p>
          <a:p>
            <a:pPr marL="514350" indent="-514350">
              <a:buFont typeface="+mj-lt"/>
              <a:buAutoNum type="arabicPeriod"/>
            </a:pPr>
            <a:endParaRPr lang="en-US" sz="2400" dirty="0" smtClean="0"/>
          </a:p>
          <a:p>
            <a:pPr marL="514350" indent="-514350">
              <a:buFont typeface="+mj-lt"/>
              <a:buAutoNum type="arabicPeriod"/>
            </a:pPr>
            <a:r>
              <a:rPr lang="en-US" sz="2400" dirty="0" smtClean="0"/>
              <a:t>Commodity Money – used in barter system where the valuable resources fulfill functions of money. Certain types of such commodities are gold coins, beads, shells, pearls, stones, metal, etc.</a:t>
            </a:r>
          </a:p>
        </p:txBody>
      </p:sp>
      <p:pic>
        <p:nvPicPr>
          <p:cNvPr id="6" name="Picture 5" descr="emoney.jpg"/>
          <p:cNvPicPr>
            <a:picLocks noChangeAspect="1"/>
          </p:cNvPicPr>
          <p:nvPr/>
        </p:nvPicPr>
        <p:blipFill>
          <a:blip r:embed="rId2" cstate="print"/>
          <a:stretch>
            <a:fillRect/>
          </a:stretch>
        </p:blipFill>
        <p:spPr>
          <a:xfrm>
            <a:off x="4857752" y="1428736"/>
            <a:ext cx="3624274" cy="2414324"/>
          </a:xfrm>
          <a:prstGeom prst="rect">
            <a:avLst/>
          </a:prstGeom>
        </p:spPr>
      </p:pic>
      <p:pic>
        <p:nvPicPr>
          <p:cNvPr id="8" name="Content Placeholder 7" descr="Commodities2.png"/>
          <p:cNvPicPr>
            <a:picLocks noGrp="1" noChangeAspect="1"/>
          </p:cNvPicPr>
          <p:nvPr>
            <p:ph sz="half" idx="2"/>
          </p:nvPr>
        </p:nvPicPr>
        <p:blipFill>
          <a:blip r:embed="rId3"/>
          <a:stretch>
            <a:fillRect/>
          </a:stretch>
        </p:blipFill>
        <p:spPr>
          <a:xfrm>
            <a:off x="4857752" y="4071942"/>
            <a:ext cx="3543300" cy="2364136"/>
          </a:xfrm>
        </p:spPr>
      </p:pic>
    </p:spTree>
  </p:cSld>
  <p:clrMapOvr>
    <a:masterClrMapping/>
  </p:clrMapOvr>
  <p:transition spd="med">
    <p:push dir="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8256332</TotalTime>
  <Words>897</Words>
  <Application>Microsoft Office PowerPoint</Application>
  <PresentationFormat>On-screen Show (4:3)</PresentationFormat>
  <Paragraphs>73</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SARVAJANIK COLLEGE OF ENGINEERING AND TECHNOLOGY</vt:lpstr>
      <vt:lpstr>Contents</vt:lpstr>
      <vt:lpstr>MONEY</vt:lpstr>
      <vt:lpstr>Money – Introduction</vt:lpstr>
      <vt:lpstr>In economics…</vt:lpstr>
      <vt:lpstr>Slide 6</vt:lpstr>
      <vt:lpstr>Functions of Money</vt:lpstr>
      <vt:lpstr>…Continued</vt:lpstr>
      <vt:lpstr>Types of Money</vt:lpstr>
      <vt:lpstr>…Continued</vt:lpstr>
      <vt:lpstr>Slide 11</vt:lpstr>
      <vt:lpstr>Monetary Policy</vt:lpstr>
      <vt:lpstr>Slide 13</vt:lpstr>
      <vt:lpstr>Objectives of Monetary Policy</vt:lpstr>
      <vt:lpstr>Slide 15</vt:lpstr>
      <vt:lpstr>…Continued</vt:lpstr>
      <vt:lpstr>Fiscal Policy</vt:lpstr>
      <vt:lpstr>Objectives of Fiscal Policy</vt:lpstr>
      <vt:lpstr>Slide 19</vt:lpstr>
      <vt:lpstr>…Continued</vt:lpstr>
      <vt:lpstr>Slide 21</vt:lpstr>
      <vt:lpstr>Fiscal Policy versus Monetary Policy</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SARVAJANIK COLLEGE OF ENGINEERING AND TECHNOLOGY</dc:title>
  <dc:creator>lenovo</dc:creator>
  <cp:lastModifiedBy>amul</cp:lastModifiedBy>
  <cp:revision>42</cp:revision>
  <dcterms:created xsi:type="dcterms:W3CDTF">2017-09-08T18:47:22Z</dcterms:created>
  <dcterms:modified xsi:type="dcterms:W3CDTF">2017-09-12T03:15:32Z</dcterms:modified>
</cp:coreProperties>
</file>