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2" r:id="rId3"/>
    <p:sldId id="264" r:id="rId4"/>
    <p:sldId id="263" r:id="rId5"/>
    <p:sldId id="258" r:id="rId6"/>
    <p:sldId id="265" r:id="rId7"/>
    <p:sldId id="273" r:id="rId8"/>
    <p:sldId id="274" r:id="rId9"/>
    <p:sldId id="278" r:id="rId10"/>
    <p:sldId id="276" r:id="rId11"/>
    <p:sldId id="277" r:id="rId12"/>
    <p:sldId id="279" r:id="rId13"/>
    <p:sldId id="280" r:id="rId14"/>
    <p:sldId id="281" r:id="rId15"/>
    <p:sldId id="282" r:id="rId16"/>
    <p:sldId id="283" r:id="rId17"/>
    <p:sldId id="285" r:id="rId18"/>
    <p:sldId id="272" r:id="rId19"/>
    <p:sldId id="266" r:id="rId20"/>
    <p:sldId id="268" r:id="rId21"/>
    <p:sldId id="269" r:id="rId22"/>
    <p:sldId id="270" r:id="rId23"/>
    <p:sldId id="271" r:id="rId24"/>
    <p:sldId id="286"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4624" autoAdjust="0"/>
  </p:normalViewPr>
  <p:slideViewPr>
    <p:cSldViewPr>
      <p:cViewPr>
        <p:scale>
          <a:sx n="69" d="100"/>
          <a:sy n="69" d="100"/>
        </p:scale>
        <p:origin x="-1416" y="-102"/>
      </p:cViewPr>
      <p:guideLst>
        <p:guide orient="horz" pos="2160"/>
        <p:guide pos="2880"/>
      </p:guideLst>
    </p:cSldViewPr>
  </p:slideViewPr>
  <p:outlineViewPr>
    <p:cViewPr>
      <p:scale>
        <a:sx n="33" d="100"/>
        <a:sy n="33" d="100"/>
      </p:scale>
      <p:origin x="0" y="1122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EF603A53-37CF-4436-833C-E0D43E8DA411}"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603A53-37CF-4436-833C-E0D43E8DA41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603A53-37CF-4436-833C-E0D43E8DA41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603A53-37CF-4436-833C-E0D43E8DA41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603A53-37CF-4436-833C-E0D43E8DA411}"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603A53-37CF-4436-833C-E0D43E8DA41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F603A53-37CF-4436-833C-E0D43E8DA411}"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F603A53-37CF-4436-833C-E0D43E8DA41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F603A53-37CF-4436-833C-E0D43E8DA41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A942B7-55CF-4B5C-AD8B-1F41925FDD4E}" type="datetimeFigureOut">
              <a:rPr lang="en-US" smtClean="0"/>
              <a:pPr/>
              <a:t>8/12/2016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603A53-37CF-4436-833C-E0D43E8DA41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B0A942B7-55CF-4B5C-AD8B-1F41925FDD4E}" type="datetimeFigureOut">
              <a:rPr lang="en-US" smtClean="0"/>
              <a:pPr/>
              <a:t>8/12/2016</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EF603A53-37CF-4436-833C-E0D43E8DA41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0A942B7-55CF-4B5C-AD8B-1F41925FDD4E}" type="datetimeFigureOut">
              <a:rPr lang="en-US" smtClean="0"/>
              <a:pPr/>
              <a:t>8/12/2016</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F603A53-37CF-4436-833C-E0D43E8DA411}"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5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pic>
        <p:nvPicPr>
          <p:cNvPr id="4" name="Content Placeholder 3" descr="19.jpg"/>
          <p:cNvPicPr>
            <a:picLocks noGrp="1" noChangeAspect="1"/>
          </p:cNvPicPr>
          <p:nvPr>
            <p:ph idx="1"/>
          </p:nvPr>
        </p:nvPicPr>
        <p:blipFill>
          <a:blip r:embed="rId2"/>
          <a:stretch>
            <a:fillRect/>
          </a:stretch>
        </p:blipFill>
        <p:spPr>
          <a:xfrm>
            <a:off x="285720" y="1285860"/>
            <a:ext cx="2928958" cy="2397494"/>
          </a:xfrm>
        </p:spPr>
      </p:pic>
      <p:sp>
        <p:nvSpPr>
          <p:cNvPr id="5" name="TextBox 4"/>
          <p:cNvSpPr txBox="1"/>
          <p:nvPr/>
        </p:nvSpPr>
        <p:spPr>
          <a:xfrm>
            <a:off x="3286116" y="1357298"/>
            <a:ext cx="2143140" cy="707886"/>
          </a:xfrm>
          <a:prstGeom prst="rect">
            <a:avLst/>
          </a:prstGeom>
          <a:noFill/>
        </p:spPr>
        <p:txBody>
          <a:bodyPr wrap="square" rtlCol="0">
            <a:spAutoFit/>
          </a:bodyPr>
          <a:lstStyle/>
          <a:p>
            <a:r>
              <a:rPr lang="en-US" sz="4000" dirty="0" smtClean="0"/>
              <a:t>IR Sensor</a:t>
            </a:r>
            <a:endParaRPr lang="en-IN" sz="4000" dirty="0"/>
          </a:p>
        </p:txBody>
      </p:sp>
      <p:pic>
        <p:nvPicPr>
          <p:cNvPr id="1026" name="Picture 2" descr="http://www.lapis-semi.com/en/semicon/sensor/images/sensor_ir-sensor_pic4.jpg"/>
          <p:cNvPicPr>
            <a:picLocks noChangeAspect="1" noChangeArrowheads="1"/>
          </p:cNvPicPr>
          <p:nvPr/>
        </p:nvPicPr>
        <p:blipFill>
          <a:blip r:embed="rId3"/>
          <a:srcRect/>
          <a:stretch>
            <a:fillRect/>
          </a:stretch>
        </p:blipFill>
        <p:spPr bwMode="auto">
          <a:xfrm>
            <a:off x="1857356" y="3786190"/>
            <a:ext cx="7093889" cy="3071810"/>
          </a:xfrm>
          <a:prstGeom prst="rect">
            <a:avLst/>
          </a:prstGeom>
          <a:noFill/>
        </p:spPr>
      </p:pic>
      <p:sp>
        <p:nvSpPr>
          <p:cNvPr id="7" name="TextBox 6"/>
          <p:cNvSpPr txBox="1"/>
          <p:nvPr/>
        </p:nvSpPr>
        <p:spPr>
          <a:xfrm>
            <a:off x="3357554" y="3071810"/>
            <a:ext cx="5572164" cy="646331"/>
          </a:xfrm>
          <a:prstGeom prst="rect">
            <a:avLst/>
          </a:prstGeom>
          <a:noFill/>
        </p:spPr>
        <p:txBody>
          <a:bodyPr wrap="square" rtlCol="0">
            <a:spAutoFit/>
          </a:bodyPr>
          <a:lstStyle/>
          <a:p>
            <a:r>
              <a:rPr lang="en-US" sz="3600" dirty="0" smtClean="0"/>
              <a:t>Temperature/Heat Detectors</a:t>
            </a:r>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r>
              <a:rPr lang="en-US" dirty="0" smtClean="0"/>
              <a:t>Low power requirements (ideal for laptops, personal digital assistances)</a:t>
            </a:r>
          </a:p>
          <a:p>
            <a:r>
              <a:rPr lang="en-US" dirty="0" smtClean="0"/>
              <a:t>Low circuitry cost</a:t>
            </a:r>
          </a:p>
          <a:p>
            <a:r>
              <a:rPr lang="en-US" dirty="0" smtClean="0"/>
              <a:t>Simple circuitry</a:t>
            </a:r>
          </a:p>
          <a:p>
            <a:r>
              <a:rPr lang="en-US" dirty="0" smtClean="0"/>
              <a:t>Higher Security</a:t>
            </a:r>
          </a:p>
          <a:p>
            <a:r>
              <a:rPr lang="en-US" dirty="0" smtClean="0"/>
              <a:t>Portable</a:t>
            </a:r>
          </a:p>
          <a:p>
            <a:r>
              <a:rPr lang="en-US" dirty="0" smtClean="0"/>
              <a:t>High noise immunity, i.e. doesn’t interfere with other signals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a:t>
            </a:r>
            <a:endParaRPr lang="en-IN" dirty="0"/>
          </a:p>
        </p:txBody>
      </p:sp>
      <p:sp>
        <p:nvSpPr>
          <p:cNvPr id="3" name="Content Placeholder 2"/>
          <p:cNvSpPr>
            <a:spLocks noGrp="1"/>
          </p:cNvSpPr>
          <p:nvPr>
            <p:ph sz="half" idx="1"/>
          </p:nvPr>
        </p:nvSpPr>
        <p:spPr>
          <a:xfrm>
            <a:off x="0" y="1357298"/>
            <a:ext cx="5429256" cy="5214974"/>
          </a:xfrm>
        </p:spPr>
        <p:txBody>
          <a:bodyPr>
            <a:normAutofit lnSpcReduction="10000"/>
          </a:bodyPr>
          <a:lstStyle/>
          <a:p>
            <a:pPr>
              <a:buNone/>
            </a:pPr>
            <a:r>
              <a:rPr lang="en-US" dirty="0" smtClean="0"/>
              <a:t>     Global Positioning System </a:t>
            </a:r>
            <a:r>
              <a:rPr lang="en-IN" dirty="0" smtClean="0"/>
              <a:t>provides location and time information in all weather conditions, anywhere on or near the Earth where there is an unobstructed line of sight to four or more GPS satellites. The GPS system operates independently of any telephonic or internet reception, though these technologies can enhance the usefulness of the GPS positioning information. </a:t>
            </a:r>
          </a:p>
          <a:p>
            <a:pPr>
              <a:buNone/>
            </a:pPr>
            <a:endParaRPr lang="en-IN" dirty="0"/>
          </a:p>
        </p:txBody>
      </p:sp>
      <p:pic>
        <p:nvPicPr>
          <p:cNvPr id="5" name="Content Placeholder 4" descr="20.jpg"/>
          <p:cNvPicPr>
            <a:picLocks noGrp="1" noChangeAspect="1"/>
          </p:cNvPicPr>
          <p:nvPr>
            <p:ph sz="half" idx="2"/>
          </p:nvPr>
        </p:nvPicPr>
        <p:blipFill>
          <a:blip r:embed="rId2"/>
          <a:stretch>
            <a:fillRect/>
          </a:stretch>
        </p:blipFill>
        <p:spPr>
          <a:xfrm>
            <a:off x="5572132" y="1714488"/>
            <a:ext cx="3429023" cy="342902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a:xfrm>
            <a:off x="214282" y="1214422"/>
            <a:ext cx="8686800" cy="5043510"/>
          </a:xfrm>
        </p:spPr>
        <p:txBody>
          <a:bodyPr>
            <a:normAutofit fontScale="92500" lnSpcReduction="20000"/>
          </a:bodyPr>
          <a:lstStyle/>
          <a:p>
            <a:r>
              <a:rPr lang="en-IN" dirty="0" smtClean="0"/>
              <a:t>The satellites carry very stable atomic clocks that are synchronized to each other and to ground clocks.  GPS satellites continuously transmit their current time and position. A GPS receiver monitors multiple satellites and solves equations to determine the precise position of the receiver and its deviation from true time. At a minimum, four satellites must be in view of the receiver for it to compute four unknown quantities (three position coordinates and clock deviation from satellite time). In practice the receiver position (in 3D Cartesian coordinates) and the offset of the receiver clock relative to the GPS time are computed simultaneously, using the navigation equations to process the TOFs.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sz="half" idx="1"/>
          </p:nvPr>
        </p:nvSpPr>
        <p:spPr>
          <a:xfrm>
            <a:off x="428596" y="2000240"/>
            <a:ext cx="4038600" cy="4525963"/>
          </a:xfrm>
        </p:spPr>
        <p:txBody>
          <a:bodyPr>
            <a:normAutofit fontScale="92500" lnSpcReduction="10000"/>
          </a:bodyPr>
          <a:lstStyle/>
          <a:p>
            <a:r>
              <a:rPr lang="en-US" dirty="0" smtClean="0"/>
              <a:t>Tracking a device or a person</a:t>
            </a:r>
          </a:p>
          <a:p>
            <a:r>
              <a:rPr lang="en-US" dirty="0" smtClean="0"/>
              <a:t>Navigation</a:t>
            </a:r>
          </a:p>
          <a:p>
            <a:r>
              <a:rPr lang="en-US" dirty="0" smtClean="0"/>
              <a:t>Military purposes</a:t>
            </a:r>
          </a:p>
          <a:p>
            <a:r>
              <a:rPr lang="en-US" dirty="0" smtClean="0"/>
              <a:t>Cellular Telephony</a:t>
            </a:r>
          </a:p>
          <a:p>
            <a:r>
              <a:rPr lang="en-US" dirty="0" smtClean="0"/>
              <a:t>Automated Vehicle</a:t>
            </a:r>
          </a:p>
          <a:p>
            <a:r>
              <a:rPr lang="en-US" dirty="0" smtClean="0"/>
              <a:t>Robotics</a:t>
            </a:r>
          </a:p>
          <a:p>
            <a:r>
              <a:rPr lang="en-US" dirty="0" smtClean="0"/>
              <a:t>Disaster Prevention</a:t>
            </a:r>
          </a:p>
          <a:p>
            <a:r>
              <a:rPr lang="en-US" dirty="0" smtClean="0"/>
              <a:t>Astronomy </a:t>
            </a:r>
          </a:p>
          <a:p>
            <a:r>
              <a:rPr lang="en-US" dirty="0" err="1" smtClean="0"/>
              <a:t>Geotagging</a:t>
            </a:r>
            <a:endParaRPr lang="en-US" dirty="0" smtClean="0"/>
          </a:p>
        </p:txBody>
      </p:sp>
      <p:pic>
        <p:nvPicPr>
          <p:cNvPr id="5" name="Content Placeholder 4" descr="21.jpg"/>
          <p:cNvPicPr>
            <a:picLocks noGrp="1" noChangeAspect="1"/>
          </p:cNvPicPr>
          <p:nvPr>
            <p:ph sz="half" idx="2"/>
          </p:nvPr>
        </p:nvPicPr>
        <p:blipFill>
          <a:blip r:embed="rId2"/>
          <a:stretch>
            <a:fillRect/>
          </a:stretch>
        </p:blipFill>
        <p:spPr>
          <a:xfrm>
            <a:off x="5973880" y="0"/>
            <a:ext cx="3170120" cy="2571744"/>
          </a:xfrm>
        </p:spPr>
      </p:pic>
      <p:pic>
        <p:nvPicPr>
          <p:cNvPr id="6" name="Picture 5" descr="23.jpg"/>
          <p:cNvPicPr>
            <a:picLocks noChangeAspect="1"/>
          </p:cNvPicPr>
          <p:nvPr/>
        </p:nvPicPr>
        <p:blipFill>
          <a:blip r:embed="rId3"/>
          <a:stretch>
            <a:fillRect/>
          </a:stretch>
        </p:blipFill>
        <p:spPr>
          <a:xfrm>
            <a:off x="142844" y="0"/>
            <a:ext cx="2791121" cy="1857364"/>
          </a:xfrm>
          <a:prstGeom prst="rect">
            <a:avLst/>
          </a:prstGeom>
        </p:spPr>
      </p:pic>
      <p:pic>
        <p:nvPicPr>
          <p:cNvPr id="29698" name="Picture 2" descr="https://visionandrobotics.files.wordpress.com/2013/02/bloc-scheme.png"/>
          <p:cNvPicPr>
            <a:picLocks noChangeAspect="1" noChangeArrowheads="1"/>
          </p:cNvPicPr>
          <p:nvPr/>
        </p:nvPicPr>
        <p:blipFill>
          <a:blip r:embed="rId4"/>
          <a:srcRect/>
          <a:stretch>
            <a:fillRect/>
          </a:stretch>
        </p:blipFill>
        <p:spPr bwMode="auto">
          <a:xfrm>
            <a:off x="3757934" y="2571744"/>
            <a:ext cx="5386065" cy="392906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r>
              <a:rPr lang="en-US" dirty="0" smtClean="0"/>
              <a:t>SATELLITE &amp; BROADCASTING</a:t>
            </a:r>
            <a:endParaRPr lang="en-IN" dirty="0"/>
          </a:p>
        </p:txBody>
      </p:sp>
      <p:pic>
        <p:nvPicPr>
          <p:cNvPr id="4" name="Content Placeholder 3" descr="22.jpg"/>
          <p:cNvPicPr>
            <a:picLocks noGrp="1" noChangeAspect="1"/>
          </p:cNvPicPr>
          <p:nvPr>
            <p:ph idx="1"/>
          </p:nvPr>
        </p:nvPicPr>
        <p:blipFill>
          <a:blip r:embed="rId2"/>
          <a:stretch>
            <a:fillRect/>
          </a:stretch>
        </p:blipFill>
        <p:spPr>
          <a:xfrm>
            <a:off x="3414712" y="3246437"/>
            <a:ext cx="2771775" cy="1647825"/>
          </a:xfrm>
        </p:spPr>
      </p:pic>
      <p:sp>
        <p:nvSpPr>
          <p:cNvPr id="34818" name="AutoShape 2" descr="Image result for satellite and broadcas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0" name="AutoShape 4" descr="Image result for satellite and broadcas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22" name="Picture 6" descr="http://www.navigadget.com/wp-content/pageimages/DMB01.jpg"/>
          <p:cNvPicPr>
            <a:picLocks noChangeAspect="1" noChangeArrowheads="1"/>
          </p:cNvPicPr>
          <p:nvPr/>
        </p:nvPicPr>
        <p:blipFill>
          <a:blip r:embed="rId3"/>
          <a:srcRect/>
          <a:stretch>
            <a:fillRect/>
          </a:stretch>
        </p:blipFill>
        <p:spPr bwMode="auto">
          <a:xfrm>
            <a:off x="-214346" y="1571612"/>
            <a:ext cx="5214974" cy="2622110"/>
          </a:xfrm>
          <a:prstGeom prst="rect">
            <a:avLst/>
          </a:prstGeom>
          <a:noFill/>
        </p:spPr>
      </p:pic>
      <p:pic>
        <p:nvPicPr>
          <p:cNvPr id="34824" name="Picture 8" descr="http://www.killerdeals.co.za/images/intellian.gif"/>
          <p:cNvPicPr>
            <a:picLocks noChangeAspect="1" noChangeArrowheads="1"/>
          </p:cNvPicPr>
          <p:nvPr/>
        </p:nvPicPr>
        <p:blipFill>
          <a:blip r:embed="rId4"/>
          <a:srcRect/>
          <a:stretch>
            <a:fillRect/>
          </a:stretch>
        </p:blipFill>
        <p:spPr bwMode="auto">
          <a:xfrm>
            <a:off x="0" y="4353260"/>
            <a:ext cx="5000628" cy="2504740"/>
          </a:xfrm>
          <a:prstGeom prst="rect">
            <a:avLst/>
          </a:prstGeom>
          <a:noFill/>
        </p:spPr>
      </p:pic>
      <p:pic>
        <p:nvPicPr>
          <p:cNvPr id="34826" name="Picture 10" descr="http://t2.gstatic.com/images?q=tbn:ANd9GcTQ-2kuaYrCCULgc2_dOkOrYf9scah3_jOSv6BkWiP89-A0TMSEkA"/>
          <p:cNvPicPr>
            <a:picLocks noChangeAspect="1" noChangeArrowheads="1"/>
          </p:cNvPicPr>
          <p:nvPr/>
        </p:nvPicPr>
        <p:blipFill>
          <a:blip r:embed="rId5"/>
          <a:srcRect/>
          <a:stretch>
            <a:fillRect/>
          </a:stretch>
        </p:blipFill>
        <p:spPr bwMode="auto">
          <a:xfrm>
            <a:off x="5042947" y="1071546"/>
            <a:ext cx="4101054" cy="307183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SCATTERNET &amp; PICONETS</a:t>
            </a:r>
            <a:endParaRPr lang="en-IN" dirty="0"/>
          </a:p>
        </p:txBody>
      </p:sp>
      <p:sp>
        <p:nvSpPr>
          <p:cNvPr id="8" name="Text Placeholder 7"/>
          <p:cNvSpPr>
            <a:spLocks noGrp="1"/>
          </p:cNvSpPr>
          <p:nvPr>
            <p:ph type="body" idx="1"/>
          </p:nvPr>
        </p:nvSpPr>
        <p:spPr>
          <a:xfrm>
            <a:off x="428596" y="1214422"/>
            <a:ext cx="4040188" cy="639762"/>
          </a:xfrm>
        </p:spPr>
        <p:txBody>
          <a:bodyPr/>
          <a:lstStyle/>
          <a:p>
            <a:r>
              <a:rPr lang="en-US" dirty="0" err="1" smtClean="0"/>
              <a:t>Scatternet</a:t>
            </a:r>
            <a:endParaRPr lang="en-IN" dirty="0"/>
          </a:p>
        </p:txBody>
      </p:sp>
      <p:sp>
        <p:nvSpPr>
          <p:cNvPr id="9" name="Text Placeholder 8"/>
          <p:cNvSpPr>
            <a:spLocks noGrp="1"/>
          </p:cNvSpPr>
          <p:nvPr>
            <p:ph type="body" sz="half" idx="3"/>
          </p:nvPr>
        </p:nvSpPr>
        <p:spPr>
          <a:xfrm>
            <a:off x="4643438" y="1214422"/>
            <a:ext cx="4041775" cy="639762"/>
          </a:xfrm>
        </p:spPr>
        <p:txBody>
          <a:bodyPr/>
          <a:lstStyle/>
          <a:p>
            <a:r>
              <a:rPr lang="en-US" dirty="0" err="1" smtClean="0"/>
              <a:t>Piconet</a:t>
            </a:r>
            <a:endParaRPr lang="en-IN" dirty="0"/>
          </a:p>
        </p:txBody>
      </p:sp>
      <p:sp>
        <p:nvSpPr>
          <p:cNvPr id="5" name="Content Placeholder 4"/>
          <p:cNvSpPr>
            <a:spLocks noGrp="1"/>
          </p:cNvSpPr>
          <p:nvPr>
            <p:ph sz="quarter" idx="2"/>
          </p:nvPr>
        </p:nvSpPr>
        <p:spPr>
          <a:xfrm>
            <a:off x="285720" y="1785926"/>
            <a:ext cx="4214842" cy="4500594"/>
          </a:xfrm>
        </p:spPr>
        <p:txBody>
          <a:bodyPr>
            <a:normAutofit fontScale="77500" lnSpcReduction="20000"/>
          </a:bodyPr>
          <a:lstStyle/>
          <a:p>
            <a:r>
              <a:rPr lang="en-US" sz="3100" dirty="0" smtClean="0"/>
              <a:t>Device in one </a:t>
            </a:r>
            <a:r>
              <a:rPr lang="en-US" sz="3100" dirty="0" err="1" smtClean="0"/>
              <a:t>piconet</a:t>
            </a:r>
            <a:r>
              <a:rPr lang="en-US" sz="3100" dirty="0" smtClean="0"/>
              <a:t> may exist as master or slave in another </a:t>
            </a:r>
            <a:r>
              <a:rPr lang="en-US" sz="3100" dirty="0" err="1" smtClean="0"/>
              <a:t>piconet</a:t>
            </a:r>
            <a:endParaRPr lang="en-US" sz="3100" dirty="0" smtClean="0"/>
          </a:p>
          <a:p>
            <a:r>
              <a:rPr lang="en-US" sz="3100" dirty="0" smtClean="0"/>
              <a:t>Allows many devices to share same area</a:t>
            </a:r>
          </a:p>
          <a:p>
            <a:r>
              <a:rPr lang="en-US" sz="3100" dirty="0" smtClean="0"/>
              <a:t>Makes efficient use of bandwidth</a:t>
            </a:r>
          </a:p>
          <a:p>
            <a:r>
              <a:rPr lang="en-US" sz="3100" dirty="0" smtClean="0"/>
              <a:t>Master determines hopping sequence, slaves have to synchronize</a:t>
            </a:r>
          </a:p>
          <a:p>
            <a:r>
              <a:rPr lang="en-US" sz="3100" dirty="0" smtClean="0"/>
              <a:t>Participation in a </a:t>
            </a:r>
            <a:r>
              <a:rPr lang="en-US" sz="3100" dirty="0" err="1" smtClean="0"/>
              <a:t>piconet</a:t>
            </a:r>
            <a:r>
              <a:rPr lang="en-US" sz="3100" dirty="0" smtClean="0"/>
              <a:t> = synchronization to hopping sequence</a:t>
            </a:r>
          </a:p>
          <a:p>
            <a:endParaRPr lang="en-IN" dirty="0"/>
          </a:p>
        </p:txBody>
      </p:sp>
      <p:sp>
        <p:nvSpPr>
          <p:cNvPr id="7" name="Content Placeholder 6"/>
          <p:cNvSpPr>
            <a:spLocks noGrp="1"/>
          </p:cNvSpPr>
          <p:nvPr>
            <p:ph sz="quarter" idx="4"/>
          </p:nvPr>
        </p:nvSpPr>
        <p:spPr>
          <a:xfrm>
            <a:off x="4643438" y="1785926"/>
            <a:ext cx="4500562" cy="4714908"/>
          </a:xfrm>
        </p:spPr>
        <p:txBody>
          <a:bodyPr>
            <a:noAutofit/>
          </a:bodyPr>
          <a:lstStyle/>
          <a:p>
            <a:pPr marL="342900" lvl="1" indent="-342900">
              <a:buFont typeface="Arial" pitchFamily="34" charset="0"/>
              <a:buChar char="•"/>
            </a:pPr>
            <a:r>
              <a:rPr lang="en-US" sz="2400" dirty="0" smtClean="0"/>
              <a:t>Each </a:t>
            </a:r>
            <a:r>
              <a:rPr lang="en-US" sz="2400" dirty="0" err="1" smtClean="0"/>
              <a:t>piconet</a:t>
            </a:r>
            <a:r>
              <a:rPr lang="en-US" sz="2400" dirty="0" smtClean="0"/>
              <a:t> has one master and up to 7 slaves</a:t>
            </a:r>
          </a:p>
          <a:p>
            <a:pPr marL="342900" lvl="1" indent="-342900">
              <a:buFont typeface="Arial" pitchFamily="34" charset="0"/>
              <a:buChar char="•"/>
            </a:pPr>
            <a:r>
              <a:rPr lang="en-US" sz="2400" dirty="0" smtClean="0"/>
              <a:t>Basic unit of Bluetooth networking</a:t>
            </a:r>
          </a:p>
          <a:p>
            <a:r>
              <a:rPr lang="en-US" dirty="0" smtClean="0"/>
              <a:t>Master and one to seven slave devices</a:t>
            </a:r>
          </a:p>
          <a:p>
            <a:pPr marL="342900" lvl="1" indent="-342900">
              <a:buFont typeface="Arial" pitchFamily="34" charset="0"/>
              <a:buChar char="•"/>
            </a:pPr>
            <a:r>
              <a:rPr lang="en-US" sz="2400" dirty="0" smtClean="0"/>
              <a:t>Master determines channel and phase</a:t>
            </a:r>
          </a:p>
          <a:p>
            <a:r>
              <a:rPr lang="en-US" dirty="0" smtClean="0"/>
              <a:t>Communication between </a:t>
            </a:r>
            <a:r>
              <a:rPr lang="en-US" dirty="0" err="1" smtClean="0"/>
              <a:t>piconets</a:t>
            </a:r>
            <a:r>
              <a:rPr lang="en-US" dirty="0" smtClean="0"/>
              <a:t> = devices jumping back and forth between the </a:t>
            </a:r>
            <a:r>
              <a:rPr lang="en-US" dirty="0" err="1" smtClean="0"/>
              <a:t>piconets</a:t>
            </a:r>
            <a:endParaRPr lang="en-US" dirty="0" smtClean="0"/>
          </a:p>
          <a:p>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5.jpg"/>
          <p:cNvPicPr>
            <a:picLocks noChangeAspect="1"/>
          </p:cNvPicPr>
          <p:nvPr/>
        </p:nvPicPr>
        <p:blipFill>
          <a:blip r:embed="rId2"/>
          <a:stretch>
            <a:fillRect/>
          </a:stretch>
        </p:blipFill>
        <p:spPr>
          <a:xfrm>
            <a:off x="0" y="1"/>
            <a:ext cx="5613891" cy="4214818"/>
          </a:xfrm>
          <a:prstGeom prst="rect">
            <a:avLst/>
          </a:prstGeom>
        </p:spPr>
      </p:pic>
      <p:pic>
        <p:nvPicPr>
          <p:cNvPr id="3" name="Picture 2" descr="26.jpg"/>
          <p:cNvPicPr>
            <a:picLocks noChangeAspect="1"/>
          </p:cNvPicPr>
          <p:nvPr/>
        </p:nvPicPr>
        <p:blipFill>
          <a:blip r:embed="rId3"/>
          <a:stretch>
            <a:fillRect/>
          </a:stretch>
        </p:blipFill>
        <p:spPr>
          <a:xfrm>
            <a:off x="0" y="4471676"/>
            <a:ext cx="5429288" cy="2386324"/>
          </a:xfrm>
          <a:prstGeom prst="rect">
            <a:avLst/>
          </a:prstGeom>
        </p:spPr>
      </p:pic>
      <p:pic>
        <p:nvPicPr>
          <p:cNvPr id="4" name="Picture 3" descr="27.jpg"/>
          <p:cNvPicPr>
            <a:picLocks noChangeAspect="1"/>
          </p:cNvPicPr>
          <p:nvPr/>
        </p:nvPicPr>
        <p:blipFill>
          <a:blip r:embed="rId4"/>
          <a:stretch>
            <a:fillRect/>
          </a:stretch>
        </p:blipFill>
        <p:spPr>
          <a:xfrm>
            <a:off x="5286380" y="4214818"/>
            <a:ext cx="4195706" cy="23574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jpg"/>
          <p:cNvPicPr>
            <a:picLocks noChangeAspect="1"/>
          </p:cNvPicPr>
          <p:nvPr/>
        </p:nvPicPr>
        <p:blipFill>
          <a:blip r:embed="rId2"/>
          <a:stretch>
            <a:fillRect/>
          </a:stretch>
        </p:blipFill>
        <p:spPr>
          <a:xfrm>
            <a:off x="0" y="0"/>
            <a:ext cx="6437932" cy="3571876"/>
          </a:xfrm>
          <a:prstGeom prst="rect">
            <a:avLst/>
          </a:prstGeom>
        </p:spPr>
      </p:pic>
      <p:pic>
        <p:nvPicPr>
          <p:cNvPr id="3" name="Picture 2" descr="download.jpg"/>
          <p:cNvPicPr>
            <a:picLocks noChangeAspect="1"/>
          </p:cNvPicPr>
          <p:nvPr/>
        </p:nvPicPr>
        <p:blipFill>
          <a:blip r:embed="rId3"/>
          <a:stretch>
            <a:fillRect/>
          </a:stretch>
        </p:blipFill>
        <p:spPr>
          <a:xfrm>
            <a:off x="3000364" y="3571876"/>
            <a:ext cx="5868078" cy="32861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this?</a:t>
            </a:r>
            <a:endParaRPr lang="en-IN" dirty="0"/>
          </a:p>
        </p:txBody>
      </p:sp>
      <p:sp>
        <p:nvSpPr>
          <p:cNvPr id="3" name="Content Placeholder 2"/>
          <p:cNvSpPr>
            <a:spLocks noGrp="1"/>
          </p:cNvSpPr>
          <p:nvPr>
            <p:ph idx="1"/>
          </p:nvPr>
        </p:nvSpPr>
        <p:spPr>
          <a:xfrm>
            <a:off x="357158" y="1357298"/>
            <a:ext cx="8401080" cy="4768865"/>
          </a:xfrm>
        </p:spPr>
        <p:txBody>
          <a:bodyPr>
            <a:normAutofit lnSpcReduction="10000"/>
          </a:bodyPr>
          <a:lstStyle/>
          <a:p>
            <a:r>
              <a:rPr lang="en-US" sz="2400" dirty="0" smtClean="0"/>
              <a:t>Li-</a:t>
            </a:r>
            <a:r>
              <a:rPr lang="en-US" sz="2400" dirty="0" err="1" smtClean="0"/>
              <a:t>Fi</a:t>
            </a:r>
            <a:r>
              <a:rPr lang="en-US" sz="2400" dirty="0" smtClean="0"/>
              <a:t> stands for </a:t>
            </a:r>
            <a:r>
              <a:rPr lang="en-US" sz="2400" b="1" u="sng" dirty="0" smtClean="0"/>
              <a:t>Li</a:t>
            </a:r>
            <a:r>
              <a:rPr lang="en-US" sz="2400" dirty="0" smtClean="0"/>
              <a:t>ght </a:t>
            </a:r>
            <a:r>
              <a:rPr lang="en-US" sz="2400" b="1" u="sng" dirty="0" smtClean="0"/>
              <a:t>Fi</a:t>
            </a:r>
            <a:r>
              <a:rPr lang="en-US" sz="2400" dirty="0" smtClean="0"/>
              <a:t>delity. </a:t>
            </a:r>
          </a:p>
          <a:p>
            <a:r>
              <a:rPr lang="en-US" sz="2400" dirty="0" smtClean="0"/>
              <a:t>It’s a bidirectional, high speed and fully networked WC technology, similar to Wi-Fi.</a:t>
            </a:r>
          </a:p>
          <a:p>
            <a:r>
              <a:rPr lang="en-US" sz="2400" dirty="0" smtClean="0"/>
              <a:t>It’s a form of visible light communication and a subset of optical WC.</a:t>
            </a:r>
          </a:p>
          <a:p>
            <a:r>
              <a:rPr lang="en-IN" sz="2400" dirty="0" smtClean="0"/>
              <a:t>It uses infrared and near-ultraviolet instead of radio-frequency</a:t>
            </a:r>
            <a:r>
              <a:rPr lang="en-IN" sz="2400" u="sng" dirty="0" smtClean="0"/>
              <a:t> </a:t>
            </a:r>
            <a:r>
              <a:rPr lang="en-IN" sz="2400" dirty="0" smtClean="0"/>
              <a:t>spectrum, part of optical wireless communications technology, which carries much more information, and has been proposed as a solution to the RF-bandwidth limitations.</a:t>
            </a:r>
            <a:endParaRPr lang="en-US" sz="2400" dirty="0" smtClean="0"/>
          </a:p>
          <a:p>
            <a:r>
              <a:rPr lang="en-US" sz="2400" dirty="0" smtClean="0"/>
              <a:t>So it can be a complement to RF communication (Wi-Fi and cellular networks) or even as replacement to data broadcasting.</a:t>
            </a:r>
          </a:p>
          <a:p>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a:t>
            </a:r>
            <a:endParaRPr lang="en-IN" dirty="0"/>
          </a:p>
        </p:txBody>
      </p:sp>
      <p:pic>
        <p:nvPicPr>
          <p:cNvPr id="3" name="Picture 2" descr="1.jpg"/>
          <p:cNvPicPr>
            <a:picLocks noChangeAspect="1"/>
          </p:cNvPicPr>
          <p:nvPr/>
        </p:nvPicPr>
        <p:blipFill>
          <a:blip r:embed="rId2"/>
          <a:stretch>
            <a:fillRect/>
          </a:stretch>
        </p:blipFill>
        <p:spPr>
          <a:xfrm>
            <a:off x="1357290" y="1428736"/>
            <a:ext cx="6715172" cy="502989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TextBox 2"/>
          <p:cNvSpPr txBox="1"/>
          <p:nvPr/>
        </p:nvSpPr>
        <p:spPr>
          <a:xfrm>
            <a:off x="357158" y="1571612"/>
            <a:ext cx="4357718" cy="584775"/>
          </a:xfrm>
          <a:prstGeom prst="rect">
            <a:avLst/>
          </a:prstGeom>
          <a:noFill/>
        </p:spPr>
        <p:txBody>
          <a:bodyPr wrap="square" rtlCol="0">
            <a:spAutoFit/>
          </a:bodyPr>
          <a:lstStyle/>
          <a:p>
            <a:r>
              <a:rPr lang="en-US" sz="3200" dirty="0" smtClean="0"/>
              <a:t>Works in the presence of</a:t>
            </a:r>
            <a:endParaRPr lang="en-IN" sz="3200" dirty="0"/>
          </a:p>
        </p:txBody>
      </p:sp>
      <p:pic>
        <p:nvPicPr>
          <p:cNvPr id="4" name="Picture 3" descr="13.jpg"/>
          <p:cNvPicPr>
            <a:picLocks noChangeAspect="1"/>
          </p:cNvPicPr>
          <p:nvPr/>
        </p:nvPicPr>
        <p:blipFill>
          <a:blip r:embed="rId2"/>
          <a:stretch>
            <a:fillRect/>
          </a:stretch>
        </p:blipFill>
        <p:spPr>
          <a:xfrm>
            <a:off x="4857752" y="1928802"/>
            <a:ext cx="4143404" cy="2320306"/>
          </a:xfrm>
          <a:prstGeom prst="rect">
            <a:avLst/>
          </a:prstGeom>
        </p:spPr>
      </p:pic>
      <p:sp>
        <p:nvSpPr>
          <p:cNvPr id="5" name="TextBox 4"/>
          <p:cNvSpPr txBox="1"/>
          <p:nvPr/>
        </p:nvSpPr>
        <p:spPr>
          <a:xfrm>
            <a:off x="1500166" y="2143116"/>
            <a:ext cx="3071834" cy="707886"/>
          </a:xfrm>
          <a:prstGeom prst="rect">
            <a:avLst/>
          </a:prstGeom>
          <a:noFill/>
        </p:spPr>
        <p:txBody>
          <a:bodyPr wrap="square" rtlCol="0">
            <a:spAutoFit/>
          </a:bodyPr>
          <a:lstStyle/>
          <a:p>
            <a:r>
              <a:rPr lang="en-US" sz="4000" dirty="0" smtClean="0"/>
              <a:t>VISIBLE LIGHT</a:t>
            </a:r>
            <a:endParaRPr lang="en-IN" sz="4000" dirty="0"/>
          </a:p>
        </p:txBody>
      </p:sp>
      <p:sp>
        <p:nvSpPr>
          <p:cNvPr id="7" name="TextBox 6"/>
          <p:cNvSpPr txBox="1"/>
          <p:nvPr/>
        </p:nvSpPr>
        <p:spPr>
          <a:xfrm>
            <a:off x="357158" y="2786058"/>
            <a:ext cx="4286280" cy="1754326"/>
          </a:xfrm>
          <a:prstGeom prst="rect">
            <a:avLst/>
          </a:prstGeom>
          <a:noFill/>
        </p:spPr>
        <p:txBody>
          <a:bodyPr wrap="square" rtlCol="0">
            <a:spAutoFit/>
          </a:bodyPr>
          <a:lstStyle/>
          <a:p>
            <a:r>
              <a:rPr lang="en-US" sz="3600" dirty="0" smtClean="0"/>
              <a:t>In areas which are electromagnetically sensitive</a:t>
            </a:r>
            <a:endParaRPr lang="en-IN" sz="3600" dirty="0"/>
          </a:p>
        </p:txBody>
      </p:sp>
      <p:sp>
        <p:nvSpPr>
          <p:cNvPr id="8" name="TextBox 7"/>
          <p:cNvSpPr txBox="1"/>
          <p:nvPr/>
        </p:nvSpPr>
        <p:spPr>
          <a:xfrm>
            <a:off x="285720" y="4786322"/>
            <a:ext cx="8715404" cy="1754326"/>
          </a:xfrm>
          <a:prstGeom prst="rect">
            <a:avLst/>
          </a:prstGeom>
          <a:noFill/>
        </p:spPr>
        <p:txBody>
          <a:bodyPr wrap="square" rtlCol="0">
            <a:spAutoFit/>
          </a:bodyPr>
          <a:lstStyle/>
          <a:p>
            <a:r>
              <a:rPr lang="en-US" sz="3600" dirty="0" smtClean="0"/>
              <a:t>Like aircraft cabins, hospitals, nuclear power plants, etc. without causing electromagnetic interference.</a:t>
            </a:r>
            <a:endParaRPr lang="en-IN"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IN" dirty="0"/>
          </a:p>
        </p:txBody>
      </p:sp>
      <p:pic>
        <p:nvPicPr>
          <p:cNvPr id="5" name="Content Placeholder 4" descr="11.jpg"/>
          <p:cNvPicPr>
            <a:picLocks noGrp="1" noChangeAspect="1"/>
          </p:cNvPicPr>
          <p:nvPr>
            <p:ph sz="half" idx="1"/>
          </p:nvPr>
        </p:nvPicPr>
        <p:blipFill>
          <a:blip r:embed="rId2"/>
          <a:stretch>
            <a:fillRect/>
          </a:stretch>
        </p:blipFill>
        <p:spPr>
          <a:xfrm>
            <a:off x="285720" y="1428736"/>
            <a:ext cx="4267461" cy="2928958"/>
          </a:xfrm>
        </p:spPr>
      </p:pic>
      <p:pic>
        <p:nvPicPr>
          <p:cNvPr id="6" name="Content Placeholder 5" descr="14.jpg"/>
          <p:cNvPicPr>
            <a:picLocks noGrp="1" noChangeAspect="1"/>
          </p:cNvPicPr>
          <p:nvPr>
            <p:ph sz="half" idx="2"/>
          </p:nvPr>
        </p:nvPicPr>
        <p:blipFill>
          <a:blip r:embed="rId3"/>
          <a:stretch>
            <a:fillRect/>
          </a:stretch>
        </p:blipFill>
        <p:spPr>
          <a:xfrm>
            <a:off x="5561013" y="3137694"/>
            <a:ext cx="2228850" cy="1790700"/>
          </a:xfrm>
        </p:spPr>
      </p:pic>
      <p:sp>
        <p:nvSpPr>
          <p:cNvPr id="7" name="TextBox 6"/>
          <p:cNvSpPr txBox="1"/>
          <p:nvPr/>
        </p:nvSpPr>
        <p:spPr>
          <a:xfrm>
            <a:off x="214282" y="4643446"/>
            <a:ext cx="4286280" cy="646331"/>
          </a:xfrm>
          <a:prstGeom prst="rect">
            <a:avLst/>
          </a:prstGeom>
          <a:noFill/>
        </p:spPr>
        <p:txBody>
          <a:bodyPr wrap="square" rtlCol="0">
            <a:spAutoFit/>
          </a:bodyPr>
          <a:lstStyle/>
          <a:p>
            <a:r>
              <a:rPr lang="en-US" dirty="0" smtClean="0"/>
              <a:t>Can also be used in aircraft cabins, hospitals, nuclear power plants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r>
              <a:rPr lang="en-US" dirty="0" smtClean="0"/>
              <a:t>Very high speed connectivity</a:t>
            </a:r>
            <a:r>
              <a:rPr lang="en-IN" dirty="0" smtClean="0"/>
              <a:t>. Researchers have reached data rates of over 10 </a:t>
            </a:r>
            <a:r>
              <a:rPr lang="en-IN" dirty="0" err="1" smtClean="0"/>
              <a:t>Gbit</a:t>
            </a:r>
            <a:r>
              <a:rPr lang="en-IN" dirty="0" smtClean="0"/>
              <a:t>/s.</a:t>
            </a:r>
          </a:p>
          <a:p>
            <a:r>
              <a:rPr lang="en-US" dirty="0" smtClean="0"/>
              <a:t>Visible light spectrum used by it is 10,000 times larger than the entire radio frequency spectrum</a:t>
            </a:r>
          </a:p>
          <a:p>
            <a:r>
              <a:rPr lang="en-US" dirty="0" smtClean="0"/>
              <a:t>Expected to be 10 times cheaper than Wi-Fi.</a:t>
            </a:r>
          </a:p>
          <a:p>
            <a:r>
              <a:rPr lang="en-US" dirty="0" smtClean="0"/>
              <a:t>Has no limitations on capacity.</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jpg"/>
          <p:cNvPicPr>
            <a:picLocks noChangeAspect="1"/>
          </p:cNvPicPr>
          <p:nvPr/>
        </p:nvPicPr>
        <p:blipFill>
          <a:blip r:embed="rId2"/>
          <a:stretch>
            <a:fillRect/>
          </a:stretch>
        </p:blipFill>
        <p:spPr>
          <a:xfrm>
            <a:off x="3990528" y="214290"/>
            <a:ext cx="4867752" cy="2857520"/>
          </a:xfrm>
          <a:prstGeom prst="rect">
            <a:avLst/>
          </a:prstGeom>
        </p:spPr>
      </p:pic>
      <p:sp>
        <p:nvSpPr>
          <p:cNvPr id="3" name="TextBox 2"/>
          <p:cNvSpPr txBox="1"/>
          <p:nvPr/>
        </p:nvSpPr>
        <p:spPr>
          <a:xfrm>
            <a:off x="357158" y="500042"/>
            <a:ext cx="3571900" cy="1200329"/>
          </a:xfrm>
          <a:prstGeom prst="rect">
            <a:avLst/>
          </a:prstGeom>
          <a:noFill/>
        </p:spPr>
        <p:txBody>
          <a:bodyPr wrap="square" rtlCol="0">
            <a:spAutoFit/>
          </a:bodyPr>
          <a:lstStyle/>
          <a:p>
            <a:r>
              <a:rPr lang="en-US" sz="3600" dirty="0" smtClean="0"/>
              <a:t>This would be the scenario</a:t>
            </a:r>
            <a:endParaRPr lang="en-IN" sz="3600" dirty="0"/>
          </a:p>
        </p:txBody>
      </p:sp>
      <p:pic>
        <p:nvPicPr>
          <p:cNvPr id="4" name="Picture 3" descr="15.jpg"/>
          <p:cNvPicPr>
            <a:picLocks noChangeAspect="1"/>
          </p:cNvPicPr>
          <p:nvPr/>
        </p:nvPicPr>
        <p:blipFill>
          <a:blip r:embed="rId3"/>
          <a:stretch>
            <a:fillRect/>
          </a:stretch>
        </p:blipFill>
        <p:spPr>
          <a:xfrm>
            <a:off x="285720" y="3214686"/>
            <a:ext cx="4377519" cy="2928958"/>
          </a:xfrm>
          <a:prstGeom prst="rect">
            <a:avLst/>
          </a:prstGeom>
        </p:spPr>
      </p:pic>
      <p:sp>
        <p:nvSpPr>
          <p:cNvPr id="5" name="TextBox 4"/>
          <p:cNvSpPr txBox="1"/>
          <p:nvPr/>
        </p:nvSpPr>
        <p:spPr>
          <a:xfrm>
            <a:off x="4786314" y="4500570"/>
            <a:ext cx="4214842" cy="1200329"/>
          </a:xfrm>
          <a:prstGeom prst="rect">
            <a:avLst/>
          </a:prstGeom>
          <a:noFill/>
        </p:spPr>
        <p:txBody>
          <a:bodyPr wrap="square" rtlCol="0">
            <a:spAutoFit/>
          </a:bodyPr>
          <a:lstStyle/>
          <a:p>
            <a:r>
              <a:rPr lang="en-US" sz="3600" dirty="0" smtClean="0"/>
              <a:t>Internet at the speed of light</a:t>
            </a:r>
            <a:endParaRPr lang="en-IN"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a:t>
            </a:r>
            <a:endParaRPr lang="en-IN" dirty="0"/>
          </a:p>
        </p:txBody>
      </p:sp>
      <p:sp>
        <p:nvSpPr>
          <p:cNvPr id="3" name="Content Placeholder 2"/>
          <p:cNvSpPr>
            <a:spLocks noGrp="1"/>
          </p:cNvSpPr>
          <p:nvPr>
            <p:ph idx="1"/>
          </p:nvPr>
        </p:nvSpPr>
        <p:spPr/>
        <p:txBody>
          <a:bodyPr/>
          <a:lstStyle/>
          <a:p>
            <a:r>
              <a:rPr lang="en-US" dirty="0" smtClean="0"/>
              <a:t>Sensors</a:t>
            </a:r>
          </a:p>
          <a:p>
            <a:r>
              <a:rPr lang="en-US" dirty="0" smtClean="0"/>
              <a:t>Bluetooth</a:t>
            </a:r>
          </a:p>
          <a:p>
            <a:r>
              <a:rPr lang="en-US" dirty="0" smtClean="0"/>
              <a:t>Cordless Telephones</a:t>
            </a:r>
          </a:p>
          <a:p>
            <a:r>
              <a:rPr lang="en-US" dirty="0" smtClean="0"/>
              <a:t>Transmitters, Receivers</a:t>
            </a:r>
          </a:p>
          <a:p>
            <a:r>
              <a:rPr lang="en-US" dirty="0" smtClean="0"/>
              <a:t>Wireless Computers</a:t>
            </a:r>
          </a:p>
          <a:p>
            <a:r>
              <a:rPr lang="en-US" dirty="0" smtClean="0"/>
              <a:t>Wi-Fi, etc.</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5844" name="AutoShape 4"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 name="Picture 3" descr="28.jpg"/>
          <p:cNvPicPr>
            <a:picLocks noChangeAspect="1"/>
          </p:cNvPicPr>
          <p:nvPr/>
        </p:nvPicPr>
        <p:blipFill>
          <a:blip r:embed="rId2"/>
          <a:stretch>
            <a:fillRect/>
          </a:stretch>
        </p:blipFill>
        <p:spPr>
          <a:xfrm>
            <a:off x="857224" y="571480"/>
            <a:ext cx="7286676" cy="3831381"/>
          </a:xfrm>
          <a:prstGeom prst="rect">
            <a:avLst/>
          </a:prstGeom>
        </p:spPr>
      </p:pic>
      <p:sp>
        <p:nvSpPr>
          <p:cNvPr id="5" name="TextBox 4"/>
          <p:cNvSpPr txBox="1"/>
          <p:nvPr/>
        </p:nvSpPr>
        <p:spPr>
          <a:xfrm>
            <a:off x="357158" y="4500570"/>
            <a:ext cx="8501122" cy="1200329"/>
          </a:xfrm>
          <a:prstGeom prst="rect">
            <a:avLst/>
          </a:prstGeom>
          <a:noFill/>
        </p:spPr>
        <p:txBody>
          <a:bodyPr wrap="square" rtlCol="0">
            <a:spAutoFit/>
          </a:bodyPr>
          <a:lstStyle/>
          <a:p>
            <a:r>
              <a:rPr lang="en-US" sz="3600" dirty="0" smtClean="0"/>
              <a:t>By: </a:t>
            </a:r>
            <a:r>
              <a:rPr lang="en-US" sz="3600" dirty="0" err="1" smtClean="0"/>
              <a:t>Amul</a:t>
            </a:r>
            <a:r>
              <a:rPr lang="en-US" sz="3600" dirty="0" smtClean="0"/>
              <a:t> </a:t>
            </a:r>
            <a:r>
              <a:rPr lang="en-US" sz="3600" dirty="0" err="1" smtClean="0"/>
              <a:t>Luniya</a:t>
            </a:r>
            <a:r>
              <a:rPr lang="en-US" sz="3600" dirty="0" smtClean="0"/>
              <a:t> and Nikhil </a:t>
            </a:r>
            <a:r>
              <a:rPr lang="en-US" sz="3600" dirty="0" err="1" smtClean="0"/>
              <a:t>Mulchandani</a:t>
            </a:r>
            <a:endParaRPr lang="en-US" sz="3600" dirty="0" smtClean="0"/>
          </a:p>
          <a:p>
            <a:r>
              <a:rPr lang="en-US" sz="3600" dirty="0" smtClean="0"/>
              <a:t>BE – CO(M) – 1</a:t>
            </a:r>
            <a:r>
              <a:rPr lang="en-US" sz="3600" baseline="30000" dirty="0" smtClean="0"/>
              <a:t>st</a:t>
            </a:r>
            <a:r>
              <a:rPr lang="en-US" sz="3600" dirty="0" smtClean="0"/>
              <a:t> Year</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Exact Terms</a:t>
            </a:r>
            <a:endParaRPr lang="en-IN" dirty="0"/>
          </a:p>
        </p:txBody>
      </p:sp>
      <p:sp>
        <p:nvSpPr>
          <p:cNvPr id="3" name="Content Placeholder 2"/>
          <p:cNvSpPr>
            <a:spLocks noGrp="1"/>
          </p:cNvSpPr>
          <p:nvPr>
            <p:ph idx="1"/>
          </p:nvPr>
        </p:nvSpPr>
        <p:spPr/>
        <p:txBody>
          <a:bodyPr>
            <a:normAutofit/>
          </a:bodyPr>
          <a:lstStyle/>
          <a:p>
            <a:r>
              <a:rPr lang="en-US" sz="2800" dirty="0" smtClean="0"/>
              <a:t>It’s the transfer of information b/w 2 points which aren’t physically connected.</a:t>
            </a:r>
          </a:p>
          <a:p>
            <a:r>
              <a:rPr lang="en-US" sz="2800" dirty="0" smtClean="0"/>
              <a:t>It’s distance independent i.e. can be used for a  few </a:t>
            </a:r>
            <a:r>
              <a:rPr lang="en-US" sz="2800" dirty="0" err="1" smtClean="0"/>
              <a:t>metres</a:t>
            </a:r>
            <a:r>
              <a:rPr lang="en-US" sz="2800" dirty="0" smtClean="0"/>
              <a:t> (e.g. TV remote) as well as for millions of </a:t>
            </a:r>
            <a:r>
              <a:rPr lang="en-US" sz="2800" dirty="0" err="1" smtClean="0"/>
              <a:t>kilometres</a:t>
            </a:r>
            <a:r>
              <a:rPr lang="en-US" sz="2800" dirty="0" smtClean="0"/>
              <a:t> (e.g. Deep-space radio communications).</a:t>
            </a:r>
          </a:p>
          <a:p>
            <a:r>
              <a:rPr lang="en-US" sz="2800" dirty="0" smtClean="0"/>
              <a:t>Encompasses various types of fixed, mobile and portable applications.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WIRELESS?</a:t>
            </a:r>
            <a:endParaRPr lang="en-IN" dirty="0"/>
          </a:p>
        </p:txBody>
      </p:sp>
      <p:sp>
        <p:nvSpPr>
          <p:cNvPr id="3" name="Content Placeholder 2"/>
          <p:cNvSpPr>
            <a:spLocks noGrp="1"/>
          </p:cNvSpPr>
          <p:nvPr>
            <p:ph idx="1"/>
          </p:nvPr>
        </p:nvSpPr>
        <p:spPr/>
        <p:txBody>
          <a:bodyPr>
            <a:normAutofit lnSpcReduction="10000"/>
          </a:bodyPr>
          <a:lstStyle/>
          <a:p>
            <a:r>
              <a:rPr lang="en-US" dirty="0" smtClean="0"/>
              <a:t>Freedom from wires</a:t>
            </a:r>
          </a:p>
          <a:p>
            <a:r>
              <a:rPr lang="en-US" dirty="0" smtClean="0"/>
              <a:t>No bunch of wires running from here and there</a:t>
            </a:r>
          </a:p>
          <a:p>
            <a:r>
              <a:rPr lang="en-US" dirty="0" smtClean="0"/>
              <a:t>Global Coverage</a:t>
            </a:r>
          </a:p>
          <a:p>
            <a:r>
              <a:rPr lang="en-US" dirty="0" smtClean="0"/>
              <a:t>Flexibility to connect multiple devices</a:t>
            </a:r>
          </a:p>
          <a:p>
            <a:r>
              <a:rPr lang="en-US" dirty="0" smtClean="0"/>
              <a:t>“Auto Magical” instantaneous communication without physical connection setup</a:t>
            </a:r>
          </a:p>
          <a:p>
            <a:r>
              <a:rPr lang="en-US" dirty="0" smtClean="0"/>
              <a:t>Cost and Time Effective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sp>
        <p:nvSpPr>
          <p:cNvPr id="3" name="Content Placeholder 2"/>
          <p:cNvSpPr>
            <a:spLocks noGrp="1"/>
          </p:cNvSpPr>
          <p:nvPr>
            <p:ph idx="1"/>
          </p:nvPr>
        </p:nvSpPr>
        <p:spPr/>
        <p:txBody>
          <a:bodyPr/>
          <a:lstStyle/>
          <a:p>
            <a:r>
              <a:rPr lang="en-US" sz="2000" dirty="0" smtClean="0"/>
              <a:t>Bluetooth</a:t>
            </a:r>
          </a:p>
          <a:p>
            <a:r>
              <a:rPr lang="en-US" sz="2000" dirty="0" smtClean="0"/>
              <a:t>Cellular Networks – 3G, 4G, 5G, GSM</a:t>
            </a:r>
            <a:endParaRPr lang="en-IN" sz="2000" dirty="0" smtClean="0"/>
          </a:p>
          <a:p>
            <a:r>
              <a:rPr lang="en-US" sz="2000" dirty="0" smtClean="0"/>
              <a:t>Scatternets and </a:t>
            </a:r>
            <a:r>
              <a:rPr lang="en-US" sz="2000" dirty="0" err="1" smtClean="0"/>
              <a:t>Piconets</a:t>
            </a:r>
            <a:endParaRPr lang="en-US" sz="2000" dirty="0" smtClean="0"/>
          </a:p>
          <a:p>
            <a:r>
              <a:rPr lang="en-US" sz="2000" dirty="0" smtClean="0"/>
              <a:t>Sensors</a:t>
            </a:r>
          </a:p>
          <a:p>
            <a:r>
              <a:rPr lang="en-US" sz="2000" dirty="0" smtClean="0"/>
              <a:t>Infrared Rays </a:t>
            </a:r>
          </a:p>
          <a:p>
            <a:r>
              <a:rPr lang="en-US" sz="2000" dirty="0" smtClean="0"/>
              <a:t>Satellite &amp; Broadcasting</a:t>
            </a:r>
          </a:p>
          <a:p>
            <a:r>
              <a:rPr lang="en-US" sz="2000" dirty="0" smtClean="0"/>
              <a:t>GPS units</a:t>
            </a:r>
          </a:p>
          <a:p>
            <a:r>
              <a:rPr lang="en-US" sz="2000" dirty="0" smtClean="0"/>
              <a:t>Cordless telephone</a:t>
            </a:r>
          </a:p>
          <a:p>
            <a:r>
              <a:rPr lang="en-US" sz="2000" dirty="0" smtClean="0"/>
              <a:t>Radio Specification – Transmitters, Receivers</a:t>
            </a:r>
          </a:p>
          <a:p>
            <a:r>
              <a:rPr lang="en-US" sz="2000" dirty="0" smtClean="0"/>
              <a:t>Wireless Computers</a:t>
            </a:r>
          </a:p>
          <a:p>
            <a:r>
              <a:rPr lang="en-US" sz="2000" dirty="0" smtClean="0"/>
              <a:t>Wi-Fi and Li </a:t>
            </a:r>
            <a:r>
              <a:rPr lang="en-US" sz="2000" dirty="0" err="1" smtClean="0"/>
              <a:t>Fi</a:t>
            </a:r>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 NETWORKS</a:t>
            </a:r>
            <a:endParaRPr lang="en-IN" dirty="0"/>
          </a:p>
        </p:txBody>
      </p:sp>
      <p:pic>
        <p:nvPicPr>
          <p:cNvPr id="5" name="Content Placeholder 4" descr="2.jpg"/>
          <p:cNvPicPr>
            <a:picLocks noGrp="1" noChangeAspect="1"/>
          </p:cNvPicPr>
          <p:nvPr>
            <p:ph sz="half" idx="1"/>
          </p:nvPr>
        </p:nvPicPr>
        <p:blipFill>
          <a:blip r:embed="rId2"/>
          <a:stretch>
            <a:fillRect/>
          </a:stretch>
        </p:blipFill>
        <p:spPr>
          <a:xfrm>
            <a:off x="142844" y="1571612"/>
            <a:ext cx="4429155" cy="4429155"/>
          </a:xfrm>
        </p:spPr>
      </p:pic>
      <p:sp>
        <p:nvSpPr>
          <p:cNvPr id="4" name="Content Placeholder 3"/>
          <p:cNvSpPr>
            <a:spLocks noGrp="1"/>
          </p:cNvSpPr>
          <p:nvPr>
            <p:ph sz="half" idx="2"/>
          </p:nvPr>
        </p:nvSpPr>
        <p:spPr/>
        <p:txBody>
          <a:bodyPr>
            <a:normAutofit/>
          </a:bodyPr>
          <a:lstStyle/>
          <a:p>
            <a:r>
              <a:rPr lang="en-US" sz="3200" dirty="0" smtClean="0"/>
              <a:t>Mobile phone networks</a:t>
            </a:r>
          </a:p>
          <a:p>
            <a:r>
              <a:rPr lang="en-US" sz="3200" dirty="0" smtClean="0"/>
              <a:t>Subscriber identity module</a:t>
            </a:r>
          </a:p>
          <a:p>
            <a:r>
              <a:rPr lang="en-US" sz="3200" dirty="0" smtClean="0"/>
              <a:t>3G, 4G, GPRS, HSPA, etc.</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3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sz="9600" dirty="0" smtClean="0">
                <a:solidFill>
                  <a:schemeClr val="bg1"/>
                </a:solidFill>
              </a:rPr>
              <a:t>5G</a:t>
            </a:r>
            <a:endParaRPr lang="en-IN" sz="9600" dirty="0">
              <a:solidFill>
                <a:schemeClr val="bg1"/>
              </a:solidFill>
            </a:endParaRPr>
          </a:p>
        </p:txBody>
      </p:sp>
      <p:sp>
        <p:nvSpPr>
          <p:cNvPr id="3" name="Content Placeholder 2"/>
          <p:cNvSpPr>
            <a:spLocks noGrp="1"/>
          </p:cNvSpPr>
          <p:nvPr>
            <p:ph idx="1"/>
          </p:nvPr>
        </p:nvSpPr>
        <p:spPr/>
        <p:txBody>
          <a:bodyPr>
            <a:normAutofit fontScale="92500"/>
          </a:bodyPr>
          <a:lstStyle/>
          <a:p>
            <a:r>
              <a:rPr lang="en-US" b="1" dirty="0" smtClean="0">
                <a:solidFill>
                  <a:srgbClr val="FFFF00"/>
                </a:solidFill>
              </a:rPr>
              <a:t>Denotes higher internet connection speeds than the current 4G.</a:t>
            </a:r>
          </a:p>
          <a:p>
            <a:r>
              <a:rPr lang="en-US" b="1" dirty="0" smtClean="0">
                <a:solidFill>
                  <a:srgbClr val="FFFF00"/>
                </a:solidFill>
              </a:rPr>
              <a:t>Estimated that 10 Mbps to be available for hundreds of thousands at the same time.</a:t>
            </a:r>
          </a:p>
          <a:p>
            <a:r>
              <a:rPr lang="en-IN" b="1" dirty="0" smtClean="0">
                <a:solidFill>
                  <a:srgbClr val="FFFF00"/>
                </a:solidFill>
              </a:rPr>
              <a:t>Spectral efficiency significantly enhanced compared to 4G</a:t>
            </a:r>
          </a:p>
          <a:p>
            <a:r>
              <a:rPr lang="en-IN" b="1" dirty="0" smtClean="0">
                <a:solidFill>
                  <a:srgbClr val="FFFF00"/>
                </a:solidFill>
              </a:rPr>
              <a:t>Coverage improved</a:t>
            </a:r>
          </a:p>
          <a:p>
            <a:r>
              <a:rPr lang="en-IN" b="1" dirty="0" smtClean="0">
                <a:solidFill>
                  <a:srgbClr val="FFFF00"/>
                </a:solidFill>
              </a:rPr>
              <a:t>Signalling efficiency enhanced</a:t>
            </a:r>
          </a:p>
          <a:p>
            <a:r>
              <a:rPr lang="en-IN" b="1" dirty="0" smtClean="0">
                <a:solidFill>
                  <a:srgbClr val="FFFF00"/>
                </a:solidFill>
              </a:rPr>
              <a:t>Latency reduced significantly compared to LTE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 COMMUNICATION</a:t>
            </a:r>
            <a:endParaRPr lang="en-IN" dirty="0"/>
          </a:p>
        </p:txBody>
      </p:sp>
      <p:sp>
        <p:nvSpPr>
          <p:cNvPr id="3" name="Content Placeholder 2"/>
          <p:cNvSpPr>
            <a:spLocks noGrp="1"/>
          </p:cNvSpPr>
          <p:nvPr>
            <p:ph idx="1"/>
          </p:nvPr>
        </p:nvSpPr>
        <p:spPr/>
        <p:txBody>
          <a:bodyPr/>
          <a:lstStyle/>
          <a:p>
            <a:r>
              <a:rPr lang="en-US" dirty="0" smtClean="0"/>
              <a:t>A short-ranged, bidirectional system</a:t>
            </a:r>
          </a:p>
          <a:p>
            <a:r>
              <a:rPr lang="en-US" dirty="0" smtClean="0"/>
              <a:t>In this, an LED </a:t>
            </a:r>
            <a:r>
              <a:rPr lang="en-IN" dirty="0" smtClean="0"/>
              <a:t>transmits the infrared signal as bursts of non-visible light. At the receiving end a photodiode or photoreceptor detects and captures the light pulses, which are then processed to retrieve the information they contain.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sz="half" idx="1"/>
          </p:nvPr>
        </p:nvSpPr>
        <p:spPr/>
        <p:txBody>
          <a:bodyPr>
            <a:normAutofit fontScale="92500" lnSpcReduction="10000"/>
          </a:bodyPr>
          <a:lstStyle/>
          <a:p>
            <a:pPr lvl="0"/>
            <a:r>
              <a:rPr lang="en-IN" dirty="0" smtClean="0"/>
              <a:t>Augmentative communication devices</a:t>
            </a:r>
          </a:p>
          <a:p>
            <a:pPr lvl="0"/>
            <a:r>
              <a:rPr lang="en-IN" dirty="0" smtClean="0"/>
              <a:t>Car locking systems</a:t>
            </a:r>
          </a:p>
          <a:p>
            <a:pPr lvl="0"/>
            <a:r>
              <a:rPr lang="en-IN" dirty="0" smtClean="0"/>
              <a:t>Computers</a:t>
            </a:r>
          </a:p>
          <a:p>
            <a:pPr lvl="0"/>
            <a:r>
              <a:rPr lang="en-US" dirty="0" smtClean="0"/>
              <a:t>Detect Temperatures</a:t>
            </a:r>
            <a:endParaRPr lang="en-IN" dirty="0" smtClean="0"/>
          </a:p>
          <a:p>
            <a:pPr lvl="0"/>
            <a:r>
              <a:rPr lang="en-IN" dirty="0" smtClean="0"/>
              <a:t>Emergency response systems</a:t>
            </a:r>
          </a:p>
          <a:p>
            <a:pPr lvl="0"/>
            <a:r>
              <a:rPr lang="en-IN" dirty="0" smtClean="0"/>
              <a:t>Windows, Doors, Lights, Bed, Radios</a:t>
            </a:r>
          </a:p>
          <a:p>
            <a:pPr lvl="0"/>
            <a:r>
              <a:rPr lang="en-IN" dirty="0" smtClean="0"/>
              <a:t>Headphones</a:t>
            </a:r>
          </a:p>
          <a:p>
            <a:pPr lvl="0">
              <a:buNone/>
            </a:pPr>
            <a:endParaRPr lang="en-IN" dirty="0" smtClean="0"/>
          </a:p>
        </p:txBody>
      </p:sp>
      <p:sp>
        <p:nvSpPr>
          <p:cNvPr id="4" name="Content Placeholder 3"/>
          <p:cNvSpPr>
            <a:spLocks noGrp="1"/>
          </p:cNvSpPr>
          <p:nvPr>
            <p:ph sz="half" idx="2"/>
          </p:nvPr>
        </p:nvSpPr>
        <p:spPr/>
        <p:txBody>
          <a:bodyPr>
            <a:normAutofit fontScale="92500" lnSpcReduction="10000"/>
          </a:bodyPr>
          <a:lstStyle/>
          <a:p>
            <a:pPr lvl="0"/>
            <a:r>
              <a:rPr lang="en-IN" dirty="0" smtClean="0"/>
              <a:t>Home security systems</a:t>
            </a:r>
          </a:p>
          <a:p>
            <a:pPr lvl="0"/>
            <a:r>
              <a:rPr lang="en-IN" dirty="0" smtClean="0"/>
              <a:t>Navigation systems</a:t>
            </a:r>
          </a:p>
          <a:p>
            <a:pPr lvl="0"/>
            <a:r>
              <a:rPr lang="en-US" dirty="0" smtClean="0"/>
              <a:t>Sensors</a:t>
            </a:r>
            <a:endParaRPr lang="en-IN" dirty="0" smtClean="0"/>
          </a:p>
          <a:p>
            <a:pPr lvl="0"/>
            <a:r>
              <a:rPr lang="en-IN" dirty="0" smtClean="0"/>
              <a:t>Signage</a:t>
            </a:r>
          </a:p>
          <a:p>
            <a:pPr lvl="0"/>
            <a:r>
              <a:rPr lang="en-IN" dirty="0" smtClean="0"/>
              <a:t>Telephones</a:t>
            </a:r>
          </a:p>
          <a:p>
            <a:pPr lvl="0"/>
            <a:r>
              <a:rPr lang="en-IN" dirty="0" smtClean="0"/>
              <a:t>TVs, VCRs, CD players, stereos</a:t>
            </a:r>
          </a:p>
          <a:p>
            <a:pPr lvl="0"/>
            <a:r>
              <a:rPr lang="en-IN" dirty="0" smtClean="0"/>
              <a:t>Toys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338</TotalTime>
  <Words>695</Words>
  <Application>Microsoft Office PowerPoint</Application>
  <PresentationFormat>On-screen Show (4:3)</PresentationFormat>
  <Paragraphs>120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Metro</vt:lpstr>
      <vt:lpstr>Slide 1</vt:lpstr>
      <vt:lpstr>For what?</vt:lpstr>
      <vt:lpstr>In Exact Terms</vt:lpstr>
      <vt:lpstr>Why WIRELESS?</vt:lpstr>
      <vt:lpstr>EXAMPLES</vt:lpstr>
      <vt:lpstr>CELLULAR NETWORKS</vt:lpstr>
      <vt:lpstr>5G</vt:lpstr>
      <vt:lpstr>INFRARED COMMUNICATION</vt:lpstr>
      <vt:lpstr>Applications</vt:lpstr>
      <vt:lpstr>Applications</vt:lpstr>
      <vt:lpstr>Advantages</vt:lpstr>
      <vt:lpstr>GPS</vt:lpstr>
      <vt:lpstr>Working</vt:lpstr>
      <vt:lpstr>Applications</vt:lpstr>
      <vt:lpstr>SATELLITE &amp; BROADCASTING</vt:lpstr>
      <vt:lpstr>SCATTERNET &amp; PICONETS</vt:lpstr>
      <vt:lpstr>Slide 17</vt:lpstr>
      <vt:lpstr>Slide 18</vt:lpstr>
      <vt:lpstr>What’s this?</vt:lpstr>
      <vt:lpstr>Working</vt:lpstr>
      <vt:lpstr>Usage</vt:lpstr>
      <vt:lpstr>Advantages</vt:lpstr>
      <vt:lpstr>Slide 23</vt:lpstr>
      <vt:lpstr>Other Examples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33</cp:revision>
  <dcterms:created xsi:type="dcterms:W3CDTF">2016-08-11T16:42:23Z</dcterms:created>
  <dcterms:modified xsi:type="dcterms:W3CDTF">2016-08-12T04:47:06Z</dcterms:modified>
</cp:coreProperties>
</file>