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sldIdLst>
    <p:sldId id="286" r:id="rId2"/>
    <p:sldId id="287" r:id="rId3"/>
    <p:sldId id="290" r:id="rId4"/>
    <p:sldId id="294" r:id="rId5"/>
    <p:sldId id="269" r:id="rId6"/>
    <p:sldId id="277" r:id="rId7"/>
    <p:sldId id="289" r:id="rId8"/>
    <p:sldId id="274" r:id="rId9"/>
    <p:sldId id="275" r:id="rId10"/>
    <p:sldId id="265" r:id="rId11"/>
    <p:sldId id="278" r:id="rId12"/>
    <p:sldId id="279" r:id="rId13"/>
    <p:sldId id="281" r:id="rId14"/>
    <p:sldId id="282" r:id="rId15"/>
    <p:sldId id="283" r:id="rId16"/>
    <p:sldId id="292" r:id="rId17"/>
    <p:sldId id="293" r:id="rId18"/>
    <p:sldId id="280" r:id="rId19"/>
    <p:sldId id="284" r:id="rId20"/>
    <p:sldId id="276" r:id="rId21"/>
    <p:sldId id="285" r:id="rId22"/>
    <p:sldId id="291"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pPr>
              <a:defRPr/>
            </a:pPr>
            <a:endParaRPr lang="en-US" altLang="en-US"/>
          </a:p>
        </p:txBody>
      </p:sp>
      <p:sp>
        <p:nvSpPr>
          <p:cNvPr id="17" name="Footer Placeholder 16"/>
          <p:cNvSpPr>
            <a:spLocks noGrp="1"/>
          </p:cNvSpPr>
          <p:nvPr>
            <p:ph type="ftr" sz="quarter" idx="11"/>
          </p:nvPr>
        </p:nvSpPr>
        <p:spPr/>
        <p:txBody>
          <a:bodyPr/>
          <a:lstStyle>
            <a:extLst/>
          </a:lstStyle>
          <a:p>
            <a:pPr>
              <a:defRPr/>
            </a:pPr>
            <a:endParaRPr lang="en-US" altLang="en-US"/>
          </a:p>
        </p:txBody>
      </p:sp>
      <p:sp>
        <p:nvSpPr>
          <p:cNvPr id="29" name="Slide Number Placeholder 28"/>
          <p:cNvSpPr>
            <a:spLocks noGrp="1"/>
          </p:cNvSpPr>
          <p:nvPr>
            <p:ph type="sldNum" sz="quarter" idx="12"/>
          </p:nvPr>
        </p:nvSpPr>
        <p:spPr/>
        <p:txBody>
          <a:bodyPr/>
          <a:lstStyle>
            <a:extLst/>
          </a:lstStyle>
          <a:p>
            <a:pPr>
              <a:defRPr/>
            </a:pPr>
            <a:fld id="{A2171527-7A4C-4F92-B129-0CF6DD188AB2}" type="slidenum">
              <a:rPr lang="en-US" altLang="en-US" smtClean="0"/>
              <a:pPr>
                <a:defRPr/>
              </a:pPr>
              <a:t>‹#›</a:t>
            </a:fld>
            <a:endParaRPr lang="en-US" alt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ltLang="en-US"/>
          </a:p>
        </p:txBody>
      </p:sp>
      <p:sp>
        <p:nvSpPr>
          <p:cNvPr id="5" name="Footer Placeholder 4"/>
          <p:cNvSpPr>
            <a:spLocks noGrp="1"/>
          </p:cNvSpPr>
          <p:nvPr>
            <p:ph type="ftr" sz="quarter" idx="11"/>
          </p:nvPr>
        </p:nvSpPr>
        <p:spPr/>
        <p:txBody>
          <a:bodyPr/>
          <a:lstStyle>
            <a:extLst/>
          </a:lstStyle>
          <a:p>
            <a:pPr>
              <a:defRPr/>
            </a:pPr>
            <a:endParaRPr lang="en-US" altLang="en-US"/>
          </a:p>
        </p:txBody>
      </p:sp>
      <p:sp>
        <p:nvSpPr>
          <p:cNvPr id="6" name="Slide Number Placeholder 5"/>
          <p:cNvSpPr>
            <a:spLocks noGrp="1"/>
          </p:cNvSpPr>
          <p:nvPr>
            <p:ph type="sldNum" sz="quarter" idx="12"/>
          </p:nvPr>
        </p:nvSpPr>
        <p:spPr/>
        <p:txBody>
          <a:bodyPr/>
          <a:lstStyle>
            <a:extLst/>
          </a:lstStyle>
          <a:p>
            <a:pPr>
              <a:defRPr/>
            </a:pPr>
            <a:fld id="{6F0AAAFE-A356-4D8D-8EBC-DF87ADF536D6}" type="slidenum">
              <a:rPr lang="en-US" altLang="en-US" smtClean="0"/>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ltLang="en-US"/>
          </a:p>
        </p:txBody>
      </p:sp>
      <p:sp>
        <p:nvSpPr>
          <p:cNvPr id="5" name="Footer Placeholder 4"/>
          <p:cNvSpPr>
            <a:spLocks noGrp="1"/>
          </p:cNvSpPr>
          <p:nvPr>
            <p:ph type="ftr" sz="quarter" idx="11"/>
          </p:nvPr>
        </p:nvSpPr>
        <p:spPr/>
        <p:txBody>
          <a:bodyPr/>
          <a:lstStyle>
            <a:extLst/>
          </a:lstStyle>
          <a:p>
            <a:pPr>
              <a:defRPr/>
            </a:pPr>
            <a:endParaRPr lang="en-US" altLang="en-US"/>
          </a:p>
        </p:txBody>
      </p:sp>
      <p:sp>
        <p:nvSpPr>
          <p:cNvPr id="6" name="Slide Number Placeholder 5"/>
          <p:cNvSpPr>
            <a:spLocks noGrp="1"/>
          </p:cNvSpPr>
          <p:nvPr>
            <p:ph type="sldNum" sz="quarter" idx="12"/>
          </p:nvPr>
        </p:nvSpPr>
        <p:spPr/>
        <p:txBody>
          <a:bodyPr/>
          <a:lstStyle>
            <a:extLst/>
          </a:lstStyle>
          <a:p>
            <a:pPr>
              <a:defRPr/>
            </a:pPr>
            <a:fld id="{908D4670-F935-4677-B87C-9B2103165639}" type="slidenum">
              <a:rPr lang="en-US" altLang="en-US" smtClean="0"/>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ltLang="en-US"/>
          </a:p>
        </p:txBody>
      </p:sp>
      <p:sp>
        <p:nvSpPr>
          <p:cNvPr id="5" name="Footer Placeholder 4"/>
          <p:cNvSpPr>
            <a:spLocks noGrp="1"/>
          </p:cNvSpPr>
          <p:nvPr>
            <p:ph type="ftr" sz="quarter" idx="11"/>
          </p:nvPr>
        </p:nvSpPr>
        <p:spPr/>
        <p:txBody>
          <a:bodyPr/>
          <a:lstStyle>
            <a:extLst/>
          </a:lstStyle>
          <a:p>
            <a:pPr>
              <a:defRPr/>
            </a:pPr>
            <a:endParaRPr lang="en-US" altLang="en-US"/>
          </a:p>
        </p:txBody>
      </p:sp>
      <p:sp>
        <p:nvSpPr>
          <p:cNvPr id="6" name="Slide Number Placeholder 5"/>
          <p:cNvSpPr>
            <a:spLocks noGrp="1"/>
          </p:cNvSpPr>
          <p:nvPr>
            <p:ph type="sldNum" sz="quarter" idx="12"/>
          </p:nvPr>
        </p:nvSpPr>
        <p:spPr/>
        <p:txBody>
          <a:bodyPr/>
          <a:lstStyle>
            <a:extLst/>
          </a:lstStyle>
          <a:p>
            <a:pPr>
              <a:defRPr/>
            </a:pPr>
            <a:fld id="{080D544E-6ADF-4052-B346-9BEFB9CE62D6}" type="slidenum">
              <a:rPr lang="en-US" altLang="en-US" smtClean="0"/>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endParaRPr lang="en-US" altLang="en-US"/>
          </a:p>
        </p:txBody>
      </p:sp>
      <p:sp>
        <p:nvSpPr>
          <p:cNvPr id="5" name="Footer Placeholder 4"/>
          <p:cNvSpPr>
            <a:spLocks noGrp="1"/>
          </p:cNvSpPr>
          <p:nvPr>
            <p:ph type="ftr" sz="quarter" idx="11"/>
          </p:nvPr>
        </p:nvSpPr>
        <p:spPr/>
        <p:txBody>
          <a:bodyPr/>
          <a:lstStyle>
            <a:extLst/>
          </a:lstStyle>
          <a:p>
            <a:pPr>
              <a:defRPr/>
            </a:pPr>
            <a:endParaRPr lang="en-US" altLang="en-US"/>
          </a:p>
        </p:txBody>
      </p:sp>
      <p:sp>
        <p:nvSpPr>
          <p:cNvPr id="6" name="Slide Number Placeholder 5"/>
          <p:cNvSpPr>
            <a:spLocks noGrp="1"/>
          </p:cNvSpPr>
          <p:nvPr>
            <p:ph type="sldNum" sz="quarter" idx="12"/>
          </p:nvPr>
        </p:nvSpPr>
        <p:spPr/>
        <p:txBody>
          <a:bodyPr/>
          <a:lstStyle>
            <a:extLst/>
          </a:lstStyle>
          <a:p>
            <a:pPr>
              <a:defRPr/>
            </a:pPr>
            <a:fld id="{EA6803B6-305C-46F8-8171-7739720DBA7F}" type="slidenum">
              <a:rPr lang="en-US" altLang="en-US" smtClean="0"/>
              <a:pPr>
                <a:defRPr/>
              </a:pPr>
              <a:t>‹#›</a:t>
            </a:fld>
            <a:endParaRPr lang="en-US" alt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ltLang="en-US"/>
          </a:p>
        </p:txBody>
      </p:sp>
      <p:sp>
        <p:nvSpPr>
          <p:cNvPr id="6" name="Footer Placeholder 5"/>
          <p:cNvSpPr>
            <a:spLocks noGrp="1"/>
          </p:cNvSpPr>
          <p:nvPr>
            <p:ph type="ftr" sz="quarter" idx="11"/>
          </p:nvPr>
        </p:nvSpPr>
        <p:spPr/>
        <p:txBody>
          <a:bodyPr/>
          <a:lstStyle>
            <a:extLst/>
          </a:lstStyle>
          <a:p>
            <a:pPr>
              <a:defRPr/>
            </a:pPr>
            <a:endParaRPr lang="en-US" altLang="en-US"/>
          </a:p>
        </p:txBody>
      </p:sp>
      <p:sp>
        <p:nvSpPr>
          <p:cNvPr id="7" name="Slide Number Placeholder 6"/>
          <p:cNvSpPr>
            <a:spLocks noGrp="1"/>
          </p:cNvSpPr>
          <p:nvPr>
            <p:ph type="sldNum" sz="quarter" idx="12"/>
          </p:nvPr>
        </p:nvSpPr>
        <p:spPr/>
        <p:txBody>
          <a:bodyPr/>
          <a:lstStyle>
            <a:extLst/>
          </a:lstStyle>
          <a:p>
            <a:pPr>
              <a:defRPr/>
            </a:pPr>
            <a:fld id="{B3DEC018-3FE5-4526-A77D-AFFCCE8C0409}" type="slidenum">
              <a:rPr lang="en-US" altLang="en-US" smtClean="0"/>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US" altLang="en-US"/>
          </a:p>
        </p:txBody>
      </p:sp>
      <p:sp>
        <p:nvSpPr>
          <p:cNvPr id="8" name="Footer Placeholder 7"/>
          <p:cNvSpPr>
            <a:spLocks noGrp="1"/>
          </p:cNvSpPr>
          <p:nvPr>
            <p:ph type="ftr" sz="quarter" idx="11"/>
          </p:nvPr>
        </p:nvSpPr>
        <p:spPr/>
        <p:txBody>
          <a:bodyPr/>
          <a:lstStyle>
            <a:extLst/>
          </a:lstStyle>
          <a:p>
            <a:pPr>
              <a:defRPr/>
            </a:pPr>
            <a:endParaRPr lang="en-US" altLang="en-US"/>
          </a:p>
        </p:txBody>
      </p:sp>
      <p:sp>
        <p:nvSpPr>
          <p:cNvPr id="9" name="Slide Number Placeholder 8"/>
          <p:cNvSpPr>
            <a:spLocks noGrp="1"/>
          </p:cNvSpPr>
          <p:nvPr>
            <p:ph type="sldNum" sz="quarter" idx="12"/>
          </p:nvPr>
        </p:nvSpPr>
        <p:spPr/>
        <p:txBody>
          <a:bodyPr/>
          <a:lstStyle>
            <a:extLst/>
          </a:lstStyle>
          <a:p>
            <a:pPr>
              <a:defRPr/>
            </a:pPr>
            <a:fld id="{B23D574B-E860-4C06-B449-41C1396C7EA8}" type="slidenum">
              <a:rPr lang="en-US" altLang="en-US" smtClean="0"/>
              <a:pPr>
                <a:defRPr/>
              </a:pPr>
              <a:t>‹#›</a:t>
            </a:fld>
            <a:endParaRPr lang="en-US" alt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pPr>
              <a:defRPr/>
            </a:pPr>
            <a:endParaRPr lang="en-US" altLang="en-US"/>
          </a:p>
        </p:txBody>
      </p:sp>
      <p:sp>
        <p:nvSpPr>
          <p:cNvPr id="4" name="Footer Placeholder 3"/>
          <p:cNvSpPr>
            <a:spLocks noGrp="1"/>
          </p:cNvSpPr>
          <p:nvPr>
            <p:ph type="ftr" sz="quarter" idx="11"/>
          </p:nvPr>
        </p:nvSpPr>
        <p:spPr/>
        <p:txBody>
          <a:bodyPr/>
          <a:lstStyle>
            <a:extLst/>
          </a:lstStyle>
          <a:p>
            <a:pPr>
              <a:defRPr/>
            </a:pPr>
            <a:endParaRPr lang="en-US" altLang="en-US"/>
          </a:p>
        </p:txBody>
      </p:sp>
      <p:sp>
        <p:nvSpPr>
          <p:cNvPr id="5" name="Slide Number Placeholder 4"/>
          <p:cNvSpPr>
            <a:spLocks noGrp="1"/>
          </p:cNvSpPr>
          <p:nvPr>
            <p:ph type="sldNum" sz="quarter" idx="12"/>
          </p:nvPr>
        </p:nvSpPr>
        <p:spPr/>
        <p:txBody>
          <a:bodyPr/>
          <a:lstStyle>
            <a:extLst/>
          </a:lstStyle>
          <a:p>
            <a:pPr>
              <a:defRPr/>
            </a:pPr>
            <a:fld id="{0E8F5AA1-3244-42BA-8911-F1232F6947E8}" type="slidenum">
              <a:rPr lang="en-US" altLang="en-US" smtClean="0"/>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endParaRPr lang="en-US" altLang="en-US"/>
          </a:p>
        </p:txBody>
      </p:sp>
      <p:sp>
        <p:nvSpPr>
          <p:cNvPr id="3" name="Footer Placeholder 2"/>
          <p:cNvSpPr>
            <a:spLocks noGrp="1"/>
          </p:cNvSpPr>
          <p:nvPr>
            <p:ph type="ftr" sz="quarter" idx="11"/>
          </p:nvPr>
        </p:nvSpPr>
        <p:spPr/>
        <p:txBody>
          <a:bodyPr/>
          <a:lstStyle>
            <a:extLst/>
          </a:lstStyle>
          <a:p>
            <a:pPr>
              <a:defRPr/>
            </a:pPr>
            <a:endParaRPr lang="en-US" altLang="en-US"/>
          </a:p>
        </p:txBody>
      </p:sp>
      <p:sp>
        <p:nvSpPr>
          <p:cNvPr id="4" name="Slide Number Placeholder 3"/>
          <p:cNvSpPr>
            <a:spLocks noGrp="1"/>
          </p:cNvSpPr>
          <p:nvPr>
            <p:ph type="sldNum" sz="quarter" idx="12"/>
          </p:nvPr>
        </p:nvSpPr>
        <p:spPr/>
        <p:txBody>
          <a:bodyPr/>
          <a:lstStyle>
            <a:extLst/>
          </a:lstStyle>
          <a:p>
            <a:pPr>
              <a:defRPr/>
            </a:pPr>
            <a:fld id="{0E63575B-790B-4A43-BC0F-09C3F6CAE90F}" type="slidenum">
              <a:rPr lang="en-US" altLang="en-US" smtClean="0"/>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ltLang="en-US"/>
          </a:p>
        </p:txBody>
      </p:sp>
      <p:sp>
        <p:nvSpPr>
          <p:cNvPr id="6" name="Footer Placeholder 5"/>
          <p:cNvSpPr>
            <a:spLocks noGrp="1"/>
          </p:cNvSpPr>
          <p:nvPr>
            <p:ph type="ftr" sz="quarter" idx="11"/>
          </p:nvPr>
        </p:nvSpPr>
        <p:spPr/>
        <p:txBody>
          <a:bodyPr/>
          <a:lstStyle>
            <a:extLst/>
          </a:lstStyle>
          <a:p>
            <a:pPr>
              <a:defRPr/>
            </a:pPr>
            <a:endParaRPr lang="en-US" altLang="en-US"/>
          </a:p>
        </p:txBody>
      </p:sp>
      <p:sp>
        <p:nvSpPr>
          <p:cNvPr id="7" name="Slide Number Placeholder 6"/>
          <p:cNvSpPr>
            <a:spLocks noGrp="1"/>
          </p:cNvSpPr>
          <p:nvPr>
            <p:ph type="sldNum" sz="quarter" idx="12"/>
          </p:nvPr>
        </p:nvSpPr>
        <p:spPr/>
        <p:txBody>
          <a:bodyPr/>
          <a:lstStyle>
            <a:extLst/>
          </a:lstStyle>
          <a:p>
            <a:pPr>
              <a:defRPr/>
            </a:pPr>
            <a:fld id="{43ED3B63-70E9-4B44-A12A-865343C1BF87}" type="slidenum">
              <a:rPr lang="en-US" altLang="en-US" smtClean="0"/>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pPr>
              <a:defRPr/>
            </a:pPr>
            <a:endParaRPr lang="en-US" altLang="en-US"/>
          </a:p>
        </p:txBody>
      </p:sp>
      <p:sp>
        <p:nvSpPr>
          <p:cNvPr id="6" name="Footer Placeholder 5"/>
          <p:cNvSpPr>
            <a:spLocks noGrp="1"/>
          </p:cNvSpPr>
          <p:nvPr>
            <p:ph type="ftr" sz="quarter" idx="11"/>
          </p:nvPr>
        </p:nvSpPr>
        <p:spPr>
          <a:xfrm>
            <a:off x="914400" y="55499"/>
            <a:ext cx="5562600" cy="365125"/>
          </a:xfrm>
        </p:spPr>
        <p:txBody>
          <a:bodyPr/>
          <a:lstStyle>
            <a:extLst/>
          </a:lstStyle>
          <a:p>
            <a:pPr>
              <a:defRPr/>
            </a:pPr>
            <a:endParaRPr lang="en-US" altLang="en-US"/>
          </a:p>
        </p:txBody>
      </p:sp>
      <p:sp>
        <p:nvSpPr>
          <p:cNvPr id="7" name="Slide Number Placeholder 6"/>
          <p:cNvSpPr>
            <a:spLocks noGrp="1"/>
          </p:cNvSpPr>
          <p:nvPr>
            <p:ph type="sldNum" sz="quarter" idx="12"/>
          </p:nvPr>
        </p:nvSpPr>
        <p:spPr>
          <a:xfrm>
            <a:off x="8610600" y="55499"/>
            <a:ext cx="457200" cy="365125"/>
          </a:xfrm>
        </p:spPr>
        <p:txBody>
          <a:bodyPr/>
          <a:lstStyle>
            <a:extLst/>
          </a:lstStyle>
          <a:p>
            <a:pPr>
              <a:defRPr/>
            </a:pPr>
            <a:fld id="{F0F7FD1F-B7F9-48E4-B96D-310859A01323}" type="slidenum">
              <a:rPr lang="en-US" altLang="en-US" smtClean="0"/>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pPr>
              <a:defRPr/>
            </a:pPr>
            <a:endParaRPr lang="en-US" alt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pPr>
              <a:defRPr/>
            </a:pPr>
            <a:endParaRPr lang="en-US" alt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pPr>
              <a:defRPr/>
            </a:pPr>
            <a:fld id="{85E98A2B-80E5-48AC-B01F-BBF4A180D271}" type="slidenum">
              <a:rPr lang="en-US" altLang="en-US" smtClean="0"/>
              <a:pPr>
                <a:defRPr/>
              </a:pPr>
              <a:t>‹#›</a:t>
            </a:fld>
            <a:endParaRPr lang="en-US" altLang="en-US"/>
          </a:p>
        </p:txBody>
      </p:sp>
    </p:spTree>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brainyencyclopedia.com/encyclopedia/p/po/pointer.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tu-logo2.png"/>
          <p:cNvPicPr>
            <a:picLocks noChangeAspect="1"/>
          </p:cNvPicPr>
          <p:nvPr/>
        </p:nvPicPr>
        <p:blipFill>
          <a:blip r:embed="rId2" cstate="print"/>
          <a:stretch>
            <a:fillRect/>
          </a:stretch>
        </p:blipFill>
        <p:spPr>
          <a:xfrm>
            <a:off x="7772400" y="228600"/>
            <a:ext cx="1089975" cy="1314838"/>
          </a:xfrm>
          <a:prstGeom prst="rect">
            <a:avLst/>
          </a:prstGeom>
        </p:spPr>
      </p:pic>
      <p:pic>
        <p:nvPicPr>
          <p:cNvPr id="5" name="Picture 4" descr="scet-logo.PNG"/>
          <p:cNvPicPr>
            <a:picLocks noChangeAspect="1"/>
          </p:cNvPicPr>
          <p:nvPr/>
        </p:nvPicPr>
        <p:blipFill>
          <a:blip r:embed="rId3" cstate="print"/>
          <a:stretch>
            <a:fillRect/>
          </a:stretch>
        </p:blipFill>
        <p:spPr>
          <a:xfrm>
            <a:off x="228601" y="228601"/>
            <a:ext cx="1295399" cy="1138660"/>
          </a:xfrm>
          <a:prstGeom prst="rect">
            <a:avLst/>
          </a:prstGeom>
        </p:spPr>
      </p:pic>
      <p:sp>
        <p:nvSpPr>
          <p:cNvPr id="6" name="Title 3"/>
          <p:cNvSpPr txBox="1">
            <a:spLocks/>
          </p:cNvSpPr>
          <p:nvPr/>
        </p:nvSpPr>
        <p:spPr>
          <a:xfrm>
            <a:off x="1752600" y="228600"/>
            <a:ext cx="6019800" cy="1143000"/>
          </a:xfrm>
          <a:prstGeom prst="rect">
            <a:avLst/>
          </a:prstGeom>
        </p:spPr>
        <p:txBody>
          <a:bodyPr>
            <a:norm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300" b="0" i="0" u="none" strike="noStrike" kern="0" cap="none" spc="0" normalizeH="0" baseline="0" noProof="0" dirty="0" smtClean="0">
                <a:ln>
                  <a:noFill/>
                </a:ln>
                <a:solidFill>
                  <a:schemeClr val="tx2"/>
                </a:solidFill>
                <a:effectLst/>
                <a:uLnTx/>
                <a:uFillTx/>
                <a:latin typeface="Times New Roman" pitchFamily="18" charset="0"/>
                <a:ea typeface="+mj-ea"/>
                <a:cs typeface="Times New Roman" pitchFamily="18" charset="0"/>
              </a:rPr>
              <a:t>Sarvajanik College of Engineering and Technology</a:t>
            </a:r>
            <a:endParaRPr kumimoji="0" lang="en-IN" sz="3300" b="0" i="0" u="none" strike="noStrike" kern="0" cap="none" spc="0" normalizeH="0" baseline="0" noProof="0" dirty="0">
              <a:ln>
                <a:noFill/>
              </a:ln>
              <a:solidFill>
                <a:schemeClr val="tx2"/>
              </a:solidFill>
              <a:effectLst/>
              <a:uLnTx/>
              <a:uFillTx/>
              <a:latin typeface="Times New Roman" pitchFamily="18" charset="0"/>
              <a:ea typeface="+mj-ea"/>
              <a:cs typeface="Times New Roman" pitchFamily="18" charset="0"/>
            </a:endParaRPr>
          </a:p>
        </p:txBody>
      </p:sp>
      <p:sp>
        <p:nvSpPr>
          <p:cNvPr id="7" name="TextBox 6"/>
          <p:cNvSpPr txBox="1"/>
          <p:nvPr/>
        </p:nvSpPr>
        <p:spPr>
          <a:xfrm>
            <a:off x="228600" y="1905000"/>
            <a:ext cx="8610600" cy="3539430"/>
          </a:xfrm>
          <a:prstGeom prst="rect">
            <a:avLst/>
          </a:prstGeom>
          <a:noFill/>
        </p:spPr>
        <p:txBody>
          <a:bodyPr wrap="square" rtlCol="0">
            <a:spAutoFit/>
          </a:bodyPr>
          <a:lstStyle/>
          <a:p>
            <a:r>
              <a:rPr lang="en-US" sz="2800" dirty="0" smtClean="0">
                <a:latin typeface="Times New Roman" pitchFamily="18" charset="0"/>
                <a:cs typeface="Times New Roman" pitchFamily="18" charset="0"/>
              </a:rPr>
              <a:t>Topic:    Dynamic Memory Allocation</a:t>
            </a:r>
          </a:p>
          <a:p>
            <a:r>
              <a:rPr lang="en-US" sz="2800" dirty="0" smtClean="0">
                <a:latin typeface="Times New Roman" pitchFamily="18" charset="0"/>
                <a:cs typeface="Times New Roman" pitchFamily="18" charset="0"/>
              </a:rPr>
              <a:t>Subject: Computer Programming and Utilization(2110003)</a:t>
            </a:r>
          </a:p>
          <a:p>
            <a:r>
              <a:rPr lang="en-US" sz="2800" dirty="0" smtClean="0">
                <a:latin typeface="Times New Roman" pitchFamily="18" charset="0"/>
                <a:cs typeface="Times New Roman" pitchFamily="18" charset="0"/>
              </a:rPr>
              <a:t>Dept.:    Computer Engineering (Shift-1)</a:t>
            </a:r>
          </a:p>
          <a:p>
            <a:pPr>
              <a:buNone/>
            </a:pPr>
            <a:r>
              <a:rPr lang="en-US" sz="2800" dirty="0" smtClean="0">
                <a:latin typeface="Times New Roman" pitchFamily="18" charset="0"/>
                <a:cs typeface="Times New Roman" pitchFamily="18" charset="0"/>
              </a:rPr>
              <a:t>Prepared By: Amul Luniya (48)</a:t>
            </a:r>
            <a:endParaRPr lang="en-US" sz="2800" dirty="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Yash</a:t>
            </a:r>
            <a:r>
              <a:rPr lang="en-US" sz="2800" dirty="0" smtClean="0">
                <a:latin typeface="Times New Roman" pitchFamily="18" charset="0"/>
                <a:cs typeface="Times New Roman" pitchFamily="18" charset="0"/>
              </a:rPr>
              <a:t> Patel (44)</a:t>
            </a:r>
          </a:p>
          <a:p>
            <a:pPr>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Darshit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Akbari</a:t>
            </a:r>
            <a:r>
              <a:rPr lang="en-US" sz="2800" dirty="0" smtClean="0">
                <a:latin typeface="Times New Roman" pitchFamily="18" charset="0"/>
                <a:cs typeface="Times New Roman" pitchFamily="18" charset="0"/>
              </a:rPr>
              <a:t> (45)</a:t>
            </a:r>
          </a:p>
          <a:p>
            <a:pPr>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Jhanvi</a:t>
            </a:r>
            <a:r>
              <a:rPr lang="en-US" sz="2800" dirty="0" smtClean="0">
                <a:latin typeface="Times New Roman" pitchFamily="18" charset="0"/>
                <a:cs typeface="Times New Roman" pitchFamily="18" charset="0"/>
              </a:rPr>
              <a:t> Desai (46)</a:t>
            </a:r>
          </a:p>
          <a:p>
            <a:pPr>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Shreya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Gamit</a:t>
            </a:r>
            <a:r>
              <a:rPr lang="en-US" sz="2800" dirty="0" smtClean="0">
                <a:latin typeface="Times New Roman" pitchFamily="18" charset="0"/>
                <a:cs typeface="Times New Roman" pitchFamily="18" charset="0"/>
              </a:rPr>
              <a:t> (47)</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533400"/>
            <a:ext cx="7772400" cy="914400"/>
          </a:xfrm>
        </p:spPr>
        <p:txBody>
          <a:bodyPr/>
          <a:lstStyle/>
          <a:p>
            <a:pPr eaLnBrk="1" hangingPunct="1"/>
            <a:r>
              <a:rPr lang="en-US" altLang="en-US" dirty="0" smtClean="0"/>
              <a:t>Semi-dynamic arrays</a:t>
            </a:r>
          </a:p>
        </p:txBody>
      </p:sp>
      <p:sp>
        <p:nvSpPr>
          <p:cNvPr id="5123" name="Rectangle 3"/>
          <p:cNvSpPr>
            <a:spLocks noGrp="1" noChangeArrowheads="1"/>
          </p:cNvSpPr>
          <p:nvPr>
            <p:ph idx="1"/>
          </p:nvPr>
        </p:nvSpPr>
        <p:spPr/>
        <p:txBody>
          <a:bodyPr/>
          <a:lstStyle/>
          <a:p>
            <a:pPr eaLnBrk="1" hangingPunct="1">
              <a:buFontTx/>
              <a:buNone/>
            </a:pPr>
            <a:r>
              <a:rPr lang="en-US" altLang="en-US" smtClean="0"/>
              <a:t>In some languages, one can have an array local to a procedure whose size is determined when the procedure is entered. </a:t>
            </a:r>
          </a:p>
          <a:p>
            <a:pPr eaLnBrk="1" hangingPunct="1">
              <a:buFontTx/>
              <a:buNone/>
            </a:pPr>
            <a:r>
              <a:rPr lang="en-US" altLang="en-US" smtClean="0"/>
              <a:t>Eg:</a:t>
            </a:r>
          </a:p>
          <a:p>
            <a:pPr eaLnBrk="1" hangingPunct="1">
              <a:buFontTx/>
              <a:buNone/>
            </a:pPr>
            <a:r>
              <a:rPr lang="en-US" altLang="en-US" smtClean="0"/>
              <a:t>M1, M2: array (1 .. N) of integer;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b="1" smtClean="0"/>
              <a:t>Malloc</a:t>
            </a:r>
          </a:p>
        </p:txBody>
      </p:sp>
      <p:sp>
        <p:nvSpPr>
          <p:cNvPr id="5123" name="Rectangle 3"/>
          <p:cNvSpPr>
            <a:spLocks noGrp="1" noChangeArrowheads="1"/>
          </p:cNvSpPr>
          <p:nvPr>
            <p:ph idx="1"/>
          </p:nvPr>
        </p:nvSpPr>
        <p:spPr/>
        <p:txBody>
          <a:bodyPr/>
          <a:lstStyle/>
          <a:p>
            <a:pPr lvl="1" eaLnBrk="1" hangingPunct="1"/>
            <a:r>
              <a:rPr lang="en-US" altLang="en-US" sz="3600" b="1" dirty="0" err="1" smtClean="0"/>
              <a:t>Malloc</a:t>
            </a:r>
            <a:r>
              <a:rPr lang="en-US" altLang="en-US" sz="3600" dirty="0" smtClean="0"/>
              <a:t> is a tool for allocating memory dynamically in the C programming language. Without </a:t>
            </a:r>
            <a:r>
              <a:rPr lang="en-US" altLang="en-US" sz="3600" dirty="0" err="1" smtClean="0"/>
              <a:t>malloc</a:t>
            </a:r>
            <a:r>
              <a:rPr lang="en-US" altLang="en-US" sz="3600" dirty="0" smtClean="0"/>
              <a:t>, memory allocation must be done "at once". </a:t>
            </a:r>
          </a:p>
          <a:p>
            <a:pPr lvl="1" eaLnBrk="1" hangingPunct="1"/>
            <a:endParaRPr lang="en-US" altLang="en-US" sz="36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linds(horizontal)">
                                      <p:cBhvr>
                                        <p:cTn id="7" dur="500"/>
                                        <p:tgtEl>
                                          <p:spTgt spid="5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Effect transition="in" filter="box(in)">
                                      <p:cBhvr>
                                        <p:cTn id="12" dur="500"/>
                                        <p:tgtEl>
                                          <p:spTgt spid="51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mtClean="0"/>
              <a:t>Example</a:t>
            </a:r>
          </a:p>
        </p:txBody>
      </p:sp>
      <p:sp>
        <p:nvSpPr>
          <p:cNvPr id="13315" name="Rectangle 3"/>
          <p:cNvSpPr>
            <a:spLocks noGrp="1" noChangeArrowheads="1"/>
          </p:cNvSpPr>
          <p:nvPr>
            <p:ph idx="1"/>
          </p:nvPr>
        </p:nvSpPr>
        <p:spPr/>
        <p:txBody>
          <a:bodyPr/>
          <a:lstStyle/>
          <a:p>
            <a:pPr eaLnBrk="1" hangingPunct="1"/>
            <a:r>
              <a:rPr lang="en-US" altLang="en-US" dirty="0" smtClean="0"/>
              <a:t>If we wish to create an array of ten integers, without </a:t>
            </a:r>
            <a:r>
              <a:rPr lang="en-US" altLang="en-US" dirty="0" err="1" smtClean="0"/>
              <a:t>malloc</a:t>
            </a:r>
            <a:r>
              <a:rPr lang="en-US" altLang="en-US" dirty="0" smtClean="0"/>
              <a:t> we may say –       int </a:t>
            </a:r>
            <a:r>
              <a:rPr lang="en-US" altLang="en-US" dirty="0" err="1" smtClean="0"/>
              <a:t>tbl</a:t>
            </a:r>
            <a:r>
              <a:rPr lang="en-US" altLang="en-US" dirty="0" smtClean="0"/>
              <a:t>[10]; </a:t>
            </a:r>
          </a:p>
          <a:p>
            <a:pPr eaLnBrk="1" hangingPunct="1"/>
            <a:r>
              <a:rPr lang="en-US" altLang="en-US" dirty="0" smtClean="0"/>
              <a:t>And with </a:t>
            </a:r>
            <a:r>
              <a:rPr lang="en-US" altLang="en-US" dirty="0" err="1" smtClean="0"/>
              <a:t>malloc</a:t>
            </a:r>
            <a:r>
              <a:rPr lang="en-US" altLang="en-US" dirty="0" smtClean="0"/>
              <a:t>, it is – </a:t>
            </a:r>
          </a:p>
          <a:p>
            <a:pPr eaLnBrk="1" hangingPunct="1">
              <a:buNone/>
            </a:pPr>
            <a:r>
              <a:rPr lang="en-US" altLang="en-US" dirty="0" smtClean="0"/>
              <a:t> </a:t>
            </a:r>
            <a:r>
              <a:rPr lang="en-IN" dirty="0" smtClean="0">
                <a:solidFill>
                  <a:schemeClr val="tx1"/>
                </a:solidFill>
                <a:latin typeface="+mn-lt"/>
                <a:ea typeface="+mn-ea"/>
                <a:cs typeface="+mn-cs"/>
              </a:rPr>
              <a:t>int</a:t>
            </a:r>
            <a:r>
              <a:rPr lang="en-IN" dirty="0" smtClean="0"/>
              <a:t> </a:t>
            </a:r>
            <a:r>
              <a:rPr lang="en-IN" dirty="0" smtClean="0">
                <a:solidFill>
                  <a:schemeClr val="tx1"/>
                </a:solidFill>
                <a:latin typeface="+mn-lt"/>
                <a:ea typeface="+mn-ea"/>
                <a:cs typeface="+mn-cs"/>
              </a:rPr>
              <a:t>*</a:t>
            </a:r>
            <a:r>
              <a:rPr lang="en-IN" dirty="0" smtClean="0"/>
              <a:t> array </a:t>
            </a:r>
            <a:r>
              <a:rPr lang="en-IN" dirty="0" smtClean="0">
                <a:solidFill>
                  <a:schemeClr val="tx1"/>
                </a:solidFill>
                <a:latin typeface="+mn-lt"/>
                <a:ea typeface="+mn-ea"/>
                <a:cs typeface="+mn-cs"/>
              </a:rPr>
              <a:t>=</a:t>
            </a:r>
            <a:r>
              <a:rPr lang="en-IN" dirty="0" smtClean="0"/>
              <a:t> </a:t>
            </a:r>
            <a:r>
              <a:rPr lang="en-IN" dirty="0" err="1" smtClean="0"/>
              <a:t>malloc</a:t>
            </a:r>
            <a:r>
              <a:rPr lang="en-IN" dirty="0" smtClean="0"/>
              <a:t>(</a:t>
            </a:r>
            <a:r>
              <a:rPr lang="en-IN" dirty="0" smtClean="0">
                <a:solidFill>
                  <a:schemeClr val="tx1"/>
                </a:solidFill>
                <a:latin typeface="+mn-lt"/>
                <a:ea typeface="+mn-ea"/>
                <a:cs typeface="+mn-cs"/>
              </a:rPr>
              <a:t>10</a:t>
            </a:r>
            <a:r>
              <a:rPr lang="en-IN" dirty="0" smtClean="0"/>
              <a:t> </a:t>
            </a:r>
            <a:r>
              <a:rPr lang="en-IN" dirty="0" smtClean="0">
                <a:solidFill>
                  <a:schemeClr val="tx1"/>
                </a:solidFill>
                <a:latin typeface="+mn-lt"/>
                <a:ea typeface="+mn-ea"/>
                <a:cs typeface="+mn-cs"/>
              </a:rPr>
              <a:t>*</a:t>
            </a:r>
            <a:r>
              <a:rPr lang="en-IN" dirty="0" smtClean="0"/>
              <a:t> </a:t>
            </a:r>
            <a:r>
              <a:rPr lang="en-IN" b="1" dirty="0" err="1" smtClean="0">
                <a:solidFill>
                  <a:schemeClr val="tx1"/>
                </a:solidFill>
                <a:latin typeface="+mn-lt"/>
                <a:ea typeface="+mn-ea"/>
                <a:cs typeface="+mn-cs"/>
              </a:rPr>
              <a:t>sizeof</a:t>
            </a:r>
            <a:r>
              <a:rPr lang="en-IN" dirty="0" smtClean="0"/>
              <a:t>(</a:t>
            </a:r>
            <a:r>
              <a:rPr lang="en-IN" dirty="0" smtClean="0">
                <a:solidFill>
                  <a:schemeClr val="tx1"/>
                </a:solidFill>
                <a:latin typeface="+mn-lt"/>
                <a:ea typeface="+mn-ea"/>
                <a:cs typeface="+mn-cs"/>
              </a:rPr>
              <a:t>int</a:t>
            </a:r>
            <a:r>
              <a:rPr lang="en-IN" dirty="0" smtClean="0"/>
              <a:t>));</a:t>
            </a:r>
            <a:endParaRPr lang="en-US"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blinds(horizontal)">
                                      <p:cBhvr>
                                        <p:cTn id="7" dur="500"/>
                                        <p:tgtEl>
                                          <p:spTgt spid="133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5">
                                            <p:txEl>
                                              <p:pRg st="0" end="0"/>
                                            </p:txEl>
                                          </p:spTgt>
                                        </p:tgtEl>
                                        <p:attrNameLst>
                                          <p:attrName>style.visibility</p:attrName>
                                        </p:attrNameLst>
                                      </p:cBhvr>
                                      <p:to>
                                        <p:strVal val="visible"/>
                                      </p:to>
                                    </p:set>
                                    <p:animEffect transition="in" filter="box(in)">
                                      <p:cBhvr>
                                        <p:cTn id="12" dur="500"/>
                                        <p:tgtEl>
                                          <p:spTgt spid="133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315">
                                            <p:txEl>
                                              <p:pRg st="1" end="1"/>
                                            </p:txEl>
                                          </p:spTgt>
                                        </p:tgtEl>
                                        <p:attrNameLst>
                                          <p:attrName>style.visibility</p:attrName>
                                        </p:attrNameLst>
                                      </p:cBhvr>
                                      <p:to>
                                        <p:strVal val="visible"/>
                                      </p:to>
                                    </p:set>
                                    <p:animEffect transition="in" filter="box(in)">
                                      <p:cBhvr>
                                        <p:cTn id="17" dur="500"/>
                                        <p:tgtEl>
                                          <p:spTgt spid="133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3315">
                                            <p:txEl>
                                              <p:pRg st="2" end="2"/>
                                            </p:txEl>
                                          </p:spTgt>
                                        </p:tgtEl>
                                        <p:attrNameLst>
                                          <p:attrName>style.visibility</p:attrName>
                                        </p:attrNameLst>
                                      </p:cBhvr>
                                      <p:to>
                                        <p:strVal val="visible"/>
                                      </p:to>
                                    </p:set>
                                    <p:animEffect transition="in" filter="box(in)">
                                      <p:cBhvr>
                                        <p:cTn id="22" dur="500"/>
                                        <p:tgtEl>
                                          <p:spTgt spid="13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dirty="0" err="1" smtClean="0"/>
              <a:t>Malloc</a:t>
            </a:r>
            <a:endParaRPr lang="en-US" altLang="en-US" dirty="0" smtClean="0"/>
          </a:p>
        </p:txBody>
      </p:sp>
      <p:sp>
        <p:nvSpPr>
          <p:cNvPr id="15363" name="Rectangle 3"/>
          <p:cNvSpPr>
            <a:spLocks noGrp="1" noChangeArrowheads="1"/>
          </p:cNvSpPr>
          <p:nvPr>
            <p:ph idx="1"/>
          </p:nvPr>
        </p:nvSpPr>
        <p:spPr/>
        <p:txBody>
          <a:bodyPr/>
          <a:lstStyle/>
          <a:p>
            <a:pPr eaLnBrk="1" hangingPunct="1">
              <a:lnSpc>
                <a:spcPct val="90000"/>
              </a:lnSpc>
            </a:pPr>
            <a:r>
              <a:rPr lang="en-US" altLang="en-US" dirty="0" smtClean="0"/>
              <a:t>use of </a:t>
            </a:r>
            <a:r>
              <a:rPr lang="en-US" altLang="en-US" dirty="0" err="1" smtClean="0"/>
              <a:t>malloc</a:t>
            </a:r>
            <a:r>
              <a:rPr lang="en-US" altLang="en-US" dirty="0" smtClean="0"/>
              <a:t> allows us to create an array of any size</a:t>
            </a:r>
          </a:p>
          <a:p>
            <a:pPr eaLnBrk="1" hangingPunct="1">
              <a:lnSpc>
                <a:spcPct val="90000"/>
              </a:lnSpc>
            </a:pPr>
            <a:r>
              <a:rPr lang="en-US" altLang="en-US" dirty="0" smtClean="0"/>
              <a:t>int *x; </a:t>
            </a:r>
          </a:p>
          <a:p>
            <a:pPr eaLnBrk="1" hangingPunct="1">
              <a:lnSpc>
                <a:spcPct val="90000"/>
              </a:lnSpc>
              <a:buFontTx/>
              <a:buNone/>
            </a:pPr>
            <a:r>
              <a:rPr lang="en-US" altLang="en-US" dirty="0" smtClean="0"/>
              <a:t>   x = </a:t>
            </a:r>
            <a:r>
              <a:rPr lang="en-US" altLang="en-US" dirty="0" err="1" smtClean="0"/>
              <a:t>malloc</a:t>
            </a:r>
            <a:r>
              <a:rPr lang="en-US" altLang="en-US" dirty="0" smtClean="0"/>
              <a:t>(</a:t>
            </a:r>
            <a:r>
              <a:rPr lang="en-US" altLang="en-US" dirty="0" err="1" smtClean="0"/>
              <a:t>sizeof</a:t>
            </a:r>
            <a:r>
              <a:rPr lang="en-US" altLang="en-US" dirty="0" smtClean="0"/>
              <a:t>(int)*10);</a:t>
            </a:r>
          </a:p>
          <a:p>
            <a:pPr eaLnBrk="1" hangingPunct="1">
              <a:lnSpc>
                <a:spcPct val="90000"/>
              </a:lnSpc>
              <a:buFontTx/>
              <a:buNone/>
            </a:pPr>
            <a:endParaRPr lang="en-US" altLang="en-US" dirty="0" smtClean="0"/>
          </a:p>
          <a:p>
            <a:pPr eaLnBrk="1" hangingPunct="1">
              <a:lnSpc>
                <a:spcPct val="90000"/>
              </a:lnSpc>
              <a:buFontTx/>
              <a:buNone/>
            </a:pPr>
            <a:r>
              <a:rPr lang="en-US" altLang="en-US" dirty="0" smtClean="0"/>
              <a:t> /* x can now be used as an array of ten integers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blinds(horizontal)">
                                      <p:cBhvr>
                                        <p:cTn id="7" dur="500"/>
                                        <p:tgtEl>
                                          <p:spTgt spid="153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363">
                                            <p:txEl>
                                              <p:pRg st="0" end="0"/>
                                            </p:txEl>
                                          </p:spTgt>
                                        </p:tgtEl>
                                        <p:attrNameLst>
                                          <p:attrName>style.visibility</p:attrName>
                                        </p:attrNameLst>
                                      </p:cBhvr>
                                      <p:to>
                                        <p:strVal val="visible"/>
                                      </p:to>
                                    </p:set>
                                    <p:animEffect transition="in" filter="box(in)">
                                      <p:cBhvr>
                                        <p:cTn id="12" dur="500"/>
                                        <p:tgtEl>
                                          <p:spTgt spid="1536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5363">
                                            <p:txEl>
                                              <p:pRg st="1" end="1"/>
                                            </p:txEl>
                                          </p:spTgt>
                                        </p:tgtEl>
                                        <p:attrNameLst>
                                          <p:attrName>style.visibility</p:attrName>
                                        </p:attrNameLst>
                                      </p:cBhvr>
                                      <p:to>
                                        <p:strVal val="visible"/>
                                      </p:to>
                                    </p:set>
                                    <p:animEffect transition="in" filter="box(in)">
                                      <p:cBhvr>
                                        <p:cTn id="17" dur="500"/>
                                        <p:tgtEl>
                                          <p:spTgt spid="1536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5363">
                                            <p:txEl>
                                              <p:pRg st="2" end="2"/>
                                            </p:txEl>
                                          </p:spTgt>
                                        </p:tgtEl>
                                        <p:attrNameLst>
                                          <p:attrName>style.visibility</p:attrName>
                                        </p:attrNameLst>
                                      </p:cBhvr>
                                      <p:to>
                                        <p:strVal val="visible"/>
                                      </p:to>
                                    </p:set>
                                    <p:animEffect transition="in" filter="box(in)">
                                      <p:cBhvr>
                                        <p:cTn id="22" dur="500"/>
                                        <p:tgtEl>
                                          <p:spTgt spid="1536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5363">
                                            <p:txEl>
                                              <p:pRg st="4" end="4"/>
                                            </p:txEl>
                                          </p:spTgt>
                                        </p:tgtEl>
                                        <p:attrNameLst>
                                          <p:attrName>style.visibility</p:attrName>
                                        </p:attrNameLst>
                                      </p:cBhvr>
                                      <p:to>
                                        <p:strVal val="visible"/>
                                      </p:to>
                                    </p:set>
                                    <p:animEffect transition="in" filter="box(in)">
                                      <p:cBhvr>
                                        <p:cTn id="27" dur="500"/>
                                        <p:tgtEl>
                                          <p:spTgt spid="15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838200"/>
            <a:ext cx="8229600" cy="1143000"/>
          </a:xfrm>
        </p:spPr>
        <p:txBody>
          <a:bodyPr>
            <a:normAutofit fontScale="90000"/>
          </a:bodyPr>
          <a:lstStyle/>
          <a:p>
            <a:pPr eaLnBrk="1" hangingPunct="1"/>
            <a:r>
              <a:rPr lang="en-US" altLang="en-US" sz="4000" dirty="0" smtClean="0"/>
              <a:t>or, If the array size isn't known until run time: </a:t>
            </a:r>
          </a:p>
        </p:txBody>
      </p:sp>
      <p:sp>
        <p:nvSpPr>
          <p:cNvPr id="16387" name="Rectangle 3"/>
          <p:cNvSpPr>
            <a:spLocks noGrp="1" noChangeArrowheads="1"/>
          </p:cNvSpPr>
          <p:nvPr>
            <p:ph idx="1"/>
          </p:nvPr>
        </p:nvSpPr>
        <p:spPr>
          <a:xfrm>
            <a:off x="457200" y="2133600"/>
            <a:ext cx="8229600" cy="4525963"/>
          </a:xfrm>
        </p:spPr>
        <p:txBody>
          <a:bodyPr/>
          <a:lstStyle/>
          <a:p>
            <a:pPr eaLnBrk="1" hangingPunct="1"/>
            <a:r>
              <a:rPr lang="en-US" altLang="en-US" dirty="0" smtClean="0"/>
              <a:t>int *x = </a:t>
            </a:r>
            <a:r>
              <a:rPr lang="en-US" altLang="en-US" dirty="0" err="1" smtClean="0"/>
              <a:t>malloc</a:t>
            </a:r>
            <a:r>
              <a:rPr lang="en-US" altLang="en-US" dirty="0" smtClean="0"/>
              <a:t>(</a:t>
            </a:r>
            <a:r>
              <a:rPr lang="en-US" altLang="en-US" dirty="0" err="1" smtClean="0"/>
              <a:t>sizeof</a:t>
            </a:r>
            <a:r>
              <a:rPr lang="en-US" altLang="en-US" dirty="0" smtClean="0"/>
              <a:t>(int)*m); where m is a size determined dynamically  </a:t>
            </a:r>
          </a:p>
          <a:p>
            <a:pPr eaLnBrk="1" hangingPunct="1"/>
            <a:r>
              <a:rPr lang="en-US" altLang="en-US" dirty="0" smtClean="0"/>
              <a:t>For example – </a:t>
            </a:r>
          </a:p>
          <a:p>
            <a:pPr eaLnBrk="1" hangingPunct="1">
              <a:buNone/>
            </a:pPr>
            <a:r>
              <a:rPr lang="en-IN" dirty="0" smtClean="0">
                <a:solidFill>
                  <a:schemeClr val="tx1"/>
                </a:solidFill>
                <a:latin typeface="+mn-lt"/>
                <a:ea typeface="+mn-ea"/>
                <a:cs typeface="+mn-cs"/>
              </a:rPr>
              <a:t>int</a:t>
            </a:r>
            <a:r>
              <a:rPr lang="en-IN" dirty="0" smtClean="0"/>
              <a:t> </a:t>
            </a:r>
            <a:r>
              <a:rPr lang="en-IN" dirty="0" smtClean="0">
                <a:solidFill>
                  <a:schemeClr val="tx1"/>
                </a:solidFill>
                <a:latin typeface="+mn-lt"/>
                <a:ea typeface="+mn-ea"/>
                <a:cs typeface="+mn-cs"/>
              </a:rPr>
              <a:t>*</a:t>
            </a:r>
            <a:r>
              <a:rPr lang="en-IN" dirty="0" smtClean="0"/>
              <a:t>array </a:t>
            </a:r>
            <a:r>
              <a:rPr lang="en-IN" dirty="0" smtClean="0">
                <a:solidFill>
                  <a:schemeClr val="tx1"/>
                </a:solidFill>
                <a:latin typeface="+mn-lt"/>
                <a:ea typeface="+mn-ea"/>
                <a:cs typeface="+mn-cs"/>
              </a:rPr>
              <a:t>=</a:t>
            </a:r>
            <a:r>
              <a:rPr lang="en-IN" dirty="0" smtClean="0"/>
              <a:t> </a:t>
            </a:r>
            <a:r>
              <a:rPr lang="en-IN" dirty="0" err="1" smtClean="0"/>
              <a:t>malloc</a:t>
            </a:r>
            <a:r>
              <a:rPr lang="en-IN" dirty="0" smtClean="0"/>
              <a:t>(</a:t>
            </a:r>
            <a:r>
              <a:rPr lang="en-IN" dirty="0" smtClean="0">
                <a:solidFill>
                  <a:schemeClr val="tx1"/>
                </a:solidFill>
                <a:latin typeface="+mn-lt"/>
                <a:ea typeface="+mn-ea"/>
                <a:cs typeface="+mn-cs"/>
              </a:rPr>
              <a:t>10</a:t>
            </a:r>
            <a:r>
              <a:rPr lang="en-IN" dirty="0" smtClean="0"/>
              <a:t> </a:t>
            </a:r>
            <a:r>
              <a:rPr lang="en-IN" dirty="0" smtClean="0">
                <a:solidFill>
                  <a:schemeClr val="tx1"/>
                </a:solidFill>
                <a:latin typeface="+mn-lt"/>
                <a:ea typeface="+mn-ea"/>
                <a:cs typeface="+mn-cs"/>
              </a:rPr>
              <a:t>*</a:t>
            </a:r>
            <a:r>
              <a:rPr lang="en-IN" dirty="0" smtClean="0"/>
              <a:t> </a:t>
            </a:r>
            <a:r>
              <a:rPr lang="en-IN" b="1" dirty="0" err="1" smtClean="0">
                <a:solidFill>
                  <a:schemeClr val="tx1"/>
                </a:solidFill>
                <a:latin typeface="+mn-lt"/>
                <a:ea typeface="+mn-ea"/>
                <a:cs typeface="+mn-cs"/>
              </a:rPr>
              <a:t>sizeof</a:t>
            </a:r>
            <a:r>
              <a:rPr lang="en-IN" dirty="0" smtClean="0"/>
              <a:t>(</a:t>
            </a:r>
            <a:r>
              <a:rPr lang="en-IN" dirty="0" smtClean="0">
                <a:solidFill>
                  <a:schemeClr val="tx1"/>
                </a:solidFill>
                <a:latin typeface="+mn-lt"/>
                <a:ea typeface="+mn-ea"/>
                <a:cs typeface="+mn-cs"/>
              </a:rPr>
              <a:t>int</a:t>
            </a:r>
            <a:r>
              <a:rPr lang="en-IN" dirty="0" smtClean="0"/>
              <a:t>));</a:t>
            </a:r>
            <a:endParaRPr lang="en-US" altLang="en-US" dirty="0" smtClean="0"/>
          </a:p>
          <a:p>
            <a:pPr eaLnBrk="1" hangingPunct="1">
              <a:buNone/>
            </a:pPr>
            <a:endParaRPr lang="en-US"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blinds(horizontal)">
                                      <p:cBhvr>
                                        <p:cTn id="7" dur="500"/>
                                        <p:tgtEl>
                                          <p:spTgt spid="16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387">
                                            <p:txEl>
                                              <p:pRg st="0" end="0"/>
                                            </p:txEl>
                                          </p:spTgt>
                                        </p:tgtEl>
                                        <p:attrNameLst>
                                          <p:attrName>style.visibility</p:attrName>
                                        </p:attrNameLst>
                                      </p:cBhvr>
                                      <p:to>
                                        <p:strVal val="visible"/>
                                      </p:to>
                                    </p:set>
                                    <p:animEffect transition="in" filter="box(in)">
                                      <p:cBhvr>
                                        <p:cTn id="12" dur="500"/>
                                        <p:tgtEl>
                                          <p:spTgt spid="1638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387">
                                            <p:txEl>
                                              <p:pRg st="1" end="1"/>
                                            </p:txEl>
                                          </p:spTgt>
                                        </p:tgtEl>
                                        <p:attrNameLst>
                                          <p:attrName>style.visibility</p:attrName>
                                        </p:attrNameLst>
                                      </p:cBhvr>
                                      <p:to>
                                        <p:strVal val="visible"/>
                                      </p:to>
                                    </p:set>
                                    <p:animEffect transition="in" filter="box(in)">
                                      <p:cBhvr>
                                        <p:cTn id="17" dur="500"/>
                                        <p:tgtEl>
                                          <p:spTgt spid="1638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387">
                                            <p:txEl>
                                              <p:pRg st="2" end="2"/>
                                            </p:txEl>
                                          </p:spTgt>
                                        </p:tgtEl>
                                        <p:attrNameLst>
                                          <p:attrName>style.visibility</p:attrName>
                                        </p:attrNameLst>
                                      </p:cBhvr>
                                      <p:to>
                                        <p:strVal val="visible"/>
                                      </p:to>
                                    </p:set>
                                    <p:animEffect transition="in" filter="box(in)">
                                      <p:cBhvr>
                                        <p:cTn id="22" dur="500"/>
                                        <p:tgtEl>
                                          <p:spTgt spid="163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38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dirty="0" err="1" smtClean="0"/>
              <a:t>Realloc</a:t>
            </a:r>
            <a:endParaRPr lang="en-US" altLang="en-US" dirty="0" smtClean="0"/>
          </a:p>
        </p:txBody>
      </p:sp>
      <p:sp>
        <p:nvSpPr>
          <p:cNvPr id="17411" name="Rectangle 3"/>
          <p:cNvSpPr>
            <a:spLocks noGrp="1" noChangeArrowheads="1"/>
          </p:cNvSpPr>
          <p:nvPr>
            <p:ph idx="1"/>
          </p:nvPr>
        </p:nvSpPr>
        <p:spPr/>
        <p:txBody>
          <a:bodyPr/>
          <a:lstStyle/>
          <a:p>
            <a:pPr eaLnBrk="1" hangingPunct="1"/>
            <a:r>
              <a:rPr lang="en-US" altLang="en-US" smtClean="0"/>
              <a:t>If you later determine that the size of the array has to be changed, you can use the realloc function to do this.</a:t>
            </a:r>
          </a:p>
          <a:p>
            <a:pPr eaLnBrk="1" hangingPunct="1"/>
            <a:endParaRPr lang="en-US" altLang="en-US" smtClean="0"/>
          </a:p>
          <a:p>
            <a:pPr eaLnBrk="1" hangingPunct="1"/>
            <a:r>
              <a:rPr lang="en-US" altLang="en-US" smtClean="0"/>
              <a:t> x = realloc(x, m2) </a:t>
            </a:r>
          </a:p>
          <a:p>
            <a:pPr eaLnBrk="1" hangingPunct="1"/>
            <a:endParaRPr lang="en-US" altLang="en-US" smtClean="0"/>
          </a:p>
          <a:p>
            <a:pPr eaLnBrk="1" hangingPunct="1"/>
            <a:r>
              <a:rPr lang="en-US" altLang="en-US" smtClean="0"/>
              <a:t>/* resize array to m2 elements */</a:t>
            </a:r>
          </a:p>
          <a:p>
            <a:pPr eaLnBrk="1" hangingPunct="1"/>
            <a:endParaRPr lang="en-US"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box(in)">
                                      <p:cBhvr>
                                        <p:cTn id="7" dur="500"/>
                                        <p:tgtEl>
                                          <p:spTgt spid="174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7411">
                                            <p:txEl>
                                              <p:pRg st="0" end="0"/>
                                            </p:txEl>
                                          </p:spTgt>
                                        </p:tgtEl>
                                        <p:attrNameLst>
                                          <p:attrName>style.visibility</p:attrName>
                                        </p:attrNameLst>
                                      </p:cBhvr>
                                      <p:to>
                                        <p:strVal val="visible"/>
                                      </p:to>
                                    </p:set>
                                    <p:animEffect transition="in" filter="box(in)">
                                      <p:cBhvr>
                                        <p:cTn id="12" dur="500"/>
                                        <p:tgtEl>
                                          <p:spTgt spid="1741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Effect transition="in" filter="box(in)">
                                      <p:cBhvr>
                                        <p:cTn id="17" dur="500"/>
                                        <p:tgtEl>
                                          <p:spTgt spid="174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411">
                                            <p:txEl>
                                              <p:pRg st="4" end="4"/>
                                            </p:txEl>
                                          </p:spTgt>
                                        </p:tgtEl>
                                        <p:attrNameLst>
                                          <p:attrName>style.visibility</p:attrName>
                                        </p:attrNameLst>
                                      </p:cBhvr>
                                      <p:to>
                                        <p:strVal val="visible"/>
                                      </p:to>
                                    </p:set>
                                    <p:animEffect transition="in" filter="box(in)">
                                      <p:cBhvr>
                                        <p:cTn id="22" dur="500"/>
                                        <p:tgtEl>
                                          <p:spTgt spid="174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P spid="1741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Calloc</a:t>
            </a:r>
            <a:endParaRPr lang="en-IN" dirty="0"/>
          </a:p>
        </p:txBody>
      </p:sp>
      <p:sp>
        <p:nvSpPr>
          <p:cNvPr id="3" name="Content Placeholder 2"/>
          <p:cNvSpPr>
            <a:spLocks noGrp="1"/>
          </p:cNvSpPr>
          <p:nvPr>
            <p:ph idx="1"/>
          </p:nvPr>
        </p:nvSpPr>
        <p:spPr/>
        <p:txBody>
          <a:bodyPr>
            <a:normAutofit/>
          </a:bodyPr>
          <a:lstStyle/>
          <a:p>
            <a:r>
              <a:rPr lang="en-IN" dirty="0" smtClean="0"/>
              <a:t>The </a:t>
            </a:r>
            <a:r>
              <a:rPr lang="en-IN" dirty="0" err="1" smtClean="0"/>
              <a:t>calloc</a:t>
            </a:r>
            <a:r>
              <a:rPr lang="en-IN" dirty="0" smtClean="0"/>
              <a:t>() function allocates memory for an array of </a:t>
            </a:r>
            <a:r>
              <a:rPr lang="en-IN" dirty="0" err="1" smtClean="0"/>
              <a:t>nmemb</a:t>
            </a:r>
            <a:r>
              <a:rPr lang="en-IN" dirty="0" smtClean="0"/>
              <a:t> elements of size bytes each and returns a pointer to the allocated memory. The memory is set to zero.</a:t>
            </a:r>
          </a:p>
          <a:p>
            <a:r>
              <a:rPr lang="en-IN" dirty="0" smtClean="0"/>
              <a:t>The C library function </a:t>
            </a:r>
            <a:r>
              <a:rPr lang="en-IN" b="1" dirty="0" smtClean="0"/>
              <a:t>void *</a:t>
            </a:r>
            <a:r>
              <a:rPr lang="en-IN" b="1" dirty="0" err="1" smtClean="0"/>
              <a:t>calloc</a:t>
            </a:r>
            <a:r>
              <a:rPr lang="en-IN" b="1" dirty="0" smtClean="0"/>
              <a:t>(</a:t>
            </a:r>
            <a:r>
              <a:rPr lang="en-IN" b="1" dirty="0" err="1" smtClean="0"/>
              <a:t>size_t</a:t>
            </a:r>
            <a:r>
              <a:rPr lang="en-IN" b="1" dirty="0" smtClean="0"/>
              <a:t> </a:t>
            </a:r>
            <a:r>
              <a:rPr lang="en-IN" b="1" dirty="0" err="1" smtClean="0"/>
              <a:t>nitems</a:t>
            </a:r>
            <a:r>
              <a:rPr lang="en-IN" b="1" dirty="0" smtClean="0"/>
              <a:t>, </a:t>
            </a:r>
            <a:r>
              <a:rPr lang="en-IN" b="1" dirty="0" err="1" smtClean="0"/>
              <a:t>size_t</a:t>
            </a:r>
            <a:r>
              <a:rPr lang="en-IN" b="1" dirty="0" smtClean="0"/>
              <a:t> size)</a:t>
            </a:r>
            <a:r>
              <a:rPr lang="en-IN" dirty="0" smtClean="0"/>
              <a:t> allocates the requested memory and returns a pointer to it. </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The difference in </a:t>
            </a:r>
            <a:r>
              <a:rPr lang="en-IN" b="1" dirty="0" err="1" smtClean="0"/>
              <a:t>malloc</a:t>
            </a:r>
            <a:r>
              <a:rPr lang="en-IN" dirty="0" smtClean="0"/>
              <a:t> and </a:t>
            </a:r>
            <a:r>
              <a:rPr lang="en-IN" b="1" dirty="0" err="1" smtClean="0"/>
              <a:t>calloc</a:t>
            </a:r>
            <a:r>
              <a:rPr lang="en-IN" dirty="0" smtClean="0"/>
              <a:t> is that </a:t>
            </a:r>
            <a:r>
              <a:rPr lang="en-IN" dirty="0" err="1" smtClean="0"/>
              <a:t>malloc</a:t>
            </a:r>
            <a:r>
              <a:rPr lang="en-IN" dirty="0" smtClean="0"/>
              <a:t> does not set the memory to zero where as </a:t>
            </a:r>
            <a:r>
              <a:rPr lang="en-IN" dirty="0" err="1" smtClean="0"/>
              <a:t>calloc</a:t>
            </a:r>
            <a:r>
              <a:rPr lang="en-IN" dirty="0" smtClean="0"/>
              <a:t> sets allocated memory to zero.</a:t>
            </a:r>
          </a:p>
          <a:p>
            <a:r>
              <a:rPr lang="en-IN" dirty="0" smtClean="0"/>
              <a:t>Following is the declaration for </a:t>
            </a:r>
            <a:r>
              <a:rPr lang="en-IN" dirty="0" err="1" smtClean="0"/>
              <a:t>calloc</a:t>
            </a:r>
            <a:r>
              <a:rPr lang="en-IN" dirty="0" smtClean="0"/>
              <a:t>() function.</a:t>
            </a:r>
          </a:p>
          <a:p>
            <a:r>
              <a:rPr lang="en-IN" dirty="0" smtClean="0"/>
              <a:t>void *</a:t>
            </a:r>
            <a:r>
              <a:rPr lang="en-IN" dirty="0" err="1" smtClean="0"/>
              <a:t>calloc</a:t>
            </a:r>
            <a:r>
              <a:rPr lang="en-IN" dirty="0" smtClean="0"/>
              <a:t>(</a:t>
            </a:r>
            <a:r>
              <a:rPr lang="en-IN" dirty="0" err="1" smtClean="0"/>
              <a:t>size_t</a:t>
            </a:r>
            <a:r>
              <a:rPr lang="en-IN" dirty="0" smtClean="0"/>
              <a:t> </a:t>
            </a:r>
            <a:r>
              <a:rPr lang="en-IN" dirty="0" err="1" smtClean="0"/>
              <a:t>nitems</a:t>
            </a:r>
            <a:r>
              <a:rPr lang="en-IN" dirty="0" smtClean="0"/>
              <a:t>, </a:t>
            </a:r>
            <a:r>
              <a:rPr lang="en-IN" dirty="0" err="1" smtClean="0"/>
              <a:t>size_t</a:t>
            </a:r>
            <a:r>
              <a:rPr lang="en-IN" dirty="0" smtClean="0"/>
              <a:t> size)</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mtClean="0"/>
              <a:t>Pointer to an array</a:t>
            </a:r>
          </a:p>
        </p:txBody>
      </p:sp>
      <p:sp>
        <p:nvSpPr>
          <p:cNvPr id="14339" name="Rectangle 3"/>
          <p:cNvSpPr>
            <a:spLocks noGrp="1" noChangeArrowheads="1"/>
          </p:cNvSpPr>
          <p:nvPr>
            <p:ph idx="1"/>
          </p:nvPr>
        </p:nvSpPr>
        <p:spPr/>
        <p:txBody>
          <a:bodyPr/>
          <a:lstStyle/>
          <a:p>
            <a:pPr eaLnBrk="1" hangingPunct="1">
              <a:lnSpc>
                <a:spcPct val="80000"/>
              </a:lnSpc>
            </a:pPr>
            <a:r>
              <a:rPr lang="en-US" altLang="en-US" sz="2800" smtClean="0"/>
              <a:t>Alternatively we can create a </a:t>
            </a:r>
            <a:r>
              <a:rPr lang="en-US" altLang="en-US" sz="2800" smtClean="0">
                <a:hlinkClick r:id="rId2" tooltip="Pointer"/>
              </a:rPr>
              <a:t>pointer</a:t>
            </a:r>
            <a:r>
              <a:rPr lang="en-US" altLang="en-US" sz="2800" smtClean="0"/>
              <a:t> to the first element of the array. </a:t>
            </a:r>
          </a:p>
          <a:p>
            <a:pPr eaLnBrk="1" hangingPunct="1">
              <a:lnSpc>
                <a:spcPct val="80000"/>
              </a:lnSpc>
            </a:pPr>
            <a:r>
              <a:rPr lang="en-US" altLang="en-US" sz="2800" smtClean="0"/>
              <a:t>The following code will allow us to use either tbl or x to access data within the array.</a:t>
            </a:r>
          </a:p>
          <a:p>
            <a:pPr eaLnBrk="1" hangingPunct="1">
              <a:lnSpc>
                <a:spcPct val="80000"/>
              </a:lnSpc>
            </a:pPr>
            <a:r>
              <a:rPr lang="en-US" altLang="en-US" sz="2800" smtClean="0"/>
              <a:t>int tbl[10]; </a:t>
            </a:r>
          </a:p>
          <a:p>
            <a:pPr eaLnBrk="1" hangingPunct="1">
              <a:lnSpc>
                <a:spcPct val="80000"/>
              </a:lnSpc>
            </a:pPr>
            <a:r>
              <a:rPr lang="en-US" altLang="en-US" sz="2800" smtClean="0"/>
              <a:t>int *x; </a:t>
            </a:r>
          </a:p>
          <a:p>
            <a:pPr eaLnBrk="1" hangingPunct="1">
              <a:lnSpc>
                <a:spcPct val="80000"/>
              </a:lnSpc>
            </a:pPr>
            <a:r>
              <a:rPr lang="en-US" altLang="en-US" sz="2800" smtClean="0"/>
              <a:t>x = tbl;</a:t>
            </a:r>
          </a:p>
          <a:p>
            <a:pPr eaLnBrk="1" hangingPunct="1">
              <a:lnSpc>
                <a:spcPct val="80000"/>
              </a:lnSpc>
            </a:pPr>
            <a:endParaRPr lang="en-US" altLang="en-US" sz="2800" smtClean="0"/>
          </a:p>
          <a:p>
            <a:pPr eaLnBrk="1" hangingPunct="1">
              <a:lnSpc>
                <a:spcPct val="80000"/>
              </a:lnSpc>
            </a:pPr>
            <a:r>
              <a:rPr lang="en-US" altLang="en-US" sz="2800" smtClean="0"/>
              <a:t> /* tbl[i] and x[i] are now equivalent */</a:t>
            </a:r>
          </a:p>
          <a:p>
            <a:pPr eaLnBrk="1" hangingPunct="1">
              <a:lnSpc>
                <a:spcPct val="80000"/>
              </a:lnSpc>
            </a:pPr>
            <a:r>
              <a:rPr lang="en-US" altLang="en-US" sz="2800" smtClean="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blinds(horizontal)">
                                      <p:cBhvr>
                                        <p:cTn id="7" dur="500"/>
                                        <p:tgtEl>
                                          <p:spTgt spid="143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339">
                                            <p:txEl>
                                              <p:pRg st="0" end="0"/>
                                            </p:txEl>
                                          </p:spTgt>
                                        </p:tgtEl>
                                        <p:attrNameLst>
                                          <p:attrName>style.visibility</p:attrName>
                                        </p:attrNameLst>
                                      </p:cBhvr>
                                      <p:to>
                                        <p:strVal val="visible"/>
                                      </p:to>
                                    </p:set>
                                    <p:animEffect transition="in" filter="box(in)">
                                      <p:cBhvr>
                                        <p:cTn id="12" dur="500"/>
                                        <p:tgtEl>
                                          <p:spTgt spid="1433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4339">
                                            <p:txEl>
                                              <p:pRg st="1" end="1"/>
                                            </p:txEl>
                                          </p:spTgt>
                                        </p:tgtEl>
                                        <p:attrNameLst>
                                          <p:attrName>style.visibility</p:attrName>
                                        </p:attrNameLst>
                                      </p:cBhvr>
                                      <p:to>
                                        <p:strVal val="visible"/>
                                      </p:to>
                                    </p:set>
                                    <p:animEffect transition="in" filter="box(in)">
                                      <p:cBhvr>
                                        <p:cTn id="17" dur="500"/>
                                        <p:tgtEl>
                                          <p:spTgt spid="1433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4339">
                                            <p:txEl>
                                              <p:pRg st="2" end="2"/>
                                            </p:txEl>
                                          </p:spTgt>
                                        </p:tgtEl>
                                        <p:attrNameLst>
                                          <p:attrName>style.visibility</p:attrName>
                                        </p:attrNameLst>
                                      </p:cBhvr>
                                      <p:to>
                                        <p:strVal val="visible"/>
                                      </p:to>
                                    </p:set>
                                    <p:animEffect transition="in" filter="box(in)">
                                      <p:cBhvr>
                                        <p:cTn id="22" dur="500"/>
                                        <p:tgtEl>
                                          <p:spTgt spid="1433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4339">
                                            <p:txEl>
                                              <p:pRg st="3" end="3"/>
                                            </p:txEl>
                                          </p:spTgt>
                                        </p:tgtEl>
                                        <p:attrNameLst>
                                          <p:attrName>style.visibility</p:attrName>
                                        </p:attrNameLst>
                                      </p:cBhvr>
                                      <p:to>
                                        <p:strVal val="visible"/>
                                      </p:to>
                                    </p:set>
                                    <p:animEffect transition="in" filter="box(in)">
                                      <p:cBhvr>
                                        <p:cTn id="27" dur="500"/>
                                        <p:tgtEl>
                                          <p:spTgt spid="1433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4339">
                                            <p:txEl>
                                              <p:pRg st="4" end="4"/>
                                            </p:txEl>
                                          </p:spTgt>
                                        </p:tgtEl>
                                        <p:attrNameLst>
                                          <p:attrName>style.visibility</p:attrName>
                                        </p:attrNameLst>
                                      </p:cBhvr>
                                      <p:to>
                                        <p:strVal val="visible"/>
                                      </p:to>
                                    </p:set>
                                    <p:animEffect transition="in" filter="box(in)">
                                      <p:cBhvr>
                                        <p:cTn id="32" dur="500"/>
                                        <p:tgtEl>
                                          <p:spTgt spid="14339">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4339">
                                            <p:txEl>
                                              <p:pRg st="6" end="6"/>
                                            </p:txEl>
                                          </p:spTgt>
                                        </p:tgtEl>
                                        <p:attrNameLst>
                                          <p:attrName>style.visibility</p:attrName>
                                        </p:attrNameLst>
                                      </p:cBhvr>
                                      <p:to>
                                        <p:strVal val="visible"/>
                                      </p:to>
                                    </p:set>
                                    <p:animEffect transition="in" filter="box(in)">
                                      <p:cBhvr>
                                        <p:cTn id="37" dur="500"/>
                                        <p:tgtEl>
                                          <p:spTgt spid="1433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4339">
                                            <p:txEl>
                                              <p:pRg st="7" end="7"/>
                                            </p:txEl>
                                          </p:spTgt>
                                        </p:tgtEl>
                                        <p:attrNameLst>
                                          <p:attrName>style.visibility</p:attrName>
                                        </p:attrNameLst>
                                      </p:cBhvr>
                                      <p:to>
                                        <p:strVal val="visible"/>
                                      </p:to>
                                    </p:set>
                                    <p:animEffect transition="in" filter="box(in)">
                                      <p:cBhvr>
                                        <p:cTn id="42" dur="500"/>
                                        <p:tgtEl>
                                          <p:spTgt spid="143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433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mtClean="0"/>
              <a:t>free</a:t>
            </a:r>
          </a:p>
        </p:txBody>
      </p:sp>
      <p:sp>
        <p:nvSpPr>
          <p:cNvPr id="18435" name="Rectangle 3"/>
          <p:cNvSpPr>
            <a:spLocks noGrp="1" noChangeArrowheads="1"/>
          </p:cNvSpPr>
          <p:nvPr>
            <p:ph idx="1"/>
          </p:nvPr>
        </p:nvSpPr>
        <p:spPr/>
        <p:txBody>
          <a:bodyPr/>
          <a:lstStyle/>
          <a:p>
            <a:pPr eaLnBrk="1" hangingPunct="1"/>
            <a:r>
              <a:rPr lang="en-US" altLang="en-US" dirty="0" smtClean="0"/>
              <a:t>If you use </a:t>
            </a:r>
            <a:r>
              <a:rPr lang="en-US" altLang="en-US" dirty="0" err="1" smtClean="0"/>
              <a:t>malloc</a:t>
            </a:r>
            <a:r>
              <a:rPr lang="en-US" altLang="en-US" dirty="0" smtClean="0"/>
              <a:t>, then when you are done with the array, you have to free it:</a:t>
            </a:r>
          </a:p>
          <a:p>
            <a:pPr eaLnBrk="1" hangingPunct="1"/>
            <a:endParaRPr lang="en-US" altLang="en-US" dirty="0" smtClean="0"/>
          </a:p>
          <a:p>
            <a:pPr eaLnBrk="1" hangingPunct="1"/>
            <a:r>
              <a:rPr lang="en-US" altLang="en-US" dirty="0" smtClean="0"/>
              <a:t>This is done by using - free(x); </a:t>
            </a:r>
          </a:p>
          <a:p>
            <a:pPr eaLnBrk="1" hangingPunct="1"/>
            <a:endParaRPr lang="en-US" altLang="en-US" dirty="0" smtClean="0"/>
          </a:p>
          <a:p>
            <a:pPr eaLnBrk="1" hangingPunct="1"/>
            <a:r>
              <a:rPr lang="en-US" altLang="en-US" dirty="0" smtClean="0"/>
              <a:t>/* release the memory */</a:t>
            </a:r>
          </a:p>
          <a:p>
            <a:pPr eaLnBrk="1" hangingPunct="1"/>
            <a:r>
              <a:rPr lang="en-US" altLang="en-US" dirty="0" smtClean="0"/>
              <a:t>Example: </a:t>
            </a:r>
            <a:r>
              <a:rPr lang="en-US" altLang="en-US" dirty="0" err="1" smtClean="0"/>
              <a:t>strchrex.c</a:t>
            </a:r>
            <a:r>
              <a:rPr lang="en-US" altLang="en-US" dirty="0" smtClean="0"/>
              <a:t> week07</a:t>
            </a:r>
          </a:p>
          <a:p>
            <a:pPr eaLnBrk="1" hangingPunct="1"/>
            <a:endParaRPr lang="en-US"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blinds(horizontal)">
                                      <p:cBhvr>
                                        <p:cTn id="7" dur="500"/>
                                        <p:tgtEl>
                                          <p:spTgt spid="184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8435">
                                            <p:txEl>
                                              <p:pRg st="0" end="0"/>
                                            </p:txEl>
                                          </p:spTgt>
                                        </p:tgtEl>
                                        <p:attrNameLst>
                                          <p:attrName>style.visibility</p:attrName>
                                        </p:attrNameLst>
                                      </p:cBhvr>
                                      <p:to>
                                        <p:strVal val="visible"/>
                                      </p:to>
                                    </p:set>
                                    <p:animEffect transition="in" filter="box(in)">
                                      <p:cBhvr>
                                        <p:cTn id="12" dur="500"/>
                                        <p:tgtEl>
                                          <p:spTgt spid="1843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box(in)">
                                      <p:cBhvr>
                                        <p:cTn id="17" dur="500"/>
                                        <p:tgtEl>
                                          <p:spTgt spid="184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8435">
                                            <p:txEl>
                                              <p:pRg st="4" end="4"/>
                                            </p:txEl>
                                          </p:spTgt>
                                        </p:tgtEl>
                                        <p:attrNameLst>
                                          <p:attrName>style.visibility</p:attrName>
                                        </p:attrNameLst>
                                      </p:cBhvr>
                                      <p:to>
                                        <p:strVal val="visible"/>
                                      </p:to>
                                    </p:set>
                                    <p:animEffect transition="in" filter="box(in)">
                                      <p:cBhvr>
                                        <p:cTn id="22" dur="500"/>
                                        <p:tgtEl>
                                          <p:spTgt spid="1843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8435">
                                            <p:txEl>
                                              <p:pRg st="5" end="5"/>
                                            </p:txEl>
                                          </p:spTgt>
                                        </p:tgtEl>
                                        <p:attrNameLst>
                                          <p:attrName>style.visibility</p:attrName>
                                        </p:attrNameLst>
                                      </p:cBhvr>
                                      <p:to>
                                        <p:strVal val="visible"/>
                                      </p:to>
                                    </p:set>
                                    <p:animEffect transition="in" filter="box(in)">
                                      <p:cBhvr>
                                        <p:cTn id="27" dur="5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3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Contents</a:t>
            </a:r>
            <a:endParaRPr lang="en-IN" dirty="0">
              <a:latin typeface="Times New Roman" pitchFamily="18" charset="0"/>
              <a:cs typeface="Times New Roman" pitchFamily="18" charset="0"/>
            </a:endParaRPr>
          </a:p>
        </p:txBody>
      </p:sp>
      <p:sp>
        <p:nvSpPr>
          <p:cNvPr id="4" name="Content Placeholder 3"/>
          <p:cNvSpPr>
            <a:spLocks noGrp="1"/>
          </p:cNvSpPr>
          <p:nvPr>
            <p:ph idx="1"/>
          </p:nvPr>
        </p:nvSpPr>
        <p:spPr>
          <a:xfrm>
            <a:off x="914400" y="1447800"/>
            <a:ext cx="7772400" cy="4572000"/>
          </a:xfrm>
        </p:spPr>
        <p:txBody>
          <a:bodyPr>
            <a:normAutofit fontScale="92500" lnSpcReduction="20000"/>
          </a:bodyPr>
          <a:lstStyle/>
          <a:p>
            <a:r>
              <a:rPr lang="en-US" dirty="0" smtClean="0"/>
              <a:t>Introduction</a:t>
            </a:r>
          </a:p>
          <a:p>
            <a:r>
              <a:rPr lang="en-US" dirty="0" smtClean="0"/>
              <a:t>Dynamic Memory Allocation</a:t>
            </a:r>
          </a:p>
          <a:p>
            <a:r>
              <a:rPr lang="en-US" dirty="0" smtClean="0"/>
              <a:t>Types of Memory Allocation</a:t>
            </a:r>
          </a:p>
          <a:p>
            <a:r>
              <a:rPr lang="en-US" dirty="0" err="1" smtClean="0"/>
              <a:t>Malloc</a:t>
            </a:r>
            <a:endParaRPr lang="en-US" dirty="0" smtClean="0"/>
          </a:p>
          <a:p>
            <a:r>
              <a:rPr lang="en-US" dirty="0" err="1" smtClean="0"/>
              <a:t>Realloc</a:t>
            </a:r>
            <a:endParaRPr lang="en-US" dirty="0" smtClean="0"/>
          </a:p>
          <a:p>
            <a:r>
              <a:rPr lang="en-US" dirty="0" err="1" smtClean="0"/>
              <a:t>Calloc</a:t>
            </a:r>
            <a:endParaRPr lang="en-US" dirty="0" smtClean="0"/>
          </a:p>
          <a:p>
            <a:r>
              <a:rPr lang="en-US" dirty="0" smtClean="0"/>
              <a:t>Pointer to an array</a:t>
            </a:r>
          </a:p>
          <a:p>
            <a:r>
              <a:rPr lang="en-US" dirty="0" smtClean="0"/>
              <a:t>Free</a:t>
            </a:r>
          </a:p>
          <a:p>
            <a:r>
              <a:rPr lang="en-US" dirty="0" smtClean="0"/>
              <a:t>Memory errors</a:t>
            </a:r>
          </a:p>
          <a:p>
            <a:r>
              <a:rPr lang="en-US" dirty="0" smtClean="0"/>
              <a:t>Why use Dynamic memory allocation?</a:t>
            </a:r>
          </a:p>
          <a:p>
            <a:endParaRPr lang="en-US" dirty="0" smtClean="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Memory errors</a:t>
            </a:r>
            <a:endParaRPr lang="en-IN" smtClean="0"/>
          </a:p>
        </p:txBody>
      </p:sp>
      <p:sp>
        <p:nvSpPr>
          <p:cNvPr id="16387" name="Content Placeholder 2"/>
          <p:cNvSpPr>
            <a:spLocks noGrp="1"/>
          </p:cNvSpPr>
          <p:nvPr>
            <p:ph idx="1"/>
          </p:nvPr>
        </p:nvSpPr>
        <p:spPr/>
        <p:txBody>
          <a:bodyPr/>
          <a:lstStyle/>
          <a:p>
            <a:pPr eaLnBrk="1" hangingPunct="1"/>
            <a:r>
              <a:rPr lang="en-US" sz="2800" smtClean="0"/>
              <a:t>Using memory that you have not initialized</a:t>
            </a:r>
          </a:p>
          <a:p>
            <a:pPr eaLnBrk="1" hangingPunct="1"/>
            <a:endParaRPr lang="en-US" sz="2800" smtClean="0"/>
          </a:p>
          <a:p>
            <a:pPr eaLnBrk="1" hangingPunct="1"/>
            <a:r>
              <a:rPr lang="en-US" sz="2800" smtClean="0"/>
              <a:t>Using memory that you do not own</a:t>
            </a:r>
          </a:p>
          <a:p>
            <a:pPr eaLnBrk="1" hangingPunct="1"/>
            <a:endParaRPr lang="en-US" sz="2800" smtClean="0"/>
          </a:p>
          <a:p>
            <a:pPr eaLnBrk="1" hangingPunct="1"/>
            <a:r>
              <a:rPr lang="en-US" sz="2800" smtClean="0"/>
              <a:t>Using more memory than you have allocated</a:t>
            </a:r>
          </a:p>
          <a:p>
            <a:pPr eaLnBrk="1" hangingPunct="1"/>
            <a:endParaRPr lang="en-US" sz="2800" smtClean="0"/>
          </a:p>
          <a:p>
            <a:pPr eaLnBrk="1" hangingPunct="1"/>
            <a:r>
              <a:rPr lang="en-US" sz="2800" smtClean="0"/>
              <a:t>Using faulty heap memory management</a:t>
            </a:r>
          </a:p>
          <a:p>
            <a:pPr eaLnBrk="1" hangingPunct="1"/>
            <a:endParaRPr lang="en-IN"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fontScale="90000"/>
          </a:bodyPr>
          <a:lstStyle/>
          <a:p>
            <a:pPr eaLnBrk="1" hangingPunct="1"/>
            <a:r>
              <a:rPr lang="en-US" altLang="en-US" smtClean="0"/>
              <a:t>Why use dynamic memory allocation?</a:t>
            </a:r>
            <a:endParaRPr lang="en-IN" smtClean="0"/>
          </a:p>
        </p:txBody>
      </p:sp>
      <p:sp>
        <p:nvSpPr>
          <p:cNvPr id="8195" name="Content Placeholder 2"/>
          <p:cNvSpPr>
            <a:spLocks noGrp="1"/>
          </p:cNvSpPr>
          <p:nvPr>
            <p:ph idx="1"/>
          </p:nvPr>
        </p:nvSpPr>
        <p:spPr/>
        <p:txBody>
          <a:bodyPr/>
          <a:lstStyle/>
          <a:p>
            <a:pPr eaLnBrk="1" hangingPunct="1"/>
            <a:r>
              <a:rPr lang="en-US" altLang="en-US" sz="2800" smtClean="0"/>
              <a:t>Allows data (especially arrays) to take on variable sizes (e.g. ask the user how many numbers to store, then generate an array of integers exactly that size).</a:t>
            </a:r>
          </a:p>
          <a:p>
            <a:pPr eaLnBrk="1" hangingPunct="1"/>
            <a:r>
              <a:rPr lang="en-US" altLang="en-US" sz="2800" smtClean="0"/>
              <a:t>Allows locally created variables to live past end of routine.</a:t>
            </a:r>
          </a:p>
          <a:p>
            <a:pPr eaLnBrk="1" hangingPunct="1"/>
            <a:r>
              <a:rPr lang="en-US" altLang="en-US" sz="2800" smtClean="0"/>
              <a:t>Allows us to create many structures used in Data Structures and Algorithms</a:t>
            </a:r>
          </a:p>
          <a:p>
            <a:pPr eaLnBrk="1" hangingPunct="1"/>
            <a:endParaRPr lang="en-IN"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9400" y="2743200"/>
            <a:ext cx="3717877" cy="923330"/>
          </a:xfrm>
          <a:prstGeom prst="rect">
            <a:avLst/>
          </a:prstGeom>
          <a:noFill/>
        </p:spPr>
        <p:txBody>
          <a:bodyPr wrap="none" lIns="91440" tIns="45720" rIns="91440" bIns="45720">
            <a:spAutoFit/>
          </a:bodyPr>
          <a:lstStyle/>
          <a:p>
            <a:pPr algn="ctr"/>
            <a:r>
              <a:rPr lang="en-US" sz="5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Thank You</a:t>
            </a:r>
            <a:endParaRPr lang="en-US" sz="5400" b="1" cap="none"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Introduction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IN" b="1" dirty="0" smtClean="0"/>
              <a:t>    C dynamic memory allocation</a:t>
            </a:r>
            <a:r>
              <a:rPr lang="en-IN" dirty="0" smtClean="0"/>
              <a:t> refers to performing manual memory management for dynamic memory allocation in the C programming language via a group of functions in the C standard library, namely </a:t>
            </a:r>
            <a:r>
              <a:rPr lang="en-IN" dirty="0" err="1" smtClean="0"/>
              <a:t>malloc</a:t>
            </a:r>
            <a:r>
              <a:rPr lang="en-IN" dirty="0" smtClean="0"/>
              <a:t>, </a:t>
            </a:r>
            <a:r>
              <a:rPr lang="en-IN" dirty="0" err="1" smtClean="0"/>
              <a:t>realloc</a:t>
            </a:r>
            <a:r>
              <a:rPr lang="en-IN" dirty="0" smtClean="0"/>
              <a:t>, </a:t>
            </a:r>
            <a:r>
              <a:rPr lang="en-IN" dirty="0" err="1" smtClean="0"/>
              <a:t>calloc</a:t>
            </a:r>
            <a:r>
              <a:rPr lang="en-IN" dirty="0" smtClean="0"/>
              <a:t> and free.</a:t>
            </a:r>
          </a:p>
          <a:p>
            <a:pPr>
              <a:buNone/>
            </a:pPr>
            <a:endParaRPr lang="en-US" dirty="0" smtClean="0"/>
          </a:p>
          <a:p>
            <a:pPr>
              <a:buNone/>
            </a:pPr>
            <a:r>
              <a:rPr lang="en-US" dirty="0" smtClean="0"/>
              <a:t>   </a:t>
            </a:r>
            <a:endParaRPr lang="en-IN" dirty="0" smtClean="0"/>
          </a:p>
          <a:p>
            <a:pPr>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emory-allocation-in-c.jpg"/>
          <p:cNvPicPr>
            <a:picLocks noChangeAspect="1"/>
          </p:cNvPicPr>
          <p:nvPr/>
        </p:nvPicPr>
        <p:blipFill>
          <a:blip r:embed="rId2"/>
          <a:stretch>
            <a:fillRect/>
          </a:stretch>
        </p:blipFill>
        <p:spPr>
          <a:xfrm>
            <a:off x="1066800" y="609600"/>
            <a:ext cx="7044267" cy="5638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mtClean="0"/>
              <a:t>Dynamic memory allocation</a:t>
            </a:r>
          </a:p>
        </p:txBody>
      </p:sp>
      <p:sp>
        <p:nvSpPr>
          <p:cNvPr id="6147" name="Rectangle 3"/>
          <p:cNvSpPr>
            <a:spLocks noGrp="1" noChangeArrowheads="1"/>
          </p:cNvSpPr>
          <p:nvPr>
            <p:ph idx="1"/>
          </p:nvPr>
        </p:nvSpPr>
        <p:spPr/>
        <p:txBody>
          <a:bodyPr/>
          <a:lstStyle/>
          <a:p>
            <a:pPr eaLnBrk="1" hangingPunct="1"/>
            <a:r>
              <a:rPr lang="en-US" altLang="en-US" dirty="0" smtClean="0"/>
              <a:t>The process of allocating memory at run time is known as dynamic memory allocation.</a:t>
            </a:r>
          </a:p>
          <a:p>
            <a:pPr eaLnBrk="1" hangingPunct="1"/>
            <a:r>
              <a:rPr lang="en-US" altLang="en-US" dirty="0" smtClean="0"/>
              <a:t>Free list: List of free blocks</a:t>
            </a:r>
          </a:p>
          <a:p>
            <a:pPr eaLnBrk="1" hangingPunct="1"/>
            <a:r>
              <a:rPr lang="en-US" altLang="en-US" dirty="0" smtClean="0"/>
              <a:t>Allocation algorithm: On request for allocation, choose a free block.</a:t>
            </a:r>
          </a:p>
          <a:p>
            <a:pPr eaLnBrk="1" hangingPunct="1"/>
            <a:r>
              <a:rPr lang="en-US" altLang="en-US" dirty="0" smtClean="0"/>
              <a:t>Fragmentation: Disconnected blocks of memory, all too small to satisfy the request.</a:t>
            </a:r>
          </a:p>
          <a:p>
            <a:pPr eaLnBrk="1" hangingPunct="1"/>
            <a:endParaRPr lang="en-US" alt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en-US" dirty="0" smtClean="0"/>
              <a:t>Fragmentation</a:t>
            </a:r>
            <a:endParaRPr lang="en-IN" dirty="0" smtClean="0"/>
          </a:p>
        </p:txBody>
      </p:sp>
      <p:sp>
        <p:nvSpPr>
          <p:cNvPr id="7171" name="Content Placeholder 2"/>
          <p:cNvSpPr>
            <a:spLocks noGrp="1"/>
          </p:cNvSpPr>
          <p:nvPr>
            <p:ph idx="1"/>
          </p:nvPr>
        </p:nvSpPr>
        <p:spPr/>
        <p:txBody>
          <a:bodyPr/>
          <a:lstStyle/>
          <a:p>
            <a:pPr eaLnBrk="1" hangingPunct="1">
              <a:lnSpc>
                <a:spcPct val="90000"/>
              </a:lnSpc>
            </a:pPr>
            <a:r>
              <a:rPr lang="en-US" altLang="en-US" dirty="0" smtClean="0"/>
              <a:t>In a computer operating system, </a:t>
            </a:r>
            <a:r>
              <a:rPr lang="en-US" altLang="en-US" b="1" dirty="0" smtClean="0"/>
              <a:t>fragmentation</a:t>
            </a:r>
            <a:r>
              <a:rPr lang="en-US" altLang="en-US" dirty="0" smtClean="0"/>
              <a:t> is a consequence of allocating and freeing differently-sized blocks of data storage.</a:t>
            </a:r>
          </a:p>
          <a:p>
            <a:pPr eaLnBrk="1" hangingPunct="1">
              <a:lnSpc>
                <a:spcPct val="90000"/>
              </a:lnSpc>
            </a:pPr>
            <a:r>
              <a:rPr lang="en-US" altLang="en-US" dirty="0" smtClean="0"/>
              <a:t> It results in the accumulation of small regions of free storage that are too small to be useful for allocation, even though in sum there may be more than sufficient free space</a:t>
            </a:r>
            <a:endParaRPr lang="en-IN"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Types of memory allocation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err="1" smtClean="0"/>
              <a:t>Malloc</a:t>
            </a:r>
            <a:endParaRPr lang="en-US" dirty="0" smtClean="0"/>
          </a:p>
          <a:p>
            <a:r>
              <a:rPr lang="en-US" dirty="0" err="1" smtClean="0"/>
              <a:t>Alloc</a:t>
            </a:r>
            <a:endParaRPr lang="en-US" dirty="0" smtClean="0"/>
          </a:p>
          <a:p>
            <a:r>
              <a:rPr lang="en-US" dirty="0" err="1" smtClean="0"/>
              <a:t>Calloc</a:t>
            </a:r>
            <a:endParaRPr lang="en-US" dirty="0" smtClean="0"/>
          </a:p>
          <a:p>
            <a:r>
              <a:rPr lang="en-US" dirty="0" smtClean="0"/>
              <a:t>Stack Allocated </a:t>
            </a:r>
          </a:p>
          <a:p>
            <a:r>
              <a:rPr lang="en-US" dirty="0" smtClean="0"/>
              <a:t>Heap Allocated</a:t>
            </a:r>
          </a:p>
          <a:p>
            <a:r>
              <a:rPr lang="en-US" dirty="0" smtClean="0"/>
              <a:t>Semi-dynamic arrays</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57200"/>
            <a:ext cx="8229600" cy="1143000"/>
          </a:xfrm>
        </p:spPr>
        <p:txBody>
          <a:bodyPr>
            <a:normAutofit fontScale="90000"/>
          </a:bodyPr>
          <a:lstStyle/>
          <a:p>
            <a:pPr eaLnBrk="1" hangingPunct="1"/>
            <a:r>
              <a:rPr lang="en-US" dirty="0" smtClean="0"/>
              <a:t>Stack-allocated memory</a:t>
            </a:r>
            <a:br>
              <a:rPr lang="en-US" dirty="0" smtClean="0"/>
            </a:br>
            <a:endParaRPr lang="en-IN" dirty="0" smtClean="0"/>
          </a:p>
        </p:txBody>
      </p:sp>
      <p:sp>
        <p:nvSpPr>
          <p:cNvPr id="3075" name="Content Placeholder 2"/>
          <p:cNvSpPr>
            <a:spLocks noGrp="1"/>
          </p:cNvSpPr>
          <p:nvPr>
            <p:ph idx="1"/>
          </p:nvPr>
        </p:nvSpPr>
        <p:spPr/>
        <p:txBody>
          <a:bodyPr/>
          <a:lstStyle/>
          <a:p>
            <a:pPr lvl="1" eaLnBrk="1" hangingPunct="1"/>
            <a:r>
              <a:rPr lang="en-US" sz="2400" smtClean="0"/>
              <a:t>When a function is called, memory is allocated for all of its parameters and local variables.</a:t>
            </a:r>
          </a:p>
          <a:p>
            <a:pPr lvl="1" eaLnBrk="1" hangingPunct="1"/>
            <a:r>
              <a:rPr lang="en-US" sz="2400" smtClean="0"/>
              <a:t>Each active function call has memory on the stack (with the current function call on top)</a:t>
            </a:r>
          </a:p>
          <a:p>
            <a:pPr lvl="1" eaLnBrk="1" hangingPunct="1"/>
            <a:r>
              <a:rPr lang="en-US" sz="2400" smtClean="0"/>
              <a:t>When a function call terminates,</a:t>
            </a:r>
          </a:p>
          <a:p>
            <a:pPr lvl="1" eaLnBrk="1" hangingPunct="1">
              <a:buFontTx/>
              <a:buNone/>
            </a:pPr>
            <a:r>
              <a:rPr lang="en-US" sz="2400" smtClean="0"/>
              <a:t>	the memory is deallocated (“freed up”)</a:t>
            </a:r>
          </a:p>
          <a:p>
            <a:pPr lvl="1" eaLnBrk="1" hangingPunct="1"/>
            <a:endParaRPr lang="en-US" sz="2400" smtClean="0"/>
          </a:p>
          <a:p>
            <a:pPr eaLnBrk="1" hangingPunct="1"/>
            <a:r>
              <a:rPr lang="en-US" sz="2400" smtClean="0"/>
              <a:t>Ex:	</a:t>
            </a:r>
            <a:r>
              <a:rPr lang="en-US" sz="2400" smtClean="0">
                <a:latin typeface="Lucida Console" pitchFamily="49" charset="0"/>
              </a:rPr>
              <a:t>main()</a:t>
            </a:r>
            <a:r>
              <a:rPr lang="en-US" sz="2400" smtClean="0"/>
              <a:t> calls </a:t>
            </a:r>
            <a:r>
              <a:rPr lang="en-US" sz="2400" smtClean="0">
                <a:latin typeface="Lucida Console" pitchFamily="49" charset="0"/>
              </a:rPr>
              <a:t>f()</a:t>
            </a:r>
            <a:r>
              <a:rPr lang="en-US" sz="2400" smtClean="0"/>
              <a:t>,</a:t>
            </a:r>
          </a:p>
          <a:p>
            <a:pPr eaLnBrk="1" hangingPunct="1">
              <a:buFontTx/>
              <a:buNone/>
            </a:pPr>
            <a:r>
              <a:rPr lang="en-US" sz="2400" smtClean="0"/>
              <a:t>		</a:t>
            </a:r>
            <a:r>
              <a:rPr lang="en-US" sz="2400" smtClean="0">
                <a:latin typeface="Lucida Console" pitchFamily="49" charset="0"/>
              </a:rPr>
              <a:t>f()</a:t>
            </a:r>
            <a:r>
              <a:rPr lang="en-US" sz="2400" smtClean="0"/>
              <a:t> calls </a:t>
            </a:r>
            <a:r>
              <a:rPr lang="en-US" sz="2400" smtClean="0">
                <a:latin typeface="Lucida Console" pitchFamily="49" charset="0"/>
              </a:rPr>
              <a:t>g()</a:t>
            </a:r>
          </a:p>
          <a:p>
            <a:pPr eaLnBrk="1" hangingPunct="1">
              <a:buFontTx/>
              <a:buNone/>
            </a:pPr>
            <a:r>
              <a:rPr lang="en-US" sz="2400" smtClean="0"/>
              <a:t>		</a:t>
            </a:r>
            <a:r>
              <a:rPr lang="en-US" sz="2400" smtClean="0">
                <a:latin typeface="Lucida Console" pitchFamily="49" charset="0"/>
              </a:rPr>
              <a:t>g()</a:t>
            </a:r>
            <a:r>
              <a:rPr lang="en-US" sz="2400" smtClean="0"/>
              <a:t> recursively calls </a:t>
            </a:r>
            <a:r>
              <a:rPr lang="en-US" sz="2400" smtClean="0">
                <a:latin typeface="Lucida Console" pitchFamily="49" charset="0"/>
              </a:rPr>
              <a:t>g()</a:t>
            </a:r>
            <a:r>
              <a:rPr lang="en-US" sz="2400" smtClean="0"/>
              <a:t> </a:t>
            </a:r>
          </a:p>
          <a:p>
            <a:pPr eaLnBrk="1" hangingPunct="1"/>
            <a:endParaRPr lang="en-IN"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81000" y="457200"/>
            <a:ext cx="8229600" cy="1143000"/>
          </a:xfrm>
        </p:spPr>
        <p:txBody>
          <a:bodyPr>
            <a:normAutofit fontScale="90000"/>
          </a:bodyPr>
          <a:lstStyle/>
          <a:p>
            <a:pPr eaLnBrk="1" hangingPunct="1"/>
            <a:r>
              <a:rPr lang="en-US" dirty="0" smtClean="0"/>
              <a:t>Heap-allocated memory</a:t>
            </a:r>
            <a:br>
              <a:rPr lang="en-US" dirty="0" smtClean="0"/>
            </a:br>
            <a:endParaRPr lang="en-IN" dirty="0" smtClean="0"/>
          </a:p>
        </p:txBody>
      </p:sp>
      <p:sp>
        <p:nvSpPr>
          <p:cNvPr id="4099" name="Content Placeholder 2"/>
          <p:cNvSpPr>
            <a:spLocks noGrp="1"/>
          </p:cNvSpPr>
          <p:nvPr>
            <p:ph idx="1"/>
          </p:nvPr>
        </p:nvSpPr>
        <p:spPr/>
        <p:txBody>
          <a:bodyPr/>
          <a:lstStyle/>
          <a:p>
            <a:pPr lvl="1" eaLnBrk="1" hangingPunct="1"/>
            <a:r>
              <a:rPr lang="en-US" smtClean="0"/>
              <a:t>This is used for </a:t>
            </a:r>
            <a:r>
              <a:rPr lang="en-US" i="1" smtClean="0"/>
              <a:t>persistent</a:t>
            </a:r>
            <a:r>
              <a:rPr lang="en-US" smtClean="0"/>
              <a:t> data, that must survive beyond the lifetime of a function call</a:t>
            </a:r>
          </a:p>
          <a:p>
            <a:pPr lvl="2" eaLnBrk="1" hangingPunct="1"/>
            <a:r>
              <a:rPr lang="en-US" smtClean="0"/>
              <a:t>global variables</a:t>
            </a:r>
          </a:p>
          <a:p>
            <a:pPr lvl="2" eaLnBrk="1" hangingPunct="1"/>
            <a:r>
              <a:rPr lang="en-US" smtClean="0"/>
              <a:t>dynamically allocated memory – C statements can create new heap data </a:t>
            </a:r>
          </a:p>
          <a:p>
            <a:pPr lvl="2" eaLnBrk="1" hangingPunct="1"/>
            <a:r>
              <a:rPr lang="en-US" smtClean="0"/>
              <a:t>Heap memory is allocated in a more complex way than stack memory</a:t>
            </a:r>
          </a:p>
          <a:p>
            <a:pPr eaLnBrk="1" hangingPunct="1"/>
            <a:endParaRPr lang="en-IN"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254</TotalTime>
  <Words>723</Words>
  <Application>Microsoft Office PowerPoint</Application>
  <PresentationFormat>On-screen Show (4:3)</PresentationFormat>
  <Paragraphs>114</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Metro</vt:lpstr>
      <vt:lpstr>Slide 1</vt:lpstr>
      <vt:lpstr>Contents</vt:lpstr>
      <vt:lpstr>Introduction</vt:lpstr>
      <vt:lpstr>Slide 4</vt:lpstr>
      <vt:lpstr>Dynamic memory allocation</vt:lpstr>
      <vt:lpstr>Fragmentation</vt:lpstr>
      <vt:lpstr>Types of memory allocation</vt:lpstr>
      <vt:lpstr>Stack-allocated memory </vt:lpstr>
      <vt:lpstr>Heap-allocated memory </vt:lpstr>
      <vt:lpstr>Semi-dynamic arrays</vt:lpstr>
      <vt:lpstr>Malloc</vt:lpstr>
      <vt:lpstr>Example</vt:lpstr>
      <vt:lpstr>Malloc</vt:lpstr>
      <vt:lpstr>or, If the array size isn't known until run time: </vt:lpstr>
      <vt:lpstr>Realloc</vt:lpstr>
      <vt:lpstr>Calloc</vt:lpstr>
      <vt:lpstr>Slide 17</vt:lpstr>
      <vt:lpstr>Pointer to an array</vt:lpstr>
      <vt:lpstr>free</vt:lpstr>
      <vt:lpstr>Memory errors</vt:lpstr>
      <vt:lpstr>Why use dynamic memory allocation?</vt:lpstr>
      <vt:lpstr>Slide 22</vt:lpstr>
    </vt:vector>
  </TitlesOfParts>
  <Company>CIMS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Allocation</dc:title>
  <dc:creator>davise</dc:creator>
  <cp:lastModifiedBy>lenovo</cp:lastModifiedBy>
  <cp:revision>18</cp:revision>
  <dcterms:created xsi:type="dcterms:W3CDTF">2008-01-28T21:45:36Z</dcterms:created>
  <dcterms:modified xsi:type="dcterms:W3CDTF">2017-01-03T02:09:16Z</dcterms:modified>
</cp:coreProperties>
</file>