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75" r:id="rId2"/>
    <p:sldId id="276" r:id="rId3"/>
    <p:sldId id="267" r:id="rId4"/>
    <p:sldId id="257" r:id="rId5"/>
    <p:sldId id="268" r:id="rId6"/>
    <p:sldId id="274" r:id="rId7"/>
    <p:sldId id="271" r:id="rId8"/>
    <p:sldId id="269" r:id="rId9"/>
    <p:sldId id="258" r:id="rId10"/>
    <p:sldId id="270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72" r:id="rId19"/>
    <p:sldId id="273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3B746-5AEA-4640-986A-0A7CD51C658E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BCCAC-E7ED-4B2F-AD38-4928A181763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95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D663-FC71-435E-93CF-94CA3261F5E9}" type="datetimeFigureOut">
              <a:rPr lang="en-US" smtClean="0"/>
              <a:pPr/>
              <a:t>10/21/2016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34B4-0988-47BE-9590-07EFAD04D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lenovo\Downloads\Learn%20Hydraulics--%20External%20gear%20motor.mp4" TargetMode="Externa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lenovo\Downloads\How%20a%20Gorman-Rupp%20Rotary%20Gear%20Pump%20Works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lenovo\Downloads\rotary%20lobe%20pump.mp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lenovo\Downloads\How%20a%20Vane%20Pump%20works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lenovo\Downloads\Screw%20Pump%20Working%20Animation.mp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tu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0"/>
            <a:ext cx="1357290" cy="1565038"/>
          </a:xfrm>
          <a:prstGeom prst="rect">
            <a:avLst/>
          </a:prstGeom>
        </p:spPr>
      </p:pic>
      <p:pic>
        <p:nvPicPr>
          <p:cNvPr id="5" name="Picture 4" descr="scet-logo.PNG"/>
          <p:cNvPicPr>
            <a:picLocks noChangeAspect="1"/>
          </p:cNvPicPr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1714480" cy="1507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5918" y="357166"/>
            <a:ext cx="6000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SARVAJANIK COLLEGE OF ENGINEERING AND TECHNOLOGY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2357430"/>
            <a:ext cx="81439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TOPIC:               ROTARY PUMPS</a:t>
            </a:r>
          </a:p>
          <a:p>
            <a:endParaRPr lang="en-US" sz="4000" dirty="0" smtClean="0"/>
          </a:p>
          <a:p>
            <a:r>
              <a:rPr lang="en-US" sz="3600" dirty="0" smtClean="0"/>
              <a:t>DEPARTMENT:    COMPUTER (M)</a:t>
            </a:r>
          </a:p>
          <a:p>
            <a:r>
              <a:rPr lang="en-US" sz="3600" dirty="0" smtClean="0"/>
              <a:t>SUBMITTED BY:  AMUL LUNIYA (48)</a:t>
            </a:r>
          </a:p>
          <a:p>
            <a:r>
              <a:rPr lang="en-US" sz="3600" dirty="0" smtClean="0"/>
              <a:t>                              SHREYA GAMIT (47)</a:t>
            </a:r>
          </a:p>
          <a:p>
            <a:r>
              <a:rPr lang="en-US" sz="3600" dirty="0" smtClean="0"/>
              <a:t>SUBMITTED TO: PROF. UMANG GAJJAR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1670" y="1357298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ACTIVE LEARNING ASSIGNMENT – EME (210006)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714356"/>
            <a:ext cx="542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External Gear pump</a:t>
            </a:r>
            <a:endParaRPr lang="en-IN" sz="4000" dirty="0"/>
          </a:p>
        </p:txBody>
      </p:sp>
      <p:pic>
        <p:nvPicPr>
          <p:cNvPr id="7" name="Learn Hydraulics-- External gear motor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85852" y="1428736"/>
            <a:ext cx="6250795" cy="5000636"/>
          </a:xfrm>
          <a:prstGeom prst="rect">
            <a:avLst/>
          </a:prstGeom>
        </p:spPr>
      </p:pic>
      <p:pic>
        <p:nvPicPr>
          <p:cNvPr id="5" name="Picture 4" descr="Gearpump_ani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428736"/>
            <a:ext cx="7572428" cy="5040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Common external gear pump applications include: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Various fuel oils and lube oils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Chemical additive and polymer metering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Chemical mixing and blending (double pump)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Industrial and mobile hydraulic applications (log splitters, lifts,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Acids and caustic (stainless steel or composite construction)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Low volume transfer</a:t>
            </a:r>
            <a:endParaRPr lang="en-IN" sz="28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ow a Gorman-Rupp Rotary Gear Pump Works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00100" y="1142985"/>
            <a:ext cx="7283790" cy="5143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8860" y="500042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Internal Gear Pump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3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301038" cy="50006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/>
              <a:t>Common internal gear pump applications include: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All varieties of fuel oil and lube oil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Resins and polymers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Alcohols and solvents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Asphalt, Bitumen and Tar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Polyurethane foam (</a:t>
            </a:r>
            <a:r>
              <a:rPr lang="en-US" sz="3000" dirty="0" err="1" smtClean="0"/>
              <a:t>Isocyanate</a:t>
            </a:r>
            <a:r>
              <a:rPr lang="en-US" sz="3000" dirty="0" smtClean="0"/>
              <a:t> and </a:t>
            </a:r>
            <a:r>
              <a:rPr lang="en-US" sz="3000" dirty="0" err="1" smtClean="0"/>
              <a:t>polyol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Paints, inks and pigments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Soaps and surfactants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Glycol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Food products such as corn syrup, peanut butter and chocolate</a:t>
            </a:r>
            <a:endParaRPr lang="en-IN" sz="3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Lobe Pump</a:t>
            </a:r>
            <a:endParaRPr lang="en-IN" dirty="0"/>
          </a:p>
        </p:txBody>
      </p:sp>
      <p:pic>
        <p:nvPicPr>
          <p:cNvPr id="4" name="rotary lobe pump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428736"/>
            <a:ext cx="8005482" cy="450059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4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Applications of rotary lobe pump include: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Polymers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Paper coatings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Soaps and surfactants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Paints and dyes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Rubber and adhesives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Pharmaceuticals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Food applications</a:t>
            </a:r>
            <a:endParaRPr lang="en-IN" sz="28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Vane Pump</a:t>
            </a:r>
            <a:endParaRPr lang="en-IN" dirty="0"/>
          </a:p>
        </p:txBody>
      </p:sp>
      <p:pic>
        <p:nvPicPr>
          <p:cNvPr id="4" name="How a Vane Pump works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158" y="1500174"/>
            <a:ext cx="8310578" cy="467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2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Vane pumps find following applications: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Aerosol and propellants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Aviation service – Fuel transfer, Deicing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Auto industry – Fuels, lubes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Refrigeration coolants, Freon, Ammonia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Bulk transfer of LPG and NH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LPG cylinder filling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Alcohols and solvents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Aqueous solutions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Screw Pump</a:t>
            </a:r>
            <a:endParaRPr lang="en-IN" dirty="0"/>
          </a:p>
        </p:txBody>
      </p:sp>
      <p:pic>
        <p:nvPicPr>
          <p:cNvPr id="4" name="Screw Pump Working Anima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282" y="1428736"/>
            <a:ext cx="8643966" cy="4862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 smtClean="0"/>
              <a:t>Screw pumps find following applications: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Multiphase applications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Crude oil/Water emulsion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Transporting and refining more unconventional, heavier grades of crude oil.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Irrigation systems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Agricultural machinery for transporting grain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Fuel-injection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Oil burners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Hydraulics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Lubrication and circulation</a:t>
            </a:r>
            <a:endParaRPr lang="en-IN" sz="28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86346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Introduction to rotary pump– a category of positive displacement pump</a:t>
            </a:r>
          </a:p>
          <a:p>
            <a:r>
              <a:rPr lang="en-US" sz="3000" dirty="0" smtClean="0"/>
              <a:t>Types of P.D. Pumps</a:t>
            </a:r>
          </a:p>
          <a:p>
            <a:r>
              <a:rPr lang="en-US" sz="3000" dirty="0" smtClean="0"/>
              <a:t>Rotary Pump</a:t>
            </a:r>
          </a:p>
          <a:p>
            <a:r>
              <a:rPr lang="en-US" sz="3000" dirty="0" smtClean="0"/>
              <a:t>Working principles and features</a:t>
            </a:r>
          </a:p>
          <a:p>
            <a:r>
              <a:rPr lang="en-US" sz="3000" dirty="0" smtClean="0"/>
              <a:t>Types of rotary pumps</a:t>
            </a:r>
          </a:p>
          <a:p>
            <a:r>
              <a:rPr lang="en-US" sz="3000" dirty="0" smtClean="0"/>
              <a:t>External Gear Pump</a:t>
            </a:r>
          </a:p>
          <a:p>
            <a:r>
              <a:rPr lang="en-US" sz="3000" dirty="0" smtClean="0"/>
              <a:t>Internal Gear Pump</a:t>
            </a:r>
          </a:p>
          <a:p>
            <a:r>
              <a:rPr lang="en-US" sz="3000" dirty="0" smtClean="0"/>
              <a:t>Lobe Pump</a:t>
            </a:r>
          </a:p>
          <a:p>
            <a:r>
              <a:rPr lang="en-US" sz="3000" dirty="0" smtClean="0"/>
              <a:t>Vane Pump</a:t>
            </a:r>
          </a:p>
          <a:p>
            <a:r>
              <a:rPr lang="en-US" sz="3000" dirty="0" smtClean="0"/>
              <a:t>Screw Pump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28" y="2357430"/>
            <a:ext cx="664373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  <a:p>
            <a:pPr algn="ctr"/>
            <a:r>
              <a:rPr lang="en-US" sz="48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your cooperation</a:t>
            </a:r>
            <a:endParaRPr lang="en-US" sz="48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– a category of positive displacement pump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596" y="1214422"/>
            <a:ext cx="4038600" cy="5500726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smtClean="0"/>
              <a:t>Positive displacements pumps apply pressure directly to the liquid by a reciprocating piston or rotating members.</a:t>
            </a:r>
          </a:p>
          <a:p>
            <a:pPr>
              <a:buNone/>
            </a:pPr>
            <a:r>
              <a:rPr lang="en-US" dirty="0" smtClean="0"/>
              <a:t>Uses –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handle shear sensitive liquid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for high pressure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for variable velocity applications</a:t>
            </a:r>
            <a:endParaRPr lang="en-IN" dirty="0"/>
          </a:p>
        </p:txBody>
      </p:sp>
      <p:pic>
        <p:nvPicPr>
          <p:cNvPr id="5" name="Content Placeholder 8" descr="Rotary-Moving-Vane-Pump1(pdp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31" y="1643348"/>
            <a:ext cx="4643439" cy="4071668"/>
          </a:xfrm>
          <a:gradFill>
            <a:gsLst>
              <a:gs pos="0">
                <a:srgbClr val="5E9EFF">
                  <a:alpha val="95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P.D. Pumps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786058"/>
            <a:ext cx="8229600" cy="3840171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1. </a:t>
            </a:r>
            <a:r>
              <a:rPr lang="en-US" u="sng" dirty="0" smtClean="0"/>
              <a:t>Rotary type</a:t>
            </a:r>
            <a:r>
              <a:rPr lang="en-US" dirty="0" smtClean="0"/>
              <a:t> P.D. pumps – </a:t>
            </a:r>
          </a:p>
          <a:p>
            <a:pPr marL="514350" indent="-514350">
              <a:buNone/>
            </a:pPr>
            <a:r>
              <a:rPr lang="en-US" dirty="0" smtClean="0"/>
              <a:t>         e.g.  Gear pump, screw pump, etc.</a:t>
            </a:r>
          </a:p>
          <a:p>
            <a:pPr marL="514350" indent="-514350">
              <a:buNone/>
            </a:pPr>
            <a:r>
              <a:rPr lang="en-US" dirty="0" smtClean="0"/>
              <a:t>2. </a:t>
            </a:r>
            <a:r>
              <a:rPr lang="en-US" u="sng" dirty="0" smtClean="0"/>
              <a:t>Reciprocating type</a:t>
            </a:r>
            <a:r>
              <a:rPr lang="en-US" dirty="0" smtClean="0"/>
              <a:t> P.D. pumps – </a:t>
            </a:r>
          </a:p>
          <a:p>
            <a:pPr marL="514350" indent="-514350">
              <a:buNone/>
            </a:pPr>
            <a:r>
              <a:rPr lang="en-US" dirty="0" smtClean="0"/>
              <a:t>         e.g. </a:t>
            </a:r>
            <a:r>
              <a:rPr lang="en-US" dirty="0"/>
              <a:t> </a:t>
            </a:r>
            <a:r>
              <a:rPr lang="en-US" dirty="0" smtClean="0"/>
              <a:t>Plunger pump, piston pump, etc.  </a:t>
            </a:r>
          </a:p>
          <a:p>
            <a:pPr marL="514350" indent="-514350">
              <a:buNone/>
            </a:pPr>
            <a:r>
              <a:rPr lang="en-US" dirty="0" smtClean="0"/>
              <a:t>3. </a:t>
            </a:r>
            <a:r>
              <a:rPr lang="en-US" u="sng" dirty="0" smtClean="0"/>
              <a:t>Linear type</a:t>
            </a:r>
            <a:r>
              <a:rPr lang="en-US" dirty="0" smtClean="0"/>
              <a:t> P.D. pumps –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   e.g.  Rope pumps, chain pumps, etc.</a:t>
            </a:r>
          </a:p>
          <a:p>
            <a:pPr marL="514350" indent="-51435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28586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On the basis of </a:t>
            </a:r>
            <a:r>
              <a:rPr lang="en-US" sz="3200" u="sng" dirty="0" smtClean="0"/>
              <a:t>mechanism used for the movement of fluid</a:t>
            </a:r>
            <a:r>
              <a:rPr lang="en-US" sz="3200" dirty="0" smtClean="0"/>
              <a:t>, positive displacement pumps are classified into: </a:t>
            </a:r>
            <a:endParaRPr lang="en-IN" sz="3200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Rotary Pump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rotary pumps, the chamber moves from inlet to discharge and back to the inlet. A wide variety of rotary pumps are available like –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Gear pumps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Lobe pumps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Screw pumps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Vane pumps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Cam pumps</a:t>
            </a:r>
            <a:endParaRPr lang="en-IN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Makes a fluid move by trapping a fixed amount and forcing (displacing) that trapped volume into the discharge pipe.</a:t>
            </a:r>
          </a:p>
          <a:p>
            <a:r>
              <a:rPr lang="en-US" sz="2800" dirty="0" smtClean="0"/>
              <a:t>The fluid can be transported horizontally as well as vertically (upwards). </a:t>
            </a:r>
            <a:endParaRPr lang="en-IN" sz="2800" dirty="0" smtClean="0"/>
          </a:p>
          <a:p>
            <a:r>
              <a:rPr lang="en-US" sz="2800" dirty="0" smtClean="0"/>
              <a:t>A rotary pump does so by using different mechanisms, i.e. by using pistons, rotating devices, etc.</a:t>
            </a:r>
            <a:endParaRPr lang="en-I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principles and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Fluid is trapped in the fixed volume cavity through an inlet</a:t>
            </a:r>
          </a:p>
          <a:p>
            <a:r>
              <a:rPr lang="en-US" sz="2800" dirty="0" smtClean="0"/>
              <a:t>Cavity closes, fluid squeezed through an outlet</a:t>
            </a:r>
          </a:p>
          <a:p>
            <a:r>
              <a:rPr lang="en-US" sz="2800" dirty="0" smtClean="0"/>
              <a:t>A direct force is applied to the confined liquid</a:t>
            </a:r>
          </a:p>
          <a:p>
            <a:r>
              <a:rPr lang="en-US" sz="2800" dirty="0" smtClean="0"/>
              <a:t>Flow rate is related to the speed of the moving parts</a:t>
            </a:r>
            <a:r>
              <a:rPr lang="en-IN" sz="2800" dirty="0" smtClean="0"/>
              <a:t> of the pump and is controlled by the drive speed of the pump</a:t>
            </a:r>
            <a:endParaRPr lang="en-US" sz="2800" dirty="0" smtClean="0"/>
          </a:p>
          <a:p>
            <a:r>
              <a:rPr lang="en-US" sz="2800" dirty="0" smtClean="0"/>
              <a:t>In each cycle (pulsating or periodic) the fluid pumped equals the volume of the cavity</a:t>
            </a:r>
          </a:p>
          <a:p>
            <a:r>
              <a:rPr lang="en-US" sz="2800" dirty="0" smtClean="0"/>
              <a:t>Allows transport of highly viscous fluids</a:t>
            </a:r>
          </a:p>
          <a:p>
            <a:r>
              <a:rPr lang="en-US" sz="2800" dirty="0" smtClean="0"/>
              <a:t>Performance almost independent of fluid viscosity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rotary pumps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400" dirty="0" smtClean="0"/>
              <a:t>Single rotor</a:t>
            </a:r>
            <a:endParaRPr lang="en-IN" sz="3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Sliding vane pump</a:t>
            </a:r>
          </a:p>
          <a:p>
            <a:r>
              <a:rPr lang="en-US" sz="3200" dirty="0" smtClean="0"/>
              <a:t>Flexible tube or lining</a:t>
            </a:r>
          </a:p>
          <a:p>
            <a:r>
              <a:rPr lang="en-US" sz="3200" dirty="0" smtClean="0"/>
              <a:t>Screw pump</a:t>
            </a:r>
          </a:p>
          <a:p>
            <a:r>
              <a:rPr lang="en-US" sz="3200" dirty="0" smtClean="0"/>
              <a:t>Radial pump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Multiple rotors</a:t>
            </a:r>
            <a:endParaRPr lang="en-IN" sz="3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Gear pump</a:t>
            </a:r>
          </a:p>
          <a:p>
            <a:r>
              <a:rPr lang="en-US" sz="3200" dirty="0" smtClean="0"/>
              <a:t>2 Lobe pump</a:t>
            </a:r>
          </a:p>
          <a:p>
            <a:r>
              <a:rPr lang="en-US" sz="3200" dirty="0" smtClean="0"/>
              <a:t>3 Lobe pump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5" grpId="0" build="allAtOnce"/>
      <p:bldP spid="6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tgearpu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432583"/>
          </a:xfrm>
          <a:prstGeom prst="rect">
            <a:avLst/>
          </a:prstGeom>
        </p:spPr>
      </p:pic>
      <p:pic>
        <p:nvPicPr>
          <p:cNvPr id="3" name="Picture 2" descr="intgearpum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5417"/>
            <a:ext cx="4572000" cy="3432583"/>
          </a:xfrm>
          <a:prstGeom prst="rect">
            <a:avLst/>
          </a:prstGeom>
        </p:spPr>
      </p:pic>
      <p:pic>
        <p:nvPicPr>
          <p:cNvPr id="4" name="Picture 3" descr="lobepum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3432583"/>
          </a:xfrm>
          <a:prstGeom prst="rect">
            <a:avLst/>
          </a:prstGeom>
        </p:spPr>
      </p:pic>
      <p:pic>
        <p:nvPicPr>
          <p:cNvPr id="5" name="Picture 4" descr="vanepum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5417"/>
            <a:ext cx="4572000" cy="343258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647</Words>
  <Application>Microsoft Office PowerPoint</Application>
  <PresentationFormat>On-screen Show (4:3)</PresentationFormat>
  <Paragraphs>118</Paragraphs>
  <Slides>20</Slides>
  <Notes>0</Notes>
  <HiddenSlides>1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Contents</vt:lpstr>
      <vt:lpstr>Introduction – a category of positive displacement pump</vt:lpstr>
      <vt:lpstr>Types of P.D. Pumps</vt:lpstr>
      <vt:lpstr>Rotary Pump</vt:lpstr>
      <vt:lpstr>What it does?</vt:lpstr>
      <vt:lpstr>Working principles and features</vt:lpstr>
      <vt:lpstr>Types of rotary pumps</vt:lpstr>
      <vt:lpstr>Slide 9</vt:lpstr>
      <vt:lpstr>Slide 10</vt:lpstr>
      <vt:lpstr>Applications</vt:lpstr>
      <vt:lpstr>Slide 12</vt:lpstr>
      <vt:lpstr>Applications</vt:lpstr>
      <vt:lpstr>Lobe Pump</vt:lpstr>
      <vt:lpstr>Applications</vt:lpstr>
      <vt:lpstr>Vane Pump</vt:lpstr>
      <vt:lpstr>Applications</vt:lpstr>
      <vt:lpstr>Screw Pump</vt:lpstr>
      <vt:lpstr>Applications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DISPLACEMENT PUMPS</dc:title>
  <dc:creator>lenovo</dc:creator>
  <cp:lastModifiedBy>lenovo</cp:lastModifiedBy>
  <cp:revision>75</cp:revision>
  <dcterms:created xsi:type="dcterms:W3CDTF">2016-10-03T13:03:44Z</dcterms:created>
  <dcterms:modified xsi:type="dcterms:W3CDTF">2016-10-21T02:39:30Z</dcterms:modified>
</cp:coreProperties>
</file>