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5"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8" d="100"/>
          <a:sy n="68" d="100"/>
        </p:scale>
        <p:origin x="-142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AAD14DB-E92A-4FA5-BA84-73EFC66421FF}" type="datetimeFigureOut">
              <a:rPr lang="en-US" smtClean="0"/>
              <a:pPr/>
              <a:t>11-Sep-17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399C13-051D-4CAE-A025-2805871B1200}"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AAD14DB-E92A-4FA5-BA84-73EFC66421FF}" type="datetimeFigureOut">
              <a:rPr lang="en-US" smtClean="0"/>
              <a:pPr/>
              <a:t>11-Sep-17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399C13-051D-4CAE-A025-2805871B120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AAD14DB-E92A-4FA5-BA84-73EFC66421FF}" type="datetimeFigureOut">
              <a:rPr lang="en-US" smtClean="0"/>
              <a:pPr/>
              <a:t>11-Sep-17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399C13-051D-4CAE-A025-2805871B120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AAD14DB-E92A-4FA5-BA84-73EFC66421FF}" type="datetimeFigureOut">
              <a:rPr lang="en-US" smtClean="0"/>
              <a:pPr/>
              <a:t>11-Sep-17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399C13-051D-4CAE-A025-2805871B120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14DB-E92A-4FA5-BA84-73EFC66421FF}" type="datetimeFigureOut">
              <a:rPr lang="en-US" smtClean="0"/>
              <a:pPr/>
              <a:t>11-Sep-17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399C13-051D-4CAE-A025-2805871B1200}"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AAD14DB-E92A-4FA5-BA84-73EFC66421FF}" type="datetimeFigureOut">
              <a:rPr lang="en-US" smtClean="0"/>
              <a:pPr/>
              <a:t>11-Sep-17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399C13-051D-4CAE-A025-2805871B120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AAD14DB-E92A-4FA5-BA84-73EFC66421FF}" type="datetimeFigureOut">
              <a:rPr lang="en-US" smtClean="0"/>
              <a:pPr/>
              <a:t>11-Sep-17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399C13-051D-4CAE-A025-2805871B120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AAD14DB-E92A-4FA5-BA84-73EFC66421FF}" type="datetimeFigureOut">
              <a:rPr lang="en-US" smtClean="0"/>
              <a:pPr/>
              <a:t>11-Sep-17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399C13-051D-4CAE-A025-2805871B120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AD14DB-E92A-4FA5-BA84-73EFC66421FF}" type="datetimeFigureOut">
              <a:rPr lang="en-US" smtClean="0"/>
              <a:pPr/>
              <a:t>11-Sep-17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399C13-051D-4CAE-A025-2805871B120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AD14DB-E92A-4FA5-BA84-73EFC66421FF}" type="datetimeFigureOut">
              <a:rPr lang="en-US" smtClean="0"/>
              <a:pPr/>
              <a:t>11-Sep-17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399C13-051D-4CAE-A025-2805871B120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AD14DB-E92A-4FA5-BA84-73EFC66421FF}" type="datetimeFigureOut">
              <a:rPr lang="en-US" smtClean="0"/>
              <a:pPr/>
              <a:t>11-Sep-17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399C13-051D-4CAE-A025-2805871B1200}"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D14DB-E92A-4FA5-BA84-73EFC66421FF}" type="datetimeFigureOut">
              <a:rPr lang="en-US" smtClean="0"/>
              <a:pPr/>
              <a:t>11-Sep-17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399C13-051D-4CAE-A025-2805871B1200}"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tu-logo2.png"/>
          <p:cNvPicPr>
            <a:picLocks noChangeAspect="1"/>
          </p:cNvPicPr>
          <p:nvPr/>
        </p:nvPicPr>
        <p:blipFill>
          <a:blip r:embed="rId2" cstate="print"/>
          <a:stretch>
            <a:fillRect/>
          </a:stretch>
        </p:blipFill>
        <p:spPr>
          <a:xfrm>
            <a:off x="7786710" y="228600"/>
            <a:ext cx="1075665" cy="1297576"/>
          </a:xfrm>
          <a:prstGeom prst="rect">
            <a:avLst/>
          </a:prstGeom>
        </p:spPr>
      </p:pic>
      <p:pic>
        <p:nvPicPr>
          <p:cNvPr id="3" name="Picture 2" descr="scet-logo.PNG"/>
          <p:cNvPicPr>
            <a:picLocks noChangeAspect="1"/>
          </p:cNvPicPr>
          <p:nvPr/>
        </p:nvPicPr>
        <p:blipFill>
          <a:blip r:embed="rId3" cstate="print"/>
          <a:stretch>
            <a:fillRect/>
          </a:stretch>
        </p:blipFill>
        <p:spPr>
          <a:xfrm>
            <a:off x="228601" y="228601"/>
            <a:ext cx="1295399" cy="1138660"/>
          </a:xfrm>
          <a:prstGeom prst="rect">
            <a:avLst/>
          </a:prstGeom>
        </p:spPr>
      </p:pic>
      <p:sp>
        <p:nvSpPr>
          <p:cNvPr id="4" name="Title 3"/>
          <p:cNvSpPr>
            <a:spLocks noGrp="1"/>
          </p:cNvSpPr>
          <p:nvPr>
            <p:ph type="title"/>
          </p:nvPr>
        </p:nvSpPr>
        <p:spPr>
          <a:xfrm>
            <a:off x="1643042" y="214290"/>
            <a:ext cx="6019800" cy="1143000"/>
          </a:xfrm>
        </p:spPr>
        <p:txBody>
          <a:bodyPr>
            <a:normAutofit/>
          </a:bodyPr>
          <a:lstStyle/>
          <a:p>
            <a:r>
              <a:rPr lang="en-US" sz="3300" dirty="0" smtClean="0"/>
              <a:t>SARVAJANIK COLLEGE OF ENGINEERING AND TECHNOLOGY</a:t>
            </a:r>
            <a:endParaRPr lang="en-IN" sz="3300" dirty="0"/>
          </a:p>
        </p:txBody>
      </p:sp>
      <p:sp>
        <p:nvSpPr>
          <p:cNvPr id="5" name="Content Placeholder 4"/>
          <p:cNvSpPr>
            <a:spLocks noGrp="1"/>
          </p:cNvSpPr>
          <p:nvPr>
            <p:ph idx="1"/>
          </p:nvPr>
        </p:nvSpPr>
        <p:spPr>
          <a:xfrm>
            <a:off x="457200" y="1828800"/>
            <a:ext cx="8229600" cy="4648200"/>
          </a:xfrm>
        </p:spPr>
        <p:txBody>
          <a:bodyPr>
            <a:normAutofit/>
          </a:bodyPr>
          <a:lstStyle/>
          <a:p>
            <a:pPr>
              <a:buNone/>
            </a:pPr>
            <a:r>
              <a:rPr lang="en-US" dirty="0" smtClean="0"/>
              <a:t>Name: 		</a:t>
            </a:r>
            <a:r>
              <a:rPr lang="en-US" dirty="0" err="1" smtClean="0"/>
              <a:t>Amul</a:t>
            </a:r>
            <a:r>
              <a:rPr lang="en-US" dirty="0" smtClean="0"/>
              <a:t> </a:t>
            </a:r>
            <a:r>
              <a:rPr lang="en-US" dirty="0" err="1" smtClean="0"/>
              <a:t>Luniya</a:t>
            </a:r>
            <a:endParaRPr lang="en-US" dirty="0" smtClean="0"/>
          </a:p>
          <a:p>
            <a:pPr>
              <a:buNone/>
            </a:pPr>
            <a:r>
              <a:rPr lang="en-US" dirty="0" smtClean="0"/>
              <a:t>Enrollment no.:  160420107003</a:t>
            </a:r>
          </a:p>
          <a:p>
            <a:pPr>
              <a:buNone/>
            </a:pPr>
            <a:r>
              <a:rPr lang="en-US" dirty="0" smtClean="0"/>
              <a:t>Semester: 		3</a:t>
            </a:r>
            <a:r>
              <a:rPr lang="en-US" baseline="30000" dirty="0" smtClean="0"/>
              <a:t>rd</a:t>
            </a:r>
            <a:r>
              <a:rPr lang="en-US" dirty="0" smtClean="0"/>
              <a:t> </a:t>
            </a:r>
          </a:p>
          <a:p>
            <a:pPr>
              <a:buNone/>
            </a:pPr>
            <a:r>
              <a:rPr lang="en-US" dirty="0" smtClean="0"/>
              <a:t>Branch: 		Computer Engineering (Shift 1)</a:t>
            </a:r>
          </a:p>
          <a:p>
            <a:pPr>
              <a:buNone/>
            </a:pPr>
            <a:r>
              <a:rPr lang="en-US" dirty="0" smtClean="0"/>
              <a:t>Topic:		Money</a:t>
            </a:r>
            <a:endParaRPr lang="en-US" dirty="0" smtClean="0"/>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FF00"/>
                </a:solidFill>
              </a:rPr>
              <a:t>Monetary Policy</a:t>
            </a:r>
            <a:endParaRPr lang="en-US" sz="3600" dirty="0">
              <a:solidFill>
                <a:srgbClr val="FFFF00"/>
              </a:solidFill>
            </a:endParaRPr>
          </a:p>
        </p:txBody>
      </p:sp>
      <p:sp>
        <p:nvSpPr>
          <p:cNvPr id="3" name="Content Placeholder 2"/>
          <p:cNvSpPr>
            <a:spLocks noGrp="1"/>
          </p:cNvSpPr>
          <p:nvPr>
            <p:ph sz="half" idx="1"/>
          </p:nvPr>
        </p:nvSpPr>
        <p:spPr/>
        <p:txBody>
          <a:bodyPr>
            <a:normAutofit fontScale="92500" lnSpcReduction="20000"/>
          </a:bodyPr>
          <a:lstStyle/>
          <a:p>
            <a:r>
              <a:rPr lang="en-US" sz="2400" dirty="0" smtClean="0"/>
              <a:t>It is the policy by which the monetary </a:t>
            </a:r>
            <a:r>
              <a:rPr lang="en-US" sz="2400" dirty="0" smtClean="0"/>
              <a:t>authority</a:t>
            </a:r>
            <a:r>
              <a:rPr lang="en-US" sz="2400" dirty="0" smtClean="0"/>
              <a:t> </a:t>
            </a:r>
            <a:r>
              <a:rPr lang="en-US" sz="2400" dirty="0" smtClean="0"/>
              <a:t>of a country</a:t>
            </a:r>
            <a:r>
              <a:rPr lang="en-US" sz="2400" dirty="0" smtClean="0"/>
              <a:t> like the central bank or currency board, controls the supply of money, often targeting an inflation rate or interest rate to ensure price stability and general trust in the currency</a:t>
            </a:r>
            <a:r>
              <a:rPr lang="en-US" sz="2400" dirty="0" smtClean="0"/>
              <a:t>.</a:t>
            </a:r>
            <a:endParaRPr lang="en-US" sz="2400" dirty="0" smtClean="0"/>
          </a:p>
          <a:p>
            <a:r>
              <a:rPr lang="en-US" sz="2400" dirty="0" smtClean="0"/>
              <a:t>The purpose for change in rates is to promote economic growth The official goals usually include relatively stable prices and low unemployment.</a:t>
            </a:r>
          </a:p>
          <a:p>
            <a:pPr>
              <a:buNone/>
            </a:pPr>
            <a:r>
              <a:rPr lang="en-US" sz="2400" dirty="0" smtClean="0">
                <a:solidFill>
                  <a:schemeClr val="bg1"/>
                </a:solidFill>
              </a:rPr>
              <a:t> </a:t>
            </a:r>
          </a:p>
        </p:txBody>
      </p:sp>
      <p:pic>
        <p:nvPicPr>
          <p:cNvPr id="7" name="Content Placeholder 6" descr="MP3.jpg"/>
          <p:cNvPicPr>
            <a:picLocks noGrp="1" noChangeAspect="1"/>
          </p:cNvPicPr>
          <p:nvPr>
            <p:ph sz="half" idx="2"/>
          </p:nvPr>
        </p:nvPicPr>
        <p:blipFill>
          <a:blip r:embed="rId2"/>
          <a:stretch>
            <a:fillRect/>
          </a:stretch>
        </p:blipFill>
        <p:spPr>
          <a:xfrm>
            <a:off x="4714876" y="1714488"/>
            <a:ext cx="3857652" cy="3874874"/>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FF00"/>
                </a:solidFill>
              </a:rPr>
              <a:t>Objectives of Monetary Policy</a:t>
            </a:r>
            <a:endParaRPr lang="en-US" sz="3600" dirty="0">
              <a:solidFill>
                <a:srgbClr val="FFFF00"/>
              </a:solidFill>
            </a:endParaRPr>
          </a:p>
        </p:txBody>
      </p:sp>
      <p:sp>
        <p:nvSpPr>
          <p:cNvPr id="3" name="Content Placeholder 2"/>
          <p:cNvSpPr>
            <a:spLocks noGrp="1"/>
          </p:cNvSpPr>
          <p:nvPr>
            <p:ph idx="1"/>
          </p:nvPr>
        </p:nvSpPr>
        <p:spPr/>
        <p:txBody>
          <a:bodyPr>
            <a:normAutofit/>
          </a:bodyPr>
          <a:lstStyle/>
          <a:p>
            <a:r>
              <a:rPr lang="en-US" sz="2600" dirty="0" smtClean="0"/>
              <a:t>Price Stability – tries to keep the value of money stable by reducing income and wealth inequalities and controlling interest rates. At times of inflation, tight monetary policy is adopted and vice versa.</a:t>
            </a:r>
          </a:p>
          <a:p>
            <a:pPr>
              <a:buNone/>
            </a:pPr>
            <a:endParaRPr lang="en-US" sz="2600" dirty="0" smtClean="0"/>
          </a:p>
          <a:p>
            <a:r>
              <a:rPr lang="en-US" sz="2600" dirty="0" smtClean="0"/>
              <a:t>Rapid Economic </a:t>
            </a:r>
            <a:r>
              <a:rPr lang="en-US" sz="2600" dirty="0" smtClean="0"/>
              <a:t>Growth – The </a:t>
            </a:r>
            <a:r>
              <a:rPr lang="en-US" sz="2600" dirty="0" smtClean="0"/>
              <a:t>policy influences </a:t>
            </a:r>
            <a:r>
              <a:rPr lang="en-US" sz="2600" dirty="0" smtClean="0"/>
              <a:t>the economic growth by controlling real interest </a:t>
            </a:r>
            <a:r>
              <a:rPr lang="en-US" sz="2600" dirty="0" smtClean="0"/>
              <a:t>rates </a:t>
            </a:r>
            <a:r>
              <a:rPr lang="en-US" sz="2600" dirty="0" smtClean="0"/>
              <a:t>and its resultant impact on the </a:t>
            </a:r>
            <a:r>
              <a:rPr lang="en-US" sz="2600" dirty="0" smtClean="0"/>
              <a:t>investment. </a:t>
            </a:r>
            <a:r>
              <a:rPr lang="en-US" sz="2600" dirty="0" smtClean="0"/>
              <a:t>If RBI adopts liberal credit policy by reducing interest rates, the investment level in the economy can be encouraged</a:t>
            </a:r>
            <a:r>
              <a:rPr lang="en-US" sz="2600" dirty="0" smtClean="0"/>
              <a:t>.</a:t>
            </a:r>
            <a:endParaRPr lang="en-US" sz="2600" dirty="0" smtClean="0"/>
          </a:p>
          <a:p>
            <a:endParaRPr lang="en-US" sz="2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28596" y="1500174"/>
            <a:ext cx="8229600" cy="4525963"/>
          </a:xfrm>
        </p:spPr>
        <p:txBody>
          <a:bodyPr>
            <a:normAutofit lnSpcReduction="10000"/>
          </a:bodyPr>
          <a:lstStyle/>
          <a:p>
            <a:r>
              <a:rPr lang="en-US" sz="2600" dirty="0" smtClean="0"/>
              <a:t>Balance of </a:t>
            </a:r>
            <a:r>
              <a:rPr lang="en-US" sz="2600" dirty="0" smtClean="0"/>
              <a:t>Payments Equilibrium - RBI tries to maintain equilibrium through monetary policy. The </a:t>
            </a:r>
            <a:r>
              <a:rPr lang="en-US" sz="2600" dirty="0" err="1" smtClean="0"/>
              <a:t>BoP</a:t>
            </a:r>
            <a:r>
              <a:rPr lang="en-US" sz="2600" dirty="0" smtClean="0"/>
              <a:t> </a:t>
            </a:r>
            <a:r>
              <a:rPr lang="en-US" sz="2600" dirty="0" smtClean="0"/>
              <a:t>has two aspects, </a:t>
            </a:r>
            <a:r>
              <a:rPr lang="en-US" sz="2600" dirty="0" err="1" smtClean="0"/>
              <a:t>BoP</a:t>
            </a:r>
            <a:r>
              <a:rPr lang="en-US" sz="2600" dirty="0" smtClean="0"/>
              <a:t> surplus (</a:t>
            </a:r>
            <a:r>
              <a:rPr lang="en-US" sz="2600" dirty="0" smtClean="0"/>
              <a:t>excess money supply in domestic economy</a:t>
            </a:r>
            <a:r>
              <a:rPr lang="en-US" sz="2600" dirty="0" smtClean="0"/>
              <a:t>) </a:t>
            </a:r>
            <a:r>
              <a:rPr lang="en-US" sz="2600" dirty="0" smtClean="0"/>
              <a:t>and </a:t>
            </a:r>
            <a:r>
              <a:rPr lang="en-US" sz="2600" dirty="0" err="1" smtClean="0"/>
              <a:t>BoP</a:t>
            </a:r>
            <a:r>
              <a:rPr lang="en-US" sz="2600" dirty="0" smtClean="0"/>
              <a:t> </a:t>
            </a:r>
            <a:r>
              <a:rPr lang="en-US" sz="2600" dirty="0" smtClean="0"/>
              <a:t>deficit (stringency </a:t>
            </a:r>
            <a:r>
              <a:rPr lang="en-US" sz="2600" dirty="0" smtClean="0"/>
              <a:t>of </a:t>
            </a:r>
            <a:r>
              <a:rPr lang="en-US" sz="2600" dirty="0" smtClean="0"/>
              <a:t>money). </a:t>
            </a:r>
            <a:r>
              <a:rPr lang="en-US" sz="2600" dirty="0" smtClean="0"/>
              <a:t>If the monetary policy succeeds </a:t>
            </a:r>
            <a:r>
              <a:rPr lang="en-US" sz="2600" dirty="0" smtClean="0"/>
              <a:t>the </a:t>
            </a:r>
            <a:r>
              <a:rPr lang="en-US" sz="2600" dirty="0" err="1" smtClean="0"/>
              <a:t>BoP</a:t>
            </a:r>
            <a:r>
              <a:rPr lang="en-US" sz="2600" dirty="0" smtClean="0"/>
              <a:t> </a:t>
            </a:r>
            <a:r>
              <a:rPr lang="en-US" sz="2600" dirty="0" smtClean="0"/>
              <a:t>equilibrium can be </a:t>
            </a:r>
            <a:r>
              <a:rPr lang="en-US" sz="2600" dirty="0" smtClean="0"/>
              <a:t>achieved.</a:t>
            </a:r>
          </a:p>
          <a:p>
            <a:endParaRPr lang="en-US" sz="2600" dirty="0" smtClean="0"/>
          </a:p>
          <a:p>
            <a:r>
              <a:rPr lang="en-US" sz="2600" dirty="0" smtClean="0"/>
              <a:t>Full Employment </a:t>
            </a:r>
            <a:r>
              <a:rPr lang="en-US" sz="2600" dirty="0" smtClean="0"/>
              <a:t>– refers to </a:t>
            </a:r>
            <a:r>
              <a:rPr lang="en-US" sz="2600" dirty="0" smtClean="0"/>
              <a:t>a situation in which everybody who wants jobs to get jobs. </a:t>
            </a:r>
            <a:r>
              <a:rPr lang="en-US" sz="2600" dirty="0" smtClean="0"/>
              <a:t>(but not zero unemployment). </a:t>
            </a:r>
            <a:r>
              <a:rPr lang="en-US" sz="2600" dirty="0" smtClean="0"/>
              <a:t>Monetary policy tries to attain the full employment </a:t>
            </a:r>
            <a:r>
              <a:rPr lang="en-US" sz="2600" dirty="0" smtClean="0"/>
              <a:t>through </a:t>
            </a:r>
            <a:r>
              <a:rPr lang="en-US" sz="2600" dirty="0" smtClean="0"/>
              <a:t>effective </a:t>
            </a:r>
            <a:r>
              <a:rPr lang="en-US" sz="2600" dirty="0" smtClean="0"/>
              <a:t>control.</a:t>
            </a:r>
            <a:endParaRPr lang="en-US" sz="2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600" dirty="0" smtClean="0"/>
              <a:t>Equal </a:t>
            </a:r>
            <a:r>
              <a:rPr lang="en-US" sz="2600" dirty="0" smtClean="0"/>
              <a:t>Income Distribution </a:t>
            </a:r>
            <a:r>
              <a:rPr lang="en-US" sz="2600" dirty="0" smtClean="0"/>
              <a:t>– Economists  </a:t>
            </a:r>
            <a:r>
              <a:rPr lang="en-US" sz="2600" dirty="0" smtClean="0"/>
              <a:t>believe that monetary policy helps in </a:t>
            </a:r>
            <a:r>
              <a:rPr lang="en-US" sz="2600" dirty="0" smtClean="0"/>
              <a:t>achieving </a:t>
            </a:r>
            <a:r>
              <a:rPr lang="en-US" sz="2600" dirty="0" smtClean="0"/>
              <a:t>income distribution. Effective control through monetary policy, </a:t>
            </a:r>
            <a:r>
              <a:rPr lang="en-US" sz="2600" dirty="0" smtClean="0"/>
              <a:t>equal </a:t>
            </a:r>
            <a:r>
              <a:rPr lang="en-US" sz="2600" dirty="0" smtClean="0"/>
              <a:t>income distribution can be </a:t>
            </a:r>
            <a:r>
              <a:rPr lang="en-US" sz="2600" dirty="0" smtClean="0"/>
              <a:t>achieved.</a:t>
            </a:r>
          </a:p>
          <a:p>
            <a:endParaRPr lang="en-US" sz="2600" dirty="0" smtClean="0"/>
          </a:p>
          <a:p>
            <a:r>
              <a:rPr lang="en-US" sz="2600" dirty="0" smtClean="0"/>
              <a:t>Exchange Rate Stability – It is the price at which home country’s currency is exchanged with currency of other country. If there is high volatility in the exchange values, foreign currency loses its faith and hence through maintaining money supply exchange rates are stabilized.</a:t>
            </a:r>
            <a:endParaRPr lang="en-US" sz="2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FF00"/>
                </a:solidFill>
              </a:rPr>
              <a:t>Fiscal Policy</a:t>
            </a:r>
            <a:endParaRPr lang="en-US" sz="3600" dirty="0">
              <a:solidFill>
                <a:srgbClr val="FFFF00"/>
              </a:solidFill>
            </a:endParaRPr>
          </a:p>
        </p:txBody>
      </p:sp>
      <p:sp>
        <p:nvSpPr>
          <p:cNvPr id="3" name="Content Placeholder 2"/>
          <p:cNvSpPr>
            <a:spLocks noGrp="1"/>
          </p:cNvSpPr>
          <p:nvPr>
            <p:ph sz="half" idx="1"/>
          </p:nvPr>
        </p:nvSpPr>
        <p:spPr/>
        <p:txBody>
          <a:bodyPr>
            <a:noAutofit/>
          </a:bodyPr>
          <a:lstStyle/>
          <a:p>
            <a:r>
              <a:rPr lang="en-US" sz="2200" b="1" dirty="0" smtClean="0"/>
              <a:t>Fiscal policy</a:t>
            </a:r>
            <a:r>
              <a:rPr lang="en-US" sz="2200" dirty="0" smtClean="0"/>
              <a:t> is the means by which a government adjusts its spending levels and tax rates to monitor and influence a nation's economy. It is the sister strategy to monetary policy through which a central bank influences a nation's money supply</a:t>
            </a:r>
            <a:r>
              <a:rPr lang="en-US" sz="2200" dirty="0" smtClean="0"/>
              <a:t>.</a:t>
            </a:r>
          </a:p>
          <a:p>
            <a:r>
              <a:rPr lang="en-US" sz="2200" dirty="0" smtClean="0"/>
              <a:t>It is widely known as ‘Budgetary Policy’. </a:t>
            </a:r>
            <a:endParaRPr lang="en-US" sz="2200" dirty="0"/>
          </a:p>
        </p:txBody>
      </p:sp>
      <p:pic>
        <p:nvPicPr>
          <p:cNvPr id="6" name="Content Placeholder 5" descr="fiscal-policy.jpg"/>
          <p:cNvPicPr>
            <a:picLocks noGrp="1" noChangeAspect="1"/>
          </p:cNvPicPr>
          <p:nvPr>
            <p:ph sz="half" idx="2"/>
          </p:nvPr>
        </p:nvPicPr>
        <p:blipFill>
          <a:blip r:embed="rId2"/>
          <a:stretch>
            <a:fillRect/>
          </a:stretch>
        </p:blipFill>
        <p:spPr>
          <a:xfrm>
            <a:off x="4572000" y="2071678"/>
            <a:ext cx="4290843" cy="3357585"/>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FF00"/>
                </a:solidFill>
              </a:rPr>
              <a:t>Fiscal </a:t>
            </a:r>
            <a:r>
              <a:rPr lang="en-US" sz="3600" dirty="0" err="1" smtClean="0">
                <a:solidFill>
                  <a:srgbClr val="FFFF00"/>
                </a:solidFill>
              </a:rPr>
              <a:t>vs</a:t>
            </a:r>
            <a:r>
              <a:rPr lang="en-US" sz="3600" dirty="0" smtClean="0">
                <a:solidFill>
                  <a:srgbClr val="FFFF00"/>
                </a:solidFill>
              </a:rPr>
              <a:t> Monetary</a:t>
            </a:r>
            <a:endParaRPr lang="en-US" sz="3600" dirty="0">
              <a:solidFill>
                <a:srgbClr val="FFFF00"/>
              </a:solidFill>
            </a:endParaRPr>
          </a:p>
        </p:txBody>
      </p:sp>
      <p:sp>
        <p:nvSpPr>
          <p:cNvPr id="3" name="Content Placeholder 2"/>
          <p:cNvSpPr>
            <a:spLocks noGrp="1"/>
          </p:cNvSpPr>
          <p:nvPr>
            <p:ph idx="1"/>
          </p:nvPr>
        </p:nvSpPr>
        <p:spPr/>
        <p:txBody>
          <a:bodyPr/>
          <a:lstStyle/>
          <a:p>
            <a:pPr>
              <a:buNone/>
            </a:pPr>
            <a:r>
              <a:rPr lang="en-IN" sz="2800" dirty="0" smtClean="0"/>
              <a:t>Fiscal policy can be distinguished from </a:t>
            </a:r>
            <a:r>
              <a:rPr lang="en-IN" sz="2800" dirty="0" smtClean="0"/>
              <a:t>monetary policy</a:t>
            </a:r>
            <a:r>
              <a:rPr lang="en-IN" sz="2800" dirty="0" smtClean="0"/>
              <a:t>, in that fiscal policy deals with taxation and government spending and is often administered by an executive under laws of a legislature, whereas monetary policy deals with the money supply, lending rates and interest rates and is often administered by a central bank.</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FF00"/>
                </a:solidFill>
              </a:rPr>
              <a:t>Objectives of Fiscal Policy</a:t>
            </a:r>
            <a:endParaRPr lang="en-US" sz="3600" dirty="0">
              <a:solidFill>
                <a:srgbClr val="FFFF00"/>
              </a:solidFill>
            </a:endParaRPr>
          </a:p>
        </p:txBody>
      </p:sp>
      <p:sp>
        <p:nvSpPr>
          <p:cNvPr id="3" name="Content Placeholder 2"/>
          <p:cNvSpPr>
            <a:spLocks noGrp="1"/>
          </p:cNvSpPr>
          <p:nvPr>
            <p:ph idx="1"/>
          </p:nvPr>
        </p:nvSpPr>
        <p:spPr/>
        <p:txBody>
          <a:bodyPr/>
          <a:lstStyle/>
          <a:p>
            <a:r>
              <a:rPr lang="en-US" dirty="0" smtClean="0"/>
              <a:t>Mobilization of Resources – Financial resources are mobilized through taxation (direct and indirect), public savings and private savings.</a:t>
            </a:r>
          </a:p>
          <a:p>
            <a:r>
              <a:rPr lang="en-US" dirty="0" smtClean="0"/>
              <a:t>Effective Allocation of Financial Resources -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Contents</a:t>
            </a:r>
            <a:endParaRPr lang="en-IN" dirty="0">
              <a:solidFill>
                <a:srgbClr val="FFFF00"/>
              </a:solidFill>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Money – Introduction</a:t>
            </a:r>
          </a:p>
          <a:p>
            <a:pPr marL="514350" indent="-514350">
              <a:buFont typeface="+mj-lt"/>
              <a:buAutoNum type="arabicPeriod"/>
            </a:pPr>
            <a:r>
              <a:rPr lang="en-US" dirty="0" smtClean="0"/>
              <a:t>Functions of Money</a:t>
            </a:r>
          </a:p>
          <a:p>
            <a:pPr marL="514350" indent="-514350">
              <a:buFont typeface="+mj-lt"/>
              <a:buAutoNum type="arabicPeriod"/>
            </a:pPr>
            <a:r>
              <a:rPr lang="en-US" dirty="0" smtClean="0"/>
              <a:t>Types of Money</a:t>
            </a:r>
          </a:p>
          <a:p>
            <a:pPr marL="514350" indent="-514350">
              <a:buFont typeface="+mj-lt"/>
              <a:buAutoNum type="arabicPeriod"/>
            </a:pPr>
            <a:r>
              <a:rPr lang="en-US" dirty="0" smtClean="0"/>
              <a:t>Monetary Policy</a:t>
            </a:r>
          </a:p>
          <a:p>
            <a:pPr marL="514350" indent="-514350">
              <a:buFont typeface="+mj-lt"/>
              <a:buAutoNum type="arabicPeriod"/>
            </a:pPr>
            <a:r>
              <a:rPr lang="en-US" dirty="0" smtClean="0"/>
              <a:t>Fiscal Policy</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85850" y="5357826"/>
            <a:ext cx="8229600" cy="1143000"/>
          </a:xfrm>
        </p:spPr>
        <p:txBody>
          <a:bodyPr/>
          <a:lstStyle/>
          <a:p>
            <a:r>
              <a:rPr lang="en-US" sz="6000" b="1" dirty="0" smtClean="0">
                <a:solidFill>
                  <a:schemeClr val="bg1"/>
                </a:solidFill>
              </a:rPr>
              <a:t>MONEY</a:t>
            </a:r>
            <a:endParaRPr lang="en-IN" sz="6000" b="1"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FF00"/>
                </a:solidFill>
              </a:rPr>
              <a:t>Money – Introduction</a:t>
            </a:r>
            <a:endParaRPr lang="en-IN" sz="3600" dirty="0">
              <a:solidFill>
                <a:srgbClr val="FFFF00"/>
              </a:solidFill>
            </a:endParaRPr>
          </a:p>
        </p:txBody>
      </p:sp>
      <p:sp>
        <p:nvSpPr>
          <p:cNvPr id="3" name="Content Placeholder 2"/>
          <p:cNvSpPr>
            <a:spLocks noGrp="1"/>
          </p:cNvSpPr>
          <p:nvPr>
            <p:ph idx="1"/>
          </p:nvPr>
        </p:nvSpPr>
        <p:spPr/>
        <p:txBody>
          <a:bodyPr>
            <a:normAutofit/>
          </a:bodyPr>
          <a:lstStyle/>
          <a:p>
            <a:r>
              <a:rPr lang="en-US" sz="2400" dirty="0" smtClean="0"/>
              <a:t>Money is a medium of exchange developed to pay or accept any goods or services.</a:t>
            </a:r>
          </a:p>
          <a:p>
            <a:r>
              <a:rPr lang="en-US" sz="2400" dirty="0" smtClean="0"/>
              <a:t>Since money is standard, it avoids the inefficiencies of a barter system.</a:t>
            </a:r>
          </a:p>
          <a:p>
            <a:r>
              <a:rPr lang="en-US" sz="2400" dirty="0" smtClean="0"/>
              <a:t>It is either in the form of coins or cash. Amount of money with a person or institution determines its wealth.</a:t>
            </a:r>
          </a:p>
          <a:p>
            <a:r>
              <a:rPr lang="en-US" sz="2400" dirty="0" smtClean="0"/>
              <a:t>Each country has its own currency</a:t>
            </a:r>
            <a:endParaRPr lang="en-IN"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a:buNone/>
            </a:pPr>
            <a:r>
              <a:rPr lang="en-US" sz="2400" dirty="0" smtClean="0"/>
              <a:t>In economics, money is </a:t>
            </a:r>
            <a:r>
              <a:rPr lang="en-IN" sz="2400" dirty="0" smtClean="0"/>
              <a:t>defined </a:t>
            </a:r>
            <a:r>
              <a:rPr lang="en-IN" sz="2400" dirty="0" smtClean="0"/>
              <a:t>as something that serves as a </a:t>
            </a:r>
            <a:r>
              <a:rPr lang="en-IN" sz="2400" b="1" dirty="0" smtClean="0"/>
              <a:t>medium of exchange</a:t>
            </a:r>
            <a:r>
              <a:rPr lang="en-IN" sz="2400" dirty="0" smtClean="0"/>
              <a:t>, a </a:t>
            </a:r>
            <a:r>
              <a:rPr lang="en-IN" sz="2400" b="1" dirty="0" smtClean="0"/>
              <a:t>unit of accounting</a:t>
            </a:r>
            <a:r>
              <a:rPr lang="en-IN" sz="2400" dirty="0" smtClean="0"/>
              <a:t>, and a </a:t>
            </a:r>
            <a:r>
              <a:rPr lang="en-IN" sz="2400" b="1" dirty="0" smtClean="0"/>
              <a:t>store of value</a:t>
            </a:r>
            <a:r>
              <a:rPr lang="en-IN" sz="2400" dirty="0" smtClean="0"/>
              <a:t>. Money, as a medium of exchange, is accepted for making transactions all over. As a unit of accounting, money provides a simple device for identifying and communicating value.</a:t>
            </a:r>
            <a:endParaRPr lang="en-IN"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FF00"/>
                </a:solidFill>
              </a:rPr>
              <a:t>Functions of Money</a:t>
            </a:r>
            <a:endParaRPr lang="en-US" sz="3600" dirty="0">
              <a:solidFill>
                <a:srgbClr val="FFFF00"/>
              </a:solidFill>
            </a:endParaRPr>
          </a:p>
        </p:txBody>
      </p:sp>
      <p:sp>
        <p:nvSpPr>
          <p:cNvPr id="3" name="Content Placeholder 2"/>
          <p:cNvSpPr>
            <a:spLocks noGrp="1"/>
          </p:cNvSpPr>
          <p:nvPr>
            <p:ph sz="half" idx="1"/>
          </p:nvPr>
        </p:nvSpPr>
        <p:spPr/>
        <p:txBody>
          <a:bodyPr>
            <a:normAutofit/>
          </a:bodyPr>
          <a:lstStyle/>
          <a:p>
            <a:r>
              <a:rPr lang="en-US" sz="2400" dirty="0" smtClean="0"/>
              <a:t>A unit of account</a:t>
            </a:r>
            <a:r>
              <a:rPr lang="en-US" sz="2400" dirty="0" smtClean="0"/>
              <a:t> </a:t>
            </a:r>
            <a:r>
              <a:rPr lang="en-US" sz="2400" dirty="0" smtClean="0"/>
              <a:t>– money is the foundation of every transaction; everything in economy is quoted in terms of it.</a:t>
            </a:r>
          </a:p>
          <a:p>
            <a:pPr>
              <a:buNone/>
            </a:pPr>
            <a:endParaRPr lang="en-US" sz="2400" dirty="0" smtClean="0"/>
          </a:p>
          <a:p>
            <a:r>
              <a:rPr lang="en-US" sz="2400" dirty="0" smtClean="0"/>
              <a:t>A medium of exchange – used to buy goods &amp; services</a:t>
            </a:r>
          </a:p>
        </p:txBody>
      </p:sp>
      <p:pic>
        <p:nvPicPr>
          <p:cNvPr id="5" name="Content Placeholder 4" descr="mediumofexchange.jpg"/>
          <p:cNvPicPr>
            <a:picLocks noGrp="1" noChangeAspect="1"/>
          </p:cNvPicPr>
          <p:nvPr>
            <p:ph sz="half" idx="2"/>
          </p:nvPr>
        </p:nvPicPr>
        <p:blipFill>
          <a:blip r:embed="rId2"/>
          <a:srcRect t="21515"/>
          <a:stretch>
            <a:fillRect/>
          </a:stretch>
        </p:blipFill>
        <p:spPr>
          <a:xfrm>
            <a:off x="4786314" y="3929066"/>
            <a:ext cx="4038600" cy="2377284"/>
          </a:xfrm>
        </p:spPr>
      </p:pic>
      <p:pic>
        <p:nvPicPr>
          <p:cNvPr id="6" name="Picture 5" descr="unitofaccount.jpg"/>
          <p:cNvPicPr>
            <a:picLocks noChangeAspect="1"/>
          </p:cNvPicPr>
          <p:nvPr/>
        </p:nvPicPr>
        <p:blipFill>
          <a:blip r:embed="rId3"/>
          <a:stretch>
            <a:fillRect/>
          </a:stretch>
        </p:blipFill>
        <p:spPr>
          <a:xfrm>
            <a:off x="4857751" y="1500173"/>
            <a:ext cx="3914965" cy="235745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a:bodyPr>
          <a:lstStyle/>
          <a:p>
            <a:r>
              <a:rPr lang="en-US" sz="2400" dirty="0" smtClean="0"/>
              <a:t>A store of value – with saved money, goods and services could be bought in future</a:t>
            </a:r>
          </a:p>
          <a:p>
            <a:r>
              <a:rPr lang="en-US" sz="2400" dirty="0" smtClean="0"/>
              <a:t>A standard of deferred payment – whatever be the debt today can be settled in future by exchanging money</a:t>
            </a:r>
            <a:endParaRPr lang="en-US" sz="2400" dirty="0" smtClean="0"/>
          </a:p>
        </p:txBody>
      </p:sp>
      <p:sp>
        <p:nvSpPr>
          <p:cNvPr id="4" name="Content Placeholder 3"/>
          <p:cNvSpPr>
            <a:spLocks noGrp="1"/>
          </p:cNvSpPr>
          <p:nvPr>
            <p:ph sz="half" idx="2"/>
          </p:nvPr>
        </p:nvSpPr>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FF00"/>
                </a:solidFill>
              </a:rPr>
              <a:t>Types of Money</a:t>
            </a:r>
            <a:endParaRPr lang="en-US" sz="3600" dirty="0">
              <a:solidFill>
                <a:srgbClr val="FFFF00"/>
              </a:solidFill>
            </a:endParaRPr>
          </a:p>
        </p:txBody>
      </p:sp>
      <p:sp>
        <p:nvSpPr>
          <p:cNvPr id="3" name="Content Placeholder 2"/>
          <p:cNvSpPr>
            <a:spLocks noGrp="1"/>
          </p:cNvSpPr>
          <p:nvPr>
            <p:ph sz="half" idx="1"/>
          </p:nvPr>
        </p:nvSpPr>
        <p:spPr/>
        <p:txBody>
          <a:bodyPr>
            <a:normAutofit fontScale="92500" lnSpcReduction="20000"/>
          </a:bodyPr>
          <a:lstStyle/>
          <a:p>
            <a:pPr marL="514350" indent="-514350">
              <a:buFont typeface="+mj-lt"/>
              <a:buAutoNum type="arabicPeriod"/>
            </a:pPr>
            <a:r>
              <a:rPr lang="en-US" sz="2400" dirty="0" smtClean="0"/>
              <a:t>Commercial Money – claim against financial institutions that can be used for the purchase of goods and services. Examples – credit money, electronic money, fractional money and representative money.</a:t>
            </a:r>
            <a:endParaRPr lang="en-US" sz="2400" dirty="0" smtClean="0"/>
          </a:p>
          <a:p>
            <a:pPr marL="514350" indent="-514350">
              <a:buFont typeface="+mj-lt"/>
              <a:buAutoNum type="arabicPeriod"/>
            </a:pPr>
            <a:endParaRPr lang="en-US" sz="2400" dirty="0" smtClean="0"/>
          </a:p>
          <a:p>
            <a:pPr marL="514350" indent="-514350">
              <a:buFont typeface="+mj-lt"/>
              <a:buAutoNum type="arabicPeriod"/>
            </a:pPr>
            <a:r>
              <a:rPr lang="en-US" sz="2400" dirty="0" smtClean="0"/>
              <a:t>Commodity Money – used in barter system where the valuable resources fulfill functions of money. Certain types of such commodities are gold coins, beads, shells, pearls, stones, metal, etc.</a:t>
            </a:r>
          </a:p>
        </p:txBody>
      </p:sp>
      <p:sp>
        <p:nvSpPr>
          <p:cNvPr id="4" name="Content Placeholder 3"/>
          <p:cNvSpPr>
            <a:spLocks noGrp="1"/>
          </p:cNvSpPr>
          <p:nvPr>
            <p:ph sz="half" idx="2"/>
          </p:nvPr>
        </p:nvSpPr>
        <p:spPr/>
        <p:txBody>
          <a:bodyPr>
            <a:normAutofit fontScale="92500" lnSpcReduction="20000"/>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solidFill>
                  <a:srgbClr val="FFFF00"/>
                </a:solidFill>
              </a:rPr>
              <a:t>…Continued</a:t>
            </a:r>
            <a:endParaRPr lang="en-US" sz="2000" dirty="0">
              <a:solidFill>
                <a:srgbClr val="FFFF00"/>
              </a:solidFill>
            </a:endParaRPr>
          </a:p>
        </p:txBody>
      </p:sp>
      <p:sp>
        <p:nvSpPr>
          <p:cNvPr id="3" name="Content Placeholder 2"/>
          <p:cNvSpPr>
            <a:spLocks noGrp="1"/>
          </p:cNvSpPr>
          <p:nvPr>
            <p:ph sz="half" idx="1"/>
          </p:nvPr>
        </p:nvSpPr>
        <p:spPr/>
        <p:txBody>
          <a:bodyPr>
            <a:normAutofit fontScale="85000" lnSpcReduction="20000"/>
          </a:bodyPr>
          <a:lstStyle/>
          <a:p>
            <a:pPr>
              <a:buNone/>
            </a:pPr>
            <a:r>
              <a:rPr lang="en-US" sz="2400" dirty="0" smtClean="0"/>
              <a:t>3.   Fiat Money – doesn’t has intrinsic value. Its value is determined by government order which makes it a legal instrument for transaction purposes and by the market forces of demand and supply. Examples are paper money and coins.</a:t>
            </a:r>
          </a:p>
          <a:p>
            <a:pPr>
              <a:buNone/>
            </a:pPr>
            <a:r>
              <a:rPr lang="en-US" sz="2400" dirty="0" smtClean="0"/>
              <a:t> </a:t>
            </a:r>
          </a:p>
          <a:p>
            <a:pPr>
              <a:buNone/>
            </a:pPr>
            <a:r>
              <a:rPr lang="en-US" sz="2400" dirty="0" smtClean="0"/>
              <a:t>4.   Fiduciary Money – is when a customer can sell the promise or transfer it to somebody else which was assured by the bank to pay in different types of money. It is generally paid in gold, silver, paper money, </a:t>
            </a:r>
            <a:r>
              <a:rPr lang="en-US" sz="2400" dirty="0" err="1" smtClean="0"/>
              <a:t>cheques</a:t>
            </a:r>
            <a:r>
              <a:rPr lang="en-US" sz="2400" dirty="0" smtClean="0"/>
              <a:t> and bank notes.</a:t>
            </a:r>
          </a:p>
        </p:txBody>
      </p:sp>
      <p:sp>
        <p:nvSpPr>
          <p:cNvPr id="4" name="Content Placeholder 3"/>
          <p:cNvSpPr>
            <a:spLocks noGrp="1"/>
          </p:cNvSpPr>
          <p:nvPr>
            <p:ph sz="half" idx="2"/>
          </p:nvPr>
        </p:nvSpPr>
        <p:spPr/>
        <p:txBody>
          <a:bodyPr>
            <a:normAutofit fontScale="85000" lnSpcReduction="20000"/>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TotalTime>
  <Words>691</Words>
  <Application>Microsoft Office PowerPoint</Application>
  <PresentationFormat>On-screen Show (4:3)</PresentationFormat>
  <Paragraphs>56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SARVAJANIK COLLEGE OF ENGINEERING AND TECHNOLOGY</vt:lpstr>
      <vt:lpstr>Contents</vt:lpstr>
      <vt:lpstr>MONEY</vt:lpstr>
      <vt:lpstr>Money – Introduction</vt:lpstr>
      <vt:lpstr>Slide 5</vt:lpstr>
      <vt:lpstr>Functions of Money</vt:lpstr>
      <vt:lpstr>Slide 7</vt:lpstr>
      <vt:lpstr>Types of Money</vt:lpstr>
      <vt:lpstr>…Continued</vt:lpstr>
      <vt:lpstr>Monetary Policy</vt:lpstr>
      <vt:lpstr>Slide 11</vt:lpstr>
      <vt:lpstr>Objectives of Monetary Policy</vt:lpstr>
      <vt:lpstr>Slide 13</vt:lpstr>
      <vt:lpstr>Slide 14</vt:lpstr>
      <vt:lpstr>Fiscal Policy</vt:lpstr>
      <vt:lpstr>Fiscal vs Monetary</vt:lpstr>
      <vt:lpstr>Objectives of Fiscal Policy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SARVAJANIK COLLEGE OF ENGINEERING AND TECHNOLOGY</dc:title>
  <dc:creator>lenovo</dc:creator>
  <cp:lastModifiedBy>amul</cp:lastModifiedBy>
  <cp:revision>34</cp:revision>
  <dcterms:created xsi:type="dcterms:W3CDTF">2017-09-08T18:47:22Z</dcterms:created>
  <dcterms:modified xsi:type="dcterms:W3CDTF">2017-09-11T19:19:03Z</dcterms:modified>
</cp:coreProperties>
</file>