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5" r:id="rId2"/>
    <p:sldId id="276" r:id="rId3"/>
    <p:sldId id="257" r:id="rId4"/>
    <p:sldId id="258" r:id="rId5"/>
    <p:sldId id="259" r:id="rId6"/>
    <p:sldId id="260" r:id="rId7"/>
    <p:sldId id="261" r:id="rId8"/>
    <p:sldId id="263" r:id="rId9"/>
    <p:sldId id="264" r:id="rId10"/>
    <p:sldId id="279" r:id="rId11"/>
    <p:sldId id="265" r:id="rId12"/>
    <p:sldId id="280" r:id="rId13"/>
    <p:sldId id="291" r:id="rId14"/>
    <p:sldId id="287" r:id="rId15"/>
    <p:sldId id="283" r:id="rId16"/>
    <p:sldId id="284" r:id="rId17"/>
    <p:sldId id="285" r:id="rId18"/>
    <p:sldId id="286" r:id="rId19"/>
    <p:sldId id="269" r:id="rId20"/>
    <p:sldId id="270" r:id="rId21"/>
    <p:sldId id="288" r:id="rId22"/>
    <p:sldId id="271" r:id="rId23"/>
    <p:sldId id="289" r:id="rId24"/>
    <p:sldId id="290" r:id="rId25"/>
    <p:sldId id="274" r:id="rId26"/>
    <p:sldId id="29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7EB2E-819B-446F-BD8B-9DA2FCDD277E}" type="datetimeFigureOut">
              <a:rPr lang="en-US" smtClean="0"/>
              <a:pPr/>
              <a:t>10/3/2017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350D4B-B5E0-47F7-B497-8C831118712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Queue_(abstract_data_typ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 breadth-first search (BFS) is another technique for traversing a finite graph. BFS visits the </a:t>
            </a:r>
            <a:r>
              <a:rPr lang="en-IN" sz="1200" b="0" i="0" kern="1200" dirty="0" err="1" smtClean="0">
                <a:solidFill>
                  <a:schemeClr val="tx1"/>
                </a:solidFill>
                <a:latin typeface="+mn-lt"/>
                <a:ea typeface="+mn-ea"/>
                <a:cs typeface="+mn-cs"/>
              </a:rPr>
              <a:t>neighbor</a:t>
            </a:r>
            <a:r>
              <a:rPr lang="en-IN" sz="1200" b="0" i="0" kern="1200" dirty="0" smtClean="0">
                <a:solidFill>
                  <a:schemeClr val="tx1"/>
                </a:solidFill>
                <a:latin typeface="+mn-lt"/>
                <a:ea typeface="+mn-ea"/>
                <a:cs typeface="+mn-cs"/>
              </a:rPr>
              <a:t> vertices before visiting the child vertices, and a </a:t>
            </a:r>
            <a:r>
              <a:rPr lang="en-IN" sz="1200" b="0" i="0" u="none" strike="noStrike" kern="1200" dirty="0" smtClean="0">
                <a:solidFill>
                  <a:schemeClr val="tx1"/>
                </a:solidFill>
                <a:latin typeface="+mn-lt"/>
                <a:ea typeface="+mn-ea"/>
                <a:cs typeface="+mn-cs"/>
                <a:hlinkClick r:id="rId3" tooltip="Queue (abstract data type)"/>
              </a:rPr>
              <a:t>queue</a:t>
            </a:r>
            <a:r>
              <a:rPr lang="en-IN" sz="1200" b="0" i="0" kern="1200" dirty="0" smtClean="0">
                <a:solidFill>
                  <a:schemeClr val="tx1"/>
                </a:solidFill>
                <a:latin typeface="+mn-lt"/>
                <a:ea typeface="+mn-ea"/>
                <a:cs typeface="+mn-cs"/>
              </a:rPr>
              <a:t> is used in the search process. This algorithm is often used to find the shortest path from one vertex to another.</a:t>
            </a:r>
            <a:endParaRPr lang="en-IN" dirty="0"/>
          </a:p>
        </p:txBody>
      </p:sp>
      <p:sp>
        <p:nvSpPr>
          <p:cNvPr id="4" name="Slide Number Placeholder 3"/>
          <p:cNvSpPr>
            <a:spLocks noGrp="1"/>
          </p:cNvSpPr>
          <p:nvPr>
            <p:ph type="sldNum" sz="quarter" idx="10"/>
          </p:nvPr>
        </p:nvSpPr>
        <p:spPr/>
        <p:txBody>
          <a:bodyPr/>
          <a:lstStyle/>
          <a:p>
            <a:fld id="{95BE4475-CB6C-41C3-86A5-9512B100A32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9ECA0F-FFE8-4AC8-9A6E-8D68775366C8}" type="datetimeFigureOut">
              <a:rPr lang="en-US" smtClean="0"/>
              <a:pPr/>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C45D0-F0B2-468C-8E23-880FD6AA31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ECA0F-FFE8-4AC8-9A6E-8D68775366C8}" type="datetimeFigureOut">
              <a:rPr lang="en-US" smtClean="0"/>
              <a:pPr/>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C45D0-F0B2-468C-8E23-880FD6AA31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ECA0F-FFE8-4AC8-9A6E-8D68775366C8}" type="datetimeFigureOut">
              <a:rPr lang="en-US" smtClean="0"/>
              <a:pPr/>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C45D0-F0B2-468C-8E23-880FD6AA31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ECA0F-FFE8-4AC8-9A6E-8D68775366C8}" type="datetimeFigureOut">
              <a:rPr lang="en-US" smtClean="0"/>
              <a:pPr/>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C45D0-F0B2-468C-8E23-880FD6AA31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ECA0F-FFE8-4AC8-9A6E-8D68775366C8}" type="datetimeFigureOut">
              <a:rPr lang="en-US" smtClean="0"/>
              <a:pPr/>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C45D0-F0B2-468C-8E23-880FD6AA31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9ECA0F-FFE8-4AC8-9A6E-8D68775366C8}" type="datetimeFigureOut">
              <a:rPr lang="en-US" smtClean="0"/>
              <a:pPr/>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C45D0-F0B2-468C-8E23-880FD6AA31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9ECA0F-FFE8-4AC8-9A6E-8D68775366C8}" type="datetimeFigureOut">
              <a:rPr lang="en-US" smtClean="0"/>
              <a:pPr/>
              <a:t>10/3/2017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C45D0-F0B2-468C-8E23-880FD6AA31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9ECA0F-FFE8-4AC8-9A6E-8D68775366C8}" type="datetimeFigureOut">
              <a:rPr lang="en-US" smtClean="0"/>
              <a:pPr/>
              <a:t>10/3/2017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C45D0-F0B2-468C-8E23-880FD6AA31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ECA0F-FFE8-4AC8-9A6E-8D68775366C8}" type="datetimeFigureOut">
              <a:rPr lang="en-US" smtClean="0"/>
              <a:pPr/>
              <a:t>10/3/2017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0C45D0-F0B2-468C-8E23-880FD6AA31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ECA0F-FFE8-4AC8-9A6E-8D68775366C8}" type="datetimeFigureOut">
              <a:rPr lang="en-US" smtClean="0"/>
              <a:pPr/>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C45D0-F0B2-468C-8E23-880FD6AA31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ECA0F-FFE8-4AC8-9A6E-8D68775366C8}" type="datetimeFigureOut">
              <a:rPr lang="en-US" smtClean="0"/>
              <a:pPr/>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C45D0-F0B2-468C-8E23-880FD6AA31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ECA0F-FFE8-4AC8-9A6E-8D68775366C8}" type="datetimeFigureOut">
              <a:rPr lang="en-US" smtClean="0"/>
              <a:pPr/>
              <a:t>10/3/2017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C45D0-F0B2-468C-8E23-880FD6AA310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tu-logo2.png"/>
          <p:cNvPicPr>
            <a:picLocks noChangeAspect="1"/>
          </p:cNvPicPr>
          <p:nvPr/>
        </p:nvPicPr>
        <p:blipFill>
          <a:blip r:embed="rId2" cstate="print"/>
          <a:stretch>
            <a:fillRect/>
          </a:stretch>
        </p:blipFill>
        <p:spPr>
          <a:xfrm>
            <a:off x="7788514" y="228600"/>
            <a:ext cx="1073861" cy="1295400"/>
          </a:xfrm>
          <a:prstGeom prst="rect">
            <a:avLst/>
          </a:prstGeom>
        </p:spPr>
      </p:pic>
      <p:pic>
        <p:nvPicPr>
          <p:cNvPr id="3" name="Picture 2" descr="scet-logo.PNG"/>
          <p:cNvPicPr>
            <a:picLocks noChangeAspect="1"/>
          </p:cNvPicPr>
          <p:nvPr/>
        </p:nvPicPr>
        <p:blipFill>
          <a:blip r:embed="rId3" cstate="print"/>
          <a:stretch>
            <a:fillRect/>
          </a:stretch>
        </p:blipFill>
        <p:spPr>
          <a:xfrm>
            <a:off x="228601" y="228600"/>
            <a:ext cx="1387024" cy="1219199"/>
          </a:xfrm>
          <a:prstGeom prst="rect">
            <a:avLst/>
          </a:prstGeom>
        </p:spPr>
      </p:pic>
      <p:sp>
        <p:nvSpPr>
          <p:cNvPr id="4" name="Title 3"/>
          <p:cNvSpPr>
            <a:spLocks noGrp="1"/>
          </p:cNvSpPr>
          <p:nvPr>
            <p:ph type="title"/>
          </p:nvPr>
        </p:nvSpPr>
        <p:spPr>
          <a:xfrm>
            <a:off x="1600200" y="228600"/>
            <a:ext cx="6019800" cy="1143000"/>
          </a:xfrm>
        </p:spPr>
        <p:txBody>
          <a:bodyPr>
            <a:normAutofit/>
          </a:bodyPr>
          <a:lstStyle/>
          <a:p>
            <a:r>
              <a:rPr lang="en-US" sz="3300" dirty="0" smtClean="0"/>
              <a:t>SARVAJANIK COLLEGE OF ENGINEERING AND TECHNOLOGY</a:t>
            </a:r>
            <a:endParaRPr lang="en-IN" sz="3300" dirty="0"/>
          </a:p>
        </p:txBody>
      </p:sp>
      <p:sp>
        <p:nvSpPr>
          <p:cNvPr id="5" name="Content Placeholder 4"/>
          <p:cNvSpPr>
            <a:spLocks noGrp="1"/>
          </p:cNvSpPr>
          <p:nvPr>
            <p:ph idx="1"/>
          </p:nvPr>
        </p:nvSpPr>
        <p:spPr>
          <a:xfrm>
            <a:off x="457200" y="1828800"/>
            <a:ext cx="8229600" cy="5029200"/>
          </a:xfrm>
        </p:spPr>
        <p:txBody>
          <a:bodyPr>
            <a:normAutofit/>
          </a:bodyPr>
          <a:lstStyle/>
          <a:p>
            <a:pPr>
              <a:buNone/>
            </a:pPr>
            <a:r>
              <a:rPr lang="en-US" sz="2400" dirty="0" smtClean="0"/>
              <a:t>Topic		: Graphs</a:t>
            </a:r>
          </a:p>
          <a:p>
            <a:pPr>
              <a:buNone/>
            </a:pPr>
            <a:r>
              <a:rPr lang="en-US" sz="2400" dirty="0" smtClean="0"/>
              <a:t>Subject	: Data Structures</a:t>
            </a:r>
          </a:p>
          <a:p>
            <a:pPr>
              <a:buNone/>
            </a:pPr>
            <a:r>
              <a:rPr lang="en-US" sz="2400" dirty="0" smtClean="0"/>
              <a:t>Department	: Computer Engineering (2110007)</a:t>
            </a:r>
          </a:p>
          <a:p>
            <a:pPr>
              <a:buNone/>
            </a:pPr>
            <a:r>
              <a:rPr lang="en-US" sz="2400" dirty="0" smtClean="0"/>
              <a:t>Guided by	: Prof. </a:t>
            </a:r>
            <a:r>
              <a:rPr lang="en-US" sz="2400" dirty="0" err="1" smtClean="0"/>
              <a:t>Urmi</a:t>
            </a:r>
            <a:r>
              <a:rPr lang="en-US" sz="2400" dirty="0" smtClean="0"/>
              <a:t> Desai </a:t>
            </a:r>
          </a:p>
          <a:p>
            <a:pPr>
              <a:buNone/>
            </a:pPr>
            <a:r>
              <a:rPr lang="en-US" sz="2400" dirty="0" smtClean="0"/>
              <a:t>Prepared by	: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graphicFrame>
        <p:nvGraphicFramePr>
          <p:cNvPr id="8" name="Table 7"/>
          <p:cNvGraphicFramePr>
            <a:graphicFrameLocks noGrp="1"/>
          </p:cNvGraphicFramePr>
          <p:nvPr/>
        </p:nvGraphicFramePr>
        <p:xfrm>
          <a:off x="1447800" y="4343400"/>
          <a:ext cx="6019800" cy="2148840"/>
        </p:xfrm>
        <a:graphic>
          <a:graphicData uri="http://schemas.openxmlformats.org/drawingml/2006/table">
            <a:tbl>
              <a:tblPr firstRow="1" bandRow="1">
                <a:tableStyleId>{9D7B26C5-4107-4FEC-AEDC-1716B250A1EF}</a:tableStyleId>
              </a:tblPr>
              <a:tblGrid>
                <a:gridCol w="3098426"/>
                <a:gridCol w="2921374"/>
              </a:tblGrid>
              <a:tr h="426720">
                <a:tc>
                  <a:txBody>
                    <a:bodyPr/>
                    <a:lstStyle/>
                    <a:p>
                      <a:r>
                        <a:rPr lang="en-US" sz="2000" dirty="0" smtClean="0"/>
                        <a:t>Name</a:t>
                      </a:r>
                      <a:endParaRPr lang="en-US" sz="2000" dirty="0"/>
                    </a:p>
                  </a:txBody>
                  <a:tcPr/>
                </a:tc>
                <a:tc>
                  <a:txBody>
                    <a:bodyPr/>
                    <a:lstStyle/>
                    <a:p>
                      <a:r>
                        <a:rPr lang="en-US" sz="2000" dirty="0" smtClean="0"/>
                        <a:t>Enrollment number</a:t>
                      </a:r>
                      <a:endParaRPr lang="en-US" sz="2000" dirty="0"/>
                    </a:p>
                  </a:txBody>
                  <a:tcPr/>
                </a:tc>
              </a:tr>
              <a:tr h="426720">
                <a:tc>
                  <a:txBody>
                    <a:bodyPr/>
                    <a:lstStyle/>
                    <a:p>
                      <a:r>
                        <a:rPr lang="en-US" sz="2000" dirty="0" err="1" smtClean="0"/>
                        <a:t>Amul</a:t>
                      </a:r>
                      <a:r>
                        <a:rPr lang="en-US" sz="2000" dirty="0" smtClean="0"/>
                        <a:t> </a:t>
                      </a:r>
                      <a:r>
                        <a:rPr lang="en-US" sz="2000" dirty="0" err="1" smtClean="0"/>
                        <a:t>Luniya</a:t>
                      </a:r>
                      <a:endParaRPr lang="en-US" sz="2000" dirty="0"/>
                    </a:p>
                  </a:txBody>
                  <a:tcPr/>
                </a:tc>
                <a:tc>
                  <a:txBody>
                    <a:bodyPr/>
                    <a:lstStyle/>
                    <a:p>
                      <a:r>
                        <a:rPr lang="en-US" sz="2000" dirty="0" smtClean="0"/>
                        <a:t>160420107003</a:t>
                      </a:r>
                      <a:endParaRPr lang="en-US" sz="2000" dirty="0"/>
                    </a:p>
                  </a:txBody>
                  <a:tcPr/>
                </a:tc>
              </a:tr>
              <a:tr h="441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Deep Gandhi</a:t>
                      </a:r>
                    </a:p>
                  </a:txBody>
                  <a:tcPr/>
                </a:tc>
                <a:tc>
                  <a:txBody>
                    <a:bodyPr/>
                    <a:lstStyle/>
                    <a:p>
                      <a:r>
                        <a:rPr lang="en-US" sz="2000" dirty="0" smtClean="0"/>
                        <a:t>160420107018</a:t>
                      </a:r>
                      <a:endParaRPr lang="en-US" sz="2000" dirty="0"/>
                    </a:p>
                  </a:txBody>
                  <a:tcPr/>
                </a:tc>
              </a:tr>
              <a:tr h="426720">
                <a:tc>
                  <a:txBody>
                    <a:bodyPr/>
                    <a:lstStyle/>
                    <a:p>
                      <a:r>
                        <a:rPr lang="en-US" sz="2000" dirty="0" err="1" smtClean="0"/>
                        <a:t>Dharmesh</a:t>
                      </a:r>
                      <a:r>
                        <a:rPr lang="en-US" sz="2000" dirty="0" smtClean="0"/>
                        <a:t> Lad</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160420107027</a:t>
                      </a:r>
                    </a:p>
                  </a:txBody>
                  <a:tcPr/>
                </a:tc>
              </a:tr>
              <a:tr h="426720">
                <a:tc>
                  <a:txBody>
                    <a:bodyPr/>
                    <a:lstStyle/>
                    <a:p>
                      <a:r>
                        <a:rPr lang="en-US" sz="2000" dirty="0" smtClean="0"/>
                        <a:t>Nikhil </a:t>
                      </a:r>
                      <a:r>
                        <a:rPr lang="en-US" sz="2000" dirty="0" err="1" smtClean="0"/>
                        <a:t>Mulchandani</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160420107030</a:t>
                      </a:r>
                    </a:p>
                  </a:txBody>
                  <a:tcPr/>
                </a:tc>
              </a:tr>
            </a:tbl>
          </a:graphicData>
        </a:graphic>
      </p:graphicFrame>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‘B-f S’</a:t>
            </a:r>
            <a:endParaRPr lang="en-IN" dirty="0"/>
          </a:p>
        </p:txBody>
      </p:sp>
      <p:sp>
        <p:nvSpPr>
          <p:cNvPr id="3" name="Content Placeholder 2"/>
          <p:cNvSpPr>
            <a:spLocks noGrp="1"/>
          </p:cNvSpPr>
          <p:nvPr>
            <p:ph idx="1"/>
          </p:nvPr>
        </p:nvSpPr>
        <p:spPr/>
        <p:txBody>
          <a:bodyPr>
            <a:normAutofit/>
          </a:bodyPr>
          <a:lstStyle/>
          <a:p>
            <a:r>
              <a:rPr lang="en-US" sz="2200" b="1" dirty="0" smtClean="0"/>
              <a:t>Insert</a:t>
            </a:r>
            <a:r>
              <a:rPr lang="en-US" sz="2200" dirty="0" smtClean="0"/>
              <a:t> (root)</a:t>
            </a:r>
          </a:p>
          <a:p>
            <a:r>
              <a:rPr lang="en-US" sz="2200" dirty="0" smtClean="0"/>
              <a:t>While all nodes not visited</a:t>
            </a:r>
          </a:p>
          <a:p>
            <a:pPr>
              <a:buNone/>
            </a:pPr>
            <a:r>
              <a:rPr lang="en-US" sz="2200" dirty="0" smtClean="0"/>
              <a:t>		node = </a:t>
            </a:r>
            <a:r>
              <a:rPr lang="en-US" sz="2200" b="1" dirty="0" smtClean="0"/>
              <a:t>delete </a:t>
            </a:r>
            <a:r>
              <a:rPr lang="en-US" sz="2200" dirty="0" smtClean="0"/>
              <a:t>()</a:t>
            </a:r>
          </a:p>
          <a:p>
            <a:pPr>
              <a:buNone/>
            </a:pPr>
            <a:r>
              <a:rPr lang="en-US" sz="2200" dirty="0" smtClean="0"/>
              <a:t>		print node, visit=true</a:t>
            </a:r>
          </a:p>
          <a:p>
            <a:pPr>
              <a:buNone/>
            </a:pPr>
            <a:r>
              <a:rPr lang="en-US" sz="2200" dirty="0" smtClean="0"/>
              <a:t>		</a:t>
            </a:r>
            <a:r>
              <a:rPr lang="en-US" sz="2200" b="1" dirty="0" smtClean="0"/>
              <a:t>insert</a:t>
            </a:r>
            <a:r>
              <a:rPr lang="en-US" sz="2200" dirty="0" smtClean="0"/>
              <a:t> all children of node into </a:t>
            </a:r>
            <a:r>
              <a:rPr lang="en-US" sz="2200" b="1" dirty="0" smtClean="0"/>
              <a:t>queue</a:t>
            </a:r>
          </a:p>
          <a:p>
            <a:r>
              <a:rPr lang="en-US" sz="2200" dirty="0" smtClean="0"/>
              <a:t>End while</a:t>
            </a:r>
            <a:endParaRPr lang="en-IN"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Search</a:t>
            </a:r>
            <a:endParaRPr lang="en-IN" dirty="0"/>
          </a:p>
        </p:txBody>
      </p:sp>
      <p:sp>
        <p:nvSpPr>
          <p:cNvPr id="3" name="Oval 2"/>
          <p:cNvSpPr/>
          <p:nvPr/>
        </p:nvSpPr>
        <p:spPr>
          <a:xfrm>
            <a:off x="4071934" y="1571612"/>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a:t>
            </a:r>
            <a:endParaRPr lang="en-IN" dirty="0"/>
          </a:p>
        </p:txBody>
      </p:sp>
      <p:sp>
        <p:nvSpPr>
          <p:cNvPr id="4" name="Oval 3"/>
          <p:cNvSpPr/>
          <p:nvPr/>
        </p:nvSpPr>
        <p:spPr>
          <a:xfrm>
            <a:off x="2285984" y="3214686"/>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a:t>
            </a:r>
            <a:endParaRPr lang="en-IN" dirty="0"/>
          </a:p>
        </p:txBody>
      </p:sp>
      <p:sp>
        <p:nvSpPr>
          <p:cNvPr id="5" name="Oval 4"/>
          <p:cNvSpPr/>
          <p:nvPr/>
        </p:nvSpPr>
        <p:spPr>
          <a:xfrm>
            <a:off x="928662" y="4857760"/>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a:t>
            </a:r>
            <a:endParaRPr lang="en-IN" dirty="0"/>
          </a:p>
        </p:txBody>
      </p:sp>
      <p:sp>
        <p:nvSpPr>
          <p:cNvPr id="6" name="Oval 5"/>
          <p:cNvSpPr/>
          <p:nvPr/>
        </p:nvSpPr>
        <p:spPr>
          <a:xfrm>
            <a:off x="4357686" y="3214686"/>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a:t>
            </a:r>
            <a:endParaRPr lang="en-IN" dirty="0"/>
          </a:p>
        </p:txBody>
      </p:sp>
      <p:sp>
        <p:nvSpPr>
          <p:cNvPr id="7" name="Oval 6"/>
          <p:cNvSpPr/>
          <p:nvPr/>
        </p:nvSpPr>
        <p:spPr>
          <a:xfrm>
            <a:off x="6357950" y="3214686"/>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a:t>
            </a:r>
            <a:endParaRPr lang="en-IN" dirty="0"/>
          </a:p>
        </p:txBody>
      </p:sp>
      <p:sp>
        <p:nvSpPr>
          <p:cNvPr id="8" name="Oval 7"/>
          <p:cNvSpPr/>
          <p:nvPr/>
        </p:nvSpPr>
        <p:spPr>
          <a:xfrm>
            <a:off x="3428992" y="4857760"/>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
            </a:r>
            <a:endParaRPr lang="en-IN" dirty="0"/>
          </a:p>
        </p:txBody>
      </p:sp>
      <p:cxnSp>
        <p:nvCxnSpPr>
          <p:cNvPr id="9" name="Straight Arrow Connector 8"/>
          <p:cNvCxnSpPr>
            <a:stCxn id="3" idx="3"/>
            <a:endCxn id="4" idx="7"/>
          </p:cNvCxnSpPr>
          <p:nvPr/>
        </p:nvCxnSpPr>
        <p:spPr>
          <a:xfrm rot="5400000">
            <a:off x="2967184" y="2109935"/>
            <a:ext cx="1137930" cy="128080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p:nvPr/>
        </p:nvCxnSpPr>
        <p:spPr>
          <a:xfrm rot="16200000" flipH="1">
            <a:off x="4033677" y="2676363"/>
            <a:ext cx="928694" cy="1479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a:stCxn id="3" idx="5"/>
            <a:endCxn id="7" idx="1"/>
          </p:cNvCxnSpPr>
          <p:nvPr/>
        </p:nvCxnSpPr>
        <p:spPr>
          <a:xfrm rot="16200000" flipH="1">
            <a:off x="5003167" y="1859902"/>
            <a:ext cx="1137930" cy="178087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rot="5400000">
            <a:off x="1395548" y="3967323"/>
            <a:ext cx="1137930" cy="85218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rot="5400000">
            <a:off x="3750463" y="4107661"/>
            <a:ext cx="928694" cy="57150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p:nvPr/>
        </p:nvCxnSpPr>
        <p:spPr>
          <a:xfrm rot="16200000" flipH="1">
            <a:off x="2645713" y="4074480"/>
            <a:ext cx="1137930" cy="63786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4714876" y="5286388"/>
            <a:ext cx="4143404" cy="523220"/>
          </a:xfrm>
          <a:prstGeom prst="rect">
            <a:avLst/>
          </a:prstGeom>
          <a:noFill/>
        </p:spPr>
        <p:txBody>
          <a:bodyPr wrap="square" rtlCol="0">
            <a:spAutoFit/>
          </a:bodyPr>
          <a:lstStyle/>
          <a:p>
            <a:r>
              <a:rPr lang="en-US" sz="2800" dirty="0" err="1" smtClean="0"/>
              <a:t>DfS</a:t>
            </a:r>
            <a:r>
              <a:rPr lang="en-US" sz="2800" dirty="0" smtClean="0"/>
              <a:t> Output – A, B, C, D, E, F</a:t>
            </a:r>
            <a:endParaRPr lang="en-IN" sz="2800" dirty="0"/>
          </a:p>
        </p:txBody>
      </p:sp>
      <p:cxnSp>
        <p:nvCxnSpPr>
          <p:cNvPr id="32" name="Straight Arrow Connector 31"/>
          <p:cNvCxnSpPr/>
          <p:nvPr/>
        </p:nvCxnSpPr>
        <p:spPr>
          <a:xfrm>
            <a:off x="1643042" y="5214950"/>
            <a:ext cx="178595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endCxn id="7" idx="2"/>
          </p:cNvCxnSpPr>
          <p:nvPr/>
        </p:nvCxnSpPr>
        <p:spPr>
          <a:xfrm>
            <a:off x="5072066" y="3571876"/>
            <a:ext cx="128588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Curved Connector 40"/>
          <p:cNvCxnSpPr>
            <a:stCxn id="3" idx="2"/>
            <a:endCxn id="4" idx="0"/>
          </p:cNvCxnSpPr>
          <p:nvPr/>
        </p:nvCxnSpPr>
        <p:spPr>
          <a:xfrm rot="10800000" flipV="1">
            <a:off x="2643174" y="1928802"/>
            <a:ext cx="1428760" cy="1285884"/>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48" name="Curved Connector 47"/>
          <p:cNvCxnSpPr>
            <a:stCxn id="4" idx="2"/>
            <a:endCxn id="5" idx="0"/>
          </p:cNvCxnSpPr>
          <p:nvPr/>
        </p:nvCxnSpPr>
        <p:spPr>
          <a:xfrm rot="10800000" flipV="1">
            <a:off x="1285852" y="3571876"/>
            <a:ext cx="1000132" cy="1285884"/>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76" name="Shape 75"/>
          <p:cNvCxnSpPr>
            <a:stCxn id="8" idx="0"/>
            <a:endCxn id="6" idx="2"/>
          </p:cNvCxnSpPr>
          <p:nvPr/>
        </p:nvCxnSpPr>
        <p:spPr>
          <a:xfrm rot="5400000" flipH="1" flipV="1">
            <a:off x="3428992" y="3929066"/>
            <a:ext cx="1285884" cy="571504"/>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285720" y="1357298"/>
            <a:ext cx="3286148" cy="923330"/>
          </a:xfrm>
          <a:prstGeom prst="rect">
            <a:avLst/>
          </a:prstGeom>
          <a:noFill/>
        </p:spPr>
        <p:txBody>
          <a:bodyPr wrap="square" rtlCol="0">
            <a:spAutoFit/>
          </a:bodyPr>
          <a:lstStyle/>
          <a:p>
            <a:pPr>
              <a:buFont typeface="Arial" pitchFamily="34" charset="0"/>
              <a:buChar char="•"/>
            </a:pPr>
            <a:r>
              <a:rPr lang="en-US" dirty="0" smtClean="0"/>
              <a:t>Using STACK.</a:t>
            </a:r>
          </a:p>
          <a:p>
            <a:pPr>
              <a:buFont typeface="Arial" pitchFamily="34" charset="0"/>
              <a:buChar char="•"/>
            </a:pPr>
            <a:r>
              <a:rPr lang="en-US" dirty="0" smtClean="0"/>
              <a:t>Child vertices visited before sibling vertices.</a:t>
            </a:r>
            <a:endParaRPr lang="en-IN" dirty="0"/>
          </a:p>
        </p:txBody>
      </p:sp>
      <p:sp>
        <p:nvSpPr>
          <p:cNvPr id="22" name="TextBox 21"/>
          <p:cNvSpPr txBox="1"/>
          <p:nvPr/>
        </p:nvSpPr>
        <p:spPr>
          <a:xfrm>
            <a:off x="381000" y="1371600"/>
            <a:ext cx="1524000" cy="369332"/>
          </a:xfrm>
          <a:prstGeom prst="rect">
            <a:avLst/>
          </a:prstGeom>
          <a:noFill/>
        </p:spPr>
        <p:txBody>
          <a:bodyPr wrap="square" rtlCol="0">
            <a:spAutoFit/>
          </a:bodyPr>
          <a:lstStyle/>
          <a:p>
            <a:r>
              <a:rPr lang="en-US" dirty="0" smtClean="0"/>
              <a:t>Example – </a:t>
            </a:r>
            <a:endParaRPr lang="en-IN"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0" fill="hold" grpId="0" nodeType="clickEffect">
                                  <p:stCondLst>
                                    <p:cond delay="0"/>
                                  </p:stCondLst>
                                  <p:childTnLst>
                                    <p:anim calcmode="lin" valueType="num">
                                      <p:cBhvr>
                                        <p:cTn id="6" dur="500"/>
                                        <p:tgtEl>
                                          <p:spTgt spid="78"/>
                                        </p:tgtEl>
                                        <p:attrNameLst>
                                          <p:attrName>ppt_w</p:attrName>
                                        </p:attrNameLst>
                                      </p:cBhvr>
                                      <p:tavLst>
                                        <p:tav tm="0">
                                          <p:val>
                                            <p:strVal val="ppt_w"/>
                                          </p:val>
                                        </p:tav>
                                        <p:tav tm="100000">
                                          <p:val>
                                            <p:fltVal val="0"/>
                                          </p:val>
                                        </p:tav>
                                      </p:tavLst>
                                    </p:anim>
                                    <p:anim calcmode="lin" valueType="num">
                                      <p:cBhvr>
                                        <p:cTn id="7" dur="500"/>
                                        <p:tgtEl>
                                          <p:spTgt spid="78"/>
                                        </p:tgtEl>
                                        <p:attrNameLst>
                                          <p:attrName>ppt_h</p:attrName>
                                        </p:attrNameLst>
                                      </p:cBhvr>
                                      <p:tavLst>
                                        <p:tav tm="0">
                                          <p:val>
                                            <p:strVal val="ppt_h"/>
                                          </p:val>
                                        </p:tav>
                                        <p:tav tm="100000">
                                          <p:val>
                                            <p:fltVal val="0"/>
                                          </p:val>
                                        </p:tav>
                                      </p:tavLst>
                                    </p:anim>
                                    <p:animEffect transition="out" filter="fade">
                                      <p:cBhvr>
                                        <p:cTn id="8" dur="500"/>
                                        <p:tgtEl>
                                          <p:spTgt spid="78"/>
                                        </p:tgtEl>
                                      </p:cBhvr>
                                    </p:animEffect>
                                    <p:set>
                                      <p:cBhvr>
                                        <p:cTn id="9" dur="1" fill="hold">
                                          <p:stCondLst>
                                            <p:cond delay="499"/>
                                          </p:stCondLst>
                                        </p:cTn>
                                        <p:tgtEl>
                                          <p:spTgt spid="78"/>
                                        </p:tgtEl>
                                        <p:attrNameLst>
                                          <p:attrName>style.visibility</p:attrName>
                                        </p:attrNameLst>
                                      </p:cBhvr>
                                      <p:to>
                                        <p:strVal val="hidden"/>
                                      </p:to>
                                    </p:se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par>
                          <p:cTn id="35" fill="hold">
                            <p:stCondLst>
                              <p:cond delay="1500"/>
                            </p:stCondLst>
                            <p:childTnLst>
                              <p:par>
                                <p:cTn id="36" presetID="18" presetClass="entr" presetSubtype="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strips(downRight)">
                                      <p:cBhvr>
                                        <p:cTn id="38" dur="500"/>
                                        <p:tgtEl>
                                          <p:spTgt spid="10"/>
                                        </p:tgtEl>
                                      </p:cBhvr>
                                    </p:animEffect>
                                  </p:childTnLst>
                                </p:cTn>
                              </p:par>
                              <p:par>
                                <p:cTn id="39" presetID="18" presetClass="entr" presetSubtype="6"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strips(downRight)">
                                      <p:cBhvr>
                                        <p:cTn id="41" dur="500"/>
                                        <p:tgtEl>
                                          <p:spTgt spid="11"/>
                                        </p:tgtEl>
                                      </p:cBhvr>
                                    </p:animEffect>
                                  </p:childTnLst>
                                </p:cTn>
                              </p:par>
                              <p:par>
                                <p:cTn id="42" presetID="18" presetClass="entr" presetSubtype="6"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strips(downRight)">
                                      <p:cBhvr>
                                        <p:cTn id="44" dur="500"/>
                                        <p:tgtEl>
                                          <p:spTgt spid="14"/>
                                        </p:tgtEl>
                                      </p:cBhvr>
                                    </p:animEffect>
                                  </p:childTnLst>
                                </p:cTn>
                              </p:par>
                              <p:par>
                                <p:cTn id="45" presetID="18" presetClass="entr" presetSubtype="12"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strips(downLeft)">
                                      <p:cBhvr>
                                        <p:cTn id="47" dur="500"/>
                                        <p:tgtEl>
                                          <p:spTgt spid="9"/>
                                        </p:tgtEl>
                                      </p:cBhvr>
                                    </p:animEffect>
                                  </p:childTnLst>
                                </p:cTn>
                              </p:par>
                              <p:par>
                                <p:cTn id="48" presetID="18" presetClass="entr" presetSubtype="12"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strips(downLeft)">
                                      <p:cBhvr>
                                        <p:cTn id="50" dur="500"/>
                                        <p:tgtEl>
                                          <p:spTgt spid="13"/>
                                        </p:tgtEl>
                                      </p:cBhvr>
                                    </p:animEffect>
                                  </p:childTnLst>
                                </p:cTn>
                              </p:par>
                              <p:par>
                                <p:cTn id="51" presetID="18" presetClass="entr" presetSubtype="12"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strips(down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up)">
                                      <p:cBhvr>
                                        <p:cTn id="58" dur="500"/>
                                        <p:tgtEl>
                                          <p:spTgt spid="41"/>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up)">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wipe(down)">
                                      <p:cBhvr>
                                        <p:cTn id="72" dur="50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par>
                                <p:cTn id="78" presetID="2" presetClass="entr" presetSubtype="2"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500" fill="hold"/>
                                        <p:tgtEl>
                                          <p:spTgt spid="31"/>
                                        </p:tgtEl>
                                        <p:attrNameLst>
                                          <p:attrName>ppt_x</p:attrName>
                                        </p:attrNameLst>
                                      </p:cBhvr>
                                      <p:tavLst>
                                        <p:tav tm="0">
                                          <p:val>
                                            <p:strVal val="1+#ppt_w/2"/>
                                          </p:val>
                                        </p:tav>
                                        <p:tav tm="100000">
                                          <p:val>
                                            <p:strVal val="#ppt_x"/>
                                          </p:val>
                                        </p:tav>
                                      </p:tavLst>
                                    </p:anim>
                                    <p:anim calcmode="lin" valueType="num">
                                      <p:cBhvr additive="base">
                                        <p:cTn id="81"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31" grpId="0"/>
      <p:bldP spid="78"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‘D-f S’</a:t>
            </a:r>
            <a:endParaRPr lang="en-IN" dirty="0"/>
          </a:p>
        </p:txBody>
      </p:sp>
      <p:sp>
        <p:nvSpPr>
          <p:cNvPr id="3" name="Content Placeholder 2"/>
          <p:cNvSpPr>
            <a:spLocks noGrp="1"/>
          </p:cNvSpPr>
          <p:nvPr>
            <p:ph idx="1"/>
          </p:nvPr>
        </p:nvSpPr>
        <p:spPr/>
        <p:txBody>
          <a:bodyPr>
            <a:normAutofit/>
          </a:bodyPr>
          <a:lstStyle/>
          <a:p>
            <a:r>
              <a:rPr lang="en-US" sz="2400" b="1" dirty="0" smtClean="0"/>
              <a:t>Push</a:t>
            </a:r>
            <a:r>
              <a:rPr lang="en-US" sz="2400" dirty="0" smtClean="0"/>
              <a:t> (root)</a:t>
            </a:r>
          </a:p>
          <a:p>
            <a:r>
              <a:rPr lang="en-US" sz="2400" dirty="0" smtClean="0"/>
              <a:t>While all nodes not visited</a:t>
            </a:r>
          </a:p>
          <a:p>
            <a:pPr>
              <a:buNone/>
            </a:pPr>
            <a:r>
              <a:rPr lang="en-US" sz="2400" dirty="0" smtClean="0"/>
              <a:t>		node = </a:t>
            </a:r>
            <a:r>
              <a:rPr lang="en-US" sz="2400" b="1" dirty="0" smtClean="0"/>
              <a:t>pop</a:t>
            </a:r>
            <a:r>
              <a:rPr lang="en-US" sz="2400" dirty="0" smtClean="0"/>
              <a:t>()</a:t>
            </a:r>
          </a:p>
          <a:p>
            <a:pPr>
              <a:buNone/>
            </a:pPr>
            <a:r>
              <a:rPr lang="en-US" sz="2400" dirty="0" smtClean="0"/>
              <a:t>		print node, visit=true</a:t>
            </a:r>
          </a:p>
          <a:p>
            <a:pPr>
              <a:buNone/>
            </a:pPr>
            <a:r>
              <a:rPr lang="en-US" sz="2400" dirty="0" smtClean="0"/>
              <a:t>		</a:t>
            </a:r>
            <a:r>
              <a:rPr lang="en-US" sz="2400" b="1" dirty="0" smtClean="0"/>
              <a:t>push</a:t>
            </a:r>
            <a:r>
              <a:rPr lang="en-US" sz="2400" dirty="0" smtClean="0"/>
              <a:t> all children of node into </a:t>
            </a:r>
            <a:r>
              <a:rPr lang="en-US" sz="2400" b="1" dirty="0" smtClean="0"/>
              <a:t>stack</a:t>
            </a:r>
            <a:endParaRPr lang="en-US" sz="2400" dirty="0" smtClean="0"/>
          </a:p>
          <a:p>
            <a:r>
              <a:rPr lang="en-US" sz="2400" dirty="0" smtClean="0"/>
              <a:t>End while</a:t>
            </a:r>
            <a:endParaRPr lang="en-IN"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Spanning Tree</a:t>
            </a:r>
            <a:endParaRPr lang="en-IN" dirty="0"/>
          </a:p>
        </p:txBody>
      </p:sp>
      <p:sp>
        <p:nvSpPr>
          <p:cNvPr id="3" name="Content Placeholder 2"/>
          <p:cNvSpPr>
            <a:spLocks noGrp="1"/>
          </p:cNvSpPr>
          <p:nvPr>
            <p:ph idx="1"/>
          </p:nvPr>
        </p:nvSpPr>
        <p:spPr/>
        <p:txBody>
          <a:bodyPr>
            <a:normAutofit/>
          </a:bodyPr>
          <a:lstStyle/>
          <a:p>
            <a:pPr latinLnBrk="1"/>
            <a:r>
              <a:rPr lang="en-IN" sz="2400" dirty="0" smtClean="0"/>
              <a:t>A spanning tree is a subset of Graph G, which has all the vertices covered with </a:t>
            </a:r>
          </a:p>
          <a:p>
            <a:pPr latinLnBrk="1"/>
            <a:r>
              <a:rPr lang="en-IN" sz="2400" dirty="0" smtClean="0"/>
              <a:t>minimum possible number of edges. Hence, a spanning tree does not have cycles and it cannot be disconnected..</a:t>
            </a:r>
          </a:p>
          <a:p>
            <a:pPr latinLnBrk="1"/>
            <a:r>
              <a:rPr lang="en-IN" sz="2400" dirty="0" smtClean="0"/>
              <a:t>By this definition, we can draw a conclusion that every connected and undirected Graph G has at least one spanning tree. A disconnected graph does not have any spanning tree, as it cannot be spanned to all its vertices.</a:t>
            </a:r>
          </a:p>
          <a:p>
            <a:endParaRPr lang="en-IN" sz="2400" dirty="0"/>
          </a:p>
        </p:txBody>
      </p: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Spanning Tree</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95400" y="1688738"/>
            <a:ext cx="6551239" cy="4559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Number of Spanning Trees in a Graph</a:t>
            </a:r>
            <a:endParaRPr lang="en-IN" dirty="0"/>
          </a:p>
        </p:txBody>
      </p:sp>
      <p:sp>
        <p:nvSpPr>
          <p:cNvPr id="3" name="Content Placeholder 2"/>
          <p:cNvSpPr>
            <a:spLocks noGrp="1"/>
          </p:cNvSpPr>
          <p:nvPr>
            <p:ph idx="1"/>
          </p:nvPr>
        </p:nvSpPr>
        <p:spPr>
          <a:xfrm>
            <a:off x="457200" y="1600200"/>
            <a:ext cx="8219256" cy="4525963"/>
          </a:xfrm>
        </p:spPr>
        <p:txBody>
          <a:bodyPr>
            <a:normAutofit/>
          </a:bodyPr>
          <a:lstStyle/>
          <a:p>
            <a:pPr latinLnBrk="1"/>
            <a:r>
              <a:rPr lang="en-IN" sz="2400" dirty="0"/>
              <a:t>We found three spanning trees off one complete graph. A complete undirected graph can have maximum </a:t>
            </a:r>
            <a:r>
              <a:rPr lang="en-IN" sz="2400" b="1" dirty="0"/>
              <a:t>n</a:t>
            </a:r>
            <a:r>
              <a:rPr lang="en-IN" sz="2400" b="1" baseline="30000" dirty="0"/>
              <a:t>n</a:t>
            </a:r>
            <a:r>
              <a:rPr lang="en-IN" sz="2400" b="1" dirty="0"/>
              <a:t>-2</a:t>
            </a:r>
            <a:r>
              <a:rPr lang="en-IN" sz="2400" dirty="0"/>
              <a:t> number of spanning trees, where n is the number of nodes. In the above addressed example, 3</a:t>
            </a:r>
            <a:r>
              <a:rPr lang="en-IN" sz="2400" baseline="30000" dirty="0"/>
              <a:t>3</a:t>
            </a:r>
            <a:r>
              <a:rPr lang="en-IN" sz="2400" dirty="0"/>
              <a:t>−2 = 3 spanning trees </a:t>
            </a:r>
            <a:r>
              <a:rPr lang="en-IN" sz="2400" dirty="0" smtClean="0"/>
              <a:t>are </a:t>
            </a:r>
            <a:r>
              <a:rPr lang="en-IN" sz="2400" dirty="0"/>
              <a:t>possible.</a:t>
            </a:r>
          </a:p>
        </p:txBody>
      </p:sp>
    </p:spTree>
    <p:extLst>
      <p:ext uri="{BB962C8B-B14F-4D97-AF65-F5344CB8AC3E}">
        <p14:creationId xmlns:p14="http://schemas.microsoft.com/office/powerpoint/2010/main" xmlns="" val="2843695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Spanning Tree</a:t>
            </a:r>
            <a:endParaRPr lang="en-IN" dirty="0"/>
          </a:p>
        </p:txBody>
      </p:sp>
      <p:sp>
        <p:nvSpPr>
          <p:cNvPr id="3" name="Content Placeholder 2"/>
          <p:cNvSpPr>
            <a:spLocks noGrp="1"/>
          </p:cNvSpPr>
          <p:nvPr>
            <p:ph idx="1"/>
          </p:nvPr>
        </p:nvSpPr>
        <p:spPr/>
        <p:txBody>
          <a:bodyPr>
            <a:noAutofit/>
          </a:bodyPr>
          <a:lstStyle/>
          <a:p>
            <a:pPr latinLnBrk="1"/>
            <a:r>
              <a:rPr lang="en-IN" sz="2400" dirty="0"/>
              <a:t>A connected graph G can have more than one spanning tree</a:t>
            </a:r>
            <a:r>
              <a:rPr lang="en-IN" sz="2400" dirty="0" smtClean="0"/>
              <a:t>.</a:t>
            </a:r>
            <a:endParaRPr lang="en-IN" sz="2400" dirty="0"/>
          </a:p>
          <a:p>
            <a:pPr latinLnBrk="1"/>
            <a:r>
              <a:rPr lang="en-IN" sz="2400" dirty="0"/>
              <a:t>All possible spanning trees of graph G, have the same number of edges and vertices</a:t>
            </a:r>
            <a:r>
              <a:rPr lang="en-IN" sz="2400" dirty="0" smtClean="0"/>
              <a:t>.</a:t>
            </a:r>
            <a:endParaRPr lang="en-IN" sz="2400" dirty="0"/>
          </a:p>
          <a:p>
            <a:pPr latinLnBrk="1"/>
            <a:r>
              <a:rPr lang="en-IN" sz="2400" dirty="0"/>
              <a:t>The spanning tree does not have any cycle (loops</a:t>
            </a:r>
            <a:r>
              <a:rPr lang="en-IN" sz="2400" dirty="0" smtClean="0"/>
              <a:t>).</a:t>
            </a:r>
            <a:endParaRPr lang="en-IN" sz="2400" dirty="0"/>
          </a:p>
          <a:p>
            <a:pPr latinLnBrk="1"/>
            <a:r>
              <a:rPr lang="en-IN" sz="2400" dirty="0"/>
              <a:t>Removing one edge from the spanning tree will make the graph disconnected, i.e. the spanning tree is minimally connected</a:t>
            </a:r>
            <a:r>
              <a:rPr lang="en-IN" sz="2400" dirty="0" smtClean="0"/>
              <a:t>.</a:t>
            </a:r>
            <a:endParaRPr lang="en-IN" sz="2400" dirty="0"/>
          </a:p>
          <a:p>
            <a:pPr latinLnBrk="1"/>
            <a:r>
              <a:rPr lang="en-IN" sz="2400" dirty="0"/>
              <a:t>Adding one edge to the spanning tree will create a circuit or loop, i.e. the spanning tree is maximally acyclic</a:t>
            </a:r>
            <a:r>
              <a:rPr lang="en-IN" sz="2400" dirty="0" smtClean="0"/>
              <a:t>.</a:t>
            </a:r>
            <a:endParaRPr lang="en-IN" sz="2400" dirty="0"/>
          </a:p>
        </p:txBody>
      </p:sp>
    </p:spTree>
    <p:extLst>
      <p:ext uri="{BB962C8B-B14F-4D97-AF65-F5344CB8AC3E}">
        <p14:creationId xmlns:p14="http://schemas.microsoft.com/office/powerpoint/2010/main" xmlns="" val="453765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Minimum Spanning Tree</a:t>
            </a:r>
            <a:endParaRPr lang="en-IN" dirty="0"/>
          </a:p>
        </p:txBody>
      </p:sp>
      <p:sp>
        <p:nvSpPr>
          <p:cNvPr id="3" name="Content Placeholder 2"/>
          <p:cNvSpPr>
            <a:spLocks noGrp="1"/>
          </p:cNvSpPr>
          <p:nvPr>
            <p:ph idx="1"/>
          </p:nvPr>
        </p:nvSpPr>
        <p:spPr/>
        <p:txBody>
          <a:bodyPr>
            <a:normAutofit/>
          </a:bodyPr>
          <a:lstStyle/>
          <a:p>
            <a:r>
              <a:rPr lang="en-IN" sz="2400" dirty="0"/>
              <a:t>In a weighted graph, a minimum spanning tree is a spanning tree that has minimum weight than all other spanning trees of the same graph. In real-world situations, this weight can be measured as distance, congestion, traffic load or any arbitrary value denoted to the edges.</a:t>
            </a:r>
          </a:p>
          <a:p>
            <a:endParaRPr lang="en-IN" sz="2400" dirty="0"/>
          </a:p>
        </p:txBody>
      </p:sp>
    </p:spTree>
    <p:extLst>
      <p:ext uri="{BB962C8B-B14F-4D97-AF65-F5344CB8AC3E}">
        <p14:creationId xmlns:p14="http://schemas.microsoft.com/office/powerpoint/2010/main" xmlns="" val="589543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MST</a:t>
            </a:r>
            <a:endParaRPr lang="en-IN" dirty="0"/>
          </a:p>
        </p:txBody>
      </p:sp>
      <p:sp>
        <p:nvSpPr>
          <p:cNvPr id="3" name="Content Placeholder 2"/>
          <p:cNvSpPr>
            <a:spLocks noGrp="1"/>
          </p:cNvSpPr>
          <p:nvPr>
            <p:ph idx="1"/>
          </p:nvPr>
        </p:nvSpPr>
        <p:spPr/>
        <p:txBody>
          <a:bodyPr>
            <a:normAutofit/>
          </a:bodyPr>
          <a:lstStyle/>
          <a:p>
            <a:r>
              <a:rPr lang="en-IN" sz="2400" dirty="0" smtClean="0"/>
              <a:t>Design of Networks</a:t>
            </a:r>
          </a:p>
          <a:p>
            <a:r>
              <a:rPr lang="en-IN" sz="2400" dirty="0" smtClean="0"/>
              <a:t>Telecommunication Networks</a:t>
            </a:r>
          </a:p>
          <a:p>
            <a:r>
              <a:rPr lang="en-IN" sz="2400" dirty="0" smtClean="0"/>
              <a:t>Finding road networks in satellite </a:t>
            </a:r>
          </a:p>
          <a:p>
            <a:r>
              <a:rPr lang="en-IN" sz="2400" dirty="0" smtClean="0"/>
              <a:t>Cancer imaging</a:t>
            </a:r>
          </a:p>
          <a:p>
            <a:r>
              <a:rPr lang="en-IN" sz="2400" dirty="0" smtClean="0"/>
              <a:t>Electrical board circuit design </a:t>
            </a:r>
          </a:p>
          <a:p>
            <a:r>
              <a:rPr lang="en-IN" sz="2400" dirty="0" smtClean="0"/>
              <a:t>And many more…</a:t>
            </a:r>
          </a:p>
          <a:p>
            <a:endParaRPr lang="en-IN" sz="2400" dirty="0"/>
          </a:p>
        </p:txBody>
      </p:sp>
    </p:spTree>
    <p:extLst>
      <p:ext uri="{BB962C8B-B14F-4D97-AF65-F5344CB8AC3E}">
        <p14:creationId xmlns:p14="http://schemas.microsoft.com/office/powerpoint/2010/main" xmlns="" val="3199570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Floyd </a:t>
            </a:r>
            <a:r>
              <a:rPr lang="en-US" dirty="0" err="1" smtClean="0"/>
              <a:t>Warshal’s</a:t>
            </a:r>
            <a:r>
              <a:rPr lang="en-US" dirty="0" smtClean="0"/>
              <a:t> Algorithm</a:t>
            </a:r>
            <a:endParaRPr lang="en-US" dirty="0"/>
          </a:p>
        </p:txBody>
      </p:sp>
      <p:sp>
        <p:nvSpPr>
          <p:cNvPr id="5" name="Content Placeholder 4"/>
          <p:cNvSpPr>
            <a:spLocks noGrp="1"/>
          </p:cNvSpPr>
          <p:nvPr>
            <p:ph idx="1"/>
          </p:nvPr>
        </p:nvSpPr>
        <p:spPr/>
        <p:txBody>
          <a:bodyPr>
            <a:normAutofit/>
          </a:bodyPr>
          <a:lstStyle/>
          <a:p>
            <a:r>
              <a:rPr lang="en-US" sz="2400" dirty="0" smtClean="0"/>
              <a:t>To find the shortest path between any 2 points in a weighted graph</a:t>
            </a:r>
          </a:p>
          <a:p>
            <a:r>
              <a:rPr lang="en-US" sz="2400" dirty="0" smtClean="0"/>
              <a:t>A dynamic programming approach</a:t>
            </a:r>
          </a:p>
          <a:p>
            <a:pPr lvl="1"/>
            <a:r>
              <a:rPr lang="en-US" sz="2400" dirty="0" smtClean="0"/>
              <a:t>Optimal substructure property</a:t>
            </a:r>
          </a:p>
          <a:p>
            <a:pPr lvl="2"/>
            <a:r>
              <a:rPr lang="en-US" dirty="0" smtClean="0"/>
              <a:t>Solving </a:t>
            </a:r>
            <a:r>
              <a:rPr lang="en-US" dirty="0" err="1" smtClean="0"/>
              <a:t>subproblems</a:t>
            </a:r>
            <a:r>
              <a:rPr lang="en-US" dirty="0" smtClean="0"/>
              <a:t> for optimal answer</a:t>
            </a:r>
          </a:p>
          <a:p>
            <a:endParaRPr lang="en-US" sz="2400" dirty="0"/>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normAutofit/>
          </a:bodyPr>
          <a:lstStyle/>
          <a:p>
            <a:r>
              <a:rPr lang="en-US" sz="2400" dirty="0" smtClean="0"/>
              <a:t>Introduction to Graph</a:t>
            </a:r>
          </a:p>
          <a:p>
            <a:r>
              <a:rPr lang="en-US" sz="2400" dirty="0" smtClean="0"/>
              <a:t>Matrix Representation of graph</a:t>
            </a:r>
          </a:p>
          <a:p>
            <a:r>
              <a:rPr lang="en-US" sz="2400" dirty="0" smtClean="0"/>
              <a:t>Graph Traversal</a:t>
            </a:r>
          </a:p>
          <a:p>
            <a:r>
              <a:rPr lang="en-US" sz="2400" dirty="0" smtClean="0"/>
              <a:t>Types of Traversal</a:t>
            </a:r>
          </a:p>
          <a:p>
            <a:r>
              <a:rPr lang="en-US" sz="2400" dirty="0" smtClean="0"/>
              <a:t>Spanning Trees</a:t>
            </a:r>
          </a:p>
          <a:p>
            <a:r>
              <a:rPr lang="en-US" sz="2400" dirty="0" smtClean="0"/>
              <a:t>Minimal Spanning Tree</a:t>
            </a:r>
          </a:p>
          <a:p>
            <a:r>
              <a:rPr lang="en-US" sz="2400" dirty="0" smtClean="0"/>
              <a:t>Shortest Path in Graph</a:t>
            </a:r>
          </a:p>
          <a:p>
            <a:endParaRPr lang="en-US" sz="2400" dirty="0" smtClean="0"/>
          </a:p>
          <a:p>
            <a:endParaRPr lang="en-US" sz="2400" dirty="0" smtClean="0"/>
          </a:p>
          <a:p>
            <a:endParaRPr lang="en-I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381000" y="1524000"/>
            <a:ext cx="8382000" cy="4983163"/>
          </a:xfrm>
        </p:spPr>
        <p:txBody>
          <a:bodyPr>
            <a:noAutofit/>
          </a:bodyPr>
          <a:lstStyle/>
          <a:p>
            <a:pPr marL="514350" indent="-514350">
              <a:buFont typeface="+mj-lt"/>
              <a:buAutoNum type="arabicPeriod"/>
            </a:pPr>
            <a:r>
              <a:rPr lang="en-US" sz="2400" dirty="0" smtClean="0"/>
              <a:t>Initialize </a:t>
            </a:r>
            <a:r>
              <a:rPr lang="en-US" sz="2400" dirty="0"/>
              <a:t>the solution matrix </a:t>
            </a:r>
            <a:r>
              <a:rPr lang="en-US" sz="2400" dirty="0" smtClean="0"/>
              <a:t>as </a:t>
            </a:r>
            <a:r>
              <a:rPr lang="en-US" sz="2400" dirty="0"/>
              <a:t>the input graph matrix </a:t>
            </a:r>
          </a:p>
          <a:p>
            <a:pPr marL="514350" indent="-514350">
              <a:buFont typeface="+mj-lt"/>
              <a:buAutoNum type="arabicPeriod"/>
            </a:pPr>
            <a:r>
              <a:rPr lang="en-US" sz="2400" dirty="0" smtClean="0"/>
              <a:t>Then </a:t>
            </a:r>
            <a:r>
              <a:rPr lang="en-US" sz="2400" dirty="0"/>
              <a:t>we update the solution matrix by considering all vertices as an intermediate vertex. The idea is to one by one pick all vertices and update all shortest paths which include the picked vertex as an intermediate vertex in the shortest path</a:t>
            </a:r>
            <a:r>
              <a:rPr lang="en-US" sz="2400" dirty="0" smtClean="0"/>
              <a:t>.</a:t>
            </a:r>
          </a:p>
          <a:p>
            <a:pPr marL="514350" indent="-514350">
              <a:buFont typeface="+mj-lt"/>
              <a:buAutoNum type="arabicPeriod"/>
            </a:pPr>
            <a:r>
              <a:rPr lang="en-US" sz="2400" dirty="0" smtClean="0"/>
              <a:t> </a:t>
            </a:r>
            <a:r>
              <a:rPr lang="en-US" sz="2400" dirty="0"/>
              <a:t>When we pick vertex number k as an intermediate vertex, we already have considered vertices {0, 1, 2, .. k-1} as intermediate vertices.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(contd..)</a:t>
            </a:r>
            <a:endParaRPr lang="en-US" dirty="0"/>
          </a:p>
        </p:txBody>
      </p:sp>
      <p:sp>
        <p:nvSpPr>
          <p:cNvPr id="3" name="Content Placeholder 2"/>
          <p:cNvSpPr>
            <a:spLocks noGrp="1"/>
          </p:cNvSpPr>
          <p:nvPr>
            <p:ph idx="1"/>
          </p:nvPr>
        </p:nvSpPr>
        <p:spPr>
          <a:xfrm>
            <a:off x="0" y="1447800"/>
            <a:ext cx="8229600" cy="4525963"/>
          </a:xfrm>
        </p:spPr>
        <p:txBody>
          <a:bodyPr/>
          <a:lstStyle/>
          <a:p>
            <a:pPr marL="914400" lvl="1" indent="-514350">
              <a:buFont typeface="Arial" pitchFamily="34" charset="0"/>
              <a:buChar char="•"/>
            </a:pPr>
            <a:r>
              <a:rPr lang="en-US" sz="2400" dirty="0" smtClean="0"/>
              <a:t>For every pair (</a:t>
            </a:r>
            <a:r>
              <a:rPr lang="en-US" sz="2400" dirty="0" err="1" smtClean="0"/>
              <a:t>i</a:t>
            </a:r>
            <a:r>
              <a:rPr lang="en-US" sz="2400" dirty="0" smtClean="0"/>
              <a:t>, j) of source and destination vertices respectively, there are two possible cases.</a:t>
            </a:r>
            <a:br>
              <a:rPr lang="en-US" sz="2400" dirty="0" smtClean="0"/>
            </a:br>
            <a:endParaRPr lang="en-US" sz="2400" dirty="0" smtClean="0"/>
          </a:p>
          <a:p>
            <a:pPr marL="914400" lvl="1" indent="-514350">
              <a:buNone/>
            </a:pPr>
            <a:r>
              <a:rPr lang="en-US" sz="2400" b="1" dirty="0" smtClean="0"/>
              <a:t>	1)</a:t>
            </a:r>
            <a:r>
              <a:rPr lang="en-US" sz="2400" dirty="0" smtClean="0"/>
              <a:t> k is not an intermediate vertex in shortest path from </a:t>
            </a:r>
            <a:r>
              <a:rPr lang="en-US" sz="2400" dirty="0" err="1" smtClean="0"/>
              <a:t>i</a:t>
            </a:r>
            <a:r>
              <a:rPr lang="en-US" sz="2400" dirty="0" smtClean="0"/>
              <a:t> to j. We keep the value of dist[</a:t>
            </a:r>
            <a:r>
              <a:rPr lang="en-US" sz="2400" dirty="0" err="1" smtClean="0"/>
              <a:t>i</a:t>
            </a:r>
            <a:r>
              <a:rPr lang="en-US" sz="2400" dirty="0" smtClean="0"/>
              <a:t>][j] as it is.</a:t>
            </a:r>
            <a:br>
              <a:rPr lang="en-US" sz="2400" dirty="0" smtClean="0"/>
            </a:br>
            <a:r>
              <a:rPr lang="en-US" sz="2400" b="1" dirty="0" smtClean="0"/>
              <a:t>2)</a:t>
            </a:r>
            <a:r>
              <a:rPr lang="en-US" sz="2400" dirty="0" smtClean="0"/>
              <a:t> k is an intermediate vertex in shortest path from </a:t>
            </a:r>
            <a:r>
              <a:rPr lang="en-US" sz="2400" dirty="0" err="1" smtClean="0"/>
              <a:t>i</a:t>
            </a:r>
            <a:r>
              <a:rPr lang="en-US" sz="2400" dirty="0" smtClean="0"/>
              <a:t> to j. We update the value of dist[</a:t>
            </a:r>
            <a:r>
              <a:rPr lang="en-US" sz="2400" dirty="0" err="1" smtClean="0"/>
              <a:t>i</a:t>
            </a:r>
            <a:r>
              <a:rPr lang="en-US" sz="2400" dirty="0" smtClean="0"/>
              <a:t>][j] as dist[</a:t>
            </a:r>
            <a:r>
              <a:rPr lang="en-US" sz="2400" dirty="0" err="1" smtClean="0"/>
              <a:t>i</a:t>
            </a:r>
            <a:r>
              <a:rPr lang="en-US" sz="2400" dirty="0" smtClean="0"/>
              <a:t>][k] + dist[k][j].</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(contd..)</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r>
              <a:rPr lang="en-US" dirty="0" smtClean="0"/>
              <a:t>Suppose there are m nodes in the weighted graph</a:t>
            </a:r>
          </a:p>
          <a:p>
            <a:pPr marL="514350" indent="-514350">
              <a:buFont typeface="+mj-lt"/>
              <a:buAutoNum type="arabicPeriod"/>
            </a:pPr>
            <a:r>
              <a:rPr lang="en-US" dirty="0" smtClean="0"/>
              <a:t>Repeat </a:t>
            </a:r>
            <a:r>
              <a:rPr lang="en-US" dirty="0" smtClean="0">
                <a:solidFill>
                  <a:srgbClr val="0070C0"/>
                </a:solidFill>
              </a:rPr>
              <a:t>for </a:t>
            </a:r>
            <a:r>
              <a:rPr lang="en-US" dirty="0" err="1" smtClean="0">
                <a:solidFill>
                  <a:srgbClr val="0070C0"/>
                </a:solidFill>
              </a:rPr>
              <a:t>i,j</a:t>
            </a:r>
            <a:r>
              <a:rPr lang="en-US" dirty="0" smtClean="0">
                <a:solidFill>
                  <a:srgbClr val="0070C0"/>
                </a:solidFill>
              </a:rPr>
              <a:t> in 1 to m</a:t>
            </a:r>
          </a:p>
          <a:p>
            <a:pPr marL="914400" lvl="1" indent="-514350">
              <a:buNone/>
            </a:pPr>
            <a:r>
              <a:rPr lang="en-US" dirty="0" smtClean="0"/>
              <a:t>If W(</a:t>
            </a:r>
            <a:r>
              <a:rPr lang="en-US" dirty="0" err="1" smtClean="0"/>
              <a:t>i,j</a:t>
            </a:r>
            <a:r>
              <a:rPr lang="en-US" dirty="0" smtClean="0"/>
              <a:t>)=0 then Q(</a:t>
            </a:r>
            <a:r>
              <a:rPr lang="en-US" dirty="0" err="1"/>
              <a:t>i</a:t>
            </a:r>
            <a:r>
              <a:rPr lang="en-US" dirty="0" err="1" smtClean="0"/>
              <a:t>,j</a:t>
            </a:r>
            <a:r>
              <a:rPr lang="en-US" dirty="0" smtClean="0"/>
              <a:t>)=infinite</a:t>
            </a:r>
          </a:p>
          <a:p>
            <a:pPr marL="914400" lvl="1" indent="-514350">
              <a:buNone/>
            </a:pPr>
            <a:r>
              <a:rPr lang="en-US" dirty="0" smtClean="0"/>
              <a:t>else Q(</a:t>
            </a:r>
            <a:r>
              <a:rPr lang="en-US" dirty="0" err="1" smtClean="0"/>
              <a:t>i,j</a:t>
            </a:r>
            <a:r>
              <a:rPr lang="en-US" dirty="0" smtClean="0"/>
              <a:t>)=W(</a:t>
            </a:r>
            <a:r>
              <a:rPr lang="en-US" dirty="0" err="1" smtClean="0"/>
              <a:t>i,j</a:t>
            </a:r>
            <a:r>
              <a:rPr lang="en-US" dirty="0" smtClean="0"/>
              <a:t>)</a:t>
            </a:r>
          </a:p>
          <a:p>
            <a:pPr marL="514350" indent="-514350">
              <a:buFont typeface="+mj-lt"/>
              <a:buAutoNum type="arabicPeriod"/>
            </a:pPr>
            <a:r>
              <a:rPr lang="en-US" dirty="0" smtClean="0"/>
              <a:t>Repeat step 3 &amp; 4 </a:t>
            </a:r>
            <a:r>
              <a:rPr lang="en-US" b="1" dirty="0" smtClean="0"/>
              <a:t>for k in 1 to m</a:t>
            </a:r>
          </a:p>
          <a:p>
            <a:pPr marL="514350" indent="-514350">
              <a:buFont typeface="+mj-lt"/>
              <a:buAutoNum type="arabicPeriod"/>
            </a:pPr>
            <a:r>
              <a:rPr lang="en-US" dirty="0" smtClean="0"/>
              <a:t>Repeat step 4 </a:t>
            </a:r>
            <a:r>
              <a:rPr lang="en-US" b="1" dirty="0" smtClean="0"/>
              <a:t>for </a:t>
            </a:r>
            <a:r>
              <a:rPr lang="en-US" b="1" dirty="0" err="1" smtClean="0"/>
              <a:t>i</a:t>
            </a:r>
            <a:r>
              <a:rPr lang="en-US" b="1" dirty="0" smtClean="0"/>
              <a:t> in 1 to m</a:t>
            </a:r>
          </a:p>
          <a:p>
            <a:pPr marL="514350" indent="-514350">
              <a:buFont typeface="+mj-lt"/>
              <a:buAutoNum type="arabicPeriod"/>
            </a:pPr>
            <a:r>
              <a:rPr lang="en-US" dirty="0" smtClean="0"/>
              <a:t>Repeat for </a:t>
            </a:r>
            <a:r>
              <a:rPr lang="en-US" b="1" dirty="0" smtClean="0"/>
              <a:t>j in 1 to m</a:t>
            </a:r>
          </a:p>
          <a:p>
            <a:pPr marL="914400" lvl="1" indent="-514350">
              <a:buNone/>
            </a:pPr>
            <a:r>
              <a:rPr lang="en-US" dirty="0"/>
              <a:t>	</a:t>
            </a:r>
            <a:r>
              <a:rPr lang="en-US" b="1" dirty="0" smtClean="0">
                <a:solidFill>
                  <a:srgbClr val="FFFF00"/>
                </a:solidFill>
              </a:rPr>
              <a:t>Q(</a:t>
            </a:r>
            <a:r>
              <a:rPr lang="en-US" b="1" dirty="0" err="1" smtClean="0">
                <a:solidFill>
                  <a:srgbClr val="FFFF00"/>
                </a:solidFill>
              </a:rPr>
              <a:t>i,j</a:t>
            </a:r>
            <a:r>
              <a:rPr lang="en-US" b="1" dirty="0" smtClean="0">
                <a:solidFill>
                  <a:srgbClr val="FFFF00"/>
                </a:solidFill>
              </a:rPr>
              <a:t>) = min(Q(</a:t>
            </a:r>
            <a:r>
              <a:rPr lang="en-US" b="1" dirty="0" err="1" smtClean="0">
                <a:solidFill>
                  <a:srgbClr val="FFFF00"/>
                </a:solidFill>
              </a:rPr>
              <a:t>i,j</a:t>
            </a:r>
            <a:r>
              <a:rPr lang="en-US" b="1" dirty="0" smtClean="0">
                <a:solidFill>
                  <a:srgbClr val="FFFF00"/>
                </a:solidFill>
              </a:rPr>
              <a:t>),Q(</a:t>
            </a:r>
            <a:r>
              <a:rPr lang="en-US" b="1" dirty="0" err="1" smtClean="0">
                <a:solidFill>
                  <a:srgbClr val="FFFF00"/>
                </a:solidFill>
              </a:rPr>
              <a:t>I,k</a:t>
            </a:r>
            <a:r>
              <a:rPr lang="en-US" b="1" dirty="0" smtClean="0">
                <a:solidFill>
                  <a:srgbClr val="FFFF00"/>
                </a:solidFill>
              </a:rPr>
              <a:t>) + Q(</a:t>
            </a:r>
            <a:r>
              <a:rPr lang="en-US" b="1" dirty="0" err="1" smtClean="0">
                <a:solidFill>
                  <a:srgbClr val="FFFF00"/>
                </a:solidFill>
              </a:rPr>
              <a:t>k,j</a:t>
            </a:r>
            <a:r>
              <a:rPr lang="en-US" b="1" dirty="0" smtClean="0">
                <a:solidFill>
                  <a:srgbClr val="FFFF00"/>
                </a:solidFill>
              </a:rPr>
              <a:t>))</a:t>
            </a:r>
          </a:p>
          <a:p>
            <a:pPr marL="914400" lvl="1" indent="-514350">
              <a:buNone/>
            </a:pPr>
            <a:r>
              <a:rPr lang="en-US" dirty="0" smtClean="0"/>
              <a:t>End repeat.</a:t>
            </a:r>
          </a:p>
          <a:p>
            <a:pPr marL="514350" indent="-514350"/>
            <a:r>
              <a:rPr lang="en-US" dirty="0" smtClean="0"/>
              <a:t>Time complexity- O(m^3) ,where m:number of nodes</a:t>
            </a:r>
          </a:p>
          <a:p>
            <a:pPr marL="914400" lvl="1" indent="-514350">
              <a:buNone/>
            </a:pPr>
            <a:endParaRPr lang="en-US" dirty="0" smtClean="0"/>
          </a:p>
          <a:p>
            <a:pPr marL="914400" lvl="1" indent="-514350">
              <a:buNone/>
            </a:pPr>
            <a:endParaRPr lang="en-US" dirty="0"/>
          </a:p>
          <a:p>
            <a:pPr marL="914400" lvl="1" indent="-514350">
              <a:buNone/>
            </a:pPr>
            <a:endParaRPr lang="en-US" dirty="0" smtClean="0"/>
          </a:p>
          <a:p>
            <a:pPr marL="914400" lvl="1" indent="-514350">
              <a:buNone/>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IMPLEMENTING FLOYD WARSHAL’S ALGORITHM</a:t>
            </a:r>
            <a:endParaRPr lang="en-US" sz="3200" dirty="0"/>
          </a:p>
        </p:txBody>
      </p:sp>
      <p:sp>
        <p:nvSpPr>
          <p:cNvPr id="3" name="Content Placeholder 2"/>
          <p:cNvSpPr>
            <a:spLocks noGrp="1"/>
          </p:cNvSpPr>
          <p:nvPr>
            <p:ph idx="1"/>
          </p:nvPr>
        </p:nvSpPr>
        <p:spPr>
          <a:xfrm>
            <a:off x="381000" y="914400"/>
            <a:ext cx="8305800" cy="5211763"/>
          </a:xfrm>
        </p:spPr>
        <p:txBody>
          <a:bodyPr>
            <a:noAutofit/>
          </a:bodyPr>
          <a:lstStyle/>
          <a:p>
            <a:pPr>
              <a:buNone/>
            </a:pPr>
            <a:r>
              <a:rPr lang="en-US" sz="1800" dirty="0" smtClean="0"/>
              <a:t>#include&lt;</a:t>
            </a:r>
            <a:r>
              <a:rPr lang="en-US" sz="1800" dirty="0" err="1" smtClean="0"/>
              <a:t>stdio.h</a:t>
            </a:r>
            <a:r>
              <a:rPr lang="en-US" sz="1800" dirty="0" smtClean="0"/>
              <a:t>&gt;</a:t>
            </a:r>
          </a:p>
          <a:p>
            <a:pPr>
              <a:buNone/>
            </a:pPr>
            <a:r>
              <a:rPr lang="en-US" sz="1800" dirty="0" smtClean="0"/>
              <a:t>#define N 4</a:t>
            </a:r>
          </a:p>
          <a:p>
            <a:pPr>
              <a:buNone/>
            </a:pPr>
            <a:r>
              <a:rPr lang="en-US" sz="1800" dirty="0" smtClean="0"/>
              <a:t>#define for(</a:t>
            </a:r>
            <a:r>
              <a:rPr lang="en-US" sz="1800" dirty="0" err="1" smtClean="0"/>
              <a:t>i,a,b</a:t>
            </a:r>
            <a:r>
              <a:rPr lang="en-US" sz="1800" dirty="0" smtClean="0"/>
              <a:t>) for(</a:t>
            </a:r>
            <a:r>
              <a:rPr lang="en-US" sz="1800" dirty="0" err="1" smtClean="0"/>
              <a:t>i</a:t>
            </a:r>
            <a:r>
              <a:rPr lang="en-US" sz="1800" dirty="0" smtClean="0"/>
              <a:t>=</a:t>
            </a:r>
            <a:r>
              <a:rPr lang="en-US" sz="1800" dirty="0" err="1" smtClean="0"/>
              <a:t>a;i</a:t>
            </a:r>
            <a:r>
              <a:rPr lang="en-US" sz="1800" dirty="0" smtClean="0"/>
              <a:t>&lt;</a:t>
            </a:r>
            <a:r>
              <a:rPr lang="en-US" sz="1800" dirty="0" err="1" smtClean="0"/>
              <a:t>b;i</a:t>
            </a:r>
            <a:r>
              <a:rPr lang="en-US" sz="1800" dirty="0" smtClean="0"/>
              <a:t>++)</a:t>
            </a:r>
          </a:p>
          <a:p>
            <a:pPr>
              <a:buNone/>
            </a:pPr>
            <a:r>
              <a:rPr lang="en-US" sz="1800" dirty="0" smtClean="0"/>
              <a:t>#define INF 99999</a:t>
            </a:r>
          </a:p>
          <a:p>
            <a:pPr>
              <a:buNone/>
            </a:pPr>
            <a:r>
              <a:rPr lang="en-US" sz="1800" dirty="0" smtClean="0"/>
              <a:t>void </a:t>
            </a:r>
            <a:r>
              <a:rPr lang="en-US" sz="1800" dirty="0" err="1" smtClean="0"/>
              <a:t>floydWarshal</a:t>
            </a:r>
            <a:r>
              <a:rPr lang="en-US" sz="1800" dirty="0" smtClean="0"/>
              <a:t>(</a:t>
            </a:r>
            <a:r>
              <a:rPr lang="en-US" sz="1800" dirty="0" err="1" smtClean="0"/>
              <a:t>int</a:t>
            </a:r>
            <a:r>
              <a:rPr lang="en-US" sz="1800" dirty="0" smtClean="0"/>
              <a:t> [][N]);</a:t>
            </a:r>
          </a:p>
          <a:p>
            <a:pPr>
              <a:buNone/>
            </a:pPr>
            <a:r>
              <a:rPr lang="en-US" sz="1800" dirty="0" err="1" smtClean="0"/>
              <a:t>int</a:t>
            </a:r>
            <a:r>
              <a:rPr lang="en-US" sz="1800" dirty="0" smtClean="0"/>
              <a:t> min(</a:t>
            </a:r>
            <a:r>
              <a:rPr lang="en-US" sz="1800" dirty="0" err="1" smtClean="0"/>
              <a:t>int</a:t>
            </a:r>
            <a:r>
              <a:rPr lang="en-US" sz="1800" dirty="0" smtClean="0"/>
              <a:t> </a:t>
            </a:r>
            <a:r>
              <a:rPr lang="en-US" sz="1800" dirty="0" err="1" smtClean="0"/>
              <a:t>a,int</a:t>
            </a:r>
            <a:r>
              <a:rPr lang="en-US" sz="1800" dirty="0" smtClean="0"/>
              <a:t> b);</a:t>
            </a:r>
          </a:p>
          <a:p>
            <a:pPr>
              <a:buNone/>
            </a:pPr>
            <a:r>
              <a:rPr lang="en-US" sz="1800" dirty="0" err="1" smtClean="0"/>
              <a:t>int</a:t>
            </a:r>
            <a:r>
              <a:rPr lang="en-US" sz="1800" dirty="0" smtClean="0"/>
              <a:t> main()</a:t>
            </a:r>
          </a:p>
          <a:p>
            <a:pPr>
              <a:buNone/>
            </a:pPr>
            <a:r>
              <a:rPr lang="en-US" sz="1800" dirty="0" smtClean="0"/>
              <a:t>{</a:t>
            </a:r>
          </a:p>
          <a:p>
            <a:pPr>
              <a:buNone/>
            </a:pPr>
            <a:r>
              <a:rPr lang="en-US" sz="1800" dirty="0" smtClean="0"/>
              <a:t>  </a:t>
            </a:r>
            <a:r>
              <a:rPr lang="en-US" sz="1800" dirty="0" err="1" smtClean="0"/>
              <a:t>int</a:t>
            </a:r>
            <a:r>
              <a:rPr lang="en-US" sz="1800" dirty="0" smtClean="0"/>
              <a:t> </a:t>
            </a:r>
            <a:r>
              <a:rPr lang="en-US" sz="1800" dirty="0" err="1" smtClean="0"/>
              <a:t>i,j</a:t>
            </a:r>
            <a:r>
              <a:rPr lang="en-US" sz="1800" dirty="0" smtClean="0"/>
              <a:t>;</a:t>
            </a:r>
          </a:p>
          <a:p>
            <a:pPr>
              <a:buNone/>
            </a:pPr>
            <a:r>
              <a:rPr lang="en-US" sz="1800" dirty="0" smtClean="0"/>
              <a:t>  </a:t>
            </a:r>
            <a:r>
              <a:rPr lang="en-US" sz="1800" dirty="0" err="1" smtClean="0"/>
              <a:t>int</a:t>
            </a:r>
            <a:r>
              <a:rPr lang="en-US" sz="1800" dirty="0" smtClean="0"/>
              <a:t> initial[N][N]={{7,5,INF,INF},{7,INF,INF,2},{INF,3,INF,INF},{4,INF,1,INF}}; //initial matrix representation of graph</a:t>
            </a:r>
          </a:p>
          <a:p>
            <a:pPr>
              <a:buNone/>
            </a:pPr>
            <a:r>
              <a:rPr lang="en-US" sz="1800" dirty="0" smtClean="0"/>
              <a:t>  </a:t>
            </a:r>
            <a:r>
              <a:rPr lang="en-US" sz="1800" dirty="0" err="1" smtClean="0"/>
              <a:t>floydWarshal</a:t>
            </a:r>
            <a:r>
              <a:rPr lang="en-US" sz="1800" dirty="0" smtClean="0"/>
              <a:t>(initial); //FUNCTION CALL</a:t>
            </a:r>
          </a:p>
          <a:p>
            <a:pPr>
              <a:buNone/>
            </a:pPr>
            <a:r>
              <a:rPr lang="en-US" sz="1800" dirty="0" smtClean="0"/>
              <a:t>  return 0;</a:t>
            </a:r>
          </a:p>
          <a:p>
            <a:pPr>
              <a:buNone/>
            </a:pPr>
            <a:r>
              <a:rPr lang="en-US" sz="1800" dirty="0" smtClean="0"/>
              <a:t>}</a:t>
            </a:r>
          </a:p>
          <a:p>
            <a:pPr>
              <a:buNone/>
            </a:pPr>
            <a:r>
              <a:rPr lang="en-US" sz="1800" dirty="0" smtClean="0"/>
              <a:t> </a:t>
            </a:r>
            <a:r>
              <a:rPr lang="en-US" sz="1800" dirty="0" err="1" smtClean="0"/>
              <a:t>int</a:t>
            </a:r>
            <a:r>
              <a:rPr lang="en-US" sz="1800" dirty="0" smtClean="0"/>
              <a:t> min(</a:t>
            </a:r>
            <a:r>
              <a:rPr lang="en-US" sz="1800" dirty="0" err="1" smtClean="0"/>
              <a:t>int</a:t>
            </a:r>
            <a:r>
              <a:rPr lang="en-US" sz="1800" dirty="0" smtClean="0"/>
              <a:t> </a:t>
            </a:r>
            <a:r>
              <a:rPr lang="en-US" sz="1800" dirty="0" err="1" smtClean="0"/>
              <a:t>a,int</a:t>
            </a:r>
            <a:r>
              <a:rPr lang="en-US" sz="1800" dirty="0" smtClean="0"/>
              <a:t> b)</a:t>
            </a:r>
          </a:p>
          <a:p>
            <a:pPr>
              <a:buNone/>
            </a:pPr>
            <a:r>
              <a:rPr lang="en-US" sz="1800" dirty="0" smtClean="0"/>
              <a:t>{ return (a&lt;</a:t>
            </a:r>
            <a:r>
              <a:rPr lang="en-US" sz="1800" dirty="0" err="1" smtClean="0"/>
              <a:t>b?a:b</a:t>
            </a:r>
            <a:r>
              <a:rPr lang="en-US" sz="18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382000" cy="5973763"/>
          </a:xfrm>
          <a:ln>
            <a:solidFill>
              <a:schemeClr val="accent1"/>
            </a:solidFill>
          </a:ln>
        </p:spPr>
        <p:txBody>
          <a:bodyPr>
            <a:noAutofit/>
          </a:bodyPr>
          <a:lstStyle/>
          <a:p>
            <a:pPr>
              <a:buNone/>
            </a:pPr>
            <a:endParaRPr lang="en-US" sz="1600" dirty="0" smtClean="0"/>
          </a:p>
          <a:p>
            <a:pPr>
              <a:buNone/>
            </a:pPr>
            <a:r>
              <a:rPr lang="en-US" sz="1600" dirty="0" smtClean="0"/>
              <a:t>void </a:t>
            </a:r>
            <a:r>
              <a:rPr lang="en-US" sz="1600" dirty="0" err="1" smtClean="0"/>
              <a:t>floydWarshal</a:t>
            </a:r>
            <a:r>
              <a:rPr lang="en-US" sz="1600" dirty="0" smtClean="0"/>
              <a:t>(</a:t>
            </a:r>
            <a:r>
              <a:rPr lang="en-US" sz="1600" dirty="0" err="1" smtClean="0"/>
              <a:t>int</a:t>
            </a:r>
            <a:r>
              <a:rPr lang="en-US" sz="1600" dirty="0" smtClean="0"/>
              <a:t> q[N][N])</a:t>
            </a:r>
          </a:p>
          <a:p>
            <a:pPr>
              <a:buNone/>
            </a:pPr>
            <a:r>
              <a:rPr lang="en-US" sz="1600" dirty="0" smtClean="0"/>
              <a:t>{</a:t>
            </a:r>
          </a:p>
          <a:p>
            <a:pPr>
              <a:buNone/>
            </a:pPr>
            <a:r>
              <a:rPr lang="en-US" sz="1600" dirty="0" smtClean="0"/>
              <a:t>  </a:t>
            </a:r>
            <a:r>
              <a:rPr lang="en-US" sz="1600" dirty="0" err="1" smtClean="0"/>
              <a:t>int</a:t>
            </a:r>
            <a:r>
              <a:rPr lang="en-US" sz="1600" dirty="0" smtClean="0"/>
              <a:t> </a:t>
            </a:r>
            <a:r>
              <a:rPr lang="en-US" sz="1600" dirty="0" err="1" smtClean="0"/>
              <a:t>i,j,k</a:t>
            </a:r>
            <a:r>
              <a:rPr lang="en-US" sz="1600" dirty="0" smtClean="0"/>
              <a:t>;</a:t>
            </a:r>
          </a:p>
          <a:p>
            <a:pPr>
              <a:buNone/>
            </a:pPr>
            <a:r>
              <a:rPr lang="en-US" sz="1600" dirty="0" smtClean="0"/>
              <a:t>  for(k,0,N)</a:t>
            </a:r>
          </a:p>
          <a:p>
            <a:pPr>
              <a:buNone/>
            </a:pPr>
            <a:r>
              <a:rPr lang="en-US" sz="1600" dirty="0" smtClean="0"/>
              <a:t>  {</a:t>
            </a:r>
          </a:p>
          <a:p>
            <a:pPr>
              <a:buNone/>
            </a:pPr>
            <a:r>
              <a:rPr lang="en-US" sz="1600" dirty="0" smtClean="0"/>
              <a:t>    for(i,0,N)</a:t>
            </a:r>
          </a:p>
          <a:p>
            <a:pPr>
              <a:buNone/>
            </a:pPr>
            <a:r>
              <a:rPr lang="en-US" sz="1600" dirty="0" smtClean="0"/>
              <a:t>    {</a:t>
            </a:r>
          </a:p>
          <a:p>
            <a:pPr>
              <a:buNone/>
            </a:pPr>
            <a:r>
              <a:rPr lang="en-US" sz="1600" dirty="0" smtClean="0"/>
              <a:t>      for(j,0,N)</a:t>
            </a:r>
          </a:p>
          <a:p>
            <a:pPr>
              <a:buNone/>
            </a:pPr>
            <a:r>
              <a:rPr lang="en-US" sz="1600" dirty="0" smtClean="0"/>
              <a:t>      {</a:t>
            </a:r>
          </a:p>
          <a:p>
            <a:pPr>
              <a:buNone/>
            </a:pPr>
            <a:r>
              <a:rPr lang="en-US" sz="1600" dirty="0" smtClean="0"/>
              <a:t>        if(q[</a:t>
            </a:r>
            <a:r>
              <a:rPr lang="en-US" sz="1600" dirty="0" err="1" smtClean="0"/>
              <a:t>i</a:t>
            </a:r>
            <a:r>
              <a:rPr lang="en-US" sz="1600" dirty="0" smtClean="0"/>
              <a:t>][k]==INF || q[k][j]==INF)continue;</a:t>
            </a:r>
          </a:p>
          <a:p>
            <a:pPr>
              <a:buNone/>
            </a:pPr>
            <a:r>
              <a:rPr lang="en-US" sz="1600" dirty="0" smtClean="0"/>
              <a:t>        q[</a:t>
            </a:r>
            <a:r>
              <a:rPr lang="en-US" sz="1600" dirty="0" err="1" smtClean="0"/>
              <a:t>i</a:t>
            </a:r>
            <a:r>
              <a:rPr lang="en-US" sz="1600" dirty="0" smtClean="0"/>
              <a:t>][j]=min(q[</a:t>
            </a:r>
            <a:r>
              <a:rPr lang="en-US" sz="1600" dirty="0" err="1" smtClean="0"/>
              <a:t>i</a:t>
            </a:r>
            <a:r>
              <a:rPr lang="en-US" sz="1600" dirty="0" smtClean="0"/>
              <a:t>][j],q[</a:t>
            </a:r>
            <a:r>
              <a:rPr lang="en-US" sz="1600" dirty="0" err="1" smtClean="0"/>
              <a:t>i</a:t>
            </a:r>
            <a:r>
              <a:rPr lang="en-US" sz="1600" dirty="0" smtClean="0"/>
              <a:t>][k]+q[k][j]); //considering k vertex as intermediate</a:t>
            </a:r>
          </a:p>
          <a:p>
            <a:pPr>
              <a:buNone/>
            </a:pPr>
            <a:r>
              <a:rPr lang="en-US" sz="1600" dirty="0" smtClean="0"/>
              <a:t>      }</a:t>
            </a:r>
          </a:p>
          <a:p>
            <a:pPr>
              <a:buNone/>
            </a:pPr>
            <a:r>
              <a:rPr lang="en-US" sz="1600" dirty="0" smtClean="0"/>
              <a:t>    }</a:t>
            </a:r>
          </a:p>
          <a:p>
            <a:pPr>
              <a:buNone/>
            </a:pPr>
            <a:r>
              <a:rPr lang="en-US" sz="1600" dirty="0" smtClean="0"/>
              <a:t>  }</a:t>
            </a:r>
          </a:p>
          <a:p>
            <a:pPr>
              <a:buNone/>
            </a:pPr>
            <a:r>
              <a:rPr lang="en-US" sz="1600" dirty="0" smtClean="0"/>
              <a:t>  for(i,0,N)</a:t>
            </a:r>
          </a:p>
          <a:p>
            <a:pPr>
              <a:buNone/>
            </a:pPr>
            <a:r>
              <a:rPr lang="en-US" sz="1600" dirty="0" smtClean="0"/>
              <a:t>  { </a:t>
            </a:r>
          </a:p>
          <a:p>
            <a:pPr>
              <a:buNone/>
            </a:pPr>
            <a:r>
              <a:rPr lang="en-US" sz="1600" dirty="0" smtClean="0"/>
              <a:t>for(j,0,N)</a:t>
            </a:r>
          </a:p>
          <a:p>
            <a:pPr>
              <a:buNone/>
            </a:pPr>
            <a:r>
              <a:rPr lang="en-US" sz="1600" dirty="0" smtClean="0"/>
              <a:t>    {</a:t>
            </a:r>
          </a:p>
          <a:p>
            <a:pPr>
              <a:buNone/>
            </a:pPr>
            <a:r>
              <a:rPr lang="en-US" sz="1600" dirty="0" smtClean="0"/>
              <a:t>      </a:t>
            </a:r>
            <a:r>
              <a:rPr lang="en-US" sz="1600" dirty="0" err="1" smtClean="0"/>
              <a:t>printf</a:t>
            </a:r>
            <a:r>
              <a:rPr lang="en-US" sz="1600" dirty="0" smtClean="0"/>
              <a:t>("%d ",q[</a:t>
            </a:r>
            <a:r>
              <a:rPr lang="en-US" sz="1600" dirty="0" err="1" smtClean="0"/>
              <a:t>i</a:t>
            </a:r>
            <a:r>
              <a:rPr lang="en-US" sz="1600" dirty="0" smtClean="0"/>
              <a:t>][j] );</a:t>
            </a:r>
          </a:p>
          <a:p>
            <a:pPr>
              <a:buNone/>
            </a:pPr>
            <a:r>
              <a:rPr lang="en-US" sz="1600" dirty="0" smtClean="0"/>
              <a:t>    }</a:t>
            </a:r>
          </a:p>
          <a:p>
            <a:pPr>
              <a:buNone/>
            </a:pPr>
            <a:r>
              <a:rPr lang="en-US" sz="1600" dirty="0" smtClean="0"/>
              <a:t>    </a:t>
            </a:r>
            <a:r>
              <a:rPr lang="en-US" sz="1600" dirty="0" err="1" smtClean="0"/>
              <a:t>printf</a:t>
            </a:r>
            <a:r>
              <a:rPr lang="en-US" sz="1600" dirty="0" smtClean="0"/>
              <a:t>("\n" );</a:t>
            </a:r>
          </a:p>
          <a:p>
            <a:pPr>
              <a:buNone/>
            </a:pPr>
            <a:r>
              <a:rPr lang="en-US" sz="1600" dirty="0" smtClean="0"/>
              <a:t>}}</a:t>
            </a:r>
          </a:p>
          <a:p>
            <a:pPr>
              <a:buNone/>
            </a:pPr>
            <a:endParaRPr lang="en-US" sz="1400" dirty="0" smtClean="0"/>
          </a:p>
          <a:p>
            <a:pPr>
              <a:buNone/>
            </a:pPr>
            <a:endParaRPr 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524000"/>
            <a:ext cx="3248025" cy="3200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200400" y="1009650"/>
            <a:ext cx="5943600" cy="5848350"/>
          </a:xfrm>
          <a:prstGeom prst="rect">
            <a:avLst/>
          </a:prstGeom>
          <a:noFill/>
          <a:ln w="9525">
            <a:noFill/>
            <a:miter lim="800000"/>
            <a:headEnd/>
            <a:tailEnd/>
          </a:ln>
          <a:effectLst/>
        </p:spPr>
      </p:pic>
      <p:sp>
        <p:nvSpPr>
          <p:cNvPr id="8" name="TextBox 7"/>
          <p:cNvSpPr txBox="1"/>
          <p:nvPr/>
        </p:nvSpPr>
        <p:spPr>
          <a:xfrm>
            <a:off x="304800" y="5029200"/>
            <a:ext cx="2209800" cy="646331"/>
          </a:xfrm>
          <a:prstGeom prst="rect">
            <a:avLst/>
          </a:prstGeom>
          <a:noFill/>
        </p:spPr>
        <p:txBody>
          <a:bodyPr wrap="square" rtlCol="0">
            <a:spAutoFit/>
          </a:bodyPr>
          <a:lstStyle/>
          <a:p>
            <a:pPr>
              <a:buFont typeface="Arial" pitchFamily="34" charset="0"/>
              <a:buChar char="•"/>
            </a:pPr>
            <a:r>
              <a:rPr lang="en-US" dirty="0" smtClean="0"/>
              <a:t>The step-by-step matrix output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contrast="40000"/>
          </a:blip>
          <a:srcRect/>
          <a:stretch>
            <a:fillRect l="-5000" t="10000" b="2000"/>
          </a:stretch>
        </a:blipFill>
        <a:effectLst/>
      </p:bgPr>
    </p:bg>
    <p:spTree>
      <p:nvGrpSpPr>
        <p:cNvPr id="1" name=""/>
        <p:cNvGrpSpPr/>
        <p:nvPr/>
      </p:nvGrpSpPr>
      <p:grpSpPr>
        <a:xfrm>
          <a:off x="0" y="0"/>
          <a:ext cx="0" cy="0"/>
          <a:chOff x="0" y="0"/>
          <a:chExt cx="0" cy="0"/>
        </a:xfrm>
      </p:grpSpPr>
      <p:sp>
        <p:nvSpPr>
          <p:cNvPr id="2" name="Rectangle 1"/>
          <p:cNvSpPr/>
          <p:nvPr/>
        </p:nvSpPr>
        <p:spPr>
          <a:xfrm>
            <a:off x="2514600" y="685800"/>
            <a:ext cx="4452117" cy="110799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6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MS Mincho" charset="-128"/>
              </a:rPr>
              <a:t>What is a graph?</a:t>
            </a:r>
            <a:endParaRPr lang="en-US" dirty="0"/>
          </a:p>
        </p:txBody>
      </p:sp>
      <p:sp>
        <p:nvSpPr>
          <p:cNvPr id="3" name="Content Placeholder 2"/>
          <p:cNvSpPr>
            <a:spLocks noGrp="1"/>
          </p:cNvSpPr>
          <p:nvPr>
            <p:ph idx="1"/>
          </p:nvPr>
        </p:nvSpPr>
        <p:spPr/>
        <p:txBody>
          <a:bodyPr>
            <a:normAutofit/>
          </a:bodyPr>
          <a:lstStyle/>
          <a:p>
            <a:r>
              <a:rPr lang="en-US" sz="2400" dirty="0" smtClean="0">
                <a:cs typeface="Times New Roman" pitchFamily="18" charset="0"/>
              </a:rPr>
              <a:t>A data structure that consists of a set of nodes (</a:t>
            </a:r>
            <a:r>
              <a:rPr lang="en-US" sz="2400" i="1" dirty="0" smtClean="0">
                <a:cs typeface="Times New Roman" pitchFamily="18" charset="0"/>
              </a:rPr>
              <a:t>vertices</a:t>
            </a:r>
            <a:r>
              <a:rPr lang="en-US" sz="2400" dirty="0" smtClean="0">
                <a:cs typeface="Times New Roman" pitchFamily="18" charset="0"/>
              </a:rPr>
              <a:t>) and a set of edges that relate the nodes to each other</a:t>
            </a:r>
            <a:endParaRPr lang="en-US" sz="2400" dirty="0" smtClean="0">
              <a:latin typeface="Courier New" pitchFamily="49" charset="0"/>
              <a:cs typeface="Courier New" pitchFamily="49" charset="0"/>
            </a:endParaRPr>
          </a:p>
          <a:p>
            <a:r>
              <a:rPr lang="en-US" sz="2400" dirty="0" smtClean="0"/>
              <a:t>In simple way,</a:t>
            </a:r>
          </a:p>
          <a:p>
            <a:pPr>
              <a:buNone/>
            </a:pPr>
            <a:r>
              <a:rPr lang="en-US" sz="2400" dirty="0" smtClean="0">
                <a:cs typeface="Times New Roman" pitchFamily="18" charset="0"/>
              </a:rPr>
              <a:t>    A graph </a:t>
            </a:r>
            <a:r>
              <a:rPr lang="en-US" sz="2400" i="1" dirty="0" smtClean="0">
                <a:cs typeface="Times New Roman" pitchFamily="18" charset="0"/>
              </a:rPr>
              <a:t>G</a:t>
            </a:r>
            <a:r>
              <a:rPr lang="en-US" sz="2400" dirty="0" smtClean="0">
                <a:cs typeface="Times New Roman" pitchFamily="18" charset="0"/>
              </a:rPr>
              <a:t> is defined as follows:</a:t>
            </a:r>
            <a:endParaRPr lang="en-US" sz="2400" dirty="0" smtClean="0">
              <a:latin typeface="Courier New" pitchFamily="49" charset="0"/>
              <a:cs typeface="Courier New" pitchFamily="49" charset="0"/>
            </a:endParaRPr>
          </a:p>
          <a:p>
            <a:pPr>
              <a:buFontTx/>
              <a:buNone/>
            </a:pPr>
            <a:r>
              <a:rPr lang="es-ES_tradnl" sz="2400" dirty="0" smtClean="0">
                <a:cs typeface="Times New Roman" pitchFamily="18" charset="0"/>
              </a:rPr>
              <a:t>				</a:t>
            </a:r>
            <a:r>
              <a:rPr lang="es-ES_tradnl" sz="2400" i="1" dirty="0" smtClean="0">
                <a:cs typeface="Times New Roman" pitchFamily="18" charset="0"/>
              </a:rPr>
              <a:t>G=(V,E)</a:t>
            </a:r>
            <a:endParaRPr lang="en-US" sz="2400" dirty="0" smtClean="0">
              <a:latin typeface="Courier New" pitchFamily="49" charset="0"/>
              <a:cs typeface="Courier New" pitchFamily="49" charset="0"/>
            </a:endParaRPr>
          </a:p>
          <a:p>
            <a:pPr>
              <a:buFontTx/>
              <a:buNone/>
            </a:pPr>
            <a:r>
              <a:rPr lang="en-US" sz="2400" dirty="0" smtClean="0">
                <a:cs typeface="Times New Roman" pitchFamily="18" charset="0"/>
              </a:rPr>
              <a:t>		</a:t>
            </a:r>
            <a:r>
              <a:rPr lang="en-US" sz="2400" i="1" dirty="0" smtClean="0">
                <a:cs typeface="Times New Roman" pitchFamily="18" charset="0"/>
              </a:rPr>
              <a:t>V(G):</a:t>
            </a:r>
            <a:r>
              <a:rPr lang="en-US" sz="2400" dirty="0" smtClean="0">
                <a:cs typeface="Times New Roman" pitchFamily="18" charset="0"/>
              </a:rPr>
              <a:t> a finite, nonempty set of vertices</a:t>
            </a:r>
            <a:endParaRPr lang="en-US" sz="2400" dirty="0" smtClean="0">
              <a:latin typeface="Courier New" pitchFamily="49" charset="0"/>
              <a:cs typeface="Courier New" pitchFamily="49" charset="0"/>
            </a:endParaRPr>
          </a:p>
          <a:p>
            <a:pPr>
              <a:buFontTx/>
              <a:buNone/>
            </a:pPr>
            <a:r>
              <a:rPr lang="en-US" sz="2400" dirty="0" smtClean="0">
                <a:cs typeface="Times New Roman" pitchFamily="18" charset="0"/>
              </a:rPr>
              <a:t>		</a:t>
            </a:r>
            <a:r>
              <a:rPr lang="en-US" sz="2400" i="1" dirty="0" smtClean="0">
                <a:cs typeface="Times New Roman" pitchFamily="18" charset="0"/>
              </a:rPr>
              <a:t>E(G):</a:t>
            </a:r>
            <a:r>
              <a:rPr lang="en-US" sz="2400" dirty="0" smtClean="0">
                <a:cs typeface="Times New Roman" pitchFamily="18" charset="0"/>
              </a:rPr>
              <a:t> a set of edges (pairs of vertices)</a:t>
            </a:r>
            <a:endParaRPr lang="en-US" sz="2400" dirty="0" smtClean="0"/>
          </a:p>
          <a:p>
            <a:endParaRPr lang="en-US" sz="2400" dirty="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MS Mincho" charset="-128"/>
              </a:rPr>
              <a:t>Undirected graphs</a:t>
            </a:r>
            <a:endParaRPr lang="en-US" dirty="0"/>
          </a:p>
        </p:txBody>
      </p:sp>
      <p:sp>
        <p:nvSpPr>
          <p:cNvPr id="3" name="Content Placeholder 2"/>
          <p:cNvSpPr>
            <a:spLocks noGrp="1"/>
          </p:cNvSpPr>
          <p:nvPr>
            <p:ph idx="1"/>
          </p:nvPr>
        </p:nvSpPr>
        <p:spPr/>
        <p:txBody>
          <a:bodyPr>
            <a:normAutofit/>
          </a:bodyPr>
          <a:lstStyle/>
          <a:p>
            <a:r>
              <a:rPr lang="en-US" sz="2400" dirty="0" smtClean="0">
                <a:ea typeface="MS Mincho" charset="-128"/>
              </a:rPr>
              <a:t>When the edges in a graph have no direction, the graph is called undirected</a:t>
            </a:r>
            <a:endParaRPr lang="en-US" sz="2400" dirty="0" smtClean="0"/>
          </a:p>
          <a:p>
            <a:r>
              <a:rPr lang="en-US" sz="2400" dirty="0" smtClean="0"/>
              <a:t>Example</a:t>
            </a:r>
            <a:endParaRPr lang="en-US" sz="2400" dirty="0"/>
          </a:p>
        </p:txBody>
      </p:sp>
      <p:pic>
        <p:nvPicPr>
          <p:cNvPr id="2050" name="Picture 2" descr="C:\Users\SAI\Desktop\Capture.PNG"/>
          <p:cNvPicPr>
            <a:picLocks noChangeAspect="1" noChangeArrowheads="1"/>
          </p:cNvPicPr>
          <p:nvPr/>
        </p:nvPicPr>
        <p:blipFill>
          <a:blip r:embed="rId2"/>
          <a:srcRect/>
          <a:stretch>
            <a:fillRect/>
          </a:stretch>
        </p:blipFill>
        <p:spPr bwMode="auto">
          <a:xfrm>
            <a:off x="3069559" y="3048000"/>
            <a:ext cx="3178841" cy="3095625"/>
          </a:xfrm>
          <a:prstGeom prst="rect">
            <a:avLst/>
          </a:prstGeom>
          <a:noFill/>
        </p:spPr>
      </p:pic>
      <p:sp>
        <p:nvSpPr>
          <p:cNvPr id="5" name="TextBox 4"/>
          <p:cNvSpPr txBox="1"/>
          <p:nvPr/>
        </p:nvSpPr>
        <p:spPr>
          <a:xfrm>
            <a:off x="4267200" y="6046113"/>
            <a:ext cx="780983" cy="430887"/>
          </a:xfrm>
          <a:prstGeom prst="rect">
            <a:avLst/>
          </a:prstGeom>
          <a:noFill/>
        </p:spPr>
        <p:txBody>
          <a:bodyPr wrap="none" rtlCol="0">
            <a:spAutoFit/>
          </a:bodyPr>
          <a:lstStyle/>
          <a:p>
            <a:r>
              <a:rPr lang="en-US" sz="2200" dirty="0" smtClean="0"/>
              <a:t>Fig a.</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r>
              <a:rPr lang="en-US" sz="2400" dirty="0" smtClean="0">
                <a:ea typeface="MS Mincho" charset="-128"/>
              </a:rPr>
              <a:t>When the edges in a graph have a direction, the graph is called directed (or digraph)</a:t>
            </a:r>
            <a:r>
              <a:rPr lang="en-US" sz="2400" dirty="0" smtClean="0"/>
              <a:t> </a:t>
            </a:r>
          </a:p>
          <a:p>
            <a:r>
              <a:rPr lang="en-US" sz="2400" dirty="0" smtClean="0"/>
              <a:t>Example</a:t>
            </a:r>
            <a:endParaRPr lang="en-US" sz="2400" dirty="0"/>
          </a:p>
        </p:txBody>
      </p:sp>
      <p:pic>
        <p:nvPicPr>
          <p:cNvPr id="3074" name="Picture 2" descr="C:\Users\SAI\Desktop\Capture_1.PNG"/>
          <p:cNvPicPr>
            <a:picLocks noChangeAspect="1" noChangeArrowheads="1"/>
          </p:cNvPicPr>
          <p:nvPr/>
        </p:nvPicPr>
        <p:blipFill>
          <a:blip r:embed="rId2"/>
          <a:srcRect/>
          <a:stretch>
            <a:fillRect/>
          </a:stretch>
        </p:blipFill>
        <p:spPr bwMode="auto">
          <a:xfrm>
            <a:off x="2895600" y="2895600"/>
            <a:ext cx="3429000" cy="3216729"/>
          </a:xfrm>
          <a:prstGeom prst="rect">
            <a:avLst/>
          </a:prstGeom>
          <a:noFill/>
        </p:spPr>
      </p:pic>
      <p:sp>
        <p:nvSpPr>
          <p:cNvPr id="5" name="TextBox 4"/>
          <p:cNvSpPr txBox="1"/>
          <p:nvPr/>
        </p:nvSpPr>
        <p:spPr>
          <a:xfrm>
            <a:off x="4267200" y="6046113"/>
            <a:ext cx="793807" cy="430887"/>
          </a:xfrm>
          <a:prstGeom prst="rect">
            <a:avLst/>
          </a:prstGeom>
          <a:noFill/>
        </p:spPr>
        <p:txBody>
          <a:bodyPr wrap="none" rtlCol="0">
            <a:spAutoFit/>
          </a:bodyPr>
          <a:lstStyle/>
          <a:p>
            <a:r>
              <a:rPr lang="en-US" sz="2200" dirty="0" smtClean="0"/>
              <a:t>Fig b.</a:t>
            </a:r>
            <a:endParaRPr lang="en-US" sz="2200"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Representation of Graph </a:t>
            </a:r>
            <a:endParaRPr lang="en-US" dirty="0"/>
          </a:p>
        </p:txBody>
      </p:sp>
      <p:sp>
        <p:nvSpPr>
          <p:cNvPr id="3" name="Content Placeholder 2"/>
          <p:cNvSpPr>
            <a:spLocks noGrp="1"/>
          </p:cNvSpPr>
          <p:nvPr>
            <p:ph idx="1"/>
          </p:nvPr>
        </p:nvSpPr>
        <p:spPr/>
        <p:txBody>
          <a:bodyPr>
            <a:normAutofit/>
          </a:bodyPr>
          <a:lstStyle/>
          <a:p>
            <a:r>
              <a:rPr lang="en-US" sz="2400" dirty="0" smtClean="0"/>
              <a:t>Matrix is a 2D array of size V x V where V is the number of vertices in a graph. Let the 2D array be </a:t>
            </a:r>
            <a:r>
              <a:rPr lang="en-US" sz="2400" dirty="0" err="1" smtClean="0"/>
              <a:t>adj</a:t>
            </a:r>
            <a:r>
              <a:rPr lang="en-US" sz="2400" dirty="0" smtClean="0"/>
              <a:t>[][], a slot </a:t>
            </a:r>
            <a:r>
              <a:rPr lang="en-US" sz="2400" dirty="0" err="1" smtClean="0"/>
              <a:t>adj</a:t>
            </a:r>
            <a:r>
              <a:rPr lang="en-US" sz="2400" dirty="0" smtClean="0"/>
              <a:t>[</a:t>
            </a:r>
            <a:r>
              <a:rPr lang="en-US" sz="2400" dirty="0" err="1" smtClean="0"/>
              <a:t>i</a:t>
            </a:r>
            <a:r>
              <a:rPr lang="en-US" sz="2400" dirty="0" smtClean="0"/>
              <a:t>][j] = 1 indicates that there is an edge from vertex </a:t>
            </a:r>
            <a:r>
              <a:rPr lang="en-US" sz="2400" dirty="0" err="1" smtClean="0"/>
              <a:t>i</a:t>
            </a:r>
            <a:r>
              <a:rPr lang="en-US" sz="2400" dirty="0" smtClean="0"/>
              <a:t> to vertex j.</a:t>
            </a:r>
          </a:p>
          <a:p>
            <a:r>
              <a:rPr lang="en-US" sz="2400" dirty="0" smtClean="0"/>
              <a:t>Matrix is also used to represent weighted graphs. If </a:t>
            </a:r>
            <a:r>
              <a:rPr lang="en-US" sz="2400" dirty="0" err="1" smtClean="0"/>
              <a:t>adj</a:t>
            </a:r>
            <a:r>
              <a:rPr lang="en-US" sz="2400" dirty="0" smtClean="0"/>
              <a:t>[</a:t>
            </a:r>
            <a:r>
              <a:rPr lang="en-US" sz="2400" dirty="0" err="1" smtClean="0"/>
              <a:t>i</a:t>
            </a:r>
            <a:r>
              <a:rPr lang="en-US" sz="2400" dirty="0" smtClean="0"/>
              <a:t>][j] = w, then there is an edge from vertex </a:t>
            </a:r>
            <a:r>
              <a:rPr lang="en-US" sz="2400" dirty="0" err="1" smtClean="0"/>
              <a:t>i</a:t>
            </a:r>
            <a:r>
              <a:rPr lang="en-US" sz="2400" dirty="0" smtClean="0"/>
              <a:t> to vertex j with weight w.</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descr="C:\Users\SAI\Desktop\graph_representation12.png"/>
          <p:cNvPicPr>
            <a:picLocks noGrp="1" noChangeAspect="1" noChangeArrowheads="1"/>
          </p:cNvPicPr>
          <p:nvPr>
            <p:ph idx="1"/>
          </p:nvPr>
        </p:nvPicPr>
        <p:blipFill>
          <a:blip r:embed="rId2"/>
          <a:srcRect/>
          <a:stretch>
            <a:fillRect/>
          </a:stretch>
        </p:blipFill>
        <p:spPr bwMode="auto">
          <a:xfrm>
            <a:off x="609600" y="2133600"/>
            <a:ext cx="4122174" cy="3276600"/>
          </a:xfrm>
          <a:prstGeom prst="rect">
            <a:avLst/>
          </a:prstGeom>
          <a:noFill/>
        </p:spPr>
      </p:pic>
      <p:pic>
        <p:nvPicPr>
          <p:cNvPr id="1027" name="Picture 3" descr="C:\Users\SAI\Desktop\adjacency_matrix_representation.png"/>
          <p:cNvPicPr>
            <a:picLocks noChangeAspect="1" noChangeArrowheads="1"/>
          </p:cNvPicPr>
          <p:nvPr/>
        </p:nvPicPr>
        <p:blipFill>
          <a:blip r:embed="rId3"/>
          <a:srcRect/>
          <a:stretch>
            <a:fillRect/>
          </a:stretch>
        </p:blipFill>
        <p:spPr bwMode="auto">
          <a:xfrm>
            <a:off x="4953000" y="1981200"/>
            <a:ext cx="3436974" cy="3378055"/>
          </a:xfrm>
          <a:prstGeom prst="rect">
            <a:avLst/>
          </a:prstGeom>
          <a:noFill/>
        </p:spPr>
      </p:pic>
      <p:sp>
        <p:nvSpPr>
          <p:cNvPr id="6" name="TextBox 5"/>
          <p:cNvSpPr txBox="1"/>
          <p:nvPr/>
        </p:nvSpPr>
        <p:spPr>
          <a:xfrm>
            <a:off x="1600200" y="5486400"/>
            <a:ext cx="788999" cy="430887"/>
          </a:xfrm>
          <a:prstGeom prst="rect">
            <a:avLst/>
          </a:prstGeom>
          <a:noFill/>
        </p:spPr>
        <p:txBody>
          <a:bodyPr wrap="none" rtlCol="0">
            <a:spAutoFit/>
          </a:bodyPr>
          <a:lstStyle/>
          <a:p>
            <a:r>
              <a:rPr lang="en-US" sz="2200" dirty="0" smtClean="0"/>
              <a:t>Fig 1.</a:t>
            </a:r>
            <a:endParaRPr lang="en-US" sz="2200" dirty="0"/>
          </a:p>
        </p:txBody>
      </p:sp>
      <p:sp>
        <p:nvSpPr>
          <p:cNvPr id="7" name="TextBox 6"/>
          <p:cNvSpPr txBox="1"/>
          <p:nvPr/>
        </p:nvSpPr>
        <p:spPr>
          <a:xfrm>
            <a:off x="5181600" y="5436513"/>
            <a:ext cx="3660426" cy="430887"/>
          </a:xfrm>
          <a:prstGeom prst="rect">
            <a:avLst/>
          </a:prstGeom>
          <a:noFill/>
        </p:spPr>
        <p:txBody>
          <a:bodyPr wrap="none" rtlCol="0">
            <a:spAutoFit/>
          </a:bodyPr>
          <a:lstStyle/>
          <a:p>
            <a:r>
              <a:rPr lang="en-US" sz="2200" dirty="0" smtClean="0"/>
              <a:t>Matrix representation of Fig 1.</a:t>
            </a:r>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Graph Traversal</a:t>
            </a:r>
            <a:endParaRPr lang="en-IN" dirty="0"/>
          </a:p>
        </p:txBody>
      </p:sp>
      <p:sp>
        <p:nvSpPr>
          <p:cNvPr id="5" name="Content Placeholder 4"/>
          <p:cNvSpPr>
            <a:spLocks noGrp="1"/>
          </p:cNvSpPr>
          <p:nvPr>
            <p:ph idx="1"/>
          </p:nvPr>
        </p:nvSpPr>
        <p:spPr/>
        <p:txBody>
          <a:bodyPr>
            <a:normAutofit/>
          </a:bodyPr>
          <a:lstStyle/>
          <a:p>
            <a:r>
              <a:rPr lang="en-IN" sz="2400" dirty="0" smtClean="0"/>
              <a:t>It’s the </a:t>
            </a:r>
            <a:r>
              <a:rPr lang="en-IN" sz="2400" dirty="0"/>
              <a:t>process of visiting (checking and/or updating) each vertex in a graph. Such traversals are classified by the order in which the vertices are visited</a:t>
            </a:r>
            <a:r>
              <a:rPr lang="en-IN" sz="2400" dirty="0" smtClean="0"/>
              <a:t>.</a:t>
            </a:r>
          </a:p>
          <a:p>
            <a:pPr>
              <a:buNone/>
            </a:pPr>
            <a:r>
              <a:rPr lang="en-IN" sz="2400" dirty="0"/>
              <a:t> </a:t>
            </a:r>
            <a:endParaRPr lang="en-US" sz="2400" dirty="0" smtClean="0"/>
          </a:p>
          <a:p>
            <a:r>
              <a:rPr lang="en-US" sz="2400" dirty="0" smtClean="0"/>
              <a:t>There are two basic methods of traversing a graph – </a:t>
            </a:r>
          </a:p>
          <a:p>
            <a:pPr>
              <a:buNone/>
            </a:pPr>
            <a:r>
              <a:rPr lang="en-US" sz="2400" dirty="0"/>
              <a:t>	</a:t>
            </a:r>
            <a:r>
              <a:rPr lang="en-US" sz="2400" dirty="0" smtClean="0"/>
              <a:t>1. Breadth-first Search</a:t>
            </a:r>
          </a:p>
          <a:p>
            <a:pPr>
              <a:buNone/>
            </a:pPr>
            <a:r>
              <a:rPr lang="en-US" sz="2400" dirty="0"/>
              <a:t>	</a:t>
            </a:r>
            <a:r>
              <a:rPr lang="en-US" sz="2400" dirty="0" smtClean="0"/>
              <a:t>2. Depth-first Search</a:t>
            </a:r>
            <a:endParaRPr lang="en-IN" sz="2400" dirty="0"/>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Breadth-first Search</a:t>
            </a:r>
            <a:endParaRPr lang="en-IN" dirty="0"/>
          </a:p>
        </p:txBody>
      </p:sp>
      <p:cxnSp>
        <p:nvCxnSpPr>
          <p:cNvPr id="54" name="Curved Connector 53"/>
          <p:cNvCxnSpPr/>
          <p:nvPr/>
        </p:nvCxnSpPr>
        <p:spPr>
          <a:xfrm flipH="1">
            <a:off x="2285984" y="1942870"/>
            <a:ext cx="2500330" cy="1629006"/>
          </a:xfrm>
          <a:prstGeom prst="curvedConnector5">
            <a:avLst>
              <a:gd name="adj1" fmla="val -33899"/>
              <a:gd name="adj2" fmla="val 50000"/>
              <a:gd name="adj3" fmla="val 109143"/>
            </a:avLst>
          </a:prstGeom>
          <a:ln>
            <a:tailEnd type="arrow"/>
          </a:ln>
        </p:spPr>
        <p:style>
          <a:lnRef idx="2">
            <a:schemeClr val="dk1"/>
          </a:lnRef>
          <a:fillRef idx="0">
            <a:schemeClr val="dk1"/>
          </a:fillRef>
          <a:effectRef idx="1">
            <a:schemeClr val="dk1"/>
          </a:effectRef>
          <a:fontRef idx="minor">
            <a:schemeClr val="tx1"/>
          </a:fontRef>
        </p:style>
      </p:cxnSp>
      <p:cxnSp>
        <p:nvCxnSpPr>
          <p:cNvPr id="67" name="Shape 66"/>
          <p:cNvCxnSpPr/>
          <p:nvPr/>
        </p:nvCxnSpPr>
        <p:spPr>
          <a:xfrm flipH="1">
            <a:off x="928662" y="3571876"/>
            <a:ext cx="6143668" cy="1643074"/>
          </a:xfrm>
          <a:prstGeom prst="curvedConnector5">
            <a:avLst>
              <a:gd name="adj1" fmla="val -9674"/>
              <a:gd name="adj2" fmla="val 50000"/>
              <a:gd name="adj3" fmla="val 108988"/>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4857752" y="5286388"/>
            <a:ext cx="4071966" cy="523220"/>
          </a:xfrm>
          <a:prstGeom prst="rect">
            <a:avLst/>
          </a:prstGeom>
          <a:noFill/>
        </p:spPr>
        <p:txBody>
          <a:bodyPr wrap="square" rtlCol="0">
            <a:spAutoFit/>
          </a:bodyPr>
          <a:lstStyle/>
          <a:p>
            <a:r>
              <a:rPr lang="en-US" sz="2800" dirty="0" err="1" smtClean="0"/>
              <a:t>BfS</a:t>
            </a:r>
            <a:r>
              <a:rPr lang="en-US" sz="2800" dirty="0" smtClean="0"/>
              <a:t> Output – A, B, E, F, C, D</a:t>
            </a:r>
            <a:endParaRPr lang="en-IN" sz="2800" dirty="0"/>
          </a:p>
        </p:txBody>
      </p:sp>
      <p:sp>
        <p:nvSpPr>
          <p:cNvPr id="74" name="TextBox 73"/>
          <p:cNvSpPr txBox="1"/>
          <p:nvPr/>
        </p:nvSpPr>
        <p:spPr>
          <a:xfrm>
            <a:off x="285720" y="1667470"/>
            <a:ext cx="3286148" cy="923330"/>
          </a:xfrm>
          <a:prstGeom prst="rect">
            <a:avLst/>
          </a:prstGeom>
          <a:noFill/>
        </p:spPr>
        <p:txBody>
          <a:bodyPr wrap="square" rtlCol="0">
            <a:spAutoFit/>
          </a:bodyPr>
          <a:lstStyle/>
          <a:p>
            <a:pPr>
              <a:buFont typeface="Arial" pitchFamily="34" charset="0"/>
              <a:buChar char="•"/>
            </a:pPr>
            <a:r>
              <a:rPr lang="en-US" dirty="0" smtClean="0"/>
              <a:t>Using QUEUE.</a:t>
            </a:r>
          </a:p>
          <a:p>
            <a:pPr>
              <a:buFont typeface="Arial" pitchFamily="34" charset="0"/>
              <a:buChar char="•"/>
            </a:pPr>
            <a:r>
              <a:rPr lang="en-US" dirty="0" smtClean="0"/>
              <a:t>Sibling vertices visited before child vertices.</a:t>
            </a:r>
            <a:endParaRPr lang="en-IN" dirty="0"/>
          </a:p>
        </p:txBody>
      </p:sp>
      <p:sp>
        <p:nvSpPr>
          <p:cNvPr id="75" name="TextBox 74"/>
          <p:cNvSpPr txBox="1"/>
          <p:nvPr/>
        </p:nvSpPr>
        <p:spPr>
          <a:xfrm>
            <a:off x="357158" y="5934670"/>
            <a:ext cx="3681442" cy="369332"/>
          </a:xfrm>
          <a:prstGeom prst="rect">
            <a:avLst/>
          </a:prstGeom>
          <a:noFill/>
        </p:spPr>
        <p:txBody>
          <a:bodyPr wrap="square" rtlCol="0">
            <a:spAutoFit/>
          </a:bodyPr>
          <a:lstStyle/>
          <a:p>
            <a:pPr>
              <a:buFont typeface="Arial" pitchFamily="34" charset="0"/>
              <a:buChar char="•"/>
            </a:pPr>
            <a:r>
              <a:rPr lang="en-US" dirty="0" smtClean="0"/>
              <a:t>Often used to find the shortest path.</a:t>
            </a:r>
            <a:endParaRPr lang="en-IN" dirty="0"/>
          </a:p>
        </p:txBody>
      </p:sp>
      <p:sp>
        <p:nvSpPr>
          <p:cNvPr id="76" name="TextBox 75"/>
          <p:cNvSpPr txBox="1"/>
          <p:nvPr/>
        </p:nvSpPr>
        <p:spPr>
          <a:xfrm>
            <a:off x="428596" y="1428736"/>
            <a:ext cx="1285884" cy="369332"/>
          </a:xfrm>
          <a:prstGeom prst="rect">
            <a:avLst/>
          </a:prstGeom>
          <a:noFill/>
        </p:spPr>
        <p:txBody>
          <a:bodyPr wrap="square" rtlCol="0">
            <a:spAutoFit/>
          </a:bodyPr>
          <a:lstStyle/>
          <a:p>
            <a:r>
              <a:rPr lang="en-US" dirty="0" smtClean="0"/>
              <a:t>Example – </a:t>
            </a:r>
            <a:endParaRPr lang="en-IN" dirty="0"/>
          </a:p>
        </p:txBody>
      </p:sp>
      <p:sp>
        <p:nvSpPr>
          <p:cNvPr id="44" name="Oval 43"/>
          <p:cNvSpPr/>
          <p:nvPr/>
        </p:nvSpPr>
        <p:spPr>
          <a:xfrm>
            <a:off x="4071934" y="1571612"/>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a:t>
            </a:r>
            <a:endParaRPr lang="en-IN" dirty="0"/>
          </a:p>
        </p:txBody>
      </p:sp>
      <p:sp>
        <p:nvSpPr>
          <p:cNvPr id="45" name="Oval 44"/>
          <p:cNvSpPr/>
          <p:nvPr/>
        </p:nvSpPr>
        <p:spPr>
          <a:xfrm>
            <a:off x="2285984" y="3214686"/>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B</a:t>
            </a:r>
            <a:endParaRPr lang="en-IN" dirty="0"/>
          </a:p>
        </p:txBody>
      </p:sp>
      <p:sp>
        <p:nvSpPr>
          <p:cNvPr id="46" name="Oval 45"/>
          <p:cNvSpPr/>
          <p:nvPr/>
        </p:nvSpPr>
        <p:spPr>
          <a:xfrm>
            <a:off x="928662" y="4857760"/>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a:t>
            </a:r>
            <a:endParaRPr lang="en-IN" dirty="0"/>
          </a:p>
        </p:txBody>
      </p:sp>
      <p:sp>
        <p:nvSpPr>
          <p:cNvPr id="47" name="Oval 46"/>
          <p:cNvSpPr/>
          <p:nvPr/>
        </p:nvSpPr>
        <p:spPr>
          <a:xfrm>
            <a:off x="4357686" y="3214686"/>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a:t>
            </a:r>
            <a:endParaRPr lang="en-IN" dirty="0"/>
          </a:p>
        </p:txBody>
      </p:sp>
      <p:sp>
        <p:nvSpPr>
          <p:cNvPr id="48" name="Oval 47"/>
          <p:cNvSpPr/>
          <p:nvPr/>
        </p:nvSpPr>
        <p:spPr>
          <a:xfrm>
            <a:off x="6357950" y="3214686"/>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a:t>
            </a:r>
            <a:endParaRPr lang="en-IN" dirty="0"/>
          </a:p>
        </p:txBody>
      </p:sp>
      <p:sp>
        <p:nvSpPr>
          <p:cNvPr id="49" name="Oval 48"/>
          <p:cNvSpPr/>
          <p:nvPr/>
        </p:nvSpPr>
        <p:spPr>
          <a:xfrm>
            <a:off x="3428992" y="4857760"/>
            <a:ext cx="714380"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
            </a:r>
            <a:endParaRPr lang="en-IN" dirty="0"/>
          </a:p>
        </p:txBody>
      </p:sp>
      <p:cxnSp>
        <p:nvCxnSpPr>
          <p:cNvPr id="50" name="Straight Arrow Connector 49"/>
          <p:cNvCxnSpPr>
            <a:stCxn id="44" idx="3"/>
            <a:endCxn id="45" idx="7"/>
          </p:cNvCxnSpPr>
          <p:nvPr/>
        </p:nvCxnSpPr>
        <p:spPr>
          <a:xfrm rot="5400000">
            <a:off x="2967184" y="2109935"/>
            <a:ext cx="1137930" cy="128080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p:nvPr/>
        </p:nvCxnSpPr>
        <p:spPr>
          <a:xfrm rot="16200000" flipH="1">
            <a:off x="4033677" y="2676363"/>
            <a:ext cx="928694" cy="1479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2" name="Straight Arrow Connector 51"/>
          <p:cNvCxnSpPr>
            <a:stCxn id="44" idx="5"/>
            <a:endCxn id="48" idx="1"/>
          </p:cNvCxnSpPr>
          <p:nvPr/>
        </p:nvCxnSpPr>
        <p:spPr>
          <a:xfrm rot="16200000" flipH="1">
            <a:off x="5003167" y="1859902"/>
            <a:ext cx="1137930" cy="178087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3" name="Straight Arrow Connector 52"/>
          <p:cNvCxnSpPr/>
          <p:nvPr/>
        </p:nvCxnSpPr>
        <p:spPr>
          <a:xfrm rot="5400000">
            <a:off x="1395548" y="3967323"/>
            <a:ext cx="1137930" cy="85218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p:nvPr/>
        </p:nvCxnSpPr>
        <p:spPr>
          <a:xfrm rot="5400000">
            <a:off x="3750463" y="4107661"/>
            <a:ext cx="928694" cy="57150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6" name="Straight Arrow Connector 55"/>
          <p:cNvCxnSpPr/>
          <p:nvPr/>
        </p:nvCxnSpPr>
        <p:spPr>
          <a:xfrm rot="16200000" flipH="1">
            <a:off x="2645713" y="4074480"/>
            <a:ext cx="1137930" cy="63786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7" name="Straight Arrow Connector 56"/>
          <p:cNvCxnSpPr/>
          <p:nvPr/>
        </p:nvCxnSpPr>
        <p:spPr>
          <a:xfrm>
            <a:off x="1643042" y="5214950"/>
            <a:ext cx="178595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a:endCxn id="48" idx="2"/>
          </p:cNvCxnSpPr>
          <p:nvPr/>
        </p:nvCxnSpPr>
        <p:spPr>
          <a:xfrm>
            <a:off x="5072066" y="3571876"/>
            <a:ext cx="128588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47" idx="2"/>
          </p:cNvCxnSpPr>
          <p:nvPr/>
        </p:nvCxnSpPr>
        <p:spPr>
          <a:xfrm flipV="1">
            <a:off x="2971800" y="3571876"/>
            <a:ext cx="1385886" cy="9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advTm="500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74"/>
                                        </p:tgtEl>
                                      </p:cBhvr>
                                    </p:animEffect>
                                    <p:set>
                                      <p:cBhvr>
                                        <p:cTn id="7" dur="1" fill="hold">
                                          <p:stCondLst>
                                            <p:cond delay="1999"/>
                                          </p:stCondLst>
                                        </p:cTn>
                                        <p:tgtEl>
                                          <p:spTgt spid="74"/>
                                        </p:tgtEl>
                                        <p:attrNameLst>
                                          <p:attrName>style.visibility</p:attrName>
                                        </p:attrNameLst>
                                      </p:cBhvr>
                                      <p:to>
                                        <p:strVal val="hidden"/>
                                      </p:to>
                                    </p:set>
                                  </p:childTnLst>
                                </p:cTn>
                              </p:par>
                            </p:childTnLst>
                          </p:cTn>
                        </p:par>
                        <p:par>
                          <p:cTn id="8" fill="hold">
                            <p:stCondLst>
                              <p:cond delay="2000"/>
                            </p:stCondLst>
                            <p:childTnLst>
                              <p:par>
                                <p:cTn id="9" presetID="53" presetClass="entr" presetSubtype="0"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strips(downRight)">
                                      <p:cBhvr>
                                        <p:cTn id="37" dur="1000"/>
                                        <p:tgtEl>
                                          <p:spTgt spid="52"/>
                                        </p:tgtEl>
                                      </p:cBhvr>
                                    </p:animEffect>
                                  </p:childTnLst>
                                </p:cTn>
                              </p:par>
                              <p:par>
                                <p:cTn id="38" presetID="18" presetClass="entr" presetSubtype="6" fill="hold"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strips(downRight)">
                                      <p:cBhvr>
                                        <p:cTn id="40" dur="1000"/>
                                        <p:tgtEl>
                                          <p:spTgt spid="51"/>
                                        </p:tgtEl>
                                      </p:cBhvr>
                                    </p:animEffect>
                                  </p:childTnLst>
                                </p:cTn>
                              </p:par>
                              <p:par>
                                <p:cTn id="41" presetID="18" presetClass="entr" presetSubtype="6"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strips(downRight)">
                                      <p:cBhvr>
                                        <p:cTn id="43" dur="1000"/>
                                        <p:tgtEl>
                                          <p:spTgt spid="56"/>
                                        </p:tgtEl>
                                      </p:cBhvr>
                                    </p:animEffect>
                                  </p:childTnLst>
                                </p:cTn>
                              </p:par>
                              <p:par>
                                <p:cTn id="44" presetID="18" presetClass="entr" presetSubtype="12"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strips(downLeft)">
                                      <p:cBhvr>
                                        <p:cTn id="46" dur="1000"/>
                                        <p:tgtEl>
                                          <p:spTgt spid="50"/>
                                        </p:tgtEl>
                                      </p:cBhvr>
                                    </p:animEffect>
                                  </p:childTnLst>
                                </p:cTn>
                              </p:par>
                              <p:par>
                                <p:cTn id="47" presetID="18" presetClass="entr" presetSubtype="12"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strips(downLeft)">
                                      <p:cBhvr>
                                        <p:cTn id="49" dur="1000"/>
                                        <p:tgtEl>
                                          <p:spTgt spid="53"/>
                                        </p:tgtEl>
                                      </p:cBhvr>
                                    </p:animEffect>
                                  </p:childTnLst>
                                </p:cTn>
                              </p:par>
                              <p:par>
                                <p:cTn id="50" presetID="18" presetClass="entr" presetSubtype="12"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strips(downLeft)">
                                      <p:cBhvr>
                                        <p:cTn id="52" dur="10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20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wipe(left)">
                                      <p:cBhvr>
                                        <p:cTn id="62" dur="2000"/>
                                        <p:tgtEl>
                                          <p:spTgt spid="64"/>
                                        </p:tgtEl>
                                      </p:cBhvr>
                                    </p:animEffect>
                                  </p:childTnLst>
                                </p:cTn>
                              </p:par>
                            </p:childTnLst>
                          </p:cTn>
                        </p:par>
                        <p:par>
                          <p:cTn id="63" fill="hold">
                            <p:stCondLst>
                              <p:cond delay="2000"/>
                            </p:stCondLst>
                            <p:childTnLst>
                              <p:par>
                                <p:cTn id="64" presetID="22" presetClass="entr" presetSubtype="8" fill="hold" nodeType="after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left)">
                                      <p:cBhvr>
                                        <p:cTn id="66" dur="1000"/>
                                        <p:tgtEl>
                                          <p:spTgt spid="5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wipe(up)">
                                      <p:cBhvr>
                                        <p:cTn id="71" dur="2000"/>
                                        <p:tgtEl>
                                          <p:spTgt spid="67"/>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left)">
                                      <p:cBhvr>
                                        <p:cTn id="75" dur="10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anim calcmode="lin" valueType="num">
                                      <p:cBhvr additive="base">
                                        <p:cTn id="80" dur="2000" fill="hold"/>
                                        <p:tgtEl>
                                          <p:spTgt spid="70"/>
                                        </p:tgtEl>
                                        <p:attrNameLst>
                                          <p:attrName>ppt_x</p:attrName>
                                        </p:attrNameLst>
                                      </p:cBhvr>
                                      <p:tavLst>
                                        <p:tav tm="0">
                                          <p:val>
                                            <p:strVal val="1+#ppt_w/2"/>
                                          </p:val>
                                        </p:tav>
                                        <p:tav tm="100000">
                                          <p:val>
                                            <p:strVal val="#ppt_x"/>
                                          </p:val>
                                        </p:tav>
                                      </p:tavLst>
                                    </p:anim>
                                    <p:anim calcmode="lin" valueType="num">
                                      <p:cBhvr additive="base">
                                        <p:cTn id="81" dur="20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75"/>
                                        </p:tgtEl>
                                        <p:attrNameLst>
                                          <p:attrName>style.visibility</p:attrName>
                                        </p:attrNameLst>
                                      </p:cBhvr>
                                      <p:to>
                                        <p:strVal val="visible"/>
                                      </p:to>
                                    </p:set>
                                    <p:anim calcmode="lin" valueType="num">
                                      <p:cBhvr additive="base">
                                        <p:cTn id="86" dur="3000" fill="hold"/>
                                        <p:tgtEl>
                                          <p:spTgt spid="75"/>
                                        </p:tgtEl>
                                        <p:attrNameLst>
                                          <p:attrName>ppt_x</p:attrName>
                                        </p:attrNameLst>
                                      </p:cBhvr>
                                      <p:tavLst>
                                        <p:tav tm="0">
                                          <p:val>
                                            <p:strVal val="#ppt_x"/>
                                          </p:val>
                                        </p:tav>
                                        <p:tav tm="100000">
                                          <p:val>
                                            <p:strVal val="#ppt_x"/>
                                          </p:val>
                                        </p:tav>
                                      </p:tavLst>
                                    </p:anim>
                                    <p:anim calcmode="lin" valueType="num">
                                      <p:cBhvr additive="base">
                                        <p:cTn id="87" dur="30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4" grpId="0"/>
      <p:bldP spid="75" grpId="0"/>
      <p:bldP spid="76" grpId="0"/>
      <p:bldP spid="44" grpId="0" animBg="1"/>
      <p:bldP spid="45" grpId="0" animBg="1"/>
      <p:bldP spid="46" grpId="0" animBg="1"/>
      <p:bldP spid="47" grpId="0" animBg="1"/>
      <p:bldP spid="48" grpId="0" animBg="1"/>
      <p:bldP spid="4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1068</Words>
  <Application>Microsoft Office PowerPoint</Application>
  <PresentationFormat>On-screen Show (4:3)</PresentationFormat>
  <Paragraphs>183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SARVAJANIK COLLEGE OF ENGINEERING AND TECHNOLOGY</vt:lpstr>
      <vt:lpstr>Contents</vt:lpstr>
      <vt:lpstr>What is a graph?</vt:lpstr>
      <vt:lpstr>Undirected graphs</vt:lpstr>
      <vt:lpstr>Directed Graphs</vt:lpstr>
      <vt:lpstr>Matrix Representation of Graph </vt:lpstr>
      <vt:lpstr>Example</vt:lpstr>
      <vt:lpstr>Graph Traversal</vt:lpstr>
      <vt:lpstr>Breadth-first Search</vt:lpstr>
      <vt:lpstr>Algorithm for ‘B-f S’</vt:lpstr>
      <vt:lpstr>Depth-first Search</vt:lpstr>
      <vt:lpstr>Algorithm for ‘D-f S’</vt:lpstr>
      <vt:lpstr>Spanning Tree</vt:lpstr>
      <vt:lpstr>Spanning Tree</vt:lpstr>
      <vt:lpstr>Number of Spanning Trees in a Graph</vt:lpstr>
      <vt:lpstr>Properties of Spanning Tree</vt:lpstr>
      <vt:lpstr>Minimum Spanning Tree</vt:lpstr>
      <vt:lpstr>Applications Of MST</vt:lpstr>
      <vt:lpstr>Floyd Warshal’s Algorithm</vt:lpstr>
      <vt:lpstr>Algorithm</vt:lpstr>
      <vt:lpstr>Algorithm (contd..)</vt:lpstr>
      <vt:lpstr>Algorithm (contd..)</vt:lpstr>
      <vt:lpstr>IMPLEMENTING FLOYD WARSHAL’S ALGORITHM</vt:lpstr>
      <vt:lpstr>Slide 24</vt:lpstr>
      <vt:lpstr>EXAMPLE</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graph?</dc:title>
  <dc:creator>SAI</dc:creator>
  <cp:lastModifiedBy>lenovo</cp:lastModifiedBy>
  <cp:revision>26</cp:revision>
  <dcterms:created xsi:type="dcterms:W3CDTF">2017-10-02T12:02:55Z</dcterms:created>
  <dcterms:modified xsi:type="dcterms:W3CDTF">2017-10-03T02:53:31Z</dcterms:modified>
</cp:coreProperties>
</file>