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300" r:id="rId2"/>
    <p:sldId id="282" r:id="rId3"/>
    <p:sldId id="299" r:id="rId4"/>
    <p:sldId id="283" r:id="rId5"/>
    <p:sldId id="284" r:id="rId6"/>
    <p:sldId id="285" r:id="rId7"/>
    <p:sldId id="286" r:id="rId8"/>
    <p:sldId id="287" r:id="rId9"/>
    <p:sldId id="288" r:id="rId10"/>
    <p:sldId id="289" r:id="rId11"/>
    <p:sldId id="290" r:id="rId12"/>
    <p:sldId id="297" r:id="rId13"/>
    <p:sldId id="295" r:id="rId14"/>
    <p:sldId id="291" r:id="rId15"/>
    <p:sldId id="292" r:id="rId16"/>
    <p:sldId id="298" r:id="rId17"/>
    <p:sldId id="293" r:id="rId18"/>
    <p:sldId id="302" r:id="rId19"/>
    <p:sldId id="301" r:id="rId20"/>
    <p:sldId id="29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p:scale>
          <a:sx n="83" d="100"/>
          <a:sy n="83" d="100"/>
        </p:scale>
        <p:origin x="-222" y="12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0B47D1-EABA-477C-AE50-646E6ACF6DED}" type="datetimeFigureOut">
              <a:rPr lang="en-US" smtClean="0"/>
              <a:pPr/>
              <a:t>9/25/2018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417641-6F91-4C65-B782-8AED580A08C0}" type="slidenum">
              <a:rPr lang="en-US" smtClean="0"/>
              <a:pPr/>
              <a:t>‹#›</a:t>
            </a:fld>
            <a:endParaRPr lang="en-US"/>
          </a:p>
        </p:txBody>
      </p:sp>
    </p:spTree>
    <p:extLst>
      <p:ext uri="{BB962C8B-B14F-4D97-AF65-F5344CB8AC3E}">
        <p14:creationId xmlns="" xmlns:p14="http://schemas.microsoft.com/office/powerpoint/2010/main" val="3646084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DC0EF14-2A87-4887-983D-71202BB136D8}" type="datetime1">
              <a:rPr lang="en-US" smtClean="0"/>
              <a:pPr/>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E9390938-867B-4AF3-9A31-AE26A3C3FB6B}" type="slidenum">
              <a:rPr lang="en-US" smtClean="0"/>
              <a:pPr/>
              <a:t>‹#›</a:t>
            </a:fld>
            <a:endParaRPr lang="en-US"/>
          </a:p>
        </p:txBody>
      </p:sp>
    </p:spTree>
    <p:extLst>
      <p:ext uri="{BB962C8B-B14F-4D97-AF65-F5344CB8AC3E}">
        <p14:creationId xmlns="" xmlns:p14="http://schemas.microsoft.com/office/powerpoint/2010/main" val="1585620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2781C5-9DDC-4C6B-92EB-D1220510CE92}" type="datetime1">
              <a:rPr lang="en-US" smtClean="0"/>
              <a:pPr/>
              <a:t>9/25/2018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E9390938-867B-4AF3-9A31-AE26A3C3FB6B}" type="slidenum">
              <a:rPr lang="en-US" smtClean="0"/>
              <a:pPr/>
              <a:t>‹#›</a:t>
            </a:fld>
            <a:endParaRPr lang="en-US"/>
          </a:p>
        </p:txBody>
      </p:sp>
    </p:spTree>
    <p:extLst>
      <p:ext uri="{BB962C8B-B14F-4D97-AF65-F5344CB8AC3E}">
        <p14:creationId xmlns="" xmlns:p14="http://schemas.microsoft.com/office/powerpoint/2010/main" val="3253195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86C089-2FEB-4024-A6C1-FE3ABB5EF34D}" type="datetime1">
              <a:rPr lang="en-US" smtClean="0"/>
              <a:pPr/>
              <a:t>9/25/2018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E9390938-867B-4AF3-9A31-AE26A3C3FB6B}" type="slidenum">
              <a:rPr lang="en-US" smtClean="0"/>
              <a:pPr/>
              <a:t>‹#›</a:t>
            </a:fld>
            <a:endParaRPr lang="en-US"/>
          </a:p>
        </p:txBody>
      </p:sp>
    </p:spTree>
    <p:extLst>
      <p:ext uri="{BB962C8B-B14F-4D97-AF65-F5344CB8AC3E}">
        <p14:creationId xmlns="" xmlns:p14="http://schemas.microsoft.com/office/powerpoint/2010/main" val="3716777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E615C5-47CC-432D-9E11-C6C7BDFBBDE6}" type="datetime1">
              <a:rPr lang="en-US" smtClean="0"/>
              <a:pPr/>
              <a:t>9/25/2018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E9390938-867B-4AF3-9A31-AE26A3C3FB6B}" type="slidenum">
              <a:rPr lang="en-US" smtClean="0"/>
              <a:pPr/>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 xmlns:p14="http://schemas.microsoft.com/office/powerpoint/2010/main" val="2393680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CDC81A-E869-4385-9EA0-43F6C921BC27}" type="datetime1">
              <a:rPr lang="en-US" smtClean="0"/>
              <a:pPr/>
              <a:t>9/25/2018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E9390938-867B-4AF3-9A31-AE26A3C3FB6B}" type="slidenum">
              <a:rPr lang="en-US" smtClean="0"/>
              <a:pPr/>
              <a:t>‹#›</a:t>
            </a:fld>
            <a:endParaRPr lang="en-US"/>
          </a:p>
        </p:txBody>
      </p:sp>
    </p:spTree>
    <p:extLst>
      <p:ext uri="{BB962C8B-B14F-4D97-AF65-F5344CB8AC3E}">
        <p14:creationId xmlns="" xmlns:p14="http://schemas.microsoft.com/office/powerpoint/2010/main" val="34732209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C9F9956-E39C-4366-ABAD-0DB3E1883FEF}" type="datetime1">
              <a:rPr lang="en-US" smtClean="0"/>
              <a:pPr/>
              <a:t>9/25/2018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390938-867B-4AF3-9A31-AE26A3C3FB6B}" type="slidenum">
              <a:rPr lang="en-US" smtClean="0"/>
              <a:pPr/>
              <a:t>‹#›</a:t>
            </a:fld>
            <a:endParaRPr lang="en-US"/>
          </a:p>
        </p:txBody>
      </p:sp>
    </p:spTree>
    <p:extLst>
      <p:ext uri="{BB962C8B-B14F-4D97-AF65-F5344CB8AC3E}">
        <p14:creationId xmlns="" xmlns:p14="http://schemas.microsoft.com/office/powerpoint/2010/main" val="32249178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8D1F674-DA0E-44C0-B118-FD4859942ADD}" type="datetime1">
              <a:rPr lang="en-US" smtClean="0"/>
              <a:pPr/>
              <a:t>9/25/2018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390938-867B-4AF3-9A31-AE26A3C3FB6B}" type="slidenum">
              <a:rPr lang="en-US" smtClean="0"/>
              <a:pPr/>
              <a:t>‹#›</a:t>
            </a:fld>
            <a:endParaRPr lang="en-US"/>
          </a:p>
        </p:txBody>
      </p:sp>
    </p:spTree>
    <p:extLst>
      <p:ext uri="{BB962C8B-B14F-4D97-AF65-F5344CB8AC3E}">
        <p14:creationId xmlns="" xmlns:p14="http://schemas.microsoft.com/office/powerpoint/2010/main" val="4255514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FC109A-3C06-4724-B0F5-D49D729BC2E8}" type="datetime1">
              <a:rPr lang="en-US" smtClean="0"/>
              <a:pPr/>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390938-867B-4AF3-9A31-AE26A3C3FB6B}" type="slidenum">
              <a:rPr lang="en-US" smtClean="0"/>
              <a:pPr/>
              <a:t>‹#›</a:t>
            </a:fld>
            <a:endParaRPr lang="en-US"/>
          </a:p>
        </p:txBody>
      </p:sp>
    </p:spTree>
    <p:extLst>
      <p:ext uri="{BB962C8B-B14F-4D97-AF65-F5344CB8AC3E}">
        <p14:creationId xmlns="" xmlns:p14="http://schemas.microsoft.com/office/powerpoint/2010/main" val="3934129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AE849CBF-E7F8-4C74-AE3F-5FD098E2FF5C}" type="datetime1">
              <a:rPr lang="en-US" smtClean="0"/>
              <a:pPr/>
              <a:t>9/25/2018</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9390938-867B-4AF3-9A31-AE26A3C3FB6B}" type="slidenum">
              <a:rPr lang="en-US" smtClean="0"/>
              <a:pPr/>
              <a:t>‹#›</a:t>
            </a:fld>
            <a:endParaRPr lang="en-US"/>
          </a:p>
        </p:txBody>
      </p:sp>
    </p:spTree>
    <p:extLst>
      <p:ext uri="{BB962C8B-B14F-4D97-AF65-F5344CB8AC3E}">
        <p14:creationId xmlns="" xmlns:p14="http://schemas.microsoft.com/office/powerpoint/2010/main" val="1968478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3D60B6-0B6F-491A-8054-444FDD6A5388}" type="datetime1">
              <a:rPr lang="en-US" smtClean="0"/>
              <a:pPr/>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390938-867B-4AF3-9A31-AE26A3C3FB6B}" type="slidenum">
              <a:rPr lang="en-US" smtClean="0"/>
              <a:pPr/>
              <a:t>‹#›</a:t>
            </a:fld>
            <a:endParaRPr lang="en-US"/>
          </a:p>
        </p:txBody>
      </p:sp>
    </p:spTree>
    <p:extLst>
      <p:ext uri="{BB962C8B-B14F-4D97-AF65-F5344CB8AC3E}">
        <p14:creationId xmlns="" xmlns:p14="http://schemas.microsoft.com/office/powerpoint/2010/main" val="3338777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85FC2A-18CC-4905-8185-7B855354AD58}" type="datetime1">
              <a:rPr lang="en-US" smtClean="0"/>
              <a:pPr/>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E9390938-867B-4AF3-9A31-AE26A3C3FB6B}" type="slidenum">
              <a:rPr lang="en-US" smtClean="0"/>
              <a:pPr/>
              <a:t>‹#›</a:t>
            </a:fld>
            <a:endParaRPr lang="en-US"/>
          </a:p>
        </p:txBody>
      </p:sp>
    </p:spTree>
    <p:extLst>
      <p:ext uri="{BB962C8B-B14F-4D97-AF65-F5344CB8AC3E}">
        <p14:creationId xmlns="" xmlns:p14="http://schemas.microsoft.com/office/powerpoint/2010/main" val="1305705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FC79ABC-E9EF-424D-866F-0C1351B2FA17}" type="datetime1">
              <a:rPr lang="en-US" smtClean="0"/>
              <a:pPr/>
              <a:t>9/25/2018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390938-867B-4AF3-9A31-AE26A3C3FB6B}" type="slidenum">
              <a:rPr lang="en-US" smtClean="0"/>
              <a:pPr/>
              <a:t>‹#›</a:t>
            </a:fld>
            <a:endParaRPr lang="en-US"/>
          </a:p>
        </p:txBody>
      </p:sp>
    </p:spTree>
    <p:extLst>
      <p:ext uri="{BB962C8B-B14F-4D97-AF65-F5344CB8AC3E}">
        <p14:creationId xmlns="" xmlns:p14="http://schemas.microsoft.com/office/powerpoint/2010/main" val="3894292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5179F8B-95E1-4439-8892-C1ECD0D9E829}" type="datetime1">
              <a:rPr lang="en-US" smtClean="0"/>
              <a:pPr/>
              <a:t>9/25/2018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390938-867B-4AF3-9A31-AE26A3C3FB6B}" type="slidenum">
              <a:rPr lang="en-US" smtClean="0"/>
              <a:pPr/>
              <a:t>‹#›</a:t>
            </a:fld>
            <a:endParaRPr lang="en-US"/>
          </a:p>
        </p:txBody>
      </p:sp>
    </p:spTree>
    <p:extLst>
      <p:ext uri="{BB962C8B-B14F-4D97-AF65-F5344CB8AC3E}">
        <p14:creationId xmlns="" xmlns:p14="http://schemas.microsoft.com/office/powerpoint/2010/main" val="1086685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987E1E1-ABF3-4ECB-BD10-87D63D30070A}" type="datetime1">
              <a:rPr lang="en-US" smtClean="0"/>
              <a:pPr/>
              <a:t>9/25/2018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390938-867B-4AF3-9A31-AE26A3C3FB6B}" type="slidenum">
              <a:rPr lang="en-US" smtClean="0"/>
              <a:pPr/>
              <a:t>‹#›</a:t>
            </a:fld>
            <a:endParaRPr lang="en-US"/>
          </a:p>
        </p:txBody>
      </p:sp>
    </p:spTree>
    <p:extLst>
      <p:ext uri="{BB962C8B-B14F-4D97-AF65-F5344CB8AC3E}">
        <p14:creationId xmlns="" xmlns:p14="http://schemas.microsoft.com/office/powerpoint/2010/main" val="1898794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FF077C68-76CC-4FC0-9A95-1A175B38B188}" type="datetime1">
              <a:rPr lang="en-US" smtClean="0"/>
              <a:pPr/>
              <a:t>9/25/2018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390938-867B-4AF3-9A31-AE26A3C3FB6B}" type="slidenum">
              <a:rPr lang="en-US" smtClean="0"/>
              <a:pPr/>
              <a:t>‹#›</a:t>
            </a:fld>
            <a:endParaRPr lang="en-US"/>
          </a:p>
        </p:txBody>
      </p:sp>
    </p:spTree>
    <p:extLst>
      <p:ext uri="{BB962C8B-B14F-4D97-AF65-F5344CB8AC3E}">
        <p14:creationId xmlns="" xmlns:p14="http://schemas.microsoft.com/office/powerpoint/2010/main" val="896163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07221B-078E-4C37-9BD6-C30774763349}" type="datetime1">
              <a:rPr lang="en-US" smtClean="0"/>
              <a:pPr/>
              <a:t>9/25/2018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390938-867B-4AF3-9A31-AE26A3C3FB6B}" type="slidenum">
              <a:rPr lang="en-US" smtClean="0"/>
              <a:pPr/>
              <a:t>‹#›</a:t>
            </a:fld>
            <a:endParaRPr lang="en-US"/>
          </a:p>
        </p:txBody>
      </p:sp>
    </p:spTree>
    <p:extLst>
      <p:ext uri="{BB962C8B-B14F-4D97-AF65-F5344CB8AC3E}">
        <p14:creationId xmlns="" xmlns:p14="http://schemas.microsoft.com/office/powerpoint/2010/main" val="4156317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1CB8A2-2010-4284-8578-E28FC306D36C}" type="datetime1">
              <a:rPr lang="en-US" smtClean="0"/>
              <a:pPr/>
              <a:t>9/25/2018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390938-867B-4AF3-9A31-AE26A3C3FB6B}" type="slidenum">
              <a:rPr lang="en-US" smtClean="0"/>
              <a:pPr/>
              <a:t>‹#›</a:t>
            </a:fld>
            <a:endParaRPr lang="en-US"/>
          </a:p>
        </p:txBody>
      </p:sp>
    </p:spTree>
    <p:extLst>
      <p:ext uri="{BB962C8B-B14F-4D97-AF65-F5344CB8AC3E}">
        <p14:creationId xmlns="" xmlns:p14="http://schemas.microsoft.com/office/powerpoint/2010/main" val="2651110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849BB5-824C-4445-90AB-CB3C36290F63}" type="datetime1">
              <a:rPr lang="en-US" smtClean="0"/>
              <a:pPr/>
              <a:t>9/25/2018</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9390938-867B-4AF3-9A31-AE26A3C3FB6B}" type="slidenum">
              <a:rPr lang="en-US" smtClean="0"/>
              <a:pPr/>
              <a:t>‹#›</a:t>
            </a:fld>
            <a:endParaRPr lang="en-US"/>
          </a:p>
        </p:txBody>
      </p:sp>
    </p:spTree>
    <p:extLst>
      <p:ext uri="{BB962C8B-B14F-4D97-AF65-F5344CB8AC3E}">
        <p14:creationId xmlns="" xmlns:p14="http://schemas.microsoft.com/office/powerpoint/2010/main" val="122874876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6.xml"/><Relationship Id="rId4" Type="http://schemas.openxmlformats.org/officeDocument/2006/relationships/image" Target="../media/image19.jpeg"/></Relationships>
</file>

<file path=ppt/slides/_rels/slide19.xml.rels><?xml version="1.0" encoding="UTF-8" standalone="yes"?>
<Relationships xmlns="http://schemas.openxmlformats.org/package/2006/relationships"><Relationship Id="rId8" Type="http://schemas.openxmlformats.org/officeDocument/2006/relationships/hyperlink" Target="https://en.wikipedia.org/wiki/Introduction_to_Algorithms" TargetMode="External"/><Relationship Id="rId3" Type="http://schemas.openxmlformats.org/officeDocument/2006/relationships/hyperlink" Target="http://www.geeksforgeeks.org/applications-of-breadth-first-traversal/" TargetMode="External"/><Relationship Id="rId7" Type="http://schemas.openxmlformats.org/officeDocument/2006/relationships/hyperlink" Target="https://en.wikipedia.org/wiki/Clifford_Stein" TargetMode="External"/><Relationship Id="rId2" Type="http://schemas.openxmlformats.org/officeDocument/2006/relationships/hyperlink" Target="http://www.hackerearth.com/blog/algorithms/breadth-first-search-bfs-algorithm-example-gps-navigation/" TargetMode="External"/><Relationship Id="rId1" Type="http://schemas.openxmlformats.org/officeDocument/2006/relationships/slideLayout" Target="../slideLayouts/slideLayout2.xml"/><Relationship Id="rId6" Type="http://schemas.openxmlformats.org/officeDocument/2006/relationships/hyperlink" Target="https://en.wikipedia.org/wiki/Ron_Rivest" TargetMode="External"/><Relationship Id="rId5" Type="http://schemas.openxmlformats.org/officeDocument/2006/relationships/hyperlink" Target="https://en.wikipedia.org/wiki/Charles_E._Leiserson" TargetMode="External"/><Relationship Id="rId10" Type="http://schemas.openxmlformats.org/officeDocument/2006/relationships/hyperlink" Target="https://en.wikipedia.org/wiki/Special:BookSources/0-262-03293-7" TargetMode="External"/><Relationship Id="rId4" Type="http://schemas.openxmlformats.org/officeDocument/2006/relationships/hyperlink" Target="https://en.wikipedia.org/wiki/Thomas_H._Cormen" TargetMode="External"/><Relationship Id="rId9" Type="http://schemas.openxmlformats.org/officeDocument/2006/relationships/hyperlink" Target="https://en.wikipedia.org/wiki/International_Standard_Book_Numb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7290" y="753228"/>
            <a:ext cx="7287904" cy="1080938"/>
          </a:xfrm>
        </p:spPr>
        <p:txBody>
          <a:bodyPr/>
          <a:lstStyle/>
          <a:p>
            <a:pPr algn="ctr"/>
            <a:r>
              <a:rPr lang="en-IN" dirty="0" err="1" smtClean="0">
                <a:latin typeface="Times New Roman" pitchFamily="18" charset="0"/>
                <a:cs typeface="Times New Roman" pitchFamily="18" charset="0"/>
              </a:rPr>
              <a:t>Sarvajanik</a:t>
            </a:r>
            <a:r>
              <a:rPr lang="en-IN" dirty="0" smtClean="0">
                <a:latin typeface="Times New Roman" pitchFamily="18" charset="0"/>
                <a:cs typeface="Times New Roman" pitchFamily="18" charset="0"/>
              </a:rPr>
              <a:t> College of Engineering &amp; Technology</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789503" y="2091212"/>
            <a:ext cx="9613861" cy="4159461"/>
          </a:xfrm>
        </p:spPr>
        <p:txBody>
          <a:bodyPr>
            <a:noAutofit/>
          </a:bodyPr>
          <a:lstStyle/>
          <a:p>
            <a:pPr>
              <a:lnSpc>
                <a:spcPct val="100000"/>
              </a:lnSpc>
            </a:pPr>
            <a:r>
              <a:rPr lang="en-IN" sz="2000" dirty="0" smtClean="0">
                <a:latin typeface="Times New Roman" pitchFamily="18" charset="0"/>
                <a:cs typeface="Times New Roman" pitchFamily="18" charset="0"/>
              </a:rPr>
              <a:t>Subject: 	Analysis and Design of Algorithms (2150703)</a:t>
            </a:r>
          </a:p>
          <a:p>
            <a:pPr>
              <a:lnSpc>
                <a:spcPct val="100000"/>
              </a:lnSpc>
            </a:pPr>
            <a:r>
              <a:rPr lang="en-IN" sz="2000" dirty="0" smtClean="0">
                <a:latin typeface="Times New Roman" pitchFamily="18" charset="0"/>
                <a:cs typeface="Times New Roman" pitchFamily="18" charset="0"/>
              </a:rPr>
              <a:t>Topic: 	BFS and its application</a:t>
            </a:r>
          </a:p>
          <a:p>
            <a:pPr>
              <a:lnSpc>
                <a:spcPct val="100000"/>
              </a:lnSpc>
            </a:pPr>
            <a:r>
              <a:rPr lang="en-IN" sz="2000" dirty="0" smtClean="0">
                <a:latin typeface="Times New Roman" pitchFamily="18" charset="0"/>
                <a:cs typeface="Times New Roman" pitchFamily="18" charset="0"/>
              </a:rPr>
              <a:t>Branch: 	Computer Engineering (Shift - 1)</a:t>
            </a:r>
          </a:p>
          <a:p>
            <a:pPr>
              <a:lnSpc>
                <a:spcPct val="100000"/>
              </a:lnSpc>
            </a:pPr>
            <a:r>
              <a:rPr lang="en-IN" sz="2000" dirty="0" smtClean="0">
                <a:latin typeface="Times New Roman" pitchFamily="18" charset="0"/>
                <a:cs typeface="Times New Roman" pitchFamily="18" charset="0"/>
              </a:rPr>
              <a:t>Semester: 	5</a:t>
            </a:r>
          </a:p>
          <a:p>
            <a:pPr>
              <a:lnSpc>
                <a:spcPct val="100000"/>
              </a:lnSpc>
            </a:pPr>
            <a:r>
              <a:rPr lang="en-US" sz="2000" dirty="0" smtClean="0">
                <a:latin typeface="Times New Roman" pitchFamily="18" charset="0"/>
                <a:cs typeface="Times New Roman" pitchFamily="18" charset="0"/>
              </a:rPr>
              <a:t>Submitted to:	</a:t>
            </a:r>
            <a:r>
              <a:rPr lang="en-IN" sz="2000" dirty="0" smtClean="0">
                <a:latin typeface="Times New Roman" pitchFamily="18" charset="0"/>
                <a:cs typeface="Times New Roman" pitchFamily="18" charset="0"/>
              </a:rPr>
              <a:t>Prof. </a:t>
            </a:r>
            <a:r>
              <a:rPr lang="en-IN" sz="2000" dirty="0" err="1" smtClean="0">
                <a:latin typeface="Times New Roman" pitchFamily="18" charset="0"/>
                <a:cs typeface="Times New Roman" pitchFamily="18" charset="0"/>
              </a:rPr>
              <a:t>Mistry</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Urvashi</a:t>
            </a:r>
            <a:r>
              <a:rPr lang="en-IN" sz="2000" dirty="0" smtClean="0">
                <a:latin typeface="Times New Roman" pitchFamily="18" charset="0"/>
                <a:cs typeface="Times New Roman" pitchFamily="18" charset="0"/>
              </a:rPr>
              <a:t> M.</a:t>
            </a:r>
          </a:p>
          <a:p>
            <a:pPr lvl="4">
              <a:lnSpc>
                <a:spcPct val="100000"/>
              </a:lnSpc>
              <a:buNone/>
            </a:pPr>
            <a:r>
              <a:rPr lang="en-IN" sz="2000" dirty="0" smtClean="0">
                <a:latin typeface="Times New Roman" pitchFamily="18" charset="0"/>
                <a:cs typeface="Times New Roman" pitchFamily="18" charset="0"/>
              </a:rPr>
              <a:t>Dr. </a:t>
            </a:r>
            <a:r>
              <a:rPr lang="en-IN" sz="2000" dirty="0" err="1" smtClean="0">
                <a:latin typeface="Times New Roman" pitchFamily="18" charset="0"/>
                <a:cs typeface="Times New Roman" pitchFamily="18" charset="0"/>
              </a:rPr>
              <a:t>Mayuri</a:t>
            </a:r>
            <a:r>
              <a:rPr lang="en-IN" sz="2000" dirty="0" smtClean="0">
                <a:latin typeface="Times New Roman" pitchFamily="18" charset="0"/>
                <a:cs typeface="Times New Roman" pitchFamily="18" charset="0"/>
              </a:rPr>
              <a:t> Mehta</a:t>
            </a:r>
          </a:p>
          <a:p>
            <a:pPr>
              <a:lnSpc>
                <a:spcPct val="100000"/>
              </a:lnSpc>
            </a:pPr>
            <a:r>
              <a:rPr lang="en-IN" sz="2000" dirty="0" smtClean="0">
                <a:latin typeface="Times New Roman" pitchFamily="18" charset="0"/>
                <a:cs typeface="Times New Roman" pitchFamily="18" charset="0"/>
              </a:rPr>
              <a:t>Prepared By:	</a:t>
            </a:r>
            <a:r>
              <a:rPr lang="en-IN" sz="2000" dirty="0" err="1" smtClean="0">
                <a:latin typeface="Times New Roman" pitchFamily="18" charset="0"/>
                <a:cs typeface="Times New Roman" pitchFamily="18" charset="0"/>
              </a:rPr>
              <a:t>Darshit</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Akbari</a:t>
            </a:r>
            <a:r>
              <a:rPr lang="en-IN" sz="2000" dirty="0" smtClean="0">
                <a:latin typeface="Times New Roman" pitchFamily="18" charset="0"/>
                <a:cs typeface="Times New Roman" pitchFamily="18" charset="0"/>
              </a:rPr>
              <a:t>    		160420107002</a:t>
            </a:r>
          </a:p>
          <a:p>
            <a:pPr>
              <a:lnSpc>
                <a:spcPct val="100000"/>
              </a:lnSpc>
              <a:buNone/>
            </a:pP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Amul</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Luniya</a:t>
            </a:r>
            <a:r>
              <a:rPr lang="en-IN" sz="2000" dirty="0" smtClean="0">
                <a:latin typeface="Times New Roman" pitchFamily="18" charset="0"/>
                <a:cs typeface="Times New Roman" pitchFamily="18" charset="0"/>
              </a:rPr>
              <a:t>		160420107003</a:t>
            </a:r>
          </a:p>
          <a:p>
            <a:pPr>
              <a:lnSpc>
                <a:spcPct val="100000"/>
              </a:lnSpc>
              <a:buNone/>
            </a:pP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Abhishek</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Chavda</a:t>
            </a:r>
            <a:r>
              <a:rPr lang="en-IN" sz="2000" dirty="0" smtClean="0">
                <a:latin typeface="Times New Roman" pitchFamily="18" charset="0"/>
                <a:cs typeface="Times New Roman" pitchFamily="18" charset="0"/>
              </a:rPr>
              <a:t> 	160420107009</a:t>
            </a:r>
          </a:p>
          <a:p>
            <a:pPr>
              <a:lnSpc>
                <a:spcPct val="100000"/>
              </a:lnSpc>
              <a:buNone/>
            </a:pP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Tejas</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Khunt</a:t>
            </a:r>
            <a:r>
              <a:rPr lang="en-IN" sz="2000" dirty="0" smtClean="0">
                <a:latin typeface="Times New Roman" pitchFamily="18" charset="0"/>
                <a:cs typeface="Times New Roman" pitchFamily="18" charset="0"/>
              </a:rPr>
              <a:t>       	 	160420107023</a:t>
            </a:r>
          </a:p>
          <a:p>
            <a:pPr>
              <a:lnSpc>
                <a:spcPct val="100000"/>
              </a:lnSpc>
              <a:buNone/>
            </a:pP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Keval</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Navadiya</a:t>
            </a:r>
            <a:r>
              <a:rPr lang="en-IN" sz="2000" dirty="0" smtClean="0">
                <a:latin typeface="Times New Roman" pitchFamily="18" charset="0"/>
                <a:cs typeface="Times New Roman" pitchFamily="18" charset="0"/>
              </a:rPr>
              <a:t> 		160420107031</a:t>
            </a:r>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847008" y="640570"/>
            <a:ext cx="1112305" cy="1285750"/>
          </a:xfrm>
          <a:prstGeom prst="rect">
            <a:avLst/>
          </a:prstGeom>
        </p:spPr>
      </p:pic>
      <p:pic>
        <p:nvPicPr>
          <p:cNvPr id="7" name="Picture 6"/>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640569"/>
            <a:ext cx="1428728" cy="1256825"/>
          </a:xfrm>
          <a:prstGeom prst="rect">
            <a:avLst/>
          </a:prstGeom>
        </p:spPr>
      </p:pic>
    </p:spTree>
    <p:extLst>
      <p:ext uri="{BB962C8B-B14F-4D97-AF65-F5344CB8AC3E}">
        <p14:creationId xmlns="" xmlns:p14="http://schemas.microsoft.com/office/powerpoint/2010/main" val="11418793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 xmlns:a16="http://schemas.microsoft.com/office/drawing/2014/main" id="{093B86C2-3A56-43E8-BD8F-DF5283ADFD1D}"/>
              </a:ext>
            </a:extLst>
          </p:cNvPr>
          <p:cNvPicPr>
            <a:picLocks noGrp="1" noChangeAspect="1"/>
          </p:cNvPicPr>
          <p:nvPr>
            <p:ph sz="half" idx="1"/>
          </p:nvPr>
        </p:nvPicPr>
        <p:blipFill>
          <a:blip r:embed="rId2">
            <a:extLst>
              <a:ext uri="{28A0092B-C50C-407E-A947-70E740481C1C}">
                <a14:useLocalDpi xmlns="" xmlns:a14="http://schemas.microsoft.com/office/drawing/2010/main" val="0"/>
              </a:ext>
            </a:extLst>
          </a:blip>
          <a:stretch>
            <a:fillRect/>
          </a:stretch>
        </p:blipFill>
        <p:spPr>
          <a:xfrm>
            <a:off x="1297753" y="2038156"/>
            <a:ext cx="4861995" cy="1939484"/>
          </a:xfrm>
        </p:spPr>
      </p:pic>
      <p:pic>
        <p:nvPicPr>
          <p:cNvPr id="8" name="Content Placeholder 7">
            <a:extLst>
              <a:ext uri="{FF2B5EF4-FFF2-40B4-BE49-F238E27FC236}">
                <a16:creationId xmlns="" xmlns:a16="http://schemas.microsoft.com/office/drawing/2014/main" id="{76C20588-C522-4230-8434-1623AF54CED7}"/>
              </a:ext>
            </a:extLst>
          </p:cNvPr>
          <p:cNvPicPr>
            <a:picLocks noGrp="1" noChangeAspect="1"/>
          </p:cNvPicPr>
          <p:nvPr>
            <p:ph sz="half" idx="2"/>
          </p:nvPr>
        </p:nvPicPr>
        <p:blipFill>
          <a:blip r:embed="rId3">
            <a:extLst>
              <a:ext uri="{28A0092B-C50C-407E-A947-70E740481C1C}">
                <a14:useLocalDpi xmlns="" xmlns:a14="http://schemas.microsoft.com/office/drawing/2010/main" val="0"/>
              </a:ext>
            </a:extLst>
          </a:blip>
          <a:stretch>
            <a:fillRect/>
          </a:stretch>
        </p:blipFill>
        <p:spPr>
          <a:xfrm>
            <a:off x="6317374" y="2047682"/>
            <a:ext cx="4648553" cy="1907098"/>
          </a:xfrm>
        </p:spPr>
      </p:pic>
      <p:pic>
        <p:nvPicPr>
          <p:cNvPr id="10" name="Picture 9">
            <a:extLst>
              <a:ext uri="{FF2B5EF4-FFF2-40B4-BE49-F238E27FC236}">
                <a16:creationId xmlns="" xmlns:a16="http://schemas.microsoft.com/office/drawing/2014/main" id="{E256DAB6-AD72-4D0B-BCDA-634820453CE5}"/>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3861068" y="4183286"/>
            <a:ext cx="4384703" cy="1748884"/>
          </a:xfrm>
          <a:prstGeom prst="rect">
            <a:avLst/>
          </a:prstGeom>
        </p:spPr>
      </p:pic>
      <p:sp>
        <p:nvSpPr>
          <p:cNvPr id="11" name="Title 6">
            <a:extLst>
              <a:ext uri="{FF2B5EF4-FFF2-40B4-BE49-F238E27FC236}">
                <a16:creationId xmlns="" xmlns:a16="http://schemas.microsoft.com/office/drawing/2014/main" id="{6AE2A789-69C1-4F22-A5C8-82F1C9EDAB9C}"/>
              </a:ext>
            </a:extLst>
          </p:cNvPr>
          <p:cNvSpPr>
            <a:spLocks noGrp="1"/>
          </p:cNvSpPr>
          <p:nvPr>
            <p:ph type="title"/>
          </p:nvPr>
        </p:nvSpPr>
        <p:spPr>
          <a:xfrm>
            <a:off x="838200" y="365125"/>
            <a:ext cx="10515600" cy="1325563"/>
          </a:xfrm>
        </p:spPr>
        <p:txBody>
          <a:bodyPr/>
          <a:lstStyle/>
          <a:p>
            <a:r>
              <a:rPr lang="en-US" dirty="0">
                <a:latin typeface="Times New Roman" pitchFamily="18" charset="0"/>
                <a:cs typeface="Times New Roman" pitchFamily="18" charset="0"/>
              </a:rPr>
              <a:t>Example</a:t>
            </a:r>
          </a:p>
        </p:txBody>
      </p:sp>
      <p:sp>
        <p:nvSpPr>
          <p:cNvPr id="7" name="Slide Number Placeholder 6"/>
          <p:cNvSpPr>
            <a:spLocks noGrp="1"/>
          </p:cNvSpPr>
          <p:nvPr>
            <p:ph type="sldNum" sz="quarter" idx="12"/>
          </p:nvPr>
        </p:nvSpPr>
        <p:spPr/>
        <p:txBody>
          <a:bodyPr/>
          <a:lstStyle/>
          <a:p>
            <a:fld id="{E9390938-867B-4AF3-9A31-AE26A3C3FB6B}" type="slidenum">
              <a:rPr lang="en-US" smtClean="0"/>
              <a:pPr/>
              <a:t>10</a:t>
            </a:fld>
            <a:endParaRPr lang="en-US"/>
          </a:p>
        </p:txBody>
      </p:sp>
    </p:spTree>
    <p:extLst>
      <p:ext uri="{BB962C8B-B14F-4D97-AF65-F5344CB8AC3E}">
        <p14:creationId xmlns="" xmlns:p14="http://schemas.microsoft.com/office/powerpoint/2010/main" val="27238696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FD2C5A-E0EE-4C71-B8D9-59C5D2E10E20}"/>
              </a:ext>
            </a:extLst>
          </p:cNvPr>
          <p:cNvSpPr>
            <a:spLocks noGrp="1"/>
          </p:cNvSpPr>
          <p:nvPr>
            <p:ph type="title"/>
          </p:nvPr>
        </p:nvSpPr>
        <p:spPr/>
        <p:txBody>
          <a:bodyPr/>
          <a:lstStyle/>
          <a:p>
            <a:r>
              <a:rPr lang="en-US" dirty="0">
                <a:latin typeface="Times New Roman" pitchFamily="18" charset="0"/>
                <a:cs typeface="Times New Roman" pitchFamily="18" charset="0"/>
              </a:rPr>
              <a:t>Analysis</a:t>
            </a:r>
          </a:p>
        </p:txBody>
      </p:sp>
      <p:sp>
        <p:nvSpPr>
          <p:cNvPr id="5" name="Content Placeholder 4">
            <a:extLst>
              <a:ext uri="{FF2B5EF4-FFF2-40B4-BE49-F238E27FC236}">
                <a16:creationId xmlns="" xmlns:a16="http://schemas.microsoft.com/office/drawing/2014/main" id="{115FD8EA-CBB1-4572-A71E-CC6394BE4BF4}"/>
              </a:ext>
            </a:extLst>
          </p:cNvPr>
          <p:cNvSpPr>
            <a:spLocks noGrp="1"/>
          </p:cNvSpPr>
          <p:nvPr>
            <p:ph idx="1"/>
          </p:nvPr>
        </p:nvSpPr>
        <p:spPr/>
        <p:txBody>
          <a:bodyPr>
            <a:noAutofit/>
          </a:bodyPr>
          <a:lstStyle/>
          <a:p>
            <a:pPr>
              <a:buFont typeface="Wingdings" pitchFamily="2" charset="2"/>
              <a:buChar char="Ø"/>
            </a:pPr>
            <a:r>
              <a:rPr lang="en-US" altLang="en-US" sz="2600" dirty="0">
                <a:latin typeface="Times New Roman" pitchFamily="18" charset="0"/>
                <a:cs typeface="Times New Roman" pitchFamily="18" charset="0"/>
              </a:rPr>
              <a:t>Set a vertex/edge label takes O(1) time</a:t>
            </a:r>
          </a:p>
          <a:p>
            <a:pPr>
              <a:buFont typeface="Wingdings" pitchFamily="2" charset="2"/>
              <a:buChar char="Ø"/>
            </a:pPr>
            <a:r>
              <a:rPr lang="en-US" altLang="en-US" sz="2600" dirty="0">
                <a:latin typeface="Times New Roman" pitchFamily="18" charset="0"/>
                <a:cs typeface="Times New Roman" pitchFamily="18" charset="0"/>
              </a:rPr>
              <a:t>Each vertex is labeled twice </a:t>
            </a:r>
          </a:p>
          <a:p>
            <a:pPr lvl="1">
              <a:buFont typeface="Wingdings" pitchFamily="2" charset="2"/>
              <a:buChar char="Ø"/>
            </a:pPr>
            <a:r>
              <a:rPr lang="en-US" altLang="en-US" sz="2600" dirty="0">
                <a:latin typeface="Times New Roman" pitchFamily="18" charset="0"/>
                <a:cs typeface="Times New Roman" pitchFamily="18" charset="0"/>
              </a:rPr>
              <a:t>once as UNEXPLORED</a:t>
            </a:r>
          </a:p>
          <a:p>
            <a:pPr lvl="1">
              <a:buFont typeface="Wingdings" pitchFamily="2" charset="2"/>
              <a:buChar char="Ø"/>
            </a:pPr>
            <a:r>
              <a:rPr lang="en-US" altLang="en-US" sz="2600" dirty="0">
                <a:latin typeface="Times New Roman" pitchFamily="18" charset="0"/>
                <a:cs typeface="Times New Roman" pitchFamily="18" charset="0"/>
              </a:rPr>
              <a:t>once as VISITED</a:t>
            </a:r>
          </a:p>
          <a:p>
            <a:pPr>
              <a:buFont typeface="Wingdings" pitchFamily="2" charset="2"/>
              <a:buChar char="Ø"/>
            </a:pPr>
            <a:r>
              <a:rPr lang="en-US" altLang="en-US" sz="2600" dirty="0">
                <a:latin typeface="Times New Roman" pitchFamily="18" charset="0"/>
                <a:cs typeface="Times New Roman" pitchFamily="18" charset="0"/>
              </a:rPr>
              <a:t>Each edge is labeled twice</a:t>
            </a:r>
          </a:p>
          <a:p>
            <a:pPr lvl="1">
              <a:buFont typeface="Wingdings" pitchFamily="2" charset="2"/>
              <a:buChar char="Ø"/>
            </a:pPr>
            <a:r>
              <a:rPr lang="en-US" altLang="en-US" sz="2600" dirty="0">
                <a:latin typeface="Times New Roman" pitchFamily="18" charset="0"/>
                <a:cs typeface="Times New Roman" pitchFamily="18" charset="0"/>
              </a:rPr>
              <a:t>once as UNEXPLORED</a:t>
            </a:r>
          </a:p>
          <a:p>
            <a:pPr lvl="1">
              <a:buFont typeface="Wingdings" pitchFamily="2" charset="2"/>
              <a:buChar char="Ø"/>
            </a:pPr>
            <a:r>
              <a:rPr lang="en-US" altLang="en-US" sz="2600" dirty="0">
                <a:latin typeface="Times New Roman" pitchFamily="18" charset="0"/>
                <a:cs typeface="Times New Roman" pitchFamily="18" charset="0"/>
              </a:rPr>
              <a:t>once as DISCOVERY or </a:t>
            </a:r>
            <a:r>
              <a:rPr lang="en-US" altLang="en-US" sz="2600" dirty="0" smtClean="0">
                <a:latin typeface="Times New Roman" pitchFamily="18" charset="0"/>
                <a:cs typeface="Times New Roman" pitchFamily="18" charset="0"/>
              </a:rPr>
              <a:t>CROSS</a:t>
            </a:r>
            <a:endParaRPr lang="en-US" alt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9390938-867B-4AF3-9A31-AE26A3C3FB6B}" type="slidenum">
              <a:rPr lang="en-US" smtClean="0"/>
              <a:pPr/>
              <a:t>11</a:t>
            </a:fld>
            <a:endParaRPr lang="en-US"/>
          </a:p>
        </p:txBody>
      </p:sp>
    </p:spTree>
    <p:extLst>
      <p:ext uri="{BB962C8B-B14F-4D97-AF65-F5344CB8AC3E}">
        <p14:creationId xmlns="" xmlns:p14="http://schemas.microsoft.com/office/powerpoint/2010/main" val="2592975530"/>
      </p:ext>
    </p:extLst>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Analysis</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altLang="en-US" sz="2600" dirty="0">
                <a:latin typeface="Times New Roman" pitchFamily="18" charset="0"/>
                <a:cs typeface="Times New Roman" pitchFamily="18" charset="0"/>
              </a:rPr>
              <a:t>Each vertex is inserted once into a sequence Q </a:t>
            </a:r>
          </a:p>
          <a:p>
            <a:pPr>
              <a:buFont typeface="Wingdings" pitchFamily="2" charset="2"/>
              <a:buChar char="Ø"/>
            </a:pPr>
            <a:r>
              <a:rPr lang="en-US" altLang="en-US" sz="2600" dirty="0">
                <a:latin typeface="Times New Roman" pitchFamily="18" charset="0"/>
                <a:cs typeface="Times New Roman" pitchFamily="18" charset="0"/>
              </a:rPr>
              <a:t>Method incident Edges is called once for each vertex</a:t>
            </a:r>
          </a:p>
          <a:p>
            <a:pPr>
              <a:buFont typeface="Wingdings" pitchFamily="2" charset="2"/>
              <a:buChar char="Ø"/>
            </a:pPr>
            <a:r>
              <a:rPr lang="en-US" altLang="en-US" sz="2600" dirty="0">
                <a:latin typeface="Times New Roman" pitchFamily="18" charset="0"/>
                <a:cs typeface="Times New Roman" pitchFamily="18" charset="0"/>
              </a:rPr>
              <a:t>BFS runs in O(V + E) time provided the graph is represented by the adjacency list structure</a:t>
            </a:r>
          </a:p>
          <a:p>
            <a:endParaRPr lang="en-US" dirty="0"/>
          </a:p>
        </p:txBody>
      </p:sp>
      <p:sp>
        <p:nvSpPr>
          <p:cNvPr id="4" name="Slide Number Placeholder 3"/>
          <p:cNvSpPr>
            <a:spLocks noGrp="1"/>
          </p:cNvSpPr>
          <p:nvPr>
            <p:ph type="sldNum" sz="quarter" idx="12"/>
          </p:nvPr>
        </p:nvSpPr>
        <p:spPr/>
        <p:txBody>
          <a:bodyPr/>
          <a:lstStyle/>
          <a:p>
            <a:fld id="{E9390938-867B-4AF3-9A31-AE26A3C3FB6B}" type="slidenum">
              <a:rPr lang="en-US" smtClean="0"/>
              <a:pPr/>
              <a:t>12</a:t>
            </a:fld>
            <a:endParaRPr lang="en-US"/>
          </a:p>
        </p:txBody>
      </p:sp>
    </p:spTree>
    <p:extLst>
      <p:ext uri="{BB962C8B-B14F-4D97-AF65-F5344CB8AC3E}">
        <p14:creationId xmlns="" xmlns:p14="http://schemas.microsoft.com/office/powerpoint/2010/main" val="42220542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Applications of BFS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680321" y="2384433"/>
            <a:ext cx="9613861" cy="3220285"/>
          </a:xfrm>
        </p:spPr>
        <p:txBody>
          <a:bodyPr>
            <a:normAutofit/>
          </a:bodyPr>
          <a:lstStyle/>
          <a:p>
            <a:pPr fontAlgn="base">
              <a:buFont typeface="Wingdings" pitchFamily="2" charset="2"/>
              <a:buChar char="Ø"/>
            </a:pPr>
            <a:r>
              <a:rPr lang="en-IN" sz="2600" u="sng" dirty="0" smtClean="0">
                <a:latin typeface="Times New Roman" pitchFamily="18" charset="0"/>
                <a:cs typeface="Times New Roman" pitchFamily="18" charset="0"/>
              </a:rPr>
              <a:t>Finding all nodes within one connected component: </a:t>
            </a:r>
          </a:p>
          <a:p>
            <a:pPr fontAlgn="base"/>
            <a:r>
              <a:rPr lang="en-IN" sz="2600" dirty="0" smtClean="0">
                <a:latin typeface="Times New Roman" pitchFamily="18" charset="0"/>
                <a:cs typeface="Times New Roman" pitchFamily="18" charset="0"/>
              </a:rPr>
              <a:t>We use Breadth First to find all nodes reachable from a given node.</a:t>
            </a:r>
          </a:p>
          <a:p>
            <a:pPr fontAlgn="base">
              <a:buFont typeface="Wingdings" pitchFamily="2" charset="2"/>
              <a:buChar char="Ø"/>
            </a:pPr>
            <a:r>
              <a:rPr lang="en-IN" sz="2600" u="sng" dirty="0" smtClean="0">
                <a:latin typeface="Times New Roman" pitchFamily="18" charset="0"/>
                <a:cs typeface="Times New Roman" pitchFamily="18" charset="0"/>
              </a:rPr>
              <a:t>To test if a graph is Bipartite</a:t>
            </a:r>
          </a:p>
          <a:p>
            <a:pPr fontAlgn="base">
              <a:buNone/>
            </a:pPr>
            <a:endParaRPr lang="en-IN" sz="2600" u="sng"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9390938-867B-4AF3-9A31-AE26A3C3FB6B}" type="slidenum">
              <a:rPr lang="en-US" smtClean="0"/>
              <a:pPr/>
              <a:t>13</a:t>
            </a:fld>
            <a:endParaRPr lang="en-US"/>
          </a:p>
        </p:txBody>
      </p:sp>
      <p:pic>
        <p:nvPicPr>
          <p:cNvPr id="6" name="Picture 6" descr="C:\Users\kk007\Desktop\Capture.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206240" y="3851910"/>
            <a:ext cx="3197655" cy="300609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Applications of BFS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Font typeface="Wingdings" pitchFamily="2" charset="2"/>
              <a:buChar char="Ø"/>
            </a:pPr>
            <a:r>
              <a:rPr lang="en-IN" sz="2700" u="sng" dirty="0" smtClean="0">
                <a:latin typeface="Times New Roman" pitchFamily="18" charset="0"/>
                <a:cs typeface="Times New Roman" pitchFamily="18" charset="0"/>
              </a:rPr>
              <a:t>Shortest Path and Minimum Spanning Tree for </a:t>
            </a:r>
            <a:r>
              <a:rPr lang="en-IN" sz="2700" u="sng" dirty="0" err="1" smtClean="0">
                <a:latin typeface="Times New Roman" pitchFamily="18" charset="0"/>
                <a:cs typeface="Times New Roman" pitchFamily="18" charset="0"/>
              </a:rPr>
              <a:t>unweighted</a:t>
            </a:r>
            <a:r>
              <a:rPr lang="en-IN" sz="2700" u="sng" dirty="0" smtClean="0">
                <a:latin typeface="Times New Roman" pitchFamily="18" charset="0"/>
                <a:cs typeface="Times New Roman" pitchFamily="18" charset="0"/>
              </a:rPr>
              <a:t> graph </a:t>
            </a:r>
          </a:p>
          <a:p>
            <a:r>
              <a:rPr lang="en-IN" sz="2700" dirty="0" smtClean="0">
                <a:effectLst>
                  <a:outerShdw blurRad="38100" dist="38100" dir="2700000" algn="tl">
                    <a:srgbClr val="000000">
                      <a:alpha val="43137"/>
                    </a:srgbClr>
                  </a:outerShdw>
                </a:effectLst>
                <a:latin typeface="Times New Roman" pitchFamily="18" charset="0"/>
                <a:cs typeface="Times New Roman" pitchFamily="18" charset="0"/>
              </a:rPr>
              <a:t>In an </a:t>
            </a:r>
            <a:r>
              <a:rPr lang="en-IN" sz="2700" dirty="0" err="1" smtClean="0">
                <a:effectLst>
                  <a:outerShdw blurRad="38100" dist="38100" dir="2700000" algn="tl">
                    <a:srgbClr val="000000">
                      <a:alpha val="43137"/>
                    </a:srgbClr>
                  </a:outerShdw>
                </a:effectLst>
                <a:latin typeface="Times New Roman" pitchFamily="18" charset="0"/>
                <a:cs typeface="Times New Roman" pitchFamily="18" charset="0"/>
              </a:rPr>
              <a:t>unweighted</a:t>
            </a:r>
            <a:r>
              <a:rPr lang="en-IN" sz="2700" dirty="0" smtClean="0">
                <a:effectLst>
                  <a:outerShdw blurRad="38100" dist="38100" dir="2700000" algn="tl">
                    <a:srgbClr val="000000">
                      <a:alpha val="43137"/>
                    </a:srgbClr>
                  </a:outerShdw>
                </a:effectLst>
                <a:latin typeface="Times New Roman" pitchFamily="18" charset="0"/>
                <a:cs typeface="Times New Roman" pitchFamily="18" charset="0"/>
              </a:rPr>
              <a:t> graph, the shortest path is the path with least number of edges. With Breadth First, we always reach a vertex from given source using the minimum number of edges. Also, in case of </a:t>
            </a:r>
            <a:r>
              <a:rPr lang="en-IN" sz="2700" dirty="0" err="1" smtClean="0">
                <a:effectLst>
                  <a:outerShdw blurRad="38100" dist="38100" dir="2700000" algn="tl">
                    <a:srgbClr val="000000">
                      <a:alpha val="43137"/>
                    </a:srgbClr>
                  </a:outerShdw>
                </a:effectLst>
                <a:latin typeface="Times New Roman" pitchFamily="18" charset="0"/>
                <a:cs typeface="Times New Roman" pitchFamily="18" charset="0"/>
              </a:rPr>
              <a:t>unweighted</a:t>
            </a:r>
            <a:r>
              <a:rPr lang="en-IN" sz="2700" dirty="0" smtClean="0">
                <a:effectLst>
                  <a:outerShdw blurRad="38100" dist="38100" dir="2700000" algn="tl">
                    <a:srgbClr val="000000">
                      <a:alpha val="43137"/>
                    </a:srgbClr>
                  </a:outerShdw>
                </a:effectLst>
                <a:latin typeface="Times New Roman" pitchFamily="18" charset="0"/>
                <a:cs typeface="Times New Roman" pitchFamily="18" charset="0"/>
              </a:rPr>
              <a:t> graphs, any spanning tree is Minimum Spanning Tree and we can use either Depth or Breadth first traversal for finding a spanning tree.</a:t>
            </a:r>
          </a:p>
          <a:p>
            <a:pPr lvl="1">
              <a:buNone/>
            </a:pPr>
            <a:endParaRPr lang="en-IN" sz="27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9390938-867B-4AF3-9A31-AE26A3C3FB6B}"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Applications of BFS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buFont typeface="Wingdings" pitchFamily="2" charset="2"/>
              <a:buChar char="Ø"/>
            </a:pPr>
            <a:r>
              <a:rPr lang="en-IN" sz="2600" u="sng" dirty="0" smtClean="0">
                <a:latin typeface="Times New Roman" pitchFamily="18" charset="0"/>
                <a:cs typeface="Times New Roman" pitchFamily="18" charset="0"/>
              </a:rPr>
              <a:t>Peer to Peer Networks. </a:t>
            </a:r>
          </a:p>
          <a:p>
            <a:r>
              <a:rPr lang="en-IN" sz="2600" dirty="0" smtClean="0">
                <a:latin typeface="Times New Roman" pitchFamily="18" charset="0"/>
                <a:cs typeface="Times New Roman" pitchFamily="18" charset="0"/>
              </a:rPr>
              <a:t>In Peer to Peer Networks like </a:t>
            </a:r>
            <a:r>
              <a:rPr lang="en-IN" sz="2600" dirty="0" err="1" smtClean="0">
                <a:latin typeface="Times New Roman" pitchFamily="18" charset="0"/>
                <a:cs typeface="Times New Roman" pitchFamily="18" charset="0"/>
              </a:rPr>
              <a:t>BitTorrent</a:t>
            </a:r>
            <a:r>
              <a:rPr lang="en-IN" sz="2600" dirty="0" smtClean="0">
                <a:latin typeface="Times New Roman" pitchFamily="18" charset="0"/>
                <a:cs typeface="Times New Roman" pitchFamily="18" charset="0"/>
              </a:rPr>
              <a:t>, Breadth First Search is used to find all neighbour nodes.</a:t>
            </a:r>
            <a:endParaRPr lang="en-IN" sz="2600" b="1" dirty="0" smtClean="0">
              <a:latin typeface="Times New Roman" pitchFamily="18" charset="0"/>
              <a:cs typeface="Times New Roman" pitchFamily="18" charset="0"/>
            </a:endParaRPr>
          </a:p>
        </p:txBody>
      </p:sp>
      <p:pic>
        <p:nvPicPr>
          <p:cNvPr id="2050" name="Picture 2" descr="C:\Users\kk007\Desktop\Capture.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047048" y="3770630"/>
            <a:ext cx="4713922" cy="3087370"/>
          </a:xfrm>
          <a:prstGeom prst="rect">
            <a:avLst/>
          </a:prstGeom>
          <a:noFill/>
          <a:extLst>
            <a:ext uri="{909E8E84-426E-40DD-AFC4-6F175D3DCCD1}">
              <a14:hiddenFill xmlns=""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E9390938-867B-4AF3-9A31-AE26A3C3FB6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Applications of BFS</a:t>
            </a:r>
            <a:endParaRPr lang="en-US" dirty="0"/>
          </a:p>
        </p:txBody>
      </p:sp>
      <p:sp>
        <p:nvSpPr>
          <p:cNvPr id="3" name="Content Placeholder 2"/>
          <p:cNvSpPr>
            <a:spLocks noGrp="1"/>
          </p:cNvSpPr>
          <p:nvPr>
            <p:ph idx="1"/>
          </p:nvPr>
        </p:nvSpPr>
        <p:spPr>
          <a:xfrm>
            <a:off x="680321" y="2336872"/>
            <a:ext cx="9613861" cy="4143937"/>
          </a:xfrm>
        </p:spPr>
        <p:txBody>
          <a:bodyPr>
            <a:normAutofit/>
          </a:bodyPr>
          <a:lstStyle/>
          <a:p>
            <a:pPr fontAlgn="base">
              <a:buFont typeface="Wingdings" pitchFamily="2" charset="2"/>
              <a:buChar char="Ø"/>
            </a:pPr>
            <a:r>
              <a:rPr lang="en-IN" u="sng" dirty="0">
                <a:latin typeface="Times New Roman" pitchFamily="18" charset="0"/>
                <a:cs typeface="Times New Roman" pitchFamily="18" charset="0"/>
              </a:rPr>
              <a:t>Crawlers in Search Engines: </a:t>
            </a:r>
          </a:p>
          <a:p>
            <a:pPr fontAlgn="base"/>
            <a:r>
              <a:rPr lang="en-IN" sz="2600" dirty="0">
                <a:latin typeface="Times New Roman" pitchFamily="18" charset="0"/>
                <a:cs typeface="Times New Roman" pitchFamily="18" charset="0"/>
              </a:rPr>
              <a:t>Crawlers build index using Breadth First. The idea is to start from source page and follow all links from source and keep doing same. Depth First Traversal can also be used for crawlers, but the advantage with Breadth First Traversal is, depth or levels of the built tree can be limited</a:t>
            </a:r>
            <a:r>
              <a:rPr lang="en-IN" sz="2600" dirty="0" smtClean="0">
                <a:latin typeface="Times New Roman" pitchFamily="18" charset="0"/>
                <a:cs typeface="Times New Roman" pitchFamily="18" charset="0"/>
              </a:rPr>
              <a:t>.</a:t>
            </a:r>
          </a:p>
          <a:p>
            <a:pPr fontAlgn="base">
              <a:buFont typeface="Wingdings" pitchFamily="2" charset="2"/>
              <a:buChar char="Ø"/>
            </a:pPr>
            <a:r>
              <a:rPr lang="en-IN" u="sng" dirty="0">
                <a:latin typeface="Times New Roman" pitchFamily="18" charset="0"/>
                <a:cs typeface="Times New Roman" pitchFamily="18" charset="0"/>
              </a:rPr>
              <a:t>Social Networking Websites: </a:t>
            </a:r>
          </a:p>
          <a:p>
            <a:pPr fontAlgn="base"/>
            <a:r>
              <a:rPr lang="en-IN" sz="2600" dirty="0">
                <a:latin typeface="Times New Roman" pitchFamily="18" charset="0"/>
                <a:cs typeface="Times New Roman" pitchFamily="18" charset="0"/>
              </a:rPr>
              <a:t>In social networks, we can find people within a given distance ‘k’ from a person using Breadth First Search till ‘k’ levels.</a:t>
            </a:r>
            <a:endParaRPr lang="en-IN" sz="2600" b="1" dirty="0">
              <a:latin typeface="Times New Roman" pitchFamily="18" charset="0"/>
              <a:cs typeface="Times New Roman" pitchFamily="18" charset="0"/>
            </a:endParaRPr>
          </a:p>
          <a:p>
            <a:pPr marL="0" indent="0" fontAlgn="base">
              <a:buNone/>
            </a:pPr>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9390938-867B-4AF3-9A31-AE26A3C3FB6B}" type="slidenum">
              <a:rPr lang="en-US" smtClean="0"/>
              <a:pPr/>
              <a:t>16</a:t>
            </a:fld>
            <a:endParaRPr lang="en-US"/>
          </a:p>
        </p:txBody>
      </p:sp>
    </p:spTree>
    <p:extLst>
      <p:ext uri="{BB962C8B-B14F-4D97-AF65-F5344CB8AC3E}">
        <p14:creationId xmlns="" xmlns:p14="http://schemas.microsoft.com/office/powerpoint/2010/main" val="2070534042"/>
      </p:ext>
    </p:extLst>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Applications of BFS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fontAlgn="base">
              <a:buFont typeface="Wingdings" pitchFamily="2" charset="2"/>
              <a:buChar char="Ø"/>
            </a:pPr>
            <a:r>
              <a:rPr lang="en-IN" sz="2600" u="sng" dirty="0" smtClean="0">
                <a:latin typeface="Times New Roman" pitchFamily="18" charset="0"/>
                <a:cs typeface="Times New Roman" pitchFamily="18" charset="0"/>
              </a:rPr>
              <a:t>Broadcasting in Network: </a:t>
            </a:r>
          </a:p>
          <a:p>
            <a:pPr fontAlgn="base"/>
            <a:r>
              <a:rPr lang="en-IN" sz="2600" dirty="0" smtClean="0">
                <a:latin typeface="Times New Roman" pitchFamily="18" charset="0"/>
                <a:cs typeface="Times New Roman" pitchFamily="18" charset="0"/>
              </a:rPr>
              <a:t>In networks, a broadcasted packet follows Breadth First Search to reach all nodes.</a:t>
            </a:r>
          </a:p>
          <a:p>
            <a:pPr fontAlgn="base"/>
            <a:endParaRPr lang="en-US" sz="2600" dirty="0" smtClean="0">
              <a:latin typeface="Times New Roman" pitchFamily="18" charset="0"/>
              <a:cs typeface="Times New Roman" pitchFamily="18" charset="0"/>
            </a:endParaRPr>
          </a:p>
          <a:p>
            <a:pPr fontAlgn="base">
              <a:buFont typeface="Wingdings" pitchFamily="2" charset="2"/>
              <a:buChar char="Ø"/>
            </a:pPr>
            <a:r>
              <a:rPr lang="en-IN" sz="2600" u="sng" dirty="0" smtClean="0">
                <a:latin typeface="Times New Roman" pitchFamily="18" charset="0"/>
                <a:cs typeface="Times New Roman" pitchFamily="18" charset="0"/>
              </a:rPr>
              <a:t>GPS Navigation systems: </a:t>
            </a:r>
          </a:p>
          <a:p>
            <a:pPr fontAlgn="base"/>
            <a:r>
              <a:rPr lang="en-IN" sz="2600" dirty="0" smtClean="0">
                <a:latin typeface="Times New Roman" pitchFamily="18" charset="0"/>
                <a:cs typeface="Times New Roman" pitchFamily="18" charset="0"/>
              </a:rPr>
              <a:t>Breadth First Search is used to find all neighbouring locations.</a:t>
            </a:r>
          </a:p>
          <a:p>
            <a:endParaRPr lang="en-IN"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9390938-867B-4AF3-9A31-AE26A3C3FB6B}"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Application in GPS</a:t>
            </a:r>
            <a:endParaRPr lang="en-IN"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E9390938-867B-4AF3-9A31-AE26A3C3FB6B}" type="slidenum">
              <a:rPr lang="en-US" smtClean="0"/>
              <a:pPr/>
              <a:t>18</a:t>
            </a:fld>
            <a:endParaRPr lang="en-US"/>
          </a:p>
        </p:txBody>
      </p:sp>
      <p:pic>
        <p:nvPicPr>
          <p:cNvPr id="4" name="Picture 3" descr="blog_image-05-1.jpg"/>
          <p:cNvPicPr>
            <a:picLocks noChangeAspect="1"/>
          </p:cNvPicPr>
          <p:nvPr/>
        </p:nvPicPr>
        <p:blipFill>
          <a:blip r:embed="rId2"/>
          <a:stretch>
            <a:fillRect/>
          </a:stretch>
        </p:blipFill>
        <p:spPr>
          <a:xfrm>
            <a:off x="266700" y="2228850"/>
            <a:ext cx="3371850" cy="2697480"/>
          </a:xfrm>
          <a:prstGeom prst="rect">
            <a:avLst/>
          </a:prstGeom>
        </p:spPr>
      </p:pic>
      <p:pic>
        <p:nvPicPr>
          <p:cNvPr id="5" name="Picture 4" descr="blog_image-06-1.jpg"/>
          <p:cNvPicPr>
            <a:picLocks noChangeAspect="1"/>
          </p:cNvPicPr>
          <p:nvPr/>
        </p:nvPicPr>
        <p:blipFill>
          <a:blip r:embed="rId3"/>
          <a:stretch>
            <a:fillRect/>
          </a:stretch>
        </p:blipFill>
        <p:spPr>
          <a:xfrm>
            <a:off x="4404360" y="2228850"/>
            <a:ext cx="3328988" cy="2663190"/>
          </a:xfrm>
          <a:prstGeom prst="rect">
            <a:avLst/>
          </a:prstGeom>
        </p:spPr>
      </p:pic>
      <p:pic>
        <p:nvPicPr>
          <p:cNvPr id="6" name="Picture 5" descr="blog_image-07-1.jpg"/>
          <p:cNvPicPr>
            <a:picLocks noChangeAspect="1"/>
          </p:cNvPicPr>
          <p:nvPr/>
        </p:nvPicPr>
        <p:blipFill>
          <a:blip r:embed="rId4"/>
          <a:stretch>
            <a:fillRect/>
          </a:stretch>
        </p:blipFill>
        <p:spPr>
          <a:xfrm>
            <a:off x="8473439" y="2251710"/>
            <a:ext cx="3286125" cy="26289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References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hlinkClick r:id="rId2"/>
              </a:rPr>
              <a:t>www.hackerearth.com/blog/algorithms/breadth-first-search-bfs-algorithm-example-gps-navigation/</a:t>
            </a:r>
            <a:endParaRPr lang="en-US" dirty="0" smtClean="0"/>
          </a:p>
          <a:p>
            <a:r>
              <a:rPr lang="en-US" dirty="0" smtClean="0">
                <a:hlinkClick r:id="rId3"/>
              </a:rPr>
              <a:t>www.geeksforgeeks.org/applications-of-breadth-first-traversal/</a:t>
            </a:r>
            <a:endParaRPr lang="en-US" dirty="0" smtClean="0"/>
          </a:p>
          <a:p>
            <a:endParaRPr lang="en-US" dirty="0" smtClean="0"/>
          </a:p>
          <a:p>
            <a:r>
              <a:rPr lang="en-IN" dirty="0" err="1" smtClean="0">
                <a:hlinkClick r:id="rId4" tooltip="Thomas H. Cormen"/>
              </a:rPr>
              <a:t>Cormen</a:t>
            </a:r>
            <a:r>
              <a:rPr lang="en-IN" dirty="0" smtClean="0">
                <a:hlinkClick r:id="rId4" tooltip="Thomas H. Cormen"/>
              </a:rPr>
              <a:t>, Thomas H.</a:t>
            </a:r>
            <a:r>
              <a:rPr lang="en-IN" dirty="0" smtClean="0"/>
              <a:t>; </a:t>
            </a:r>
            <a:r>
              <a:rPr lang="en-IN" dirty="0" err="1" smtClean="0">
                <a:hlinkClick r:id="rId5" tooltip="Charles E. Leiserson"/>
              </a:rPr>
              <a:t>Leiserson</a:t>
            </a:r>
            <a:r>
              <a:rPr lang="en-IN" dirty="0" smtClean="0">
                <a:hlinkClick r:id="rId5" tooltip="Charles E. Leiserson"/>
              </a:rPr>
              <a:t>, Charles E.</a:t>
            </a:r>
            <a:r>
              <a:rPr lang="en-IN" dirty="0" smtClean="0"/>
              <a:t>; </a:t>
            </a:r>
            <a:r>
              <a:rPr lang="en-IN" dirty="0" err="1" smtClean="0">
                <a:hlinkClick r:id="rId6" tooltip="Ron Rivest"/>
              </a:rPr>
              <a:t>Rivest</a:t>
            </a:r>
            <a:r>
              <a:rPr lang="en-IN" dirty="0" smtClean="0">
                <a:hlinkClick r:id="rId6" tooltip="Ron Rivest"/>
              </a:rPr>
              <a:t>, Ronald L.</a:t>
            </a:r>
            <a:r>
              <a:rPr lang="en-IN" dirty="0" smtClean="0"/>
              <a:t>; </a:t>
            </a:r>
            <a:r>
              <a:rPr lang="en-IN" dirty="0" smtClean="0">
                <a:hlinkClick r:id="rId7" tooltip="Clifford Stein"/>
              </a:rPr>
              <a:t>Stein, Clifford</a:t>
            </a:r>
            <a:r>
              <a:rPr lang="en-IN" dirty="0" smtClean="0"/>
              <a:t> (2001) [1990]. "22.2 Breadth-first search". </a:t>
            </a:r>
            <a:r>
              <a:rPr lang="en-IN" i="1" dirty="0" smtClean="0">
                <a:hlinkClick r:id="rId8" tooltip="Introduction to Algorithms"/>
              </a:rPr>
              <a:t>Introduction to Algorithms</a:t>
            </a:r>
            <a:r>
              <a:rPr lang="en-IN" dirty="0" smtClean="0"/>
              <a:t> (2nd ed.). </a:t>
            </a:r>
            <a:r>
              <a:rPr lang="en-IN" dirty="0" smtClean="0">
                <a:hlinkClick r:id="rId9" tooltip="International Standard Book Number"/>
              </a:rPr>
              <a:t>ISBN</a:t>
            </a:r>
            <a:r>
              <a:rPr lang="en-IN" dirty="0" smtClean="0"/>
              <a:t> </a:t>
            </a:r>
            <a:r>
              <a:rPr lang="en-IN" dirty="0" smtClean="0">
                <a:hlinkClick r:id="rId10" tooltip="Special:BookSources/0-262-03293-7"/>
              </a:rPr>
              <a:t>0-262-03293-7</a:t>
            </a:r>
            <a:r>
              <a:rPr lang="en-IN" dirty="0" smtClean="0"/>
              <a:t>.</a:t>
            </a:r>
            <a:endParaRPr lang="en-US" dirty="0" smtClean="0"/>
          </a:p>
          <a:p>
            <a:endParaRPr lang="en-IN" dirty="0"/>
          </a:p>
        </p:txBody>
      </p:sp>
      <p:sp>
        <p:nvSpPr>
          <p:cNvPr id="4" name="Slide Number Placeholder 3"/>
          <p:cNvSpPr>
            <a:spLocks noGrp="1"/>
          </p:cNvSpPr>
          <p:nvPr>
            <p:ph type="sldNum" sz="quarter" idx="12"/>
          </p:nvPr>
        </p:nvSpPr>
        <p:spPr/>
        <p:txBody>
          <a:bodyPr/>
          <a:lstStyle/>
          <a:p>
            <a:fld id="{E9390938-867B-4AF3-9A31-AE26A3C3FB6B}"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62FFAA-73C4-40BC-B4FF-0370FFDF0721}"/>
              </a:ext>
            </a:extLst>
          </p:cNvPr>
          <p:cNvSpPr>
            <a:spLocks noGrp="1"/>
          </p:cNvSpPr>
          <p:nvPr>
            <p:ph type="ctrTitle"/>
          </p:nvPr>
        </p:nvSpPr>
        <p:spPr/>
        <p:txBody>
          <a:bodyPr/>
          <a:lstStyle/>
          <a:p>
            <a:r>
              <a:rPr lang="en-US" dirty="0" smtClean="0">
                <a:latin typeface="Times New Roman" pitchFamily="18" charset="0"/>
                <a:cs typeface="Times New Roman" pitchFamily="18" charset="0"/>
              </a:rPr>
              <a:t>BFS and its Application</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345452861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Tree>
    <p:extLst>
      <p:ext uri="{BB962C8B-B14F-4D97-AF65-F5344CB8AC3E}">
        <p14:creationId xmlns="" xmlns:p14="http://schemas.microsoft.com/office/powerpoint/2010/main" val="29998998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Contents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600" dirty="0" smtClean="0">
                <a:latin typeface="Times New Roman" panose="02020603050405020304" pitchFamily="18" charset="0"/>
                <a:cs typeface="Times New Roman" panose="02020603050405020304" pitchFamily="18" charset="0"/>
              </a:rPr>
              <a:t>Introduction to BFS</a:t>
            </a:r>
          </a:p>
          <a:p>
            <a:r>
              <a:rPr lang="en-US" sz="2600" dirty="0" smtClean="0">
                <a:latin typeface="Times New Roman" panose="02020603050405020304" pitchFamily="18" charset="0"/>
                <a:cs typeface="Times New Roman" panose="02020603050405020304" pitchFamily="18" charset="0"/>
              </a:rPr>
              <a:t>Algorithm</a:t>
            </a:r>
          </a:p>
          <a:p>
            <a:r>
              <a:rPr lang="en-US" sz="2600" dirty="0" smtClean="0">
                <a:latin typeface="Times New Roman" panose="02020603050405020304" pitchFamily="18" charset="0"/>
                <a:cs typeface="Times New Roman" panose="02020603050405020304" pitchFamily="18" charset="0"/>
              </a:rPr>
              <a:t>Example</a:t>
            </a:r>
          </a:p>
          <a:p>
            <a:r>
              <a:rPr lang="en-US" sz="2600" dirty="0" smtClean="0">
                <a:latin typeface="Times New Roman" panose="02020603050405020304" pitchFamily="18" charset="0"/>
                <a:cs typeface="Times New Roman" panose="02020603050405020304" pitchFamily="18" charset="0"/>
              </a:rPr>
              <a:t>Analysis</a:t>
            </a:r>
          </a:p>
          <a:p>
            <a:r>
              <a:rPr lang="en-US" sz="2600" dirty="0" smtClean="0">
                <a:latin typeface="Times New Roman" panose="02020603050405020304" pitchFamily="18" charset="0"/>
                <a:cs typeface="Times New Roman" panose="02020603050405020304" pitchFamily="18" charset="0"/>
              </a:rPr>
              <a:t>Application</a:t>
            </a:r>
            <a:endParaRPr lang="en-US" dirty="0"/>
          </a:p>
        </p:txBody>
      </p:sp>
      <p:sp>
        <p:nvSpPr>
          <p:cNvPr id="4" name="Slide Number Placeholder 3"/>
          <p:cNvSpPr>
            <a:spLocks noGrp="1"/>
          </p:cNvSpPr>
          <p:nvPr>
            <p:ph type="sldNum" sz="quarter" idx="12"/>
          </p:nvPr>
        </p:nvSpPr>
        <p:spPr/>
        <p:txBody>
          <a:bodyPr/>
          <a:lstStyle/>
          <a:p>
            <a:fld id="{E9390938-867B-4AF3-9A31-AE26A3C3FB6B}" type="slidenum">
              <a:rPr lang="en-US" smtClean="0"/>
              <a:pPr/>
              <a:t>3</a:t>
            </a:fld>
            <a:endParaRPr lang="en-US"/>
          </a:p>
        </p:txBody>
      </p:sp>
    </p:spTree>
    <p:extLst>
      <p:ext uri="{BB962C8B-B14F-4D97-AF65-F5344CB8AC3E}">
        <p14:creationId xmlns="" xmlns:p14="http://schemas.microsoft.com/office/powerpoint/2010/main" val="24491116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BD3F7B-9D7F-4805-8D8D-0F501B8EEB6B}"/>
              </a:ext>
            </a:extLst>
          </p:cNvPr>
          <p:cNvSpPr>
            <a:spLocks noGrp="1"/>
          </p:cNvSpPr>
          <p:nvPr>
            <p:ph type="title"/>
          </p:nvPr>
        </p:nvSpPr>
        <p:spPr/>
        <p:txBody>
          <a:bodyPr/>
          <a:lstStyle/>
          <a:p>
            <a:r>
              <a:rPr lang="en-US" dirty="0">
                <a:latin typeface="Times New Roman" pitchFamily="18" charset="0"/>
                <a:cs typeface="Times New Roman" pitchFamily="18" charset="0"/>
              </a:rPr>
              <a:t>BFS </a:t>
            </a:r>
            <a:r>
              <a:rPr lang="en-US" dirty="0" smtClean="0">
                <a:latin typeface="Times New Roman" pitchFamily="18" charset="0"/>
                <a:cs typeface="Times New Roman" pitchFamily="18" charset="0"/>
              </a:rPr>
              <a:t>– </a:t>
            </a:r>
            <a:r>
              <a:rPr lang="en-US" altLang="en-US" dirty="0" smtClean="0">
                <a:latin typeface="Times New Roman" pitchFamily="18" charset="0"/>
                <a:cs typeface="Times New Roman" pitchFamily="18" charset="0"/>
              </a:rPr>
              <a:t>Breadth First Search</a:t>
            </a:r>
            <a:endParaRPr lang="en-US"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D30CF015-A742-4E10-AFB1-8E22AD810059}"/>
              </a:ext>
            </a:extLst>
          </p:cNvPr>
          <p:cNvSpPr>
            <a:spLocks noGrp="1"/>
          </p:cNvSpPr>
          <p:nvPr>
            <p:ph idx="1"/>
          </p:nvPr>
        </p:nvSpPr>
        <p:spPr/>
        <p:txBody>
          <a:bodyPr>
            <a:normAutofit/>
          </a:bodyPr>
          <a:lstStyle/>
          <a:p>
            <a:pPr>
              <a:buFont typeface="Wingdings" pitchFamily="2" charset="2"/>
              <a:buChar char="Ø"/>
            </a:pPr>
            <a:r>
              <a:rPr lang="en-US" altLang="en-US" sz="2600" dirty="0">
                <a:latin typeface="Times New Roman" pitchFamily="18" charset="0"/>
                <a:cs typeface="Times New Roman" pitchFamily="18" charset="0"/>
              </a:rPr>
              <a:t>Breadth first search is a general technique for traversing a </a:t>
            </a:r>
            <a:r>
              <a:rPr lang="en-US" altLang="en-US" sz="2600" dirty="0" smtClean="0">
                <a:latin typeface="Times New Roman" pitchFamily="18" charset="0"/>
                <a:cs typeface="Times New Roman" pitchFamily="18" charset="0"/>
              </a:rPr>
              <a:t>graph.</a:t>
            </a:r>
            <a:endParaRPr lang="en-US" altLang="en-US" sz="2600" dirty="0">
              <a:latin typeface="Times New Roman" pitchFamily="18" charset="0"/>
              <a:cs typeface="Times New Roman" pitchFamily="18" charset="0"/>
            </a:endParaRPr>
          </a:p>
          <a:p>
            <a:pPr>
              <a:buFont typeface="Wingdings" pitchFamily="2" charset="2"/>
              <a:buChar char="Ø"/>
            </a:pPr>
            <a:r>
              <a:rPr lang="en-US" sz="2600" dirty="0">
                <a:latin typeface="Times New Roman" pitchFamily="18" charset="0"/>
                <a:cs typeface="Times New Roman" pitchFamily="18" charset="0"/>
              </a:rPr>
              <a:t>Breadth first search is one of the simplest algorithms for searching a graph and the archetype for many important graph </a:t>
            </a:r>
            <a:r>
              <a:rPr lang="en-US" sz="2600" dirty="0" smtClean="0">
                <a:latin typeface="Times New Roman" pitchFamily="18" charset="0"/>
                <a:cs typeface="Times New Roman" pitchFamily="18" charset="0"/>
              </a:rPr>
              <a:t>algorithms.</a:t>
            </a:r>
            <a:endParaRPr lang="en-US" sz="2600" dirty="0">
              <a:latin typeface="Times New Roman" pitchFamily="18" charset="0"/>
              <a:cs typeface="Times New Roman" pitchFamily="18" charset="0"/>
            </a:endParaRPr>
          </a:p>
          <a:p>
            <a:pPr>
              <a:buFont typeface="Wingdings" pitchFamily="2" charset="2"/>
              <a:buChar char="Ø"/>
            </a:pPr>
            <a:r>
              <a:rPr lang="en-US" sz="2600" dirty="0">
                <a:latin typeface="Times New Roman" pitchFamily="18" charset="0"/>
                <a:cs typeface="Times New Roman" pitchFamily="18" charset="0"/>
              </a:rPr>
              <a:t>Breadth first search start several paths at a </a:t>
            </a:r>
            <a:r>
              <a:rPr lang="en-US" sz="2600" dirty="0" smtClean="0">
                <a:latin typeface="Times New Roman" pitchFamily="18" charset="0"/>
                <a:cs typeface="Times New Roman" pitchFamily="18" charset="0"/>
              </a:rPr>
              <a:t>time, </a:t>
            </a:r>
            <a:r>
              <a:rPr lang="en-US" sz="2600" dirty="0">
                <a:latin typeface="Times New Roman" pitchFamily="18" charset="0"/>
                <a:cs typeface="Times New Roman" pitchFamily="18" charset="0"/>
              </a:rPr>
              <a:t>and advance in each one step at a </a:t>
            </a:r>
            <a:r>
              <a:rPr lang="en-US" sz="2600" dirty="0" smtClean="0">
                <a:latin typeface="Times New Roman" pitchFamily="18" charset="0"/>
                <a:cs typeface="Times New Roman" pitchFamily="18" charset="0"/>
              </a:rPr>
              <a:t>time.</a:t>
            </a:r>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9390938-867B-4AF3-9A31-AE26A3C3FB6B}" type="slidenum">
              <a:rPr lang="en-US" smtClean="0"/>
              <a:pPr/>
              <a:t>4</a:t>
            </a:fld>
            <a:endParaRPr lang="en-US"/>
          </a:p>
        </p:txBody>
      </p:sp>
    </p:spTree>
    <p:extLst>
      <p:ext uri="{BB962C8B-B14F-4D97-AF65-F5344CB8AC3E}">
        <p14:creationId xmlns="" xmlns:p14="http://schemas.microsoft.com/office/powerpoint/2010/main" val="948410089"/>
      </p:ext>
    </p:extLst>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D286CA-479D-4A29-BEF9-F0E2AAA414EC}"/>
              </a:ext>
            </a:extLst>
          </p:cNvPr>
          <p:cNvSpPr>
            <a:spLocks noGrp="1"/>
          </p:cNvSpPr>
          <p:nvPr>
            <p:ph type="title"/>
          </p:nvPr>
        </p:nvSpPr>
        <p:spPr/>
        <p:txBody>
          <a:bodyPr/>
          <a:lstStyle/>
          <a:p>
            <a:r>
              <a:rPr lang="en-US" altLang="en-US" dirty="0">
                <a:latin typeface="Times New Roman" pitchFamily="18" charset="0"/>
                <a:cs typeface="Times New Roman" pitchFamily="18" charset="0"/>
              </a:rPr>
              <a:t>Breadth First Search</a:t>
            </a:r>
            <a:endParaRPr lang="en-US"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84EE6463-5E75-4C0E-86C2-4058019C4E50}"/>
              </a:ext>
            </a:extLst>
          </p:cNvPr>
          <p:cNvSpPr>
            <a:spLocks noGrp="1"/>
          </p:cNvSpPr>
          <p:nvPr>
            <p:ph idx="1"/>
          </p:nvPr>
        </p:nvSpPr>
        <p:spPr/>
        <p:txBody>
          <a:bodyPr>
            <a:normAutofit/>
          </a:bodyPr>
          <a:lstStyle/>
          <a:p>
            <a:pPr>
              <a:buFont typeface="Wingdings" pitchFamily="2" charset="2"/>
              <a:buChar char="Ø"/>
            </a:pPr>
            <a:r>
              <a:rPr lang="en-US" sz="2600" dirty="0">
                <a:latin typeface="Times New Roman" pitchFamily="18" charset="0"/>
                <a:cs typeface="Times New Roman" pitchFamily="18" charset="0"/>
              </a:rPr>
              <a:t>Breadth first search starts at a given vertex s.</a:t>
            </a:r>
          </a:p>
          <a:p>
            <a:pPr>
              <a:buFont typeface="Wingdings" pitchFamily="2" charset="2"/>
              <a:buChar char="Ø"/>
            </a:pPr>
            <a:r>
              <a:rPr lang="en-US" sz="2600" dirty="0">
                <a:latin typeface="Times New Roman" pitchFamily="18" charset="0"/>
                <a:cs typeface="Times New Roman" pitchFamily="18" charset="0"/>
              </a:rPr>
              <a:t>In the first stage, we visit all the vertices that are at the distance of one edge away. When we visit there, we </a:t>
            </a:r>
            <a:r>
              <a:rPr lang="en-US" sz="2600" dirty="0" smtClean="0">
                <a:latin typeface="Times New Roman" pitchFamily="18" charset="0"/>
                <a:cs typeface="Times New Roman" pitchFamily="18" charset="0"/>
              </a:rPr>
              <a:t>paint it as </a:t>
            </a:r>
            <a:r>
              <a:rPr lang="en-US" sz="2600" dirty="0">
                <a:latin typeface="Times New Roman" pitchFamily="18" charset="0"/>
                <a:cs typeface="Times New Roman" pitchFamily="18" charset="0"/>
              </a:rPr>
              <a:t>“visited”, the vertices adjacent to the start vertex.</a:t>
            </a:r>
          </a:p>
          <a:p>
            <a:pPr>
              <a:buFont typeface="Wingdings" pitchFamily="2" charset="2"/>
              <a:buChar char="Ø"/>
            </a:pPr>
            <a:r>
              <a:rPr lang="en-US" sz="2600" dirty="0">
                <a:latin typeface="Times New Roman" pitchFamily="18" charset="0"/>
                <a:cs typeface="Times New Roman" pitchFamily="18" charset="0"/>
              </a:rPr>
              <a:t>In the second stage, we visit all the new vertices we can reach at the distance of two edges away from the source vertex s. These new vertices are placed ahead, and so on.</a:t>
            </a:r>
          </a:p>
          <a:p>
            <a:pPr>
              <a:buFont typeface="Wingdings" pitchFamily="2" charset="2"/>
              <a:buChar char="Ø"/>
            </a:pPr>
            <a:r>
              <a:rPr lang="en-US" sz="2600" dirty="0">
                <a:latin typeface="Times New Roman" pitchFamily="18" charset="0"/>
                <a:cs typeface="Times New Roman" pitchFamily="18" charset="0"/>
              </a:rPr>
              <a:t>The BFS traversal terminates when every vertex are been visited.</a:t>
            </a:r>
          </a:p>
        </p:txBody>
      </p:sp>
      <p:sp>
        <p:nvSpPr>
          <p:cNvPr id="4" name="Slide Number Placeholder 3"/>
          <p:cNvSpPr>
            <a:spLocks noGrp="1"/>
          </p:cNvSpPr>
          <p:nvPr>
            <p:ph type="sldNum" sz="quarter" idx="12"/>
          </p:nvPr>
        </p:nvSpPr>
        <p:spPr/>
        <p:txBody>
          <a:bodyPr/>
          <a:lstStyle/>
          <a:p>
            <a:fld id="{E9390938-867B-4AF3-9A31-AE26A3C3FB6B}" type="slidenum">
              <a:rPr lang="en-US" smtClean="0"/>
              <a:pPr/>
              <a:t>5</a:t>
            </a:fld>
            <a:endParaRPr lang="en-US"/>
          </a:p>
        </p:txBody>
      </p:sp>
    </p:spTree>
    <p:extLst>
      <p:ext uri="{BB962C8B-B14F-4D97-AF65-F5344CB8AC3E}">
        <p14:creationId xmlns="" xmlns:p14="http://schemas.microsoft.com/office/powerpoint/2010/main" val="16278527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FC0F6A-4872-495D-BB42-A586CB6DB55F}"/>
              </a:ext>
            </a:extLst>
          </p:cNvPr>
          <p:cNvSpPr>
            <a:spLocks noGrp="1"/>
          </p:cNvSpPr>
          <p:nvPr>
            <p:ph type="title"/>
          </p:nvPr>
        </p:nvSpPr>
        <p:spPr/>
        <p:txBody>
          <a:bodyPr/>
          <a:lstStyle/>
          <a:p>
            <a:r>
              <a:rPr lang="en-US" altLang="en-US" dirty="0">
                <a:latin typeface="Times New Roman" pitchFamily="18" charset="0"/>
                <a:cs typeface="Times New Roman" pitchFamily="18" charset="0"/>
              </a:rPr>
              <a:t>Breadth First Search</a:t>
            </a:r>
            <a:endParaRPr lang="en-US"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443CDB8A-1ADE-4DD5-BFA5-7698E89CA5B5}"/>
              </a:ext>
            </a:extLst>
          </p:cNvPr>
          <p:cNvSpPr>
            <a:spLocks noGrp="1"/>
          </p:cNvSpPr>
          <p:nvPr>
            <p:ph idx="1"/>
          </p:nvPr>
        </p:nvSpPr>
        <p:spPr/>
        <p:txBody>
          <a:bodyPr>
            <a:noAutofit/>
          </a:bodyPr>
          <a:lstStyle/>
          <a:p>
            <a:pPr>
              <a:buFont typeface="Wingdings" pitchFamily="2" charset="2"/>
              <a:buChar char="Ø"/>
            </a:pPr>
            <a:r>
              <a:rPr lang="en-US" sz="2600" dirty="0">
                <a:latin typeface="Times New Roman" pitchFamily="18" charset="0"/>
                <a:cs typeface="Times New Roman" pitchFamily="18" charset="0"/>
              </a:rPr>
              <a:t>The breadth-first-search procedure BFS below assumes that the input graph G = (V, E) is represented using adjacency lists.</a:t>
            </a:r>
          </a:p>
          <a:p>
            <a:pPr>
              <a:buFont typeface="Wingdings" pitchFamily="2" charset="2"/>
              <a:buChar char="Ø"/>
            </a:pPr>
            <a:r>
              <a:rPr lang="en-US" sz="2600" dirty="0">
                <a:latin typeface="Times New Roman" pitchFamily="18" charset="0"/>
                <a:cs typeface="Times New Roman" pitchFamily="18" charset="0"/>
              </a:rPr>
              <a:t>It attaches several additional attributes to each vertex in the graph.</a:t>
            </a:r>
          </a:p>
          <a:p>
            <a:pPr>
              <a:buFont typeface="Wingdings" pitchFamily="2" charset="2"/>
              <a:buChar char="Ø"/>
            </a:pPr>
            <a:r>
              <a:rPr lang="en-US" sz="2600" dirty="0">
                <a:latin typeface="Times New Roman" pitchFamily="18" charset="0"/>
                <a:cs typeface="Times New Roman" pitchFamily="18" charset="0"/>
              </a:rPr>
              <a:t>We store the color of each vertex u </a:t>
            </a:r>
            <a:r>
              <a:rPr lang="el-GR" sz="2600" dirty="0">
                <a:latin typeface="Times New Roman" pitchFamily="18" charset="0"/>
                <a:cs typeface="Times New Roman" pitchFamily="18" charset="0"/>
              </a:rPr>
              <a:t>ϵ</a:t>
            </a:r>
            <a:r>
              <a:rPr lang="en-US" sz="2600" dirty="0">
                <a:latin typeface="Times New Roman" pitchFamily="18" charset="0"/>
                <a:cs typeface="Times New Roman" pitchFamily="18" charset="0"/>
              </a:rPr>
              <a:t> V in the attribute </a:t>
            </a:r>
            <a:r>
              <a:rPr lang="en-US" sz="2600" b="1" dirty="0" err="1">
                <a:latin typeface="Times New Roman" pitchFamily="18" charset="0"/>
                <a:cs typeface="Times New Roman" pitchFamily="18" charset="0"/>
              </a:rPr>
              <a:t>u.color</a:t>
            </a:r>
            <a:r>
              <a:rPr lang="en-US" sz="2600" dirty="0">
                <a:latin typeface="Times New Roman" pitchFamily="18" charset="0"/>
                <a:cs typeface="Times New Roman" pitchFamily="18" charset="0"/>
              </a:rPr>
              <a:t> and the predecessor of u in the attribute </a:t>
            </a:r>
            <a:r>
              <a:rPr lang="en-US" sz="2600" b="1" dirty="0">
                <a:latin typeface="Times New Roman" pitchFamily="18" charset="0"/>
                <a:cs typeface="Times New Roman" pitchFamily="18" charset="0"/>
              </a:rPr>
              <a:t>u.</a:t>
            </a:r>
            <a:r>
              <a:rPr lang="el-GR" sz="2600" b="1" dirty="0">
                <a:latin typeface="Times New Roman" pitchFamily="18" charset="0"/>
                <a:cs typeface="Times New Roman" pitchFamily="18" charset="0"/>
              </a:rPr>
              <a:t>π</a:t>
            </a:r>
            <a:r>
              <a:rPr lang="en-US" sz="2600" dirty="0">
                <a:latin typeface="Times New Roman" pitchFamily="18" charset="0"/>
                <a:cs typeface="Times New Roman" pitchFamily="18" charset="0"/>
              </a:rPr>
              <a:t>. </a:t>
            </a:r>
          </a:p>
          <a:p>
            <a:pPr>
              <a:buFont typeface="Wingdings" pitchFamily="2" charset="2"/>
              <a:buChar char="Ø"/>
            </a:pPr>
            <a:r>
              <a:rPr lang="en-US" sz="2600" dirty="0">
                <a:latin typeface="Times New Roman" pitchFamily="18" charset="0"/>
                <a:cs typeface="Times New Roman" pitchFamily="18" charset="0"/>
              </a:rPr>
              <a:t>If u has no predecessor (for example, if u = s or u has not been discovered), then </a:t>
            </a:r>
            <a:r>
              <a:rPr lang="en-US" sz="2600" b="1" dirty="0">
                <a:latin typeface="Times New Roman" pitchFamily="18" charset="0"/>
                <a:cs typeface="Times New Roman" pitchFamily="18" charset="0"/>
              </a:rPr>
              <a:t>u.</a:t>
            </a:r>
            <a:r>
              <a:rPr lang="el-GR" sz="2600" b="1" dirty="0">
                <a:latin typeface="Times New Roman" pitchFamily="18" charset="0"/>
                <a:cs typeface="Times New Roman" pitchFamily="18" charset="0"/>
              </a:rPr>
              <a:t>π</a:t>
            </a:r>
            <a:r>
              <a:rPr lang="en-US" sz="2600" b="1" dirty="0">
                <a:latin typeface="Times New Roman" pitchFamily="18" charset="0"/>
                <a:cs typeface="Times New Roman" pitchFamily="18" charset="0"/>
              </a:rPr>
              <a:t> = NULL</a:t>
            </a:r>
            <a:r>
              <a:rPr lang="en-US" sz="2600" dirty="0">
                <a:latin typeface="Times New Roman" pitchFamily="18" charset="0"/>
                <a:cs typeface="Times New Roman" pitchFamily="18" charset="0"/>
              </a:rPr>
              <a:t>. </a:t>
            </a:r>
          </a:p>
          <a:p>
            <a:pPr>
              <a:buFont typeface="Wingdings" pitchFamily="2" charset="2"/>
              <a:buChar char="Ø"/>
            </a:pPr>
            <a:r>
              <a:rPr lang="en-US" sz="2600" dirty="0">
                <a:latin typeface="Times New Roman" pitchFamily="18" charset="0"/>
                <a:cs typeface="Times New Roman" pitchFamily="18" charset="0"/>
              </a:rPr>
              <a:t>The attribute </a:t>
            </a:r>
            <a:r>
              <a:rPr lang="en-US" sz="2600" b="1" dirty="0" err="1">
                <a:latin typeface="Times New Roman" pitchFamily="18" charset="0"/>
                <a:cs typeface="Times New Roman" pitchFamily="18" charset="0"/>
              </a:rPr>
              <a:t>u.d</a:t>
            </a:r>
            <a:r>
              <a:rPr lang="en-US" sz="2600" dirty="0">
                <a:latin typeface="Times New Roman" pitchFamily="18" charset="0"/>
                <a:cs typeface="Times New Roman" pitchFamily="18" charset="0"/>
              </a:rPr>
              <a:t> holds the distance from the source s to vertex u computed by the algorithm.</a:t>
            </a:r>
          </a:p>
        </p:txBody>
      </p:sp>
      <p:sp>
        <p:nvSpPr>
          <p:cNvPr id="4" name="Slide Number Placeholder 3"/>
          <p:cNvSpPr>
            <a:spLocks noGrp="1"/>
          </p:cNvSpPr>
          <p:nvPr>
            <p:ph type="sldNum" sz="quarter" idx="12"/>
          </p:nvPr>
        </p:nvSpPr>
        <p:spPr/>
        <p:txBody>
          <a:bodyPr/>
          <a:lstStyle/>
          <a:p>
            <a:fld id="{E9390938-867B-4AF3-9A31-AE26A3C3FB6B}" type="slidenum">
              <a:rPr lang="en-US" smtClean="0"/>
              <a:pPr/>
              <a:t>6</a:t>
            </a:fld>
            <a:endParaRPr lang="en-US"/>
          </a:p>
        </p:txBody>
      </p:sp>
    </p:spTree>
    <p:extLst>
      <p:ext uri="{BB962C8B-B14F-4D97-AF65-F5344CB8AC3E}">
        <p14:creationId xmlns="" xmlns:p14="http://schemas.microsoft.com/office/powerpoint/2010/main" val="2668481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1C10FC-CAC5-4C2E-839E-3CC9E6455611}"/>
              </a:ext>
            </a:extLst>
          </p:cNvPr>
          <p:cNvSpPr>
            <a:spLocks noGrp="1"/>
          </p:cNvSpPr>
          <p:nvPr>
            <p:ph type="title"/>
          </p:nvPr>
        </p:nvSpPr>
        <p:spPr/>
        <p:txBody>
          <a:bodyPr/>
          <a:lstStyle/>
          <a:p>
            <a:r>
              <a:rPr lang="en-US" dirty="0">
                <a:latin typeface="Times New Roman" pitchFamily="18" charset="0"/>
                <a:cs typeface="Times New Roman" pitchFamily="18" charset="0"/>
              </a:rPr>
              <a:t>BFS Algorithm </a:t>
            </a:r>
          </a:p>
        </p:txBody>
      </p:sp>
      <p:sp>
        <p:nvSpPr>
          <p:cNvPr id="4" name="Content Placeholder 3">
            <a:extLst>
              <a:ext uri="{FF2B5EF4-FFF2-40B4-BE49-F238E27FC236}">
                <a16:creationId xmlns="" xmlns:a16="http://schemas.microsoft.com/office/drawing/2014/main" id="{60577DDD-6E72-495E-92EF-28D8BDC1E771}"/>
              </a:ext>
            </a:extLst>
          </p:cNvPr>
          <p:cNvSpPr>
            <a:spLocks noGrp="1"/>
          </p:cNvSpPr>
          <p:nvPr>
            <p:ph sz="half" idx="1"/>
          </p:nvPr>
        </p:nvSpPr>
        <p:spPr>
          <a:xfrm>
            <a:off x="680320" y="2336872"/>
            <a:ext cx="4698358" cy="3858187"/>
          </a:xfrm>
        </p:spPr>
        <p:txBody>
          <a:bodyPr>
            <a:noAutofit/>
          </a:bodyPr>
          <a:lstStyle/>
          <a:p>
            <a:pPr marL="0" indent="0">
              <a:buNone/>
            </a:pPr>
            <a:r>
              <a:rPr lang="en-US" sz="2000" u="sng" dirty="0">
                <a:latin typeface="Times New Roman" pitchFamily="18" charset="0"/>
                <a:cs typeface="Times New Roman" pitchFamily="18" charset="0"/>
              </a:rPr>
              <a:t>BFS (</a:t>
            </a:r>
            <a:r>
              <a:rPr lang="en-US" sz="2000" u="sng" dirty="0" smtClean="0">
                <a:latin typeface="Times New Roman" pitchFamily="18" charset="0"/>
                <a:cs typeface="Times New Roman" pitchFamily="18" charset="0"/>
              </a:rPr>
              <a:t>G, </a:t>
            </a:r>
            <a:r>
              <a:rPr lang="en-US" sz="2000" u="sng" dirty="0">
                <a:latin typeface="Times New Roman" pitchFamily="18" charset="0"/>
                <a:cs typeface="Times New Roman" pitchFamily="18" charset="0"/>
              </a:rPr>
              <a:t>s) </a:t>
            </a:r>
          </a:p>
          <a:p>
            <a:pPr marL="514350" indent="-514350">
              <a:buFont typeface="+mj-lt"/>
              <a:buAutoNum type="arabicPeriod"/>
            </a:pPr>
            <a:r>
              <a:rPr lang="en-US" sz="2000" dirty="0">
                <a:latin typeface="Times New Roman" pitchFamily="18" charset="0"/>
                <a:cs typeface="Times New Roman" pitchFamily="18" charset="0"/>
              </a:rPr>
              <a:t>for each vertex u </a:t>
            </a:r>
            <a:r>
              <a:rPr lang="el-GR" sz="2000" dirty="0">
                <a:latin typeface="Times New Roman" pitchFamily="18" charset="0"/>
                <a:cs typeface="Times New Roman" pitchFamily="18" charset="0"/>
              </a:rPr>
              <a:t>ϵ</a:t>
            </a:r>
            <a:r>
              <a:rPr lang="en-US" sz="2000" dirty="0">
                <a:latin typeface="Times New Roman" pitchFamily="18" charset="0"/>
                <a:cs typeface="Times New Roman" pitchFamily="18" charset="0"/>
              </a:rPr>
              <a:t> G.V – {s} </a:t>
            </a:r>
          </a:p>
          <a:p>
            <a:pPr marL="514350" indent="-514350">
              <a:buFont typeface="+mj-lt"/>
              <a:buAutoNum type="arabicPeriod"/>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u.color</a:t>
            </a:r>
            <a:r>
              <a:rPr lang="en-US" sz="2000" dirty="0">
                <a:latin typeface="Times New Roman" pitchFamily="18" charset="0"/>
                <a:cs typeface="Times New Roman" pitchFamily="18" charset="0"/>
              </a:rPr>
              <a:t> = WHITE </a:t>
            </a:r>
          </a:p>
          <a:p>
            <a:pPr marL="514350" indent="-514350">
              <a:buFont typeface="+mj-lt"/>
              <a:buAutoNum type="arabicPeriod"/>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U.d</a:t>
            </a:r>
            <a:r>
              <a:rPr lang="en-US" sz="2000" dirty="0">
                <a:latin typeface="Times New Roman" pitchFamily="18" charset="0"/>
                <a:cs typeface="Times New Roman" pitchFamily="18" charset="0"/>
              </a:rPr>
              <a:t> = ∞ </a:t>
            </a:r>
          </a:p>
          <a:p>
            <a:pPr marL="514350" indent="-514350">
              <a:buFont typeface="+mj-lt"/>
              <a:buAutoNum type="arabicPeriod"/>
            </a:pPr>
            <a:r>
              <a:rPr lang="en-US" sz="2000" dirty="0">
                <a:latin typeface="Times New Roman" pitchFamily="18" charset="0"/>
                <a:cs typeface="Times New Roman" pitchFamily="18" charset="0"/>
              </a:rPr>
              <a:t>	U.</a:t>
            </a:r>
            <a:r>
              <a:rPr lang="el-GR" sz="2000" dirty="0">
                <a:latin typeface="Times New Roman" pitchFamily="18" charset="0"/>
                <a:cs typeface="Times New Roman" pitchFamily="18" charset="0"/>
              </a:rPr>
              <a:t>π</a:t>
            </a:r>
            <a:r>
              <a:rPr lang="en-US" sz="2000" dirty="0">
                <a:latin typeface="Times New Roman" pitchFamily="18" charset="0"/>
                <a:cs typeface="Times New Roman" pitchFamily="18" charset="0"/>
              </a:rPr>
              <a:t> = NIL </a:t>
            </a:r>
          </a:p>
          <a:p>
            <a:pPr marL="514350" indent="-514350">
              <a:buFont typeface="+mj-lt"/>
              <a:buAutoNum type="arabicPeriod"/>
            </a:pPr>
            <a:r>
              <a:rPr lang="en-US" sz="2000" dirty="0" err="1">
                <a:latin typeface="Times New Roman" pitchFamily="18" charset="0"/>
                <a:cs typeface="Times New Roman" pitchFamily="18" charset="0"/>
              </a:rPr>
              <a:t>s.color</a:t>
            </a:r>
            <a:r>
              <a:rPr lang="en-US" sz="2000" dirty="0">
                <a:latin typeface="Times New Roman" pitchFamily="18" charset="0"/>
                <a:cs typeface="Times New Roman" pitchFamily="18" charset="0"/>
              </a:rPr>
              <a:t> = GRAY </a:t>
            </a:r>
          </a:p>
          <a:p>
            <a:pPr marL="514350" indent="-514350">
              <a:buFont typeface="+mj-lt"/>
              <a:buAutoNum type="arabicPeriod"/>
            </a:pPr>
            <a:r>
              <a:rPr lang="en-US" sz="2000" dirty="0" err="1">
                <a:latin typeface="Times New Roman" pitchFamily="18" charset="0"/>
                <a:cs typeface="Times New Roman" pitchFamily="18" charset="0"/>
              </a:rPr>
              <a:t>s.d</a:t>
            </a:r>
            <a:r>
              <a:rPr lang="en-US" sz="2000" dirty="0">
                <a:latin typeface="Times New Roman" pitchFamily="18" charset="0"/>
                <a:cs typeface="Times New Roman" pitchFamily="18" charset="0"/>
              </a:rPr>
              <a:t> = 0 </a:t>
            </a:r>
          </a:p>
          <a:p>
            <a:pPr marL="514350" indent="-514350">
              <a:buFont typeface="+mj-lt"/>
              <a:buAutoNum type="arabicPeriod"/>
            </a:pPr>
            <a:r>
              <a:rPr lang="en-US" sz="2000" dirty="0">
                <a:latin typeface="Times New Roman" pitchFamily="18" charset="0"/>
                <a:cs typeface="Times New Roman" pitchFamily="18" charset="0"/>
              </a:rPr>
              <a:t>s.</a:t>
            </a:r>
            <a:r>
              <a:rPr lang="el-GR" sz="2000" dirty="0">
                <a:latin typeface="Times New Roman" pitchFamily="18" charset="0"/>
                <a:cs typeface="Times New Roman" pitchFamily="18" charset="0"/>
              </a:rPr>
              <a:t>π</a:t>
            </a:r>
            <a:r>
              <a:rPr lang="en-US" sz="2000" dirty="0">
                <a:latin typeface="Times New Roman" pitchFamily="18" charset="0"/>
                <a:cs typeface="Times New Roman" pitchFamily="18" charset="0"/>
              </a:rPr>
              <a:t> = NULL </a:t>
            </a:r>
          </a:p>
          <a:p>
            <a:pPr marL="514350" indent="-514350">
              <a:buFont typeface="+mj-lt"/>
              <a:buAutoNum type="arabicPeriod"/>
            </a:pPr>
            <a:r>
              <a:rPr lang="en-US" sz="2000" dirty="0">
                <a:latin typeface="Times New Roman" pitchFamily="18" charset="0"/>
                <a:cs typeface="Times New Roman" pitchFamily="18" charset="0"/>
              </a:rPr>
              <a:t>Q = </a:t>
            </a:r>
            <a:r>
              <a:rPr lang="el-GR" sz="2000" dirty="0">
                <a:latin typeface="Times New Roman" pitchFamily="18" charset="0"/>
                <a:cs typeface="Times New Roman" pitchFamily="18" charset="0"/>
              </a:rPr>
              <a:t>Φ</a:t>
            </a:r>
            <a:r>
              <a:rPr lang="en-US" sz="2000" dirty="0">
                <a:latin typeface="Times New Roman" pitchFamily="18" charset="0"/>
                <a:cs typeface="Times New Roman" pitchFamily="18" charset="0"/>
              </a:rPr>
              <a:t> ; </a:t>
            </a: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5" name="Content Placeholder 4">
            <a:extLst>
              <a:ext uri="{FF2B5EF4-FFF2-40B4-BE49-F238E27FC236}">
                <a16:creationId xmlns="" xmlns:a16="http://schemas.microsoft.com/office/drawing/2014/main" id="{62326E01-4A1A-45C4-ACD0-14D46FA6DDAE}"/>
              </a:ext>
            </a:extLst>
          </p:cNvPr>
          <p:cNvSpPr>
            <a:spLocks noGrp="1"/>
          </p:cNvSpPr>
          <p:nvPr>
            <p:ph sz="half" idx="2"/>
          </p:nvPr>
        </p:nvSpPr>
        <p:spPr>
          <a:xfrm>
            <a:off x="5594122" y="2336873"/>
            <a:ext cx="4932907" cy="3599316"/>
          </a:xfrm>
        </p:spPr>
        <p:txBody>
          <a:bodyPr>
            <a:noAutofit/>
          </a:bodyPr>
          <a:lstStyle/>
          <a:p>
            <a:pPr marL="514350" indent="-514350">
              <a:buFont typeface="+mj-lt"/>
              <a:buAutoNum type="arabicPeriod" startAt="9"/>
            </a:pPr>
            <a:r>
              <a:rPr lang="en-US" sz="2000" dirty="0" smtClean="0">
                <a:latin typeface="Times New Roman" pitchFamily="18" charset="0"/>
                <a:cs typeface="Times New Roman" pitchFamily="18" charset="0"/>
              </a:rPr>
              <a:t>ENQUEUE (Q , s) </a:t>
            </a:r>
          </a:p>
          <a:p>
            <a:pPr marL="514350" indent="-514350">
              <a:buFont typeface="+mj-lt"/>
              <a:buAutoNum type="arabicPeriod" startAt="9"/>
            </a:pPr>
            <a:r>
              <a:rPr lang="en-US" sz="2000" dirty="0" smtClean="0">
                <a:latin typeface="Times New Roman" pitchFamily="18" charset="0"/>
                <a:cs typeface="Times New Roman" pitchFamily="18" charset="0"/>
              </a:rPr>
              <a:t>while </a:t>
            </a:r>
            <a:r>
              <a:rPr lang="en-US" sz="2000" dirty="0">
                <a:latin typeface="Times New Roman" pitchFamily="18" charset="0"/>
                <a:cs typeface="Times New Roman" pitchFamily="18" charset="0"/>
              </a:rPr>
              <a:t>Q ≠ </a:t>
            </a:r>
            <a:r>
              <a:rPr lang="el-GR" sz="2000" dirty="0">
                <a:latin typeface="Times New Roman" pitchFamily="18" charset="0"/>
                <a:cs typeface="Times New Roman" pitchFamily="18" charset="0"/>
              </a:rPr>
              <a:t>Φ</a:t>
            </a:r>
            <a:r>
              <a:rPr lang="en-US" sz="2000" dirty="0">
                <a:latin typeface="Times New Roman" pitchFamily="18" charset="0"/>
                <a:cs typeface="Times New Roman" pitchFamily="18" charset="0"/>
              </a:rPr>
              <a:t> ; </a:t>
            </a:r>
          </a:p>
          <a:p>
            <a:pPr marL="514350" indent="-514350">
              <a:buFont typeface="+mj-lt"/>
              <a:buAutoNum type="arabicPeriod" startAt="9"/>
            </a:pPr>
            <a:r>
              <a:rPr lang="en-US" sz="2000" dirty="0">
                <a:latin typeface="Times New Roman" pitchFamily="18" charset="0"/>
                <a:cs typeface="Times New Roman" pitchFamily="18" charset="0"/>
              </a:rPr>
              <a:t>	u = DEQUEUE (Q)</a:t>
            </a:r>
          </a:p>
          <a:p>
            <a:pPr marL="514350" indent="-514350">
              <a:buFont typeface="+mj-lt"/>
              <a:buAutoNum type="arabicPeriod" startAt="9"/>
            </a:pPr>
            <a:r>
              <a:rPr lang="en-US" sz="2000" dirty="0">
                <a:latin typeface="Times New Roman" pitchFamily="18" charset="0"/>
                <a:cs typeface="Times New Roman" pitchFamily="18" charset="0"/>
              </a:rPr>
              <a:t>	for each </a:t>
            </a:r>
            <a:r>
              <a:rPr lang="en-US" sz="2000" dirty="0" smtClean="0">
                <a:latin typeface="Times New Roman" pitchFamily="18" charset="0"/>
                <a:cs typeface="Times New Roman" pitchFamily="18" charset="0"/>
              </a:rPr>
              <a:t>v </a:t>
            </a:r>
            <a:r>
              <a:rPr lang="el-GR" sz="2000" dirty="0">
                <a:latin typeface="Times New Roman" pitchFamily="18" charset="0"/>
                <a:cs typeface="Times New Roman" pitchFamily="18" charset="0"/>
              </a:rPr>
              <a:t>ϵ</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G.Adj</a:t>
            </a:r>
            <a:r>
              <a:rPr lang="en-US" sz="2000" dirty="0">
                <a:latin typeface="Times New Roman" pitchFamily="18" charset="0"/>
                <a:cs typeface="Times New Roman" pitchFamily="18" charset="0"/>
              </a:rPr>
              <a:t>[u] </a:t>
            </a:r>
          </a:p>
          <a:p>
            <a:pPr marL="514350" indent="-514350">
              <a:buFont typeface="+mj-lt"/>
              <a:buAutoNum type="arabicPeriod" startAt="9"/>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if </a:t>
            </a:r>
            <a:r>
              <a:rPr lang="en-US" sz="2000" dirty="0" err="1">
                <a:latin typeface="Times New Roman" pitchFamily="18" charset="0"/>
                <a:cs typeface="Times New Roman" pitchFamily="18" charset="0"/>
              </a:rPr>
              <a:t>v.color</a:t>
            </a:r>
            <a:r>
              <a:rPr lang="en-US" sz="2000" dirty="0">
                <a:latin typeface="Times New Roman" pitchFamily="18" charset="0"/>
                <a:cs typeface="Times New Roman" pitchFamily="18" charset="0"/>
              </a:rPr>
              <a:t> = = WHITE </a:t>
            </a:r>
          </a:p>
          <a:p>
            <a:pPr marL="514350" indent="-514350">
              <a:buFont typeface="+mj-lt"/>
              <a:buAutoNum type="arabicPeriod" startAt="9"/>
            </a:pP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v.color</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GRAY </a:t>
            </a:r>
          </a:p>
          <a:p>
            <a:pPr marL="514350" indent="-514350">
              <a:buFont typeface="+mj-lt"/>
              <a:buAutoNum type="arabicPeriod" startAt="9"/>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v.d</a:t>
            </a:r>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u.d</a:t>
            </a:r>
            <a:r>
              <a:rPr lang="en-US" sz="2000" dirty="0">
                <a:latin typeface="Times New Roman" pitchFamily="18" charset="0"/>
                <a:cs typeface="Times New Roman" pitchFamily="18" charset="0"/>
              </a:rPr>
              <a:t> + 1 </a:t>
            </a:r>
          </a:p>
          <a:p>
            <a:pPr marL="514350" indent="-514350">
              <a:buFont typeface="+mj-lt"/>
              <a:buAutoNum type="arabicPeriod" startAt="9"/>
            </a:pPr>
            <a:r>
              <a:rPr lang="en-US" sz="2000" dirty="0">
                <a:latin typeface="Times New Roman" pitchFamily="18" charset="0"/>
                <a:cs typeface="Times New Roman" pitchFamily="18" charset="0"/>
              </a:rPr>
              <a:t>		v.</a:t>
            </a:r>
            <a:r>
              <a:rPr lang="el-GR" sz="2000" dirty="0">
                <a:latin typeface="Times New Roman" pitchFamily="18" charset="0"/>
                <a:cs typeface="Times New Roman" pitchFamily="18" charset="0"/>
              </a:rPr>
              <a:t>π</a:t>
            </a:r>
            <a:r>
              <a:rPr lang="en-US" sz="2000" dirty="0">
                <a:latin typeface="Times New Roman" pitchFamily="18" charset="0"/>
                <a:cs typeface="Times New Roman" pitchFamily="18" charset="0"/>
              </a:rPr>
              <a:t> = u </a:t>
            </a:r>
          </a:p>
          <a:p>
            <a:pPr marL="514350" indent="-514350">
              <a:buFont typeface="+mj-lt"/>
              <a:buAutoNum type="arabicPeriod" startAt="9"/>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ENQUEUE </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Q, v</a:t>
            </a:r>
            <a:r>
              <a:rPr lang="en-US" sz="2000" dirty="0">
                <a:latin typeface="Times New Roman" pitchFamily="18" charset="0"/>
                <a:cs typeface="Times New Roman" pitchFamily="18" charset="0"/>
              </a:rPr>
              <a:t>) </a:t>
            </a:r>
          </a:p>
          <a:p>
            <a:pPr marL="514350" indent="-514350">
              <a:buFont typeface="+mj-lt"/>
              <a:buAutoNum type="arabicPeriod" startAt="9"/>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U.color</a:t>
            </a:r>
            <a:r>
              <a:rPr lang="en-US" sz="2000" dirty="0">
                <a:latin typeface="Times New Roman" pitchFamily="18" charset="0"/>
                <a:cs typeface="Times New Roman" pitchFamily="18" charset="0"/>
              </a:rPr>
              <a:t> = BLACK</a:t>
            </a:r>
          </a:p>
          <a:p>
            <a:endParaRPr lang="en-US" sz="20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9390938-867B-4AF3-9A31-AE26A3C3FB6B}" type="slidenum">
              <a:rPr lang="en-US" smtClean="0"/>
              <a:pPr/>
              <a:t>7</a:t>
            </a:fld>
            <a:endParaRPr lang="en-US"/>
          </a:p>
        </p:txBody>
      </p:sp>
    </p:spTree>
    <p:extLst>
      <p:ext uri="{BB962C8B-B14F-4D97-AF65-F5344CB8AC3E}">
        <p14:creationId xmlns="" xmlns:p14="http://schemas.microsoft.com/office/powerpoint/2010/main" val="2878327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75052EAA-BE3A-4D51-8CB4-94F961B8A572}"/>
              </a:ext>
            </a:extLst>
          </p:cNvPr>
          <p:cNvSpPr>
            <a:spLocks noGrp="1"/>
          </p:cNvSpPr>
          <p:nvPr>
            <p:ph type="title"/>
          </p:nvPr>
        </p:nvSpPr>
        <p:spPr/>
        <p:txBody>
          <a:bodyPr/>
          <a:lstStyle/>
          <a:p>
            <a:r>
              <a:rPr lang="en-US" dirty="0">
                <a:latin typeface="Times New Roman" pitchFamily="18" charset="0"/>
                <a:cs typeface="Times New Roman" pitchFamily="18" charset="0"/>
              </a:rPr>
              <a:t>Example</a:t>
            </a:r>
          </a:p>
        </p:txBody>
      </p:sp>
      <p:pic>
        <p:nvPicPr>
          <p:cNvPr id="11" name="Content Placeholder 10">
            <a:extLst>
              <a:ext uri="{FF2B5EF4-FFF2-40B4-BE49-F238E27FC236}">
                <a16:creationId xmlns="" xmlns:a16="http://schemas.microsoft.com/office/drawing/2014/main" id="{A7FF7BCE-3BB6-494C-B7B2-C5DD3F6D012E}"/>
              </a:ext>
            </a:extLst>
          </p:cNvPr>
          <p:cNvPicPr>
            <a:picLocks noGrp="1" noChangeAspect="1"/>
          </p:cNvPicPr>
          <p:nvPr>
            <p:ph sz="half" idx="1"/>
          </p:nvPr>
        </p:nvPicPr>
        <p:blipFill>
          <a:blip r:embed="rId2">
            <a:extLst>
              <a:ext uri="{28A0092B-C50C-407E-A947-70E740481C1C}">
                <a14:useLocalDpi xmlns="" xmlns:a14="http://schemas.microsoft.com/office/drawing/2010/main" val="0"/>
              </a:ext>
            </a:extLst>
          </a:blip>
          <a:stretch>
            <a:fillRect/>
          </a:stretch>
        </p:blipFill>
        <p:spPr>
          <a:xfrm>
            <a:off x="1287125" y="2076261"/>
            <a:ext cx="4707750" cy="1935669"/>
          </a:xfrm>
        </p:spPr>
      </p:pic>
      <p:pic>
        <p:nvPicPr>
          <p:cNvPr id="13" name="Content Placeholder 12">
            <a:extLst>
              <a:ext uri="{FF2B5EF4-FFF2-40B4-BE49-F238E27FC236}">
                <a16:creationId xmlns="" xmlns:a16="http://schemas.microsoft.com/office/drawing/2014/main" id="{1AB9EC6A-E96C-47DD-9529-060F5752A101}"/>
              </a:ext>
            </a:extLst>
          </p:cNvPr>
          <p:cNvPicPr>
            <a:picLocks noGrp="1" noChangeAspect="1"/>
          </p:cNvPicPr>
          <p:nvPr>
            <p:ph sz="half" idx="2"/>
          </p:nvPr>
        </p:nvPicPr>
        <p:blipFill>
          <a:blip r:embed="rId3">
            <a:extLst>
              <a:ext uri="{28A0092B-C50C-407E-A947-70E740481C1C}">
                <a14:useLocalDpi xmlns="" xmlns:a14="http://schemas.microsoft.com/office/drawing/2010/main" val="0"/>
              </a:ext>
            </a:extLst>
          </a:blip>
          <a:stretch>
            <a:fillRect/>
          </a:stretch>
        </p:blipFill>
        <p:spPr>
          <a:xfrm>
            <a:off x="6118313" y="2092454"/>
            <a:ext cx="5071095" cy="1896616"/>
          </a:xfrm>
        </p:spPr>
      </p:pic>
      <p:pic>
        <p:nvPicPr>
          <p:cNvPr id="15" name="Picture 14">
            <a:extLst>
              <a:ext uri="{FF2B5EF4-FFF2-40B4-BE49-F238E27FC236}">
                <a16:creationId xmlns="" xmlns:a16="http://schemas.microsoft.com/office/drawing/2014/main" id="{581503C6-E668-42B4-A944-741F8479534E}"/>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3475994" y="4182508"/>
            <a:ext cx="4941191" cy="1761091"/>
          </a:xfrm>
          <a:prstGeom prst="rect">
            <a:avLst/>
          </a:prstGeom>
        </p:spPr>
      </p:pic>
      <p:sp>
        <p:nvSpPr>
          <p:cNvPr id="6" name="Slide Number Placeholder 5"/>
          <p:cNvSpPr>
            <a:spLocks noGrp="1"/>
          </p:cNvSpPr>
          <p:nvPr>
            <p:ph type="sldNum" sz="quarter" idx="12"/>
          </p:nvPr>
        </p:nvSpPr>
        <p:spPr/>
        <p:txBody>
          <a:bodyPr/>
          <a:lstStyle/>
          <a:p>
            <a:fld id="{E9390938-867B-4AF3-9A31-AE26A3C3FB6B}" type="slidenum">
              <a:rPr lang="en-US" smtClean="0"/>
              <a:pPr/>
              <a:t>8</a:t>
            </a:fld>
            <a:endParaRPr lang="en-US"/>
          </a:p>
        </p:txBody>
      </p:sp>
    </p:spTree>
    <p:extLst>
      <p:ext uri="{BB962C8B-B14F-4D97-AF65-F5344CB8AC3E}">
        <p14:creationId xmlns="" xmlns:p14="http://schemas.microsoft.com/office/powerpoint/2010/main" val="908713888"/>
      </p:ext>
    </p:extLst>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 xmlns:a16="http://schemas.microsoft.com/office/drawing/2014/main" id="{24CE7E2F-3E5C-4E2C-A850-2F08A0A29990}"/>
              </a:ext>
            </a:extLst>
          </p:cNvPr>
          <p:cNvPicPr>
            <a:picLocks noGrp="1" noChangeAspect="1"/>
          </p:cNvPicPr>
          <p:nvPr>
            <p:ph sz="half" idx="1"/>
          </p:nvPr>
        </p:nvPicPr>
        <p:blipFill>
          <a:blip r:embed="rId2">
            <a:extLst>
              <a:ext uri="{28A0092B-C50C-407E-A947-70E740481C1C}">
                <a14:useLocalDpi xmlns="" xmlns:a14="http://schemas.microsoft.com/office/drawing/2010/main" val="0"/>
              </a:ext>
            </a:extLst>
          </a:blip>
          <a:stretch>
            <a:fillRect/>
          </a:stretch>
        </p:blipFill>
        <p:spPr>
          <a:xfrm>
            <a:off x="1096507" y="2085788"/>
            <a:ext cx="4904244" cy="1891852"/>
          </a:xfrm>
        </p:spPr>
      </p:pic>
      <p:pic>
        <p:nvPicPr>
          <p:cNvPr id="8" name="Content Placeholder 7">
            <a:extLst>
              <a:ext uri="{FF2B5EF4-FFF2-40B4-BE49-F238E27FC236}">
                <a16:creationId xmlns="" xmlns:a16="http://schemas.microsoft.com/office/drawing/2014/main" id="{CA6CB87C-A90A-4A01-8322-7BDE828C013F}"/>
              </a:ext>
            </a:extLst>
          </p:cNvPr>
          <p:cNvPicPr>
            <a:picLocks noGrp="1" noChangeAspect="1"/>
          </p:cNvPicPr>
          <p:nvPr>
            <p:ph sz="half" idx="2"/>
          </p:nvPr>
        </p:nvPicPr>
        <p:blipFill>
          <a:blip r:embed="rId3">
            <a:extLst>
              <a:ext uri="{28A0092B-C50C-407E-A947-70E740481C1C}">
                <a14:useLocalDpi xmlns="" xmlns:a14="http://schemas.microsoft.com/office/drawing/2010/main" val="0"/>
              </a:ext>
            </a:extLst>
          </a:blip>
          <a:stretch>
            <a:fillRect/>
          </a:stretch>
        </p:blipFill>
        <p:spPr>
          <a:xfrm>
            <a:off x="6149339" y="2090550"/>
            <a:ext cx="5126631" cy="1864230"/>
          </a:xfrm>
        </p:spPr>
      </p:pic>
      <p:pic>
        <p:nvPicPr>
          <p:cNvPr id="10" name="Picture 9">
            <a:extLst>
              <a:ext uri="{FF2B5EF4-FFF2-40B4-BE49-F238E27FC236}">
                <a16:creationId xmlns="" xmlns:a16="http://schemas.microsoft.com/office/drawing/2014/main" id="{1C802088-6241-443C-A382-CD5F4D5C8DB0}"/>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3579689" y="4175755"/>
            <a:ext cx="4833431" cy="1676405"/>
          </a:xfrm>
          <a:prstGeom prst="rect">
            <a:avLst/>
          </a:prstGeom>
        </p:spPr>
      </p:pic>
      <p:sp>
        <p:nvSpPr>
          <p:cNvPr id="11" name="Title 6">
            <a:extLst>
              <a:ext uri="{FF2B5EF4-FFF2-40B4-BE49-F238E27FC236}">
                <a16:creationId xmlns="" xmlns:a16="http://schemas.microsoft.com/office/drawing/2014/main" id="{8DD452EB-EAC6-46EF-8339-477991B8F34E}"/>
              </a:ext>
            </a:extLst>
          </p:cNvPr>
          <p:cNvSpPr>
            <a:spLocks noGrp="1"/>
          </p:cNvSpPr>
          <p:nvPr>
            <p:ph type="title"/>
          </p:nvPr>
        </p:nvSpPr>
        <p:spPr>
          <a:xfrm>
            <a:off x="838200" y="365125"/>
            <a:ext cx="10515600" cy="1325563"/>
          </a:xfrm>
        </p:spPr>
        <p:txBody>
          <a:bodyPr/>
          <a:lstStyle/>
          <a:p>
            <a:r>
              <a:rPr lang="en-US" dirty="0" smtClean="0">
                <a:latin typeface="Times New Roman" pitchFamily="18" charset="0"/>
                <a:cs typeface="Times New Roman" pitchFamily="18" charset="0"/>
              </a:rPr>
              <a:t>Example</a:t>
            </a:r>
            <a:endParaRPr lang="en-US"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E9390938-867B-4AF3-9A31-AE26A3C3FB6B}" type="slidenum">
              <a:rPr lang="en-US" smtClean="0"/>
              <a:pPr/>
              <a:t>9</a:t>
            </a:fld>
            <a:endParaRPr lang="en-US"/>
          </a:p>
        </p:txBody>
      </p:sp>
    </p:spTree>
    <p:extLst>
      <p:ext uri="{BB962C8B-B14F-4D97-AF65-F5344CB8AC3E}">
        <p14:creationId xmlns="" xmlns:p14="http://schemas.microsoft.com/office/powerpoint/2010/main" val="2274522917"/>
      </p:ext>
    </p:extLst>
  </p:cSld>
  <p:clrMapOvr>
    <a:masterClrMapping/>
  </p:clrMapOvr>
  <p:timing>
    <p:tnLst>
      <p:par>
        <p:cTn id="1" dur="indefinite" restart="never" nodeType="tmRoot"/>
      </p:par>
    </p:tnLst>
  </p:timing>
</p:sld>
</file>

<file path=ppt/theme/theme1.xml><?xml version="1.0" encoding="utf-8"?>
<a:theme xmlns:a="http://schemas.openxmlformats.org/drawingml/2006/main" name="TM04033917[[fn=Berlin]]_novariants">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 xmlns:thm15="http://schemas.microsoft.com/office/thememl/2012/main" name="TM04033917[[fn=Berlin]]_novariants" id="{309C13C0-3BE0-4E8F-8916-1D5516B3B5DD}" vid="{18E1BE87-7240-45DF-8788-3CAEB7F17A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tf00001032</Template>
  <TotalTime>864</TotalTime>
  <Words>468</Words>
  <Application>Microsoft Office PowerPoint</Application>
  <PresentationFormat>Custom</PresentationFormat>
  <Paragraphs>114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TM04033917[[fn=Berlin]]_novariants</vt:lpstr>
      <vt:lpstr>Sarvajanik College of Engineering &amp; Technology</vt:lpstr>
      <vt:lpstr>BFS and its Application</vt:lpstr>
      <vt:lpstr>Contents</vt:lpstr>
      <vt:lpstr>BFS – Breadth First Search</vt:lpstr>
      <vt:lpstr>Breadth First Search</vt:lpstr>
      <vt:lpstr>Breadth First Search</vt:lpstr>
      <vt:lpstr>BFS Algorithm </vt:lpstr>
      <vt:lpstr>Example</vt:lpstr>
      <vt:lpstr>Example</vt:lpstr>
      <vt:lpstr>Example</vt:lpstr>
      <vt:lpstr>Analysis</vt:lpstr>
      <vt:lpstr>Analysis</vt:lpstr>
      <vt:lpstr>Applications of BFS</vt:lpstr>
      <vt:lpstr>Applications of BFS</vt:lpstr>
      <vt:lpstr>Applications of BFS</vt:lpstr>
      <vt:lpstr>Applications of BFS</vt:lpstr>
      <vt:lpstr>Applications of BFS</vt:lpstr>
      <vt:lpstr>Application in GPS</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Integrity Constraints</dc:title>
  <dc:creator>kk007</dc:creator>
  <cp:lastModifiedBy>Amul01</cp:lastModifiedBy>
  <cp:revision>89</cp:revision>
  <dcterms:created xsi:type="dcterms:W3CDTF">2017-09-28T13:26:35Z</dcterms:created>
  <dcterms:modified xsi:type="dcterms:W3CDTF">2018-09-25T06:14:11Z</dcterms:modified>
</cp:coreProperties>
</file>