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7" r:id="rId2"/>
    <p:sldId id="275" r:id="rId3"/>
    <p:sldId id="277" r:id="rId4"/>
    <p:sldId id="279" r:id="rId5"/>
    <p:sldId id="258" r:id="rId6"/>
    <p:sldId id="262" r:id="rId7"/>
    <p:sldId id="263" r:id="rId8"/>
    <p:sldId id="259" r:id="rId9"/>
    <p:sldId id="260" r:id="rId10"/>
    <p:sldId id="264" r:id="rId11"/>
    <p:sldId id="265" r:id="rId12"/>
    <p:sldId id="261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E1D95-8F60-4D0C-87B3-D3A01B0D80E5}" type="datetimeFigureOut">
              <a:rPr lang="en-IN" smtClean="0"/>
              <a:pPr/>
              <a:t>01-10-2018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ED969-ECE6-4115-9A1F-2841619571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1EE-8D3E-430C-BB88-50CA7871BB0A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562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5962-5E14-4B10-8C35-B5086A35ED42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19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E73C-8271-4625-805C-AC83FF07FED7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677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BA8-9707-48F3-AB5F-0601870AA378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9368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5D1A-5888-4346-A0AB-E338EB90CCC4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3220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E4E-2054-44F8-94F8-78F6E625069C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491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EC91-3F61-4C94-B1EA-20128DB4B9C0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551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625D-5871-4327-93FE-F090257D02F2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653CAD65-B621-4F49-BEDC-012E0774A262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847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2EC7-3848-4630-90E4-53C96713FD8D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77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1671-5B30-43E7-A7C0-877CF93B85C3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70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F-E221-48CF-91FA-4F831A172779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225-2272-468C-97FD-374E3170E36F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6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CA7-5759-4758-B90E-3D152E2D6E66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87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B79-8649-44BF-950B-8238ED2C3493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1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446-56F8-4D61-95AB-3054CEA7F711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31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885-3F3C-4F53-B844-C463721D9AC6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11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5BEC-9AAF-4CD2-8262-34FAE2CB6DF9}" type="datetime1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C2ED-1BEE-4598-B480-7DF6F1AF8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8748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3/docs/api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968" y="753228"/>
            <a:ext cx="5465928" cy="1080938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>
                <a:latin typeface="Times New Roman" panose="02020603050405020304" pitchFamily="18" charset="0"/>
                <a:cs typeface="Times New Roman" pitchFamily="18" charset="0"/>
              </a:rPr>
              <a:t>Sarvajanik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College of Engineering &amp; Technology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28" y="2091213"/>
            <a:ext cx="7713672" cy="42333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itchFamily="18" charset="0"/>
              </a:rPr>
              <a:t>Subject: Object Oriented Programming with Java</a:t>
            </a:r>
          </a:p>
          <a:p>
            <a:pPr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itchFamily="18" charset="0"/>
              </a:rPr>
              <a:t>Topic: Applets and swing</a:t>
            </a:r>
          </a:p>
          <a:p>
            <a:pPr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itchFamily="18" charset="0"/>
              </a:rPr>
              <a:t>Branch: Computer (Shift - 1)</a:t>
            </a:r>
          </a:p>
          <a:p>
            <a:pPr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itchFamily="18" charset="0"/>
              </a:rPr>
              <a:t>Semester: 5</a:t>
            </a:r>
          </a:p>
          <a:p>
            <a:pPr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itchFamily="18" charset="0"/>
              </a:rPr>
              <a:t>Prepared By:	Darshit Akbari    		160420107002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itchFamily="18" charset="0"/>
              </a:rPr>
              <a:t>	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Amul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Luniya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160420107003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Chavda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160420107009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Tejas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Khunt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	 	160420107023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Keval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Navadiya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	160420107031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40570"/>
            <a:ext cx="1143000" cy="1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70"/>
            <a:ext cx="1371600" cy="1256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47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//java File for applet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extends Applet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paint(Graphics g) {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 in Java Applet.",40,20);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42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2"/>
            <a:ext cx="8024159" cy="41401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//Embed java class to html file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&lt;APPLET CODE =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 = "800" HEIGHT = "500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"&gt;&lt;/APPLET&gt; </a:t>
            </a:r>
          </a:p>
          <a:p>
            <a:pPr marL="914400" lvl="2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22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security reasons, applets that are loaded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have several restrictions.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cannot ordinarily read or write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that it's executing on.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cannot make network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except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host that it came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0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66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to Swing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41" y="2336872"/>
            <a:ext cx="7210396" cy="3911527"/>
          </a:xfrm>
        </p:spPr>
        <p:txBody>
          <a:bodyPr>
            <a:no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AWT:  Abstract Windowing Toolkit</a:t>
            </a:r>
          </a:p>
          <a:p>
            <a:pPr lvl="2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</a:t>
            </a: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Swing:</a:t>
            </a:r>
          </a:p>
          <a:p>
            <a:pPr lvl="2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javax.swing.*</a:t>
            </a:r>
          </a:p>
          <a:p>
            <a:pPr lvl="2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 AWT</a:t>
            </a:r>
          </a:p>
          <a:p>
            <a:pPr lvl="2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boxes, tooltips, …</a:t>
            </a:r>
          </a:p>
          <a:p>
            <a:pPr lvl="2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Look-and-feel, skins</a:t>
            </a:r>
          </a:p>
          <a:p>
            <a:pPr lvl="2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listeners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  </a:t>
            </a:r>
          </a:p>
          <a:p>
            <a:pPr lvl="2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http://java.sun.com/j2se/1.3/docs/api/index.html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1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 GUI component = class</a:t>
            </a: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lvl="2" algn="just"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5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49938" y="3276600"/>
            <a:ext cx="2151062" cy="1371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endParaRPr lang="en-US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53" name="Line 5"/>
          <p:cNvSpPr>
            <a:spLocks noChangeShapeType="1"/>
          </p:cNvSpPr>
          <p:nvPr/>
        </p:nvSpPr>
        <p:spPr bwMode="auto">
          <a:xfrm>
            <a:off x="4630738" y="34290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54" name="Line 6"/>
          <p:cNvSpPr>
            <a:spLocks noChangeShapeType="1"/>
          </p:cNvSpPr>
          <p:nvPr/>
        </p:nvSpPr>
        <p:spPr bwMode="auto">
          <a:xfrm>
            <a:off x="4630738" y="4343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55" name="Freeform 7"/>
          <p:cNvSpPr>
            <a:spLocks/>
          </p:cNvSpPr>
          <p:nvPr/>
        </p:nvSpPr>
        <p:spPr bwMode="auto">
          <a:xfrm>
            <a:off x="4630738" y="4648200"/>
            <a:ext cx="2286000" cy="685800"/>
          </a:xfrm>
          <a:custGeom>
            <a:avLst/>
            <a:gdLst>
              <a:gd name="T0" fmla="*/ 1440 w 1440"/>
              <a:gd name="T1" fmla="*/ 0 h 432"/>
              <a:gd name="T2" fmla="*/ 1440 w 1440"/>
              <a:gd name="T3" fmla="*/ 432 h 432"/>
              <a:gd name="T4" fmla="*/ 0 w 144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432">
                <a:moveTo>
                  <a:pt x="1440" y="0"/>
                </a:moveTo>
                <a:lnTo>
                  <a:pt x="1440" y="432"/>
                </a:lnTo>
                <a:lnTo>
                  <a:pt x="0" y="432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10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GUI Component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it</a:t>
            </a:r>
          </a:p>
          <a:p>
            <a:pPr marL="1371600" lvl="2" indent="-4572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 object:   b = new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(“press me”);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it</a:t>
            </a:r>
          </a:p>
          <a:p>
            <a:pPr marL="1371600" lvl="2" indent="-4572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 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“press me”;        [avoided in java]</a:t>
            </a:r>
          </a:p>
          <a:p>
            <a:pPr marL="1371600" lvl="2" indent="-4572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  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b.setText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(“press me”);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</a:t>
            </a:r>
          </a:p>
          <a:p>
            <a:pPr marL="1371600" lvl="2" indent="-457200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panel.add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it</a:t>
            </a:r>
          </a:p>
          <a:p>
            <a:pPr marL="1371600" lvl="2" indent="-4572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  Listeners</a:t>
            </a:r>
          </a:p>
        </p:txBody>
      </p:sp>
      <p:sp>
        <p:nvSpPr>
          <p:cNvPr id="25702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19800" y="4419600"/>
            <a:ext cx="2379663" cy="1371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82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an Application GUI</a:t>
            </a: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564811298"/>
              </p:ext>
            </p:extLst>
          </p:nvPr>
        </p:nvGraphicFramePr>
        <p:xfrm>
          <a:off x="845344" y="2580705"/>
          <a:ext cx="3345655" cy="4078858"/>
        </p:xfrm>
        <a:graphic>
          <a:graphicData uri="http://schemas.openxmlformats.org/presentationml/2006/ole">
            <p:oleObj spid="_x0000_s2070" name="Photo Editor Photo" r:id="rId3" imgW="4057143" imgH="3610479" progId="">
              <p:embed/>
            </p:oleObj>
          </a:graphicData>
        </a:graphic>
      </p:graphicFrame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990600" y="2971800"/>
            <a:ext cx="2971800" cy="34591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endParaRPr lang="en-US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672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71600" y="3535363"/>
            <a:ext cx="1617663" cy="990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endParaRPr lang="en-US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680" name="Rectangle 16"/>
          <p:cNvSpPr>
            <a:spLocks noChangeArrowheads="1"/>
          </p:cNvSpPr>
          <p:nvPr/>
        </p:nvSpPr>
        <p:spPr bwMode="auto">
          <a:xfrm>
            <a:off x="1371600" y="5059363"/>
            <a:ext cx="1905000" cy="838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  <a:endParaRPr lang="en-US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2112962" y="2094387"/>
            <a:ext cx="68640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241682" name="Text Box 18"/>
          <p:cNvSpPr txBox="1">
            <a:spLocks noChangeArrowheads="1"/>
          </p:cNvSpPr>
          <p:nvPr/>
        </p:nvSpPr>
        <p:spPr bwMode="auto">
          <a:xfrm>
            <a:off x="5715000" y="2087563"/>
            <a:ext cx="212109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structure</a:t>
            </a:r>
          </a:p>
        </p:txBody>
      </p:sp>
      <p:sp>
        <p:nvSpPr>
          <p:cNvPr id="241683" name="Rectangle 19"/>
          <p:cNvSpPr>
            <a:spLocks noChangeArrowheads="1"/>
          </p:cNvSpPr>
          <p:nvPr/>
        </p:nvSpPr>
        <p:spPr bwMode="auto">
          <a:xfrm>
            <a:off x="6477000" y="28194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</a:p>
        </p:txBody>
      </p:sp>
      <p:sp>
        <p:nvSpPr>
          <p:cNvPr id="241684" name="Rectangle 20"/>
          <p:cNvSpPr>
            <a:spLocks noChangeArrowheads="1"/>
          </p:cNvSpPr>
          <p:nvPr/>
        </p:nvSpPr>
        <p:spPr bwMode="auto">
          <a:xfrm>
            <a:off x="6477000" y="41910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</a:p>
        </p:txBody>
      </p:sp>
      <p:sp>
        <p:nvSpPr>
          <p:cNvPr id="241685" name="Rectangle 21"/>
          <p:cNvSpPr>
            <a:spLocks noChangeArrowheads="1"/>
          </p:cNvSpPr>
          <p:nvPr/>
        </p:nvSpPr>
        <p:spPr bwMode="auto">
          <a:xfrm>
            <a:off x="5715000" y="56388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</a:p>
        </p:txBody>
      </p:sp>
      <p:sp>
        <p:nvSpPr>
          <p:cNvPr id="241686" name="Rectangle 22"/>
          <p:cNvSpPr>
            <a:spLocks noChangeArrowheads="1"/>
          </p:cNvSpPr>
          <p:nvPr/>
        </p:nvSpPr>
        <p:spPr bwMode="auto">
          <a:xfrm>
            <a:off x="7315200" y="56388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</a:p>
        </p:txBody>
      </p:sp>
      <p:cxnSp>
        <p:nvCxnSpPr>
          <p:cNvPr id="241687" name="AutoShape 23"/>
          <p:cNvCxnSpPr>
            <a:cxnSpLocks noChangeShapeType="1"/>
            <a:stCxn id="241683" idx="2"/>
            <a:endCxn id="241684" idx="0"/>
          </p:cNvCxnSpPr>
          <p:nvPr/>
        </p:nvCxnSpPr>
        <p:spPr bwMode="auto">
          <a:xfrm>
            <a:off x="7086600" y="33528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688" name="AutoShape 24"/>
          <p:cNvCxnSpPr>
            <a:cxnSpLocks noChangeShapeType="1"/>
            <a:stCxn id="241684" idx="2"/>
            <a:endCxn id="241685" idx="0"/>
          </p:cNvCxnSpPr>
          <p:nvPr/>
        </p:nvCxnSpPr>
        <p:spPr bwMode="auto">
          <a:xfrm flipH="1">
            <a:off x="6324600" y="4724400"/>
            <a:ext cx="7620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689" name="AutoShape 25"/>
          <p:cNvCxnSpPr>
            <a:cxnSpLocks noChangeShapeType="1"/>
            <a:stCxn id="241684" idx="2"/>
            <a:endCxn id="241686" idx="0"/>
          </p:cNvCxnSpPr>
          <p:nvPr/>
        </p:nvCxnSpPr>
        <p:spPr bwMode="auto">
          <a:xfrm>
            <a:off x="7086600" y="4724400"/>
            <a:ext cx="838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1690" name="AutoShape 26"/>
          <p:cNvSpPr>
            <a:spLocks/>
          </p:cNvSpPr>
          <p:nvPr/>
        </p:nvSpPr>
        <p:spPr bwMode="auto">
          <a:xfrm>
            <a:off x="5867400" y="2667000"/>
            <a:ext cx="381000" cy="2209800"/>
          </a:xfrm>
          <a:prstGeom prst="lef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691" name="Text Box 27"/>
          <p:cNvSpPr txBox="1">
            <a:spLocks noChangeArrowheads="1"/>
          </p:cNvSpPr>
          <p:nvPr/>
        </p:nvSpPr>
        <p:spPr bwMode="auto">
          <a:xfrm>
            <a:off x="4432300" y="3535363"/>
            <a:ext cx="13436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26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GUI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7210396" cy="3599316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Create it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Configure it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Add children  (if container)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Add to parent  (if not JFrame)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Listen to it</a:t>
            </a: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>
            <a:off x="6705600" y="2514600"/>
            <a:ext cx="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7086600" y="3200400"/>
            <a:ext cx="12827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21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hello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new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(“title”);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new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new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(“press me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	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button to panel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f.setContentPane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(p);    // add panel to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f.show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2050004"/>
              </p:ext>
            </p:extLst>
          </p:nvPr>
        </p:nvGraphicFramePr>
        <p:xfrm>
          <a:off x="6096000" y="4419600"/>
          <a:ext cx="2901950" cy="2274888"/>
        </p:xfrm>
        <a:graphic>
          <a:graphicData uri="http://schemas.openxmlformats.org/presentationml/2006/ole">
            <p:oleObj spid="_x0000_s3091" name="Photo Editor Photo" r:id="rId3" imgW="4057143" imgH="3610479" progId="">
              <p:embed/>
            </p:oleObj>
          </a:graphicData>
        </a:graphic>
      </p:graphicFrame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6172200" y="4572000"/>
            <a:ext cx="2749550" cy="2092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31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477000" y="4830763"/>
            <a:ext cx="1371600" cy="579437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0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applets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 Life-cycle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of applets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swing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Component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Manager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89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88" name="Rectangle 32"/>
          <p:cNvSpPr>
            <a:spLocks noChangeArrowheads="1"/>
          </p:cNvSpPr>
          <p:nvPr/>
        </p:nvSpPr>
        <p:spPr bwMode="auto">
          <a:xfrm>
            <a:off x="3657600" y="47244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87" name="Rectangle 31"/>
          <p:cNvSpPr>
            <a:spLocks noChangeArrowheads="1"/>
          </p:cNvSpPr>
          <p:nvPr/>
        </p:nvSpPr>
        <p:spPr bwMode="auto">
          <a:xfrm>
            <a:off x="3581400" y="46482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232" y="609600"/>
            <a:ext cx="7210396" cy="1080938"/>
          </a:xfrm>
        </p:spPr>
        <p:txBody>
          <a:bodyPr/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Manager Heuristics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3505200" y="2587508"/>
            <a:ext cx="2362200" cy="1524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to right,</a:t>
            </a:r>
          </a:p>
          <a:p>
            <a:pPr algn="ctr"/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to bottom</a:t>
            </a: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3768488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>
            <a:off x="371243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63" name="Line 7"/>
          <p:cNvSpPr>
            <a:spLocks noChangeShapeType="1"/>
          </p:cNvSpPr>
          <p:nvPr/>
        </p:nvSpPr>
        <p:spPr bwMode="auto">
          <a:xfrm>
            <a:off x="3776451" y="345515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400800" y="2574524"/>
            <a:ext cx="2362200" cy="15402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7162800" y="2661977"/>
            <a:ext cx="0" cy="14216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>
            <a:off x="7924800" y="2650323"/>
            <a:ext cx="0" cy="13983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67" name="Line 11"/>
          <p:cNvSpPr>
            <a:spLocks noChangeShapeType="1"/>
          </p:cNvSpPr>
          <p:nvPr/>
        </p:nvSpPr>
        <p:spPr bwMode="auto">
          <a:xfrm>
            <a:off x="6400800" y="3048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381000" y="45720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49870" name="Line 14"/>
          <p:cNvSpPr>
            <a:spLocks noChangeShapeType="1"/>
          </p:cNvSpPr>
          <p:nvPr/>
        </p:nvSpPr>
        <p:spPr bwMode="auto">
          <a:xfrm>
            <a:off x="38100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71" name="Line 15"/>
          <p:cNvSpPr>
            <a:spLocks noChangeShapeType="1"/>
          </p:cNvSpPr>
          <p:nvPr/>
        </p:nvSpPr>
        <p:spPr bwMode="auto">
          <a:xfrm>
            <a:off x="457200" y="6172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72" name="Line 16"/>
          <p:cNvSpPr>
            <a:spLocks noChangeShapeType="1"/>
          </p:cNvSpPr>
          <p:nvPr/>
        </p:nvSpPr>
        <p:spPr bwMode="auto">
          <a:xfrm>
            <a:off x="9144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73" name="Line 17"/>
          <p:cNvSpPr>
            <a:spLocks noChangeShapeType="1"/>
          </p:cNvSpPr>
          <p:nvPr/>
        </p:nvSpPr>
        <p:spPr bwMode="auto">
          <a:xfrm>
            <a:off x="22098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75" name="Text Box 19"/>
          <p:cNvSpPr txBox="1">
            <a:spLocks noChangeArrowheads="1"/>
          </p:cNvSpPr>
          <p:nvPr/>
        </p:nvSpPr>
        <p:spPr bwMode="auto">
          <a:xfrm>
            <a:off x="1355725" y="4460875"/>
            <a:ext cx="3257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49876" name="Text Box 20"/>
          <p:cNvSpPr txBox="1">
            <a:spLocks noChangeArrowheads="1"/>
          </p:cNvSpPr>
          <p:nvPr/>
        </p:nvSpPr>
        <p:spPr bwMode="auto">
          <a:xfrm>
            <a:off x="1431925" y="6137275"/>
            <a:ext cx="29367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2270125" y="5299075"/>
            <a:ext cx="3097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441325" y="5299075"/>
            <a:ext cx="38824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3862362" y="2057400"/>
            <a:ext cx="15648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6780025" y="2075597"/>
            <a:ext cx="1502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81" name="Text Box 25"/>
          <p:cNvSpPr txBox="1">
            <a:spLocks noChangeArrowheads="1"/>
          </p:cNvSpPr>
          <p:nvPr/>
        </p:nvSpPr>
        <p:spPr bwMode="auto">
          <a:xfrm>
            <a:off x="622300" y="4114800"/>
            <a:ext cx="17684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82" name="Rectangle 26"/>
          <p:cNvSpPr>
            <a:spLocks noChangeArrowheads="1"/>
          </p:cNvSpPr>
          <p:nvPr/>
        </p:nvSpPr>
        <p:spPr bwMode="auto">
          <a:xfrm>
            <a:off x="381000" y="2616958"/>
            <a:ext cx="2362200" cy="149784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 </a:t>
            </a:r>
            <a:b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</a:t>
            </a:r>
            <a:b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x</a:t>
            </a:r>
            <a:r>
              <a:rPr lang="en-US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y, w, h</a:t>
            </a:r>
            <a:endParaRPr lang="en-US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84" name="Text Box 28"/>
          <p:cNvSpPr txBox="1">
            <a:spLocks noChangeArrowheads="1"/>
          </p:cNvSpPr>
          <p:nvPr/>
        </p:nvSpPr>
        <p:spPr bwMode="auto">
          <a:xfrm>
            <a:off x="1119980" y="2057400"/>
            <a:ext cx="62388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49885" name="Rectangle 29"/>
          <p:cNvSpPr>
            <a:spLocks noChangeArrowheads="1"/>
          </p:cNvSpPr>
          <p:nvPr/>
        </p:nvSpPr>
        <p:spPr bwMode="auto">
          <a:xfrm>
            <a:off x="3505200" y="45720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at a time</a:t>
            </a:r>
          </a:p>
        </p:txBody>
      </p:sp>
      <p:sp>
        <p:nvSpPr>
          <p:cNvPr id="249886" name="Text Box 30"/>
          <p:cNvSpPr txBox="1">
            <a:spLocks noChangeArrowheads="1"/>
          </p:cNvSpPr>
          <p:nvPr/>
        </p:nvSpPr>
        <p:spPr bwMode="auto">
          <a:xfrm>
            <a:off x="3932238" y="4114800"/>
            <a:ext cx="15327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CardLayout</a:t>
            </a:r>
          </a:p>
        </p:txBody>
      </p:sp>
      <p:sp>
        <p:nvSpPr>
          <p:cNvPr id="249890" name="Rectangle 34"/>
          <p:cNvSpPr>
            <a:spLocks noChangeArrowheads="1"/>
          </p:cNvSpPr>
          <p:nvPr/>
        </p:nvSpPr>
        <p:spPr bwMode="auto">
          <a:xfrm>
            <a:off x="6400800" y="45720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91" name="Line 35"/>
          <p:cNvSpPr>
            <a:spLocks noChangeShapeType="1"/>
          </p:cNvSpPr>
          <p:nvPr/>
        </p:nvSpPr>
        <p:spPr bwMode="auto">
          <a:xfrm>
            <a:off x="70866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92" name="Line 36"/>
          <p:cNvSpPr>
            <a:spLocks noChangeShapeType="1"/>
          </p:cNvSpPr>
          <p:nvPr/>
        </p:nvSpPr>
        <p:spPr bwMode="auto">
          <a:xfrm>
            <a:off x="75438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93" name="Line 37"/>
          <p:cNvSpPr>
            <a:spLocks noChangeShapeType="1"/>
          </p:cNvSpPr>
          <p:nvPr/>
        </p:nvSpPr>
        <p:spPr bwMode="auto">
          <a:xfrm>
            <a:off x="6400800" y="5105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94" name="Line 38"/>
          <p:cNvSpPr>
            <a:spLocks noChangeShapeType="1"/>
          </p:cNvSpPr>
          <p:nvPr/>
        </p:nvSpPr>
        <p:spPr bwMode="auto">
          <a:xfrm>
            <a:off x="6400800" y="5943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95" name="Text Box 39"/>
          <p:cNvSpPr txBox="1">
            <a:spLocks noChangeArrowheads="1"/>
          </p:cNvSpPr>
          <p:nvPr/>
        </p:nvSpPr>
        <p:spPr bwMode="auto">
          <a:xfrm>
            <a:off x="6553200" y="4079875"/>
            <a:ext cx="19559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GridBagLayout</a:t>
            </a:r>
          </a:p>
        </p:txBody>
      </p:sp>
      <p:sp>
        <p:nvSpPr>
          <p:cNvPr id="249896" name="Line 40"/>
          <p:cNvSpPr>
            <a:spLocks noChangeShapeType="1"/>
          </p:cNvSpPr>
          <p:nvPr/>
        </p:nvSpPr>
        <p:spPr bwMode="auto">
          <a:xfrm>
            <a:off x="6383740" y="3657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9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81800" y="5334000"/>
            <a:ext cx="1524000" cy="579438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endParaRPr lang="en-US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579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4195" name="Object 3"/>
          <p:cNvGraphicFramePr>
            <a:graphicFrameLocks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3275452352"/>
              </p:ext>
            </p:extLst>
          </p:nvPr>
        </p:nvGraphicFramePr>
        <p:xfrm>
          <a:off x="609600" y="2369496"/>
          <a:ext cx="3581400" cy="4366267"/>
        </p:xfrm>
        <a:graphic>
          <a:graphicData uri="http://schemas.openxmlformats.org/presentationml/2006/ole">
            <p:oleObj spid="_x0000_s4110" name="Photo Editor Photo" r:id="rId3" imgW="4057143" imgH="3610479" progId="">
              <p:embed/>
            </p:oleObj>
          </a:graphicData>
        </a:graphic>
      </p:graphicFrame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685800" y="2819400"/>
            <a:ext cx="3429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endParaRPr lang="en-US" altLang="en-US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JPanel:  BorderLayout</a:t>
            </a:r>
          </a:p>
          <a:p>
            <a:pPr algn="ctr"/>
            <a:endParaRPr lang="en-US" altLang="en-US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102089" y="1955743"/>
            <a:ext cx="10150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4800600" y="3352800"/>
            <a:ext cx="27432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endParaRPr lang="en-US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10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43700" y="2163762"/>
            <a:ext cx="1143000" cy="579438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</a:p>
        </p:txBody>
      </p:sp>
      <p:sp>
        <p:nvSpPr>
          <p:cNvPr id="264211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57799" y="2163762"/>
            <a:ext cx="1137313" cy="579438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endParaRPr lang="en-US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5257800" y="4267200"/>
            <a:ext cx="2133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JTextArea</a:t>
            </a:r>
          </a:p>
        </p:txBody>
      </p:sp>
      <p:sp>
        <p:nvSpPr>
          <p:cNvPr id="264214" name="Line 22"/>
          <p:cNvSpPr>
            <a:spLocks noChangeShapeType="1"/>
          </p:cNvSpPr>
          <p:nvPr/>
        </p:nvSpPr>
        <p:spPr bwMode="auto">
          <a:xfrm flipH="1" flipV="1">
            <a:off x="3048000" y="49530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15" name="Line 23"/>
          <p:cNvSpPr>
            <a:spLocks noChangeShapeType="1"/>
          </p:cNvSpPr>
          <p:nvPr/>
        </p:nvSpPr>
        <p:spPr bwMode="auto">
          <a:xfrm>
            <a:off x="685800" y="3505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16" name="Line 24"/>
          <p:cNvSpPr>
            <a:spLocks noChangeShapeType="1"/>
          </p:cNvSpPr>
          <p:nvPr/>
        </p:nvSpPr>
        <p:spPr bwMode="auto">
          <a:xfrm flipH="1" flipV="1">
            <a:off x="2895600" y="31242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17" name="Line 25"/>
          <p:cNvSpPr>
            <a:spLocks noChangeShapeType="1"/>
          </p:cNvSpPr>
          <p:nvPr/>
        </p:nvSpPr>
        <p:spPr bwMode="auto">
          <a:xfrm>
            <a:off x="5791200" y="2750625"/>
            <a:ext cx="152400" cy="622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18" name="Line 26"/>
          <p:cNvSpPr>
            <a:spLocks noChangeShapeType="1"/>
          </p:cNvSpPr>
          <p:nvPr/>
        </p:nvSpPr>
        <p:spPr bwMode="auto">
          <a:xfrm flipH="1">
            <a:off x="6477000" y="2750625"/>
            <a:ext cx="533400" cy="622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6710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623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57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Applets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2"/>
            <a:ext cx="8405159" cy="4140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applets are one of three kinds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programs: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standalone program that can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invoked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command line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program that runs in the context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program that is invoked on demand 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and that runs in the context of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 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pplet-Life-Cy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00275"/>
            <a:ext cx="8436381" cy="3438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41321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any applet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java.applet.Applet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must be inherited. It provides 4 life cycle methods of applet.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 is used to initialized the Applet. It is invoked only once.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start(): is invoked after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or browser is maximized. It is used to start the Applet.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stop(): is used to stop the Applet. It is invoked when Applet is stop or browser is minimized.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destroy(): is used to destroy the Applet. It is invoked only once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09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2"/>
            <a:ext cx="8328959" cy="4140127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applet program is a written as a subclass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javax.swing.Japplet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class. There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main method: you must override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 Applet objects uses AWT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JApplet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SWING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that runs in a Thread object,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every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can perform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runs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browser process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applet is loaded, these methods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automatically invoked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invoked by the Java Virtual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start( 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paint( )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3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7643159" cy="3599316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applet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rendered on the web page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program the start( ) method and the paint( ) method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 and invoke a repaint call to re-render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execution, the stop( ) method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invoked, followed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destroy(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 to deallocate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applet’s resources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C2ED-1BEE-4598-B480-7DF6F1AF85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4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254</TotalTime>
  <Words>664</Words>
  <Application>Microsoft Office PowerPoint</Application>
  <PresentationFormat>On-screen Show (4:3)</PresentationFormat>
  <Paragraphs>181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Theme1</vt:lpstr>
      <vt:lpstr>Photo Editor Photo</vt:lpstr>
      <vt:lpstr>Sarvajanik College of Engineering &amp; Technology</vt:lpstr>
      <vt:lpstr>Introduction</vt:lpstr>
      <vt:lpstr>Applet</vt:lpstr>
      <vt:lpstr>Slide 4</vt:lpstr>
      <vt:lpstr>Introduction to Applets</vt:lpstr>
      <vt:lpstr>Applet Lifecycle</vt:lpstr>
      <vt:lpstr>Applet Lifecycle</vt:lpstr>
      <vt:lpstr>Applet Lifecycle</vt:lpstr>
      <vt:lpstr>Applet Lifecycle</vt:lpstr>
      <vt:lpstr>Example</vt:lpstr>
      <vt:lpstr>Example</vt:lpstr>
      <vt:lpstr>Drawback</vt:lpstr>
      <vt:lpstr>Swing</vt:lpstr>
      <vt:lpstr>AWT to Swing</vt:lpstr>
      <vt:lpstr>GUI Component</vt:lpstr>
      <vt:lpstr>Using a GUI Component</vt:lpstr>
      <vt:lpstr>Anatomy of an Application GUI</vt:lpstr>
      <vt:lpstr>Using a GUI Component</vt:lpstr>
      <vt:lpstr>Example</vt:lpstr>
      <vt:lpstr>Layout Manager Heuristics</vt:lpstr>
      <vt:lpstr>Example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kk007</dc:creator>
  <cp:lastModifiedBy>Amul01</cp:lastModifiedBy>
  <cp:revision>29</cp:revision>
  <dcterms:created xsi:type="dcterms:W3CDTF">2018-09-28T03:46:08Z</dcterms:created>
  <dcterms:modified xsi:type="dcterms:W3CDTF">2018-10-01T03:37:18Z</dcterms:modified>
</cp:coreProperties>
</file>