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5" r:id="rId3"/>
    <p:sldId id="257" r:id="rId4"/>
    <p:sldId id="259" r:id="rId5"/>
    <p:sldId id="266" r:id="rId6"/>
    <p:sldId id="269" r:id="rId7"/>
    <p:sldId id="279" r:id="rId8"/>
    <p:sldId id="260" r:id="rId9"/>
    <p:sldId id="276" r:id="rId10"/>
    <p:sldId id="270" r:id="rId11"/>
    <p:sldId id="271" r:id="rId12"/>
    <p:sldId id="272" r:id="rId13"/>
    <p:sldId id="273" r:id="rId14"/>
    <p:sldId id="274" r:id="rId15"/>
    <p:sldId id="275" r:id="rId16"/>
    <p:sldId id="262" r:id="rId17"/>
    <p:sldId id="267" r:id="rId18"/>
    <p:sldId id="268" r:id="rId19"/>
    <p:sldId id="277" r:id="rId20"/>
    <p:sldId id="278" r:id="rId21"/>
    <p:sldId id="280" r:id="rId22"/>
    <p:sldId id="263" r:id="rId23"/>
    <p:sldId id="26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1935" autoAdjust="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F4B6F-1501-4AD6-A54E-0E08D9CDE663}" type="datetimeFigureOut">
              <a:rPr lang="en-US" smtClean="0"/>
              <a:pPr/>
              <a:t>7/17/2018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09076-770B-4201-B601-52F6D82017B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 </a:t>
            </a:r>
            <a:r>
              <a:rPr lang="en-I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backdoor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is a malware type that negates normal authentication procedures to access a system. As a result, remote access is granted to resources within an application, such as databases and file servers, giving perpetrators the ability to remotely issue system commands and update malware.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09076-770B-4201-B601-52F6D82017B8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sz="1200" dirty="0" smtClean="0"/>
          </a:p>
          <a:p>
            <a:pPr>
              <a:buFont typeface="Arial" pitchFamily="34" charset="0"/>
              <a:buChar char="•"/>
            </a:pPr>
            <a:r>
              <a:rPr lang="en-IN" sz="1200" dirty="0" smtClean="0"/>
              <a:t> Enables a user to control a computer running the Microsoft Windows operating system from a remote location.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09076-770B-4201-B601-52F6D82017B8}" type="slidenum">
              <a:rPr lang="en-IN" smtClean="0"/>
              <a:pPr/>
              <a:t>19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B67C3-0097-42B4-BBD2-153A14C9C30C}" type="datetimeFigureOut">
              <a:rPr lang="en-US" smtClean="0"/>
              <a:pPr/>
              <a:t>7/17/2018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9135-CE7D-49BE-8355-5F3229876D4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B67C3-0097-42B4-BBD2-153A14C9C30C}" type="datetimeFigureOut">
              <a:rPr lang="en-US" smtClean="0"/>
              <a:pPr/>
              <a:t>7/17/2018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9135-CE7D-49BE-8355-5F3229876D4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B67C3-0097-42B4-BBD2-153A14C9C30C}" type="datetimeFigureOut">
              <a:rPr lang="en-US" smtClean="0"/>
              <a:pPr/>
              <a:t>7/17/2018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9135-CE7D-49BE-8355-5F3229876D4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B67C3-0097-42B4-BBD2-153A14C9C30C}" type="datetimeFigureOut">
              <a:rPr lang="en-US" smtClean="0"/>
              <a:pPr/>
              <a:t>7/17/2018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9135-CE7D-49BE-8355-5F3229876D4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B67C3-0097-42B4-BBD2-153A14C9C30C}" type="datetimeFigureOut">
              <a:rPr lang="en-US" smtClean="0"/>
              <a:pPr/>
              <a:t>7/17/2018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9135-CE7D-49BE-8355-5F3229876D4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B67C3-0097-42B4-BBD2-153A14C9C30C}" type="datetimeFigureOut">
              <a:rPr lang="en-US" smtClean="0"/>
              <a:pPr/>
              <a:t>7/17/2018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9135-CE7D-49BE-8355-5F3229876D4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B67C3-0097-42B4-BBD2-153A14C9C30C}" type="datetimeFigureOut">
              <a:rPr lang="en-US" smtClean="0"/>
              <a:pPr/>
              <a:t>7/17/2018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9135-CE7D-49BE-8355-5F3229876D4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B67C3-0097-42B4-BBD2-153A14C9C30C}" type="datetimeFigureOut">
              <a:rPr lang="en-US" smtClean="0"/>
              <a:pPr/>
              <a:t>7/17/2018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9135-CE7D-49BE-8355-5F3229876D4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B67C3-0097-42B4-BBD2-153A14C9C30C}" type="datetimeFigureOut">
              <a:rPr lang="en-US" smtClean="0"/>
              <a:pPr/>
              <a:t>7/17/2018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9135-CE7D-49BE-8355-5F3229876D4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B67C3-0097-42B4-BBD2-153A14C9C30C}" type="datetimeFigureOut">
              <a:rPr lang="en-US" smtClean="0"/>
              <a:pPr/>
              <a:t>7/17/2018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9135-CE7D-49BE-8355-5F3229876D4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B67C3-0097-42B4-BBD2-153A14C9C30C}" type="datetimeFigureOut">
              <a:rPr lang="en-US" smtClean="0"/>
              <a:pPr/>
              <a:t>7/17/2018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9135-CE7D-49BE-8355-5F3229876D4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B67C3-0097-42B4-BBD2-153A14C9C30C}" type="datetimeFigureOut">
              <a:rPr lang="en-US" smtClean="0"/>
              <a:pPr/>
              <a:t>7/17/2018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19135-CE7D-49BE-8355-5F3229876D4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yber.nj.gov/threat-profiles/trojan-variants/chaos" TargetMode="External"/><Relationship Id="rId7" Type="http://schemas.openxmlformats.org/officeDocument/2006/relationships/hyperlink" Target="https://blog.trendmicro.com/backdoor-attacks-work-protect/" TargetMode="External"/><Relationship Id="rId2" Type="http://schemas.openxmlformats.org/officeDocument/2006/relationships/hyperlink" Target="http://www.images.googl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heregister.co.uk/2017/08/15/netsarang_software_backdoor/" TargetMode="External"/><Relationship Id="rId5" Type="http://schemas.openxmlformats.org/officeDocument/2006/relationships/hyperlink" Target="https://www.express.co.uk/news/world/842200/China-hackers-cyber-spying-attack-UK-business" TargetMode="External"/><Relationship Id="rId4" Type="http://schemas.openxmlformats.org/officeDocument/2006/relationships/hyperlink" Target="http://www.securityaffairs.co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71604" y="285736"/>
            <a:ext cx="5972188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Sarvajanik</a:t>
            </a:r>
            <a:r>
              <a:rPr lang="en-US" dirty="0" smtClean="0"/>
              <a:t> College of Engineering and Technology</a:t>
            </a:r>
            <a:endParaRPr lang="en-IN" dirty="0"/>
          </a:p>
        </p:txBody>
      </p:sp>
      <p:pic>
        <p:nvPicPr>
          <p:cNvPr id="6" name="Content Placeholder 5" descr="gtu-logo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715272" y="142852"/>
            <a:ext cx="1161588" cy="1401224"/>
          </a:xfrm>
        </p:spPr>
      </p:pic>
      <p:pic>
        <p:nvPicPr>
          <p:cNvPr id="9" name="Picture 8" descr="scet-logo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4"/>
            <a:ext cx="1714480" cy="160363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1472" y="2143116"/>
            <a:ext cx="80010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Subject – Cyber Security</a:t>
            </a:r>
          </a:p>
          <a:p>
            <a:r>
              <a:rPr lang="en-US" sz="2800" dirty="0" smtClean="0"/>
              <a:t>Presented To – 	Prof. </a:t>
            </a:r>
            <a:r>
              <a:rPr lang="en-US" sz="2800" dirty="0" err="1" smtClean="0"/>
              <a:t>Jaydeep</a:t>
            </a:r>
            <a:r>
              <a:rPr lang="en-US" sz="2800" dirty="0" smtClean="0"/>
              <a:t> </a:t>
            </a:r>
            <a:r>
              <a:rPr lang="en-US" sz="2800" dirty="0" err="1" smtClean="0"/>
              <a:t>Barad</a:t>
            </a:r>
            <a:endParaRPr lang="en-US" sz="2800" dirty="0" smtClean="0"/>
          </a:p>
          <a:p>
            <a:r>
              <a:rPr lang="en-US" sz="2800" dirty="0" smtClean="0"/>
              <a:t>Presented By – 	</a:t>
            </a:r>
            <a:r>
              <a:rPr lang="en-US" sz="2800" dirty="0" err="1" smtClean="0"/>
              <a:t>Amul</a:t>
            </a:r>
            <a:r>
              <a:rPr lang="en-US" sz="2800" dirty="0" smtClean="0"/>
              <a:t> </a:t>
            </a:r>
            <a:r>
              <a:rPr lang="en-US" sz="2800" dirty="0" err="1" smtClean="0"/>
              <a:t>Luniya</a:t>
            </a:r>
            <a:r>
              <a:rPr lang="en-US" sz="2800" dirty="0"/>
              <a:t>	</a:t>
            </a:r>
            <a:r>
              <a:rPr lang="en-US" sz="2800" dirty="0" smtClean="0"/>
              <a:t>	160420107003</a:t>
            </a:r>
          </a:p>
          <a:p>
            <a:r>
              <a:rPr lang="en-US" sz="2800" dirty="0"/>
              <a:t>		</a:t>
            </a:r>
            <a:r>
              <a:rPr lang="en-US" sz="2800" dirty="0" smtClean="0"/>
              <a:t>	</a:t>
            </a:r>
            <a:r>
              <a:rPr lang="en-US" sz="2800" dirty="0" err="1" smtClean="0"/>
              <a:t>Priya</a:t>
            </a:r>
            <a:r>
              <a:rPr lang="en-US" sz="2800" dirty="0" smtClean="0"/>
              <a:t> </a:t>
            </a:r>
            <a:r>
              <a:rPr lang="en-US" sz="2800" dirty="0" err="1" smtClean="0"/>
              <a:t>Bhagwakar</a:t>
            </a:r>
            <a:r>
              <a:rPr lang="en-US" sz="2800" dirty="0" smtClean="0"/>
              <a:t>	160420107004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Chaos Backdoor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Chaos</a:t>
            </a:r>
            <a:r>
              <a:rPr lang="en-US" dirty="0" smtClean="0"/>
              <a:t> is a backdoor </a:t>
            </a:r>
            <a:r>
              <a:rPr lang="en-US" dirty="0" err="1" smtClean="0"/>
              <a:t>trojan</a:t>
            </a:r>
            <a:r>
              <a:rPr lang="en-US" dirty="0" smtClean="0"/>
              <a:t> that was originally part of the "</a:t>
            </a:r>
            <a:r>
              <a:rPr lang="en-US" dirty="0" err="1" smtClean="0"/>
              <a:t>sebd</a:t>
            </a:r>
            <a:r>
              <a:rPr lang="en-US" dirty="0" smtClean="0"/>
              <a:t>" </a:t>
            </a:r>
            <a:r>
              <a:rPr lang="en-US" dirty="0" err="1" smtClean="0"/>
              <a:t>rootkit</a:t>
            </a:r>
            <a:r>
              <a:rPr lang="en-US" dirty="0" smtClean="0"/>
              <a:t> active around 2013. 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attacker downloads a file appended with </a:t>
            </a:r>
            <a:r>
              <a:rPr lang="en-US" i="1" dirty="0" smtClean="0"/>
              <a:t>.jpg </a:t>
            </a:r>
            <a:r>
              <a:rPr lang="en-US" dirty="0" smtClean="0"/>
              <a:t>to appear as a JPG file for a sense of legitimacy when, in fact, it is actually a </a:t>
            </a:r>
            <a:r>
              <a:rPr lang="en-US" i="1" dirty="0" smtClean="0"/>
              <a:t>.tar</a:t>
            </a:r>
            <a:r>
              <a:rPr lang="en-US" dirty="0" smtClean="0"/>
              <a:t> archive.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Chaos Backdoor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archive contains the following:</a:t>
            </a:r>
          </a:p>
          <a:p>
            <a:r>
              <a:rPr lang="en-US" dirty="0" smtClean="0"/>
              <a:t>Chaos - ELF executable</a:t>
            </a:r>
          </a:p>
          <a:p>
            <a:r>
              <a:rPr lang="en-US" dirty="0" smtClean="0"/>
              <a:t>Client - ELF executable</a:t>
            </a:r>
          </a:p>
          <a:p>
            <a:r>
              <a:rPr lang="en-US" dirty="0" err="1" smtClean="0"/>
              <a:t>initrunlevels</a:t>
            </a:r>
            <a:r>
              <a:rPr lang="en-US" dirty="0" smtClean="0"/>
              <a:t> - Shell script</a:t>
            </a:r>
          </a:p>
          <a:p>
            <a:r>
              <a:rPr lang="en-US" dirty="0" smtClean="0"/>
              <a:t>install - Shell script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18-07-16 at 20.55.00.jpeg"/>
          <p:cNvPicPr>
            <a:picLocks noChangeAspect="1"/>
          </p:cNvPicPr>
          <p:nvPr/>
        </p:nvPicPr>
        <p:blipFill>
          <a:blip r:embed="rId2"/>
          <a:srcRect l="5555" r="5556"/>
          <a:stretch>
            <a:fillRect/>
          </a:stretch>
        </p:blipFill>
        <p:spPr>
          <a:xfrm>
            <a:off x="0" y="0"/>
            <a:ext cx="5842022" cy="3286124"/>
          </a:xfrm>
          <a:prstGeom prst="rect">
            <a:avLst/>
          </a:prstGeom>
        </p:spPr>
      </p:pic>
      <p:pic>
        <p:nvPicPr>
          <p:cNvPr id="3" name="Picture 2" descr="WhatsApp Image 2018-07-16 at 20.54.43.jpeg"/>
          <p:cNvPicPr>
            <a:picLocks noChangeAspect="1"/>
          </p:cNvPicPr>
          <p:nvPr/>
        </p:nvPicPr>
        <p:blipFill>
          <a:blip r:embed="rId3"/>
          <a:srcRect l="5468" r="5468"/>
          <a:stretch>
            <a:fillRect/>
          </a:stretch>
        </p:blipFill>
        <p:spPr>
          <a:xfrm>
            <a:off x="2781550" y="3286124"/>
            <a:ext cx="6362449" cy="35718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18-07-16 at 20.54.42 (1).jpeg"/>
          <p:cNvPicPr>
            <a:picLocks noChangeAspect="1"/>
          </p:cNvPicPr>
          <p:nvPr/>
        </p:nvPicPr>
        <p:blipFill>
          <a:blip r:embed="rId2"/>
          <a:srcRect l="5468" r="5468"/>
          <a:stretch>
            <a:fillRect/>
          </a:stretch>
        </p:blipFill>
        <p:spPr>
          <a:xfrm>
            <a:off x="0" y="-24"/>
            <a:ext cx="5980699" cy="3357562"/>
          </a:xfrm>
          <a:prstGeom prst="rect">
            <a:avLst/>
          </a:prstGeom>
        </p:spPr>
      </p:pic>
      <p:pic>
        <p:nvPicPr>
          <p:cNvPr id="3" name="Picture 2" descr="WhatsApp Image 2018-07-16 at 20.54.40.jpeg"/>
          <p:cNvPicPr>
            <a:picLocks noChangeAspect="1"/>
          </p:cNvPicPr>
          <p:nvPr/>
        </p:nvPicPr>
        <p:blipFill>
          <a:blip r:embed="rId3"/>
          <a:srcRect l="5468" r="5468"/>
          <a:stretch>
            <a:fillRect/>
          </a:stretch>
        </p:blipFill>
        <p:spPr>
          <a:xfrm>
            <a:off x="2928926" y="3368884"/>
            <a:ext cx="6215074" cy="3489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18-07-16 at 20.54.42.jpeg"/>
          <p:cNvPicPr>
            <a:picLocks noChangeAspect="1"/>
          </p:cNvPicPr>
          <p:nvPr/>
        </p:nvPicPr>
        <p:blipFill>
          <a:blip r:embed="rId2"/>
          <a:srcRect l="5468" r="5468"/>
          <a:stretch>
            <a:fillRect/>
          </a:stretch>
        </p:blipFill>
        <p:spPr>
          <a:xfrm>
            <a:off x="-32" y="-23"/>
            <a:ext cx="6107991" cy="3429024"/>
          </a:xfrm>
          <a:prstGeom prst="rect">
            <a:avLst/>
          </a:prstGeom>
        </p:spPr>
      </p:pic>
      <p:pic>
        <p:nvPicPr>
          <p:cNvPr id="3" name="Picture 2" descr="WhatsApp Image 2018-07-16 at 20.54.39.jpeg"/>
          <p:cNvPicPr>
            <a:picLocks noChangeAspect="1"/>
          </p:cNvPicPr>
          <p:nvPr/>
        </p:nvPicPr>
        <p:blipFill>
          <a:blip r:embed="rId3"/>
          <a:srcRect l="5468" r="5468"/>
          <a:stretch>
            <a:fillRect/>
          </a:stretch>
        </p:blipFill>
        <p:spPr>
          <a:xfrm>
            <a:off x="2928926" y="3368884"/>
            <a:ext cx="6215074" cy="3489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18-07-16 at 20.54.38.jpeg"/>
          <p:cNvPicPr>
            <a:picLocks noChangeAspect="1"/>
          </p:cNvPicPr>
          <p:nvPr/>
        </p:nvPicPr>
        <p:blipFill>
          <a:blip r:embed="rId2"/>
          <a:srcRect l="5468" r="5468"/>
          <a:stretch>
            <a:fillRect/>
          </a:stretch>
        </p:blipFill>
        <p:spPr>
          <a:xfrm>
            <a:off x="1571604" y="1714488"/>
            <a:ext cx="5980743" cy="3357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319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China’s Backdoor Attack</a:t>
            </a:r>
            <a:endParaRPr lang="en-IN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32" y="1928802"/>
            <a:ext cx="5064252" cy="3000396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…China’s Backdoor attack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Chinese hackers 'built back door hack into software to spy on Britain’s top businesses‘</a:t>
            </a:r>
          </a:p>
          <a:p>
            <a:r>
              <a:rPr lang="en-US" dirty="0" smtClean="0"/>
              <a:t>APT15 – Chinese cyber espionage group</a:t>
            </a:r>
          </a:p>
          <a:p>
            <a:r>
              <a:rPr lang="en-US" dirty="0" err="1" smtClean="0"/>
              <a:t>NetSarang</a:t>
            </a:r>
            <a:r>
              <a:rPr lang="en-US" dirty="0" smtClean="0"/>
              <a:t> – the program’s update which retained the backdoor.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Back Orifice</a:t>
            </a: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4" name="Picture 3" descr="back-orifice-200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75" y="1428736"/>
            <a:ext cx="6444257" cy="54292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1472" y="1428736"/>
            <a:ext cx="2357454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500" dirty="0" smtClean="0"/>
              <a:t> A computer program designed for remote system administration.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2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00"/>
                </a:solidFill>
              </a:rPr>
              <a:t>ProFTPD</a:t>
            </a:r>
            <a:r>
              <a:rPr lang="en-US" dirty="0" smtClean="0">
                <a:solidFill>
                  <a:srgbClr val="FFFF00"/>
                </a:solidFill>
              </a:rPr>
              <a:t> Backdoor</a:t>
            </a: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3" name="Picture 2" descr="1_ZJ7dm6Dg768njs58QyKEvQ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" y="2671768"/>
            <a:ext cx="9160665" cy="41862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2910" y="1428736"/>
            <a:ext cx="80724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3200" dirty="0" smtClean="0"/>
              <a:t> FTP server written for use on Unix</a:t>
            </a:r>
          </a:p>
          <a:p>
            <a:pPr>
              <a:buFont typeface="Arial" pitchFamily="34" charset="0"/>
              <a:buChar char="•"/>
            </a:pPr>
            <a:r>
              <a:rPr lang="en-IN" sz="3200" dirty="0" smtClean="0"/>
              <a:t> Free open source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Protection against Backdoors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Firewalls</a:t>
            </a:r>
          </a:p>
          <a:p>
            <a:r>
              <a:rPr lang="en-US" dirty="0" smtClean="0"/>
              <a:t>Robust network monitoring</a:t>
            </a:r>
          </a:p>
          <a:p>
            <a:r>
              <a:rPr lang="en-US" dirty="0" smtClean="0"/>
              <a:t>Use of anti-malware solution – Trend Micro </a:t>
            </a:r>
            <a:r>
              <a:rPr lang="en-US" dirty="0" err="1" smtClean="0"/>
              <a:t>OfficeScan</a:t>
            </a:r>
            <a:endParaRPr lang="en-US" dirty="0" smtClean="0"/>
          </a:p>
          <a:p>
            <a:r>
              <a:rPr lang="en-US" dirty="0" smtClean="0"/>
              <a:t>Proper open source application selection</a:t>
            </a:r>
          </a:p>
          <a:p>
            <a:r>
              <a:rPr lang="en-US" dirty="0" smtClean="0"/>
              <a:t>Protecting C&amp;C server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References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hlinkClick r:id="rId2"/>
              </a:rPr>
              <a:t>www.images.google.com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  <a:hlinkClick r:id="rId3"/>
              </a:rPr>
              <a:t>https://www.cyber.nj.gov/threat-profiles/trojan-variants/chaos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  <a:hlinkClick r:id="rId4"/>
              </a:rPr>
              <a:t>www.securityaffairs.co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  <a:hlinkClick r:id="rId5"/>
              </a:rPr>
              <a:t>https://www.express.co.uk/news/world/842200/China-hackers-cyber-spying-attack-UK-business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  <a:hlinkClick r:id="rId6"/>
              </a:rPr>
              <a:t>https://www.theregister.co.uk/2017/08/15/netsarang_software_backdoor/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  <a:hlinkClick r:id="rId7"/>
              </a:rPr>
              <a:t>https://blog.trendmicro.com/backdoor-attacks-work-protect/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7000" r="-7000" b="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Index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Backdoor – Introduction</a:t>
            </a:r>
          </a:p>
          <a:p>
            <a:r>
              <a:rPr lang="en-US" dirty="0" smtClean="0"/>
              <a:t>Intrusion Strategies in Backdoor attacks</a:t>
            </a:r>
          </a:p>
          <a:p>
            <a:r>
              <a:rPr lang="en-US" dirty="0" smtClean="0"/>
              <a:t>List of Backdoor attacks</a:t>
            </a:r>
          </a:p>
          <a:p>
            <a:r>
              <a:rPr lang="en-US" dirty="0" smtClean="0"/>
              <a:t>Chaos Backdoor</a:t>
            </a:r>
          </a:p>
          <a:p>
            <a:r>
              <a:rPr lang="en-US" dirty="0" smtClean="0"/>
              <a:t>China Backdoor attack</a:t>
            </a:r>
          </a:p>
          <a:p>
            <a:r>
              <a:rPr lang="en-US" dirty="0" smtClean="0"/>
              <a:t>Protection against Backdoor attacks</a:t>
            </a:r>
          </a:p>
          <a:p>
            <a:r>
              <a:rPr lang="en-US" dirty="0" smtClean="0"/>
              <a:t>References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786058"/>
            <a:ext cx="8229600" cy="1143000"/>
          </a:xfrm>
        </p:spPr>
        <p:txBody>
          <a:bodyPr/>
          <a:lstStyle/>
          <a:p>
            <a:r>
              <a:rPr lang="en-US" dirty="0" smtClean="0"/>
              <a:t>In literal sense…</a:t>
            </a:r>
            <a:endParaRPr lang="en-IN" dirty="0"/>
          </a:p>
        </p:txBody>
      </p:sp>
      <p:pic>
        <p:nvPicPr>
          <p:cNvPr id="4" name="Content Placeholder 3" descr="backdoor-01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-1"/>
            <a:ext cx="9144001" cy="6858025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Backdoor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A way to access a computer system or encrypted data that bypasses the system's customary security mechanisms.</a:t>
            </a:r>
          </a:p>
          <a:p>
            <a:r>
              <a:rPr lang="en-IN" dirty="0" smtClean="0"/>
              <a:t>An undocumented portal that allows an administrator to enter the system to troubleshoot or do upkeep.</a:t>
            </a:r>
          </a:p>
          <a:p>
            <a:r>
              <a:rPr lang="en-IN" dirty="0" smtClean="0"/>
              <a:t>A secret portal that hackers and intelligence agencies use to gain illicit </a:t>
            </a:r>
            <a:r>
              <a:rPr lang="en-IN" b="1" dirty="0" smtClean="0"/>
              <a:t>access</a:t>
            </a:r>
            <a:r>
              <a:rPr lang="en-IN" dirty="0" smtClean="0"/>
              <a:t>.</a:t>
            </a:r>
          </a:p>
          <a:p>
            <a:r>
              <a:rPr lang="en-US" dirty="0" smtClean="0"/>
              <a:t>Useful to regain possession in case of theft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…Backdoor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Created by – </a:t>
            </a:r>
          </a:p>
          <a:p>
            <a:r>
              <a:rPr lang="en-US" dirty="0" smtClean="0"/>
              <a:t>Developers </a:t>
            </a:r>
          </a:p>
          <a:p>
            <a:r>
              <a:rPr lang="en-US" dirty="0" smtClean="0"/>
              <a:t>Attackers – </a:t>
            </a:r>
          </a:p>
          <a:p>
            <a:pPr lvl="2"/>
            <a:r>
              <a:rPr lang="en-US" sz="2800" dirty="0" smtClean="0"/>
              <a:t>Detect the backdoor themselves</a:t>
            </a:r>
          </a:p>
          <a:p>
            <a:pPr lvl="2"/>
            <a:r>
              <a:rPr lang="en-US" sz="2800" dirty="0" smtClean="0"/>
              <a:t>Install a backdoor themselves</a:t>
            </a:r>
          </a:p>
          <a:p>
            <a:pPr lvl="2"/>
            <a:r>
              <a:rPr lang="en-US" sz="2800" dirty="0" smtClean="0"/>
              <a:t>Use a worm or virus to take the advantage of backdoor created in an earlier attack</a:t>
            </a:r>
            <a:endParaRPr lang="en-I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01122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Intrusion Strategies in Backdoor Attacks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 binding</a:t>
            </a:r>
          </a:p>
          <a:p>
            <a:r>
              <a:rPr lang="en-US" dirty="0" smtClean="0"/>
              <a:t>Connect-back</a:t>
            </a:r>
          </a:p>
          <a:p>
            <a:r>
              <a:rPr lang="en-US" dirty="0" smtClean="0"/>
              <a:t>Connect availability use</a:t>
            </a:r>
          </a:p>
          <a:p>
            <a:r>
              <a:rPr lang="en-US" dirty="0" smtClean="0"/>
              <a:t>Legitimate platform abuse</a:t>
            </a:r>
          </a:p>
          <a:p>
            <a:r>
              <a:rPr lang="en-US" dirty="0" smtClean="0"/>
              <a:t>Common services protocol abuse</a:t>
            </a:r>
          </a:p>
          <a:p>
            <a:r>
              <a:rPr lang="en-US" dirty="0" smtClean="0"/>
              <a:t>Protocol or port listening</a:t>
            </a:r>
          </a:p>
          <a:p>
            <a:r>
              <a:rPr lang="en-US" dirty="0" smtClean="0"/>
              <a:t>Custom DNS lookup 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List of backdoor attacks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Chaos backdoor</a:t>
            </a:r>
          </a:p>
          <a:p>
            <a:r>
              <a:rPr lang="en-US" dirty="0" smtClean="0"/>
              <a:t>China’s backdoor</a:t>
            </a:r>
            <a:endParaRPr lang="en-IN" dirty="0" smtClean="0"/>
          </a:p>
          <a:p>
            <a:r>
              <a:rPr lang="en-IN" dirty="0" smtClean="0"/>
              <a:t>Back Orifice Backdoor</a:t>
            </a:r>
          </a:p>
          <a:p>
            <a:r>
              <a:rPr lang="en-IN" dirty="0" smtClean="0"/>
              <a:t>The </a:t>
            </a:r>
            <a:r>
              <a:rPr lang="en-IN" dirty="0" err="1" smtClean="0"/>
              <a:t>ProFTPD</a:t>
            </a:r>
            <a:r>
              <a:rPr lang="en-IN" dirty="0" smtClean="0"/>
              <a:t> </a:t>
            </a:r>
            <a:r>
              <a:rPr lang="en-IN" b="1" dirty="0" smtClean="0"/>
              <a:t>backdoor</a:t>
            </a:r>
          </a:p>
          <a:p>
            <a:r>
              <a:rPr lang="en-IN" dirty="0" smtClean="0"/>
              <a:t>The DSL </a:t>
            </a:r>
            <a:r>
              <a:rPr lang="en-IN" b="1" dirty="0" smtClean="0"/>
              <a:t>backdoor </a:t>
            </a:r>
            <a:r>
              <a:rPr lang="en-IN" dirty="0" smtClean="0"/>
              <a:t>– in modems</a:t>
            </a:r>
          </a:p>
          <a:p>
            <a:r>
              <a:rPr lang="en-IN" dirty="0" smtClean="0"/>
              <a:t>The PGP full-disk encryption </a:t>
            </a:r>
            <a:r>
              <a:rPr lang="en-IN" b="1" dirty="0" smtClean="0"/>
              <a:t>backdoor</a:t>
            </a:r>
            <a:r>
              <a:rPr lang="en-IN" dirty="0" smtClean="0"/>
              <a:t>.</a:t>
            </a:r>
          </a:p>
          <a:p>
            <a:r>
              <a:rPr lang="en-IN" dirty="0" err="1" smtClean="0"/>
              <a:t>WordPress</a:t>
            </a:r>
            <a:r>
              <a:rPr lang="en-IN" dirty="0" smtClean="0"/>
              <a:t> </a:t>
            </a:r>
            <a:r>
              <a:rPr lang="en-IN" dirty="0" err="1" smtClean="0"/>
              <a:t>plugins</a:t>
            </a:r>
            <a:r>
              <a:rPr lang="en-IN" dirty="0" smtClean="0"/>
              <a:t> </a:t>
            </a:r>
            <a:r>
              <a:rPr lang="en-IN" b="1" dirty="0" smtClean="0"/>
              <a:t>backdoor</a:t>
            </a:r>
          </a:p>
          <a:p>
            <a:r>
              <a:rPr lang="en-IN" dirty="0" smtClean="0"/>
              <a:t>The Borland </a:t>
            </a:r>
            <a:r>
              <a:rPr lang="en-IN" dirty="0" err="1" smtClean="0"/>
              <a:t>Interbase</a:t>
            </a:r>
            <a:r>
              <a:rPr lang="en-IN" dirty="0" smtClean="0"/>
              <a:t> </a:t>
            </a:r>
            <a:r>
              <a:rPr lang="en-IN" b="1" dirty="0" smtClean="0"/>
              <a:t>backdoor </a:t>
            </a:r>
            <a:r>
              <a:rPr lang="en-IN" dirty="0" smtClean="0"/>
              <a:t>– an RDBMS server</a:t>
            </a:r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71744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The Chaos Backdoor</a:t>
            </a: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 r="548"/>
          <a:stretch>
            <a:fillRect/>
          </a:stretch>
        </p:blipFill>
        <p:spPr bwMode="auto">
          <a:xfrm>
            <a:off x="-32" y="0"/>
            <a:ext cx="9144031" cy="6858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317</Words>
  <Application>Microsoft Office PowerPoint</Application>
  <PresentationFormat>On-screen Show (4:3)</PresentationFormat>
  <Paragraphs>82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Sarvajanik College of Engineering and Technology</vt:lpstr>
      <vt:lpstr>Slide 2</vt:lpstr>
      <vt:lpstr>Index</vt:lpstr>
      <vt:lpstr>In literal sense…</vt:lpstr>
      <vt:lpstr>Backdoor</vt:lpstr>
      <vt:lpstr>…Backdoor</vt:lpstr>
      <vt:lpstr>Intrusion Strategies in Backdoor Attacks</vt:lpstr>
      <vt:lpstr>List of backdoor attacks</vt:lpstr>
      <vt:lpstr>The Chaos Backdoor</vt:lpstr>
      <vt:lpstr>Chaos Backdoor</vt:lpstr>
      <vt:lpstr>Chaos Backdoor</vt:lpstr>
      <vt:lpstr>Slide 12</vt:lpstr>
      <vt:lpstr>Slide 13</vt:lpstr>
      <vt:lpstr>Slide 14</vt:lpstr>
      <vt:lpstr>Slide 15</vt:lpstr>
      <vt:lpstr>China’s Backdoor Attack</vt:lpstr>
      <vt:lpstr>Slide 17</vt:lpstr>
      <vt:lpstr>…China’s Backdoor attack</vt:lpstr>
      <vt:lpstr>Back Orifice</vt:lpstr>
      <vt:lpstr>ProFTPD Backdoor</vt:lpstr>
      <vt:lpstr>Protection against Backdoors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Sarvajanik College of Engineering and Technology</dc:title>
  <dc:creator>Amul01</dc:creator>
  <cp:lastModifiedBy>Amul01</cp:lastModifiedBy>
  <cp:revision>25</cp:revision>
  <dcterms:created xsi:type="dcterms:W3CDTF">2018-07-14T15:02:31Z</dcterms:created>
  <dcterms:modified xsi:type="dcterms:W3CDTF">2018-07-17T02:59:26Z</dcterms:modified>
</cp:coreProperties>
</file>