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58"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14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C5668-706E-4507-91C0-F497D891E3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4AF45B7B-F199-48B3-87F4-8DB554DF1EB1}">
      <dgm:prSet phldrT="[Text]" custT="1"/>
      <dgm:spPr>
        <a:solidFill>
          <a:schemeClr val="tx2">
            <a:lumMod val="20000"/>
            <a:lumOff val="80000"/>
          </a:schemeClr>
        </a:solidFill>
        <a:ln>
          <a:solidFill>
            <a:schemeClr val="bg1"/>
          </a:solidFill>
        </a:ln>
      </dgm:spPr>
      <dgm:t>
        <a:bodyPr/>
        <a:lstStyle/>
        <a:p>
          <a:r>
            <a:rPr lang="en-US" sz="1400" dirty="0" smtClean="0">
              <a:solidFill>
                <a:schemeClr val="tx1"/>
              </a:solidFill>
            </a:rPr>
            <a:t>MMT</a:t>
          </a:r>
          <a:endParaRPr lang="en-US" sz="1400" dirty="0">
            <a:solidFill>
              <a:schemeClr val="tx1"/>
            </a:solidFill>
          </a:endParaRPr>
        </a:p>
      </dgm:t>
    </dgm:pt>
    <dgm:pt modelId="{221AD194-62AC-438D-AFA5-553FB9EA0E6D}" type="parTrans" cxnId="{614C5887-5ADA-4E55-9DAE-F6E7B23868DA}">
      <dgm:prSet/>
      <dgm:spPr/>
      <dgm:t>
        <a:bodyPr/>
        <a:lstStyle/>
        <a:p>
          <a:endParaRPr lang="en-US"/>
        </a:p>
      </dgm:t>
    </dgm:pt>
    <dgm:pt modelId="{89DFA6D9-0E69-4317-BBD4-DA541515B6B6}" type="sibTrans" cxnId="{614C5887-5ADA-4E55-9DAE-F6E7B23868DA}">
      <dgm:prSet/>
      <dgm:spPr/>
      <dgm:t>
        <a:bodyPr/>
        <a:lstStyle/>
        <a:p>
          <a:endParaRPr lang="en-US"/>
        </a:p>
      </dgm:t>
    </dgm:pt>
    <dgm:pt modelId="{B8BBE1DE-EAD0-41C2-95FD-9BB474684A53}">
      <dgm:prSet phldrT="[Text]" custT="1"/>
      <dgm:spPr>
        <a:solidFill>
          <a:schemeClr val="tx2">
            <a:lumMod val="20000"/>
            <a:lumOff val="80000"/>
          </a:schemeClr>
        </a:solidFill>
      </dgm:spPr>
      <dgm:t>
        <a:bodyPr/>
        <a:lstStyle/>
        <a:p>
          <a:r>
            <a:rPr lang="en-US" sz="1600" dirty="0" smtClean="0">
              <a:solidFill>
                <a:schemeClr val="tx1"/>
              </a:solidFill>
            </a:rPr>
            <a:t>Contiguous</a:t>
          </a:r>
          <a:endParaRPr lang="en-US" sz="1600" dirty="0">
            <a:solidFill>
              <a:schemeClr val="tx1"/>
            </a:solidFill>
          </a:endParaRPr>
        </a:p>
      </dgm:t>
    </dgm:pt>
    <dgm:pt modelId="{60A4D834-F8BC-40EE-B87A-D456E139C362}" type="parTrans" cxnId="{7BF8C795-9D37-43AC-882F-7B76AF17A9E0}">
      <dgm:prSet/>
      <dgm:spPr/>
      <dgm:t>
        <a:bodyPr/>
        <a:lstStyle/>
        <a:p>
          <a:endParaRPr lang="en-US"/>
        </a:p>
      </dgm:t>
    </dgm:pt>
    <dgm:pt modelId="{68C78857-CCF8-4983-86E2-5C2865E604E6}" type="sibTrans" cxnId="{7BF8C795-9D37-43AC-882F-7B76AF17A9E0}">
      <dgm:prSet/>
      <dgm:spPr/>
      <dgm:t>
        <a:bodyPr/>
        <a:lstStyle/>
        <a:p>
          <a:endParaRPr lang="en-US"/>
        </a:p>
      </dgm:t>
    </dgm:pt>
    <dgm:pt modelId="{8219FBDD-55F5-4D1C-A303-E04F6BEDACA1}">
      <dgm:prSet phldrT="[Text]" custT="1"/>
      <dgm:spPr>
        <a:solidFill>
          <a:schemeClr val="tx2">
            <a:lumMod val="20000"/>
            <a:lumOff val="80000"/>
          </a:schemeClr>
        </a:solidFill>
      </dgm:spPr>
      <dgm:t>
        <a:bodyPr/>
        <a:lstStyle/>
        <a:p>
          <a:r>
            <a:rPr lang="en-US" sz="1400" dirty="0" smtClean="0">
              <a:solidFill>
                <a:schemeClr val="tx1"/>
              </a:solidFill>
            </a:rPr>
            <a:t>Fixed Partition Scheme</a:t>
          </a:r>
          <a:endParaRPr lang="en-US" sz="1400" dirty="0">
            <a:solidFill>
              <a:schemeClr val="tx1"/>
            </a:solidFill>
          </a:endParaRPr>
        </a:p>
      </dgm:t>
    </dgm:pt>
    <dgm:pt modelId="{C5F0132A-D937-4334-9443-816CA832633C}" type="parTrans" cxnId="{DB489A50-0760-4B04-8677-23750A44EF63}">
      <dgm:prSet/>
      <dgm:spPr/>
      <dgm:t>
        <a:bodyPr/>
        <a:lstStyle/>
        <a:p>
          <a:endParaRPr lang="en-US"/>
        </a:p>
      </dgm:t>
    </dgm:pt>
    <dgm:pt modelId="{6D783862-B42F-4731-BCAB-287CFA165EA2}" type="sibTrans" cxnId="{DB489A50-0760-4B04-8677-23750A44EF63}">
      <dgm:prSet/>
      <dgm:spPr/>
      <dgm:t>
        <a:bodyPr/>
        <a:lstStyle/>
        <a:p>
          <a:endParaRPr lang="en-US"/>
        </a:p>
      </dgm:t>
    </dgm:pt>
    <dgm:pt modelId="{D2070D22-08B1-49B6-BDB6-5D96411E6522}">
      <dgm:prSet phldrT="[Text]" custT="1"/>
      <dgm:spPr>
        <a:solidFill>
          <a:schemeClr val="tx2">
            <a:lumMod val="20000"/>
            <a:lumOff val="80000"/>
          </a:schemeClr>
        </a:solidFill>
      </dgm:spPr>
      <dgm:t>
        <a:bodyPr/>
        <a:lstStyle/>
        <a:p>
          <a:r>
            <a:rPr lang="en-US" sz="1400" dirty="0" smtClean="0">
              <a:solidFill>
                <a:schemeClr val="tx1"/>
              </a:solidFill>
            </a:rPr>
            <a:t>Variable Partition Scheme</a:t>
          </a:r>
          <a:endParaRPr lang="en-US" sz="1400" dirty="0">
            <a:solidFill>
              <a:schemeClr val="tx1"/>
            </a:solidFill>
          </a:endParaRPr>
        </a:p>
      </dgm:t>
    </dgm:pt>
    <dgm:pt modelId="{7AD43863-3CC7-4D17-8AE6-96D4960655AA}" type="parTrans" cxnId="{F849B21C-E578-41F5-BD82-252BC050D14B}">
      <dgm:prSet/>
      <dgm:spPr/>
      <dgm:t>
        <a:bodyPr/>
        <a:lstStyle/>
        <a:p>
          <a:endParaRPr lang="en-US"/>
        </a:p>
      </dgm:t>
    </dgm:pt>
    <dgm:pt modelId="{7F236D90-79F6-4A58-900C-1F034BA3F47B}" type="sibTrans" cxnId="{F849B21C-E578-41F5-BD82-252BC050D14B}">
      <dgm:prSet/>
      <dgm:spPr/>
      <dgm:t>
        <a:bodyPr/>
        <a:lstStyle/>
        <a:p>
          <a:endParaRPr lang="en-US"/>
        </a:p>
      </dgm:t>
    </dgm:pt>
    <dgm:pt modelId="{E51BE3DB-1BCA-4B3E-8CD9-F5258CD48C86}">
      <dgm:prSet phldrT="[Text]" custT="1"/>
      <dgm:spPr>
        <a:solidFill>
          <a:schemeClr val="tx2">
            <a:lumMod val="20000"/>
            <a:lumOff val="80000"/>
          </a:schemeClr>
        </a:solidFill>
      </dgm:spPr>
      <dgm:t>
        <a:bodyPr/>
        <a:lstStyle/>
        <a:p>
          <a:r>
            <a:rPr lang="en-US" sz="1600" dirty="0" smtClean="0">
              <a:solidFill>
                <a:schemeClr val="tx1"/>
              </a:solidFill>
            </a:rPr>
            <a:t>Non - Contiguous</a:t>
          </a:r>
          <a:endParaRPr lang="en-US" sz="1600" dirty="0">
            <a:solidFill>
              <a:schemeClr val="tx1"/>
            </a:solidFill>
          </a:endParaRPr>
        </a:p>
      </dgm:t>
    </dgm:pt>
    <dgm:pt modelId="{5280F0F2-1449-4A46-A279-FD284D7A6D9D}" type="parTrans" cxnId="{A331930A-FB4E-474B-AB32-84E136A815EE}">
      <dgm:prSet/>
      <dgm:spPr/>
      <dgm:t>
        <a:bodyPr/>
        <a:lstStyle/>
        <a:p>
          <a:endParaRPr lang="en-US"/>
        </a:p>
      </dgm:t>
    </dgm:pt>
    <dgm:pt modelId="{7213FD9D-21BA-4BD7-A154-A73B152B9C4E}" type="sibTrans" cxnId="{A331930A-FB4E-474B-AB32-84E136A815EE}">
      <dgm:prSet/>
      <dgm:spPr/>
      <dgm:t>
        <a:bodyPr/>
        <a:lstStyle/>
        <a:p>
          <a:endParaRPr lang="en-US"/>
        </a:p>
      </dgm:t>
    </dgm:pt>
    <dgm:pt modelId="{8E2C4C24-47A2-4CAF-89D8-7D5C78CD53C5}">
      <dgm:prSet phldrT="[Text]" custT="1"/>
      <dgm:spPr>
        <a:solidFill>
          <a:schemeClr val="tx2">
            <a:lumMod val="20000"/>
            <a:lumOff val="80000"/>
          </a:schemeClr>
        </a:solidFill>
      </dgm:spPr>
      <dgm:t>
        <a:bodyPr/>
        <a:lstStyle/>
        <a:p>
          <a:r>
            <a:rPr lang="en-US" sz="1400" dirty="0" smtClean="0">
              <a:solidFill>
                <a:schemeClr val="tx1"/>
              </a:solidFill>
            </a:rPr>
            <a:t>Paging</a:t>
          </a:r>
          <a:endParaRPr lang="en-US" sz="1400" dirty="0">
            <a:solidFill>
              <a:schemeClr val="tx1"/>
            </a:solidFill>
          </a:endParaRPr>
        </a:p>
      </dgm:t>
    </dgm:pt>
    <dgm:pt modelId="{C17DAB34-94D4-467E-8843-AB58D99F711E}" type="parTrans" cxnId="{A6F32777-A335-4B31-BB6B-47C52C6D107E}">
      <dgm:prSet/>
      <dgm:spPr/>
      <dgm:t>
        <a:bodyPr/>
        <a:lstStyle/>
        <a:p>
          <a:endParaRPr lang="en-US"/>
        </a:p>
      </dgm:t>
    </dgm:pt>
    <dgm:pt modelId="{E321E5A5-E4E8-4317-AAB9-50BD3E78D37A}" type="sibTrans" cxnId="{A6F32777-A335-4B31-BB6B-47C52C6D107E}">
      <dgm:prSet/>
      <dgm:spPr/>
      <dgm:t>
        <a:bodyPr/>
        <a:lstStyle/>
        <a:p>
          <a:endParaRPr lang="en-US"/>
        </a:p>
      </dgm:t>
    </dgm:pt>
    <dgm:pt modelId="{199C59B8-39EF-43F0-A089-1DC9EB13EB79}">
      <dgm:prSet phldrT="[Text]" custT="1"/>
      <dgm:spPr>
        <a:solidFill>
          <a:schemeClr val="tx2">
            <a:lumMod val="20000"/>
            <a:lumOff val="80000"/>
          </a:schemeClr>
        </a:solidFill>
      </dgm:spPr>
      <dgm:t>
        <a:bodyPr/>
        <a:lstStyle/>
        <a:p>
          <a:r>
            <a:rPr lang="en-US" sz="1400" dirty="0" smtClean="0">
              <a:solidFill>
                <a:schemeClr val="tx1"/>
              </a:solidFill>
            </a:rPr>
            <a:t>Multilevel Paging</a:t>
          </a:r>
          <a:endParaRPr lang="en-US" sz="1400" dirty="0">
            <a:solidFill>
              <a:schemeClr val="tx1"/>
            </a:solidFill>
          </a:endParaRPr>
        </a:p>
      </dgm:t>
    </dgm:pt>
    <dgm:pt modelId="{80DFA725-D3A6-4426-B2DB-225BC8C3D7A4}" type="parTrans" cxnId="{3DB61492-0F58-43AC-88D3-28455BC6BC2D}">
      <dgm:prSet/>
      <dgm:spPr/>
      <dgm:t>
        <a:bodyPr/>
        <a:lstStyle/>
        <a:p>
          <a:endParaRPr lang="en-US"/>
        </a:p>
      </dgm:t>
    </dgm:pt>
    <dgm:pt modelId="{045C66D0-3424-4EE4-A31F-246119A0F092}" type="sibTrans" cxnId="{3DB61492-0F58-43AC-88D3-28455BC6BC2D}">
      <dgm:prSet/>
      <dgm:spPr/>
      <dgm:t>
        <a:bodyPr/>
        <a:lstStyle/>
        <a:p>
          <a:endParaRPr lang="en-US"/>
        </a:p>
      </dgm:t>
    </dgm:pt>
    <dgm:pt modelId="{BA5A2ED2-E84D-4EA1-9AC9-DCCDAADC7280}">
      <dgm:prSet phldrT="[Text]" custT="1"/>
      <dgm:spPr>
        <a:solidFill>
          <a:schemeClr val="tx2">
            <a:lumMod val="20000"/>
            <a:lumOff val="80000"/>
          </a:schemeClr>
        </a:solidFill>
      </dgm:spPr>
      <dgm:t>
        <a:bodyPr/>
        <a:lstStyle/>
        <a:p>
          <a:r>
            <a:rPr lang="en-US" sz="1400" dirty="0" smtClean="0">
              <a:solidFill>
                <a:schemeClr val="tx1"/>
              </a:solidFill>
            </a:rPr>
            <a:t>Inverted Paging</a:t>
          </a:r>
          <a:endParaRPr lang="en-US" sz="1400" dirty="0">
            <a:solidFill>
              <a:schemeClr val="tx1"/>
            </a:solidFill>
          </a:endParaRPr>
        </a:p>
      </dgm:t>
    </dgm:pt>
    <dgm:pt modelId="{3C9E692D-DBCE-421B-AF4D-9CE7D9A497F0}" type="parTrans" cxnId="{60E9DB18-8FDD-4C8B-A423-7CE9DFC44837}">
      <dgm:prSet/>
      <dgm:spPr/>
      <dgm:t>
        <a:bodyPr/>
        <a:lstStyle/>
        <a:p>
          <a:endParaRPr lang="en-US"/>
        </a:p>
      </dgm:t>
    </dgm:pt>
    <dgm:pt modelId="{1ED6A374-EFC0-43EF-8F1C-9F25576251A3}" type="sibTrans" cxnId="{60E9DB18-8FDD-4C8B-A423-7CE9DFC44837}">
      <dgm:prSet/>
      <dgm:spPr/>
      <dgm:t>
        <a:bodyPr/>
        <a:lstStyle/>
        <a:p>
          <a:endParaRPr lang="en-US"/>
        </a:p>
      </dgm:t>
    </dgm:pt>
    <dgm:pt modelId="{3C88BC80-9560-4FBB-94F0-B05305B11CC5}">
      <dgm:prSet phldrT="[Text]" custT="1"/>
      <dgm:spPr>
        <a:solidFill>
          <a:schemeClr val="tx2">
            <a:lumMod val="20000"/>
            <a:lumOff val="80000"/>
          </a:schemeClr>
        </a:solidFill>
      </dgm:spPr>
      <dgm:t>
        <a:bodyPr/>
        <a:lstStyle/>
        <a:p>
          <a:r>
            <a:rPr lang="en-US" sz="1400" dirty="0" smtClean="0">
              <a:solidFill>
                <a:schemeClr val="tx1"/>
              </a:solidFill>
            </a:rPr>
            <a:t>Segmentation</a:t>
          </a:r>
          <a:endParaRPr lang="en-US" sz="1400" dirty="0">
            <a:solidFill>
              <a:schemeClr val="tx1"/>
            </a:solidFill>
          </a:endParaRPr>
        </a:p>
      </dgm:t>
    </dgm:pt>
    <dgm:pt modelId="{4C13F555-A635-433D-80C8-FDFB1CB87705}" type="parTrans" cxnId="{2DFA7AC9-B58E-447E-8B46-1249C7761065}">
      <dgm:prSet/>
      <dgm:spPr/>
      <dgm:t>
        <a:bodyPr/>
        <a:lstStyle/>
        <a:p>
          <a:endParaRPr lang="en-US"/>
        </a:p>
      </dgm:t>
    </dgm:pt>
    <dgm:pt modelId="{612A5F65-FCF4-4003-B7E0-F46F2D97FF57}" type="sibTrans" cxnId="{2DFA7AC9-B58E-447E-8B46-1249C7761065}">
      <dgm:prSet/>
      <dgm:spPr/>
      <dgm:t>
        <a:bodyPr/>
        <a:lstStyle/>
        <a:p>
          <a:endParaRPr lang="en-US"/>
        </a:p>
      </dgm:t>
    </dgm:pt>
    <dgm:pt modelId="{BEFC8308-1A6E-4139-818D-3520B7312380}">
      <dgm:prSet phldrT="[Text]" custT="1"/>
      <dgm:spPr>
        <a:solidFill>
          <a:schemeClr val="tx2">
            <a:lumMod val="20000"/>
            <a:lumOff val="80000"/>
          </a:schemeClr>
        </a:solidFill>
      </dgm:spPr>
      <dgm:t>
        <a:bodyPr/>
        <a:lstStyle/>
        <a:p>
          <a:r>
            <a:rPr lang="en-US" sz="1400" dirty="0" smtClean="0">
              <a:solidFill>
                <a:schemeClr val="tx1"/>
              </a:solidFill>
            </a:rPr>
            <a:t>Segmented Paging</a:t>
          </a:r>
          <a:endParaRPr lang="en-US" sz="1400" dirty="0">
            <a:solidFill>
              <a:schemeClr val="tx1"/>
            </a:solidFill>
          </a:endParaRPr>
        </a:p>
      </dgm:t>
    </dgm:pt>
    <dgm:pt modelId="{23135C5A-8691-400D-A725-1D6ED44E0206}" type="parTrans" cxnId="{F42AAD0D-F50B-48B7-B30A-C1F72BCDF17D}">
      <dgm:prSet/>
      <dgm:spPr/>
      <dgm:t>
        <a:bodyPr/>
        <a:lstStyle/>
        <a:p>
          <a:endParaRPr lang="en-US"/>
        </a:p>
      </dgm:t>
    </dgm:pt>
    <dgm:pt modelId="{ABCFCB67-AFC7-443E-B1D4-418551EB6853}" type="sibTrans" cxnId="{F42AAD0D-F50B-48B7-B30A-C1F72BCDF17D}">
      <dgm:prSet/>
      <dgm:spPr/>
      <dgm:t>
        <a:bodyPr/>
        <a:lstStyle/>
        <a:p>
          <a:endParaRPr lang="en-US"/>
        </a:p>
      </dgm:t>
    </dgm:pt>
    <dgm:pt modelId="{1D5189CC-4C1D-470D-BCB7-7B0E161B84D5}" type="pres">
      <dgm:prSet presAssocID="{D39C5668-706E-4507-91C0-F497D891E31B}" presName="mainComposite" presStyleCnt="0">
        <dgm:presLayoutVars>
          <dgm:chPref val="1"/>
          <dgm:dir/>
          <dgm:animOne val="branch"/>
          <dgm:animLvl val="lvl"/>
          <dgm:resizeHandles val="exact"/>
        </dgm:presLayoutVars>
      </dgm:prSet>
      <dgm:spPr/>
      <dgm:t>
        <a:bodyPr/>
        <a:lstStyle/>
        <a:p>
          <a:endParaRPr lang="en-US"/>
        </a:p>
      </dgm:t>
    </dgm:pt>
    <dgm:pt modelId="{501CFF65-9C1A-4AA0-88DD-9CDF708B6AD1}" type="pres">
      <dgm:prSet presAssocID="{D39C5668-706E-4507-91C0-F497D891E31B}" presName="hierFlow" presStyleCnt="0"/>
      <dgm:spPr/>
    </dgm:pt>
    <dgm:pt modelId="{5BAAE97B-A15E-426F-9DFF-3CE2B52033E3}" type="pres">
      <dgm:prSet presAssocID="{D39C5668-706E-4507-91C0-F497D891E31B}" presName="hierChild1" presStyleCnt="0">
        <dgm:presLayoutVars>
          <dgm:chPref val="1"/>
          <dgm:animOne val="branch"/>
          <dgm:animLvl val="lvl"/>
        </dgm:presLayoutVars>
      </dgm:prSet>
      <dgm:spPr/>
    </dgm:pt>
    <dgm:pt modelId="{9B239FF0-83F8-46C1-A5C5-E02315EA2D16}" type="pres">
      <dgm:prSet presAssocID="{4AF45B7B-F199-48B3-87F4-8DB554DF1EB1}" presName="Name14" presStyleCnt="0"/>
      <dgm:spPr/>
    </dgm:pt>
    <dgm:pt modelId="{A19D3D26-4395-4952-89DD-BAF9FE5FE4D6}" type="pres">
      <dgm:prSet presAssocID="{4AF45B7B-F199-48B3-87F4-8DB554DF1EB1}" presName="level1Shape" presStyleLbl="node0" presStyleIdx="0" presStyleCnt="1" custScaleX="141070" custScaleY="96950">
        <dgm:presLayoutVars>
          <dgm:chPref val="3"/>
        </dgm:presLayoutVars>
      </dgm:prSet>
      <dgm:spPr/>
      <dgm:t>
        <a:bodyPr/>
        <a:lstStyle/>
        <a:p>
          <a:endParaRPr lang="en-US"/>
        </a:p>
      </dgm:t>
    </dgm:pt>
    <dgm:pt modelId="{8E017BAB-5795-42F9-9136-C698CF0DCAA7}" type="pres">
      <dgm:prSet presAssocID="{4AF45B7B-F199-48B3-87F4-8DB554DF1EB1}" presName="hierChild2" presStyleCnt="0"/>
      <dgm:spPr/>
    </dgm:pt>
    <dgm:pt modelId="{9156290C-B681-481B-854B-AA1774C750F3}" type="pres">
      <dgm:prSet presAssocID="{60A4D834-F8BC-40EE-B87A-D456E139C362}" presName="Name19" presStyleLbl="parChTrans1D2" presStyleIdx="0" presStyleCnt="2"/>
      <dgm:spPr/>
      <dgm:t>
        <a:bodyPr/>
        <a:lstStyle/>
        <a:p>
          <a:endParaRPr lang="en-US"/>
        </a:p>
      </dgm:t>
    </dgm:pt>
    <dgm:pt modelId="{9D704EB4-F284-447B-BDA8-9D39A6A68528}" type="pres">
      <dgm:prSet presAssocID="{B8BBE1DE-EAD0-41C2-95FD-9BB474684A53}" presName="Name21" presStyleCnt="0"/>
      <dgm:spPr/>
    </dgm:pt>
    <dgm:pt modelId="{A11D5147-B74E-4F53-BC22-7CFB2E5910CD}" type="pres">
      <dgm:prSet presAssocID="{B8BBE1DE-EAD0-41C2-95FD-9BB474684A53}" presName="level2Shape" presStyleLbl="node2" presStyleIdx="0" presStyleCnt="2" custScaleX="201260" custScaleY="97535" custLinFactNeighborX="1820" custLinFactNeighborY="-2185"/>
      <dgm:spPr/>
      <dgm:t>
        <a:bodyPr/>
        <a:lstStyle/>
        <a:p>
          <a:endParaRPr lang="en-US"/>
        </a:p>
      </dgm:t>
    </dgm:pt>
    <dgm:pt modelId="{A8185E98-B32D-4569-B444-804C6085E0A3}" type="pres">
      <dgm:prSet presAssocID="{B8BBE1DE-EAD0-41C2-95FD-9BB474684A53}" presName="hierChild3" presStyleCnt="0"/>
      <dgm:spPr/>
    </dgm:pt>
    <dgm:pt modelId="{B3717552-FC4D-4D4D-86CF-CA12EEDF151D}" type="pres">
      <dgm:prSet presAssocID="{C5F0132A-D937-4334-9443-816CA832633C}" presName="Name19" presStyleLbl="parChTrans1D3" presStyleIdx="0" presStyleCnt="7"/>
      <dgm:spPr/>
      <dgm:t>
        <a:bodyPr/>
        <a:lstStyle/>
        <a:p>
          <a:endParaRPr lang="en-US"/>
        </a:p>
      </dgm:t>
    </dgm:pt>
    <dgm:pt modelId="{D42C597D-1F58-4EAB-BD7D-1085041CA5EF}" type="pres">
      <dgm:prSet presAssocID="{8219FBDD-55F5-4D1C-A303-E04F6BEDACA1}" presName="Name21" presStyleCnt="0"/>
      <dgm:spPr/>
    </dgm:pt>
    <dgm:pt modelId="{33DAD4BF-D1A8-4FCC-9256-4C4F11B1B98D}" type="pres">
      <dgm:prSet presAssocID="{8219FBDD-55F5-4D1C-A303-E04F6BEDACA1}" presName="level2Shape" presStyleLbl="node3" presStyleIdx="0" presStyleCnt="7" custScaleY="182019"/>
      <dgm:spPr/>
      <dgm:t>
        <a:bodyPr/>
        <a:lstStyle/>
        <a:p>
          <a:endParaRPr lang="en-US"/>
        </a:p>
      </dgm:t>
    </dgm:pt>
    <dgm:pt modelId="{004BB6D8-8313-4D77-92B6-78E19A7E4D1D}" type="pres">
      <dgm:prSet presAssocID="{8219FBDD-55F5-4D1C-A303-E04F6BEDACA1}" presName="hierChild3" presStyleCnt="0"/>
      <dgm:spPr/>
    </dgm:pt>
    <dgm:pt modelId="{7E35D9DF-6341-424F-BE38-6AB3FAE3BDAE}" type="pres">
      <dgm:prSet presAssocID="{7AD43863-3CC7-4D17-8AE6-96D4960655AA}" presName="Name19" presStyleLbl="parChTrans1D3" presStyleIdx="1" presStyleCnt="7"/>
      <dgm:spPr/>
      <dgm:t>
        <a:bodyPr/>
        <a:lstStyle/>
        <a:p>
          <a:endParaRPr lang="en-US"/>
        </a:p>
      </dgm:t>
    </dgm:pt>
    <dgm:pt modelId="{2318DBF6-6A53-4174-8E3F-2B6869D14524}" type="pres">
      <dgm:prSet presAssocID="{D2070D22-08B1-49B6-BDB6-5D96411E6522}" presName="Name21" presStyleCnt="0"/>
      <dgm:spPr/>
    </dgm:pt>
    <dgm:pt modelId="{E70365FA-B0A5-4695-ACAC-ED058719EACC}" type="pres">
      <dgm:prSet presAssocID="{D2070D22-08B1-49B6-BDB6-5D96411E6522}" presName="level2Shape" presStyleLbl="node3" presStyleIdx="1" presStyleCnt="7" custScaleY="182019"/>
      <dgm:spPr/>
      <dgm:t>
        <a:bodyPr/>
        <a:lstStyle/>
        <a:p>
          <a:endParaRPr lang="en-US"/>
        </a:p>
      </dgm:t>
    </dgm:pt>
    <dgm:pt modelId="{57694E48-9267-46E4-B74E-4381050B6BB4}" type="pres">
      <dgm:prSet presAssocID="{D2070D22-08B1-49B6-BDB6-5D96411E6522}" presName="hierChild3" presStyleCnt="0"/>
      <dgm:spPr/>
    </dgm:pt>
    <dgm:pt modelId="{BC7E7EA7-7776-493B-ABBF-EA354A508080}" type="pres">
      <dgm:prSet presAssocID="{5280F0F2-1449-4A46-A279-FD284D7A6D9D}" presName="Name19" presStyleLbl="parChTrans1D2" presStyleIdx="1" presStyleCnt="2"/>
      <dgm:spPr/>
      <dgm:t>
        <a:bodyPr/>
        <a:lstStyle/>
        <a:p>
          <a:endParaRPr lang="en-US"/>
        </a:p>
      </dgm:t>
    </dgm:pt>
    <dgm:pt modelId="{5F129B03-6CF5-4446-A67F-27618F02CCA6}" type="pres">
      <dgm:prSet presAssocID="{E51BE3DB-1BCA-4B3E-8CD9-F5258CD48C86}" presName="Name21" presStyleCnt="0"/>
      <dgm:spPr/>
    </dgm:pt>
    <dgm:pt modelId="{9854F819-5F76-4649-97B0-49D8C855631A}" type="pres">
      <dgm:prSet presAssocID="{E51BE3DB-1BCA-4B3E-8CD9-F5258CD48C86}" presName="level2Shape" presStyleLbl="node2" presStyleIdx="1" presStyleCnt="2" custScaleX="193520" custScaleY="97535" custLinFactNeighborX="16620" custLinFactNeighborY="-2185"/>
      <dgm:spPr/>
      <dgm:t>
        <a:bodyPr/>
        <a:lstStyle/>
        <a:p>
          <a:endParaRPr lang="en-US"/>
        </a:p>
      </dgm:t>
    </dgm:pt>
    <dgm:pt modelId="{5F67C94A-8EE2-4DFB-A80C-1C345DAC2201}" type="pres">
      <dgm:prSet presAssocID="{E51BE3DB-1BCA-4B3E-8CD9-F5258CD48C86}" presName="hierChild3" presStyleCnt="0"/>
      <dgm:spPr/>
    </dgm:pt>
    <dgm:pt modelId="{C6B2CD11-D477-4AD5-9700-03BB329E2926}" type="pres">
      <dgm:prSet presAssocID="{C17DAB34-94D4-467E-8843-AB58D99F711E}" presName="Name19" presStyleLbl="parChTrans1D3" presStyleIdx="2" presStyleCnt="7"/>
      <dgm:spPr/>
      <dgm:t>
        <a:bodyPr/>
        <a:lstStyle/>
        <a:p>
          <a:endParaRPr lang="en-US"/>
        </a:p>
      </dgm:t>
    </dgm:pt>
    <dgm:pt modelId="{B934B7C6-3412-47D5-B6D4-3D664DA6692D}" type="pres">
      <dgm:prSet presAssocID="{8E2C4C24-47A2-4CAF-89D8-7D5C78CD53C5}" presName="Name21" presStyleCnt="0"/>
      <dgm:spPr/>
    </dgm:pt>
    <dgm:pt modelId="{79A8E99D-98BC-4B6F-8426-C309A3AAF69F}" type="pres">
      <dgm:prSet presAssocID="{8E2C4C24-47A2-4CAF-89D8-7D5C78CD53C5}" presName="level2Shape" presStyleLbl="node3" presStyleIdx="2" presStyleCnt="7" custScaleY="182019"/>
      <dgm:spPr/>
      <dgm:t>
        <a:bodyPr/>
        <a:lstStyle/>
        <a:p>
          <a:endParaRPr lang="en-US"/>
        </a:p>
      </dgm:t>
    </dgm:pt>
    <dgm:pt modelId="{17D3D9FD-5402-45AD-874F-F688379B7768}" type="pres">
      <dgm:prSet presAssocID="{8E2C4C24-47A2-4CAF-89D8-7D5C78CD53C5}" presName="hierChild3" presStyleCnt="0"/>
      <dgm:spPr/>
    </dgm:pt>
    <dgm:pt modelId="{1723F59E-AA13-4A43-9D64-E100C41AE312}" type="pres">
      <dgm:prSet presAssocID="{80DFA725-D3A6-4426-B2DB-225BC8C3D7A4}" presName="Name19" presStyleLbl="parChTrans1D3" presStyleIdx="3" presStyleCnt="7"/>
      <dgm:spPr/>
      <dgm:t>
        <a:bodyPr/>
        <a:lstStyle/>
        <a:p>
          <a:endParaRPr lang="en-US"/>
        </a:p>
      </dgm:t>
    </dgm:pt>
    <dgm:pt modelId="{457BABAD-3287-4914-94BE-363F4909CEDF}" type="pres">
      <dgm:prSet presAssocID="{199C59B8-39EF-43F0-A089-1DC9EB13EB79}" presName="Name21" presStyleCnt="0"/>
      <dgm:spPr/>
    </dgm:pt>
    <dgm:pt modelId="{03DE91C9-9C4C-432B-A192-770D91170D96}" type="pres">
      <dgm:prSet presAssocID="{199C59B8-39EF-43F0-A089-1DC9EB13EB79}" presName="level2Shape" presStyleLbl="node3" presStyleIdx="3" presStyleCnt="7" custScaleY="182019"/>
      <dgm:spPr/>
      <dgm:t>
        <a:bodyPr/>
        <a:lstStyle/>
        <a:p>
          <a:endParaRPr lang="en-US"/>
        </a:p>
      </dgm:t>
    </dgm:pt>
    <dgm:pt modelId="{1A56E426-177B-4D18-9CA0-E67CD5E717EA}" type="pres">
      <dgm:prSet presAssocID="{199C59B8-39EF-43F0-A089-1DC9EB13EB79}" presName="hierChild3" presStyleCnt="0"/>
      <dgm:spPr/>
    </dgm:pt>
    <dgm:pt modelId="{E14AC699-5B9E-4D07-88DF-BAB88BD462D5}" type="pres">
      <dgm:prSet presAssocID="{3C9E692D-DBCE-421B-AF4D-9CE7D9A497F0}" presName="Name19" presStyleLbl="parChTrans1D3" presStyleIdx="4" presStyleCnt="7"/>
      <dgm:spPr/>
      <dgm:t>
        <a:bodyPr/>
        <a:lstStyle/>
        <a:p>
          <a:endParaRPr lang="en-US"/>
        </a:p>
      </dgm:t>
    </dgm:pt>
    <dgm:pt modelId="{1789E0DB-2358-4F5D-93EC-E394C9E867A6}" type="pres">
      <dgm:prSet presAssocID="{BA5A2ED2-E84D-4EA1-9AC9-DCCDAADC7280}" presName="Name21" presStyleCnt="0"/>
      <dgm:spPr/>
    </dgm:pt>
    <dgm:pt modelId="{543DB948-56ED-435C-94D8-EBE1C9288876}" type="pres">
      <dgm:prSet presAssocID="{BA5A2ED2-E84D-4EA1-9AC9-DCCDAADC7280}" presName="level2Shape" presStyleLbl="node3" presStyleIdx="4" presStyleCnt="7" custScaleY="182019"/>
      <dgm:spPr/>
      <dgm:t>
        <a:bodyPr/>
        <a:lstStyle/>
        <a:p>
          <a:endParaRPr lang="en-US"/>
        </a:p>
      </dgm:t>
    </dgm:pt>
    <dgm:pt modelId="{A1C899CE-6B92-4B59-BA9C-22E7A28871C6}" type="pres">
      <dgm:prSet presAssocID="{BA5A2ED2-E84D-4EA1-9AC9-DCCDAADC7280}" presName="hierChild3" presStyleCnt="0"/>
      <dgm:spPr/>
    </dgm:pt>
    <dgm:pt modelId="{6FC51EC7-6BED-4B40-9A9B-72FEDCEB7531}" type="pres">
      <dgm:prSet presAssocID="{4C13F555-A635-433D-80C8-FDFB1CB87705}" presName="Name19" presStyleLbl="parChTrans1D3" presStyleIdx="5" presStyleCnt="7"/>
      <dgm:spPr/>
      <dgm:t>
        <a:bodyPr/>
        <a:lstStyle/>
        <a:p>
          <a:endParaRPr lang="en-US"/>
        </a:p>
      </dgm:t>
    </dgm:pt>
    <dgm:pt modelId="{5A7E1B1F-1309-4B28-9335-64EF819E7C6D}" type="pres">
      <dgm:prSet presAssocID="{3C88BC80-9560-4FBB-94F0-B05305B11CC5}" presName="Name21" presStyleCnt="0"/>
      <dgm:spPr/>
    </dgm:pt>
    <dgm:pt modelId="{6D9CE40D-AA9F-44FD-90E3-24F69D435BD4}" type="pres">
      <dgm:prSet presAssocID="{3C88BC80-9560-4FBB-94F0-B05305B11CC5}" presName="level2Shape" presStyleLbl="node3" presStyleIdx="5" presStyleCnt="7" custScaleY="182019"/>
      <dgm:spPr/>
      <dgm:t>
        <a:bodyPr/>
        <a:lstStyle/>
        <a:p>
          <a:endParaRPr lang="en-US"/>
        </a:p>
      </dgm:t>
    </dgm:pt>
    <dgm:pt modelId="{DD74430A-3C77-4EED-83C9-93B4F38A67D6}" type="pres">
      <dgm:prSet presAssocID="{3C88BC80-9560-4FBB-94F0-B05305B11CC5}" presName="hierChild3" presStyleCnt="0"/>
      <dgm:spPr/>
    </dgm:pt>
    <dgm:pt modelId="{47A65FD0-87AD-45CC-BB72-F1AD4D9228C1}" type="pres">
      <dgm:prSet presAssocID="{23135C5A-8691-400D-A725-1D6ED44E0206}" presName="Name19" presStyleLbl="parChTrans1D3" presStyleIdx="6" presStyleCnt="7"/>
      <dgm:spPr/>
      <dgm:t>
        <a:bodyPr/>
        <a:lstStyle/>
        <a:p>
          <a:endParaRPr lang="en-US"/>
        </a:p>
      </dgm:t>
    </dgm:pt>
    <dgm:pt modelId="{255973EF-E29E-43A0-841E-C7A18B48A80A}" type="pres">
      <dgm:prSet presAssocID="{BEFC8308-1A6E-4139-818D-3520B7312380}" presName="Name21" presStyleCnt="0"/>
      <dgm:spPr/>
    </dgm:pt>
    <dgm:pt modelId="{948161B1-8E87-4A1E-943F-381E38B68F38}" type="pres">
      <dgm:prSet presAssocID="{BEFC8308-1A6E-4139-818D-3520B7312380}" presName="level2Shape" presStyleLbl="node3" presStyleIdx="6" presStyleCnt="7" custScaleY="182019"/>
      <dgm:spPr/>
      <dgm:t>
        <a:bodyPr/>
        <a:lstStyle/>
        <a:p>
          <a:endParaRPr lang="en-US"/>
        </a:p>
      </dgm:t>
    </dgm:pt>
    <dgm:pt modelId="{A93A29DF-2DC8-40DE-B40A-4E235573359A}" type="pres">
      <dgm:prSet presAssocID="{BEFC8308-1A6E-4139-818D-3520B7312380}" presName="hierChild3" presStyleCnt="0"/>
      <dgm:spPr/>
    </dgm:pt>
    <dgm:pt modelId="{E5742AE8-1BBA-4757-B926-61B919850943}" type="pres">
      <dgm:prSet presAssocID="{D39C5668-706E-4507-91C0-F497D891E31B}" presName="bgShapesFlow" presStyleCnt="0"/>
      <dgm:spPr/>
    </dgm:pt>
  </dgm:ptLst>
  <dgm:cxnLst>
    <dgm:cxn modelId="{ED8D2182-FF9A-4897-84C5-9B0DBF256D3B}" type="presOf" srcId="{199C59B8-39EF-43F0-A089-1DC9EB13EB79}" destId="{03DE91C9-9C4C-432B-A192-770D91170D96}" srcOrd="0" destOrd="0" presId="urn:microsoft.com/office/officeart/2005/8/layout/hierarchy6"/>
    <dgm:cxn modelId="{12F627AE-0BCE-4BDF-ABC4-7CB8C439E99F}" type="presOf" srcId="{D39C5668-706E-4507-91C0-F497D891E31B}" destId="{1D5189CC-4C1D-470D-BCB7-7B0E161B84D5}" srcOrd="0" destOrd="0" presId="urn:microsoft.com/office/officeart/2005/8/layout/hierarchy6"/>
    <dgm:cxn modelId="{60E9DB18-8FDD-4C8B-A423-7CE9DFC44837}" srcId="{E51BE3DB-1BCA-4B3E-8CD9-F5258CD48C86}" destId="{BA5A2ED2-E84D-4EA1-9AC9-DCCDAADC7280}" srcOrd="2" destOrd="0" parTransId="{3C9E692D-DBCE-421B-AF4D-9CE7D9A497F0}" sibTransId="{1ED6A374-EFC0-43EF-8F1C-9F25576251A3}"/>
    <dgm:cxn modelId="{A331930A-FB4E-474B-AB32-84E136A815EE}" srcId="{4AF45B7B-F199-48B3-87F4-8DB554DF1EB1}" destId="{E51BE3DB-1BCA-4B3E-8CD9-F5258CD48C86}" srcOrd="1" destOrd="0" parTransId="{5280F0F2-1449-4A46-A279-FD284D7A6D9D}" sibTransId="{7213FD9D-21BA-4BD7-A154-A73B152B9C4E}"/>
    <dgm:cxn modelId="{1CA13016-7ED0-4110-8F41-3BEF3DFA5FFC}" type="presOf" srcId="{E51BE3DB-1BCA-4B3E-8CD9-F5258CD48C86}" destId="{9854F819-5F76-4649-97B0-49D8C855631A}" srcOrd="0" destOrd="0" presId="urn:microsoft.com/office/officeart/2005/8/layout/hierarchy6"/>
    <dgm:cxn modelId="{A6F32777-A335-4B31-BB6B-47C52C6D107E}" srcId="{E51BE3DB-1BCA-4B3E-8CD9-F5258CD48C86}" destId="{8E2C4C24-47A2-4CAF-89D8-7D5C78CD53C5}" srcOrd="0" destOrd="0" parTransId="{C17DAB34-94D4-467E-8843-AB58D99F711E}" sibTransId="{E321E5A5-E4E8-4317-AAB9-50BD3E78D37A}"/>
    <dgm:cxn modelId="{22C519BE-AB59-4AEF-8D91-958E6E752C1B}" type="presOf" srcId="{BEFC8308-1A6E-4139-818D-3520B7312380}" destId="{948161B1-8E87-4A1E-943F-381E38B68F38}" srcOrd="0" destOrd="0" presId="urn:microsoft.com/office/officeart/2005/8/layout/hierarchy6"/>
    <dgm:cxn modelId="{9DA9A252-3A9D-4D1E-B530-EB1E28D8A229}" type="presOf" srcId="{60A4D834-F8BC-40EE-B87A-D456E139C362}" destId="{9156290C-B681-481B-854B-AA1774C750F3}" srcOrd="0" destOrd="0" presId="urn:microsoft.com/office/officeart/2005/8/layout/hierarchy6"/>
    <dgm:cxn modelId="{1CF39CF2-B940-4220-A37E-6CD48E0CA0F9}" type="presOf" srcId="{3C88BC80-9560-4FBB-94F0-B05305B11CC5}" destId="{6D9CE40D-AA9F-44FD-90E3-24F69D435BD4}" srcOrd="0" destOrd="0" presId="urn:microsoft.com/office/officeart/2005/8/layout/hierarchy6"/>
    <dgm:cxn modelId="{2DFA7AC9-B58E-447E-8B46-1249C7761065}" srcId="{E51BE3DB-1BCA-4B3E-8CD9-F5258CD48C86}" destId="{3C88BC80-9560-4FBB-94F0-B05305B11CC5}" srcOrd="3" destOrd="0" parTransId="{4C13F555-A635-433D-80C8-FDFB1CB87705}" sibTransId="{612A5F65-FCF4-4003-B7E0-F46F2D97FF57}"/>
    <dgm:cxn modelId="{CC3D7D39-6DC2-4155-982A-3EDA544C0040}" type="presOf" srcId="{8E2C4C24-47A2-4CAF-89D8-7D5C78CD53C5}" destId="{79A8E99D-98BC-4B6F-8426-C309A3AAF69F}" srcOrd="0" destOrd="0" presId="urn:microsoft.com/office/officeart/2005/8/layout/hierarchy6"/>
    <dgm:cxn modelId="{7BF8C795-9D37-43AC-882F-7B76AF17A9E0}" srcId="{4AF45B7B-F199-48B3-87F4-8DB554DF1EB1}" destId="{B8BBE1DE-EAD0-41C2-95FD-9BB474684A53}" srcOrd="0" destOrd="0" parTransId="{60A4D834-F8BC-40EE-B87A-D456E139C362}" sibTransId="{68C78857-CCF8-4983-86E2-5C2865E604E6}"/>
    <dgm:cxn modelId="{F849B21C-E578-41F5-BD82-252BC050D14B}" srcId="{B8BBE1DE-EAD0-41C2-95FD-9BB474684A53}" destId="{D2070D22-08B1-49B6-BDB6-5D96411E6522}" srcOrd="1" destOrd="0" parTransId="{7AD43863-3CC7-4D17-8AE6-96D4960655AA}" sibTransId="{7F236D90-79F6-4A58-900C-1F034BA3F47B}"/>
    <dgm:cxn modelId="{B4FDC0A3-656F-4A02-80E6-30D852127897}" type="presOf" srcId="{7AD43863-3CC7-4D17-8AE6-96D4960655AA}" destId="{7E35D9DF-6341-424F-BE38-6AB3FAE3BDAE}" srcOrd="0" destOrd="0" presId="urn:microsoft.com/office/officeart/2005/8/layout/hierarchy6"/>
    <dgm:cxn modelId="{2A798B3C-A8D9-4FF1-8233-C28C3E7D8DCB}" type="presOf" srcId="{B8BBE1DE-EAD0-41C2-95FD-9BB474684A53}" destId="{A11D5147-B74E-4F53-BC22-7CFB2E5910CD}" srcOrd="0" destOrd="0" presId="urn:microsoft.com/office/officeart/2005/8/layout/hierarchy6"/>
    <dgm:cxn modelId="{419FC7B7-DEBF-4564-BE2C-EC45842CBAAD}" type="presOf" srcId="{80DFA725-D3A6-4426-B2DB-225BC8C3D7A4}" destId="{1723F59E-AA13-4A43-9D64-E100C41AE312}" srcOrd="0" destOrd="0" presId="urn:microsoft.com/office/officeart/2005/8/layout/hierarchy6"/>
    <dgm:cxn modelId="{DB489A50-0760-4B04-8677-23750A44EF63}" srcId="{B8BBE1DE-EAD0-41C2-95FD-9BB474684A53}" destId="{8219FBDD-55F5-4D1C-A303-E04F6BEDACA1}" srcOrd="0" destOrd="0" parTransId="{C5F0132A-D937-4334-9443-816CA832633C}" sibTransId="{6D783862-B42F-4731-BCAB-287CFA165EA2}"/>
    <dgm:cxn modelId="{BC604CD0-B737-4DBA-8B87-B3E3B9823E9C}" type="presOf" srcId="{8219FBDD-55F5-4D1C-A303-E04F6BEDACA1}" destId="{33DAD4BF-D1A8-4FCC-9256-4C4F11B1B98D}" srcOrd="0" destOrd="0" presId="urn:microsoft.com/office/officeart/2005/8/layout/hierarchy6"/>
    <dgm:cxn modelId="{1B751F69-499B-40DE-9526-1BA7A090E509}" type="presOf" srcId="{C17DAB34-94D4-467E-8843-AB58D99F711E}" destId="{C6B2CD11-D477-4AD5-9700-03BB329E2926}" srcOrd="0" destOrd="0" presId="urn:microsoft.com/office/officeart/2005/8/layout/hierarchy6"/>
    <dgm:cxn modelId="{6E44B81C-2BBE-4C61-9580-566F6D7CF4F8}" type="presOf" srcId="{4C13F555-A635-433D-80C8-FDFB1CB87705}" destId="{6FC51EC7-6BED-4B40-9A9B-72FEDCEB7531}" srcOrd="0" destOrd="0" presId="urn:microsoft.com/office/officeart/2005/8/layout/hierarchy6"/>
    <dgm:cxn modelId="{506EE00E-6B37-4BCA-AC7A-AACB0270679B}" type="presOf" srcId="{4AF45B7B-F199-48B3-87F4-8DB554DF1EB1}" destId="{A19D3D26-4395-4952-89DD-BAF9FE5FE4D6}" srcOrd="0" destOrd="0" presId="urn:microsoft.com/office/officeart/2005/8/layout/hierarchy6"/>
    <dgm:cxn modelId="{9E415F6B-AFA9-4823-937E-02955F3691DB}" type="presOf" srcId="{3C9E692D-DBCE-421B-AF4D-9CE7D9A497F0}" destId="{E14AC699-5B9E-4D07-88DF-BAB88BD462D5}" srcOrd="0" destOrd="0" presId="urn:microsoft.com/office/officeart/2005/8/layout/hierarchy6"/>
    <dgm:cxn modelId="{908F3BB9-601B-4665-B746-159C844E9ACA}" type="presOf" srcId="{23135C5A-8691-400D-A725-1D6ED44E0206}" destId="{47A65FD0-87AD-45CC-BB72-F1AD4D9228C1}" srcOrd="0" destOrd="0" presId="urn:microsoft.com/office/officeart/2005/8/layout/hierarchy6"/>
    <dgm:cxn modelId="{160DF95E-E946-488B-A605-40D0CDF575A7}" type="presOf" srcId="{BA5A2ED2-E84D-4EA1-9AC9-DCCDAADC7280}" destId="{543DB948-56ED-435C-94D8-EBE1C9288876}" srcOrd="0" destOrd="0" presId="urn:microsoft.com/office/officeart/2005/8/layout/hierarchy6"/>
    <dgm:cxn modelId="{614C5887-5ADA-4E55-9DAE-F6E7B23868DA}" srcId="{D39C5668-706E-4507-91C0-F497D891E31B}" destId="{4AF45B7B-F199-48B3-87F4-8DB554DF1EB1}" srcOrd="0" destOrd="0" parTransId="{221AD194-62AC-438D-AFA5-553FB9EA0E6D}" sibTransId="{89DFA6D9-0E69-4317-BBD4-DA541515B6B6}"/>
    <dgm:cxn modelId="{319ED4B8-411F-44CC-A400-5B9A5773A99B}" type="presOf" srcId="{D2070D22-08B1-49B6-BDB6-5D96411E6522}" destId="{E70365FA-B0A5-4695-ACAC-ED058719EACC}" srcOrd="0" destOrd="0" presId="urn:microsoft.com/office/officeart/2005/8/layout/hierarchy6"/>
    <dgm:cxn modelId="{F42AAD0D-F50B-48B7-B30A-C1F72BCDF17D}" srcId="{E51BE3DB-1BCA-4B3E-8CD9-F5258CD48C86}" destId="{BEFC8308-1A6E-4139-818D-3520B7312380}" srcOrd="4" destOrd="0" parTransId="{23135C5A-8691-400D-A725-1D6ED44E0206}" sibTransId="{ABCFCB67-AFC7-443E-B1D4-418551EB6853}"/>
    <dgm:cxn modelId="{157E31DC-635D-4C29-AD6D-6D4F61332EF8}" type="presOf" srcId="{5280F0F2-1449-4A46-A279-FD284D7A6D9D}" destId="{BC7E7EA7-7776-493B-ABBF-EA354A508080}" srcOrd="0" destOrd="0" presId="urn:microsoft.com/office/officeart/2005/8/layout/hierarchy6"/>
    <dgm:cxn modelId="{BF3BBBFD-ADA6-49DF-9C39-9BC0F2A24FD1}" type="presOf" srcId="{C5F0132A-D937-4334-9443-816CA832633C}" destId="{B3717552-FC4D-4D4D-86CF-CA12EEDF151D}" srcOrd="0" destOrd="0" presId="urn:microsoft.com/office/officeart/2005/8/layout/hierarchy6"/>
    <dgm:cxn modelId="{3DB61492-0F58-43AC-88D3-28455BC6BC2D}" srcId="{E51BE3DB-1BCA-4B3E-8CD9-F5258CD48C86}" destId="{199C59B8-39EF-43F0-A089-1DC9EB13EB79}" srcOrd="1" destOrd="0" parTransId="{80DFA725-D3A6-4426-B2DB-225BC8C3D7A4}" sibTransId="{045C66D0-3424-4EE4-A31F-246119A0F092}"/>
    <dgm:cxn modelId="{D7FF0C49-A671-4B17-BC11-61207BEB50C0}" type="presParOf" srcId="{1D5189CC-4C1D-470D-BCB7-7B0E161B84D5}" destId="{501CFF65-9C1A-4AA0-88DD-9CDF708B6AD1}" srcOrd="0" destOrd="0" presId="urn:microsoft.com/office/officeart/2005/8/layout/hierarchy6"/>
    <dgm:cxn modelId="{E420CF97-57F6-467A-9A9F-06E4F0AFCE7D}" type="presParOf" srcId="{501CFF65-9C1A-4AA0-88DD-9CDF708B6AD1}" destId="{5BAAE97B-A15E-426F-9DFF-3CE2B52033E3}" srcOrd="0" destOrd="0" presId="urn:microsoft.com/office/officeart/2005/8/layout/hierarchy6"/>
    <dgm:cxn modelId="{7D56AA5D-3E69-4E82-9379-64AF80E20592}" type="presParOf" srcId="{5BAAE97B-A15E-426F-9DFF-3CE2B52033E3}" destId="{9B239FF0-83F8-46C1-A5C5-E02315EA2D16}" srcOrd="0" destOrd="0" presId="urn:microsoft.com/office/officeart/2005/8/layout/hierarchy6"/>
    <dgm:cxn modelId="{46C04408-B00C-4CB6-95E7-C59B25017914}" type="presParOf" srcId="{9B239FF0-83F8-46C1-A5C5-E02315EA2D16}" destId="{A19D3D26-4395-4952-89DD-BAF9FE5FE4D6}" srcOrd="0" destOrd="0" presId="urn:microsoft.com/office/officeart/2005/8/layout/hierarchy6"/>
    <dgm:cxn modelId="{9A17DC10-7A1C-41C0-9323-0DFA72B24F17}" type="presParOf" srcId="{9B239FF0-83F8-46C1-A5C5-E02315EA2D16}" destId="{8E017BAB-5795-42F9-9136-C698CF0DCAA7}" srcOrd="1" destOrd="0" presId="urn:microsoft.com/office/officeart/2005/8/layout/hierarchy6"/>
    <dgm:cxn modelId="{AA8F121F-1BAE-4046-910C-C0E0E7747C07}" type="presParOf" srcId="{8E017BAB-5795-42F9-9136-C698CF0DCAA7}" destId="{9156290C-B681-481B-854B-AA1774C750F3}" srcOrd="0" destOrd="0" presId="urn:microsoft.com/office/officeart/2005/8/layout/hierarchy6"/>
    <dgm:cxn modelId="{774F62E7-3500-4FC1-AD36-5517B99AA8D7}" type="presParOf" srcId="{8E017BAB-5795-42F9-9136-C698CF0DCAA7}" destId="{9D704EB4-F284-447B-BDA8-9D39A6A68528}" srcOrd="1" destOrd="0" presId="urn:microsoft.com/office/officeart/2005/8/layout/hierarchy6"/>
    <dgm:cxn modelId="{774F2D87-1AED-4B4B-8CAB-D907E7B0D661}" type="presParOf" srcId="{9D704EB4-F284-447B-BDA8-9D39A6A68528}" destId="{A11D5147-B74E-4F53-BC22-7CFB2E5910CD}" srcOrd="0" destOrd="0" presId="urn:microsoft.com/office/officeart/2005/8/layout/hierarchy6"/>
    <dgm:cxn modelId="{F3C0AFA3-F315-4913-9331-6B1C55982901}" type="presParOf" srcId="{9D704EB4-F284-447B-BDA8-9D39A6A68528}" destId="{A8185E98-B32D-4569-B444-804C6085E0A3}" srcOrd="1" destOrd="0" presId="urn:microsoft.com/office/officeart/2005/8/layout/hierarchy6"/>
    <dgm:cxn modelId="{11A42CDF-8A9B-4A98-A641-FC8D4D258167}" type="presParOf" srcId="{A8185E98-B32D-4569-B444-804C6085E0A3}" destId="{B3717552-FC4D-4D4D-86CF-CA12EEDF151D}" srcOrd="0" destOrd="0" presId="urn:microsoft.com/office/officeart/2005/8/layout/hierarchy6"/>
    <dgm:cxn modelId="{7BBA26E9-5693-4F7D-97D2-B5F351029415}" type="presParOf" srcId="{A8185E98-B32D-4569-B444-804C6085E0A3}" destId="{D42C597D-1F58-4EAB-BD7D-1085041CA5EF}" srcOrd="1" destOrd="0" presId="urn:microsoft.com/office/officeart/2005/8/layout/hierarchy6"/>
    <dgm:cxn modelId="{026F4E35-2B8B-40EA-B28B-8EAB979EC413}" type="presParOf" srcId="{D42C597D-1F58-4EAB-BD7D-1085041CA5EF}" destId="{33DAD4BF-D1A8-4FCC-9256-4C4F11B1B98D}" srcOrd="0" destOrd="0" presId="urn:microsoft.com/office/officeart/2005/8/layout/hierarchy6"/>
    <dgm:cxn modelId="{B89E14B1-E650-4105-962F-44FB23ED63DC}" type="presParOf" srcId="{D42C597D-1F58-4EAB-BD7D-1085041CA5EF}" destId="{004BB6D8-8313-4D77-92B6-78E19A7E4D1D}" srcOrd="1" destOrd="0" presId="urn:microsoft.com/office/officeart/2005/8/layout/hierarchy6"/>
    <dgm:cxn modelId="{8B1CF3CF-5498-496A-AFCC-E6884456F70D}" type="presParOf" srcId="{A8185E98-B32D-4569-B444-804C6085E0A3}" destId="{7E35D9DF-6341-424F-BE38-6AB3FAE3BDAE}" srcOrd="2" destOrd="0" presId="urn:microsoft.com/office/officeart/2005/8/layout/hierarchy6"/>
    <dgm:cxn modelId="{015D80A2-443A-4206-9EA9-360E91EB3B4A}" type="presParOf" srcId="{A8185E98-B32D-4569-B444-804C6085E0A3}" destId="{2318DBF6-6A53-4174-8E3F-2B6869D14524}" srcOrd="3" destOrd="0" presId="urn:microsoft.com/office/officeart/2005/8/layout/hierarchy6"/>
    <dgm:cxn modelId="{07038665-E550-4645-B83D-EA6194F744D8}" type="presParOf" srcId="{2318DBF6-6A53-4174-8E3F-2B6869D14524}" destId="{E70365FA-B0A5-4695-ACAC-ED058719EACC}" srcOrd="0" destOrd="0" presId="urn:microsoft.com/office/officeart/2005/8/layout/hierarchy6"/>
    <dgm:cxn modelId="{423603AB-F5C9-4068-BE1D-51DEFB6C220A}" type="presParOf" srcId="{2318DBF6-6A53-4174-8E3F-2B6869D14524}" destId="{57694E48-9267-46E4-B74E-4381050B6BB4}" srcOrd="1" destOrd="0" presId="urn:microsoft.com/office/officeart/2005/8/layout/hierarchy6"/>
    <dgm:cxn modelId="{9D5F3968-F178-4BAB-BA37-323456E1D85B}" type="presParOf" srcId="{8E017BAB-5795-42F9-9136-C698CF0DCAA7}" destId="{BC7E7EA7-7776-493B-ABBF-EA354A508080}" srcOrd="2" destOrd="0" presId="urn:microsoft.com/office/officeart/2005/8/layout/hierarchy6"/>
    <dgm:cxn modelId="{8646D246-DFFB-46F2-ABA5-6D0DA16D5814}" type="presParOf" srcId="{8E017BAB-5795-42F9-9136-C698CF0DCAA7}" destId="{5F129B03-6CF5-4446-A67F-27618F02CCA6}" srcOrd="3" destOrd="0" presId="urn:microsoft.com/office/officeart/2005/8/layout/hierarchy6"/>
    <dgm:cxn modelId="{CE5F917E-543B-4597-82B1-C0B6A4BB431B}" type="presParOf" srcId="{5F129B03-6CF5-4446-A67F-27618F02CCA6}" destId="{9854F819-5F76-4649-97B0-49D8C855631A}" srcOrd="0" destOrd="0" presId="urn:microsoft.com/office/officeart/2005/8/layout/hierarchy6"/>
    <dgm:cxn modelId="{53800653-A746-4B54-AD75-9084756E8F49}" type="presParOf" srcId="{5F129B03-6CF5-4446-A67F-27618F02CCA6}" destId="{5F67C94A-8EE2-4DFB-A80C-1C345DAC2201}" srcOrd="1" destOrd="0" presId="urn:microsoft.com/office/officeart/2005/8/layout/hierarchy6"/>
    <dgm:cxn modelId="{A2413ABF-F11C-42B2-85D9-1E4EC8D33868}" type="presParOf" srcId="{5F67C94A-8EE2-4DFB-A80C-1C345DAC2201}" destId="{C6B2CD11-D477-4AD5-9700-03BB329E2926}" srcOrd="0" destOrd="0" presId="urn:microsoft.com/office/officeart/2005/8/layout/hierarchy6"/>
    <dgm:cxn modelId="{EB546276-D965-42EC-B122-3E84BDE4110B}" type="presParOf" srcId="{5F67C94A-8EE2-4DFB-A80C-1C345DAC2201}" destId="{B934B7C6-3412-47D5-B6D4-3D664DA6692D}" srcOrd="1" destOrd="0" presId="urn:microsoft.com/office/officeart/2005/8/layout/hierarchy6"/>
    <dgm:cxn modelId="{85675008-E1E7-4F18-B4A6-0AEB9A49C886}" type="presParOf" srcId="{B934B7C6-3412-47D5-B6D4-3D664DA6692D}" destId="{79A8E99D-98BC-4B6F-8426-C309A3AAF69F}" srcOrd="0" destOrd="0" presId="urn:microsoft.com/office/officeart/2005/8/layout/hierarchy6"/>
    <dgm:cxn modelId="{5DCB3BB3-9124-427D-8982-6F80C8FBDEF6}" type="presParOf" srcId="{B934B7C6-3412-47D5-B6D4-3D664DA6692D}" destId="{17D3D9FD-5402-45AD-874F-F688379B7768}" srcOrd="1" destOrd="0" presId="urn:microsoft.com/office/officeart/2005/8/layout/hierarchy6"/>
    <dgm:cxn modelId="{47143A37-5FCF-4CC7-804B-4BAA44878065}" type="presParOf" srcId="{5F67C94A-8EE2-4DFB-A80C-1C345DAC2201}" destId="{1723F59E-AA13-4A43-9D64-E100C41AE312}" srcOrd="2" destOrd="0" presId="urn:microsoft.com/office/officeart/2005/8/layout/hierarchy6"/>
    <dgm:cxn modelId="{6334916F-F726-4E42-8DE3-52E2BFF13B8D}" type="presParOf" srcId="{5F67C94A-8EE2-4DFB-A80C-1C345DAC2201}" destId="{457BABAD-3287-4914-94BE-363F4909CEDF}" srcOrd="3" destOrd="0" presId="urn:microsoft.com/office/officeart/2005/8/layout/hierarchy6"/>
    <dgm:cxn modelId="{D592E3E5-DD64-4047-B688-733D6F69B3D0}" type="presParOf" srcId="{457BABAD-3287-4914-94BE-363F4909CEDF}" destId="{03DE91C9-9C4C-432B-A192-770D91170D96}" srcOrd="0" destOrd="0" presId="urn:microsoft.com/office/officeart/2005/8/layout/hierarchy6"/>
    <dgm:cxn modelId="{7FB44071-9F17-4F6B-9DB0-0C35E38C1BE4}" type="presParOf" srcId="{457BABAD-3287-4914-94BE-363F4909CEDF}" destId="{1A56E426-177B-4D18-9CA0-E67CD5E717EA}" srcOrd="1" destOrd="0" presId="urn:microsoft.com/office/officeart/2005/8/layout/hierarchy6"/>
    <dgm:cxn modelId="{6E37DE7F-53F5-4E86-A862-A7DD04BE58F6}" type="presParOf" srcId="{5F67C94A-8EE2-4DFB-A80C-1C345DAC2201}" destId="{E14AC699-5B9E-4D07-88DF-BAB88BD462D5}" srcOrd="4" destOrd="0" presId="urn:microsoft.com/office/officeart/2005/8/layout/hierarchy6"/>
    <dgm:cxn modelId="{5783DA78-7339-4D28-ADE7-2256119EE867}" type="presParOf" srcId="{5F67C94A-8EE2-4DFB-A80C-1C345DAC2201}" destId="{1789E0DB-2358-4F5D-93EC-E394C9E867A6}" srcOrd="5" destOrd="0" presId="urn:microsoft.com/office/officeart/2005/8/layout/hierarchy6"/>
    <dgm:cxn modelId="{FEF466D2-A273-493B-98C4-8B30B2BF1DB2}" type="presParOf" srcId="{1789E0DB-2358-4F5D-93EC-E394C9E867A6}" destId="{543DB948-56ED-435C-94D8-EBE1C9288876}" srcOrd="0" destOrd="0" presId="urn:microsoft.com/office/officeart/2005/8/layout/hierarchy6"/>
    <dgm:cxn modelId="{C37248BE-2333-4904-B732-555ED9155548}" type="presParOf" srcId="{1789E0DB-2358-4F5D-93EC-E394C9E867A6}" destId="{A1C899CE-6B92-4B59-BA9C-22E7A28871C6}" srcOrd="1" destOrd="0" presId="urn:microsoft.com/office/officeart/2005/8/layout/hierarchy6"/>
    <dgm:cxn modelId="{57E414B0-F954-49CB-A8C3-2FA1C73B354E}" type="presParOf" srcId="{5F67C94A-8EE2-4DFB-A80C-1C345DAC2201}" destId="{6FC51EC7-6BED-4B40-9A9B-72FEDCEB7531}" srcOrd="6" destOrd="0" presId="urn:microsoft.com/office/officeart/2005/8/layout/hierarchy6"/>
    <dgm:cxn modelId="{37EDA162-DD20-43CE-8FBF-04970789E406}" type="presParOf" srcId="{5F67C94A-8EE2-4DFB-A80C-1C345DAC2201}" destId="{5A7E1B1F-1309-4B28-9335-64EF819E7C6D}" srcOrd="7" destOrd="0" presId="urn:microsoft.com/office/officeart/2005/8/layout/hierarchy6"/>
    <dgm:cxn modelId="{B648BF39-7F12-4B17-A20E-6C25E63CE0D7}" type="presParOf" srcId="{5A7E1B1F-1309-4B28-9335-64EF819E7C6D}" destId="{6D9CE40D-AA9F-44FD-90E3-24F69D435BD4}" srcOrd="0" destOrd="0" presId="urn:microsoft.com/office/officeart/2005/8/layout/hierarchy6"/>
    <dgm:cxn modelId="{8C1DA039-CE36-4B0C-8E66-2810AC3A4BDF}" type="presParOf" srcId="{5A7E1B1F-1309-4B28-9335-64EF819E7C6D}" destId="{DD74430A-3C77-4EED-83C9-93B4F38A67D6}" srcOrd="1" destOrd="0" presId="urn:microsoft.com/office/officeart/2005/8/layout/hierarchy6"/>
    <dgm:cxn modelId="{39124289-9E2E-47CE-B88B-81BC2C47ADFD}" type="presParOf" srcId="{5F67C94A-8EE2-4DFB-A80C-1C345DAC2201}" destId="{47A65FD0-87AD-45CC-BB72-F1AD4D9228C1}" srcOrd="8" destOrd="0" presId="urn:microsoft.com/office/officeart/2005/8/layout/hierarchy6"/>
    <dgm:cxn modelId="{A5370849-02F6-419A-A0BE-8E141630B1E5}" type="presParOf" srcId="{5F67C94A-8EE2-4DFB-A80C-1C345DAC2201}" destId="{255973EF-E29E-43A0-841E-C7A18B48A80A}" srcOrd="9" destOrd="0" presId="urn:microsoft.com/office/officeart/2005/8/layout/hierarchy6"/>
    <dgm:cxn modelId="{DBAE7630-56FC-4B8D-9C9B-9F5D82F41DE6}" type="presParOf" srcId="{255973EF-E29E-43A0-841E-C7A18B48A80A}" destId="{948161B1-8E87-4A1E-943F-381E38B68F38}" srcOrd="0" destOrd="0" presId="urn:microsoft.com/office/officeart/2005/8/layout/hierarchy6"/>
    <dgm:cxn modelId="{14885A7F-191A-4760-85F6-009B038B4B97}" type="presParOf" srcId="{255973EF-E29E-43A0-841E-C7A18B48A80A}" destId="{A93A29DF-2DC8-40DE-B40A-4E235573359A}" srcOrd="1" destOrd="0" presId="urn:microsoft.com/office/officeart/2005/8/layout/hierarchy6"/>
    <dgm:cxn modelId="{678EBE4A-6043-4DD9-BD3E-9D35A70972FB}" type="presParOf" srcId="{1D5189CC-4C1D-470D-BCB7-7B0E161B84D5}" destId="{E5742AE8-1BBA-4757-B926-61B919850943}" srcOrd="1" destOrd="0" presId="urn:microsoft.com/office/officeart/2005/8/layout/hierarchy6"/>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0BB91F-729F-48CB-BE8E-CFB099FD92D9}"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0BB91F-729F-48CB-BE8E-CFB099FD92D9}"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0BB91F-729F-48CB-BE8E-CFB099FD92D9}"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B90BB91F-729F-48CB-BE8E-CFB099FD92D9}"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0BB91F-729F-48CB-BE8E-CFB099FD92D9}" type="datetimeFigureOut">
              <a:rPr lang="en-US" smtClean="0"/>
              <a:pPr/>
              <a:t>4/17/2018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0BB91F-729F-48CB-BE8E-CFB099FD92D9}"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0BB91F-729F-48CB-BE8E-CFB099FD92D9}" type="datetimeFigureOut">
              <a:rPr lang="en-US" smtClean="0"/>
              <a:pPr/>
              <a:t>4/17/2018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0BB91F-729F-48CB-BE8E-CFB099FD92D9}" type="datetimeFigureOut">
              <a:rPr lang="en-US" smtClean="0"/>
              <a:pPr/>
              <a:t>4/17/2018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B91F-729F-48CB-BE8E-CFB099FD92D9}" type="datetimeFigureOut">
              <a:rPr lang="en-US" smtClean="0"/>
              <a:pPr/>
              <a:t>4/17/2018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BB91F-729F-48CB-BE8E-CFB099FD92D9}"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0BB91F-729F-48CB-BE8E-CFB099FD92D9}" type="datetimeFigureOut">
              <a:rPr lang="en-US" smtClean="0"/>
              <a:pPr/>
              <a:t>4/17/2018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EB6C39-A5BF-4C9A-8422-724DA8296AD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Fragmentation</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BB91F-729F-48CB-BE8E-CFB099FD92D9}" type="datetimeFigureOut">
              <a:rPr lang="en-US" smtClean="0"/>
              <a:pPr/>
              <a:t>4/17/2018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B6C39-A5BF-4C9A-8422-724DA8296AD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457200" y="1676400"/>
            <a:ext cx="7924800" cy="5181600"/>
          </a:xfrm>
          <a:prstGeom prst="rect">
            <a:avLst/>
          </a:prstGeom>
        </p:spPr>
        <p:txBody>
          <a:bodyPr vert="horz" lIns="91440" tIns="45720" rIns="91440" bIns="45720" rtlCol="0">
            <a:normAutofit fontScale="70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1" i="0" u="none" strike="noStrike" kern="1200" cap="none" spc="0" normalizeH="0" baseline="0" noProof="0" dirty="0" smtClean="0">
                <a:ln>
                  <a:noFill/>
                </a:ln>
                <a:solidFill>
                  <a:schemeClr val="tx1"/>
                </a:solidFill>
                <a:effectLst/>
                <a:uLnTx/>
                <a:uFillTx/>
                <a:latin typeface="+mj-lt"/>
                <a:ea typeface="+mn-ea"/>
                <a:cs typeface="Times New Roman" pitchFamily="18" charset="0"/>
              </a:rPr>
              <a:t>Operating Systems(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2140709</a:t>
            </a:r>
            <a:r>
              <a:rPr kumimoji="0" lang="en-US" sz="3600" b="1" i="0" u="none" strike="noStrike" kern="1200" cap="none" spc="0" normalizeH="0" baseline="0" noProof="0" dirty="0" smtClean="0">
                <a:ln>
                  <a:noFill/>
                </a:ln>
                <a:solidFill>
                  <a:schemeClr val="tx1"/>
                </a:solidFill>
                <a:effectLst/>
                <a:uLnTx/>
                <a:uFillTx/>
                <a:latin typeface="+mj-lt"/>
                <a:ea typeface="+mn-ea"/>
                <a:cs typeface="Times New Roman" pitchFamily="18" charset="0"/>
              </a:rPr>
              <a:t>)</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1" i="0" u="none" strike="noStrike" kern="1200" cap="none" spc="0" normalizeH="0" baseline="0" noProof="0" dirty="0" smtClean="0">
                <a:ln>
                  <a:noFill/>
                </a:ln>
                <a:solidFill>
                  <a:schemeClr val="tx1"/>
                </a:solidFill>
                <a:effectLst/>
                <a:uLnTx/>
                <a:uFillTx/>
                <a:latin typeface="+mj-lt"/>
                <a:ea typeface="+mn-ea"/>
                <a:cs typeface="Arial" pitchFamily="34" charset="0"/>
              </a:rPr>
              <a:t>Topic: Memory Management</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600" b="1" dirty="0">
              <a:latin typeface="+mj-lt"/>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i="0" u="none" strike="noStrike" kern="1200" cap="none" spc="0" normalizeH="0" baseline="0" noProof="0" dirty="0" smtClean="0">
                <a:ln>
                  <a:noFill/>
                </a:ln>
                <a:solidFill>
                  <a:schemeClr val="tx1"/>
                </a:solidFill>
                <a:effectLst/>
                <a:uLnTx/>
                <a:uFillTx/>
                <a:latin typeface="+mj-lt"/>
                <a:ea typeface="+mn-ea"/>
                <a:cs typeface="Arial" pitchFamily="34" charset="0"/>
              </a:rPr>
              <a:t>Submitted</a:t>
            </a:r>
            <a:r>
              <a:rPr kumimoji="0" lang="en-US" sz="3600" i="0" u="none" strike="noStrike" kern="1200" cap="none" spc="0" normalizeH="0" noProof="0" dirty="0" smtClean="0">
                <a:ln>
                  <a:noFill/>
                </a:ln>
                <a:solidFill>
                  <a:schemeClr val="tx1"/>
                </a:solidFill>
                <a:effectLst/>
                <a:uLnTx/>
                <a:uFillTx/>
                <a:latin typeface="+mj-lt"/>
                <a:ea typeface="+mn-ea"/>
                <a:cs typeface="Arial" pitchFamily="34" charset="0"/>
              </a:rPr>
              <a:t> to:</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baseline="0" dirty="0" smtClean="0">
                <a:latin typeface="+mj-lt"/>
                <a:cs typeface="Arial" pitchFamily="34" charset="0"/>
              </a:rPr>
              <a:t>Prof.</a:t>
            </a:r>
            <a:r>
              <a:rPr lang="en-US" sz="3600" dirty="0" smtClean="0">
                <a:latin typeface="+mj-lt"/>
                <a:cs typeface="Arial" pitchFamily="34" charset="0"/>
              </a:rPr>
              <a:t> </a:t>
            </a:r>
            <a:r>
              <a:rPr lang="en-US" sz="3600" dirty="0" err="1" smtClean="0">
                <a:latin typeface="+mj-lt"/>
                <a:cs typeface="Arial" pitchFamily="34" charset="0"/>
              </a:rPr>
              <a:t>Urvashi</a:t>
            </a:r>
            <a:r>
              <a:rPr lang="en-US" sz="3600" dirty="0" smtClean="0">
                <a:latin typeface="+mj-lt"/>
                <a:cs typeface="Arial" pitchFamily="34" charset="0"/>
              </a:rPr>
              <a:t> </a:t>
            </a:r>
            <a:r>
              <a:rPr lang="en-US" sz="3600" dirty="0" err="1" smtClean="0">
                <a:latin typeface="+mj-lt"/>
                <a:cs typeface="Arial" pitchFamily="34" charset="0"/>
              </a:rPr>
              <a:t>Mistry</a:t>
            </a:r>
            <a:endParaRPr lang="en-US" sz="3600" dirty="0" smtClean="0">
              <a:latin typeface="+mj-lt"/>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i="0" u="none" strike="noStrike" kern="1200" cap="none" spc="0" normalizeH="0" baseline="0" noProof="0" dirty="0" smtClean="0">
                <a:ln>
                  <a:noFill/>
                </a:ln>
                <a:solidFill>
                  <a:schemeClr val="tx1"/>
                </a:solidFill>
                <a:effectLst/>
                <a:uLnTx/>
                <a:uFillTx/>
                <a:latin typeface="+mj-lt"/>
                <a:ea typeface="+mn-ea"/>
                <a:cs typeface="Arial" pitchFamily="34" charset="0"/>
              </a:rPr>
              <a:t>Prof.</a:t>
            </a:r>
            <a:r>
              <a:rPr kumimoji="0" lang="en-US" sz="3600" i="0" u="none" strike="noStrike" kern="1200" cap="none" spc="0" normalizeH="0" noProof="0" dirty="0" smtClean="0">
                <a:ln>
                  <a:noFill/>
                </a:ln>
                <a:solidFill>
                  <a:schemeClr val="tx1"/>
                </a:solidFill>
                <a:effectLst/>
                <a:uLnTx/>
                <a:uFillTx/>
                <a:latin typeface="+mj-lt"/>
                <a:ea typeface="+mn-ea"/>
                <a:cs typeface="Arial" pitchFamily="34" charset="0"/>
              </a:rPr>
              <a:t> BB (irrelevant)</a:t>
            </a: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dirty="0" smtClean="0">
              <a:ln>
                <a:noFill/>
              </a:ln>
              <a:solidFill>
                <a:schemeClr val="tx1"/>
              </a:solidFill>
              <a:effectLst/>
              <a:uLnTx/>
              <a:uFillTx/>
              <a:latin typeface="+mj-lt"/>
              <a:ea typeface="+mn-ea"/>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Prepared By:</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Akbari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Darshit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160420107002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Amul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Luniya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160420107003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Abhishek</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err="1" smtClean="0">
                <a:ln>
                  <a:noFill/>
                </a:ln>
                <a:solidFill>
                  <a:schemeClr val="tx1"/>
                </a:solidFill>
                <a:effectLst/>
                <a:uLnTx/>
                <a:uFillTx/>
                <a:latin typeface="+mn-lt"/>
                <a:ea typeface="+mn-ea"/>
                <a:cs typeface="+mn-cs"/>
              </a:rPr>
              <a:t>Chavda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160420107009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Tejas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Khunt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160420107023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lang="en-US" sz="3200" dirty="0" err="1" smtClean="0"/>
              <a:t>Keval</a:t>
            </a:r>
            <a:r>
              <a:rPr lang="en-US" sz="3200" dirty="0" smtClean="0"/>
              <a:t> </a:t>
            </a:r>
            <a:r>
              <a:rPr lang="en-US" sz="3200" dirty="0" err="1" smtClean="0"/>
              <a:t>Navadiya</a:t>
            </a:r>
            <a:r>
              <a:rPr lang="en-US" sz="3200" dirty="0" smtClean="0"/>
              <a:t>  -  160420107031</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2" name="Picture 5" descr="gtu-logo2.png"/>
          <p:cNvPicPr>
            <a:picLocks noChangeAspect="1"/>
          </p:cNvPicPr>
          <p:nvPr/>
        </p:nvPicPr>
        <p:blipFill>
          <a:blip r:embed="rId2" cstate="print"/>
          <a:srcRect/>
          <a:stretch>
            <a:fillRect/>
          </a:stretch>
        </p:blipFill>
        <p:spPr bwMode="auto">
          <a:xfrm>
            <a:off x="8001024" y="1"/>
            <a:ext cx="1142976" cy="1378119"/>
          </a:xfrm>
          <a:prstGeom prst="rect">
            <a:avLst/>
          </a:prstGeom>
          <a:noFill/>
          <a:ln w="9525">
            <a:noFill/>
            <a:miter lim="800000"/>
            <a:headEnd/>
            <a:tailEnd/>
          </a:ln>
        </p:spPr>
      </p:pic>
      <p:pic>
        <p:nvPicPr>
          <p:cNvPr id="13" name="Picture 6" descr="scet-logo.PNG"/>
          <p:cNvPicPr>
            <a:picLocks noChangeAspect="1"/>
          </p:cNvPicPr>
          <p:nvPr/>
        </p:nvPicPr>
        <p:blipFill>
          <a:blip r:embed="rId3"/>
          <a:srcRect l="4678" r="4884"/>
          <a:stretch>
            <a:fillRect/>
          </a:stretch>
        </p:blipFill>
        <p:spPr bwMode="auto">
          <a:xfrm>
            <a:off x="0" y="0"/>
            <a:ext cx="1411288" cy="1371600"/>
          </a:xfrm>
          <a:prstGeom prst="rect">
            <a:avLst/>
          </a:prstGeom>
          <a:noFill/>
          <a:ln w="9525">
            <a:noFill/>
            <a:miter lim="800000"/>
            <a:headEnd/>
            <a:tailEnd/>
          </a:ln>
        </p:spPr>
      </p:pic>
      <p:sp>
        <p:nvSpPr>
          <p:cNvPr id="14" name="TextBox 13"/>
          <p:cNvSpPr txBox="1"/>
          <p:nvPr/>
        </p:nvSpPr>
        <p:spPr>
          <a:xfrm>
            <a:off x="1524000" y="152400"/>
            <a:ext cx="6324600" cy="1077218"/>
          </a:xfrm>
          <a:prstGeom prst="rect">
            <a:avLst/>
          </a:prstGeom>
          <a:noFill/>
        </p:spPr>
        <p:txBody>
          <a:bodyPr>
            <a:spAutoFit/>
          </a:bodyPr>
          <a:lstStyle/>
          <a:p>
            <a:pPr algn="ctr">
              <a:defRPr/>
            </a:pPr>
            <a:r>
              <a:rPr lang="en-US" sz="3200" dirty="0" smtClean="0">
                <a:latin typeface="+mj-lt"/>
              </a:rPr>
              <a:t>SARVAJANIK COLLEGE OF ENGINEERING AND TECHNOLOGY</a:t>
            </a:r>
            <a:endParaRPr lang="en-IN" sz="3200" dirty="0">
              <a:latin typeface="+mj-lt"/>
            </a:endParaRPr>
          </a:p>
        </p:txBody>
      </p:sp>
      <p:sp>
        <p:nvSpPr>
          <p:cNvPr id="15" name="Slide Number Placeholder 9"/>
          <p:cNvSpPr>
            <a:spLocks noGrp="1"/>
          </p:cNvSpPr>
          <p:nvPr>
            <p:ph type="sldNum" sz="quarter" idx="12"/>
          </p:nvPr>
        </p:nvSpPr>
        <p:spPr/>
        <p:txBody>
          <a:bodyPr/>
          <a:lstStyle/>
          <a:p>
            <a:pPr>
              <a:defRPr/>
            </a:pPr>
            <a:fld id="{C4D5DD44-B147-4C80-BD95-3101FBA26B13}" type="slidenum">
              <a:rPr lang="en-US" smtClean="0"/>
              <a:pPr>
                <a:defRPr/>
              </a:pPr>
              <a:t>1</a:t>
            </a:fld>
            <a:endParaRPr lang="en-US"/>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0" y="152400"/>
            <a:ext cx="9144000" cy="944562"/>
          </a:xfrm>
        </p:spPr>
        <p:txBody>
          <a:bodyPr>
            <a:noAutofit/>
          </a:bodyPr>
          <a:lstStyle/>
          <a:p>
            <a:r>
              <a:rPr lang="en-US" sz="3800" dirty="0" smtClean="0">
                <a:solidFill>
                  <a:srgbClr val="FFFF00"/>
                </a:solidFill>
                <a:latin typeface="Calibri" pitchFamily="34" charset="0"/>
              </a:rPr>
              <a:t>Multiprogramming with Fixed Partition</a:t>
            </a:r>
            <a:endParaRPr lang="en-US" sz="3800" dirty="0">
              <a:solidFill>
                <a:srgbClr val="FFFF00"/>
              </a:solidFill>
              <a:latin typeface="Calibri" pitchFamily="34" charset="0"/>
            </a:endParaRPr>
          </a:p>
        </p:txBody>
      </p:sp>
      <p:sp>
        <p:nvSpPr>
          <p:cNvPr id="1048682" name="Content Placeholder 2"/>
          <p:cNvSpPr>
            <a:spLocks noGrp="1"/>
          </p:cNvSpPr>
          <p:nvPr>
            <p:ph sz="quarter" idx="1"/>
          </p:nvPr>
        </p:nvSpPr>
        <p:spPr>
          <a:xfrm>
            <a:off x="457200" y="1371600"/>
            <a:ext cx="8001000" cy="5334000"/>
          </a:xfrm>
        </p:spPr>
        <p:txBody>
          <a:bodyPr>
            <a:normAutofit fontScale="92500" lnSpcReduction="20000"/>
          </a:bodyPr>
          <a:lstStyle/>
          <a:p>
            <a:pPr algn="just">
              <a:lnSpc>
                <a:spcPct val="150000"/>
              </a:lnSpc>
            </a:pPr>
            <a:r>
              <a:rPr lang="en-US" sz="2200" dirty="0">
                <a:latin typeface="Calibri" pitchFamily="34" charset="0"/>
              </a:rPr>
              <a:t>To support the multiprogramming the main memory is dividing </a:t>
            </a:r>
            <a:r>
              <a:rPr lang="en-US" sz="2200" dirty="0" smtClean="0">
                <a:latin typeface="Calibri" pitchFamily="34" charset="0"/>
              </a:rPr>
              <a:t>into multiple partitions</a:t>
            </a:r>
          </a:p>
          <a:p>
            <a:pPr algn="just">
              <a:lnSpc>
                <a:spcPct val="150000"/>
              </a:lnSpc>
            </a:pPr>
            <a:r>
              <a:rPr lang="en-US" sz="2200" dirty="0">
                <a:latin typeface="Calibri" pitchFamily="34" charset="0"/>
              </a:rPr>
              <a:t>The number of partitions are fixed but the size of each partition can be different</a:t>
            </a:r>
          </a:p>
          <a:p>
            <a:pPr algn="just">
              <a:lnSpc>
                <a:spcPct val="150000"/>
              </a:lnSpc>
            </a:pPr>
            <a:r>
              <a:rPr lang="en-US" sz="2200" dirty="0">
                <a:latin typeface="Calibri" pitchFamily="34" charset="0"/>
              </a:rPr>
              <a:t>Each process will store into these partitions contiguously. </a:t>
            </a:r>
            <a:endParaRPr lang="en-US" sz="2200" dirty="0" smtClean="0">
              <a:latin typeface="Calibri" pitchFamily="34" charset="0"/>
            </a:endParaRPr>
          </a:p>
          <a:p>
            <a:pPr algn="just">
              <a:lnSpc>
                <a:spcPct val="150000"/>
              </a:lnSpc>
            </a:pPr>
            <a:r>
              <a:rPr lang="en-US" sz="2200" dirty="0">
                <a:latin typeface="Calibri" pitchFamily="34" charset="0"/>
              </a:rPr>
              <a:t>Here </a:t>
            </a:r>
            <a:r>
              <a:rPr lang="en-US" sz="2200" dirty="0" smtClean="0">
                <a:latin typeface="Calibri" pitchFamily="34" charset="0"/>
              </a:rPr>
              <a:t>only one </a:t>
            </a:r>
            <a:r>
              <a:rPr lang="en-US" sz="2200" dirty="0">
                <a:latin typeface="Calibri" pitchFamily="34" charset="0"/>
              </a:rPr>
              <a:t>process </a:t>
            </a:r>
            <a:r>
              <a:rPr lang="en-US" sz="2200" dirty="0" smtClean="0">
                <a:latin typeface="Calibri" pitchFamily="34" charset="0"/>
              </a:rPr>
              <a:t>is allowed into one partition.</a:t>
            </a:r>
          </a:p>
          <a:p>
            <a:pPr algn="just">
              <a:lnSpc>
                <a:spcPct val="150000"/>
              </a:lnSpc>
            </a:pPr>
            <a:r>
              <a:rPr lang="en-US" sz="2200" dirty="0">
                <a:latin typeface="Calibri" pitchFamily="34" charset="0"/>
              </a:rPr>
              <a:t>Degree of Multiprogramming is equivalent to the number of partitions as many processes can be existed into main memory at one </a:t>
            </a:r>
            <a:r>
              <a:rPr lang="en-US" sz="2200" dirty="0" smtClean="0">
                <a:latin typeface="Calibri" pitchFamily="34" charset="0"/>
              </a:rPr>
              <a:t>time</a:t>
            </a:r>
          </a:p>
          <a:p>
            <a:pPr algn="just">
              <a:lnSpc>
                <a:spcPct val="150000"/>
              </a:lnSpc>
            </a:pPr>
            <a:r>
              <a:rPr lang="en-US" sz="2200" dirty="0">
                <a:latin typeface="Calibri" pitchFamily="34" charset="0"/>
              </a:rPr>
              <a:t>Operating system will load the more than one process into the partitions</a:t>
            </a:r>
            <a:r>
              <a:rPr lang="en-US" sz="2200" dirty="0" smtClean="0">
                <a:latin typeface="Calibri" pitchFamily="34" charset="0"/>
              </a:rPr>
              <a:t>.</a:t>
            </a:r>
          </a:p>
          <a:p>
            <a:pPr algn="just">
              <a:lnSpc>
                <a:spcPct val="150000"/>
              </a:lnSpc>
            </a:pPr>
            <a:r>
              <a:rPr lang="en-US" sz="2200" dirty="0">
                <a:latin typeface="Calibri" pitchFamily="34" charset="0"/>
              </a:rPr>
              <a:t>If no free partition is available, then any process with lower priority can be swapped out to make room for a higher priority </a:t>
            </a:r>
            <a:r>
              <a:rPr lang="en-US" sz="2200" dirty="0" smtClean="0">
                <a:latin typeface="Calibri" pitchFamily="34" charset="0"/>
              </a:rPr>
              <a:t>process</a:t>
            </a:r>
            <a:r>
              <a:rPr lang="en-US" sz="2000" dirty="0">
                <a:latin typeface="Calibri" pitchFamily="34" charset="0"/>
              </a:rPr>
              <a:t>.</a:t>
            </a:r>
            <a:endParaRPr lang="en-US" sz="2200" dirty="0">
              <a:latin typeface="Calibri" pitchFamily="34" charset="0"/>
            </a:endParaRPr>
          </a:p>
        </p:txBody>
      </p:sp>
    </p:spTree>
    <p:extLst>
      <p:ext uri="{BB962C8B-B14F-4D97-AF65-F5344CB8AC3E}">
        <p14:creationId xmlns:p14="http://schemas.microsoft.com/office/powerpoint/2010/main" xmlns="" val="3168846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3"/>
          <p:cNvPicPr>
            <a:picLocks noChangeAspect="1" noChangeArrowheads="1"/>
          </p:cNvPicPr>
          <p:nvPr/>
        </p:nvPicPr>
        <p:blipFill>
          <a:blip r:embed="rId2"/>
          <a:srcRect/>
          <a:stretch>
            <a:fillRect/>
          </a:stretch>
        </p:blipFill>
        <p:spPr bwMode="auto">
          <a:xfrm>
            <a:off x="1496786" y="161331"/>
            <a:ext cx="1981200" cy="4267200"/>
          </a:xfrm>
          <a:prstGeom prst="rect">
            <a:avLst/>
          </a:prstGeom>
          <a:noFill/>
          <a:ln>
            <a:noFill/>
          </a:ln>
          <a:effectLst/>
        </p:spPr>
      </p:pic>
      <p:sp>
        <p:nvSpPr>
          <p:cNvPr id="1048683" name="TextBox 5"/>
          <p:cNvSpPr txBox="1"/>
          <p:nvPr/>
        </p:nvSpPr>
        <p:spPr>
          <a:xfrm>
            <a:off x="1064079" y="161331"/>
            <a:ext cx="609600" cy="369332"/>
          </a:xfrm>
          <a:prstGeom prst="rect">
            <a:avLst/>
          </a:prstGeom>
          <a:noFill/>
        </p:spPr>
        <p:txBody>
          <a:bodyPr wrap="square" rtlCol="0">
            <a:spAutoFit/>
          </a:bodyPr>
          <a:lstStyle/>
          <a:p>
            <a:r>
              <a:rPr lang="en-US" dirty="0" smtClean="0"/>
              <a:t>0</a:t>
            </a:r>
            <a:endParaRPr lang="en-US" dirty="0"/>
          </a:p>
        </p:txBody>
      </p:sp>
      <p:sp>
        <p:nvSpPr>
          <p:cNvPr id="1048684" name="TextBox 6"/>
          <p:cNvSpPr txBox="1"/>
          <p:nvPr/>
        </p:nvSpPr>
        <p:spPr>
          <a:xfrm>
            <a:off x="911679" y="1488606"/>
            <a:ext cx="762000" cy="369332"/>
          </a:xfrm>
          <a:prstGeom prst="rect">
            <a:avLst/>
          </a:prstGeom>
          <a:noFill/>
        </p:spPr>
        <p:txBody>
          <a:bodyPr wrap="square" rtlCol="0">
            <a:spAutoFit/>
          </a:bodyPr>
          <a:lstStyle/>
          <a:p>
            <a:r>
              <a:rPr lang="en-US" dirty="0" smtClean="0"/>
              <a:t>500</a:t>
            </a:r>
            <a:endParaRPr lang="en-US" dirty="0"/>
          </a:p>
        </p:txBody>
      </p:sp>
      <p:sp>
        <p:nvSpPr>
          <p:cNvPr id="1048685" name="TextBox 10"/>
          <p:cNvSpPr txBox="1"/>
          <p:nvPr/>
        </p:nvSpPr>
        <p:spPr>
          <a:xfrm>
            <a:off x="911679" y="2110265"/>
            <a:ext cx="620486" cy="369332"/>
          </a:xfrm>
          <a:prstGeom prst="rect">
            <a:avLst/>
          </a:prstGeom>
          <a:noFill/>
        </p:spPr>
        <p:txBody>
          <a:bodyPr wrap="square" rtlCol="0">
            <a:spAutoFit/>
          </a:bodyPr>
          <a:lstStyle/>
          <a:p>
            <a:r>
              <a:rPr lang="en-US" dirty="0"/>
              <a:t>6</a:t>
            </a:r>
            <a:r>
              <a:rPr lang="en-US" dirty="0" smtClean="0"/>
              <a:t>00</a:t>
            </a:r>
            <a:endParaRPr lang="en-US" dirty="0"/>
          </a:p>
        </p:txBody>
      </p:sp>
      <p:sp>
        <p:nvSpPr>
          <p:cNvPr id="1048686" name="TextBox 11"/>
          <p:cNvSpPr txBox="1"/>
          <p:nvPr/>
        </p:nvSpPr>
        <p:spPr>
          <a:xfrm>
            <a:off x="887186" y="2640819"/>
            <a:ext cx="669472" cy="369332"/>
          </a:xfrm>
          <a:prstGeom prst="rect">
            <a:avLst/>
          </a:prstGeom>
          <a:noFill/>
        </p:spPr>
        <p:txBody>
          <a:bodyPr wrap="square" rtlCol="0">
            <a:spAutoFit/>
          </a:bodyPr>
          <a:lstStyle/>
          <a:p>
            <a:r>
              <a:rPr lang="en-US" dirty="0" smtClean="0"/>
              <a:t>700</a:t>
            </a:r>
            <a:endParaRPr lang="en-US" dirty="0"/>
          </a:p>
        </p:txBody>
      </p:sp>
      <p:sp>
        <p:nvSpPr>
          <p:cNvPr id="1048687" name="TextBox 12"/>
          <p:cNvSpPr txBox="1"/>
          <p:nvPr/>
        </p:nvSpPr>
        <p:spPr>
          <a:xfrm>
            <a:off x="911679" y="3133131"/>
            <a:ext cx="762000" cy="369332"/>
          </a:xfrm>
          <a:prstGeom prst="rect">
            <a:avLst/>
          </a:prstGeom>
          <a:noFill/>
        </p:spPr>
        <p:txBody>
          <a:bodyPr wrap="square" rtlCol="0">
            <a:spAutoFit/>
          </a:bodyPr>
          <a:lstStyle/>
          <a:p>
            <a:r>
              <a:rPr lang="en-US" dirty="0" smtClean="0"/>
              <a:t>800</a:t>
            </a:r>
            <a:endParaRPr lang="en-US" dirty="0"/>
          </a:p>
        </p:txBody>
      </p:sp>
      <p:sp>
        <p:nvSpPr>
          <p:cNvPr id="1048688" name="TextBox 13"/>
          <p:cNvSpPr txBox="1"/>
          <p:nvPr/>
        </p:nvSpPr>
        <p:spPr>
          <a:xfrm>
            <a:off x="911679" y="3666531"/>
            <a:ext cx="762000" cy="369332"/>
          </a:xfrm>
          <a:prstGeom prst="rect">
            <a:avLst/>
          </a:prstGeom>
          <a:noFill/>
        </p:spPr>
        <p:txBody>
          <a:bodyPr wrap="square" rtlCol="0">
            <a:spAutoFit/>
          </a:bodyPr>
          <a:lstStyle/>
          <a:p>
            <a:r>
              <a:rPr lang="en-US" dirty="0" smtClean="0"/>
              <a:t>900</a:t>
            </a:r>
            <a:endParaRPr lang="en-US" dirty="0"/>
          </a:p>
        </p:txBody>
      </p:sp>
      <p:sp>
        <p:nvSpPr>
          <p:cNvPr id="1048689" name="TextBox 14"/>
          <p:cNvSpPr txBox="1"/>
          <p:nvPr/>
        </p:nvSpPr>
        <p:spPr>
          <a:xfrm>
            <a:off x="813708" y="4080971"/>
            <a:ext cx="762000" cy="369332"/>
          </a:xfrm>
          <a:prstGeom prst="rect">
            <a:avLst/>
          </a:prstGeom>
          <a:noFill/>
        </p:spPr>
        <p:txBody>
          <a:bodyPr wrap="square" rtlCol="0">
            <a:spAutoFit/>
          </a:bodyPr>
          <a:lstStyle/>
          <a:p>
            <a:r>
              <a:rPr lang="en-US" dirty="0" smtClean="0"/>
              <a:t>1000</a:t>
            </a:r>
            <a:endParaRPr lang="en-US" dirty="0"/>
          </a:p>
        </p:txBody>
      </p:sp>
      <p:sp>
        <p:nvSpPr>
          <p:cNvPr id="1048696" name="TextBox 7"/>
          <p:cNvSpPr txBox="1"/>
          <p:nvPr/>
        </p:nvSpPr>
        <p:spPr>
          <a:xfrm>
            <a:off x="0" y="4648200"/>
            <a:ext cx="5105400" cy="446276"/>
          </a:xfrm>
          <a:prstGeom prst="rect">
            <a:avLst/>
          </a:prstGeom>
          <a:noFill/>
        </p:spPr>
        <p:txBody>
          <a:bodyPr wrap="square" rtlCol="0">
            <a:spAutoFit/>
          </a:bodyPr>
          <a:lstStyle/>
          <a:p>
            <a:pPr algn="ctr"/>
            <a:r>
              <a:rPr lang="en-US" sz="2300" b="1" dirty="0" smtClean="0">
                <a:latin typeface="Calibri" pitchFamily="34" charset="0"/>
              </a:rPr>
              <a:t>MFT with equal-size partition</a:t>
            </a:r>
            <a:endParaRPr lang="en-US" sz="2300" b="1" dirty="0">
              <a:latin typeface="Calibri" pitchFamily="34" charset="0"/>
            </a:endParaRPr>
          </a:p>
        </p:txBody>
      </p:sp>
      <p:pic>
        <p:nvPicPr>
          <p:cNvPr id="11" name="Picture 4"/>
          <p:cNvPicPr>
            <a:picLocks noChangeAspect="1" noChangeArrowheads="1"/>
          </p:cNvPicPr>
          <p:nvPr/>
        </p:nvPicPr>
        <p:blipFill>
          <a:blip r:embed="rId3"/>
          <a:srcRect/>
          <a:stretch>
            <a:fillRect/>
          </a:stretch>
        </p:blipFill>
        <p:spPr bwMode="auto">
          <a:xfrm>
            <a:off x="5943499" y="161331"/>
            <a:ext cx="2057400" cy="4267200"/>
          </a:xfrm>
          <a:prstGeom prst="rect">
            <a:avLst/>
          </a:prstGeom>
          <a:noFill/>
          <a:ln>
            <a:noFill/>
          </a:ln>
          <a:effectLst/>
        </p:spPr>
      </p:pic>
      <p:sp>
        <p:nvSpPr>
          <p:cNvPr id="12" name="TextBox 15"/>
          <p:cNvSpPr txBox="1"/>
          <p:nvPr/>
        </p:nvSpPr>
        <p:spPr>
          <a:xfrm>
            <a:off x="5562499" y="189577"/>
            <a:ext cx="762000" cy="369332"/>
          </a:xfrm>
          <a:prstGeom prst="rect">
            <a:avLst/>
          </a:prstGeom>
          <a:noFill/>
        </p:spPr>
        <p:txBody>
          <a:bodyPr wrap="square" rtlCol="0">
            <a:spAutoFit/>
          </a:bodyPr>
          <a:lstStyle/>
          <a:p>
            <a:r>
              <a:rPr lang="en-US" dirty="0" smtClean="0"/>
              <a:t>0</a:t>
            </a:r>
            <a:endParaRPr lang="en-US" dirty="0"/>
          </a:p>
        </p:txBody>
      </p:sp>
      <p:sp>
        <p:nvSpPr>
          <p:cNvPr id="13" name="TextBox 16"/>
          <p:cNvSpPr txBox="1"/>
          <p:nvPr/>
        </p:nvSpPr>
        <p:spPr>
          <a:xfrm>
            <a:off x="5333899" y="1488606"/>
            <a:ext cx="762000" cy="369332"/>
          </a:xfrm>
          <a:prstGeom prst="rect">
            <a:avLst/>
          </a:prstGeom>
          <a:noFill/>
        </p:spPr>
        <p:txBody>
          <a:bodyPr wrap="square" rtlCol="0">
            <a:spAutoFit/>
          </a:bodyPr>
          <a:lstStyle/>
          <a:p>
            <a:r>
              <a:rPr lang="en-US" dirty="0" smtClean="0"/>
              <a:t>500</a:t>
            </a:r>
            <a:endParaRPr lang="en-US" dirty="0"/>
          </a:p>
        </p:txBody>
      </p:sp>
      <p:sp>
        <p:nvSpPr>
          <p:cNvPr id="14" name="TextBox 17"/>
          <p:cNvSpPr txBox="1"/>
          <p:nvPr/>
        </p:nvSpPr>
        <p:spPr>
          <a:xfrm>
            <a:off x="5344785" y="2081237"/>
            <a:ext cx="762000" cy="369332"/>
          </a:xfrm>
          <a:prstGeom prst="rect">
            <a:avLst/>
          </a:prstGeom>
          <a:noFill/>
        </p:spPr>
        <p:txBody>
          <a:bodyPr wrap="square" rtlCol="0">
            <a:spAutoFit/>
          </a:bodyPr>
          <a:lstStyle/>
          <a:p>
            <a:r>
              <a:rPr lang="en-US" dirty="0" smtClean="0"/>
              <a:t>6</a:t>
            </a:r>
            <a:r>
              <a:rPr lang="en-US" dirty="0"/>
              <a:t>5</a:t>
            </a:r>
            <a:r>
              <a:rPr lang="en-US" dirty="0" smtClean="0"/>
              <a:t>0</a:t>
            </a:r>
            <a:endParaRPr lang="en-US" dirty="0"/>
          </a:p>
        </p:txBody>
      </p:sp>
      <p:sp>
        <p:nvSpPr>
          <p:cNvPr id="15" name="TextBox 18"/>
          <p:cNvSpPr txBox="1"/>
          <p:nvPr/>
        </p:nvSpPr>
        <p:spPr>
          <a:xfrm>
            <a:off x="5376535" y="2640819"/>
            <a:ext cx="762000" cy="369332"/>
          </a:xfrm>
          <a:prstGeom prst="rect">
            <a:avLst/>
          </a:prstGeom>
          <a:noFill/>
        </p:spPr>
        <p:txBody>
          <a:bodyPr wrap="square" rtlCol="0">
            <a:spAutoFit/>
          </a:bodyPr>
          <a:lstStyle/>
          <a:p>
            <a:r>
              <a:rPr lang="en-US" dirty="0" smtClean="0"/>
              <a:t>750</a:t>
            </a:r>
            <a:endParaRPr lang="en-US" dirty="0"/>
          </a:p>
        </p:txBody>
      </p:sp>
      <p:sp>
        <p:nvSpPr>
          <p:cNvPr id="16" name="TextBox 19"/>
          <p:cNvSpPr txBox="1"/>
          <p:nvPr/>
        </p:nvSpPr>
        <p:spPr>
          <a:xfrm>
            <a:off x="5408286" y="3133131"/>
            <a:ext cx="762000" cy="369332"/>
          </a:xfrm>
          <a:prstGeom prst="rect">
            <a:avLst/>
          </a:prstGeom>
          <a:noFill/>
        </p:spPr>
        <p:txBody>
          <a:bodyPr wrap="square" rtlCol="0">
            <a:spAutoFit/>
          </a:bodyPr>
          <a:lstStyle/>
          <a:p>
            <a:r>
              <a:rPr lang="en-US" dirty="0" smtClean="0"/>
              <a:t>800</a:t>
            </a:r>
            <a:endParaRPr lang="en-US" dirty="0"/>
          </a:p>
        </p:txBody>
      </p:sp>
      <p:sp>
        <p:nvSpPr>
          <p:cNvPr id="17" name="TextBox 20"/>
          <p:cNvSpPr txBox="1"/>
          <p:nvPr/>
        </p:nvSpPr>
        <p:spPr>
          <a:xfrm>
            <a:off x="5257699" y="4035863"/>
            <a:ext cx="707571" cy="369332"/>
          </a:xfrm>
          <a:prstGeom prst="rect">
            <a:avLst/>
          </a:prstGeom>
          <a:noFill/>
        </p:spPr>
        <p:txBody>
          <a:bodyPr wrap="square" rtlCol="0">
            <a:spAutoFit/>
          </a:bodyPr>
          <a:lstStyle/>
          <a:p>
            <a:r>
              <a:rPr lang="en-US" dirty="0" smtClean="0"/>
              <a:t>1000</a:t>
            </a:r>
            <a:endParaRPr lang="en-US" dirty="0"/>
          </a:p>
        </p:txBody>
      </p:sp>
      <p:sp>
        <p:nvSpPr>
          <p:cNvPr id="18" name="TextBox 22"/>
          <p:cNvSpPr txBox="1"/>
          <p:nvPr/>
        </p:nvSpPr>
        <p:spPr>
          <a:xfrm>
            <a:off x="3477986" y="4648200"/>
            <a:ext cx="6553200" cy="446276"/>
          </a:xfrm>
          <a:prstGeom prst="rect">
            <a:avLst/>
          </a:prstGeom>
          <a:noFill/>
        </p:spPr>
        <p:txBody>
          <a:bodyPr wrap="square" rtlCol="0">
            <a:spAutoFit/>
          </a:bodyPr>
          <a:lstStyle/>
          <a:p>
            <a:pPr algn="ctr"/>
            <a:r>
              <a:rPr lang="en-US" sz="2300" b="1" dirty="0" smtClean="0">
                <a:latin typeface="Calibri" pitchFamily="34" charset="0"/>
              </a:rPr>
              <a:t>MFT with unequal-size partition</a:t>
            </a:r>
            <a:endParaRPr lang="en-US" sz="2300" b="1" dirty="0">
              <a:latin typeface="Calibri" pitchFamily="34" charset="0"/>
            </a:endParaRPr>
          </a:p>
        </p:txBody>
      </p:sp>
      <p:sp>
        <p:nvSpPr>
          <p:cNvPr id="2" name="Rectangle 1"/>
          <p:cNvSpPr/>
          <p:nvPr/>
        </p:nvSpPr>
        <p:spPr>
          <a:xfrm>
            <a:off x="0" y="5410200"/>
            <a:ext cx="9144000" cy="967957"/>
          </a:xfrm>
          <a:prstGeom prst="rect">
            <a:avLst/>
          </a:prstGeom>
        </p:spPr>
        <p:txBody>
          <a:bodyPr wrap="square">
            <a:spAutoFit/>
          </a:bodyPr>
          <a:lstStyle/>
          <a:p>
            <a:pPr marL="342900" indent="-342900" algn="just">
              <a:lnSpc>
                <a:spcPct val="150000"/>
              </a:lnSpc>
              <a:buFont typeface="Arial" pitchFamily="34" charset="0"/>
              <a:buChar char="•"/>
            </a:pPr>
            <a:r>
              <a:rPr lang="en-US" sz="2000" dirty="0">
                <a:latin typeface="Calibri" pitchFamily="34" charset="0"/>
              </a:rPr>
              <a:t>In fig.1 memory is divided into 5 equal size partitions. Each partition of 100MB.</a:t>
            </a:r>
          </a:p>
          <a:p>
            <a:pPr marL="342900" indent="-342900" algn="just">
              <a:lnSpc>
                <a:spcPct val="150000"/>
              </a:lnSpc>
              <a:buFont typeface="Arial" pitchFamily="34" charset="0"/>
              <a:buChar char="•"/>
            </a:pPr>
            <a:r>
              <a:rPr lang="en-US" sz="2000" dirty="0">
                <a:latin typeface="Calibri" pitchFamily="34" charset="0"/>
              </a:rPr>
              <a:t>In fig.2 memory is divide into 4 unequal size partitions. Partition size is not equal.</a:t>
            </a:r>
          </a:p>
        </p:txBody>
      </p:sp>
    </p:spTree>
    <p:extLst>
      <p:ext uri="{BB962C8B-B14F-4D97-AF65-F5344CB8AC3E}">
        <p14:creationId xmlns:p14="http://schemas.microsoft.com/office/powerpoint/2010/main" xmlns="" val="110667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25824"/>
            <a:ext cx="7467600" cy="11430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800" dirty="0" smtClean="0">
                <a:solidFill>
                  <a:srgbClr val="FFFF00"/>
                </a:solidFill>
                <a:latin typeface="Calibri" pitchFamily="34" charset="0"/>
              </a:rPr>
              <a:t>Advantages and Disadvantages of Fixed partition</a:t>
            </a:r>
            <a:endParaRPr lang="en-US" sz="3800" dirty="0">
              <a:solidFill>
                <a:srgbClr val="FFFF00"/>
              </a:solidFill>
              <a:latin typeface="Calibri" pitchFamily="34" charset="0"/>
            </a:endParaRPr>
          </a:p>
        </p:txBody>
      </p:sp>
      <p:sp>
        <p:nvSpPr>
          <p:cNvPr id="5" name="Content Placeholder 2"/>
          <p:cNvSpPr txBox="1">
            <a:spLocks/>
          </p:cNvSpPr>
          <p:nvPr/>
        </p:nvSpPr>
        <p:spPr>
          <a:xfrm>
            <a:off x="457200" y="1600200"/>
            <a:ext cx="7467600" cy="48737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150000"/>
              </a:lnSpc>
            </a:pPr>
            <a:r>
              <a:rPr lang="en-US" sz="2300" b="1" dirty="0" smtClean="0">
                <a:solidFill>
                  <a:schemeClr val="tx1"/>
                </a:solidFill>
                <a:latin typeface="Calibri" pitchFamily="34" charset="0"/>
              </a:rPr>
              <a:t>Advantage</a:t>
            </a:r>
            <a:r>
              <a:rPr lang="en-US" sz="2300" dirty="0" smtClean="0">
                <a:solidFill>
                  <a:schemeClr val="tx1"/>
                </a:solidFill>
                <a:latin typeface="Calibri" pitchFamily="34" charset="0"/>
              </a:rPr>
              <a:t> :   </a:t>
            </a:r>
          </a:p>
          <a:p>
            <a:pPr marL="0" indent="0">
              <a:lnSpc>
                <a:spcPct val="150000"/>
              </a:lnSpc>
              <a:buFont typeface="Arial" pitchFamily="34" charset="0"/>
              <a:buNone/>
            </a:pPr>
            <a:r>
              <a:rPr lang="en-US" sz="2300" dirty="0" smtClean="0">
                <a:solidFill>
                  <a:schemeClr val="tx1"/>
                </a:solidFill>
                <a:latin typeface="Calibri" pitchFamily="34" charset="0"/>
              </a:rPr>
              <a:t>-&gt; </a:t>
            </a:r>
            <a:r>
              <a:rPr lang="en-US" sz="2300" dirty="0">
                <a:solidFill>
                  <a:schemeClr val="tx1"/>
                </a:solidFill>
                <a:latin typeface="Calibri" pitchFamily="34" charset="0"/>
              </a:rPr>
              <a:t>S</a:t>
            </a:r>
            <a:r>
              <a:rPr lang="en-US" sz="2300" dirty="0" smtClean="0">
                <a:solidFill>
                  <a:schemeClr val="tx1"/>
                </a:solidFill>
                <a:latin typeface="Calibri" pitchFamily="34" charset="0"/>
              </a:rPr>
              <a:t>imple to implement</a:t>
            </a:r>
          </a:p>
          <a:p>
            <a:pPr marL="0" indent="0">
              <a:lnSpc>
                <a:spcPct val="150000"/>
              </a:lnSpc>
              <a:buFont typeface="Arial" pitchFamily="34" charset="0"/>
              <a:buNone/>
            </a:pPr>
            <a:endParaRPr lang="en-US" sz="2300" dirty="0" smtClean="0">
              <a:solidFill>
                <a:schemeClr val="tx1"/>
              </a:solidFill>
              <a:latin typeface="Calibri" pitchFamily="34" charset="0"/>
            </a:endParaRPr>
          </a:p>
          <a:p>
            <a:pPr>
              <a:lnSpc>
                <a:spcPct val="150000"/>
              </a:lnSpc>
            </a:pPr>
            <a:r>
              <a:rPr lang="en-US" sz="2300" b="1" dirty="0" smtClean="0">
                <a:solidFill>
                  <a:schemeClr val="tx1"/>
                </a:solidFill>
                <a:latin typeface="Calibri" pitchFamily="34" charset="0"/>
              </a:rPr>
              <a:t>Disadvantages</a:t>
            </a:r>
            <a:r>
              <a:rPr lang="en-US" sz="2300" dirty="0" smtClean="0">
                <a:solidFill>
                  <a:schemeClr val="tx1"/>
                </a:solidFill>
                <a:latin typeface="Calibri" pitchFamily="34" charset="0"/>
              </a:rPr>
              <a:t> :  </a:t>
            </a:r>
          </a:p>
          <a:p>
            <a:pPr marL="0" indent="0">
              <a:lnSpc>
                <a:spcPct val="150000"/>
              </a:lnSpc>
              <a:buFont typeface="Arial" pitchFamily="34" charset="0"/>
              <a:buNone/>
            </a:pPr>
            <a:r>
              <a:rPr lang="en-US" sz="2300" dirty="0" smtClean="0">
                <a:solidFill>
                  <a:schemeClr val="tx1"/>
                </a:solidFill>
                <a:latin typeface="Calibri" pitchFamily="34" charset="0"/>
              </a:rPr>
              <a:t> -&gt; Problem of internal fragmentation. (In equal size and</a:t>
            </a:r>
          </a:p>
          <a:p>
            <a:pPr marL="0" indent="0">
              <a:lnSpc>
                <a:spcPct val="150000"/>
              </a:lnSpc>
              <a:buFont typeface="Arial" pitchFamily="34" charset="0"/>
              <a:buNone/>
            </a:pPr>
            <a:r>
              <a:rPr lang="en-US" sz="2300" dirty="0">
                <a:solidFill>
                  <a:schemeClr val="tx1"/>
                </a:solidFill>
                <a:latin typeface="Calibri" pitchFamily="34" charset="0"/>
              </a:rPr>
              <a:t> </a:t>
            </a:r>
            <a:r>
              <a:rPr lang="en-US" sz="2300" dirty="0" smtClean="0">
                <a:solidFill>
                  <a:schemeClr val="tx1"/>
                </a:solidFill>
                <a:latin typeface="Calibri" pitchFamily="34" charset="0"/>
              </a:rPr>
              <a:t>      unequal size of partitioning)</a:t>
            </a:r>
          </a:p>
          <a:p>
            <a:pPr marL="0" indent="0">
              <a:lnSpc>
                <a:spcPct val="150000"/>
              </a:lnSpc>
              <a:buFont typeface="Arial" pitchFamily="34" charset="0"/>
              <a:buNone/>
            </a:pPr>
            <a:r>
              <a:rPr lang="en-US" sz="2300" dirty="0" smtClean="0">
                <a:solidFill>
                  <a:schemeClr val="tx1"/>
                </a:solidFill>
                <a:latin typeface="Calibri" pitchFamily="34" charset="0"/>
              </a:rPr>
              <a:t> -&gt;  Not efficient use of memory.</a:t>
            </a:r>
          </a:p>
          <a:p>
            <a:endParaRPr lang="en-US" sz="2300" dirty="0">
              <a:solidFill>
                <a:schemeClr val="tx1"/>
              </a:solidFill>
              <a:latin typeface="Calibri" pitchFamily="34" charset="0"/>
            </a:endParaRPr>
          </a:p>
        </p:txBody>
      </p:sp>
    </p:spTree>
    <p:extLst>
      <p:ext uri="{BB962C8B-B14F-4D97-AF65-F5344CB8AC3E}">
        <p14:creationId xmlns:p14="http://schemas.microsoft.com/office/powerpoint/2010/main" xmlns="" val="1374314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a:xfrm>
            <a:off x="0" y="381000"/>
            <a:ext cx="9144000" cy="685800"/>
          </a:xfrm>
        </p:spPr>
        <p:txBody>
          <a:bodyPr/>
          <a:lstStyle/>
          <a:p>
            <a:r>
              <a:rPr lang="en-US" sz="3800" dirty="0" smtClean="0">
                <a:solidFill>
                  <a:srgbClr val="FFFF00"/>
                </a:solidFill>
                <a:latin typeface="Calibri" pitchFamily="34" charset="0"/>
              </a:rPr>
              <a:t>Multiprogramming with Variable Partition</a:t>
            </a:r>
            <a:endParaRPr lang="en-US" sz="3800" dirty="0">
              <a:solidFill>
                <a:srgbClr val="FFFF00"/>
              </a:solidFill>
              <a:latin typeface="Calibri" pitchFamily="34" charset="0"/>
            </a:endParaRPr>
          </a:p>
        </p:txBody>
      </p:sp>
      <p:sp>
        <p:nvSpPr>
          <p:cNvPr id="1048733" name="Content Placeholder 2"/>
          <p:cNvSpPr>
            <a:spLocks noGrp="1"/>
          </p:cNvSpPr>
          <p:nvPr>
            <p:ph sz="quarter" idx="1"/>
          </p:nvPr>
        </p:nvSpPr>
        <p:spPr>
          <a:xfrm>
            <a:off x="457200" y="1600200"/>
            <a:ext cx="8077200" cy="4873752"/>
          </a:xfrm>
        </p:spPr>
        <p:txBody>
          <a:bodyPr>
            <a:normAutofit/>
          </a:bodyPr>
          <a:lstStyle/>
          <a:p>
            <a:pPr algn="just">
              <a:lnSpc>
                <a:spcPct val="150000"/>
              </a:lnSpc>
            </a:pPr>
            <a:r>
              <a:rPr lang="en-US" sz="2300" dirty="0">
                <a:latin typeface="Calibri" pitchFamily="34" charset="0"/>
              </a:rPr>
              <a:t>To avoid the difficulties of fixed partitions, </a:t>
            </a:r>
            <a:r>
              <a:rPr lang="en-US" sz="2300" b="1" dirty="0">
                <a:latin typeface="Calibri" pitchFamily="34" charset="0"/>
              </a:rPr>
              <a:t>partitions are created dynamically.</a:t>
            </a:r>
          </a:p>
          <a:p>
            <a:pPr algn="just">
              <a:lnSpc>
                <a:spcPct val="150000"/>
              </a:lnSpc>
            </a:pPr>
            <a:r>
              <a:rPr lang="en-US" sz="2300" dirty="0">
                <a:latin typeface="Calibri" pitchFamily="34" charset="0"/>
              </a:rPr>
              <a:t>In Dynamic partitions </a:t>
            </a:r>
            <a:r>
              <a:rPr lang="en-US" sz="2300" b="1" dirty="0">
                <a:latin typeface="Calibri" pitchFamily="34" charset="0"/>
              </a:rPr>
              <a:t>, no partition is fixed into memory but the partition are created only when process is </a:t>
            </a:r>
            <a:r>
              <a:rPr lang="en-US" sz="2300" b="1" dirty="0" smtClean="0">
                <a:latin typeface="Calibri" pitchFamily="34" charset="0"/>
              </a:rPr>
              <a:t>loaded </a:t>
            </a:r>
            <a:r>
              <a:rPr lang="en-US" sz="2300" b="1" dirty="0">
                <a:latin typeface="Calibri" pitchFamily="34" charset="0"/>
              </a:rPr>
              <a:t>into </a:t>
            </a:r>
            <a:r>
              <a:rPr lang="en-US" sz="2300" b="1" dirty="0" smtClean="0">
                <a:latin typeface="Calibri" pitchFamily="34" charset="0"/>
              </a:rPr>
              <a:t>memory</a:t>
            </a:r>
          </a:p>
          <a:p>
            <a:pPr algn="just">
              <a:lnSpc>
                <a:spcPct val="150000"/>
              </a:lnSpc>
            </a:pPr>
            <a:r>
              <a:rPr lang="en-US" sz="2300" dirty="0">
                <a:latin typeface="Calibri" pitchFamily="34" charset="0"/>
              </a:rPr>
              <a:t>T</a:t>
            </a:r>
            <a:r>
              <a:rPr lang="en-US" sz="2300" dirty="0" smtClean="0">
                <a:latin typeface="Calibri" pitchFamily="34" charset="0"/>
              </a:rPr>
              <a:t>he </a:t>
            </a:r>
            <a:r>
              <a:rPr lang="en-US" sz="2300" b="1" dirty="0">
                <a:latin typeface="Calibri" pitchFamily="34" charset="0"/>
              </a:rPr>
              <a:t>partitions size is exactly size of process</a:t>
            </a:r>
            <a:r>
              <a:rPr lang="en-US" sz="2300" b="1" dirty="0" smtClean="0">
                <a:latin typeface="Calibri" pitchFamily="34" charset="0"/>
              </a:rPr>
              <a:t>.</a:t>
            </a:r>
          </a:p>
          <a:p>
            <a:pPr algn="just">
              <a:lnSpc>
                <a:spcPct val="150000"/>
              </a:lnSpc>
            </a:pPr>
            <a:r>
              <a:rPr lang="en-US" sz="2300" dirty="0">
                <a:latin typeface="Calibri" pitchFamily="34" charset="0"/>
              </a:rPr>
              <a:t>If process size is 125MB, when process will enter into memory </a:t>
            </a:r>
            <a:r>
              <a:rPr lang="en-US" sz="2300" dirty="0" smtClean="0">
                <a:latin typeface="Calibri" pitchFamily="34" charset="0"/>
              </a:rPr>
              <a:t>then </a:t>
            </a:r>
            <a:r>
              <a:rPr lang="en-US" sz="2300" dirty="0">
                <a:latin typeface="Calibri" pitchFamily="34" charset="0"/>
              </a:rPr>
              <a:t>125MB size partition will be created.</a:t>
            </a:r>
            <a:endParaRPr lang="en-US" sz="2300" dirty="0" smtClean="0">
              <a:latin typeface="Calibri" pitchFamily="34" charset="0"/>
            </a:endParaRPr>
          </a:p>
          <a:p>
            <a:endParaRPr lang="en-US" sz="2300" dirty="0" smtClean="0">
              <a:latin typeface="Calibri" pitchFamily="34" charset="0"/>
            </a:endParaRPr>
          </a:p>
        </p:txBody>
      </p:sp>
    </p:spTree>
    <p:extLst>
      <p:ext uri="{BB962C8B-B14F-4D97-AF65-F5344CB8AC3E}">
        <p14:creationId xmlns:p14="http://schemas.microsoft.com/office/powerpoint/2010/main" xmlns="" val="33511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Content Placeholder 2"/>
          <p:cNvSpPr>
            <a:spLocks noGrp="1"/>
          </p:cNvSpPr>
          <p:nvPr>
            <p:ph sz="quarter" idx="1"/>
          </p:nvPr>
        </p:nvSpPr>
        <p:spPr>
          <a:xfrm>
            <a:off x="489856" y="685800"/>
            <a:ext cx="8044543" cy="5779532"/>
          </a:xfrm>
        </p:spPr>
        <p:txBody>
          <a:bodyPr/>
          <a:lstStyle/>
          <a:p>
            <a:pPr algn="just">
              <a:lnSpc>
                <a:spcPct val="150000"/>
              </a:lnSpc>
            </a:pPr>
            <a:r>
              <a:rPr lang="en-US" sz="2300" dirty="0" smtClean="0">
                <a:latin typeface="Calibri" pitchFamily="34" charset="0"/>
              </a:rPr>
              <a:t>There are 6 processes p1, p2,p3,p4,p5, p6 and size of user process area is 500MB which is currently free and no any partition in main memory.</a:t>
            </a:r>
          </a:p>
          <a:p>
            <a:endParaRPr lang="en-US" dirty="0">
              <a:effectLst>
                <a:outerShdw blurRad="50800" dist="38100" algn="tr" rotWithShape="0">
                  <a:prstClr val="black">
                    <a:alpha val="40000"/>
                  </a:prstClr>
                </a:outerShdw>
              </a:effectLst>
            </a:endParaRPr>
          </a:p>
          <a:p>
            <a:endParaRPr lang="en-US" dirty="0"/>
          </a:p>
          <a:p>
            <a:endParaRPr lang="en-US" dirty="0"/>
          </a:p>
        </p:txBody>
      </p:sp>
      <p:pic>
        <p:nvPicPr>
          <p:cNvPr id="2097164" name="Picture 2"/>
          <p:cNvPicPr>
            <a:picLocks noChangeAspect="1" noChangeArrowheads="1"/>
          </p:cNvPicPr>
          <p:nvPr/>
        </p:nvPicPr>
        <p:blipFill>
          <a:blip r:embed="rId2"/>
          <a:srcRect/>
          <a:stretch>
            <a:fillRect/>
          </a:stretch>
        </p:blipFill>
        <p:spPr bwMode="auto">
          <a:xfrm>
            <a:off x="1083355" y="2590800"/>
            <a:ext cx="1812245" cy="3657600"/>
          </a:xfrm>
          <a:prstGeom prst="rect">
            <a:avLst/>
          </a:prstGeom>
          <a:noFill/>
          <a:ln>
            <a:noFill/>
          </a:ln>
          <a:effectLst/>
        </p:spPr>
      </p:pic>
      <p:sp>
        <p:nvSpPr>
          <p:cNvPr id="1048735" name="TextBox 3"/>
          <p:cNvSpPr txBox="1"/>
          <p:nvPr/>
        </p:nvSpPr>
        <p:spPr>
          <a:xfrm>
            <a:off x="687387" y="2590800"/>
            <a:ext cx="337911" cy="369332"/>
          </a:xfrm>
          <a:prstGeom prst="rect">
            <a:avLst/>
          </a:prstGeom>
          <a:noFill/>
        </p:spPr>
        <p:txBody>
          <a:bodyPr wrap="square" rtlCol="0">
            <a:spAutoFit/>
          </a:bodyPr>
          <a:lstStyle/>
          <a:p>
            <a:r>
              <a:rPr lang="en-US" dirty="0" smtClean="0"/>
              <a:t>0</a:t>
            </a:r>
            <a:endParaRPr lang="en-US" dirty="0"/>
          </a:p>
        </p:txBody>
      </p:sp>
      <p:sp>
        <p:nvSpPr>
          <p:cNvPr id="1048736" name="TextBox 5"/>
          <p:cNvSpPr txBox="1"/>
          <p:nvPr/>
        </p:nvSpPr>
        <p:spPr>
          <a:xfrm>
            <a:off x="500969" y="3680153"/>
            <a:ext cx="628196" cy="369332"/>
          </a:xfrm>
          <a:prstGeom prst="rect">
            <a:avLst/>
          </a:prstGeom>
          <a:noFill/>
        </p:spPr>
        <p:txBody>
          <a:bodyPr wrap="square" rtlCol="0">
            <a:spAutoFit/>
          </a:bodyPr>
          <a:lstStyle/>
          <a:p>
            <a:r>
              <a:rPr lang="en-US" dirty="0" smtClean="0"/>
              <a:t>500</a:t>
            </a:r>
            <a:endParaRPr lang="en-US" dirty="0"/>
          </a:p>
        </p:txBody>
      </p:sp>
      <p:sp>
        <p:nvSpPr>
          <p:cNvPr id="1048737" name="TextBox 4"/>
          <p:cNvSpPr txBox="1"/>
          <p:nvPr/>
        </p:nvSpPr>
        <p:spPr>
          <a:xfrm>
            <a:off x="364444" y="5864293"/>
            <a:ext cx="718911" cy="369332"/>
          </a:xfrm>
          <a:prstGeom prst="rect">
            <a:avLst/>
          </a:prstGeom>
          <a:noFill/>
        </p:spPr>
        <p:txBody>
          <a:bodyPr wrap="square" rtlCol="0">
            <a:spAutoFit/>
          </a:bodyPr>
          <a:lstStyle/>
          <a:p>
            <a:r>
              <a:rPr lang="en-US" dirty="0" smtClean="0"/>
              <a:t>1000</a:t>
            </a:r>
            <a:endParaRPr lang="en-US" dirty="0"/>
          </a:p>
        </p:txBody>
      </p:sp>
      <p:sp>
        <p:nvSpPr>
          <p:cNvPr id="1048738" name="TextBox 6"/>
          <p:cNvSpPr txBox="1"/>
          <p:nvPr/>
        </p:nvSpPr>
        <p:spPr>
          <a:xfrm>
            <a:off x="3200400" y="2601861"/>
            <a:ext cx="4953000" cy="3262432"/>
          </a:xfrm>
          <a:prstGeom prst="rect">
            <a:avLst/>
          </a:prstGeom>
          <a:noFill/>
        </p:spPr>
        <p:txBody>
          <a:bodyPr wrap="square" rtlCol="0">
            <a:spAutoFit/>
          </a:bodyPr>
          <a:lstStyle/>
          <a:p>
            <a:r>
              <a:rPr lang="en-US" sz="2000" dirty="0"/>
              <a:t>Size of each process is  as following</a:t>
            </a:r>
            <a:r>
              <a:rPr lang="en-US" sz="2000" dirty="0" smtClean="0"/>
              <a:t>:</a:t>
            </a:r>
          </a:p>
          <a:p>
            <a:endParaRPr lang="en-US" sz="2400" dirty="0"/>
          </a:p>
          <a:p>
            <a:r>
              <a:rPr lang="en-US" sz="2400" dirty="0"/>
              <a:t>	p1 – 110 MB</a:t>
            </a:r>
          </a:p>
          <a:p>
            <a:r>
              <a:rPr lang="en-US" sz="2400" dirty="0"/>
              <a:t>	p2 – 80MB</a:t>
            </a:r>
          </a:p>
          <a:p>
            <a:r>
              <a:rPr lang="en-US" sz="2400" dirty="0"/>
              <a:t>	p3 – 40MB</a:t>
            </a:r>
          </a:p>
          <a:p>
            <a:r>
              <a:rPr lang="en-US" sz="2400" dirty="0"/>
              <a:t>	p4 – 120MB</a:t>
            </a:r>
          </a:p>
          <a:p>
            <a:r>
              <a:rPr lang="en-US" sz="2400" dirty="0"/>
              <a:t>	p5 – 100MB</a:t>
            </a:r>
          </a:p>
          <a:p>
            <a:r>
              <a:rPr lang="en-US" sz="2400" dirty="0"/>
              <a:t>           </a:t>
            </a:r>
            <a:r>
              <a:rPr lang="en-US" sz="2400" dirty="0" smtClean="0"/>
              <a:t>p6=150MB</a:t>
            </a:r>
            <a:endParaRPr lang="en-US" sz="2400" dirty="0"/>
          </a:p>
          <a:p>
            <a:endParaRPr lang="en-US" dirty="0"/>
          </a:p>
        </p:txBody>
      </p:sp>
    </p:spTree>
    <p:extLst>
      <p:ext uri="{BB962C8B-B14F-4D97-AF65-F5344CB8AC3E}">
        <p14:creationId xmlns:p14="http://schemas.microsoft.com/office/powerpoint/2010/main" xmlns="" val="3601296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Content Placeholder 2"/>
          <p:cNvSpPr>
            <a:spLocks noGrp="1"/>
          </p:cNvSpPr>
          <p:nvPr>
            <p:ph sz="quarter" idx="1"/>
          </p:nvPr>
        </p:nvSpPr>
        <p:spPr>
          <a:xfrm>
            <a:off x="457200" y="685800"/>
            <a:ext cx="8077200" cy="5788152"/>
          </a:xfrm>
        </p:spPr>
        <p:txBody>
          <a:bodyPr>
            <a:normAutofit/>
          </a:bodyPr>
          <a:lstStyle/>
          <a:p>
            <a:r>
              <a:rPr lang="en-US" sz="2300" dirty="0">
                <a:latin typeface="Calibri" pitchFamily="34" charset="0"/>
              </a:rPr>
              <a:t>When process will load than the partition will be created as per size of process</a:t>
            </a:r>
            <a:r>
              <a:rPr lang="en-US" sz="2300" dirty="0" smtClean="0">
                <a:latin typeface="Calibri" pitchFamily="34" charset="0"/>
              </a:rPr>
              <a:t>.</a:t>
            </a:r>
          </a:p>
          <a:p>
            <a:endParaRPr lang="en-US" sz="2300" dirty="0">
              <a:effectLst>
                <a:outerShdw blurRad="50800" dist="38100" algn="tr" rotWithShape="0">
                  <a:prstClr val="black">
                    <a:alpha val="40000"/>
                  </a:prstClr>
                </a:outerShdw>
              </a:effectLst>
              <a:latin typeface="Calibri" pitchFamily="34" charset="0"/>
            </a:endParaRPr>
          </a:p>
          <a:p>
            <a:endParaRPr lang="en-US" sz="2300" dirty="0">
              <a:latin typeface="Calibri" pitchFamily="34" charset="0"/>
            </a:endParaRPr>
          </a:p>
        </p:txBody>
      </p:sp>
      <p:pic>
        <p:nvPicPr>
          <p:cNvPr id="2097165" name="Picture 2"/>
          <p:cNvPicPr>
            <a:picLocks noChangeAspect="1" noChangeArrowheads="1"/>
          </p:cNvPicPr>
          <p:nvPr/>
        </p:nvPicPr>
        <p:blipFill>
          <a:blip r:embed="rId2"/>
          <a:srcRect/>
          <a:stretch>
            <a:fillRect/>
          </a:stretch>
        </p:blipFill>
        <p:spPr bwMode="auto">
          <a:xfrm>
            <a:off x="1280840" y="2057399"/>
            <a:ext cx="5715000" cy="3505199"/>
          </a:xfrm>
          <a:prstGeom prst="rect">
            <a:avLst/>
          </a:prstGeom>
          <a:noFill/>
          <a:ln>
            <a:noFill/>
          </a:ln>
          <a:effectLst/>
        </p:spPr>
      </p:pic>
      <p:sp>
        <p:nvSpPr>
          <p:cNvPr id="1048740" name="TextBox 3"/>
          <p:cNvSpPr txBox="1"/>
          <p:nvPr/>
        </p:nvSpPr>
        <p:spPr>
          <a:xfrm>
            <a:off x="889299" y="1994932"/>
            <a:ext cx="609600" cy="369332"/>
          </a:xfrm>
          <a:prstGeom prst="rect">
            <a:avLst/>
          </a:prstGeom>
          <a:noFill/>
        </p:spPr>
        <p:txBody>
          <a:bodyPr wrap="square" rtlCol="0">
            <a:spAutoFit/>
          </a:bodyPr>
          <a:lstStyle/>
          <a:p>
            <a:r>
              <a:rPr lang="en-US" dirty="0" smtClean="0"/>
              <a:t>0</a:t>
            </a:r>
            <a:endParaRPr lang="en-US" dirty="0"/>
          </a:p>
        </p:txBody>
      </p:sp>
      <p:sp>
        <p:nvSpPr>
          <p:cNvPr id="1048741" name="TextBox 4"/>
          <p:cNvSpPr txBox="1"/>
          <p:nvPr/>
        </p:nvSpPr>
        <p:spPr>
          <a:xfrm>
            <a:off x="726013" y="3440666"/>
            <a:ext cx="569387" cy="369332"/>
          </a:xfrm>
          <a:prstGeom prst="rect">
            <a:avLst/>
          </a:prstGeom>
          <a:noFill/>
        </p:spPr>
        <p:txBody>
          <a:bodyPr wrap="none" rtlCol="0">
            <a:spAutoFit/>
          </a:bodyPr>
          <a:lstStyle/>
          <a:p>
            <a:r>
              <a:rPr lang="en-US" dirty="0" smtClean="0"/>
              <a:t>500</a:t>
            </a:r>
            <a:endParaRPr lang="en-US" dirty="0"/>
          </a:p>
        </p:txBody>
      </p:sp>
      <p:sp>
        <p:nvSpPr>
          <p:cNvPr id="1048742" name="TextBox 10"/>
          <p:cNvSpPr txBox="1"/>
          <p:nvPr/>
        </p:nvSpPr>
        <p:spPr>
          <a:xfrm>
            <a:off x="678497" y="3973673"/>
            <a:ext cx="569387" cy="369332"/>
          </a:xfrm>
          <a:prstGeom prst="rect">
            <a:avLst/>
          </a:prstGeom>
          <a:noFill/>
        </p:spPr>
        <p:txBody>
          <a:bodyPr wrap="none" rtlCol="0">
            <a:spAutoFit/>
          </a:bodyPr>
          <a:lstStyle/>
          <a:p>
            <a:r>
              <a:rPr lang="en-US" dirty="0" smtClean="0"/>
              <a:t>610</a:t>
            </a:r>
            <a:endParaRPr lang="en-US" dirty="0"/>
          </a:p>
        </p:txBody>
      </p:sp>
      <p:sp>
        <p:nvSpPr>
          <p:cNvPr id="1048743" name="TextBox 11"/>
          <p:cNvSpPr txBox="1"/>
          <p:nvPr/>
        </p:nvSpPr>
        <p:spPr>
          <a:xfrm>
            <a:off x="660055" y="5193266"/>
            <a:ext cx="697627" cy="369332"/>
          </a:xfrm>
          <a:prstGeom prst="rect">
            <a:avLst/>
          </a:prstGeom>
          <a:noFill/>
        </p:spPr>
        <p:txBody>
          <a:bodyPr wrap="none" rtlCol="0">
            <a:spAutoFit/>
          </a:bodyPr>
          <a:lstStyle/>
          <a:p>
            <a:r>
              <a:rPr lang="en-US" dirty="0" smtClean="0"/>
              <a:t>1000</a:t>
            </a:r>
            <a:endParaRPr lang="en-US" dirty="0"/>
          </a:p>
        </p:txBody>
      </p:sp>
      <p:sp>
        <p:nvSpPr>
          <p:cNvPr id="1048744" name="TextBox 12"/>
          <p:cNvSpPr txBox="1"/>
          <p:nvPr/>
        </p:nvSpPr>
        <p:spPr>
          <a:xfrm>
            <a:off x="3182556" y="4325247"/>
            <a:ext cx="569387" cy="369332"/>
          </a:xfrm>
          <a:prstGeom prst="rect">
            <a:avLst/>
          </a:prstGeom>
          <a:noFill/>
        </p:spPr>
        <p:txBody>
          <a:bodyPr wrap="none" rtlCol="0">
            <a:spAutoFit/>
          </a:bodyPr>
          <a:lstStyle/>
          <a:p>
            <a:r>
              <a:rPr lang="en-US" dirty="0" smtClean="0"/>
              <a:t>690</a:t>
            </a:r>
            <a:endParaRPr lang="en-US" dirty="0"/>
          </a:p>
        </p:txBody>
      </p:sp>
      <p:sp>
        <p:nvSpPr>
          <p:cNvPr id="1048745" name="TextBox 13"/>
          <p:cNvSpPr txBox="1"/>
          <p:nvPr/>
        </p:nvSpPr>
        <p:spPr>
          <a:xfrm>
            <a:off x="3182556" y="3930010"/>
            <a:ext cx="569387" cy="369332"/>
          </a:xfrm>
          <a:prstGeom prst="rect">
            <a:avLst/>
          </a:prstGeom>
          <a:noFill/>
        </p:spPr>
        <p:txBody>
          <a:bodyPr wrap="none" rtlCol="0">
            <a:spAutoFit/>
          </a:bodyPr>
          <a:lstStyle/>
          <a:p>
            <a:r>
              <a:rPr lang="en-US" dirty="0" smtClean="0"/>
              <a:t>610</a:t>
            </a:r>
            <a:endParaRPr lang="en-US" dirty="0"/>
          </a:p>
        </p:txBody>
      </p:sp>
      <p:sp>
        <p:nvSpPr>
          <p:cNvPr id="1048746" name="TextBox 14"/>
          <p:cNvSpPr txBox="1"/>
          <p:nvPr/>
        </p:nvSpPr>
        <p:spPr>
          <a:xfrm>
            <a:off x="3276600" y="3387409"/>
            <a:ext cx="569387" cy="369332"/>
          </a:xfrm>
          <a:prstGeom prst="rect">
            <a:avLst/>
          </a:prstGeom>
          <a:noFill/>
        </p:spPr>
        <p:txBody>
          <a:bodyPr wrap="none" rtlCol="0">
            <a:spAutoFit/>
          </a:bodyPr>
          <a:lstStyle/>
          <a:p>
            <a:r>
              <a:rPr lang="en-US" dirty="0" smtClean="0"/>
              <a:t>500</a:t>
            </a:r>
            <a:endParaRPr lang="en-US" dirty="0"/>
          </a:p>
        </p:txBody>
      </p:sp>
      <p:sp>
        <p:nvSpPr>
          <p:cNvPr id="1048747" name="TextBox 15"/>
          <p:cNvSpPr txBox="1"/>
          <p:nvPr/>
        </p:nvSpPr>
        <p:spPr>
          <a:xfrm>
            <a:off x="3429000" y="2044167"/>
            <a:ext cx="609600" cy="369332"/>
          </a:xfrm>
          <a:prstGeom prst="rect">
            <a:avLst/>
          </a:prstGeom>
          <a:noFill/>
        </p:spPr>
        <p:txBody>
          <a:bodyPr wrap="square" rtlCol="0">
            <a:spAutoFit/>
          </a:bodyPr>
          <a:lstStyle/>
          <a:p>
            <a:r>
              <a:rPr lang="en-US" dirty="0" smtClean="0"/>
              <a:t>0</a:t>
            </a:r>
            <a:endParaRPr lang="en-US" dirty="0"/>
          </a:p>
        </p:txBody>
      </p:sp>
      <p:sp>
        <p:nvSpPr>
          <p:cNvPr id="1048748" name="TextBox 16"/>
          <p:cNvSpPr txBox="1"/>
          <p:nvPr/>
        </p:nvSpPr>
        <p:spPr>
          <a:xfrm>
            <a:off x="5486400" y="2044167"/>
            <a:ext cx="609600" cy="369332"/>
          </a:xfrm>
          <a:prstGeom prst="rect">
            <a:avLst/>
          </a:prstGeom>
          <a:noFill/>
        </p:spPr>
        <p:txBody>
          <a:bodyPr wrap="square" rtlCol="0">
            <a:spAutoFit/>
          </a:bodyPr>
          <a:lstStyle/>
          <a:p>
            <a:r>
              <a:rPr lang="en-US" dirty="0" smtClean="0"/>
              <a:t>0</a:t>
            </a:r>
            <a:endParaRPr lang="en-US" dirty="0"/>
          </a:p>
        </p:txBody>
      </p:sp>
      <p:sp>
        <p:nvSpPr>
          <p:cNvPr id="1048749" name="TextBox 17"/>
          <p:cNvSpPr txBox="1"/>
          <p:nvPr/>
        </p:nvSpPr>
        <p:spPr>
          <a:xfrm>
            <a:off x="5334000" y="3809998"/>
            <a:ext cx="569387" cy="369332"/>
          </a:xfrm>
          <a:prstGeom prst="rect">
            <a:avLst/>
          </a:prstGeom>
          <a:noFill/>
        </p:spPr>
        <p:txBody>
          <a:bodyPr wrap="none" rtlCol="0">
            <a:spAutoFit/>
          </a:bodyPr>
          <a:lstStyle/>
          <a:p>
            <a:r>
              <a:rPr lang="en-US" dirty="0" smtClean="0"/>
              <a:t>610</a:t>
            </a:r>
            <a:endParaRPr lang="en-US" dirty="0"/>
          </a:p>
        </p:txBody>
      </p:sp>
      <p:sp>
        <p:nvSpPr>
          <p:cNvPr id="1048750" name="TextBox 18"/>
          <p:cNvSpPr txBox="1"/>
          <p:nvPr/>
        </p:nvSpPr>
        <p:spPr>
          <a:xfrm>
            <a:off x="5337629" y="3355143"/>
            <a:ext cx="569387" cy="369332"/>
          </a:xfrm>
          <a:prstGeom prst="rect">
            <a:avLst/>
          </a:prstGeom>
          <a:noFill/>
        </p:spPr>
        <p:txBody>
          <a:bodyPr wrap="none" rtlCol="0">
            <a:spAutoFit/>
          </a:bodyPr>
          <a:lstStyle/>
          <a:p>
            <a:r>
              <a:rPr lang="en-US" dirty="0" smtClean="0"/>
              <a:t>500</a:t>
            </a:r>
            <a:endParaRPr lang="en-US" dirty="0"/>
          </a:p>
        </p:txBody>
      </p:sp>
      <p:sp>
        <p:nvSpPr>
          <p:cNvPr id="1048751" name="TextBox 19"/>
          <p:cNvSpPr txBox="1"/>
          <p:nvPr/>
        </p:nvSpPr>
        <p:spPr>
          <a:xfrm>
            <a:off x="5352143" y="4305927"/>
            <a:ext cx="569387" cy="369332"/>
          </a:xfrm>
          <a:prstGeom prst="rect">
            <a:avLst/>
          </a:prstGeom>
          <a:noFill/>
        </p:spPr>
        <p:txBody>
          <a:bodyPr wrap="none" rtlCol="0">
            <a:spAutoFit/>
          </a:bodyPr>
          <a:lstStyle/>
          <a:p>
            <a:r>
              <a:rPr lang="en-US" dirty="0" smtClean="0"/>
              <a:t>690</a:t>
            </a:r>
            <a:endParaRPr lang="en-US" dirty="0"/>
          </a:p>
        </p:txBody>
      </p:sp>
      <p:sp>
        <p:nvSpPr>
          <p:cNvPr id="1048752" name="TextBox 20"/>
          <p:cNvSpPr txBox="1"/>
          <p:nvPr/>
        </p:nvSpPr>
        <p:spPr>
          <a:xfrm>
            <a:off x="5326743" y="4708301"/>
            <a:ext cx="569387" cy="369332"/>
          </a:xfrm>
          <a:prstGeom prst="rect">
            <a:avLst/>
          </a:prstGeom>
          <a:noFill/>
        </p:spPr>
        <p:txBody>
          <a:bodyPr wrap="none" rtlCol="0">
            <a:spAutoFit/>
          </a:bodyPr>
          <a:lstStyle/>
          <a:p>
            <a:r>
              <a:rPr lang="en-US" dirty="0" smtClean="0"/>
              <a:t>730</a:t>
            </a:r>
            <a:endParaRPr lang="en-US" dirty="0"/>
          </a:p>
        </p:txBody>
      </p:sp>
      <p:sp>
        <p:nvSpPr>
          <p:cNvPr id="1048753" name="TextBox 21"/>
          <p:cNvSpPr txBox="1"/>
          <p:nvPr/>
        </p:nvSpPr>
        <p:spPr>
          <a:xfrm>
            <a:off x="5262622" y="5215815"/>
            <a:ext cx="697627" cy="369332"/>
          </a:xfrm>
          <a:prstGeom prst="rect">
            <a:avLst/>
          </a:prstGeom>
          <a:noFill/>
        </p:spPr>
        <p:txBody>
          <a:bodyPr wrap="none" rtlCol="0">
            <a:spAutoFit/>
          </a:bodyPr>
          <a:lstStyle/>
          <a:p>
            <a:r>
              <a:rPr lang="en-US" dirty="0" smtClean="0"/>
              <a:t>1000</a:t>
            </a:r>
            <a:endParaRPr lang="en-US" dirty="0"/>
          </a:p>
        </p:txBody>
      </p:sp>
      <p:sp>
        <p:nvSpPr>
          <p:cNvPr id="1048754" name="TextBox 22"/>
          <p:cNvSpPr txBox="1"/>
          <p:nvPr/>
        </p:nvSpPr>
        <p:spPr>
          <a:xfrm>
            <a:off x="3148360" y="5208169"/>
            <a:ext cx="697627" cy="369332"/>
          </a:xfrm>
          <a:prstGeom prst="rect">
            <a:avLst/>
          </a:prstGeom>
          <a:noFill/>
        </p:spPr>
        <p:txBody>
          <a:bodyPr wrap="none" rtlCol="0">
            <a:spAutoFit/>
          </a:bodyPr>
          <a:lstStyle/>
          <a:p>
            <a:r>
              <a:rPr lang="en-US" dirty="0" smtClean="0"/>
              <a:t>1000</a:t>
            </a:r>
            <a:endParaRPr lang="en-US" dirty="0"/>
          </a:p>
        </p:txBody>
      </p:sp>
      <p:sp>
        <p:nvSpPr>
          <p:cNvPr id="1048755" name="TextBox 9"/>
          <p:cNvSpPr txBox="1"/>
          <p:nvPr/>
        </p:nvSpPr>
        <p:spPr>
          <a:xfrm>
            <a:off x="864198" y="5867400"/>
            <a:ext cx="1981200" cy="400110"/>
          </a:xfrm>
          <a:prstGeom prst="rect">
            <a:avLst/>
          </a:prstGeom>
          <a:noFill/>
        </p:spPr>
        <p:txBody>
          <a:bodyPr wrap="square" rtlCol="0">
            <a:spAutoFit/>
          </a:bodyPr>
          <a:lstStyle/>
          <a:p>
            <a:r>
              <a:rPr lang="en-US" sz="2000" dirty="0" smtClean="0">
                <a:latin typeface="Calibri" pitchFamily="34" charset="0"/>
              </a:rPr>
              <a:t>[ Loading of p1 ]</a:t>
            </a:r>
            <a:endParaRPr lang="en-US" sz="2000" dirty="0">
              <a:latin typeface="Calibri" pitchFamily="34" charset="0"/>
            </a:endParaRPr>
          </a:p>
        </p:txBody>
      </p:sp>
      <p:sp>
        <p:nvSpPr>
          <p:cNvPr id="1048756" name="TextBox 24"/>
          <p:cNvSpPr txBox="1"/>
          <p:nvPr/>
        </p:nvSpPr>
        <p:spPr>
          <a:xfrm>
            <a:off x="5517776" y="5893405"/>
            <a:ext cx="1981200" cy="400110"/>
          </a:xfrm>
          <a:prstGeom prst="rect">
            <a:avLst/>
          </a:prstGeom>
          <a:noFill/>
        </p:spPr>
        <p:txBody>
          <a:bodyPr wrap="square" rtlCol="0">
            <a:spAutoFit/>
          </a:bodyPr>
          <a:lstStyle/>
          <a:p>
            <a:r>
              <a:rPr lang="en-US" sz="2000" dirty="0" smtClean="0">
                <a:latin typeface="Calibri" pitchFamily="34" charset="0"/>
              </a:rPr>
              <a:t>[ Loading of p3 ]</a:t>
            </a:r>
            <a:endParaRPr lang="en-US" sz="2000" dirty="0">
              <a:latin typeface="Calibri" pitchFamily="34" charset="0"/>
            </a:endParaRPr>
          </a:p>
        </p:txBody>
      </p:sp>
      <p:sp>
        <p:nvSpPr>
          <p:cNvPr id="1048757" name="TextBox 25"/>
          <p:cNvSpPr txBox="1"/>
          <p:nvPr/>
        </p:nvSpPr>
        <p:spPr>
          <a:xfrm>
            <a:off x="3169323" y="5897887"/>
            <a:ext cx="1981200" cy="400110"/>
          </a:xfrm>
          <a:prstGeom prst="rect">
            <a:avLst/>
          </a:prstGeom>
          <a:noFill/>
        </p:spPr>
        <p:txBody>
          <a:bodyPr wrap="square" rtlCol="0">
            <a:spAutoFit/>
          </a:bodyPr>
          <a:lstStyle/>
          <a:p>
            <a:r>
              <a:rPr lang="en-US" sz="2000" dirty="0" smtClean="0">
                <a:latin typeface="Calibri" pitchFamily="34" charset="0"/>
              </a:rPr>
              <a:t>[ Loading of p2 ]</a:t>
            </a:r>
            <a:endParaRPr lang="en-US" sz="2000" dirty="0">
              <a:latin typeface="Calibri" pitchFamily="34" charset="0"/>
            </a:endParaRPr>
          </a:p>
        </p:txBody>
      </p:sp>
    </p:spTree>
    <p:extLst>
      <p:ext uri="{BB962C8B-B14F-4D97-AF65-F5344CB8AC3E}">
        <p14:creationId xmlns:p14="http://schemas.microsoft.com/office/powerpoint/2010/main" xmlns="" val="4064378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
          <p:cNvPicPr>
            <a:picLocks noGrp="1" noChangeAspect="1" noChangeArrowheads="1"/>
          </p:cNvPicPr>
          <p:nvPr>
            <p:ph sz="quarter" idx="1"/>
          </p:nvPr>
        </p:nvPicPr>
        <p:blipFill>
          <a:blip r:embed="rId2"/>
          <a:srcRect/>
          <a:stretch>
            <a:fillRect/>
          </a:stretch>
        </p:blipFill>
        <p:spPr bwMode="auto">
          <a:xfrm>
            <a:off x="1447800" y="914400"/>
            <a:ext cx="5791200" cy="4419600"/>
          </a:xfrm>
          <a:prstGeom prst="rect">
            <a:avLst/>
          </a:prstGeom>
          <a:noFill/>
          <a:ln>
            <a:noFill/>
          </a:ln>
          <a:effectLst/>
        </p:spPr>
      </p:pic>
      <p:sp>
        <p:nvSpPr>
          <p:cNvPr id="1048758" name="TextBox 3"/>
          <p:cNvSpPr txBox="1"/>
          <p:nvPr/>
        </p:nvSpPr>
        <p:spPr>
          <a:xfrm>
            <a:off x="990600" y="762000"/>
            <a:ext cx="457200" cy="369332"/>
          </a:xfrm>
          <a:prstGeom prst="rect">
            <a:avLst/>
          </a:prstGeom>
          <a:noFill/>
        </p:spPr>
        <p:txBody>
          <a:bodyPr wrap="square" rtlCol="0">
            <a:spAutoFit/>
          </a:bodyPr>
          <a:lstStyle/>
          <a:p>
            <a:r>
              <a:rPr lang="en-US" dirty="0" smtClean="0"/>
              <a:t>0</a:t>
            </a:r>
            <a:endParaRPr lang="en-US" dirty="0"/>
          </a:p>
        </p:txBody>
      </p:sp>
      <p:sp>
        <p:nvSpPr>
          <p:cNvPr id="1048759" name="TextBox 5"/>
          <p:cNvSpPr txBox="1"/>
          <p:nvPr/>
        </p:nvSpPr>
        <p:spPr>
          <a:xfrm>
            <a:off x="5029200" y="899103"/>
            <a:ext cx="457200" cy="369332"/>
          </a:xfrm>
          <a:prstGeom prst="rect">
            <a:avLst/>
          </a:prstGeom>
          <a:noFill/>
        </p:spPr>
        <p:txBody>
          <a:bodyPr wrap="square" rtlCol="0">
            <a:spAutoFit/>
          </a:bodyPr>
          <a:lstStyle/>
          <a:p>
            <a:r>
              <a:rPr lang="en-US" dirty="0" smtClean="0"/>
              <a:t>0</a:t>
            </a:r>
            <a:endParaRPr lang="en-US" dirty="0"/>
          </a:p>
        </p:txBody>
      </p:sp>
      <p:sp>
        <p:nvSpPr>
          <p:cNvPr id="1048760" name="TextBox 6"/>
          <p:cNvSpPr txBox="1"/>
          <p:nvPr/>
        </p:nvSpPr>
        <p:spPr>
          <a:xfrm>
            <a:off x="762000" y="2133600"/>
            <a:ext cx="685800" cy="369332"/>
          </a:xfrm>
          <a:prstGeom prst="rect">
            <a:avLst/>
          </a:prstGeom>
          <a:noFill/>
        </p:spPr>
        <p:txBody>
          <a:bodyPr wrap="square" rtlCol="0">
            <a:spAutoFit/>
          </a:bodyPr>
          <a:lstStyle/>
          <a:p>
            <a:r>
              <a:rPr lang="en-US" dirty="0" smtClean="0"/>
              <a:t>500</a:t>
            </a:r>
            <a:endParaRPr lang="en-US" dirty="0"/>
          </a:p>
        </p:txBody>
      </p:sp>
      <p:sp>
        <p:nvSpPr>
          <p:cNvPr id="1048761" name="TextBox 7"/>
          <p:cNvSpPr txBox="1"/>
          <p:nvPr/>
        </p:nvSpPr>
        <p:spPr>
          <a:xfrm>
            <a:off x="4931229" y="2133600"/>
            <a:ext cx="685800" cy="369332"/>
          </a:xfrm>
          <a:prstGeom prst="rect">
            <a:avLst/>
          </a:prstGeom>
          <a:noFill/>
        </p:spPr>
        <p:txBody>
          <a:bodyPr wrap="square" rtlCol="0">
            <a:spAutoFit/>
          </a:bodyPr>
          <a:lstStyle/>
          <a:p>
            <a:r>
              <a:rPr lang="en-US" dirty="0" smtClean="0"/>
              <a:t>500</a:t>
            </a:r>
            <a:endParaRPr lang="en-US" dirty="0"/>
          </a:p>
        </p:txBody>
      </p:sp>
      <p:sp>
        <p:nvSpPr>
          <p:cNvPr id="1048762" name="TextBox 8"/>
          <p:cNvSpPr txBox="1"/>
          <p:nvPr/>
        </p:nvSpPr>
        <p:spPr>
          <a:xfrm>
            <a:off x="816429" y="2655332"/>
            <a:ext cx="685800" cy="369332"/>
          </a:xfrm>
          <a:prstGeom prst="rect">
            <a:avLst/>
          </a:prstGeom>
          <a:noFill/>
        </p:spPr>
        <p:txBody>
          <a:bodyPr wrap="square" rtlCol="0">
            <a:spAutoFit/>
          </a:bodyPr>
          <a:lstStyle/>
          <a:p>
            <a:r>
              <a:rPr lang="en-US" dirty="0" smtClean="0"/>
              <a:t>610</a:t>
            </a:r>
            <a:endParaRPr lang="en-US" dirty="0"/>
          </a:p>
        </p:txBody>
      </p:sp>
      <p:sp>
        <p:nvSpPr>
          <p:cNvPr id="1048763" name="TextBox 9"/>
          <p:cNvSpPr txBox="1"/>
          <p:nvPr/>
        </p:nvSpPr>
        <p:spPr>
          <a:xfrm>
            <a:off x="4914900" y="2599730"/>
            <a:ext cx="685800" cy="369332"/>
          </a:xfrm>
          <a:prstGeom prst="rect">
            <a:avLst/>
          </a:prstGeom>
          <a:noFill/>
        </p:spPr>
        <p:txBody>
          <a:bodyPr wrap="square" rtlCol="0">
            <a:spAutoFit/>
          </a:bodyPr>
          <a:lstStyle/>
          <a:p>
            <a:r>
              <a:rPr lang="en-US" dirty="0" smtClean="0"/>
              <a:t>610</a:t>
            </a:r>
            <a:endParaRPr lang="en-US" dirty="0"/>
          </a:p>
        </p:txBody>
      </p:sp>
      <p:sp>
        <p:nvSpPr>
          <p:cNvPr id="1048764" name="TextBox 10"/>
          <p:cNvSpPr txBox="1"/>
          <p:nvPr/>
        </p:nvSpPr>
        <p:spPr>
          <a:xfrm>
            <a:off x="816429" y="3111965"/>
            <a:ext cx="685800" cy="369332"/>
          </a:xfrm>
          <a:prstGeom prst="rect">
            <a:avLst/>
          </a:prstGeom>
          <a:noFill/>
        </p:spPr>
        <p:txBody>
          <a:bodyPr wrap="square" rtlCol="0">
            <a:spAutoFit/>
          </a:bodyPr>
          <a:lstStyle/>
          <a:p>
            <a:r>
              <a:rPr lang="en-US" dirty="0" smtClean="0"/>
              <a:t>690</a:t>
            </a:r>
            <a:endParaRPr lang="en-US" dirty="0"/>
          </a:p>
        </p:txBody>
      </p:sp>
      <p:sp>
        <p:nvSpPr>
          <p:cNvPr id="1048765" name="TextBox 11"/>
          <p:cNvSpPr txBox="1"/>
          <p:nvPr/>
        </p:nvSpPr>
        <p:spPr>
          <a:xfrm>
            <a:off x="4914900" y="3111965"/>
            <a:ext cx="685800" cy="369332"/>
          </a:xfrm>
          <a:prstGeom prst="rect">
            <a:avLst/>
          </a:prstGeom>
          <a:noFill/>
        </p:spPr>
        <p:txBody>
          <a:bodyPr wrap="square" rtlCol="0">
            <a:spAutoFit/>
          </a:bodyPr>
          <a:lstStyle/>
          <a:p>
            <a:r>
              <a:rPr lang="en-US" dirty="0" smtClean="0"/>
              <a:t>690</a:t>
            </a:r>
            <a:endParaRPr lang="en-US" dirty="0"/>
          </a:p>
        </p:txBody>
      </p:sp>
      <p:sp>
        <p:nvSpPr>
          <p:cNvPr id="1048766" name="TextBox 12"/>
          <p:cNvSpPr txBox="1"/>
          <p:nvPr/>
        </p:nvSpPr>
        <p:spPr>
          <a:xfrm>
            <a:off x="876300" y="3722914"/>
            <a:ext cx="685800" cy="369332"/>
          </a:xfrm>
          <a:prstGeom prst="rect">
            <a:avLst/>
          </a:prstGeom>
          <a:noFill/>
        </p:spPr>
        <p:txBody>
          <a:bodyPr wrap="square" rtlCol="0">
            <a:spAutoFit/>
          </a:bodyPr>
          <a:lstStyle/>
          <a:p>
            <a:r>
              <a:rPr lang="en-US" dirty="0" smtClean="0"/>
              <a:t>730</a:t>
            </a:r>
            <a:endParaRPr lang="en-US" dirty="0"/>
          </a:p>
        </p:txBody>
      </p:sp>
      <p:sp>
        <p:nvSpPr>
          <p:cNvPr id="1048767" name="TextBox 13"/>
          <p:cNvSpPr txBox="1"/>
          <p:nvPr/>
        </p:nvSpPr>
        <p:spPr>
          <a:xfrm>
            <a:off x="4914900" y="3686628"/>
            <a:ext cx="685800" cy="369332"/>
          </a:xfrm>
          <a:prstGeom prst="rect">
            <a:avLst/>
          </a:prstGeom>
          <a:noFill/>
        </p:spPr>
        <p:txBody>
          <a:bodyPr wrap="square" rtlCol="0">
            <a:spAutoFit/>
          </a:bodyPr>
          <a:lstStyle/>
          <a:p>
            <a:r>
              <a:rPr lang="en-US" dirty="0" smtClean="0"/>
              <a:t>730</a:t>
            </a:r>
            <a:endParaRPr lang="en-US" dirty="0"/>
          </a:p>
        </p:txBody>
      </p:sp>
      <p:sp>
        <p:nvSpPr>
          <p:cNvPr id="1048768" name="TextBox 14"/>
          <p:cNvSpPr txBox="1"/>
          <p:nvPr/>
        </p:nvSpPr>
        <p:spPr>
          <a:xfrm>
            <a:off x="876300" y="4260050"/>
            <a:ext cx="685800" cy="369332"/>
          </a:xfrm>
          <a:prstGeom prst="rect">
            <a:avLst/>
          </a:prstGeom>
          <a:noFill/>
        </p:spPr>
        <p:txBody>
          <a:bodyPr wrap="square" rtlCol="0">
            <a:spAutoFit/>
          </a:bodyPr>
          <a:lstStyle/>
          <a:p>
            <a:r>
              <a:rPr lang="en-US" dirty="0" smtClean="0"/>
              <a:t>850</a:t>
            </a:r>
            <a:endParaRPr lang="en-US" dirty="0"/>
          </a:p>
        </p:txBody>
      </p:sp>
      <p:sp>
        <p:nvSpPr>
          <p:cNvPr id="1048769" name="TextBox 15"/>
          <p:cNvSpPr txBox="1"/>
          <p:nvPr/>
        </p:nvSpPr>
        <p:spPr>
          <a:xfrm>
            <a:off x="4914900" y="4092246"/>
            <a:ext cx="685800" cy="369332"/>
          </a:xfrm>
          <a:prstGeom prst="rect">
            <a:avLst/>
          </a:prstGeom>
          <a:noFill/>
        </p:spPr>
        <p:txBody>
          <a:bodyPr wrap="square" rtlCol="0">
            <a:spAutoFit/>
          </a:bodyPr>
          <a:lstStyle/>
          <a:p>
            <a:r>
              <a:rPr lang="en-US" dirty="0" smtClean="0"/>
              <a:t>850</a:t>
            </a:r>
            <a:endParaRPr lang="en-US" dirty="0"/>
          </a:p>
        </p:txBody>
      </p:sp>
      <p:sp>
        <p:nvSpPr>
          <p:cNvPr id="1048770" name="TextBox 16"/>
          <p:cNvSpPr txBox="1"/>
          <p:nvPr/>
        </p:nvSpPr>
        <p:spPr>
          <a:xfrm>
            <a:off x="5014686" y="4597116"/>
            <a:ext cx="685800" cy="369332"/>
          </a:xfrm>
          <a:prstGeom prst="rect">
            <a:avLst/>
          </a:prstGeom>
          <a:noFill/>
        </p:spPr>
        <p:txBody>
          <a:bodyPr wrap="square" rtlCol="0">
            <a:spAutoFit/>
          </a:bodyPr>
          <a:lstStyle/>
          <a:p>
            <a:r>
              <a:rPr lang="en-US" dirty="0"/>
              <a:t>9</a:t>
            </a:r>
            <a:r>
              <a:rPr lang="en-US" dirty="0" smtClean="0"/>
              <a:t>50</a:t>
            </a:r>
            <a:endParaRPr lang="en-US" dirty="0"/>
          </a:p>
        </p:txBody>
      </p:sp>
      <p:sp>
        <p:nvSpPr>
          <p:cNvPr id="1048771" name="TextBox 17"/>
          <p:cNvSpPr txBox="1"/>
          <p:nvPr/>
        </p:nvSpPr>
        <p:spPr>
          <a:xfrm>
            <a:off x="762000" y="4966448"/>
            <a:ext cx="821872" cy="369332"/>
          </a:xfrm>
          <a:prstGeom prst="rect">
            <a:avLst/>
          </a:prstGeom>
          <a:noFill/>
        </p:spPr>
        <p:txBody>
          <a:bodyPr wrap="square" rtlCol="0">
            <a:spAutoFit/>
          </a:bodyPr>
          <a:lstStyle/>
          <a:p>
            <a:r>
              <a:rPr lang="en-US" dirty="0" smtClean="0"/>
              <a:t>1000</a:t>
            </a:r>
            <a:endParaRPr lang="en-US" dirty="0"/>
          </a:p>
        </p:txBody>
      </p:sp>
      <p:sp>
        <p:nvSpPr>
          <p:cNvPr id="1048772" name="TextBox 18"/>
          <p:cNvSpPr txBox="1"/>
          <p:nvPr/>
        </p:nvSpPr>
        <p:spPr>
          <a:xfrm>
            <a:off x="4840514" y="5011771"/>
            <a:ext cx="760186" cy="369332"/>
          </a:xfrm>
          <a:prstGeom prst="rect">
            <a:avLst/>
          </a:prstGeom>
          <a:noFill/>
        </p:spPr>
        <p:txBody>
          <a:bodyPr wrap="square" rtlCol="0">
            <a:spAutoFit/>
          </a:bodyPr>
          <a:lstStyle/>
          <a:p>
            <a:r>
              <a:rPr lang="en-US" dirty="0" smtClean="0"/>
              <a:t>1000</a:t>
            </a:r>
            <a:endParaRPr lang="en-US" dirty="0"/>
          </a:p>
        </p:txBody>
      </p:sp>
      <p:sp>
        <p:nvSpPr>
          <p:cNvPr id="1048773" name="TextBox 4"/>
          <p:cNvSpPr txBox="1"/>
          <p:nvPr/>
        </p:nvSpPr>
        <p:spPr>
          <a:xfrm>
            <a:off x="1237343" y="5705495"/>
            <a:ext cx="2209800" cy="400110"/>
          </a:xfrm>
          <a:prstGeom prst="rect">
            <a:avLst/>
          </a:prstGeom>
          <a:noFill/>
        </p:spPr>
        <p:txBody>
          <a:bodyPr wrap="square" rtlCol="0">
            <a:spAutoFit/>
          </a:bodyPr>
          <a:lstStyle/>
          <a:p>
            <a:r>
              <a:rPr lang="en-US" sz="2000" dirty="0" smtClean="0">
                <a:latin typeface="Calibri" pitchFamily="34" charset="0"/>
              </a:rPr>
              <a:t>[ Loading of p4 ]</a:t>
            </a:r>
            <a:endParaRPr lang="en-US" sz="2000" dirty="0">
              <a:latin typeface="Calibri" pitchFamily="34" charset="0"/>
            </a:endParaRPr>
          </a:p>
        </p:txBody>
      </p:sp>
      <p:sp>
        <p:nvSpPr>
          <p:cNvPr id="1048774" name="TextBox 20"/>
          <p:cNvSpPr txBox="1"/>
          <p:nvPr/>
        </p:nvSpPr>
        <p:spPr>
          <a:xfrm>
            <a:off x="5364843" y="5728007"/>
            <a:ext cx="2209800" cy="400110"/>
          </a:xfrm>
          <a:prstGeom prst="rect">
            <a:avLst/>
          </a:prstGeom>
          <a:noFill/>
        </p:spPr>
        <p:txBody>
          <a:bodyPr wrap="square" rtlCol="0">
            <a:spAutoFit/>
          </a:bodyPr>
          <a:lstStyle/>
          <a:p>
            <a:r>
              <a:rPr lang="en-US" sz="2000" dirty="0" smtClean="0">
                <a:latin typeface="Calibri" pitchFamily="34" charset="0"/>
              </a:rPr>
              <a:t>[ Loading of p5 ]</a:t>
            </a:r>
            <a:endParaRPr lang="en-US" sz="2000" dirty="0">
              <a:latin typeface="Calibri" pitchFamily="34" charset="0"/>
            </a:endParaRPr>
          </a:p>
        </p:txBody>
      </p:sp>
      <p:cxnSp>
        <p:nvCxnSpPr>
          <p:cNvPr id="3145728" name="Elbow Connector 21"/>
          <p:cNvCxnSpPr>
            <a:cxnSpLocks/>
          </p:cNvCxnSpPr>
          <p:nvPr/>
        </p:nvCxnSpPr>
        <p:spPr>
          <a:xfrm>
            <a:off x="7225393" y="5012660"/>
            <a:ext cx="517071" cy="3693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48775" name="TextBox 23"/>
          <p:cNvSpPr txBox="1"/>
          <p:nvPr/>
        </p:nvSpPr>
        <p:spPr>
          <a:xfrm>
            <a:off x="7225393" y="5381103"/>
            <a:ext cx="2209800" cy="707886"/>
          </a:xfrm>
          <a:prstGeom prst="rect">
            <a:avLst/>
          </a:prstGeom>
          <a:noFill/>
        </p:spPr>
        <p:txBody>
          <a:bodyPr wrap="square" rtlCol="0">
            <a:spAutoFit/>
          </a:bodyPr>
          <a:lstStyle/>
          <a:p>
            <a:r>
              <a:rPr lang="en-US" sz="2000" dirty="0" smtClean="0">
                <a:latin typeface="Calibri" pitchFamily="34" charset="0"/>
              </a:rPr>
              <a:t>External </a:t>
            </a:r>
          </a:p>
          <a:p>
            <a:r>
              <a:rPr lang="en-US" sz="2000" dirty="0" smtClean="0">
                <a:latin typeface="Calibri" pitchFamily="34" charset="0"/>
              </a:rPr>
              <a:t>fragmentation</a:t>
            </a:r>
            <a:endParaRPr lang="en-US" sz="2000" dirty="0">
              <a:latin typeface="Calibri" pitchFamily="34" charset="0"/>
            </a:endParaRPr>
          </a:p>
        </p:txBody>
      </p:sp>
    </p:spTree>
    <p:extLst>
      <p:ext uri="{BB962C8B-B14F-4D97-AF65-F5344CB8AC3E}">
        <p14:creationId xmlns:p14="http://schemas.microsoft.com/office/powerpoint/2010/main" xmlns="" val="2111967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Content Placeholder 2"/>
          <p:cNvSpPr>
            <a:spLocks noGrp="1"/>
          </p:cNvSpPr>
          <p:nvPr>
            <p:ph sz="quarter" idx="1"/>
          </p:nvPr>
        </p:nvSpPr>
        <p:spPr>
          <a:xfrm>
            <a:off x="228600" y="381000"/>
            <a:ext cx="8686800" cy="6019800"/>
          </a:xfrm>
        </p:spPr>
        <p:txBody>
          <a:bodyPr>
            <a:noAutofit/>
          </a:bodyPr>
          <a:lstStyle/>
          <a:p>
            <a:pPr algn="just">
              <a:lnSpc>
                <a:spcPct val="150000"/>
              </a:lnSpc>
            </a:pPr>
            <a:r>
              <a:rPr lang="en-US" sz="2300" dirty="0">
                <a:latin typeface="Calibri" pitchFamily="34" charset="0"/>
              </a:rPr>
              <a:t>In our example, size of process P1 is 110 MB, so partition of 110 MB will be created for process P1. Same procedure will repeat for all processes. 	</a:t>
            </a:r>
          </a:p>
          <a:p>
            <a:pPr algn="just">
              <a:lnSpc>
                <a:spcPct val="150000"/>
              </a:lnSpc>
            </a:pPr>
            <a:r>
              <a:rPr lang="en-US" sz="2300" dirty="0">
                <a:latin typeface="Calibri" pitchFamily="34" charset="0"/>
              </a:rPr>
              <a:t>Here every process will be loaded into memory dynamically and partition will be created exactly as size of process. </a:t>
            </a:r>
          </a:p>
          <a:p>
            <a:pPr algn="just">
              <a:lnSpc>
                <a:spcPct val="150000"/>
              </a:lnSpc>
            </a:pPr>
            <a:r>
              <a:rPr lang="en-US" sz="2300" dirty="0">
                <a:latin typeface="Calibri" pitchFamily="34" charset="0"/>
              </a:rPr>
              <a:t>Here 5 processes can be loaded dynamically. And at last process p6 cannot be loaded because there is not enough space in memory to load process P6, so space of 50MB will be wasted in memory. This is called external fragmentation.</a:t>
            </a:r>
          </a:p>
          <a:p>
            <a:pPr algn="just">
              <a:lnSpc>
                <a:spcPct val="150000"/>
              </a:lnSpc>
            </a:pPr>
            <a:r>
              <a:rPr lang="en-US" sz="2300" dirty="0">
                <a:latin typeface="Calibri" pitchFamily="34" charset="0"/>
              </a:rPr>
              <a:t>Here </a:t>
            </a:r>
            <a:r>
              <a:rPr lang="en-US" sz="2300" dirty="0" smtClean="0">
                <a:latin typeface="Calibri" pitchFamily="34" charset="0"/>
              </a:rPr>
              <a:t>there is  no problem </a:t>
            </a:r>
            <a:r>
              <a:rPr lang="en-US" sz="2300" dirty="0">
                <a:latin typeface="Calibri" pitchFamily="34" charset="0"/>
              </a:rPr>
              <a:t>of internal fragmentation. But here the problem of external fragmentation.</a:t>
            </a:r>
          </a:p>
          <a:p>
            <a:endParaRPr lang="en-US" sz="2300" dirty="0">
              <a:latin typeface="Calibri" pitchFamily="34" charset="0"/>
            </a:endParaRPr>
          </a:p>
        </p:txBody>
      </p:sp>
    </p:spTree>
    <p:extLst>
      <p:ext uri="{BB962C8B-B14F-4D97-AF65-F5344CB8AC3E}">
        <p14:creationId xmlns:p14="http://schemas.microsoft.com/office/powerpoint/2010/main" xmlns="" val="69138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Title 1"/>
          <p:cNvSpPr>
            <a:spLocks noGrp="1"/>
          </p:cNvSpPr>
          <p:nvPr>
            <p:ph type="title"/>
          </p:nvPr>
        </p:nvSpPr>
        <p:spPr>
          <a:xfrm>
            <a:off x="22412" y="457200"/>
            <a:ext cx="9144000" cy="838200"/>
          </a:xfrm>
        </p:spPr>
        <p:txBody>
          <a:bodyPr>
            <a:noAutofit/>
          </a:bodyPr>
          <a:lstStyle/>
          <a:p>
            <a:r>
              <a:rPr lang="en-US" sz="3500" dirty="0">
                <a:solidFill>
                  <a:srgbClr val="FFFF00"/>
                </a:solidFill>
                <a:latin typeface="Calibri" pitchFamily="34" charset="0"/>
              </a:rPr>
              <a:t>Advantage &amp; Disadvantage of Dynamic </a:t>
            </a:r>
            <a:r>
              <a:rPr lang="en-US" sz="3500" dirty="0" smtClean="0">
                <a:solidFill>
                  <a:srgbClr val="FFFF00"/>
                </a:solidFill>
                <a:latin typeface="Calibri" pitchFamily="34" charset="0"/>
              </a:rPr>
              <a:t>Partition</a:t>
            </a:r>
            <a:endParaRPr lang="en-US" sz="3500" dirty="0">
              <a:solidFill>
                <a:srgbClr val="FFFF00"/>
              </a:solidFill>
              <a:latin typeface="Calibri" pitchFamily="34" charset="0"/>
            </a:endParaRPr>
          </a:p>
        </p:txBody>
      </p:sp>
      <p:sp>
        <p:nvSpPr>
          <p:cNvPr id="1048779" name="Content Placeholder 2"/>
          <p:cNvSpPr>
            <a:spLocks noGrp="1"/>
          </p:cNvSpPr>
          <p:nvPr>
            <p:ph sz="quarter" idx="1"/>
          </p:nvPr>
        </p:nvSpPr>
        <p:spPr/>
        <p:txBody>
          <a:bodyPr>
            <a:normAutofit/>
          </a:bodyPr>
          <a:lstStyle/>
          <a:p>
            <a:r>
              <a:rPr lang="en-US" sz="2300" b="1" dirty="0">
                <a:latin typeface="Calibri" pitchFamily="34" charset="0"/>
              </a:rPr>
              <a:t>Advantage: -</a:t>
            </a:r>
            <a:r>
              <a:rPr lang="en-US" sz="2300" dirty="0">
                <a:latin typeface="Calibri" pitchFamily="34" charset="0"/>
              </a:rPr>
              <a:t>      </a:t>
            </a:r>
            <a:endParaRPr lang="en-US" sz="2300" dirty="0" smtClean="0">
              <a:latin typeface="Calibri" pitchFamily="34" charset="0"/>
            </a:endParaRPr>
          </a:p>
          <a:p>
            <a:pPr marL="0" indent="0">
              <a:buNone/>
            </a:pPr>
            <a:r>
              <a:rPr lang="en-US" sz="2300" dirty="0" smtClean="0">
                <a:latin typeface="Calibri" pitchFamily="34" charset="0"/>
              </a:rPr>
              <a:t>  -&gt; No </a:t>
            </a:r>
            <a:r>
              <a:rPr lang="en-US" sz="2300" dirty="0">
                <a:latin typeface="Calibri" pitchFamily="34" charset="0"/>
              </a:rPr>
              <a:t>internal fragmentation.</a:t>
            </a:r>
          </a:p>
          <a:p>
            <a:pPr marL="0" indent="0">
              <a:buNone/>
            </a:pPr>
            <a:r>
              <a:rPr lang="en-US" sz="2300" dirty="0" smtClean="0">
                <a:latin typeface="Calibri" pitchFamily="34" charset="0"/>
              </a:rPr>
              <a:t>  -&gt; Efficient </a:t>
            </a:r>
            <a:r>
              <a:rPr lang="en-US" sz="2300" dirty="0">
                <a:latin typeface="Calibri" pitchFamily="34" charset="0"/>
              </a:rPr>
              <a:t>use of memory.</a:t>
            </a:r>
          </a:p>
          <a:p>
            <a:pPr marL="0" indent="0">
              <a:buNone/>
            </a:pPr>
            <a:r>
              <a:rPr lang="en-US" sz="2300" dirty="0">
                <a:latin typeface="Calibri" pitchFamily="34" charset="0"/>
              </a:rPr>
              <a:t>              </a:t>
            </a:r>
            <a:endParaRPr lang="en-US" sz="2300" dirty="0" smtClean="0">
              <a:latin typeface="Calibri" pitchFamily="34" charset="0"/>
            </a:endParaRPr>
          </a:p>
          <a:p>
            <a:r>
              <a:rPr lang="en-US" sz="2300" b="1" dirty="0" smtClean="0">
                <a:latin typeface="Calibri" pitchFamily="34" charset="0"/>
              </a:rPr>
              <a:t>Disadvantage</a:t>
            </a:r>
            <a:r>
              <a:rPr lang="en-US" sz="2300" dirty="0">
                <a:latin typeface="Calibri" pitchFamily="34" charset="0"/>
              </a:rPr>
              <a:t>:  </a:t>
            </a:r>
            <a:endParaRPr lang="en-US" sz="2300" dirty="0" smtClean="0">
              <a:latin typeface="Calibri" pitchFamily="34" charset="0"/>
            </a:endParaRPr>
          </a:p>
          <a:p>
            <a:pPr marL="0" indent="0">
              <a:buNone/>
            </a:pPr>
            <a:r>
              <a:rPr lang="en-US" sz="2300" dirty="0" smtClean="0">
                <a:latin typeface="Calibri" pitchFamily="34" charset="0"/>
              </a:rPr>
              <a:t>  -&gt; Problem </a:t>
            </a:r>
            <a:r>
              <a:rPr lang="en-US" sz="2300" dirty="0">
                <a:latin typeface="Calibri" pitchFamily="34" charset="0"/>
              </a:rPr>
              <a:t>of external fragmentation.</a:t>
            </a:r>
          </a:p>
          <a:p>
            <a:pPr marL="0" indent="0">
              <a:buNone/>
            </a:pPr>
            <a:r>
              <a:rPr lang="en-US" sz="2300" dirty="0" smtClean="0">
                <a:latin typeface="Calibri" pitchFamily="34" charset="0"/>
              </a:rPr>
              <a:t>  -&gt; </a:t>
            </a:r>
            <a:r>
              <a:rPr lang="en-US" sz="2300" dirty="0">
                <a:latin typeface="Calibri" pitchFamily="34" charset="0"/>
              </a:rPr>
              <a:t>Not easy to implement.</a:t>
            </a:r>
          </a:p>
          <a:p>
            <a:endParaRPr lang="en-US" sz="2300" dirty="0">
              <a:latin typeface="Calibri" pitchFamily="34" charset="0"/>
            </a:endParaRPr>
          </a:p>
        </p:txBody>
      </p:sp>
    </p:spTree>
    <p:extLst>
      <p:ext uri="{BB962C8B-B14F-4D97-AF65-F5344CB8AC3E}">
        <p14:creationId xmlns:p14="http://schemas.microsoft.com/office/powerpoint/2010/main" xmlns="" val="1131640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a:xfrm>
            <a:off x="457200" y="533400"/>
            <a:ext cx="8229600" cy="762000"/>
          </a:xfrm>
        </p:spPr>
        <p:txBody>
          <a:bodyPr/>
          <a:lstStyle/>
          <a:p>
            <a:r>
              <a:rPr lang="en-US" sz="4400" dirty="0" smtClean="0">
                <a:solidFill>
                  <a:srgbClr val="FFFF00"/>
                </a:solidFill>
                <a:latin typeface="Calibri" pitchFamily="34" charset="0"/>
              </a:rPr>
              <a:t>Fragmentation</a:t>
            </a:r>
            <a:endParaRPr lang="en-US" sz="4400" dirty="0">
              <a:solidFill>
                <a:srgbClr val="FFFF00"/>
              </a:solidFill>
              <a:latin typeface="Calibri" pitchFamily="34" charset="0"/>
            </a:endParaRPr>
          </a:p>
        </p:txBody>
      </p:sp>
      <p:sp>
        <p:nvSpPr>
          <p:cNvPr id="1048703" name="Content Placeholder 2"/>
          <p:cNvSpPr>
            <a:spLocks noGrp="1"/>
          </p:cNvSpPr>
          <p:nvPr>
            <p:ph sz="quarter" idx="1"/>
          </p:nvPr>
        </p:nvSpPr>
        <p:spPr/>
        <p:txBody>
          <a:bodyPr>
            <a:normAutofit/>
          </a:bodyPr>
          <a:lstStyle/>
          <a:p>
            <a:pPr algn="just">
              <a:lnSpc>
                <a:spcPct val="200000"/>
              </a:lnSpc>
            </a:pPr>
            <a:r>
              <a:rPr lang="en-US" sz="2300" dirty="0">
                <a:latin typeface="Calibri" pitchFamily="34" charset="0"/>
              </a:rPr>
              <a:t>There are two types of </a:t>
            </a:r>
            <a:r>
              <a:rPr lang="en-US" sz="2300" dirty="0" smtClean="0">
                <a:latin typeface="Calibri" pitchFamily="34" charset="0"/>
              </a:rPr>
              <a:t>fragmentation.</a:t>
            </a:r>
            <a:endParaRPr lang="en-US" sz="2300" dirty="0">
              <a:latin typeface="Calibri" pitchFamily="34" charset="0"/>
            </a:endParaRPr>
          </a:p>
          <a:p>
            <a:pPr marL="0" indent="0" algn="just">
              <a:lnSpc>
                <a:spcPct val="200000"/>
              </a:lnSpc>
              <a:buNone/>
            </a:pPr>
            <a:r>
              <a:rPr lang="en-US" sz="2300" dirty="0">
                <a:latin typeface="Calibri" pitchFamily="34" charset="0"/>
              </a:rPr>
              <a:t> 	1) Internal Fragmentation</a:t>
            </a:r>
          </a:p>
          <a:p>
            <a:pPr marL="0" indent="0" algn="just">
              <a:lnSpc>
                <a:spcPct val="200000"/>
              </a:lnSpc>
              <a:buNone/>
            </a:pPr>
            <a:r>
              <a:rPr lang="en-US" sz="2300" dirty="0">
                <a:latin typeface="Calibri" pitchFamily="34" charset="0"/>
              </a:rPr>
              <a:t>	2) External fragmentation</a:t>
            </a:r>
          </a:p>
          <a:p>
            <a:endParaRPr lang="en-US" sz="2300" dirty="0">
              <a:latin typeface="Calibri" pitchFamily="34" charset="0"/>
            </a:endParaRPr>
          </a:p>
        </p:txBody>
      </p:sp>
    </p:spTree>
    <p:extLst>
      <p:ext uri="{BB962C8B-B14F-4D97-AF65-F5344CB8AC3E}">
        <p14:creationId xmlns:p14="http://schemas.microsoft.com/office/powerpoint/2010/main" xmlns="" val="324966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ormAutofit fontScale="90000"/>
          </a:bodyPr>
          <a:lstStyle/>
          <a:p>
            <a:r>
              <a:rPr lang="en-US" sz="4400" dirty="0" smtClean="0">
                <a:solidFill>
                  <a:srgbClr val="FFFF00"/>
                </a:solidFill>
                <a:latin typeface="Calibri" pitchFamily="34" charset="0"/>
              </a:rPr>
              <a:t>CONTENTS…</a:t>
            </a:r>
            <a:endParaRPr lang="en-US" sz="4400" dirty="0">
              <a:solidFill>
                <a:srgbClr val="FFFF00"/>
              </a:solidFill>
              <a:latin typeface="Calibri" pitchFamily="34" charset="0"/>
            </a:endParaRPr>
          </a:p>
        </p:txBody>
      </p:sp>
      <p:sp>
        <p:nvSpPr>
          <p:cNvPr id="3" name="Content Placeholder 2"/>
          <p:cNvSpPr>
            <a:spLocks noGrp="1"/>
          </p:cNvSpPr>
          <p:nvPr>
            <p:ph idx="1"/>
          </p:nvPr>
        </p:nvSpPr>
        <p:spPr>
          <a:xfrm>
            <a:off x="714348" y="1071586"/>
            <a:ext cx="8229600" cy="5715000"/>
          </a:xfrm>
        </p:spPr>
        <p:txBody>
          <a:bodyPr>
            <a:normAutofit fontScale="92500" lnSpcReduction="10000"/>
          </a:bodyPr>
          <a:lstStyle/>
          <a:p>
            <a:r>
              <a:rPr lang="en-US" sz="2000" b="1" dirty="0" smtClean="0">
                <a:latin typeface="Calibri" pitchFamily="34" charset="0"/>
              </a:rPr>
              <a:t>Memory Management</a:t>
            </a:r>
          </a:p>
          <a:p>
            <a:pPr lvl="1"/>
            <a:r>
              <a:rPr lang="en-US" sz="2000" dirty="0" smtClean="0">
                <a:latin typeface="Calibri" pitchFamily="34" charset="0"/>
              </a:rPr>
              <a:t>Logical And Physical Address Space</a:t>
            </a:r>
          </a:p>
          <a:p>
            <a:pPr lvl="1"/>
            <a:endParaRPr lang="en-US" sz="2000" b="1" dirty="0" smtClean="0">
              <a:latin typeface="Calibri" pitchFamily="34" charset="0"/>
            </a:endParaRPr>
          </a:p>
          <a:p>
            <a:r>
              <a:rPr lang="en-US" sz="2000" b="1" dirty="0" smtClean="0">
                <a:latin typeface="Calibri" pitchFamily="34" charset="0"/>
              </a:rPr>
              <a:t>Memory Allocation</a:t>
            </a:r>
          </a:p>
          <a:p>
            <a:pPr lvl="1"/>
            <a:r>
              <a:rPr lang="en-US" sz="2000" dirty="0" smtClean="0">
                <a:latin typeface="Calibri" pitchFamily="34" charset="0"/>
              </a:rPr>
              <a:t>Memory Management Techniques</a:t>
            </a:r>
          </a:p>
          <a:p>
            <a:pPr lvl="1"/>
            <a:r>
              <a:rPr lang="en-US" sz="2000" dirty="0" smtClean="0">
                <a:latin typeface="Calibri" pitchFamily="34" charset="0"/>
              </a:rPr>
              <a:t>Types Of Memory Allocation</a:t>
            </a:r>
          </a:p>
          <a:p>
            <a:pPr lvl="1"/>
            <a:endParaRPr lang="en-US" sz="2000" dirty="0" smtClean="0">
              <a:latin typeface="Calibri" pitchFamily="34" charset="0"/>
            </a:endParaRPr>
          </a:p>
          <a:p>
            <a:r>
              <a:rPr lang="en-US" sz="2000" b="1" dirty="0" smtClean="0">
                <a:latin typeface="Calibri" pitchFamily="34" charset="0"/>
              </a:rPr>
              <a:t>Contiguous Memory Allocation</a:t>
            </a:r>
          </a:p>
          <a:p>
            <a:pPr lvl="1"/>
            <a:r>
              <a:rPr lang="en-US" sz="2000" dirty="0" smtClean="0">
                <a:latin typeface="Calibri" pitchFamily="34" charset="0"/>
              </a:rPr>
              <a:t>Single Process Monitor</a:t>
            </a:r>
          </a:p>
          <a:p>
            <a:pPr lvl="1"/>
            <a:r>
              <a:rPr lang="en-US" sz="2000" dirty="0" smtClean="0">
                <a:latin typeface="Calibri" pitchFamily="34" charset="0"/>
              </a:rPr>
              <a:t>Multiprogramming With Fixed Partition</a:t>
            </a:r>
          </a:p>
          <a:p>
            <a:pPr lvl="1"/>
            <a:r>
              <a:rPr lang="en-US" sz="2000" dirty="0" smtClean="0">
                <a:latin typeface="Calibri" pitchFamily="34" charset="0"/>
              </a:rPr>
              <a:t>Multiprogramming With Variable Partition </a:t>
            </a:r>
          </a:p>
          <a:p>
            <a:pPr marL="457200" lvl="1" indent="0">
              <a:buNone/>
            </a:pPr>
            <a:endParaRPr lang="en-US" sz="2000" dirty="0" smtClean="0">
              <a:latin typeface="Calibri" pitchFamily="34" charset="0"/>
            </a:endParaRPr>
          </a:p>
          <a:p>
            <a:r>
              <a:rPr lang="en-US" sz="2000" b="1" dirty="0" smtClean="0">
                <a:latin typeface="Calibri" pitchFamily="34" charset="0"/>
              </a:rPr>
              <a:t>Fragmentation</a:t>
            </a:r>
          </a:p>
          <a:p>
            <a:pPr lvl="1"/>
            <a:r>
              <a:rPr lang="en-US" sz="2000" dirty="0" smtClean="0">
                <a:latin typeface="Calibri" pitchFamily="34" charset="0"/>
              </a:rPr>
              <a:t>Internal Fragmentation</a:t>
            </a:r>
          </a:p>
          <a:p>
            <a:pPr lvl="1"/>
            <a:r>
              <a:rPr lang="en-US" sz="2000" dirty="0" smtClean="0">
                <a:latin typeface="Calibri" pitchFamily="34" charset="0"/>
              </a:rPr>
              <a:t>External Fragmentation</a:t>
            </a:r>
          </a:p>
          <a:p>
            <a:pPr marL="457200" lvl="1" indent="0">
              <a:buNone/>
            </a:pPr>
            <a:endParaRPr lang="en-US" sz="2000" dirty="0" smtClean="0">
              <a:latin typeface="Calibri" pitchFamily="34" charset="0"/>
            </a:endParaRPr>
          </a:p>
          <a:p>
            <a:r>
              <a:rPr lang="en-US" sz="2000" b="1" dirty="0" smtClean="0">
                <a:latin typeface="Calibri" pitchFamily="34" charset="0"/>
              </a:rPr>
              <a:t>Compaction</a:t>
            </a:r>
          </a:p>
          <a:p>
            <a:endParaRPr lang="en-US" dirty="0" smtClean="0"/>
          </a:p>
          <a:p>
            <a:endParaRPr lang="en-US" dirty="0" smtClean="0"/>
          </a:p>
          <a:p>
            <a:endParaRPr lang="en-US" dirty="0" smtClean="0"/>
          </a:p>
          <a:p>
            <a:pPr marL="457200" lvl="1" indent="0">
              <a:buNone/>
            </a:pPr>
            <a:endParaRPr lang="en-US" dirty="0" smtClean="0"/>
          </a:p>
        </p:txBody>
      </p:sp>
    </p:spTree>
    <p:extLst>
      <p:ext uri="{BB962C8B-B14F-4D97-AF65-F5344CB8AC3E}">
        <p14:creationId xmlns:p14="http://schemas.microsoft.com/office/powerpoint/2010/main" xmlns="" val="3555010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Content Placeholder 2"/>
          <p:cNvSpPr>
            <a:spLocks noGrp="1"/>
          </p:cNvSpPr>
          <p:nvPr>
            <p:ph sz="quarter" idx="1"/>
          </p:nvPr>
        </p:nvSpPr>
        <p:spPr>
          <a:xfrm>
            <a:off x="457200" y="1447800"/>
            <a:ext cx="8153400" cy="5105400"/>
          </a:xfrm>
        </p:spPr>
        <p:txBody>
          <a:bodyPr>
            <a:normAutofit/>
          </a:bodyPr>
          <a:lstStyle/>
          <a:p>
            <a:pPr algn="just">
              <a:lnSpc>
                <a:spcPct val="200000"/>
              </a:lnSpc>
            </a:pPr>
            <a:r>
              <a:rPr lang="en-US" sz="2300" b="1" dirty="0" smtClean="0">
                <a:latin typeface="Calibri" pitchFamily="34" charset="0"/>
              </a:rPr>
              <a:t>Internal Fragmentation: </a:t>
            </a:r>
            <a:r>
              <a:rPr lang="en-US" sz="2300" dirty="0">
                <a:latin typeface="Calibri" pitchFamily="34" charset="0"/>
              </a:rPr>
              <a:t>I</a:t>
            </a:r>
            <a:r>
              <a:rPr lang="en-US" sz="2300" dirty="0" smtClean="0">
                <a:latin typeface="Calibri" pitchFamily="34" charset="0"/>
              </a:rPr>
              <a:t>t arises when the memory allocated to program is not fully utilized by it. This form of fragmentation occurs whenever the size of program loaded is smaller than the size of partition.</a:t>
            </a:r>
          </a:p>
          <a:p>
            <a:pPr algn="just">
              <a:lnSpc>
                <a:spcPct val="200000"/>
              </a:lnSpc>
            </a:pPr>
            <a:r>
              <a:rPr lang="en-US" sz="2300" b="1" dirty="0">
                <a:latin typeface="Calibri" pitchFamily="34" charset="0"/>
              </a:rPr>
              <a:t>Definition:</a:t>
            </a:r>
            <a:r>
              <a:rPr lang="en-US" sz="2300" dirty="0">
                <a:latin typeface="Calibri" pitchFamily="34" charset="0"/>
              </a:rPr>
              <a:t>  Difference between total space of partition and space occupied by process  is called </a:t>
            </a:r>
            <a:r>
              <a:rPr lang="en-US" sz="2300" b="1" dirty="0">
                <a:latin typeface="Calibri" pitchFamily="34" charset="0"/>
              </a:rPr>
              <a:t>internal fragmentation</a:t>
            </a:r>
            <a:r>
              <a:rPr lang="en-US" sz="2300" b="1" dirty="0" smtClean="0">
                <a:latin typeface="Calibri" pitchFamily="34" charset="0"/>
              </a:rPr>
              <a:t>.</a:t>
            </a:r>
            <a:endParaRPr lang="en-US" sz="2300" b="1" dirty="0">
              <a:latin typeface="Calibri" pitchFamily="34" charset="0"/>
            </a:endParaRPr>
          </a:p>
        </p:txBody>
      </p:sp>
      <p:sp>
        <p:nvSpPr>
          <p:cNvPr id="3" name="Title 1"/>
          <p:cNvSpPr>
            <a:spLocks noGrp="1"/>
          </p:cNvSpPr>
          <p:nvPr>
            <p:ph type="title"/>
          </p:nvPr>
        </p:nvSpPr>
        <p:spPr>
          <a:xfrm>
            <a:off x="457200" y="457200"/>
            <a:ext cx="8229600" cy="685800"/>
          </a:xfrm>
        </p:spPr>
        <p:txBody>
          <a:bodyPr>
            <a:normAutofit fontScale="90000"/>
          </a:bodyPr>
          <a:lstStyle/>
          <a:p>
            <a:r>
              <a:rPr lang="en-US" sz="4400" dirty="0" smtClean="0">
                <a:solidFill>
                  <a:srgbClr val="FFFF00"/>
                </a:solidFill>
                <a:latin typeface="Calibri" pitchFamily="34" charset="0"/>
              </a:rPr>
              <a:t>Internal Fragmentation</a:t>
            </a:r>
            <a:endParaRPr lang="en-US" sz="4400" dirty="0">
              <a:solidFill>
                <a:srgbClr val="FFFF00"/>
              </a:solidFill>
              <a:latin typeface="Calibri" pitchFamily="34" charset="0"/>
            </a:endParaRPr>
          </a:p>
        </p:txBody>
      </p:sp>
    </p:spTree>
    <p:extLst>
      <p:ext uri="{BB962C8B-B14F-4D97-AF65-F5344CB8AC3E}">
        <p14:creationId xmlns:p14="http://schemas.microsoft.com/office/powerpoint/2010/main" xmlns="" val="2469214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
          <p:cNvPicPr>
            <a:picLocks noGrp="1" noChangeAspect="1" noChangeArrowheads="1"/>
          </p:cNvPicPr>
          <p:nvPr>
            <p:ph sz="quarter" idx="1"/>
          </p:nvPr>
        </p:nvPicPr>
        <p:blipFill>
          <a:blip r:embed="rId2"/>
          <a:srcRect/>
          <a:stretch>
            <a:fillRect/>
          </a:stretch>
        </p:blipFill>
        <p:spPr bwMode="auto">
          <a:xfrm>
            <a:off x="914400" y="1676400"/>
            <a:ext cx="1905000" cy="4114800"/>
          </a:xfrm>
          <a:prstGeom prst="rect">
            <a:avLst/>
          </a:prstGeom>
          <a:noFill/>
          <a:ln>
            <a:noFill/>
          </a:ln>
          <a:effectLst/>
        </p:spPr>
      </p:pic>
      <p:sp>
        <p:nvSpPr>
          <p:cNvPr id="1048706" name="TextBox 5"/>
          <p:cNvSpPr txBox="1"/>
          <p:nvPr/>
        </p:nvSpPr>
        <p:spPr>
          <a:xfrm>
            <a:off x="3272118" y="829650"/>
            <a:ext cx="5105400" cy="4870564"/>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300" dirty="0">
                <a:latin typeface="Calibri" pitchFamily="34" charset="0"/>
              </a:rPr>
              <a:t>Here p1, p2,p3,p4 is loaded into </a:t>
            </a:r>
            <a:r>
              <a:rPr lang="en-US" sz="2300" dirty="0" smtClean="0">
                <a:latin typeface="Calibri" pitchFamily="34" charset="0"/>
              </a:rPr>
              <a:t>memory</a:t>
            </a:r>
          </a:p>
          <a:p>
            <a:pPr marL="285750" indent="-285750" algn="just">
              <a:lnSpc>
                <a:spcPct val="150000"/>
              </a:lnSpc>
              <a:buFont typeface="Wingdings" pitchFamily="2" charset="2"/>
              <a:buChar char="Ø"/>
            </a:pPr>
            <a:r>
              <a:rPr lang="en-US" sz="2300" dirty="0">
                <a:latin typeface="Calibri" pitchFamily="34" charset="0"/>
              </a:rPr>
              <a:t>Process P1 is loaded into first partition whose size is 150MB and size of process P1 is 110MB ,so in partition 40MB space is waste. </a:t>
            </a:r>
            <a:endParaRPr lang="en-US" sz="2300" dirty="0" smtClean="0">
              <a:latin typeface="Calibri" pitchFamily="34" charset="0"/>
            </a:endParaRPr>
          </a:p>
          <a:p>
            <a:pPr marL="285750" indent="-285750" algn="just">
              <a:lnSpc>
                <a:spcPct val="150000"/>
              </a:lnSpc>
              <a:buFont typeface="Wingdings" pitchFamily="2" charset="2"/>
              <a:buChar char="Ø"/>
            </a:pPr>
            <a:r>
              <a:rPr lang="en-US" sz="2300" dirty="0" smtClean="0">
                <a:latin typeface="Calibri" pitchFamily="34" charset="0"/>
              </a:rPr>
              <a:t>This </a:t>
            </a:r>
            <a:r>
              <a:rPr lang="en-US" sz="2300" dirty="0">
                <a:latin typeface="Calibri" pitchFamily="34" charset="0"/>
              </a:rPr>
              <a:t>is called Internal Fragmentation, this type of problem is also occurred in other partitions.</a:t>
            </a:r>
          </a:p>
        </p:txBody>
      </p:sp>
      <p:sp>
        <p:nvSpPr>
          <p:cNvPr id="1048707" name="TextBox 6"/>
          <p:cNvSpPr txBox="1"/>
          <p:nvPr/>
        </p:nvSpPr>
        <p:spPr>
          <a:xfrm>
            <a:off x="571500" y="1600200"/>
            <a:ext cx="228600" cy="369332"/>
          </a:xfrm>
          <a:prstGeom prst="rect">
            <a:avLst/>
          </a:prstGeom>
          <a:noFill/>
        </p:spPr>
        <p:txBody>
          <a:bodyPr wrap="square" rtlCol="0">
            <a:spAutoFit/>
          </a:bodyPr>
          <a:lstStyle/>
          <a:p>
            <a:r>
              <a:rPr lang="en-US" dirty="0" smtClean="0"/>
              <a:t>0</a:t>
            </a:r>
            <a:endParaRPr lang="en-US" dirty="0"/>
          </a:p>
        </p:txBody>
      </p:sp>
      <p:sp>
        <p:nvSpPr>
          <p:cNvPr id="1048708" name="TextBox 8"/>
          <p:cNvSpPr txBox="1"/>
          <p:nvPr/>
        </p:nvSpPr>
        <p:spPr>
          <a:xfrm>
            <a:off x="403678" y="4114800"/>
            <a:ext cx="564243" cy="369332"/>
          </a:xfrm>
          <a:prstGeom prst="rect">
            <a:avLst/>
          </a:prstGeom>
          <a:noFill/>
        </p:spPr>
        <p:txBody>
          <a:bodyPr wrap="square" rtlCol="0">
            <a:spAutoFit/>
          </a:bodyPr>
          <a:lstStyle/>
          <a:p>
            <a:r>
              <a:rPr lang="en-US" dirty="0" smtClean="0"/>
              <a:t>750</a:t>
            </a:r>
            <a:endParaRPr lang="en-US" dirty="0"/>
          </a:p>
        </p:txBody>
      </p:sp>
      <p:sp>
        <p:nvSpPr>
          <p:cNvPr id="1048709" name="TextBox 9"/>
          <p:cNvSpPr txBox="1"/>
          <p:nvPr/>
        </p:nvSpPr>
        <p:spPr>
          <a:xfrm>
            <a:off x="384629" y="3556000"/>
            <a:ext cx="564243" cy="369332"/>
          </a:xfrm>
          <a:prstGeom prst="rect">
            <a:avLst/>
          </a:prstGeom>
          <a:noFill/>
        </p:spPr>
        <p:txBody>
          <a:bodyPr wrap="square" rtlCol="0">
            <a:spAutoFit/>
          </a:bodyPr>
          <a:lstStyle/>
          <a:p>
            <a:r>
              <a:rPr lang="en-US" dirty="0" smtClean="0"/>
              <a:t>650</a:t>
            </a:r>
            <a:endParaRPr lang="en-US" dirty="0"/>
          </a:p>
        </p:txBody>
      </p:sp>
      <p:sp>
        <p:nvSpPr>
          <p:cNvPr id="1048710" name="TextBox 10"/>
          <p:cNvSpPr txBox="1"/>
          <p:nvPr/>
        </p:nvSpPr>
        <p:spPr>
          <a:xfrm>
            <a:off x="434521" y="2895600"/>
            <a:ext cx="564243" cy="369332"/>
          </a:xfrm>
          <a:prstGeom prst="rect">
            <a:avLst/>
          </a:prstGeom>
          <a:noFill/>
        </p:spPr>
        <p:txBody>
          <a:bodyPr wrap="square" rtlCol="0">
            <a:spAutoFit/>
          </a:bodyPr>
          <a:lstStyle/>
          <a:p>
            <a:r>
              <a:rPr lang="en-US" dirty="0" smtClean="0"/>
              <a:t>500</a:t>
            </a:r>
            <a:endParaRPr lang="en-US" dirty="0"/>
          </a:p>
        </p:txBody>
      </p:sp>
      <p:sp>
        <p:nvSpPr>
          <p:cNvPr id="1048711" name="TextBox 11"/>
          <p:cNvSpPr txBox="1"/>
          <p:nvPr/>
        </p:nvSpPr>
        <p:spPr>
          <a:xfrm>
            <a:off x="434521" y="4648200"/>
            <a:ext cx="564243" cy="369332"/>
          </a:xfrm>
          <a:prstGeom prst="rect">
            <a:avLst/>
          </a:prstGeom>
          <a:noFill/>
        </p:spPr>
        <p:txBody>
          <a:bodyPr wrap="square" rtlCol="0">
            <a:spAutoFit/>
          </a:bodyPr>
          <a:lstStyle/>
          <a:p>
            <a:r>
              <a:rPr lang="en-US" dirty="0"/>
              <a:t>8</a:t>
            </a:r>
            <a:r>
              <a:rPr lang="en-US" dirty="0" smtClean="0"/>
              <a:t>00</a:t>
            </a:r>
            <a:endParaRPr lang="en-US" dirty="0"/>
          </a:p>
        </p:txBody>
      </p:sp>
      <p:sp>
        <p:nvSpPr>
          <p:cNvPr id="1048712" name="TextBox 12"/>
          <p:cNvSpPr txBox="1"/>
          <p:nvPr/>
        </p:nvSpPr>
        <p:spPr>
          <a:xfrm>
            <a:off x="360134" y="5486400"/>
            <a:ext cx="713015" cy="369332"/>
          </a:xfrm>
          <a:prstGeom prst="rect">
            <a:avLst/>
          </a:prstGeom>
          <a:noFill/>
        </p:spPr>
        <p:txBody>
          <a:bodyPr wrap="square" rtlCol="0">
            <a:spAutoFit/>
          </a:bodyPr>
          <a:lstStyle/>
          <a:p>
            <a:r>
              <a:rPr lang="en-US" dirty="0" smtClean="0"/>
              <a:t>1000</a:t>
            </a:r>
            <a:endParaRPr lang="en-US" dirty="0"/>
          </a:p>
        </p:txBody>
      </p:sp>
    </p:spTree>
    <p:extLst>
      <p:ext uri="{BB962C8B-B14F-4D97-AF65-F5344CB8AC3E}">
        <p14:creationId xmlns:p14="http://schemas.microsoft.com/office/powerpoint/2010/main" xmlns="" val="1849636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a:xfrm>
            <a:off x="457200" y="533400"/>
            <a:ext cx="8229600" cy="838200"/>
          </a:xfrm>
        </p:spPr>
        <p:txBody>
          <a:bodyPr/>
          <a:lstStyle/>
          <a:p>
            <a:r>
              <a:rPr lang="en-US" sz="4400" dirty="0" smtClean="0">
                <a:solidFill>
                  <a:srgbClr val="FFFF00"/>
                </a:solidFill>
                <a:latin typeface="Calibri" pitchFamily="34" charset="0"/>
              </a:rPr>
              <a:t>External Fragmentation</a:t>
            </a:r>
            <a:endParaRPr lang="en-US" sz="4400" dirty="0">
              <a:solidFill>
                <a:srgbClr val="FFFF00"/>
              </a:solidFill>
              <a:latin typeface="Calibri" pitchFamily="34" charset="0"/>
            </a:endParaRPr>
          </a:p>
        </p:txBody>
      </p:sp>
      <p:sp>
        <p:nvSpPr>
          <p:cNvPr id="1048714" name="Content Placeholder 2"/>
          <p:cNvSpPr>
            <a:spLocks noGrp="1"/>
          </p:cNvSpPr>
          <p:nvPr>
            <p:ph sz="quarter" idx="1"/>
          </p:nvPr>
        </p:nvSpPr>
        <p:spPr/>
        <p:txBody>
          <a:bodyPr>
            <a:normAutofit/>
          </a:bodyPr>
          <a:lstStyle/>
          <a:p>
            <a:pPr algn="just">
              <a:lnSpc>
                <a:spcPct val="150000"/>
              </a:lnSpc>
            </a:pPr>
            <a:r>
              <a:rPr lang="en-US" sz="2300" b="1" dirty="0">
                <a:latin typeface="Calibri" pitchFamily="34" charset="0"/>
              </a:rPr>
              <a:t>External Fragmentation: </a:t>
            </a:r>
            <a:r>
              <a:rPr lang="en-US" sz="2300" dirty="0">
                <a:latin typeface="Calibri" pitchFamily="34" charset="0"/>
              </a:rPr>
              <a:t>It arises when free memory areas existing in the system are too small to be allocated to </a:t>
            </a:r>
            <a:r>
              <a:rPr lang="en-US" sz="2300" dirty="0" smtClean="0">
                <a:latin typeface="Calibri" pitchFamily="34" charset="0"/>
              </a:rPr>
              <a:t>programs.</a:t>
            </a:r>
          </a:p>
          <a:p>
            <a:pPr algn="just">
              <a:lnSpc>
                <a:spcPct val="150000"/>
              </a:lnSpc>
            </a:pPr>
            <a:endParaRPr lang="en-US" sz="2300" dirty="0">
              <a:latin typeface="Calibri" pitchFamily="34" charset="0"/>
            </a:endParaRPr>
          </a:p>
          <a:p>
            <a:endParaRPr lang="en-US" sz="2300" dirty="0">
              <a:latin typeface="Calibri" pitchFamily="34" charset="0"/>
            </a:endParaRPr>
          </a:p>
        </p:txBody>
      </p:sp>
      <p:graphicFrame>
        <p:nvGraphicFramePr>
          <p:cNvPr id="4194305" name="Table 4"/>
          <p:cNvGraphicFramePr>
            <a:graphicFrameLocks noGrp="1"/>
          </p:cNvGraphicFramePr>
          <p:nvPr/>
        </p:nvGraphicFramePr>
        <p:xfrm>
          <a:off x="1676400" y="3200400"/>
          <a:ext cx="2057400" cy="2966720"/>
        </p:xfrm>
        <a:graphic>
          <a:graphicData uri="http://schemas.openxmlformats.org/drawingml/2006/table">
            <a:tbl>
              <a:tblPr firstRow="1" bandRow="1">
                <a:tableStyleId>{5C22544A-7EE6-4342-B048-85BDC9FD1C3A}</a:tableStyleId>
              </a:tblPr>
              <a:tblGrid>
                <a:gridCol w="2057400"/>
              </a:tblGrid>
              <a:tr h="370840">
                <a:tc>
                  <a:txBody>
                    <a:bodyPr/>
                    <a:lstStyle/>
                    <a:p>
                      <a:pPr algn="ctr"/>
                      <a:r>
                        <a:rPr lang="en-US" dirty="0" smtClean="0">
                          <a:solidFill>
                            <a:schemeClr val="tx1"/>
                          </a:solidFill>
                        </a:rPr>
                        <a:t>p1</a:t>
                      </a:r>
                      <a:endParaRPr lang="en-US" dirty="0">
                        <a:solidFill>
                          <a:schemeClr val="tx1"/>
                        </a:solidFill>
                      </a:endParaRPr>
                    </a:p>
                  </a:txBody>
                  <a:tcPr>
                    <a:solidFill>
                      <a:schemeClr val="accent1">
                        <a:lumMod val="60000"/>
                        <a:lumOff val="40000"/>
                      </a:schemeClr>
                    </a:solidFill>
                  </a:tcPr>
                </a:tc>
              </a:tr>
              <a:tr h="370840">
                <a:tc>
                  <a:txBody>
                    <a:bodyPr/>
                    <a:lstStyle/>
                    <a:p>
                      <a:pPr algn="ctr"/>
                      <a:r>
                        <a:rPr lang="en-US" dirty="0" smtClean="0">
                          <a:solidFill>
                            <a:schemeClr val="tx1"/>
                          </a:solidFill>
                        </a:rPr>
                        <a:t>P2</a:t>
                      </a:r>
                      <a:endParaRPr lang="en-US" dirty="0">
                        <a:solidFill>
                          <a:schemeClr val="tx1"/>
                        </a:solidFill>
                      </a:endParaRPr>
                    </a:p>
                  </a:txBody>
                  <a:tcPr/>
                </a:tc>
              </a:tr>
              <a:tr h="370840">
                <a:tc>
                  <a:txBody>
                    <a:bodyPr/>
                    <a:lstStyle/>
                    <a:p>
                      <a:pPr algn="ctr"/>
                      <a:r>
                        <a:rPr lang="en-US" dirty="0" smtClean="0">
                          <a:solidFill>
                            <a:schemeClr val="tx1"/>
                          </a:solidFill>
                        </a:rPr>
                        <a:t>P3</a:t>
                      </a:r>
                      <a:endParaRPr lang="en-US" dirty="0">
                        <a:solidFill>
                          <a:schemeClr val="tx1"/>
                        </a:solidFill>
                      </a:endParaRPr>
                    </a:p>
                  </a:txBody>
                  <a:tcPr/>
                </a:tc>
              </a:tr>
              <a:tr h="370840">
                <a:tc>
                  <a:txBody>
                    <a:bodyPr/>
                    <a:lstStyle/>
                    <a:p>
                      <a:pPr algn="ctr"/>
                      <a:r>
                        <a:rPr lang="en-US" dirty="0" smtClean="0">
                          <a:solidFill>
                            <a:schemeClr val="tx1"/>
                          </a:solidFill>
                        </a:rPr>
                        <a:t>P4</a:t>
                      </a:r>
                      <a:endParaRPr lang="en-US" dirty="0">
                        <a:solidFill>
                          <a:schemeClr val="tx1"/>
                        </a:solidFill>
                      </a:endParaRPr>
                    </a:p>
                  </a:txBody>
                  <a:tcPr/>
                </a:tc>
              </a:tr>
              <a:tr h="370840">
                <a:tc>
                  <a:txBody>
                    <a:bodyPr/>
                    <a:lstStyle/>
                    <a:p>
                      <a:pPr algn="ctr"/>
                      <a:r>
                        <a:rPr lang="en-US" dirty="0" smtClean="0">
                          <a:solidFill>
                            <a:schemeClr val="tx1"/>
                          </a:solidFill>
                        </a:rPr>
                        <a:t>P5</a:t>
                      </a:r>
                      <a:endParaRPr lang="en-US" dirty="0">
                        <a:solidFill>
                          <a:schemeClr val="tx1"/>
                        </a:solidFill>
                      </a:endParaRPr>
                    </a:p>
                  </a:txBody>
                  <a:tcPr/>
                </a:tc>
              </a:tr>
              <a:tr h="370840">
                <a:tc>
                  <a:txBody>
                    <a:bodyPr/>
                    <a:lstStyle/>
                    <a:p>
                      <a:pPr algn="ctr"/>
                      <a:r>
                        <a:rPr lang="en-US" dirty="0" smtClean="0">
                          <a:solidFill>
                            <a:schemeClr val="tx1"/>
                          </a:solidFill>
                        </a:rPr>
                        <a:t>P6</a:t>
                      </a:r>
                      <a:endParaRPr lang="en-US" dirty="0">
                        <a:solidFill>
                          <a:schemeClr val="tx1"/>
                        </a:solidFill>
                      </a:endParaRPr>
                    </a:p>
                  </a:txBody>
                  <a:tcPr/>
                </a:tc>
              </a:tr>
              <a:tr h="370840">
                <a:tc>
                  <a:txBody>
                    <a:bodyPr/>
                    <a:lstStyle/>
                    <a:p>
                      <a:pPr algn="ctr"/>
                      <a:r>
                        <a:rPr lang="en-US" dirty="0" smtClean="0">
                          <a:solidFill>
                            <a:schemeClr val="tx1"/>
                          </a:solidFill>
                        </a:rPr>
                        <a:t>P7</a:t>
                      </a:r>
                      <a:endParaRPr lang="en-US" dirty="0">
                        <a:solidFill>
                          <a:schemeClr val="tx1"/>
                        </a:solidFill>
                      </a:endParaRPr>
                    </a:p>
                  </a:txBody>
                  <a:tcPr/>
                </a:tc>
              </a:tr>
              <a:tr h="370840">
                <a:tc>
                  <a:txBody>
                    <a:bodyPr/>
                    <a:lstStyle/>
                    <a:p>
                      <a:pPr algn="ctr"/>
                      <a:r>
                        <a:rPr lang="en-US" dirty="0" smtClean="0">
                          <a:solidFill>
                            <a:schemeClr val="tx1"/>
                          </a:solidFill>
                        </a:rPr>
                        <a:t>p8</a:t>
                      </a:r>
                      <a:endParaRPr lang="en-US" dirty="0">
                        <a:solidFill>
                          <a:schemeClr val="tx1"/>
                        </a:solidFill>
                      </a:endParaRPr>
                    </a:p>
                  </a:txBody>
                  <a:tcPr/>
                </a:tc>
              </a:tr>
            </a:tbl>
          </a:graphicData>
        </a:graphic>
      </p:graphicFrame>
      <p:sp>
        <p:nvSpPr>
          <p:cNvPr id="1048715" name="TextBox 5"/>
          <p:cNvSpPr txBox="1"/>
          <p:nvPr/>
        </p:nvSpPr>
        <p:spPr>
          <a:xfrm>
            <a:off x="3733800" y="3048000"/>
            <a:ext cx="457200" cy="307777"/>
          </a:xfrm>
          <a:prstGeom prst="rect">
            <a:avLst/>
          </a:prstGeom>
          <a:noFill/>
        </p:spPr>
        <p:txBody>
          <a:bodyPr wrap="square" rtlCol="0">
            <a:spAutoFit/>
          </a:bodyPr>
          <a:lstStyle/>
          <a:p>
            <a:r>
              <a:rPr lang="en-US" sz="1400" dirty="0" smtClean="0"/>
              <a:t>0</a:t>
            </a:r>
            <a:endParaRPr lang="en-US" sz="1400" dirty="0"/>
          </a:p>
        </p:txBody>
      </p:sp>
      <p:sp>
        <p:nvSpPr>
          <p:cNvPr id="1048716" name="TextBox 6"/>
          <p:cNvSpPr txBox="1"/>
          <p:nvPr/>
        </p:nvSpPr>
        <p:spPr>
          <a:xfrm>
            <a:off x="3762829" y="3355777"/>
            <a:ext cx="457200" cy="307777"/>
          </a:xfrm>
          <a:prstGeom prst="rect">
            <a:avLst/>
          </a:prstGeom>
          <a:noFill/>
        </p:spPr>
        <p:txBody>
          <a:bodyPr wrap="square" rtlCol="0">
            <a:spAutoFit/>
          </a:bodyPr>
          <a:lstStyle/>
          <a:p>
            <a:r>
              <a:rPr lang="en-US" sz="1400" dirty="0" smtClean="0"/>
              <a:t>30</a:t>
            </a:r>
            <a:endParaRPr lang="en-US" sz="1400" dirty="0"/>
          </a:p>
        </p:txBody>
      </p:sp>
      <p:sp>
        <p:nvSpPr>
          <p:cNvPr id="1048717" name="TextBox 7"/>
          <p:cNvSpPr txBox="1"/>
          <p:nvPr/>
        </p:nvSpPr>
        <p:spPr>
          <a:xfrm>
            <a:off x="3688443" y="3710445"/>
            <a:ext cx="605972" cy="307777"/>
          </a:xfrm>
          <a:prstGeom prst="rect">
            <a:avLst/>
          </a:prstGeom>
          <a:noFill/>
        </p:spPr>
        <p:txBody>
          <a:bodyPr wrap="square" rtlCol="0">
            <a:spAutoFit/>
          </a:bodyPr>
          <a:lstStyle/>
          <a:p>
            <a:r>
              <a:rPr lang="en-US" sz="1400" dirty="0" smtClean="0"/>
              <a:t>100</a:t>
            </a:r>
            <a:endParaRPr lang="en-US" sz="1400" dirty="0"/>
          </a:p>
        </p:txBody>
      </p:sp>
      <p:sp>
        <p:nvSpPr>
          <p:cNvPr id="1048718" name="TextBox 8"/>
          <p:cNvSpPr txBox="1"/>
          <p:nvPr/>
        </p:nvSpPr>
        <p:spPr>
          <a:xfrm>
            <a:off x="3656693" y="4036359"/>
            <a:ext cx="611414" cy="307777"/>
          </a:xfrm>
          <a:prstGeom prst="rect">
            <a:avLst/>
          </a:prstGeom>
          <a:noFill/>
        </p:spPr>
        <p:txBody>
          <a:bodyPr wrap="square" rtlCol="0">
            <a:spAutoFit/>
          </a:bodyPr>
          <a:lstStyle/>
          <a:p>
            <a:r>
              <a:rPr lang="en-US" sz="1400" dirty="0" smtClean="0"/>
              <a:t>150</a:t>
            </a:r>
            <a:endParaRPr lang="en-US" sz="1400" dirty="0"/>
          </a:p>
        </p:txBody>
      </p:sp>
      <p:sp>
        <p:nvSpPr>
          <p:cNvPr id="1048719" name="TextBox 9"/>
          <p:cNvSpPr txBox="1"/>
          <p:nvPr/>
        </p:nvSpPr>
        <p:spPr>
          <a:xfrm>
            <a:off x="3688443" y="4395683"/>
            <a:ext cx="600528" cy="307777"/>
          </a:xfrm>
          <a:prstGeom prst="rect">
            <a:avLst/>
          </a:prstGeom>
          <a:noFill/>
        </p:spPr>
        <p:txBody>
          <a:bodyPr wrap="square" rtlCol="0">
            <a:spAutoFit/>
          </a:bodyPr>
          <a:lstStyle/>
          <a:p>
            <a:r>
              <a:rPr lang="en-US" sz="1400" dirty="0" smtClean="0"/>
              <a:t>270</a:t>
            </a:r>
            <a:endParaRPr lang="en-US" sz="1400" dirty="0"/>
          </a:p>
        </p:txBody>
      </p:sp>
      <p:sp>
        <p:nvSpPr>
          <p:cNvPr id="1048720" name="TextBox 10"/>
          <p:cNvSpPr txBox="1"/>
          <p:nvPr/>
        </p:nvSpPr>
        <p:spPr>
          <a:xfrm>
            <a:off x="3692978" y="4824511"/>
            <a:ext cx="566058" cy="307777"/>
          </a:xfrm>
          <a:prstGeom prst="rect">
            <a:avLst/>
          </a:prstGeom>
          <a:noFill/>
        </p:spPr>
        <p:txBody>
          <a:bodyPr wrap="square" rtlCol="0">
            <a:spAutoFit/>
          </a:bodyPr>
          <a:lstStyle/>
          <a:p>
            <a:r>
              <a:rPr lang="en-US" sz="1400" dirty="0" smtClean="0"/>
              <a:t>520</a:t>
            </a:r>
            <a:endParaRPr lang="en-US" sz="1400" dirty="0"/>
          </a:p>
        </p:txBody>
      </p:sp>
      <p:sp>
        <p:nvSpPr>
          <p:cNvPr id="1048721" name="TextBox 11"/>
          <p:cNvSpPr txBox="1"/>
          <p:nvPr/>
        </p:nvSpPr>
        <p:spPr>
          <a:xfrm>
            <a:off x="3688443" y="5181600"/>
            <a:ext cx="691242" cy="307777"/>
          </a:xfrm>
          <a:prstGeom prst="rect">
            <a:avLst/>
          </a:prstGeom>
          <a:noFill/>
        </p:spPr>
        <p:txBody>
          <a:bodyPr wrap="square" rtlCol="0">
            <a:spAutoFit/>
          </a:bodyPr>
          <a:lstStyle/>
          <a:p>
            <a:r>
              <a:rPr lang="en-US" sz="1400" dirty="0" smtClean="0"/>
              <a:t>820</a:t>
            </a:r>
            <a:endParaRPr lang="en-US" sz="1400" dirty="0"/>
          </a:p>
        </p:txBody>
      </p:sp>
      <p:sp>
        <p:nvSpPr>
          <p:cNvPr id="1048722" name="TextBox 12"/>
          <p:cNvSpPr txBox="1"/>
          <p:nvPr/>
        </p:nvSpPr>
        <p:spPr>
          <a:xfrm>
            <a:off x="3708401" y="5617213"/>
            <a:ext cx="611413" cy="307777"/>
          </a:xfrm>
          <a:prstGeom prst="rect">
            <a:avLst/>
          </a:prstGeom>
          <a:noFill/>
        </p:spPr>
        <p:txBody>
          <a:bodyPr wrap="square" rtlCol="0">
            <a:spAutoFit/>
          </a:bodyPr>
          <a:lstStyle/>
          <a:p>
            <a:r>
              <a:rPr lang="en-US" sz="1400" dirty="0" smtClean="0"/>
              <a:t>990</a:t>
            </a:r>
            <a:endParaRPr lang="en-US" sz="1400" dirty="0"/>
          </a:p>
        </p:txBody>
      </p:sp>
      <p:sp>
        <p:nvSpPr>
          <p:cNvPr id="1048723" name="TextBox 13"/>
          <p:cNvSpPr txBox="1"/>
          <p:nvPr/>
        </p:nvSpPr>
        <p:spPr>
          <a:xfrm>
            <a:off x="3733800" y="6018030"/>
            <a:ext cx="640442" cy="307777"/>
          </a:xfrm>
          <a:prstGeom prst="rect">
            <a:avLst/>
          </a:prstGeom>
          <a:noFill/>
        </p:spPr>
        <p:txBody>
          <a:bodyPr wrap="square" rtlCol="0">
            <a:spAutoFit/>
          </a:bodyPr>
          <a:lstStyle/>
          <a:p>
            <a:r>
              <a:rPr lang="en-US" sz="1400" dirty="0" smtClean="0"/>
              <a:t>1000</a:t>
            </a:r>
            <a:endParaRPr lang="en-US" sz="1400" dirty="0"/>
          </a:p>
        </p:txBody>
      </p:sp>
      <p:sp>
        <p:nvSpPr>
          <p:cNvPr id="1048724" name="TextBox 3"/>
          <p:cNvSpPr txBox="1"/>
          <p:nvPr/>
        </p:nvSpPr>
        <p:spPr>
          <a:xfrm>
            <a:off x="4953000" y="3048000"/>
            <a:ext cx="3581401" cy="1631216"/>
          </a:xfrm>
          <a:prstGeom prst="rect">
            <a:avLst/>
          </a:prstGeom>
          <a:noFill/>
        </p:spPr>
        <p:txBody>
          <a:bodyPr wrap="square" rtlCol="0">
            <a:spAutoFit/>
          </a:bodyPr>
          <a:lstStyle/>
          <a:p>
            <a:r>
              <a:rPr lang="en-US" sz="2000" dirty="0" smtClean="0">
                <a:latin typeface="Calibri" pitchFamily="34" charset="0"/>
              </a:rPr>
              <a:t>It occurs when enough total memory space exists to satisfy a request, but it is not contiguous, So, cant not be assigned to that requesting process. </a:t>
            </a:r>
            <a:endParaRPr lang="en-US" sz="2000" dirty="0">
              <a:latin typeface="Calibri" pitchFamily="34" charset="0"/>
            </a:endParaRPr>
          </a:p>
        </p:txBody>
      </p:sp>
    </p:spTree>
    <p:extLst>
      <p:ext uri="{BB962C8B-B14F-4D97-AF65-F5344CB8AC3E}">
        <p14:creationId xmlns:p14="http://schemas.microsoft.com/office/powerpoint/2010/main" xmlns="" val="3536208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Content Placeholder 2"/>
          <p:cNvSpPr>
            <a:spLocks noGrp="1"/>
          </p:cNvSpPr>
          <p:nvPr>
            <p:ph sz="quarter" idx="1"/>
          </p:nvPr>
        </p:nvSpPr>
        <p:spPr>
          <a:xfrm>
            <a:off x="457200" y="762000"/>
            <a:ext cx="8153400" cy="4873752"/>
          </a:xfrm>
        </p:spPr>
        <p:txBody>
          <a:bodyPr>
            <a:normAutofit fontScale="92500"/>
          </a:bodyPr>
          <a:lstStyle/>
          <a:p>
            <a:pPr algn="just">
              <a:lnSpc>
                <a:spcPct val="200000"/>
              </a:lnSpc>
            </a:pPr>
            <a:r>
              <a:rPr lang="en-US" sz="2300" dirty="0" smtClean="0">
                <a:latin typeface="Calibri" pitchFamily="34" charset="0"/>
              </a:rPr>
              <a:t>If p1 is completed its execution it deallocates the memory and p3 is also completed its execution so it also deallocates its memory.</a:t>
            </a:r>
          </a:p>
          <a:p>
            <a:pPr algn="just">
              <a:lnSpc>
                <a:spcPct val="200000"/>
              </a:lnSpc>
            </a:pPr>
            <a:r>
              <a:rPr lang="en-US" sz="2300" dirty="0" smtClean="0">
                <a:latin typeface="Calibri" pitchFamily="34" charset="0"/>
              </a:rPr>
              <a:t>So total available memory = 50k + 30k = 80k.</a:t>
            </a:r>
          </a:p>
          <a:p>
            <a:pPr algn="just">
              <a:lnSpc>
                <a:spcPct val="200000"/>
              </a:lnSpc>
            </a:pPr>
            <a:r>
              <a:rPr lang="en-US" sz="2300" dirty="0" smtClean="0">
                <a:latin typeface="Calibri" pitchFamily="34" charset="0"/>
              </a:rPr>
              <a:t>Suppose p9 of size 60 is new process to be allocated, but this allocation is not possible.</a:t>
            </a:r>
          </a:p>
          <a:p>
            <a:pPr algn="just">
              <a:lnSpc>
                <a:spcPct val="200000"/>
              </a:lnSpc>
            </a:pPr>
            <a:r>
              <a:rPr lang="en-US" sz="2300" b="1" dirty="0" smtClean="0">
                <a:latin typeface="Calibri" pitchFamily="34" charset="0"/>
              </a:rPr>
              <a:t>This kind of memory un-utilization is called External fragmentation.</a:t>
            </a:r>
          </a:p>
          <a:p>
            <a:endParaRPr lang="en-US" dirty="0"/>
          </a:p>
        </p:txBody>
      </p:sp>
    </p:spTree>
    <p:extLst>
      <p:ext uri="{BB962C8B-B14F-4D97-AF65-F5344CB8AC3E}">
        <p14:creationId xmlns:p14="http://schemas.microsoft.com/office/powerpoint/2010/main" xmlns="" val="1366299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Title 1"/>
          <p:cNvSpPr>
            <a:spLocks noGrp="1"/>
          </p:cNvSpPr>
          <p:nvPr>
            <p:ph type="title"/>
          </p:nvPr>
        </p:nvSpPr>
        <p:spPr>
          <a:xfrm>
            <a:off x="457200" y="228600"/>
            <a:ext cx="8229600" cy="990600"/>
          </a:xfrm>
        </p:spPr>
        <p:txBody>
          <a:bodyPr/>
          <a:lstStyle/>
          <a:p>
            <a:r>
              <a:rPr lang="en-US" sz="4400" dirty="0" smtClean="0">
                <a:solidFill>
                  <a:srgbClr val="FFFF00"/>
                </a:solidFill>
                <a:latin typeface="Calibri" pitchFamily="34" charset="0"/>
              </a:rPr>
              <a:t>Compaction</a:t>
            </a:r>
            <a:endParaRPr lang="en-US" sz="4400" dirty="0">
              <a:solidFill>
                <a:srgbClr val="FFFF00"/>
              </a:solidFill>
              <a:latin typeface="Calibri" pitchFamily="34" charset="0"/>
            </a:endParaRPr>
          </a:p>
        </p:txBody>
      </p:sp>
      <p:sp>
        <p:nvSpPr>
          <p:cNvPr id="1048781" name="Content Placeholder 2"/>
          <p:cNvSpPr>
            <a:spLocks noGrp="1"/>
          </p:cNvSpPr>
          <p:nvPr>
            <p:ph sz="quarter" idx="1"/>
          </p:nvPr>
        </p:nvSpPr>
        <p:spPr>
          <a:xfrm>
            <a:off x="381000" y="1295400"/>
            <a:ext cx="8229600" cy="4873752"/>
          </a:xfrm>
        </p:spPr>
        <p:txBody>
          <a:bodyPr>
            <a:noAutofit/>
          </a:bodyPr>
          <a:lstStyle/>
          <a:p>
            <a:pPr algn="just">
              <a:lnSpc>
                <a:spcPct val="150000"/>
              </a:lnSpc>
            </a:pPr>
            <a:r>
              <a:rPr lang="en-US" sz="2300" dirty="0" smtClean="0">
                <a:latin typeface="Calibri" pitchFamily="34" charset="0"/>
              </a:rPr>
              <a:t>Compaction is one of the technique to avoid External Fragmentation.</a:t>
            </a:r>
          </a:p>
          <a:p>
            <a:pPr algn="just">
              <a:lnSpc>
                <a:spcPct val="150000"/>
              </a:lnSpc>
            </a:pPr>
            <a:r>
              <a:rPr lang="en-US" sz="2300" dirty="0" smtClean="0">
                <a:latin typeface="Calibri" pitchFamily="34" charset="0"/>
              </a:rPr>
              <a:t>Move all the processes towards the top or towards the bottom to make free available space in a single contiguous block is known as compaction.</a:t>
            </a:r>
          </a:p>
          <a:p>
            <a:pPr algn="just">
              <a:lnSpc>
                <a:spcPct val="150000"/>
              </a:lnSpc>
            </a:pPr>
            <a:r>
              <a:rPr lang="en-US" sz="2300" dirty="0" smtClean="0">
                <a:latin typeface="Calibri" pitchFamily="34" charset="0"/>
              </a:rPr>
              <a:t>Compaction is undesirable to implement because it interrupts all the running processes in the main memory.</a:t>
            </a:r>
          </a:p>
          <a:p>
            <a:pPr algn="just">
              <a:lnSpc>
                <a:spcPct val="150000"/>
              </a:lnSpc>
            </a:pPr>
            <a:r>
              <a:rPr lang="en-US" sz="2300" dirty="0" smtClean="0">
                <a:latin typeface="Calibri" pitchFamily="34" charset="0"/>
              </a:rPr>
              <a:t>The other technique to avoid external fragmentation is to implement non-contiguous memory allocation techniques . </a:t>
            </a:r>
            <a:endParaRPr lang="en-US" sz="2300" dirty="0">
              <a:latin typeface="Calibri" pitchFamily="34" charset="0"/>
            </a:endParaRPr>
          </a:p>
        </p:txBody>
      </p:sp>
    </p:spTree>
    <p:extLst>
      <p:ext uri="{BB962C8B-B14F-4D97-AF65-F5344CB8AC3E}">
        <p14:creationId xmlns:p14="http://schemas.microsoft.com/office/powerpoint/2010/main" xmlns="" val="3988696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References</a:t>
            </a:r>
            <a:endParaRPr lang="en-IN" dirty="0">
              <a:solidFill>
                <a:srgbClr val="FFFF00"/>
              </a:solidFill>
            </a:endParaRPr>
          </a:p>
        </p:txBody>
      </p:sp>
      <p:sp>
        <p:nvSpPr>
          <p:cNvPr id="3" name="Content Placeholder 2"/>
          <p:cNvSpPr>
            <a:spLocks noGrp="1"/>
          </p:cNvSpPr>
          <p:nvPr>
            <p:ph idx="1"/>
          </p:nvPr>
        </p:nvSpPr>
        <p:spPr/>
        <p:txBody>
          <a:bodyPr/>
          <a:lstStyle/>
          <a:p>
            <a:r>
              <a:rPr lang="en-US" dirty="0" smtClean="0"/>
              <a:t>www.techdifferences.com</a:t>
            </a:r>
          </a:p>
          <a:p>
            <a:r>
              <a:rPr lang="en-US" dirty="0" smtClean="0"/>
              <a:t>www.wikipedia.org</a:t>
            </a:r>
          </a:p>
          <a:p>
            <a:r>
              <a:rPr lang="en-US" dirty="0" smtClean="0"/>
              <a:t>www.geeksforgeeks.org</a:t>
            </a:r>
          </a:p>
          <a:p>
            <a:endParaRPr lang="en-US" dirty="0" smtClean="0"/>
          </a:p>
        </p:txBody>
      </p: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17000" b="-4000"/>
          </a:stretch>
        </a:blipFill>
        <a:effectLst/>
      </p:bgPr>
    </p:bg>
    <p:spTree>
      <p:nvGrpSpPr>
        <p:cNvPr id="1" name=""/>
        <p:cNvGrpSpPr/>
        <p:nvPr/>
      </p:nvGrpSpPr>
      <p:grpSpPr>
        <a:xfrm>
          <a:off x="0" y="0"/>
          <a:ext cx="0" cy="0"/>
          <a:chOff x="0" y="0"/>
          <a:chExt cx="0" cy="0"/>
        </a:xfrm>
      </p:grpSpPr>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8098"/>
            <a:ext cx="8229600" cy="1219200"/>
          </a:xfrm>
        </p:spPr>
        <p:txBody>
          <a:bodyPr/>
          <a:lstStyle/>
          <a:p>
            <a:r>
              <a:rPr lang="en-US" sz="4300" dirty="0" smtClean="0">
                <a:solidFill>
                  <a:srgbClr val="FFFF00"/>
                </a:solidFill>
                <a:latin typeface="Calibri" pitchFamily="34" charset="0"/>
              </a:rPr>
              <a:t>MEMORY MANAGEMENT</a:t>
            </a:r>
            <a:endParaRPr lang="en-US" sz="4300" dirty="0">
              <a:solidFill>
                <a:srgbClr val="FFFF00"/>
              </a:solidFill>
              <a:latin typeface="Calibri" pitchFamily="34" charset="0"/>
            </a:endParaRPr>
          </a:p>
        </p:txBody>
      </p:sp>
      <p:sp>
        <p:nvSpPr>
          <p:cNvPr id="5" name="Content Placeholder 4"/>
          <p:cNvSpPr>
            <a:spLocks noGrp="1"/>
          </p:cNvSpPr>
          <p:nvPr>
            <p:ph idx="1"/>
          </p:nvPr>
        </p:nvSpPr>
        <p:spPr/>
        <p:txBody>
          <a:bodyPr>
            <a:normAutofit/>
          </a:bodyPr>
          <a:lstStyle/>
          <a:p>
            <a:r>
              <a:rPr lang="en-US" sz="2200" dirty="0" smtClean="0">
                <a:latin typeface="Calibri" pitchFamily="34" charset="0"/>
              </a:rPr>
              <a:t>Action </a:t>
            </a:r>
            <a:r>
              <a:rPr lang="en-US" sz="2200" dirty="0">
                <a:latin typeface="Calibri" pitchFamily="34" charset="0"/>
              </a:rPr>
              <a:t>to manage the memory of computer system using various methods like partitions, paging, segmentation and virtual memory is called memory management</a:t>
            </a:r>
            <a:r>
              <a:rPr lang="en-US" sz="2200" dirty="0" smtClean="0">
                <a:latin typeface="Calibri" pitchFamily="34" charset="0"/>
              </a:rPr>
              <a:t>.</a:t>
            </a:r>
          </a:p>
          <a:p>
            <a:r>
              <a:rPr lang="en-US" sz="2200" dirty="0" smtClean="0">
                <a:latin typeface="Calibri" pitchFamily="34" charset="0"/>
              </a:rPr>
              <a:t>Memory Management Is </a:t>
            </a:r>
            <a:r>
              <a:rPr lang="en-US" sz="2200" dirty="0">
                <a:latin typeface="Calibri" pitchFamily="34" charset="0"/>
              </a:rPr>
              <a:t>the task carried out by the OS and hardware to accommodate multiple processes in main memory</a:t>
            </a:r>
          </a:p>
          <a:p>
            <a:r>
              <a:rPr lang="en-US" sz="2200" dirty="0">
                <a:latin typeface="Calibri" pitchFamily="34" charset="0"/>
              </a:rPr>
              <a:t>If only a few processes can be kept in main memory, then much of the time all processes will be waiting for I/O and the CPU will be idle </a:t>
            </a:r>
          </a:p>
          <a:p>
            <a:r>
              <a:rPr lang="en-US" sz="2200" dirty="0">
                <a:latin typeface="Calibri" pitchFamily="34" charset="0"/>
              </a:rPr>
              <a:t>Hence, memory needs to be allocated efficiently in order to pack as many processes into memory as possible</a:t>
            </a:r>
          </a:p>
          <a:p>
            <a:endParaRPr lang="en-US" sz="2300" dirty="0"/>
          </a:p>
          <a:p>
            <a:endParaRPr lang="en-US" sz="2300" dirty="0"/>
          </a:p>
        </p:txBody>
      </p:sp>
    </p:spTree>
    <p:extLst>
      <p:ext uri="{BB962C8B-B14F-4D97-AF65-F5344CB8AC3E}">
        <p14:creationId xmlns:p14="http://schemas.microsoft.com/office/powerpoint/2010/main" xmlns="" val="3416980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066800"/>
          </a:xfrm>
        </p:spPr>
        <p:txBody>
          <a:bodyPr/>
          <a:lstStyle/>
          <a:p>
            <a:r>
              <a:rPr lang="en-US" sz="4300" dirty="0">
                <a:solidFill>
                  <a:srgbClr val="FFFF00"/>
                </a:solidFill>
                <a:latin typeface="Calibri" pitchFamily="34" charset="0"/>
              </a:rPr>
              <a:t>Logical and Physical Address Space</a:t>
            </a:r>
            <a:endParaRPr lang="en-US" sz="4300" dirty="0">
              <a:solidFill>
                <a:srgbClr val="FFFF00"/>
              </a:solidFill>
            </a:endParaRPr>
          </a:p>
        </p:txBody>
      </p:sp>
      <p:sp>
        <p:nvSpPr>
          <p:cNvPr id="3" name="Content Placeholder 2"/>
          <p:cNvSpPr>
            <a:spLocks noGrp="1"/>
          </p:cNvSpPr>
          <p:nvPr>
            <p:ph idx="1"/>
          </p:nvPr>
        </p:nvSpPr>
        <p:spPr>
          <a:xfrm>
            <a:off x="381000" y="1219200"/>
            <a:ext cx="8229600" cy="4525963"/>
          </a:xfrm>
        </p:spPr>
        <p:txBody>
          <a:bodyPr>
            <a:noAutofit/>
          </a:bodyPr>
          <a:lstStyle/>
          <a:p>
            <a:pPr>
              <a:lnSpc>
                <a:spcPct val="150000"/>
              </a:lnSpc>
            </a:pPr>
            <a:r>
              <a:rPr lang="en-US" sz="2300" dirty="0">
                <a:latin typeface="Calibri" pitchFamily="34" charset="0"/>
              </a:rPr>
              <a:t>The concept of a logical address space that is bound to a separate physical address space is central to proper memory </a:t>
            </a:r>
            <a:r>
              <a:rPr lang="en-US" sz="2300" dirty="0" smtClean="0">
                <a:latin typeface="Calibri" pitchFamily="34" charset="0"/>
              </a:rPr>
              <a:t>management.</a:t>
            </a:r>
            <a:endParaRPr lang="en-US" sz="2300" dirty="0">
              <a:latin typeface="Calibri" pitchFamily="34" charset="0"/>
            </a:endParaRPr>
          </a:p>
          <a:p>
            <a:pPr lvl="1">
              <a:lnSpc>
                <a:spcPct val="150000"/>
              </a:lnSpc>
            </a:pPr>
            <a:r>
              <a:rPr lang="en-US" sz="2300" dirty="0">
                <a:latin typeface="Calibri" pitchFamily="34" charset="0"/>
              </a:rPr>
              <a:t>Logical address (LA) – generated by the CPU; also referred to as virtual </a:t>
            </a:r>
            <a:r>
              <a:rPr lang="en-US" sz="2300" dirty="0" smtClean="0">
                <a:latin typeface="Calibri" pitchFamily="34" charset="0"/>
              </a:rPr>
              <a:t>address</a:t>
            </a:r>
            <a:r>
              <a:rPr lang="en-US" sz="2300" dirty="0">
                <a:latin typeface="Calibri" pitchFamily="34" charset="0"/>
              </a:rPr>
              <a:t>. Logical address space is the set of all logical addresses generated by a program</a:t>
            </a:r>
            <a:r>
              <a:rPr lang="en-US" sz="2300" dirty="0" smtClean="0">
                <a:latin typeface="Calibri" pitchFamily="34" charset="0"/>
              </a:rPr>
              <a:t>.</a:t>
            </a:r>
            <a:endParaRPr lang="en-US" sz="2300" dirty="0">
              <a:latin typeface="Calibri" pitchFamily="34" charset="0"/>
            </a:endParaRPr>
          </a:p>
          <a:p>
            <a:pPr lvl="1">
              <a:lnSpc>
                <a:spcPct val="150000"/>
              </a:lnSpc>
            </a:pPr>
            <a:r>
              <a:rPr lang="en-US" sz="2300" dirty="0">
                <a:latin typeface="Calibri" pitchFamily="34" charset="0"/>
              </a:rPr>
              <a:t>Physical address  (PA)– address seen by the memory unit. The one loaded into the Memory Address Register (MAR). Physical address space is the set of all physical addresses generated by a program</a:t>
            </a:r>
            <a:r>
              <a:rPr lang="en-US" sz="2300" dirty="0" smtClean="0">
                <a:latin typeface="Calibri" pitchFamily="34" charset="0"/>
              </a:rPr>
              <a:t>.</a:t>
            </a:r>
            <a:endParaRPr lang="en-US" sz="2300" dirty="0">
              <a:latin typeface="Calibri" pitchFamily="34" charset="0"/>
            </a:endParaRPr>
          </a:p>
        </p:txBody>
      </p:sp>
    </p:spTree>
    <p:extLst>
      <p:ext uri="{BB962C8B-B14F-4D97-AF65-F5344CB8AC3E}">
        <p14:creationId xmlns:p14="http://schemas.microsoft.com/office/powerpoint/2010/main" xmlns="" val="27210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lstStyle/>
          <a:p>
            <a:r>
              <a:rPr lang="en-US" sz="4300" dirty="0" smtClean="0">
                <a:solidFill>
                  <a:srgbClr val="FFFF00"/>
                </a:solidFill>
                <a:latin typeface="Calibri" pitchFamily="34" charset="0"/>
              </a:rPr>
              <a:t>Memory Allocation</a:t>
            </a:r>
            <a:endParaRPr lang="en-US" sz="4300" dirty="0">
              <a:solidFill>
                <a:srgbClr val="FFFF00"/>
              </a:solidFill>
              <a:latin typeface="Calibri" pitchFamily="34" charset="0"/>
            </a:endParaRPr>
          </a:p>
        </p:txBody>
      </p:sp>
      <p:sp>
        <p:nvSpPr>
          <p:cNvPr id="3" name="Content Placeholder 2"/>
          <p:cNvSpPr>
            <a:spLocks noGrp="1"/>
          </p:cNvSpPr>
          <p:nvPr>
            <p:ph idx="1"/>
          </p:nvPr>
        </p:nvSpPr>
        <p:spPr/>
        <p:txBody>
          <a:bodyPr>
            <a:noAutofit/>
          </a:bodyPr>
          <a:lstStyle/>
          <a:p>
            <a:pPr algn="just">
              <a:lnSpc>
                <a:spcPct val="150000"/>
              </a:lnSpc>
            </a:pPr>
            <a:r>
              <a:rPr lang="en-US" sz="2200" dirty="0" smtClean="0">
                <a:latin typeface="Calibri" pitchFamily="34" charset="0"/>
              </a:rPr>
              <a:t>MMU (Memory Management Unit) </a:t>
            </a:r>
            <a:r>
              <a:rPr lang="en-US" sz="2200" dirty="0">
                <a:latin typeface="Calibri" pitchFamily="34" charset="0"/>
              </a:rPr>
              <a:t>is a hardware device that provides runtime mapping from logical address (virtual address) to physical address</a:t>
            </a:r>
            <a:r>
              <a:rPr lang="en-US" sz="2200" dirty="0" smtClean="0">
                <a:latin typeface="Calibri" pitchFamily="34" charset="0"/>
              </a:rPr>
              <a:t>.</a:t>
            </a:r>
            <a:endParaRPr lang="en-US" sz="2200" dirty="0">
              <a:latin typeface="Calibri" pitchFamily="34" charset="0"/>
            </a:endParaRPr>
          </a:p>
          <a:p>
            <a:pPr algn="just">
              <a:lnSpc>
                <a:spcPct val="150000"/>
              </a:lnSpc>
            </a:pPr>
            <a:r>
              <a:rPr lang="en-US" sz="2200" dirty="0">
                <a:latin typeface="Calibri" pitchFamily="34" charset="0"/>
              </a:rPr>
              <a:t>Memory management is very important during the execution of programs and processes to protect against  interference in the system</a:t>
            </a:r>
          </a:p>
          <a:p>
            <a:pPr algn="just">
              <a:lnSpc>
                <a:spcPct val="150000"/>
              </a:lnSpc>
            </a:pPr>
            <a:r>
              <a:rPr lang="en-US" sz="2200" dirty="0">
                <a:latin typeface="Calibri" pitchFamily="34" charset="0"/>
              </a:rPr>
              <a:t>Giving space to store process in memory is called memory allocation. </a:t>
            </a:r>
          </a:p>
          <a:p>
            <a:endParaRPr lang="en-US" sz="2200" dirty="0"/>
          </a:p>
        </p:txBody>
      </p:sp>
    </p:spTree>
    <p:extLst>
      <p:ext uri="{BB962C8B-B14F-4D97-AF65-F5344CB8AC3E}">
        <p14:creationId xmlns:p14="http://schemas.microsoft.com/office/powerpoint/2010/main" xmlns="" val="918128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38200"/>
          </a:xfrm>
        </p:spPr>
        <p:txBody>
          <a:bodyPr/>
          <a:lstStyle/>
          <a:p>
            <a:r>
              <a:rPr lang="en-US" sz="4300" dirty="0" smtClean="0">
                <a:solidFill>
                  <a:srgbClr val="FFFF00"/>
                </a:solidFill>
                <a:latin typeface="Calibri" pitchFamily="34" charset="0"/>
              </a:rPr>
              <a:t>Memory Management Techniques</a:t>
            </a:r>
            <a:endParaRPr lang="en-US" sz="4300" dirty="0">
              <a:solidFill>
                <a:srgbClr val="FFFF00"/>
              </a:solidFill>
              <a:latin typeface="Calibri" pitchFamily="34" charset="0"/>
            </a:endParaRPr>
          </a:p>
        </p:txBody>
      </p:sp>
      <p:graphicFrame>
        <p:nvGraphicFramePr>
          <p:cNvPr id="4" name="Content Placeholder 4"/>
          <p:cNvGraphicFramePr>
            <a:graphicFrameLocks noGrp="1"/>
          </p:cNvGraphicFramePr>
          <p:nvPr>
            <p:ph sz="quarter" idx="1"/>
            <p:extLst>
              <p:ext uri="{D42A27DB-BD31-4B8C-83A1-F6EECF244321}">
                <p14:modId xmlns:p14="http://schemas.microsoft.com/office/powerpoint/2010/main" xmlns="" val="655676519"/>
              </p:ext>
            </p:extLst>
          </p:nvPr>
        </p:nvGraphicFramePr>
        <p:xfrm>
          <a:off x="533400" y="1295400"/>
          <a:ext cx="8077200" cy="396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44936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467600" cy="1143000"/>
          </a:xfrm>
        </p:spPr>
        <p:txBody>
          <a:bodyPr/>
          <a:lstStyle/>
          <a:p>
            <a:r>
              <a:rPr lang="en-US" sz="4400" dirty="0" smtClean="0">
                <a:solidFill>
                  <a:srgbClr val="FFFF00"/>
                </a:solidFill>
                <a:latin typeface="Calibri" pitchFamily="34" charset="0"/>
              </a:rPr>
              <a:t>Type of Memory Allocation</a:t>
            </a:r>
            <a:endParaRPr lang="en-US" sz="4400" dirty="0">
              <a:solidFill>
                <a:srgbClr val="FFFF00"/>
              </a:solidFill>
              <a:latin typeface="Calibri" pitchFamily="34" charset="0"/>
            </a:endParaRPr>
          </a:p>
        </p:txBody>
      </p:sp>
      <p:sp>
        <p:nvSpPr>
          <p:cNvPr id="5" name="Content Placeholder 2"/>
          <p:cNvSpPr>
            <a:spLocks noGrp="1"/>
          </p:cNvSpPr>
          <p:nvPr>
            <p:ph sz="quarter" idx="1"/>
          </p:nvPr>
        </p:nvSpPr>
        <p:spPr>
          <a:xfrm>
            <a:off x="457200" y="1600200"/>
            <a:ext cx="7467600" cy="4873752"/>
          </a:xfrm>
        </p:spPr>
        <p:txBody>
          <a:bodyPr/>
          <a:lstStyle/>
          <a:p>
            <a:pPr marL="0" indent="0">
              <a:buNone/>
            </a:pPr>
            <a:endParaRPr lang="en-US" dirty="0" smtClean="0"/>
          </a:p>
          <a:p>
            <a:r>
              <a:rPr lang="en-US" sz="2200" dirty="0">
                <a:latin typeface="Calibri" pitchFamily="34" charset="0"/>
              </a:rPr>
              <a:t>Giving space to store process in memory is called memory allocation. </a:t>
            </a:r>
          </a:p>
          <a:p>
            <a:pPr marL="0" indent="0">
              <a:buNone/>
            </a:pPr>
            <a:endParaRPr lang="en-US" sz="2200" dirty="0" smtClean="0">
              <a:latin typeface="Calibri" pitchFamily="34" charset="0"/>
            </a:endParaRPr>
          </a:p>
          <a:p>
            <a:r>
              <a:rPr lang="en-US" sz="2200" dirty="0" smtClean="0">
                <a:latin typeface="Calibri" pitchFamily="34" charset="0"/>
              </a:rPr>
              <a:t>There </a:t>
            </a:r>
            <a:r>
              <a:rPr lang="en-US" sz="2200" dirty="0">
                <a:latin typeface="Calibri" pitchFamily="34" charset="0"/>
              </a:rPr>
              <a:t>are 2 types of memory allocation:</a:t>
            </a:r>
          </a:p>
          <a:p>
            <a:endParaRPr lang="en-US" sz="2200" dirty="0" smtClean="0">
              <a:latin typeface="Calibri" pitchFamily="34" charset="0"/>
            </a:endParaRPr>
          </a:p>
          <a:p>
            <a:pPr>
              <a:buFont typeface="Wingdings" pitchFamily="2" charset="2"/>
              <a:buChar char="Ø"/>
            </a:pPr>
            <a:r>
              <a:rPr lang="en-US" sz="2200" dirty="0" smtClean="0">
                <a:latin typeface="Calibri" pitchFamily="34" charset="0"/>
              </a:rPr>
              <a:t>Contiguous memory allocation</a:t>
            </a:r>
          </a:p>
          <a:p>
            <a:endParaRPr lang="en-US" sz="2200" dirty="0">
              <a:latin typeface="Calibri" pitchFamily="34" charset="0"/>
            </a:endParaRPr>
          </a:p>
          <a:p>
            <a:pPr>
              <a:buFont typeface="Wingdings" pitchFamily="2" charset="2"/>
              <a:buChar char="Ø"/>
            </a:pPr>
            <a:r>
              <a:rPr lang="en-US" sz="2200" dirty="0" smtClean="0">
                <a:latin typeface="Calibri" pitchFamily="34" charset="0"/>
              </a:rPr>
              <a:t>Non – Contiguous memory allocation</a:t>
            </a:r>
            <a:endParaRPr lang="en-US" sz="2200" dirty="0">
              <a:latin typeface="Calibri" pitchFamily="34" charset="0"/>
            </a:endParaRPr>
          </a:p>
        </p:txBody>
      </p:sp>
    </p:spTree>
    <p:extLst>
      <p:ext uri="{BB962C8B-B14F-4D97-AF65-F5344CB8AC3E}">
        <p14:creationId xmlns:p14="http://schemas.microsoft.com/office/powerpoint/2010/main" xmlns="" val="998562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28600"/>
            <a:ext cx="7467600" cy="1143000"/>
          </a:xfrm>
        </p:spPr>
        <p:txBody>
          <a:bodyPr/>
          <a:lstStyle/>
          <a:p>
            <a:r>
              <a:rPr lang="en-US" sz="4300" dirty="0" smtClean="0">
                <a:solidFill>
                  <a:srgbClr val="FFFF00"/>
                </a:solidFill>
                <a:latin typeface="Calibri" pitchFamily="34" charset="0"/>
              </a:rPr>
              <a:t>Contiguous Memory Allocation</a:t>
            </a:r>
            <a:endParaRPr lang="en-US" sz="4300" dirty="0">
              <a:solidFill>
                <a:srgbClr val="FFFF00"/>
              </a:solidFill>
              <a:latin typeface="Calibri" pitchFamily="34" charset="0"/>
            </a:endParaRPr>
          </a:p>
        </p:txBody>
      </p:sp>
      <p:sp>
        <p:nvSpPr>
          <p:cNvPr id="5" name="Content Placeholder 2"/>
          <p:cNvSpPr>
            <a:spLocks noGrp="1"/>
          </p:cNvSpPr>
          <p:nvPr>
            <p:ph sz="quarter" idx="1"/>
          </p:nvPr>
        </p:nvSpPr>
        <p:spPr>
          <a:xfrm>
            <a:off x="533400" y="1524000"/>
            <a:ext cx="8153400" cy="4873752"/>
          </a:xfrm>
        </p:spPr>
        <p:txBody>
          <a:bodyPr>
            <a:normAutofit fontScale="97500" lnSpcReduction="10000"/>
          </a:bodyPr>
          <a:lstStyle/>
          <a:p>
            <a:pPr algn="just">
              <a:lnSpc>
                <a:spcPct val="150000"/>
              </a:lnSpc>
            </a:pPr>
            <a:r>
              <a:rPr lang="en-US" sz="2300" dirty="0" smtClean="0">
                <a:latin typeface="Calibri" pitchFamily="34" charset="0"/>
              </a:rPr>
              <a:t>Contiguous memory allocation is known as a memory allocation model in which each program is allocated a single contiguous adjoining area in the memory</a:t>
            </a:r>
          </a:p>
          <a:p>
            <a:pPr algn="just">
              <a:lnSpc>
                <a:spcPct val="150000"/>
              </a:lnSpc>
            </a:pPr>
            <a:r>
              <a:rPr lang="en-US" sz="2300" dirty="0" smtClean="0">
                <a:latin typeface="Calibri" pitchFamily="34" charset="0"/>
              </a:rPr>
              <a:t>The memory manager for a Multiprogrammed operating system manages primary memory distribution based on space multiplexed sharing</a:t>
            </a:r>
          </a:p>
          <a:p>
            <a:pPr>
              <a:lnSpc>
                <a:spcPct val="150000"/>
              </a:lnSpc>
            </a:pPr>
            <a:r>
              <a:rPr lang="en-US" sz="2300" dirty="0">
                <a:latin typeface="Calibri" pitchFamily="34" charset="0"/>
              </a:rPr>
              <a:t>The contiguous memory allocation scheme can be implemented in operating systems with the help of two registers, known as the base and limit registers.</a:t>
            </a:r>
            <a:r>
              <a:rPr lang="en-US" dirty="0">
                <a:latin typeface="Calibri" pitchFamily="34" charset="0"/>
              </a:rPr>
              <a:t> </a:t>
            </a:r>
          </a:p>
          <a:p>
            <a:endParaRPr lang="en-US" dirty="0"/>
          </a:p>
        </p:txBody>
      </p:sp>
    </p:spTree>
    <p:extLst>
      <p:ext uri="{BB962C8B-B14F-4D97-AF65-F5344CB8AC3E}">
        <p14:creationId xmlns:p14="http://schemas.microsoft.com/office/powerpoint/2010/main" xmlns="" val="745534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305800" cy="147796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rgbClr val="FFFF00"/>
                </a:solidFill>
                <a:latin typeface="Calibri" pitchFamily="34" charset="0"/>
              </a:rPr>
              <a:t>W</a:t>
            </a:r>
            <a:r>
              <a:rPr lang="en-US" sz="4000" dirty="0" smtClean="0">
                <a:solidFill>
                  <a:srgbClr val="FFFF00"/>
                </a:solidFill>
                <a:latin typeface="Calibri" pitchFamily="34" charset="0"/>
              </a:rPr>
              <a:t>ays of Partitioning in Contiguous Memory Allocation</a:t>
            </a:r>
            <a:endParaRPr lang="en-US" sz="4000" dirty="0">
              <a:solidFill>
                <a:srgbClr val="FFFF00"/>
              </a:solidFill>
              <a:latin typeface="Calibri" pitchFamily="34" charset="0"/>
            </a:endParaRPr>
          </a:p>
        </p:txBody>
      </p:sp>
      <p:sp>
        <p:nvSpPr>
          <p:cNvPr id="5" name="Content Placeholder 2"/>
          <p:cNvSpPr txBox="1">
            <a:spLocks/>
          </p:cNvSpPr>
          <p:nvPr/>
        </p:nvSpPr>
        <p:spPr>
          <a:xfrm>
            <a:off x="457200" y="1600200"/>
            <a:ext cx="7467600" cy="487375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endParaRPr lang="en-US" sz="2200" dirty="0" smtClean="0">
              <a:solidFill>
                <a:schemeClr val="tx1"/>
              </a:solidFill>
              <a:latin typeface="Calibri" pitchFamily="34" charset="0"/>
            </a:endParaRPr>
          </a:p>
          <a:p>
            <a:pPr marL="0" indent="0">
              <a:buFont typeface="Arial" pitchFamily="34" charset="0"/>
              <a:buNone/>
            </a:pPr>
            <a:r>
              <a:rPr lang="en-US" sz="2200" dirty="0" smtClean="0">
                <a:solidFill>
                  <a:schemeClr val="tx1"/>
                </a:solidFill>
                <a:latin typeface="Calibri" pitchFamily="34" charset="0"/>
              </a:rPr>
              <a:t>Partitioning of memory can be done in the following ways</a:t>
            </a:r>
          </a:p>
          <a:p>
            <a:pPr marL="0" indent="0">
              <a:buFont typeface="Arial" pitchFamily="34" charset="0"/>
              <a:buNone/>
            </a:pPr>
            <a:endParaRPr lang="en-US" sz="2200" dirty="0" smtClean="0">
              <a:solidFill>
                <a:schemeClr val="tx1"/>
              </a:solidFill>
              <a:latin typeface="Calibri" pitchFamily="34" charset="0"/>
            </a:endParaRPr>
          </a:p>
          <a:p>
            <a:pPr>
              <a:lnSpc>
                <a:spcPct val="200000"/>
              </a:lnSpc>
            </a:pPr>
            <a:r>
              <a:rPr lang="en-US" sz="2200" dirty="0" smtClean="0">
                <a:solidFill>
                  <a:schemeClr val="tx1"/>
                </a:solidFill>
                <a:latin typeface="Calibri" pitchFamily="34" charset="0"/>
              </a:rPr>
              <a:t>Single process monitor</a:t>
            </a:r>
          </a:p>
          <a:p>
            <a:pPr>
              <a:lnSpc>
                <a:spcPct val="200000"/>
              </a:lnSpc>
            </a:pPr>
            <a:r>
              <a:rPr lang="en-US" sz="2200" dirty="0" smtClean="0">
                <a:solidFill>
                  <a:schemeClr val="tx1"/>
                </a:solidFill>
                <a:latin typeface="Calibri" pitchFamily="34" charset="0"/>
              </a:rPr>
              <a:t>Multiprogramming with fixed partition</a:t>
            </a:r>
          </a:p>
          <a:p>
            <a:pPr>
              <a:lnSpc>
                <a:spcPct val="200000"/>
              </a:lnSpc>
            </a:pPr>
            <a:r>
              <a:rPr lang="en-US" sz="2200" dirty="0" smtClean="0">
                <a:solidFill>
                  <a:schemeClr val="tx1"/>
                </a:solidFill>
                <a:latin typeface="Calibri" pitchFamily="34" charset="0"/>
              </a:rPr>
              <a:t>Multiprogramming with variable partition</a:t>
            </a:r>
          </a:p>
          <a:p>
            <a:endParaRPr lang="en-US" sz="2200" dirty="0">
              <a:solidFill>
                <a:schemeClr val="tx1"/>
              </a:solidFill>
              <a:latin typeface="Calibri" pitchFamily="34" charset="0"/>
            </a:endParaRPr>
          </a:p>
        </p:txBody>
      </p:sp>
    </p:spTree>
    <p:extLst>
      <p:ext uri="{BB962C8B-B14F-4D97-AF65-F5344CB8AC3E}">
        <p14:creationId xmlns:p14="http://schemas.microsoft.com/office/powerpoint/2010/main" xmlns="" val="2803715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 DarkBlue Sha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Theme1 - DarkBlue Shade</Template>
  <TotalTime>204</TotalTime>
  <Words>1288</Words>
  <Application>Microsoft Office PowerPoint</Application>
  <PresentationFormat>On-screen Show (4:3)</PresentationFormat>
  <Paragraphs>231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Theme1 - DarkBlue Shade</vt:lpstr>
      <vt:lpstr>Slide 1</vt:lpstr>
      <vt:lpstr>CONTENTS…</vt:lpstr>
      <vt:lpstr>MEMORY MANAGEMENT</vt:lpstr>
      <vt:lpstr>Logical and Physical Address Space</vt:lpstr>
      <vt:lpstr>Memory Allocation</vt:lpstr>
      <vt:lpstr>Memory Management Techniques</vt:lpstr>
      <vt:lpstr>Type of Memory Allocation</vt:lpstr>
      <vt:lpstr>Contiguous Memory Allocation</vt:lpstr>
      <vt:lpstr>Slide 9</vt:lpstr>
      <vt:lpstr>Multiprogramming with Fixed Partition</vt:lpstr>
      <vt:lpstr>Slide 11</vt:lpstr>
      <vt:lpstr>Slide 12</vt:lpstr>
      <vt:lpstr>Multiprogramming with Variable Partition</vt:lpstr>
      <vt:lpstr>Slide 14</vt:lpstr>
      <vt:lpstr>Slide 15</vt:lpstr>
      <vt:lpstr>Slide 16</vt:lpstr>
      <vt:lpstr>Slide 17</vt:lpstr>
      <vt:lpstr>Advantage &amp; Disadvantage of Dynamic Partition</vt:lpstr>
      <vt:lpstr>Fragmentation</vt:lpstr>
      <vt:lpstr>Internal Fragmentation</vt:lpstr>
      <vt:lpstr>Slide 21</vt:lpstr>
      <vt:lpstr>External Fragmentation</vt:lpstr>
      <vt:lpstr>Slide 23</vt:lpstr>
      <vt:lpstr>Compaction</vt:lpstr>
      <vt:lpstr>References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Amul01</dc:creator>
  <cp:lastModifiedBy>Amul01</cp:lastModifiedBy>
  <cp:revision>15</cp:revision>
  <dcterms:created xsi:type="dcterms:W3CDTF">2018-04-03T12:50:12Z</dcterms:created>
  <dcterms:modified xsi:type="dcterms:W3CDTF">2018-04-17T14:44:54Z</dcterms:modified>
</cp:coreProperties>
</file>