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 id="2147483728" r:id="rId2"/>
    <p:sldMasterId id="2147483746" r:id="rId3"/>
  </p:sldMasterIdLst>
  <p:notesMasterIdLst>
    <p:notesMasterId r:id="rId29"/>
  </p:notesMasterIdLst>
  <p:sldIdLst>
    <p:sldId id="300" r:id="rId4"/>
    <p:sldId id="261" r:id="rId5"/>
    <p:sldId id="262" r:id="rId6"/>
    <p:sldId id="263" r:id="rId7"/>
    <p:sldId id="265" r:id="rId8"/>
    <p:sldId id="266" r:id="rId9"/>
    <p:sldId id="267" r:id="rId10"/>
    <p:sldId id="268" r:id="rId11"/>
    <p:sldId id="269" r:id="rId12"/>
    <p:sldId id="270" r:id="rId13"/>
    <p:sldId id="271" r:id="rId14"/>
    <p:sldId id="273" r:id="rId15"/>
    <p:sldId id="299" r:id="rId16"/>
    <p:sldId id="277" r:id="rId17"/>
    <p:sldId id="278" r:id="rId18"/>
    <p:sldId id="280" r:id="rId19"/>
    <p:sldId id="283" r:id="rId20"/>
    <p:sldId id="282" r:id="rId21"/>
    <p:sldId id="284" r:id="rId22"/>
    <p:sldId id="279" r:id="rId23"/>
    <p:sldId id="285" r:id="rId24"/>
    <p:sldId id="286" r:id="rId25"/>
    <p:sldId id="287" r:id="rId26"/>
    <p:sldId id="288" r:id="rId27"/>
    <p:sldId id="30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AE399-2787-4FD8-97EA-F1D93E1A7993}" type="datetimeFigureOut">
              <a:rPr lang="en-US" smtClean="0"/>
              <a:pPr/>
              <a:t>10/5/2018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AD448-17C9-4C47-992E-4E9B901D5A72}" type="slidenum">
              <a:rPr lang="en-US" smtClean="0"/>
              <a:pPr/>
              <a:t>‹#›</a:t>
            </a:fld>
            <a:endParaRPr lang="en-US"/>
          </a:p>
        </p:txBody>
      </p:sp>
    </p:spTree>
    <p:extLst>
      <p:ext uri="{BB962C8B-B14F-4D97-AF65-F5344CB8AC3E}">
        <p14:creationId xmlns:p14="http://schemas.microsoft.com/office/powerpoint/2010/main" xmlns="" val="122073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23ED3-ABAE-4B0A-ACBF-0FBFBC4A151B}" type="slidenum">
              <a:rPr lang="en-US" smtClean="0"/>
              <a:pPr/>
              <a:t>1</a:t>
            </a:fld>
            <a:endParaRPr lang="en-US"/>
          </a:p>
        </p:txBody>
      </p:sp>
    </p:spTree>
    <p:extLst>
      <p:ext uri="{BB962C8B-B14F-4D97-AF65-F5344CB8AC3E}">
        <p14:creationId xmlns:p14="http://schemas.microsoft.com/office/powerpoint/2010/main" xmlns="" val="3273794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xmlns="" val="205726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50F24A-086F-4D5D-B5AA-6A7A3940EFB7}"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285863657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BB2F7-9A4B-4E33-A0A4-E29C11BACFFA}"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236756389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7E05F-600C-4566-959C-A8AFEA0CA732}"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1437193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9BDDBB-8F81-48C8-ACE8-FF1FB93D9862}"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36A41F-F37B-48BA-9C8E-A095122DB2F5}"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02445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B8A3AC-1DAC-4418-A189-9C4DD8A078E9}"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37348227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3F95677-7938-4B6B-949E-3896CBC5ED9F}" type="datetime1">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42401260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EB51696-4B10-4813-BC0A-DA835BA9FE74}" type="datetime1">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16782524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4A59B8-1715-48DA-B733-07328EBE3C2F}"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240648370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E7C4675-4D24-42A9-B223-A3885786B35A}" type="datetime1">
              <a:rPr lang="en-US" smtClean="0"/>
              <a:t>10/5/2018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42663448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12B6E0-7F12-43C3-A6DB-CA0F85781C60}"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15591266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B905B8-2D4C-446E-BF51-AB5E317F26F5}"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158212259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F64376-EFCD-459F-AC59-4F55FE4B0648}"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23727930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C1687-2A38-4AE7-AFC7-416C4BBA2A39}"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37456891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4F046C-57B6-49D7-A2CA-B477EAA9E373}"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19181423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72300F-4D69-46B5-BB29-412A1E182F09}" type="datetime1">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171577736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A79216-2399-4597-8593-747169843A0E}" type="datetime1">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19980957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84D4422-2001-4303-910E-7709A76F53C3}" type="datetime1">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8731826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40593-0C8B-4CB7-A5BC-BF54473B8BAF}"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348775705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6953D8-5B7F-4A7E-B8BB-E11FAD408C3B}"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20424299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34DFCA-B338-43BE-BA8D-33539A6E7FD2}"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22401546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E5307-ABF5-49D5-81BD-FC5A7B106C07}"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34619268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B7F2D-7F73-41E5-9832-A8DCB2EA18BC}"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5EA658E-B21B-4763-994A-E4C80C43D952}"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5235775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F720DE-4928-47CF-9430-82CE4658F0FC}"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184396587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30BEE-888F-4CF5-A7A4-E7410323F58A}"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35285832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CE19BCB-000F-4C97-A34F-70FE941BDADF}" type="datetime1">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371023119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F4FDD9F-43E0-4803-AE73-24891881FDEC}" type="datetime1">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85930415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C89C0-F6D1-4236-BE65-AF8C29974F22}"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27640241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2C3959B-B80C-4DBB-B607-E05B9ED9C6E0}" type="datetime1">
              <a:rPr lang="en-US" smtClean="0"/>
              <a:t>10/5/2018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799264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3B7B17-53D4-41EA-85DF-B11A41B55D82}"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16755613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64D113-053C-4034-BEB0-F6A4980C4456}"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359490716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8015C-9813-4927-9A20-876C6C7335B6}"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122943880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86F2E4-05A8-4662-8010-073D2745A145}"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81681509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0EF467-C42A-4EB0-B1CF-1FDA5D9D51F6}" type="datetime1">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371035779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A0BBA7-CFB0-427C-AA22-0CC32CB221EE}"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86385771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894FB0-806C-4C85-8298-F59AE17F0C2E}" type="datetime1">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23138555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2EAD922-DB9B-4F82-86C3-B81BD0A053FA}" type="datetime1">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72407413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EBD2F9-0525-412E-BE85-50A1F1F08691}"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13369884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B5A514-0F98-4EBF-9364-C75D301A31ED}"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25955105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F17BE-8EE5-4653-B830-17977A03940C}"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32309992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8C04E-4B70-4597-915D-D5233C3A4AF1}"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3895433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37E2C-5421-4FFC-99F2-CF930BD61392}"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5EA658E-B21B-4763-994A-E4C80C43D952}"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4625269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5D606-CE4A-4B52-B649-D21B61C201EE}"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26998436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7E1B674-8946-4926-86C1-1000C6E5BA8F}" type="datetime1">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1404655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7FF09B3-B521-4F53-972E-7C2E738CD7E6}" type="datetime1">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318354318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1FF97-51BA-4FD8-9B5A-C1E8B5F7E5C2}" type="datetime1">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42684168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4ED68-50A6-4BA6-913B-48875F378A8D}" type="datetime1">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161728031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3DB9D29-E41C-4896-940D-04D0BBBA3282}" type="datetime1">
              <a:rPr lang="en-US" smtClean="0"/>
              <a:t>10/5/2018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325589747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CDCAD6-B22B-45BC-99A3-5A4079AA4637}" type="datetime1">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76436413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2E4CBF5-7604-4C59-87D4-75421E32BDA2}" type="datetime1">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218049742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E4D16-E19E-48EE-8CAF-C19077B446E0}"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230226340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FEE57-F46C-49C4-81CC-B890D8AB5AF8}" type="datetime1">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352512629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DAF2A0-85BA-4B7C-BCF7-06623B6C8771}" type="datetime1">
              <a:rPr lang="en-US" smtClean="0"/>
              <a:t>10/5/2018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836A41F-F37B-48BA-9C8E-A095122DB2F5}" type="slidenum">
              <a:rPr lang="en-US" smtClean="0"/>
              <a:pPr/>
              <a:t>‹#›</a:t>
            </a:fld>
            <a:endParaRPr lang="en-US"/>
          </a:p>
        </p:txBody>
      </p:sp>
    </p:spTree>
    <p:extLst>
      <p:ext uri="{BB962C8B-B14F-4D97-AF65-F5344CB8AC3E}">
        <p14:creationId xmlns:p14="http://schemas.microsoft.com/office/powerpoint/2010/main" xmlns="" val="2365929477"/>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9D20ED-0EB7-4BA0-B06E-760D5105686A}" type="datetime1">
              <a:rPr lang="en-US" smtClean="0"/>
              <a:t>10/5/2018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415455019"/>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783245-0071-489F-BC97-A8404392F21E}" type="datetime1">
              <a:rPr lang="en-US" smtClean="0"/>
              <a:t>10/5/2018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5EA658E-B21B-4763-994A-E4C80C43D952}" type="slidenum">
              <a:rPr lang="en-US" smtClean="0"/>
              <a:pPr/>
              <a:t>‹#›</a:t>
            </a:fld>
            <a:endParaRPr lang="en-US"/>
          </a:p>
        </p:txBody>
      </p:sp>
    </p:spTree>
    <p:extLst>
      <p:ext uri="{BB962C8B-B14F-4D97-AF65-F5344CB8AC3E}">
        <p14:creationId xmlns:p14="http://schemas.microsoft.com/office/powerpoint/2010/main" xmlns="" val="679903120"/>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32BADC-AA1E-4E00-8E89-644EE8FEB91A}"/>
              </a:ext>
            </a:extLst>
          </p:cNvPr>
          <p:cNvSpPr>
            <a:spLocks noGrp="1"/>
          </p:cNvSpPr>
          <p:nvPr>
            <p:ph idx="1"/>
          </p:nvPr>
        </p:nvSpPr>
        <p:spPr>
          <a:xfrm>
            <a:off x="1600201" y="1709602"/>
            <a:ext cx="8956766" cy="5148399"/>
          </a:xfrm>
          <a:extLst/>
        </p:spPr>
        <p:txBody>
          <a:bodyPr rtlCol="0">
            <a:noAutofit/>
          </a:bodyPr>
          <a:lstStyle/>
          <a:p>
            <a:pPr>
              <a:buNone/>
              <a:defRPr/>
            </a:pPr>
            <a:endParaRPr lang="en-IN" sz="2000" b="1" dirty="0">
              <a:cs typeface="Times New Roman" panose="02020603050405020304" pitchFamily="18" charset="0"/>
            </a:endParaRPr>
          </a:p>
          <a:p>
            <a:pPr>
              <a:buNone/>
              <a:defRPr/>
            </a:pPr>
            <a:r>
              <a:rPr lang="en-IN" sz="2000" b="1" dirty="0">
                <a:cs typeface="Times New Roman" panose="02020603050405020304" pitchFamily="18" charset="0"/>
              </a:rPr>
              <a:t>Branch   : Computer Engineering (Shift 1)  </a:t>
            </a:r>
          </a:p>
          <a:p>
            <a:pPr>
              <a:buNone/>
              <a:defRPr/>
            </a:pPr>
            <a:r>
              <a:rPr lang="en-IN" sz="2000" b="1" dirty="0">
                <a:cs typeface="Times New Roman" panose="02020603050405020304" pitchFamily="18" charset="0"/>
              </a:rPr>
              <a:t>Subject  : </a:t>
            </a:r>
            <a:r>
              <a:rPr lang="en-IN" sz="2000" b="1" dirty="0" smtClean="0">
                <a:cs typeface="Times New Roman" panose="02020603050405020304" pitchFamily="18" charset="0"/>
              </a:rPr>
              <a:t>System Programming </a:t>
            </a:r>
            <a:r>
              <a:rPr lang="en-IN" sz="2000" b="1" dirty="0">
                <a:cs typeface="Times New Roman" panose="02020603050405020304" pitchFamily="18" charset="0"/>
              </a:rPr>
              <a:t>(</a:t>
            </a:r>
            <a:r>
              <a:rPr lang="en-IN" sz="2000" b="1" dirty="0" smtClean="0">
                <a:cs typeface="Times New Roman" panose="02020603050405020304" pitchFamily="18" charset="0"/>
              </a:rPr>
              <a:t>2150708)</a:t>
            </a:r>
            <a:endParaRPr lang="en-IN" sz="2000" b="1" dirty="0">
              <a:cs typeface="Times New Roman" panose="02020603050405020304" pitchFamily="18" charset="0"/>
            </a:endParaRPr>
          </a:p>
          <a:p>
            <a:pPr>
              <a:buNone/>
              <a:defRPr/>
            </a:pPr>
            <a:r>
              <a:rPr lang="en-US" sz="2000" b="1" dirty="0">
                <a:cs typeface="Times New Roman" panose="02020603050405020304" pitchFamily="18" charset="0"/>
              </a:rPr>
              <a:t>Faculty   : Prof. </a:t>
            </a:r>
            <a:r>
              <a:rPr lang="en-US" sz="2000" b="1" dirty="0" err="1" smtClean="0">
                <a:cs typeface="Times New Roman" panose="02020603050405020304" pitchFamily="18" charset="0"/>
              </a:rPr>
              <a:t>Vasundhara</a:t>
            </a:r>
            <a:r>
              <a:rPr lang="en-US" sz="2000" b="1" dirty="0" smtClean="0">
                <a:cs typeface="Times New Roman" panose="02020603050405020304" pitchFamily="18" charset="0"/>
              </a:rPr>
              <a:t> </a:t>
            </a:r>
            <a:r>
              <a:rPr lang="en-US" sz="2000" b="1" dirty="0" err="1" smtClean="0">
                <a:cs typeface="Times New Roman" panose="02020603050405020304" pitchFamily="18" charset="0"/>
              </a:rPr>
              <a:t>Uchhula</a:t>
            </a:r>
            <a:endParaRPr lang="en-US" sz="2000" b="1" dirty="0">
              <a:cs typeface="Times New Roman" panose="02020603050405020304" pitchFamily="18" charset="0"/>
            </a:endParaRPr>
          </a:p>
          <a:p>
            <a:pPr>
              <a:buNone/>
              <a:defRPr/>
            </a:pPr>
            <a:r>
              <a:rPr lang="en-US" sz="2000" b="1" dirty="0">
                <a:cs typeface="Times New Roman" panose="02020603050405020304" pitchFamily="18" charset="0"/>
              </a:rPr>
              <a:t>              </a:t>
            </a:r>
            <a:r>
              <a:rPr lang="en-US" sz="2000" b="1" dirty="0" smtClean="0">
                <a:cs typeface="Times New Roman" panose="02020603050405020304" pitchFamily="18" charset="0"/>
              </a:rPr>
              <a:t>: </a:t>
            </a:r>
            <a:r>
              <a:rPr lang="en-US" sz="2000" b="1" dirty="0">
                <a:cs typeface="Times New Roman" panose="02020603050405020304" pitchFamily="18" charset="0"/>
              </a:rPr>
              <a:t>Prof. </a:t>
            </a:r>
            <a:r>
              <a:rPr lang="en-US" sz="2000" b="1" dirty="0" err="1" smtClean="0">
                <a:cs typeface="Times New Roman" panose="02020603050405020304" pitchFamily="18" charset="0"/>
              </a:rPr>
              <a:t>Karuna</a:t>
            </a:r>
            <a:r>
              <a:rPr lang="en-US" sz="2000" b="1" dirty="0" smtClean="0">
                <a:cs typeface="Times New Roman" panose="02020603050405020304" pitchFamily="18" charset="0"/>
              </a:rPr>
              <a:t> </a:t>
            </a:r>
            <a:r>
              <a:rPr lang="en-US" sz="2000" b="1" dirty="0" smtClean="0">
                <a:cs typeface="Times New Roman" panose="02020603050405020304" pitchFamily="18" charset="0"/>
              </a:rPr>
              <a:t>P</a:t>
            </a:r>
            <a:r>
              <a:rPr lang="en-US" sz="2000" b="1" dirty="0" smtClean="0">
                <a:cs typeface="Times New Roman" panose="02020603050405020304" pitchFamily="18" charset="0"/>
              </a:rPr>
              <a:t>atel</a:t>
            </a:r>
            <a:endParaRPr lang="en-US" sz="2000" b="1" dirty="0">
              <a:cs typeface="Times New Roman" panose="02020603050405020304" pitchFamily="18" charset="0"/>
            </a:endParaRPr>
          </a:p>
          <a:p>
            <a:pPr>
              <a:buNone/>
              <a:defRPr/>
            </a:pPr>
            <a:r>
              <a:rPr lang="en-US" sz="2000" b="1" dirty="0">
                <a:cs typeface="Times New Roman" panose="02020603050405020304" pitchFamily="18" charset="0"/>
              </a:rPr>
              <a:t>Topic     </a:t>
            </a:r>
            <a:r>
              <a:rPr lang="en-US" sz="2000" b="1" dirty="0" smtClean="0">
                <a:cs typeface="Times New Roman" panose="02020603050405020304" pitchFamily="18" charset="0"/>
              </a:rPr>
              <a:t> : </a:t>
            </a:r>
            <a:r>
              <a:rPr lang="en-US" sz="2000" b="1" dirty="0" smtClean="0">
                <a:cs typeface="Times New Roman" panose="02020603050405020304" pitchFamily="18" charset="0"/>
              </a:rPr>
              <a:t>Programing Languages And language Processors Language 	         	   Processing Activities</a:t>
            </a:r>
            <a:r>
              <a:rPr lang="en-US" sz="2000" b="1" dirty="0" smtClean="0">
                <a:cs typeface="Times New Roman" panose="02020603050405020304" pitchFamily="18" charset="0"/>
              </a:rPr>
              <a:t>, Program </a:t>
            </a:r>
            <a:r>
              <a:rPr lang="en-US" sz="2000" b="1" dirty="0" smtClean="0">
                <a:cs typeface="Times New Roman" panose="02020603050405020304" pitchFamily="18" charset="0"/>
              </a:rPr>
              <a:t>Execution                          </a:t>
            </a:r>
            <a:endParaRPr lang="en-US" sz="2000" b="1" dirty="0">
              <a:cs typeface="Times New Roman" panose="02020603050405020304" pitchFamily="18" charset="0"/>
            </a:endParaRPr>
          </a:p>
          <a:p>
            <a:pPr>
              <a:buNone/>
              <a:defRPr/>
            </a:pPr>
            <a:r>
              <a:rPr lang="en-US" sz="2000" b="1" dirty="0">
                <a:cs typeface="Times New Roman" panose="02020603050405020304" pitchFamily="18" charset="0"/>
              </a:rPr>
              <a:t>Submitted by </a:t>
            </a:r>
            <a:r>
              <a:rPr lang="en-US" sz="2000" b="1" dirty="0" smtClean="0">
                <a:cs typeface="Times New Roman" panose="02020603050405020304" pitchFamily="18" charset="0"/>
              </a:rPr>
              <a:t>: Darshit Akbari (16042010702)</a:t>
            </a:r>
          </a:p>
          <a:p>
            <a:pPr>
              <a:buNone/>
              <a:defRPr/>
            </a:pPr>
            <a:r>
              <a:rPr lang="en-US" sz="2000" b="1" dirty="0">
                <a:cs typeface="Times New Roman" panose="02020603050405020304" pitchFamily="18" charset="0"/>
              </a:rPr>
              <a:t>	</a:t>
            </a:r>
            <a:r>
              <a:rPr lang="en-US" sz="2000" b="1" dirty="0" smtClean="0">
                <a:cs typeface="Times New Roman" panose="02020603050405020304" pitchFamily="18" charset="0"/>
              </a:rPr>
              <a:t>		Amul Luniya (16042010703)</a:t>
            </a:r>
          </a:p>
          <a:p>
            <a:pPr>
              <a:buNone/>
              <a:defRPr/>
            </a:pPr>
            <a:r>
              <a:rPr lang="en-US" sz="2000" b="1" dirty="0">
                <a:cs typeface="Times New Roman" panose="02020603050405020304" pitchFamily="18" charset="0"/>
              </a:rPr>
              <a:t>	</a:t>
            </a:r>
            <a:r>
              <a:rPr lang="en-US" sz="2000" b="1" dirty="0" smtClean="0">
                <a:cs typeface="Times New Roman" panose="02020603050405020304" pitchFamily="18" charset="0"/>
              </a:rPr>
              <a:t>		Abhishek Chavda(16042010709)</a:t>
            </a:r>
          </a:p>
          <a:p>
            <a:pPr>
              <a:buNone/>
              <a:defRPr/>
            </a:pPr>
            <a:r>
              <a:rPr lang="en-US" sz="2000" b="1" dirty="0">
                <a:cs typeface="Times New Roman" panose="02020603050405020304" pitchFamily="18" charset="0"/>
              </a:rPr>
              <a:t>	</a:t>
            </a:r>
            <a:r>
              <a:rPr lang="en-US" sz="2000" b="1" dirty="0" smtClean="0">
                <a:cs typeface="Times New Roman" panose="02020603050405020304" pitchFamily="18" charset="0"/>
              </a:rPr>
              <a:t>		</a:t>
            </a:r>
            <a:r>
              <a:rPr lang="en-US" sz="2000" b="1" dirty="0" err="1" smtClean="0">
                <a:cs typeface="Times New Roman" panose="02020603050405020304" pitchFamily="18" charset="0"/>
              </a:rPr>
              <a:t>Tejas</a:t>
            </a:r>
            <a:r>
              <a:rPr lang="en-US" sz="2000" b="1" dirty="0" smtClean="0">
                <a:cs typeface="Times New Roman" panose="02020603050405020304" pitchFamily="18" charset="0"/>
              </a:rPr>
              <a:t> </a:t>
            </a:r>
            <a:r>
              <a:rPr lang="en-US" sz="2000" b="1" dirty="0" err="1" smtClean="0">
                <a:cs typeface="Times New Roman" panose="02020603050405020304" pitchFamily="18" charset="0"/>
              </a:rPr>
              <a:t>Khunt</a:t>
            </a:r>
            <a:r>
              <a:rPr lang="en-US" sz="2000" b="1" dirty="0" smtClean="0">
                <a:cs typeface="Times New Roman" panose="02020603050405020304" pitchFamily="18" charset="0"/>
              </a:rPr>
              <a:t> (160420107023)</a:t>
            </a:r>
          </a:p>
          <a:p>
            <a:pPr>
              <a:buNone/>
              <a:defRPr/>
            </a:pPr>
            <a:r>
              <a:rPr lang="en-US" sz="2000" b="1" dirty="0">
                <a:cs typeface="Times New Roman" panose="02020603050405020304" pitchFamily="18" charset="0"/>
              </a:rPr>
              <a:t>	</a:t>
            </a:r>
            <a:r>
              <a:rPr lang="en-US" sz="2000" b="1" dirty="0" smtClean="0">
                <a:cs typeface="Times New Roman" panose="02020603050405020304" pitchFamily="18" charset="0"/>
              </a:rPr>
              <a:t>		</a:t>
            </a:r>
            <a:r>
              <a:rPr lang="en-US" sz="2000" b="1" dirty="0" err="1" smtClean="0">
                <a:cs typeface="Times New Roman" panose="02020603050405020304" pitchFamily="18" charset="0"/>
              </a:rPr>
              <a:t>Keval</a:t>
            </a:r>
            <a:r>
              <a:rPr lang="en-US" sz="2000" b="1" dirty="0" smtClean="0">
                <a:cs typeface="Times New Roman" panose="02020603050405020304" pitchFamily="18" charset="0"/>
              </a:rPr>
              <a:t> Navadiya(160420107031)</a:t>
            </a:r>
            <a:endParaRPr lang="en-IN" sz="2000" b="1" dirty="0">
              <a:cs typeface="Times New Roman" panose="02020603050405020304" pitchFamily="18" charset="0"/>
            </a:endParaRPr>
          </a:p>
          <a:p>
            <a:pPr>
              <a:buNone/>
              <a:defRPr/>
            </a:pPr>
            <a:endParaRPr lang="en-US" sz="20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cs typeface="Times New Roman" panose="02020603050405020304" pitchFamily="18" charset="0"/>
            </a:endParaRPr>
          </a:p>
          <a:p>
            <a:pPr marL="0" indent="0" algn="just">
              <a:buNone/>
              <a:defRPr/>
            </a:pPr>
            <a:endParaRPr lang="en-IN" sz="2000" b="1" dirty="0">
              <a:cs typeface="Times New Roman" panose="02020603050405020304" pitchFamily="18" charset="0"/>
            </a:endParaRPr>
          </a:p>
          <a:p>
            <a:pPr marL="0" indent="0" algn="just">
              <a:buNone/>
              <a:defRPr/>
            </a:pPr>
            <a:endParaRPr lang="en-IN" sz="2000" b="1" dirty="0">
              <a:cs typeface="Times New Roman" panose="02020603050405020304" pitchFamily="18" charset="0"/>
            </a:endParaRPr>
          </a:p>
          <a:p>
            <a:pPr marL="0" indent="0" algn="just">
              <a:buNone/>
              <a:defRPr/>
            </a:pPr>
            <a:r>
              <a:rPr lang="en-IN" sz="2000" b="1" dirty="0">
                <a:cs typeface="Times New Roman" panose="02020603050405020304" pitchFamily="18" charset="0"/>
              </a:rPr>
              <a:t> </a:t>
            </a:r>
          </a:p>
        </p:txBody>
      </p:sp>
      <p:sp>
        <p:nvSpPr>
          <p:cNvPr id="20483" name="Slide Number Placeholder 1"/>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750"/>
              </a:spcBef>
              <a:buFont typeface="Arial" panose="020B0604020202020204" pitchFamily="34" charset="0"/>
              <a:buChar char="•"/>
              <a:defRPr sz="1800">
                <a:solidFill>
                  <a:schemeClr val="tx1"/>
                </a:solidFill>
                <a:latin typeface="Trebuchet MS" panose="020B0603020202020204" pitchFamily="34" charset="0"/>
              </a:defRPr>
            </a:lvl1pPr>
            <a:lvl2pPr marL="557213" indent="-214313">
              <a:lnSpc>
                <a:spcPct val="90000"/>
              </a:lnSpc>
              <a:spcBef>
                <a:spcPts val="375"/>
              </a:spcBef>
              <a:buFont typeface="Arial" panose="020B0604020202020204" pitchFamily="34" charset="0"/>
              <a:buChar char="•"/>
              <a:defRPr sz="1500">
                <a:solidFill>
                  <a:schemeClr val="tx1"/>
                </a:solidFill>
                <a:latin typeface="Trebuchet MS" panose="020B0603020202020204" pitchFamily="34" charset="0"/>
              </a:defRPr>
            </a:lvl2pPr>
            <a:lvl3pPr marL="857250" indent="-171450">
              <a:lnSpc>
                <a:spcPct val="90000"/>
              </a:lnSpc>
              <a:spcBef>
                <a:spcPts val="375"/>
              </a:spcBef>
              <a:buFont typeface="Arial" panose="020B0604020202020204" pitchFamily="34" charset="0"/>
              <a:buChar char="•"/>
              <a:defRPr>
                <a:solidFill>
                  <a:schemeClr val="tx1"/>
                </a:solidFill>
                <a:latin typeface="Trebuchet MS" panose="020B0603020202020204" pitchFamily="34" charset="0"/>
              </a:defRPr>
            </a:lvl3pPr>
            <a:lvl4pPr marL="1200150" indent="-171450">
              <a:lnSpc>
                <a:spcPct val="90000"/>
              </a:lnSpc>
              <a:spcBef>
                <a:spcPts val="375"/>
              </a:spcBef>
              <a:buFont typeface="Arial" panose="020B0604020202020204" pitchFamily="34" charset="0"/>
              <a:buChar char="•"/>
              <a:defRPr sz="1200">
                <a:solidFill>
                  <a:schemeClr val="tx1"/>
                </a:solidFill>
                <a:latin typeface="Trebuchet MS" panose="020B0603020202020204" pitchFamily="34" charset="0"/>
              </a:defRPr>
            </a:lvl4pPr>
            <a:lvl5pPr marL="1543050" indent="-171450">
              <a:lnSpc>
                <a:spcPct val="90000"/>
              </a:lnSpc>
              <a:spcBef>
                <a:spcPts val="375"/>
              </a:spcBef>
              <a:buFont typeface="Arial" panose="020B0604020202020204" pitchFamily="34" charset="0"/>
              <a:buChar char="•"/>
              <a:defRPr sz="1200">
                <a:solidFill>
                  <a:schemeClr val="tx1"/>
                </a:solidFill>
                <a:latin typeface="Trebuchet MS" panose="020B0603020202020204" pitchFamily="34" charset="0"/>
              </a:defRPr>
            </a:lvl5pPr>
            <a:lvl6pPr marL="1885950" indent="-171450" fontAlgn="base">
              <a:lnSpc>
                <a:spcPct val="90000"/>
              </a:lnSpc>
              <a:spcBef>
                <a:spcPts val="375"/>
              </a:spcBef>
              <a:spcAft>
                <a:spcPct val="0"/>
              </a:spcAft>
              <a:buFont typeface="Arial" panose="020B0604020202020204" pitchFamily="34" charset="0"/>
              <a:buChar char="•"/>
              <a:defRPr sz="1200">
                <a:solidFill>
                  <a:schemeClr val="tx1"/>
                </a:solidFill>
                <a:latin typeface="Trebuchet MS" panose="020B0603020202020204" pitchFamily="34" charset="0"/>
              </a:defRPr>
            </a:lvl6pPr>
            <a:lvl7pPr marL="2228850" indent="-171450" fontAlgn="base">
              <a:lnSpc>
                <a:spcPct val="90000"/>
              </a:lnSpc>
              <a:spcBef>
                <a:spcPts val="375"/>
              </a:spcBef>
              <a:spcAft>
                <a:spcPct val="0"/>
              </a:spcAft>
              <a:buFont typeface="Arial" panose="020B0604020202020204" pitchFamily="34" charset="0"/>
              <a:buChar char="•"/>
              <a:defRPr sz="1200">
                <a:solidFill>
                  <a:schemeClr val="tx1"/>
                </a:solidFill>
                <a:latin typeface="Trebuchet MS" panose="020B0603020202020204" pitchFamily="34" charset="0"/>
              </a:defRPr>
            </a:lvl7pPr>
            <a:lvl8pPr marL="2571750" indent="-171450" fontAlgn="base">
              <a:lnSpc>
                <a:spcPct val="90000"/>
              </a:lnSpc>
              <a:spcBef>
                <a:spcPts val="375"/>
              </a:spcBef>
              <a:spcAft>
                <a:spcPct val="0"/>
              </a:spcAft>
              <a:buFont typeface="Arial" panose="020B0604020202020204" pitchFamily="34" charset="0"/>
              <a:buChar char="•"/>
              <a:defRPr sz="1200">
                <a:solidFill>
                  <a:schemeClr val="tx1"/>
                </a:solidFill>
                <a:latin typeface="Trebuchet MS" panose="020B0603020202020204" pitchFamily="34" charset="0"/>
              </a:defRPr>
            </a:lvl8pPr>
            <a:lvl9pPr marL="2914650" indent="-171450" fontAlgn="base">
              <a:lnSpc>
                <a:spcPct val="90000"/>
              </a:lnSpc>
              <a:spcBef>
                <a:spcPts val="375"/>
              </a:spcBef>
              <a:spcAft>
                <a:spcPct val="0"/>
              </a:spcAft>
              <a:buFont typeface="Arial" panose="020B0604020202020204" pitchFamily="34" charset="0"/>
              <a:buChar char="•"/>
              <a:defRPr sz="1200">
                <a:solidFill>
                  <a:schemeClr val="tx1"/>
                </a:solidFill>
                <a:latin typeface="Trebuchet MS" panose="020B0603020202020204" pitchFamily="34" charset="0"/>
              </a:defRPr>
            </a:lvl9pPr>
          </a:lstStyle>
          <a:p>
            <a:pPr algn="just">
              <a:lnSpc>
                <a:spcPct val="100000"/>
              </a:lnSpc>
              <a:spcBef>
                <a:spcPct val="0"/>
              </a:spcBef>
              <a:buFontTx/>
              <a:buNone/>
            </a:pPr>
            <a:r>
              <a:rPr lang="en-US" altLang="en-US" sz="2700">
                <a:solidFill>
                  <a:srgbClr val="B13F9A"/>
                </a:solidFill>
              </a:rPr>
              <a:t>  </a:t>
            </a:r>
          </a:p>
        </p:txBody>
      </p:sp>
      <p:sp>
        <p:nvSpPr>
          <p:cNvPr id="4" name="Rectangle 3"/>
          <p:cNvSpPr>
            <a:spLocks noChangeArrowheads="1"/>
          </p:cNvSpPr>
          <p:nvPr/>
        </p:nvSpPr>
        <p:spPr bwMode="auto">
          <a:xfrm>
            <a:off x="1986810" y="725252"/>
            <a:ext cx="6435196"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algn="ctr" eaLnBrk="1" hangingPunct="1">
              <a:lnSpc>
                <a:spcPct val="100000"/>
              </a:lnSpc>
              <a:spcBef>
                <a:spcPct val="0"/>
              </a:spcBef>
              <a:buFontTx/>
              <a:buNone/>
              <a:defRPr/>
            </a:pPr>
            <a:r>
              <a:rPr lang="en-US" altLang="en-US" sz="3200" b="1" dirty="0">
                <a:latin typeface="Calibri" panose="020F0502020204030204" pitchFamily="34" charset="0"/>
                <a:cs typeface="Calibri" panose="020F0502020204030204" pitchFamily="34" charset="0"/>
              </a:rPr>
              <a:t>Sarvajanik College of </a:t>
            </a:r>
          </a:p>
          <a:p>
            <a:pPr algn="ctr" eaLnBrk="1" hangingPunct="1">
              <a:lnSpc>
                <a:spcPct val="100000"/>
              </a:lnSpc>
              <a:spcBef>
                <a:spcPct val="0"/>
              </a:spcBef>
              <a:buFontTx/>
              <a:buNone/>
              <a:defRPr/>
            </a:pPr>
            <a:r>
              <a:rPr lang="en-US" altLang="en-US" sz="3200" b="1" dirty="0">
                <a:latin typeface="Calibri" panose="020F0502020204030204" pitchFamily="34" charset="0"/>
                <a:cs typeface="Calibri" panose="020F0502020204030204" pitchFamily="34" charset="0"/>
              </a:rPr>
              <a:t>Engineering and Technology</a:t>
            </a:r>
          </a:p>
        </p:txBody>
      </p:sp>
      <p:pic>
        <p:nvPicPr>
          <p:cNvPr id="20485" name="Picture 4"/>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7458" y="725252"/>
            <a:ext cx="1086863" cy="1104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6" name="Picture 6"/>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777422" y="630272"/>
            <a:ext cx="1213743" cy="1213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5607038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p:nvPr>
        </p:nvSpPr>
        <p:spPr>
          <a:prstGeom prst="rect">
            <a:avLst/>
          </a:prstGeom>
        </p:spPr>
        <p:txBody>
          <a:bodyPr>
            <a:normAutofit/>
          </a:bodyPr>
          <a:lstStyle>
            <a:lvl1pPr lvl="0">
              <a:defRPr/>
            </a:lvl1pPr>
          </a:lstStyle>
          <a:p>
            <a:pPr lvl="0" rtl="0"/>
            <a:r>
              <a:rPr lang="en-US"/>
              <a:t>Procedure v/s Problem Oriented Language</a:t>
            </a:r>
          </a:p>
        </p:txBody>
      </p:sp>
      <p:sp>
        <p:nvSpPr>
          <p:cNvPr id="2" name="Text Placeholder 1"/>
          <p:cNvSpPr txBox="1">
            <a:spLocks noGrp="1"/>
          </p:cNvSpPr>
          <p:nvPr>
            <p:ph type="body" idx="1"/>
          </p:nvPr>
        </p:nvSpPr>
        <p:spPr>
          <a:xfrm>
            <a:off x="817096" y="2191406"/>
            <a:ext cx="4553156" cy="3576918"/>
          </a:xfrm>
          <a:prstGeom prst="rect">
            <a:avLst/>
          </a:prstGeom>
        </p:spPr>
        <p:txBody>
          <a:bodyPr>
            <a:normAutofit/>
          </a:bodyPr>
          <a:lstStyle>
            <a:lvl1pPr lvl="0">
              <a:defRPr/>
            </a:lvl1pPr>
          </a:lstStyle>
          <a:p>
            <a:pPr lvl="0"/>
            <a:r>
              <a:rPr lang="en-US" sz="2800" b="0" dirty="0" smtClean="0">
                <a:latin typeface="Calibri" panose="020F0502020204030204" pitchFamily="34" charset="0"/>
                <a:cs typeface="Calibri" panose="020F0502020204030204" pitchFamily="34" charset="0"/>
              </a:rPr>
              <a:t>Procedure </a:t>
            </a:r>
            <a:r>
              <a:rPr lang="en-US" sz="2800" b="0" dirty="0">
                <a:latin typeface="Calibri" panose="020F0502020204030204" pitchFamily="34" charset="0"/>
                <a:cs typeface="Calibri" panose="020F0502020204030204" pitchFamily="34" charset="0"/>
              </a:rPr>
              <a:t>oriented </a:t>
            </a:r>
            <a:r>
              <a:rPr lang="en-US" sz="2800" b="0" dirty="0" smtClean="0">
                <a:latin typeface="Calibri" panose="020F0502020204030204" pitchFamily="34" charset="0"/>
                <a:cs typeface="Calibri" panose="020F0502020204030204" pitchFamily="34" charset="0"/>
              </a:rPr>
              <a:t>PL</a:t>
            </a:r>
            <a:endParaRPr lang="en-US" sz="2200" b="0" dirty="0">
              <a:latin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US" sz="2200" b="0" dirty="0">
                <a:latin typeface="Calibri" panose="020F0502020204030204" pitchFamily="34" charset="0"/>
                <a:cs typeface="Calibri" panose="020F0502020204030204" pitchFamily="34" charset="0"/>
              </a:rPr>
              <a:t>Provides general purpose facilities for declaring data &amp; performing operations useful in most application domains.</a:t>
            </a:r>
          </a:p>
          <a:p>
            <a:pPr marL="342900" lvl="0" indent="-342900">
              <a:buFont typeface="Arial" panose="020B0604020202020204" pitchFamily="34" charset="0"/>
              <a:buChar char="•"/>
            </a:pPr>
            <a:r>
              <a:rPr lang="en-US" sz="2200" b="0" dirty="0">
                <a:latin typeface="Calibri" panose="020F0502020204030204" pitchFamily="34" charset="0"/>
                <a:cs typeface="Calibri" panose="020F0502020204030204" pitchFamily="34" charset="0"/>
              </a:rPr>
              <a:t>Independent of specific application domains and results in a large specification gap which has to be bridged by an application designer.</a:t>
            </a:r>
          </a:p>
          <a:p>
            <a:pPr marL="342900" lvl="0" indent="-342900" rtl="0">
              <a:buFont typeface="Arial" panose="020B0604020202020204" pitchFamily="34" charset="0"/>
              <a:buChar char="•"/>
            </a:pPr>
            <a:endParaRPr lang="en-US" sz="2200" b="0" dirty="0">
              <a:latin typeface="Calibri" panose="020F0502020204030204" pitchFamily="34" charset="0"/>
              <a:cs typeface="Calibri" panose="020F0502020204030204" pitchFamily="34" charset="0"/>
            </a:endParaRPr>
          </a:p>
        </p:txBody>
      </p:sp>
      <p:sp>
        <p:nvSpPr>
          <p:cNvPr id="4" name="Text Placeholder 3"/>
          <p:cNvSpPr txBox="1">
            <a:spLocks noGrp="1"/>
          </p:cNvSpPr>
          <p:nvPr>
            <p:ph sz="half" idx="2"/>
          </p:nvPr>
        </p:nvSpPr>
        <p:spPr>
          <a:xfrm>
            <a:off x="5688253" y="2172593"/>
            <a:ext cx="5378677" cy="4269081"/>
          </a:xfrm>
          <a:prstGeom prst="rect">
            <a:avLst/>
          </a:prstGeom>
        </p:spPr>
        <p:txBody>
          <a:bodyPr>
            <a:normAutofit/>
          </a:bodyPr>
          <a:lstStyle>
            <a:lvl1pPr lvl="0">
              <a:defRPr/>
            </a:lvl1pPr>
          </a:lstStyle>
          <a:p>
            <a:pPr marL="0" lvl="0" indent="0" rtl="0">
              <a:buNone/>
            </a:pPr>
            <a:r>
              <a:rPr lang="en-US" sz="2800" dirty="0">
                <a:latin typeface="Calibri" panose="020F0502020204030204" pitchFamily="34" charset="0"/>
                <a:cs typeface="Calibri" panose="020F0502020204030204" pitchFamily="34" charset="0"/>
              </a:rPr>
              <a:t>Problem oriented </a:t>
            </a:r>
            <a:r>
              <a:rPr lang="en-US" sz="2800" dirty="0" smtClean="0">
                <a:latin typeface="Calibri" panose="020F0502020204030204" pitchFamily="34" charset="0"/>
                <a:cs typeface="Calibri" panose="020F0502020204030204" pitchFamily="34" charset="0"/>
              </a:rPr>
              <a:t>PL</a:t>
            </a:r>
            <a:endParaRPr lang="en-US" sz="2200" dirty="0">
              <a:latin typeface="Calibri" panose="020F0502020204030204" pitchFamily="34" charset="0"/>
              <a:cs typeface="Calibri" panose="020F0502020204030204" pitchFamily="34" charset="0"/>
            </a:endParaRPr>
          </a:p>
          <a:p>
            <a:pPr lvl="0"/>
            <a:r>
              <a:rPr lang="en-US" sz="2200" dirty="0">
                <a:latin typeface="Calibri" panose="020F0502020204030204" pitchFamily="34" charset="0"/>
                <a:cs typeface="Calibri" panose="020F0502020204030204" pitchFamily="34" charset="0"/>
              </a:rPr>
              <a:t>Programming language features directly model the aspects of the application domain, which leads to very small specification gap.</a:t>
            </a:r>
          </a:p>
          <a:p>
            <a:pPr lvl="0"/>
            <a:r>
              <a:rPr lang="en-US" sz="2200" dirty="0">
                <a:latin typeface="Calibri" panose="020F0502020204030204" pitchFamily="34" charset="0"/>
                <a:cs typeface="Calibri" panose="020F0502020204030204" pitchFamily="34" charset="0"/>
              </a:rPr>
              <a:t>Such a programming language can only be used for specific application; hence they are called problem oriented languages.</a:t>
            </a:r>
          </a:p>
          <a:p>
            <a:pPr lvl="0" rtl="0"/>
            <a:endParaRPr lang="en-US" sz="22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6836A41F-F37B-48BA-9C8E-A095122DB2F5}" type="slidenum">
              <a:rPr lang="en-US" smtClean="0"/>
              <a:pPr/>
              <a:t>10</a:t>
            </a:fld>
            <a:endParaRPr lang="en-US"/>
          </a:p>
        </p:txBody>
      </p:sp>
    </p:spTree>
    <p:extLst>
      <p:ext uri="{BB962C8B-B14F-4D97-AF65-F5344CB8AC3E}">
        <p14:creationId xmlns:p14="http://schemas.microsoft.com/office/powerpoint/2010/main" xmlns="" val="63176035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Language processing activity</a:t>
            </a:r>
          </a:p>
        </p:txBody>
      </p:sp>
      <p:sp>
        <p:nvSpPr>
          <p:cNvPr id="3" name="Text Placeholder 2"/>
          <p:cNvSpPr txBox="1">
            <a:spLocks noGrp="1"/>
          </p:cNvSpPr>
          <p:nvPr>
            <p:ph idx="1"/>
          </p:nvPr>
        </p:nvSpPr>
        <p:spPr>
          <a:prstGeom prst="rect">
            <a:avLst/>
          </a:prstGeom>
        </p:spPr>
        <p:txBody>
          <a:bodyPr/>
          <a:lstStyle>
            <a:lvl1pPr lvl="0">
              <a:defRPr/>
            </a:lvl1pPr>
          </a:lstStyle>
          <a:p>
            <a:pPr marL="457200" indent="-457200">
              <a:buFont typeface="Calibri"/>
              <a:buAutoNum type="arabicPeriod"/>
            </a:pPr>
            <a:r>
              <a:rPr lang="en-US" dirty="0">
                <a:latin typeface="Calibri" panose="020F0502020204030204" pitchFamily="34" charset="0"/>
                <a:cs typeface="Calibri" panose="020F0502020204030204" pitchFamily="34" charset="0"/>
              </a:rPr>
              <a:t>Program generation </a:t>
            </a:r>
            <a:r>
              <a:rPr lang="en-US" dirty="0" smtClean="0">
                <a:latin typeface="Calibri" panose="020F0502020204030204" pitchFamily="34" charset="0"/>
                <a:cs typeface="Calibri" panose="020F0502020204030204" pitchFamily="34" charset="0"/>
              </a:rPr>
              <a:t>activities</a:t>
            </a:r>
          </a:p>
          <a:p>
            <a:pPr marL="0" indent="0">
              <a:buNone/>
            </a:pPr>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A program generation activity aims an automatic generation of a program</a:t>
            </a:r>
            <a:r>
              <a:rPr lang="en-US" dirty="0" smtClean="0">
                <a:latin typeface="Calibri" panose="020F0502020204030204" pitchFamily="34" charset="0"/>
                <a:cs typeface="Calibri" panose="020F0502020204030204" pitchFamily="34" charset="0"/>
              </a:rPr>
              <a:t>.</a:t>
            </a:r>
          </a:p>
          <a:p>
            <a:pPr lvl="1" rtl="0"/>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Program generator is a software, which accepts the specification of a program and generates a program in target language that fulfills the specification</a:t>
            </a:r>
            <a:r>
              <a:rPr lang="en-US" dirty="0" smtClean="0">
                <a:latin typeface="Calibri" panose="020F0502020204030204" pitchFamily="34" charset="0"/>
                <a:cs typeface="Calibri" panose="020F0502020204030204" pitchFamily="34" charset="0"/>
              </a:rPr>
              <a:t>.</a:t>
            </a:r>
          </a:p>
          <a:p>
            <a:pPr lvl="1" rtl="0"/>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Program generator introduces a new domain between the application and programming language domain is called program generator domain.</a:t>
            </a:r>
          </a:p>
        </p:txBody>
      </p:sp>
      <p:sp>
        <p:nvSpPr>
          <p:cNvPr id="4" name="Slide Number Placeholder 3"/>
          <p:cNvSpPr>
            <a:spLocks noGrp="1"/>
          </p:cNvSpPr>
          <p:nvPr>
            <p:ph type="sldNum" sz="quarter" idx="12"/>
          </p:nvPr>
        </p:nvSpPr>
        <p:spPr/>
        <p:txBody>
          <a:bodyPr/>
          <a:lstStyle/>
          <a:p>
            <a:fld id="{6836A41F-F37B-48BA-9C8E-A095122DB2F5}" type="slidenum">
              <a:rPr lang="en-US" smtClean="0"/>
              <a:pPr/>
              <a:t>11</a:t>
            </a:fld>
            <a:endParaRPr lang="en-US"/>
          </a:p>
        </p:txBody>
      </p:sp>
    </p:spTree>
    <p:extLst>
      <p:ext uri="{BB962C8B-B14F-4D97-AF65-F5344CB8AC3E}">
        <p14:creationId xmlns:p14="http://schemas.microsoft.com/office/powerpoint/2010/main" xmlns="" val="32714572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dirty="0"/>
              <a:t>Language processing activity</a:t>
            </a:r>
          </a:p>
        </p:txBody>
      </p:sp>
      <p:sp>
        <p:nvSpPr>
          <p:cNvPr id="3" name="Text Placeholder 2"/>
          <p:cNvSpPr txBox="1">
            <a:spLocks noGrp="1"/>
          </p:cNvSpPr>
          <p:nvPr>
            <p:ph idx="1"/>
          </p:nvPr>
        </p:nvSpPr>
        <p:spPr>
          <a:xfrm>
            <a:off x="722489" y="2380645"/>
            <a:ext cx="9970993" cy="4993341"/>
          </a:xfrm>
          <a:prstGeom prst="rect">
            <a:avLst/>
          </a:prstGeom>
        </p:spPr>
        <p:txBody>
          <a:bodyPr>
            <a:noAutofit/>
          </a:bodyPr>
          <a:lstStyle>
            <a:lvl1pPr lvl="0">
              <a:defRPr/>
            </a:lvl1pPr>
          </a:lstStyle>
          <a:p>
            <a:pPr marL="457200" indent="-457200">
              <a:buFont typeface="Calibri"/>
              <a:buAutoNum type="arabicPeriod" startAt="2"/>
            </a:pPr>
            <a:r>
              <a:rPr lang="en-US" sz="2800" dirty="0">
                <a:latin typeface="Calibri" panose="020F0502020204030204" pitchFamily="34" charset="0"/>
                <a:cs typeface="Calibri" panose="020F0502020204030204" pitchFamily="34" charset="0"/>
              </a:rPr>
              <a:t>Program Execution</a:t>
            </a:r>
          </a:p>
          <a:p>
            <a:pPr lvl="1" rtl="0"/>
            <a:r>
              <a:rPr lang="en-US" sz="2400" dirty="0">
                <a:latin typeface="Calibri" panose="020F0502020204030204" pitchFamily="34" charset="0"/>
                <a:cs typeface="Calibri" panose="020F0502020204030204" pitchFamily="34" charset="0"/>
              </a:rPr>
              <a:t>Two popular models for program execution are translation and interpretation</a:t>
            </a:r>
            <a:r>
              <a:rPr lang="en-US" sz="2400" dirty="0" smtClean="0">
                <a:latin typeface="Calibri" panose="020F0502020204030204" pitchFamily="34" charset="0"/>
                <a:cs typeface="Calibri" panose="020F0502020204030204" pitchFamily="34" charset="0"/>
              </a:rPr>
              <a:t>.</a:t>
            </a:r>
          </a:p>
          <a:p>
            <a:pPr marL="457200" lvl="1" indent="0" rtl="0">
              <a:buNone/>
            </a:pPr>
            <a:endParaRPr lang="en-US" sz="2400" dirty="0">
              <a:latin typeface="Calibri" panose="020F0502020204030204" pitchFamily="34" charset="0"/>
              <a:cs typeface="Calibri" panose="020F0502020204030204" pitchFamily="34" charset="0"/>
            </a:endParaRPr>
          </a:p>
          <a:p>
            <a:pPr marL="1314450" lvl="2" indent="-457200">
              <a:buFont typeface="Calibri"/>
              <a:buAutoNum type="arabicPeriod"/>
            </a:pPr>
            <a:r>
              <a:rPr lang="en-US" sz="2000" dirty="0">
                <a:latin typeface="Calibri" panose="020F0502020204030204" pitchFamily="34" charset="0"/>
                <a:cs typeface="Calibri" panose="020F0502020204030204" pitchFamily="34" charset="0"/>
              </a:rPr>
              <a:t>Program Translation </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1314450" lvl="2" indent="0">
              <a:buNone/>
            </a:pPr>
            <a:r>
              <a:rPr lang="en-US" sz="2000" dirty="0">
                <a:latin typeface="Calibri" panose="020F0502020204030204" pitchFamily="34" charset="0"/>
                <a:cs typeface="Calibri" panose="020F0502020204030204" pitchFamily="34" charset="0"/>
              </a:rPr>
              <a:t>The program translation model bridges the execution gap by translating a program written in PL, called source program, into an equivalent program in machine or assembly language of the computer system, called target program</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6836A41F-F37B-48BA-9C8E-A095122DB2F5}" type="slidenum">
              <a:rPr lang="en-US" smtClean="0"/>
              <a:pPr/>
              <a:t>12</a:t>
            </a:fld>
            <a:endParaRPr lang="en-US"/>
          </a:p>
        </p:txBody>
      </p:sp>
    </p:spTree>
    <p:extLst>
      <p:ext uri="{BB962C8B-B14F-4D97-AF65-F5344CB8AC3E}">
        <p14:creationId xmlns:p14="http://schemas.microsoft.com/office/powerpoint/2010/main" xmlns="" val="386401535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processing </a:t>
            </a:r>
            <a:r>
              <a:rPr lang="en-US" dirty="0" smtClean="0"/>
              <a:t>activity(</a:t>
            </a:r>
            <a:r>
              <a:rPr lang="en-US" dirty="0" err="1" smtClean="0"/>
              <a:t>Cont</a:t>
            </a:r>
            <a:r>
              <a:rPr lang="en-US" dirty="0" smtClean="0"/>
              <a:t>…)</a:t>
            </a:r>
            <a:endParaRPr lang="en-US" dirty="0"/>
          </a:p>
        </p:txBody>
      </p:sp>
      <p:sp>
        <p:nvSpPr>
          <p:cNvPr id="3" name="Content Placeholder 2"/>
          <p:cNvSpPr>
            <a:spLocks noGrp="1"/>
          </p:cNvSpPr>
          <p:nvPr>
            <p:ph idx="1"/>
          </p:nvPr>
        </p:nvSpPr>
        <p:spPr>
          <a:xfrm>
            <a:off x="445187" y="2124792"/>
            <a:ext cx="9613861" cy="4144609"/>
          </a:xfrm>
        </p:spPr>
        <p:txBody>
          <a:bodyPr>
            <a:normAutofit lnSpcReduction="10000"/>
          </a:bodyPr>
          <a:lstStyle/>
          <a:p>
            <a:pPr marL="914400" lvl="2" indent="-457200">
              <a:buNone/>
            </a:pPr>
            <a:endParaRPr lang="en-US" sz="2400" dirty="0" smtClean="0">
              <a:latin typeface="Calibri" panose="020F0502020204030204" pitchFamily="34" charset="0"/>
              <a:cs typeface="Calibri" panose="020F0502020204030204" pitchFamily="34" charset="0"/>
            </a:endParaRPr>
          </a:p>
          <a:p>
            <a:pPr marL="914400" lvl="2" indent="-457200">
              <a:buNone/>
            </a:pPr>
            <a:r>
              <a:rPr lang="en-US" sz="2400" dirty="0" smtClean="0">
                <a:latin typeface="Calibri" panose="020F0502020204030204" pitchFamily="34" charset="0"/>
                <a:cs typeface="Calibri" panose="020F0502020204030204" pitchFamily="34" charset="0"/>
              </a:rPr>
              <a:t>3. Interpretation</a:t>
            </a:r>
            <a:endParaRPr lang="en-US" sz="2400" dirty="0" smtClean="0">
              <a:latin typeface="Calibri" panose="020F0502020204030204" pitchFamily="34" charset="0"/>
              <a:cs typeface="Calibri" panose="020F0502020204030204" pitchFamily="34" charset="0"/>
            </a:endParaRPr>
          </a:p>
          <a:p>
            <a:pPr marL="457200" lvl="2" indent="0">
              <a:buNone/>
            </a:pPr>
            <a:endParaRPr lang="en-US" sz="2000" dirty="0">
              <a:latin typeface="Calibri" panose="020F0502020204030204" pitchFamily="34" charset="0"/>
              <a:cs typeface="Calibri" panose="020F0502020204030204" pitchFamily="34" charset="0"/>
            </a:endParaRPr>
          </a:p>
          <a:p>
            <a:pPr marL="800100" lvl="2" indent="-342900">
              <a:tabLst>
                <a:tab pos="282575" algn="l"/>
              </a:tabLst>
            </a:pPr>
            <a:r>
              <a:rPr lang="en-US" sz="2000" dirty="0">
                <a:latin typeface="Calibri" panose="020F0502020204030204" pitchFamily="34" charset="0"/>
                <a:cs typeface="Calibri" panose="020F0502020204030204" pitchFamily="34" charset="0"/>
              </a:rPr>
              <a:t>The interpreter reads the source program and stores it in its memory.</a:t>
            </a:r>
          </a:p>
          <a:p>
            <a:pPr marL="800100" lvl="2" indent="-342900">
              <a:tabLst>
                <a:tab pos="282575" algn="l"/>
              </a:tabLst>
            </a:pPr>
            <a:r>
              <a:rPr lang="en-US" sz="2000" dirty="0">
                <a:latin typeface="Calibri" panose="020F0502020204030204" pitchFamily="34" charset="0"/>
                <a:cs typeface="Calibri" panose="020F0502020204030204" pitchFamily="34" charset="0"/>
              </a:rPr>
              <a:t>The CPU uses the program counter (PC) to note the address of the next instruction to be executed</a:t>
            </a:r>
            <a:r>
              <a:rPr lang="en-US" sz="2000" dirty="0" smtClean="0">
                <a:latin typeface="Calibri" panose="020F0502020204030204" pitchFamily="34" charset="0"/>
                <a:cs typeface="Calibri" panose="020F0502020204030204" pitchFamily="34" charset="0"/>
              </a:rPr>
              <a:t>.</a:t>
            </a:r>
          </a:p>
          <a:p>
            <a:pPr marL="800100" lvl="2" indent="-342900">
              <a:tabLst>
                <a:tab pos="282575" algn="l"/>
              </a:tabLst>
            </a:pPr>
            <a:endParaRPr lang="en-US" sz="2000" dirty="0">
              <a:latin typeface="Calibri" panose="020F0502020204030204" pitchFamily="34" charset="0"/>
              <a:cs typeface="Calibri" panose="020F0502020204030204" pitchFamily="34" charset="0"/>
            </a:endParaRPr>
          </a:p>
          <a:p>
            <a:pPr marL="800100" lvl="2" indent="-342900">
              <a:tabLst>
                <a:tab pos="282575" algn="l"/>
              </a:tabLst>
            </a:pPr>
            <a:r>
              <a:rPr lang="en-US" sz="2000" dirty="0">
                <a:latin typeface="Calibri" panose="020F0502020204030204" pitchFamily="34" charset="0"/>
                <a:cs typeface="Calibri" panose="020F0502020204030204" pitchFamily="34" charset="0"/>
              </a:rPr>
              <a:t>The statement would be subjected to the interpretation cycle, which consists of  the following steps:</a:t>
            </a:r>
          </a:p>
          <a:p>
            <a:pPr marL="457200" lvl="2" indent="0">
              <a:buNone/>
              <a:tabLst>
                <a:tab pos="282575" algn="l"/>
              </a:tabLst>
            </a:pPr>
            <a:r>
              <a:rPr lang="en-US" sz="2000" dirty="0" smtClean="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Fetch the instruction.</a:t>
            </a:r>
          </a:p>
          <a:p>
            <a:pPr marL="457200" lvl="2" indent="0">
              <a:buNone/>
              <a:tabLst>
                <a:tab pos="282575" algn="l"/>
              </a:tabLst>
            </a:pPr>
            <a:r>
              <a:rPr lang="en-US" sz="2000" dirty="0" smtClean="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Analyze the statement and determine its meaning, the computation to be </a:t>
            </a:r>
            <a:r>
              <a:rPr lang="en-US" sz="2000" dirty="0" smtClean="0">
                <a:latin typeface="Calibri" panose="020F0502020204030204" pitchFamily="34" charset="0"/>
                <a:cs typeface="Calibri" panose="020F0502020204030204" pitchFamily="34" charset="0"/>
              </a:rPr>
              <a:t>		   performed </a:t>
            </a:r>
            <a:r>
              <a:rPr lang="en-US" sz="2000" dirty="0">
                <a:latin typeface="Calibri" panose="020F0502020204030204" pitchFamily="34" charset="0"/>
                <a:cs typeface="Calibri" panose="020F0502020204030204" pitchFamily="34" charset="0"/>
              </a:rPr>
              <a:t>and its operand.</a:t>
            </a:r>
          </a:p>
          <a:p>
            <a:pPr marL="457200" lvl="2" indent="0">
              <a:buNone/>
              <a:tabLst>
                <a:tab pos="282575" algn="l"/>
              </a:tabLst>
            </a:pPr>
            <a:r>
              <a:rPr lang="en-US" sz="2000" dirty="0" smtClean="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Execute the meaning of the statement.</a:t>
            </a:r>
          </a:p>
          <a:p>
            <a:pPr marL="457200" indent="0">
              <a:tabLst>
                <a:tab pos="282575" algn="l"/>
              </a:tabLst>
            </a:pPr>
            <a:endParaRPr lang="en-US" sz="2800" dirty="0"/>
          </a:p>
        </p:txBody>
      </p:sp>
      <p:sp>
        <p:nvSpPr>
          <p:cNvPr id="4" name="Slide Number Placeholder 3"/>
          <p:cNvSpPr>
            <a:spLocks noGrp="1"/>
          </p:cNvSpPr>
          <p:nvPr>
            <p:ph type="sldNum" sz="quarter" idx="12"/>
          </p:nvPr>
        </p:nvSpPr>
        <p:spPr/>
        <p:txBody>
          <a:bodyPr/>
          <a:lstStyle/>
          <a:p>
            <a:fld id="{6836A41F-F37B-48BA-9C8E-A095122DB2F5}" type="slidenum">
              <a:rPr lang="en-US" smtClean="0"/>
              <a:pPr/>
              <a:t>13</a:t>
            </a:fld>
            <a:endParaRPr lang="en-US"/>
          </a:p>
        </p:txBody>
      </p:sp>
    </p:spTree>
    <p:extLst>
      <p:ext uri="{BB962C8B-B14F-4D97-AF65-F5344CB8AC3E}">
        <p14:creationId xmlns:p14="http://schemas.microsoft.com/office/powerpoint/2010/main" xmlns="" val="18431621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dirty="0"/>
              <a:t>Language Processing </a:t>
            </a:r>
            <a:r>
              <a:rPr lang="en-US" dirty="0" smtClean="0"/>
              <a:t>Activity(</a:t>
            </a:r>
            <a:r>
              <a:rPr lang="en-US" dirty="0" err="1" smtClean="0"/>
              <a:t>Cont</a:t>
            </a:r>
            <a:r>
              <a:rPr lang="en-US" dirty="0" smtClean="0"/>
              <a:t>…)</a:t>
            </a:r>
            <a:endParaRPr lang="en-US" dirty="0"/>
          </a:p>
        </p:txBody>
      </p:sp>
      <p:sp>
        <p:nvSpPr>
          <p:cNvPr id="3" name="Text Placeholder 2"/>
          <p:cNvSpPr txBox="1">
            <a:spLocks noGrp="1"/>
          </p:cNvSpPr>
          <p:nvPr>
            <p:ph idx="1"/>
          </p:nvPr>
        </p:nvSpPr>
        <p:spPr>
          <a:prstGeom prst="rect">
            <a:avLst/>
          </a:prstGeom>
        </p:spPr>
        <p:txBody>
          <a:bodyPr/>
          <a:lstStyle>
            <a:lvl1pPr lvl="0">
              <a:defRPr/>
            </a:lvl1pPr>
          </a:lstStyle>
          <a:p>
            <a:pPr lvl="0" rtl="0"/>
            <a:r>
              <a:rPr lang="en-US" dirty="0">
                <a:latin typeface="Calibri" panose="020F0502020204030204" pitchFamily="34" charset="0"/>
                <a:cs typeface="Calibri" panose="020F0502020204030204" pitchFamily="34" charset="0"/>
              </a:rPr>
              <a:t>Program Translation Characteristics</a:t>
            </a:r>
          </a:p>
          <a:p>
            <a:pPr lvl="1" rtl="0"/>
            <a:r>
              <a:rPr lang="en-US" dirty="0">
                <a:latin typeface="Calibri" panose="020F0502020204030204" pitchFamily="34" charset="0"/>
                <a:cs typeface="Calibri" panose="020F0502020204030204" pitchFamily="34" charset="0"/>
              </a:rPr>
              <a:t>A program must be translated before it can be executed.</a:t>
            </a:r>
          </a:p>
          <a:p>
            <a:pPr lvl="0" rtl="0"/>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Translated program is saved in memory, so can be executed later without the need of translation.</a:t>
            </a:r>
          </a:p>
          <a:p>
            <a:pPr lvl="0" rtl="0"/>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If source program is modified then it must be re-translated before execution.</a:t>
            </a:r>
          </a:p>
        </p:txBody>
      </p:sp>
      <p:sp>
        <p:nvSpPr>
          <p:cNvPr id="4" name="Slide Number Placeholder 3"/>
          <p:cNvSpPr>
            <a:spLocks noGrp="1"/>
          </p:cNvSpPr>
          <p:nvPr>
            <p:ph type="sldNum" sz="quarter" idx="12"/>
          </p:nvPr>
        </p:nvSpPr>
        <p:spPr/>
        <p:txBody>
          <a:bodyPr/>
          <a:lstStyle/>
          <a:p>
            <a:fld id="{6836A41F-F37B-48BA-9C8E-A095122DB2F5}" type="slidenum">
              <a:rPr lang="en-US" smtClean="0"/>
              <a:pPr/>
              <a:t>14</a:t>
            </a:fld>
            <a:endParaRPr lang="en-US"/>
          </a:p>
        </p:txBody>
      </p:sp>
    </p:spTree>
    <p:extLst>
      <p:ext uri="{BB962C8B-B14F-4D97-AF65-F5344CB8AC3E}">
        <p14:creationId xmlns:p14="http://schemas.microsoft.com/office/powerpoint/2010/main" xmlns="" val="143673068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Fundamental of Language Processing</a:t>
            </a:r>
          </a:p>
        </p:txBody>
      </p:sp>
      <p:sp>
        <p:nvSpPr>
          <p:cNvPr id="3" name="Text Placeholder 2"/>
          <p:cNvSpPr txBox="1">
            <a:spLocks noGrp="1"/>
          </p:cNvSpPr>
          <p:nvPr>
            <p:ph idx="1"/>
          </p:nvPr>
        </p:nvSpPr>
        <p:spPr>
          <a:xfrm>
            <a:off x="1058542" y="2321975"/>
            <a:ext cx="10035281" cy="1143000"/>
          </a:xfrm>
          <a:prstGeom prst="rect">
            <a:avLst/>
          </a:prstGeom>
        </p:spPr>
        <p:txBody>
          <a:bodyPr>
            <a:normAutofit/>
          </a:bodyPr>
          <a:lstStyle>
            <a:lvl1pPr lvl="0">
              <a:defRPr/>
            </a:lvl1pPr>
          </a:lstStyle>
          <a:p>
            <a:pPr marL="0" indent="0" algn="ctr">
              <a:buNone/>
            </a:pPr>
            <a:r>
              <a:rPr lang="en-US" sz="2000" b="1" i="1" dirty="0">
                <a:latin typeface="Calibri" panose="020F0502020204030204" pitchFamily="34" charset="0"/>
                <a:cs typeface="Calibri" panose="020F0502020204030204" pitchFamily="34" charset="0"/>
              </a:rPr>
              <a:t>Language </a:t>
            </a:r>
            <a:r>
              <a:rPr lang="en-US" sz="2000" b="1" i="1" dirty="0" smtClean="0">
                <a:latin typeface="Calibri" panose="020F0502020204030204" pitchFamily="34" charset="0"/>
                <a:cs typeface="Calibri" panose="020F0502020204030204" pitchFamily="34" charset="0"/>
              </a:rPr>
              <a:t>processing= Analysis </a:t>
            </a:r>
            <a:r>
              <a:rPr lang="en-US" sz="2000" b="1" i="1" dirty="0">
                <a:latin typeface="Calibri" panose="020F0502020204030204" pitchFamily="34" charset="0"/>
                <a:cs typeface="Calibri" panose="020F0502020204030204" pitchFamily="34" charset="0"/>
              </a:rPr>
              <a:t>of Source Program </a:t>
            </a:r>
            <a:r>
              <a:rPr lang="en-US" sz="2000" b="1" i="1" dirty="0" smtClean="0">
                <a:latin typeface="Calibri" panose="020F0502020204030204" pitchFamily="34" charset="0"/>
                <a:cs typeface="Calibri" panose="020F0502020204030204" pitchFamily="34" charset="0"/>
              </a:rPr>
              <a:t>+</a:t>
            </a:r>
            <a:r>
              <a:rPr lang="en-US" sz="2000" b="1" i="1" dirty="0">
                <a:latin typeface="Calibri" panose="020F0502020204030204" pitchFamily="34" charset="0"/>
                <a:cs typeface="Calibri" panose="020F0502020204030204" pitchFamily="34" charset="0"/>
              </a:rPr>
              <a:t>	Synthesis of </a:t>
            </a:r>
            <a:r>
              <a:rPr lang="en-US" sz="2000" b="1" i="1" dirty="0" smtClean="0">
                <a:latin typeface="Calibri" panose="020F0502020204030204" pitchFamily="34" charset="0"/>
                <a:cs typeface="Calibri" panose="020F0502020204030204" pitchFamily="34" charset="0"/>
              </a:rPr>
              <a:t>Target Program</a:t>
            </a:r>
            <a:endParaRPr lang="en-US" sz="2000" b="1" i="1" dirty="0">
              <a:latin typeface="Calibri" panose="020F0502020204030204" pitchFamily="34" charset="0"/>
              <a:cs typeface="Calibri" panose="020F0502020204030204" pitchFamily="34" charset="0"/>
            </a:endParaRPr>
          </a:p>
          <a:p>
            <a:pPr lvl="0" rtl="0"/>
            <a:endParaRPr lang="en-US" sz="2000" b="1" i="1" dirty="0">
              <a:latin typeface="Calibri" panose="020F0502020204030204" pitchFamily="34" charset="0"/>
              <a:cs typeface="Calibri" panose="020F0502020204030204" pitchFamily="34" charset="0"/>
            </a:endParaRPr>
          </a:p>
        </p:txBody>
      </p:sp>
      <p:grpSp>
        <p:nvGrpSpPr>
          <p:cNvPr id="4" name="Group 3"/>
          <p:cNvGrpSpPr/>
          <p:nvPr/>
        </p:nvGrpSpPr>
        <p:grpSpPr>
          <a:xfrm>
            <a:off x="2571746" y="3267635"/>
            <a:ext cx="6565872" cy="2595984"/>
            <a:chOff x="2558" y="3180"/>
            <a:chExt cx="7417" cy="1980"/>
          </a:xfrm>
        </p:grpSpPr>
        <p:sp>
          <p:nvSpPr>
            <p:cNvPr id="5" name="Rectangle 4"/>
            <p:cNvSpPr/>
            <p:nvPr/>
          </p:nvSpPr>
          <p:spPr>
            <a:xfrm>
              <a:off x="4365" y="3180"/>
              <a:ext cx="4005" cy="1320"/>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r>
                <a:rPr lang="en-US" dirty="0">
                  <a:solidFill>
                    <a:srgbClr val="000000"/>
                  </a:solidFill>
                  <a:latin typeface="Verdana"/>
                </a:rPr>
                <a:t>Language Processor</a:t>
              </a:r>
            </a:p>
          </p:txBody>
        </p:sp>
        <p:sp>
          <p:nvSpPr>
            <p:cNvPr id="6" name="Rectangle 5"/>
            <p:cNvSpPr/>
            <p:nvPr/>
          </p:nvSpPr>
          <p:spPr>
            <a:xfrm>
              <a:off x="4680" y="3510"/>
              <a:ext cx="1335" cy="615"/>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r>
                <a:rPr lang="en-US" dirty="0">
                  <a:solidFill>
                    <a:srgbClr val="000000"/>
                  </a:solidFill>
                  <a:latin typeface="Verdana"/>
                </a:rPr>
                <a:t>Analysis phase</a:t>
              </a:r>
            </a:p>
          </p:txBody>
        </p:sp>
        <p:sp>
          <p:nvSpPr>
            <p:cNvPr id="7" name="Rectangle 6"/>
            <p:cNvSpPr/>
            <p:nvPr/>
          </p:nvSpPr>
          <p:spPr>
            <a:xfrm>
              <a:off x="6330" y="3510"/>
              <a:ext cx="1575" cy="615"/>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r>
                <a:rPr lang="en-US" dirty="0">
                  <a:solidFill>
                    <a:srgbClr val="000000"/>
                  </a:solidFill>
                  <a:latin typeface="Verdana"/>
                </a:rPr>
                <a:t>Synthesis phase</a:t>
              </a:r>
            </a:p>
            <a:p>
              <a:r>
                <a:rPr lang="en-US" dirty="0">
                  <a:solidFill>
                    <a:srgbClr val="000000"/>
                  </a:solidFill>
                  <a:latin typeface="Times New Roman"/>
                </a:rPr>
                <a:t> </a:t>
              </a:r>
            </a:p>
          </p:txBody>
        </p:sp>
        <p:sp>
          <p:nvSpPr>
            <p:cNvPr id="8" name="Rectangle 7"/>
            <p:cNvSpPr/>
            <p:nvPr/>
          </p:nvSpPr>
          <p:spPr>
            <a:xfrm>
              <a:off x="4845" y="4770"/>
              <a:ext cx="1170" cy="390"/>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r>
                <a:rPr lang="en-US">
                  <a:solidFill>
                    <a:srgbClr val="000000"/>
                  </a:solidFill>
                  <a:latin typeface="Verdana"/>
                </a:rPr>
                <a:t>Errors</a:t>
              </a:r>
            </a:p>
          </p:txBody>
        </p:sp>
        <p:sp>
          <p:nvSpPr>
            <p:cNvPr id="9" name="Rectangle 8"/>
            <p:cNvSpPr/>
            <p:nvPr/>
          </p:nvSpPr>
          <p:spPr>
            <a:xfrm>
              <a:off x="6435" y="4755"/>
              <a:ext cx="1170" cy="390"/>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r>
                <a:rPr lang="en-US">
                  <a:solidFill>
                    <a:srgbClr val="000000"/>
                  </a:solidFill>
                  <a:latin typeface="Verdana"/>
                </a:rPr>
                <a:t>Errors</a:t>
              </a:r>
            </a:p>
            <a:p>
              <a:r>
                <a:rPr lang="en-US">
                  <a:solidFill>
                    <a:srgbClr val="000000"/>
                  </a:solidFill>
                  <a:latin typeface="Times New Roman"/>
                </a:rPr>
                <a:t> </a:t>
              </a:r>
            </a:p>
          </p:txBody>
        </p:sp>
        <p:sp>
          <p:nvSpPr>
            <p:cNvPr id="10" name="Rectangle 9"/>
            <p:cNvSpPr/>
            <p:nvPr/>
          </p:nvSpPr>
          <p:spPr>
            <a:xfrm>
              <a:off x="2558" y="3510"/>
              <a:ext cx="1432" cy="615"/>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r>
                <a:rPr lang="en-US">
                  <a:solidFill>
                    <a:srgbClr val="000000"/>
                  </a:solidFill>
                  <a:latin typeface="Verdana"/>
                </a:rPr>
                <a:t>Source Program</a:t>
              </a:r>
            </a:p>
            <a:p>
              <a:r>
                <a:rPr lang="en-US" sz="1200">
                  <a:solidFill>
                    <a:srgbClr val="000000"/>
                  </a:solidFill>
                  <a:latin typeface="Times New Roman"/>
                </a:rPr>
                <a:t> </a:t>
              </a:r>
            </a:p>
          </p:txBody>
        </p:sp>
        <p:sp>
          <p:nvSpPr>
            <p:cNvPr id="11" name="Rectangle 10"/>
            <p:cNvSpPr/>
            <p:nvPr/>
          </p:nvSpPr>
          <p:spPr>
            <a:xfrm>
              <a:off x="8542" y="3450"/>
              <a:ext cx="1433" cy="615"/>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r>
                <a:rPr lang="en-US">
                  <a:solidFill>
                    <a:srgbClr val="000000"/>
                  </a:solidFill>
                  <a:latin typeface="Verdana"/>
                </a:rPr>
                <a:t>Target Program</a:t>
              </a:r>
            </a:p>
            <a:p>
              <a:r>
                <a:rPr lang="en-US" sz="1200">
                  <a:solidFill>
                    <a:srgbClr val="000000"/>
                  </a:solidFill>
                  <a:latin typeface="Times New Roman"/>
                </a:rPr>
                <a:t> </a:t>
              </a:r>
            </a:p>
          </p:txBody>
        </p:sp>
        <p:cxnSp>
          <p:nvCxnSpPr>
            <p:cNvPr id="12" name="Straight Arrow Connector 11"/>
            <p:cNvCxnSpPr/>
            <p:nvPr/>
          </p:nvCxnSpPr>
          <p:spPr>
            <a:xfrm>
              <a:off x="3990" y="3795"/>
              <a:ext cx="690" cy="0"/>
            </a:xfrm>
            <a:prstGeom prst="straightConnector1">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tailEnd type="triangle" w="med" len="med"/>
            </a:ln>
            <a:effectLst>
              <a:outerShdw blurRad="40000" dist="19999" dir="5400000">
                <a:srgbClr val="000000">
                  <a:alpha val="38000"/>
                </a:srgbClr>
              </a:outerShdw>
            </a:effectLst>
          </p:spPr>
        </p:cxnSp>
        <p:cxnSp>
          <p:nvCxnSpPr>
            <p:cNvPr id="13" name="Straight Arrow Connector 12"/>
            <p:cNvCxnSpPr/>
            <p:nvPr/>
          </p:nvCxnSpPr>
          <p:spPr>
            <a:xfrm>
              <a:off x="5415" y="4125"/>
              <a:ext cx="0" cy="645"/>
            </a:xfrm>
            <a:prstGeom prst="straightConnector1">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tailEnd type="triangle" w="med" len="med"/>
            </a:ln>
            <a:effectLst>
              <a:outerShdw blurRad="40000" dist="19999" dir="5400000">
                <a:srgbClr val="000000">
                  <a:alpha val="38000"/>
                </a:srgbClr>
              </a:outerShdw>
            </a:effectLst>
          </p:spPr>
        </p:cxnSp>
        <p:cxnSp>
          <p:nvCxnSpPr>
            <p:cNvPr id="14" name="Straight Arrow Connector 13"/>
            <p:cNvCxnSpPr/>
            <p:nvPr/>
          </p:nvCxnSpPr>
          <p:spPr>
            <a:xfrm>
              <a:off x="6960" y="4125"/>
              <a:ext cx="0" cy="645"/>
            </a:xfrm>
            <a:prstGeom prst="straightConnector1">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tailEnd type="triangle" w="med" len="med"/>
            </a:ln>
            <a:effectLst>
              <a:outerShdw blurRad="40000" dist="19999" dir="5400000">
                <a:srgbClr val="000000">
                  <a:alpha val="38000"/>
                </a:srgbClr>
              </a:outerShdw>
            </a:effectLst>
          </p:spPr>
        </p:cxnSp>
        <p:cxnSp>
          <p:nvCxnSpPr>
            <p:cNvPr id="15" name="Straight Arrow Connector 14"/>
            <p:cNvCxnSpPr/>
            <p:nvPr/>
          </p:nvCxnSpPr>
          <p:spPr>
            <a:xfrm>
              <a:off x="6015" y="3795"/>
              <a:ext cx="315" cy="0"/>
            </a:xfrm>
            <a:prstGeom prst="straightConnector1">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tailEnd type="triangle" w="med" len="med"/>
            </a:ln>
            <a:effectLst>
              <a:outerShdw blurRad="40000" dist="19999" dir="5400000">
                <a:srgbClr val="000000">
                  <a:alpha val="38000"/>
                </a:srgbClr>
              </a:outerShdw>
            </a:effectLst>
          </p:spPr>
        </p:cxnSp>
      </p:grpSp>
      <p:sp>
        <p:nvSpPr>
          <p:cNvPr id="16" name="Slide Number Placeholder 15"/>
          <p:cNvSpPr>
            <a:spLocks noGrp="1"/>
          </p:cNvSpPr>
          <p:nvPr>
            <p:ph type="sldNum" sz="quarter" idx="12"/>
          </p:nvPr>
        </p:nvSpPr>
        <p:spPr/>
        <p:txBody>
          <a:bodyPr/>
          <a:lstStyle/>
          <a:p>
            <a:fld id="{6836A41F-F37B-48BA-9C8E-A095122DB2F5}" type="slidenum">
              <a:rPr lang="en-US" smtClean="0"/>
              <a:pPr/>
              <a:t>15</a:t>
            </a:fld>
            <a:endParaRPr lang="en-US"/>
          </a:p>
        </p:txBody>
      </p:sp>
    </p:spTree>
    <p:extLst>
      <p:ext uri="{BB962C8B-B14F-4D97-AF65-F5344CB8AC3E}">
        <p14:creationId xmlns:p14="http://schemas.microsoft.com/office/powerpoint/2010/main" xmlns="" val="155746031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p:nvPr>
        </p:nvSpPr>
        <p:spPr>
          <a:prstGeom prst="rect">
            <a:avLst/>
          </a:prstGeom>
        </p:spPr>
        <p:txBody>
          <a:bodyPr/>
          <a:lstStyle>
            <a:lvl1pPr lvl="0">
              <a:defRPr/>
            </a:lvl1pPr>
          </a:lstStyle>
          <a:p>
            <a:pPr lvl="0" rtl="0"/>
            <a:r>
              <a:rPr lang="en-US"/>
              <a:t>Phases of Language Processor</a:t>
            </a:r>
          </a:p>
        </p:txBody>
      </p:sp>
      <p:sp>
        <p:nvSpPr>
          <p:cNvPr id="2" name="Text Placeholder 1"/>
          <p:cNvSpPr txBox="1">
            <a:spLocks noGrp="1"/>
          </p:cNvSpPr>
          <p:nvPr>
            <p:ph type="body" idx="1"/>
          </p:nvPr>
        </p:nvSpPr>
        <p:spPr>
          <a:xfrm>
            <a:off x="1121503" y="2151529"/>
            <a:ext cx="4472327" cy="3288698"/>
          </a:xfrm>
          <a:prstGeom prst="rect">
            <a:avLst/>
          </a:prstGeom>
        </p:spPr>
        <p:txBody>
          <a:bodyPr>
            <a:normAutofit/>
          </a:bodyPr>
          <a:lstStyle>
            <a:lvl1pPr lvl="0">
              <a:defRPr/>
            </a:lvl1pPr>
          </a:lstStyle>
          <a:p>
            <a:pPr lvl="0" rtl="0"/>
            <a:r>
              <a:rPr lang="en-US" b="0" dirty="0">
                <a:latin typeface="Calibri" panose="020F0502020204030204" pitchFamily="34" charset="0"/>
                <a:cs typeface="Calibri" panose="020F0502020204030204" pitchFamily="34" charset="0"/>
              </a:rPr>
              <a:t>A</a:t>
            </a:r>
            <a:r>
              <a:rPr lang="en-US" b="0" dirty="0" smtClean="0">
                <a:latin typeface="Calibri" panose="020F0502020204030204" pitchFamily="34" charset="0"/>
                <a:cs typeface="Calibri" panose="020F0502020204030204" pitchFamily="34" charset="0"/>
              </a:rPr>
              <a:t>nalysis phase</a:t>
            </a:r>
          </a:p>
          <a:p>
            <a:pPr marL="342900" lvl="0" indent="-342900">
              <a:buFont typeface="Arial" panose="020B0604020202020204" pitchFamily="34" charset="0"/>
              <a:buChar char="•"/>
            </a:pPr>
            <a:r>
              <a:rPr lang="en-US" sz="2000" b="0" dirty="0">
                <a:latin typeface="Calibri" panose="020F0502020204030204" pitchFamily="34" charset="0"/>
                <a:cs typeface="Calibri" panose="020F0502020204030204" pitchFamily="34" charset="0"/>
              </a:rPr>
              <a:t>Analysis phase uses each component of source language to determine relevant information concerning a statement in the source statement. </a:t>
            </a:r>
          </a:p>
          <a:p>
            <a:pPr marL="342900" lvl="0" indent="-342900">
              <a:buFont typeface="Arial" panose="020B0604020202020204" pitchFamily="34" charset="0"/>
              <a:buChar char="•"/>
            </a:pPr>
            <a:r>
              <a:rPr lang="en-US" sz="2000" b="0" dirty="0">
                <a:latin typeface="Calibri" panose="020F0502020204030204" pitchFamily="34" charset="0"/>
                <a:cs typeface="Calibri" panose="020F0502020204030204" pitchFamily="34" charset="0"/>
              </a:rPr>
              <a:t>Analysis of source statement consists of lexical, syntax and semantic analysis. (Front end)</a:t>
            </a:r>
          </a:p>
          <a:p>
            <a:pPr lvl="0" rtl="0"/>
            <a:endParaRPr lang="en-US" b="0" dirty="0">
              <a:latin typeface="Calibri" panose="020F0502020204030204" pitchFamily="34" charset="0"/>
              <a:cs typeface="Calibri" panose="020F0502020204030204" pitchFamily="34" charset="0"/>
            </a:endParaRPr>
          </a:p>
        </p:txBody>
      </p:sp>
      <p:sp>
        <p:nvSpPr>
          <p:cNvPr id="4" name="Text Placeholder 3"/>
          <p:cNvSpPr txBox="1">
            <a:spLocks noGrp="1"/>
          </p:cNvSpPr>
          <p:nvPr>
            <p:ph sz="half" idx="2"/>
          </p:nvPr>
        </p:nvSpPr>
        <p:spPr>
          <a:xfrm>
            <a:off x="6462556" y="2353235"/>
            <a:ext cx="4698355" cy="3512598"/>
          </a:xfrm>
          <a:prstGeom prst="rect">
            <a:avLst/>
          </a:prstGeom>
        </p:spPr>
        <p:txBody>
          <a:bodyPr>
            <a:noAutofit/>
          </a:bodyPr>
          <a:lstStyle>
            <a:lvl1pPr lvl="0">
              <a:defRPr/>
            </a:lvl1pPr>
          </a:lstStyle>
          <a:p>
            <a:pPr marL="0" lvl="0" indent="0" rtl="0">
              <a:buNone/>
            </a:pPr>
            <a:r>
              <a:rPr lang="en-US" dirty="0">
                <a:latin typeface="Calibri" panose="020F0502020204030204" pitchFamily="34" charset="0"/>
                <a:cs typeface="Calibri" panose="020F0502020204030204" pitchFamily="34" charset="0"/>
              </a:rPr>
              <a:t>Synthesis </a:t>
            </a:r>
            <a:r>
              <a:rPr lang="en-US" dirty="0" smtClean="0">
                <a:latin typeface="Calibri" panose="020F0502020204030204" pitchFamily="34" charset="0"/>
                <a:cs typeface="Calibri" panose="020F0502020204030204" pitchFamily="34" charset="0"/>
              </a:rPr>
              <a:t>phase</a:t>
            </a:r>
            <a:endParaRPr lang="en-US"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rPr>
              <a:t>While, synthesis phase is concerned with the construction of target language. </a:t>
            </a:r>
          </a:p>
          <a:p>
            <a:pPr marL="0" indent="0">
              <a:buNone/>
            </a:pPr>
            <a:endParaRPr lang="en-US"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rPr>
              <a:t>It includes mainly two activities memory allocation and code generation. (Back end)</a:t>
            </a:r>
          </a:p>
          <a:p>
            <a:pPr lvl="0" rtl="0"/>
            <a:endParaRPr lang="en-US"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6836A41F-F37B-48BA-9C8E-A095122DB2F5}" type="slidenum">
              <a:rPr lang="en-US" smtClean="0"/>
              <a:pPr/>
              <a:t>16</a:t>
            </a:fld>
            <a:endParaRPr lang="en-US"/>
          </a:p>
        </p:txBody>
      </p:sp>
    </p:spTree>
    <p:extLst>
      <p:ext uri="{BB962C8B-B14F-4D97-AF65-F5344CB8AC3E}">
        <p14:creationId xmlns:p14="http://schemas.microsoft.com/office/powerpoint/2010/main" xmlns="" val="6676257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normAutofit/>
          </a:bodyPr>
          <a:lstStyle>
            <a:lvl1pPr lvl="0">
              <a:defRPr/>
            </a:lvl1pPr>
          </a:lstStyle>
          <a:p>
            <a:pPr lvl="0" rtl="0"/>
            <a:r>
              <a:rPr lang="en-US"/>
              <a:t>Two-pass schematic of language processor </a:t>
            </a:r>
          </a:p>
        </p:txBody>
      </p:sp>
      <p:grpSp>
        <p:nvGrpSpPr>
          <p:cNvPr id="3" name="Group 2"/>
          <p:cNvGrpSpPr/>
          <p:nvPr/>
        </p:nvGrpSpPr>
        <p:grpSpPr>
          <a:xfrm>
            <a:off x="2446471" y="2577354"/>
            <a:ext cx="6788071" cy="3511713"/>
            <a:chOff x="2397" y="2220"/>
            <a:chExt cx="7626" cy="2467"/>
          </a:xfrm>
        </p:grpSpPr>
        <p:sp>
          <p:nvSpPr>
            <p:cNvPr id="4" name="Rectangle 3"/>
            <p:cNvSpPr/>
            <p:nvPr/>
          </p:nvSpPr>
          <p:spPr>
            <a:xfrm>
              <a:off x="4395" y="2220"/>
              <a:ext cx="3645" cy="1320"/>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nSpc>
                  <a:spcPct val="115000"/>
                </a:lnSpc>
                <a:spcAft>
                  <a:spcPts val="1000"/>
                </a:spcAft>
              </a:pPr>
              <a:r>
                <a:rPr lang="en-US" sz="1100">
                  <a:solidFill>
                    <a:srgbClr val="000000"/>
                  </a:solidFill>
                  <a:latin typeface="Calibri"/>
                </a:rPr>
                <a:t> </a:t>
              </a:r>
            </a:p>
          </p:txBody>
        </p:sp>
        <p:sp>
          <p:nvSpPr>
            <p:cNvPr id="5" name="Rectangle 4"/>
            <p:cNvSpPr/>
            <p:nvPr/>
          </p:nvSpPr>
          <p:spPr>
            <a:xfrm>
              <a:off x="4710" y="2550"/>
              <a:ext cx="1335" cy="615"/>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lnSpc>
                  <a:spcPct val="115000"/>
                </a:lnSpc>
                <a:spcAft>
                  <a:spcPts val="1000"/>
                </a:spcAft>
              </a:pPr>
              <a:r>
                <a:rPr lang="en-US">
                  <a:solidFill>
                    <a:srgbClr val="000000"/>
                  </a:solidFill>
                  <a:latin typeface="Verdana"/>
                </a:rPr>
                <a:t>Front End</a:t>
              </a:r>
            </a:p>
          </p:txBody>
        </p:sp>
        <p:sp>
          <p:nvSpPr>
            <p:cNvPr id="6" name="Rectangle 5"/>
            <p:cNvSpPr/>
            <p:nvPr/>
          </p:nvSpPr>
          <p:spPr>
            <a:xfrm>
              <a:off x="6360" y="2550"/>
              <a:ext cx="1335" cy="615"/>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lnSpc>
                  <a:spcPct val="115000"/>
                </a:lnSpc>
                <a:spcAft>
                  <a:spcPts val="1000"/>
                </a:spcAft>
              </a:pPr>
              <a:r>
                <a:rPr lang="en-US">
                  <a:solidFill>
                    <a:srgbClr val="000000"/>
                  </a:solidFill>
                  <a:latin typeface="Verdana"/>
                </a:rPr>
                <a:t>Back End</a:t>
              </a:r>
            </a:p>
          </p:txBody>
        </p:sp>
        <p:sp>
          <p:nvSpPr>
            <p:cNvPr id="7" name="Rectangle 6"/>
            <p:cNvSpPr/>
            <p:nvPr/>
          </p:nvSpPr>
          <p:spPr>
            <a:xfrm>
              <a:off x="5115" y="3810"/>
              <a:ext cx="2366" cy="877"/>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lnSpc>
                  <a:spcPct val="115000"/>
                </a:lnSpc>
                <a:spcAft>
                  <a:spcPts val="1000"/>
                </a:spcAft>
              </a:pPr>
              <a:r>
                <a:rPr lang="en-US">
                  <a:solidFill>
                    <a:srgbClr val="000000"/>
                  </a:solidFill>
                  <a:latin typeface="Verdana"/>
                </a:rPr>
                <a:t>Intermediate representation (IR)</a:t>
              </a:r>
            </a:p>
          </p:txBody>
        </p:sp>
        <p:sp>
          <p:nvSpPr>
            <p:cNvPr id="8" name="Rectangle 7"/>
            <p:cNvSpPr/>
            <p:nvPr/>
          </p:nvSpPr>
          <p:spPr>
            <a:xfrm>
              <a:off x="2397" y="2550"/>
              <a:ext cx="1623" cy="615"/>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lnSpc>
                  <a:spcPct val="115000"/>
                </a:lnSpc>
                <a:spcAft>
                  <a:spcPts val="1000"/>
                </a:spcAft>
              </a:pPr>
              <a:r>
                <a:rPr lang="en-US">
                  <a:solidFill>
                    <a:srgbClr val="000000"/>
                  </a:solidFill>
                  <a:latin typeface="Verdana"/>
                </a:rPr>
                <a:t>Source Program</a:t>
              </a:r>
            </a:p>
            <a:p>
              <a:pPr>
                <a:lnSpc>
                  <a:spcPct val="115000"/>
                </a:lnSpc>
                <a:spcAft>
                  <a:spcPts val="1000"/>
                </a:spcAft>
              </a:pPr>
              <a:r>
                <a:rPr lang="en-US">
                  <a:solidFill>
                    <a:srgbClr val="000000"/>
                  </a:solidFill>
                  <a:latin typeface="Calibri"/>
                </a:rPr>
                <a:t> </a:t>
              </a:r>
            </a:p>
          </p:txBody>
        </p:sp>
        <p:sp>
          <p:nvSpPr>
            <p:cNvPr id="9" name="Rectangle 8"/>
            <p:cNvSpPr/>
            <p:nvPr/>
          </p:nvSpPr>
          <p:spPr>
            <a:xfrm>
              <a:off x="8400" y="2490"/>
              <a:ext cx="1623" cy="615"/>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ln>
            <a:effectLst>
              <a:outerShdw blurRad="40000" dist="19999" dir="5400000">
                <a:srgbClr val="000000">
                  <a:alpha val="38000"/>
                </a:srgbClr>
              </a:outerShdw>
            </a:effectLst>
          </p:spPr>
          <p:txBody>
            <a:bodyPr wrap="square" lIns="91440" tIns="45720" rIns="91440" bIns="45720" anchor="t"/>
            <a:lstStyle>
              <a:lvl1pPr lvl="0">
                <a:defRPr/>
              </a:lvl1pPr>
            </a:lstStyle>
            <a:p>
              <a:pPr algn="ctr">
                <a:lnSpc>
                  <a:spcPct val="115000"/>
                </a:lnSpc>
                <a:spcAft>
                  <a:spcPts val="1000"/>
                </a:spcAft>
              </a:pPr>
              <a:r>
                <a:rPr lang="en-US">
                  <a:solidFill>
                    <a:srgbClr val="000000"/>
                  </a:solidFill>
                  <a:latin typeface="Verdana"/>
                </a:rPr>
                <a:t>Target Program</a:t>
              </a:r>
            </a:p>
            <a:p>
              <a:pPr>
                <a:lnSpc>
                  <a:spcPct val="115000"/>
                </a:lnSpc>
                <a:spcAft>
                  <a:spcPts val="1000"/>
                </a:spcAft>
              </a:pPr>
              <a:r>
                <a:rPr lang="en-US">
                  <a:solidFill>
                    <a:srgbClr val="000000"/>
                  </a:solidFill>
                  <a:latin typeface="Calibri"/>
                </a:rPr>
                <a:t> </a:t>
              </a:r>
            </a:p>
          </p:txBody>
        </p:sp>
        <p:cxnSp>
          <p:nvCxnSpPr>
            <p:cNvPr id="10" name="Straight Arrow Connector 9"/>
            <p:cNvCxnSpPr/>
            <p:nvPr/>
          </p:nvCxnSpPr>
          <p:spPr>
            <a:xfrm>
              <a:off x="4020" y="2835"/>
              <a:ext cx="690" cy="0"/>
            </a:xfrm>
            <a:prstGeom prst="straightConnector1">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tailEnd type="triangle" w="med" len="med"/>
            </a:ln>
            <a:effectLst>
              <a:outerShdw blurRad="40000" dist="19999" dir="5400000">
                <a:srgbClr val="000000">
                  <a:alpha val="38000"/>
                </a:srgbClr>
              </a:outerShdw>
            </a:effectLst>
          </p:spPr>
        </p:cxnSp>
        <p:cxnSp>
          <p:nvCxnSpPr>
            <p:cNvPr id="11" name="Straight Arrow Connector 10"/>
            <p:cNvCxnSpPr/>
            <p:nvPr/>
          </p:nvCxnSpPr>
          <p:spPr>
            <a:xfrm>
              <a:off x="7695" y="2835"/>
              <a:ext cx="705" cy="0"/>
            </a:xfrm>
            <a:prstGeom prst="straightConnector1">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tailEnd type="triangle" w="med" len="med"/>
            </a:ln>
            <a:effectLst>
              <a:outerShdw blurRad="40000" dist="19999" dir="5400000">
                <a:srgbClr val="000000">
                  <a:alpha val="38000"/>
                </a:srgbClr>
              </a:outerShdw>
            </a:effectLst>
          </p:spPr>
        </p:cxnSp>
        <p:cxnSp>
          <p:nvCxnSpPr>
            <p:cNvPr id="12" name="Straight Arrow Connector 11"/>
            <p:cNvCxnSpPr/>
            <p:nvPr/>
          </p:nvCxnSpPr>
          <p:spPr>
            <a:xfrm>
              <a:off x="5325" y="3165"/>
              <a:ext cx="390" cy="645"/>
            </a:xfrm>
            <a:prstGeom prst="straightConnector1">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tailEnd type="triangle" w="med" len="med"/>
            </a:ln>
            <a:effectLst>
              <a:outerShdw blurRad="40000" dist="19999" dir="5400000">
                <a:srgbClr val="000000">
                  <a:alpha val="38000"/>
                </a:srgbClr>
              </a:outerShdw>
            </a:effectLst>
          </p:spPr>
        </p:cxnSp>
        <p:cxnSp>
          <p:nvCxnSpPr>
            <p:cNvPr id="13" name="Straight Arrow Connector 12"/>
            <p:cNvCxnSpPr/>
            <p:nvPr/>
          </p:nvCxnSpPr>
          <p:spPr>
            <a:xfrm flipV="1">
              <a:off x="6600" y="3165"/>
              <a:ext cx="375" cy="645"/>
            </a:xfrm>
            <a:prstGeom prst="straightConnector1">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a:solidFill>
                <a:schemeClr val="accent5">
                  <a:shade val="95000"/>
                  <a:satMod val="105000"/>
                </a:schemeClr>
              </a:solidFill>
              <a:tailEnd type="triangle" w="med" len="med"/>
            </a:ln>
            <a:effectLst>
              <a:outerShdw blurRad="40000" dist="19999" dir="5400000">
                <a:srgbClr val="000000">
                  <a:alpha val="38000"/>
                </a:srgbClr>
              </a:outerShdw>
            </a:effectLst>
          </p:spPr>
        </p:cxnSp>
      </p:grpSp>
      <p:sp>
        <p:nvSpPr>
          <p:cNvPr id="14" name="Slide Number Placeholder 13"/>
          <p:cNvSpPr>
            <a:spLocks noGrp="1"/>
          </p:cNvSpPr>
          <p:nvPr>
            <p:ph type="sldNum" sz="quarter" idx="12"/>
          </p:nvPr>
        </p:nvSpPr>
        <p:spPr/>
        <p:txBody>
          <a:bodyPr/>
          <a:lstStyle/>
          <a:p>
            <a:fld id="{6836A41F-F37B-48BA-9C8E-A095122DB2F5}" type="slidenum">
              <a:rPr lang="en-US" smtClean="0"/>
              <a:pPr/>
              <a:t>17</a:t>
            </a:fld>
            <a:endParaRPr lang="en-US"/>
          </a:p>
        </p:txBody>
      </p:sp>
    </p:spTree>
    <p:extLst>
      <p:ext uri="{BB962C8B-B14F-4D97-AF65-F5344CB8AC3E}">
        <p14:creationId xmlns:p14="http://schemas.microsoft.com/office/powerpoint/2010/main" xmlns="" val="11938388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Language Processor Pass</a:t>
            </a:r>
          </a:p>
        </p:txBody>
      </p:sp>
      <p:sp>
        <p:nvSpPr>
          <p:cNvPr id="3" name="Text Placeholder 2"/>
          <p:cNvSpPr txBox="1">
            <a:spLocks noGrp="1"/>
          </p:cNvSpPr>
          <p:nvPr>
            <p:ph idx="1"/>
          </p:nvPr>
        </p:nvSpPr>
        <p:spPr>
          <a:prstGeom prst="rect">
            <a:avLst/>
          </a:prstGeom>
        </p:spPr>
        <p:txBody>
          <a:bodyPr/>
          <a:lstStyle>
            <a:lvl1pPr lvl="0">
              <a:defRPr/>
            </a:lvl1pPr>
          </a:lstStyle>
          <a:p>
            <a:pPr lvl="0" rtl="0"/>
            <a:r>
              <a:rPr lang="en-US" dirty="0">
                <a:latin typeface="Calibri" panose="020F0502020204030204" pitchFamily="34" charset="0"/>
                <a:cs typeface="Calibri" panose="020F0502020204030204" pitchFamily="34" charset="0"/>
              </a:rPr>
              <a:t>Pass I</a:t>
            </a:r>
          </a:p>
          <a:p>
            <a:pPr lvl="1" rtl="0"/>
            <a:r>
              <a:rPr lang="en-US" dirty="0">
                <a:latin typeface="Calibri" panose="020F0502020204030204" pitchFamily="34" charset="0"/>
                <a:cs typeface="Calibri" panose="020F0502020204030204" pitchFamily="34" charset="0"/>
              </a:rPr>
              <a:t>Perform analysis of the source program and note relevant information.</a:t>
            </a:r>
          </a:p>
          <a:p>
            <a:pPr lvl="1" rtl="0"/>
            <a:r>
              <a:rPr lang="en-US" dirty="0">
                <a:latin typeface="Calibri" panose="020F0502020204030204" pitchFamily="34" charset="0"/>
                <a:cs typeface="Calibri" panose="020F0502020204030204" pitchFamily="34" charset="0"/>
              </a:rPr>
              <a:t>The first pass performs analysis of the source program and reflects its results in the intermediate representation.</a:t>
            </a:r>
          </a:p>
          <a:p>
            <a:pPr lvl="0" rtl="0"/>
            <a:endParaRPr lang="en-US" dirty="0">
              <a:latin typeface="Calibri" panose="020F0502020204030204" pitchFamily="34" charset="0"/>
              <a:cs typeface="Calibri" panose="020F0502020204030204" pitchFamily="34" charset="0"/>
            </a:endParaRPr>
          </a:p>
          <a:p>
            <a:pPr lvl="0" rtl="0"/>
            <a:r>
              <a:rPr lang="en-US" dirty="0">
                <a:latin typeface="Calibri" panose="020F0502020204030204" pitchFamily="34" charset="0"/>
                <a:cs typeface="Calibri" panose="020F0502020204030204" pitchFamily="34" charset="0"/>
              </a:rPr>
              <a:t>Pass II</a:t>
            </a:r>
          </a:p>
          <a:p>
            <a:pPr lvl="1" rtl="0"/>
            <a:r>
              <a:rPr lang="en-US" dirty="0">
                <a:latin typeface="Calibri" panose="020F0502020204030204" pitchFamily="34" charset="0"/>
                <a:cs typeface="Calibri" panose="020F0502020204030204" pitchFamily="34" charset="0"/>
              </a:rPr>
              <a:t>Perform synthesis of target program.</a:t>
            </a:r>
          </a:p>
          <a:p>
            <a:pPr lvl="1" rtl="0"/>
            <a:r>
              <a:rPr lang="en-US" dirty="0">
                <a:latin typeface="Calibri" panose="020F0502020204030204" pitchFamily="34" charset="0"/>
                <a:cs typeface="Calibri" panose="020F0502020204030204" pitchFamily="34" charset="0"/>
              </a:rPr>
              <a:t>The second pass reads and analyzes the intermediate representation to perform synthesis of the target program.</a:t>
            </a:r>
          </a:p>
        </p:txBody>
      </p:sp>
      <p:sp>
        <p:nvSpPr>
          <p:cNvPr id="4" name="Slide Number Placeholder 3"/>
          <p:cNvSpPr>
            <a:spLocks noGrp="1"/>
          </p:cNvSpPr>
          <p:nvPr>
            <p:ph type="sldNum" sz="quarter" idx="12"/>
          </p:nvPr>
        </p:nvSpPr>
        <p:spPr/>
        <p:txBody>
          <a:bodyPr/>
          <a:lstStyle/>
          <a:p>
            <a:fld id="{6836A41F-F37B-48BA-9C8E-A095122DB2F5}" type="slidenum">
              <a:rPr lang="en-US" smtClean="0"/>
              <a:pPr/>
              <a:t>18</a:t>
            </a:fld>
            <a:endParaRPr lang="en-US"/>
          </a:p>
        </p:txBody>
      </p:sp>
    </p:spTree>
    <p:extLst>
      <p:ext uri="{BB962C8B-B14F-4D97-AF65-F5344CB8AC3E}">
        <p14:creationId xmlns:p14="http://schemas.microsoft.com/office/powerpoint/2010/main" xmlns="" val="322751298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Intermediate representation (IR)</a:t>
            </a:r>
          </a:p>
        </p:txBody>
      </p:sp>
      <p:sp>
        <p:nvSpPr>
          <p:cNvPr id="3" name="Text Placeholder 2"/>
          <p:cNvSpPr txBox="1">
            <a:spLocks noGrp="1"/>
          </p:cNvSpPr>
          <p:nvPr>
            <p:ph idx="1"/>
          </p:nvPr>
        </p:nvSpPr>
        <p:spPr>
          <a:prstGeom prst="rect">
            <a:avLst/>
          </a:prstGeom>
        </p:spPr>
        <p:txBody>
          <a:bodyPr/>
          <a:lstStyle>
            <a:lvl1pPr lvl="0">
              <a:defRPr/>
            </a:lvl1pPr>
          </a:lstStyle>
          <a:p>
            <a:pPr lvl="0" rtl="0"/>
            <a:r>
              <a:rPr lang="en-US" dirty="0">
                <a:latin typeface="Calibri" panose="020F0502020204030204" pitchFamily="34" charset="0"/>
                <a:cs typeface="Calibri" panose="020F0502020204030204" pitchFamily="34" charset="0"/>
              </a:rPr>
              <a:t>An intermediate representation is a representation of a source program which reflects the effect of some, but not all analysis and synthesis functions performed during language processing. </a:t>
            </a:r>
          </a:p>
          <a:p>
            <a:pPr lvl="0" rtl="0"/>
            <a:endParaRPr lang="en-US" dirty="0">
              <a:latin typeface="Calibri" panose="020F0502020204030204" pitchFamily="34" charset="0"/>
              <a:cs typeface="Calibri" panose="020F0502020204030204" pitchFamily="34" charset="0"/>
            </a:endParaRPr>
          </a:p>
          <a:p>
            <a:pPr lvl="0" rtl="0"/>
            <a:r>
              <a:rPr lang="en-US" dirty="0">
                <a:latin typeface="Calibri" panose="020F0502020204030204" pitchFamily="34" charset="0"/>
                <a:cs typeface="Calibri" panose="020F0502020204030204" pitchFamily="34" charset="0"/>
              </a:rPr>
              <a:t>An IR properties,</a:t>
            </a:r>
          </a:p>
          <a:p>
            <a:pPr lvl="1" rtl="0"/>
            <a:r>
              <a:rPr lang="en-US" dirty="0">
                <a:latin typeface="Calibri" panose="020F0502020204030204" pitchFamily="34" charset="0"/>
                <a:cs typeface="Calibri" panose="020F0502020204030204" pitchFamily="34" charset="0"/>
              </a:rPr>
              <a:t>Ease of use</a:t>
            </a:r>
          </a:p>
          <a:p>
            <a:pPr lvl="1" rtl="0"/>
            <a:r>
              <a:rPr lang="en-US" dirty="0">
                <a:latin typeface="Calibri" panose="020F0502020204030204" pitchFamily="34" charset="0"/>
                <a:cs typeface="Calibri" panose="020F0502020204030204" pitchFamily="34" charset="0"/>
              </a:rPr>
              <a:t>Processing efficiency </a:t>
            </a:r>
          </a:p>
          <a:p>
            <a:pPr lvl="1" rtl="0"/>
            <a:r>
              <a:rPr lang="en-US" dirty="0">
                <a:latin typeface="Calibri" panose="020F0502020204030204" pitchFamily="34" charset="0"/>
                <a:cs typeface="Calibri" panose="020F0502020204030204" pitchFamily="34" charset="0"/>
              </a:rPr>
              <a:t>Memory efficiency</a:t>
            </a:r>
          </a:p>
        </p:txBody>
      </p:sp>
      <p:sp>
        <p:nvSpPr>
          <p:cNvPr id="4" name="Slide Number Placeholder 3"/>
          <p:cNvSpPr>
            <a:spLocks noGrp="1"/>
          </p:cNvSpPr>
          <p:nvPr>
            <p:ph type="sldNum" sz="quarter" idx="12"/>
          </p:nvPr>
        </p:nvSpPr>
        <p:spPr/>
        <p:txBody>
          <a:bodyPr/>
          <a:lstStyle/>
          <a:p>
            <a:fld id="{6836A41F-F37B-48BA-9C8E-A095122DB2F5}" type="slidenum">
              <a:rPr lang="en-US" smtClean="0"/>
              <a:pPr/>
              <a:t>19</a:t>
            </a:fld>
            <a:endParaRPr lang="en-US"/>
          </a:p>
        </p:txBody>
      </p:sp>
    </p:spTree>
    <p:extLst>
      <p:ext uri="{BB962C8B-B14F-4D97-AF65-F5344CB8AC3E}">
        <p14:creationId xmlns:p14="http://schemas.microsoft.com/office/powerpoint/2010/main" xmlns="" val="3032523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dirty="0" smtClean="0"/>
              <a:t>Contents</a:t>
            </a:r>
            <a:endParaRPr lang="en-US" dirty="0"/>
          </a:p>
        </p:txBody>
      </p:sp>
      <p:sp>
        <p:nvSpPr>
          <p:cNvPr id="3" name="Text Placeholder 2"/>
          <p:cNvSpPr txBox="1">
            <a:spLocks noGrp="1"/>
          </p:cNvSpPr>
          <p:nvPr>
            <p:ph idx="1"/>
          </p:nvPr>
        </p:nvSpPr>
        <p:spPr>
          <a:xfrm>
            <a:off x="838200" y="2209799"/>
            <a:ext cx="8763001" cy="5334001"/>
          </a:xfrm>
          <a:prstGeom prst="rect">
            <a:avLst/>
          </a:prstGeom>
        </p:spPr>
        <p:txBody>
          <a:bodyPr/>
          <a:lstStyle>
            <a:lvl1pPr lvl="0">
              <a:defRPr/>
            </a:lvl1pPr>
          </a:lstStyle>
          <a:p>
            <a:pPr lvl="0" rtl="0"/>
            <a:r>
              <a:rPr lang="en-US" dirty="0">
                <a:latin typeface="Calibri" panose="020F0502020204030204" pitchFamily="34" charset="0"/>
                <a:cs typeface="Calibri" panose="020F0502020204030204" pitchFamily="34" charset="0"/>
              </a:rPr>
              <a:t>Overview of Language Processors </a:t>
            </a:r>
          </a:p>
          <a:p>
            <a:pPr lvl="0" rtl="0"/>
            <a:r>
              <a:rPr lang="en-US" dirty="0">
                <a:latin typeface="Calibri" panose="020F0502020204030204" pitchFamily="34" charset="0"/>
                <a:cs typeface="Calibri" panose="020F0502020204030204" pitchFamily="34" charset="0"/>
              </a:rPr>
              <a:t>Programming Languages and Language Processors</a:t>
            </a:r>
          </a:p>
          <a:p>
            <a:pPr lvl="0" rtl="0"/>
            <a:r>
              <a:rPr lang="en-US" dirty="0">
                <a:latin typeface="Calibri" panose="020F0502020204030204" pitchFamily="34" charset="0"/>
                <a:cs typeface="Calibri" panose="020F0502020204030204" pitchFamily="34" charset="0"/>
              </a:rPr>
              <a:t>Language Processing Activities</a:t>
            </a:r>
          </a:p>
          <a:p>
            <a:pPr lvl="0" rtl="0"/>
            <a:r>
              <a:rPr lang="en-US" dirty="0">
                <a:latin typeface="Calibri" panose="020F0502020204030204" pitchFamily="34" charset="0"/>
                <a:cs typeface="Calibri" panose="020F0502020204030204" pitchFamily="34" charset="0"/>
              </a:rPr>
              <a:t>Program Execution</a:t>
            </a:r>
          </a:p>
          <a:p>
            <a:pPr lvl="0" rtl="0"/>
            <a:r>
              <a:rPr lang="en-US" dirty="0">
                <a:latin typeface="Calibri" panose="020F0502020204030204" pitchFamily="34" charset="0"/>
                <a:cs typeface="Calibri" panose="020F0502020204030204" pitchFamily="34" charset="0"/>
              </a:rPr>
              <a:t>Fundamental of Language </a:t>
            </a:r>
            <a:r>
              <a:rPr lang="en-US" dirty="0" smtClean="0">
                <a:latin typeface="Calibri" panose="020F0502020204030204" pitchFamily="34" charset="0"/>
                <a:cs typeface="Calibri" panose="020F0502020204030204" pitchFamily="34" charset="0"/>
              </a:rPr>
              <a:t>Processing</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6836A41F-F37B-48BA-9C8E-A095122DB2F5}" type="slidenum">
              <a:rPr lang="en-US" smtClean="0"/>
              <a:pPr/>
              <a:t>2</a:t>
            </a:fld>
            <a:endParaRPr lang="en-US"/>
          </a:p>
        </p:txBody>
      </p:sp>
    </p:spTree>
    <p:extLst>
      <p:ext uri="{BB962C8B-B14F-4D97-AF65-F5344CB8AC3E}">
        <p14:creationId xmlns:p14="http://schemas.microsoft.com/office/powerpoint/2010/main" xmlns="" val="30785416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Fundamental of Language Processing</a:t>
            </a:r>
          </a:p>
        </p:txBody>
      </p:sp>
      <p:sp>
        <p:nvSpPr>
          <p:cNvPr id="3" name="Text Placeholder 2"/>
          <p:cNvSpPr txBox="1">
            <a:spLocks noGrp="1"/>
          </p:cNvSpPr>
          <p:nvPr>
            <p:ph idx="1"/>
          </p:nvPr>
        </p:nvSpPr>
        <p:spPr>
          <a:prstGeom prst="rect">
            <a:avLst/>
          </a:prstGeom>
        </p:spPr>
        <p:txBody>
          <a:bodyPr/>
          <a:lstStyle>
            <a:lvl1pPr lvl="0">
              <a:defRPr/>
            </a:lvl1pPr>
          </a:lstStyle>
          <a:p>
            <a:pPr lvl="0" rtl="0"/>
            <a:r>
              <a:rPr lang="en-US" dirty="0">
                <a:latin typeface="Calibri" panose="020F0502020204030204" pitchFamily="34" charset="0"/>
                <a:cs typeface="Calibri" panose="020F0502020204030204" pitchFamily="34" charset="0"/>
              </a:rPr>
              <a:t>A specification of the source language forms the basis of source program analysis</a:t>
            </a:r>
            <a:r>
              <a:rPr lang="en-US" dirty="0" smtClean="0">
                <a:latin typeface="Calibri" panose="020F0502020204030204" pitchFamily="34" charset="0"/>
                <a:cs typeface="Calibri" panose="020F0502020204030204" pitchFamily="34" charset="0"/>
              </a:rPr>
              <a:t>.</a:t>
            </a:r>
          </a:p>
          <a:p>
            <a:pPr marL="0" lvl="0" indent="0" rtl="0">
              <a:buNone/>
            </a:pPr>
            <a:endParaRPr lang="en-US" dirty="0">
              <a:latin typeface="Calibri" panose="020F0502020204030204" pitchFamily="34" charset="0"/>
              <a:cs typeface="Calibri" panose="020F0502020204030204" pitchFamily="34" charset="0"/>
            </a:endParaRPr>
          </a:p>
          <a:p>
            <a:pPr marL="857250" lvl="1" indent="-457200">
              <a:buFont typeface="Calibri"/>
              <a:buAutoNum type="arabicPeriod"/>
            </a:pPr>
            <a:r>
              <a:rPr lang="en-US" dirty="0">
                <a:latin typeface="Calibri" panose="020F0502020204030204" pitchFamily="34" charset="0"/>
                <a:cs typeface="Calibri" panose="020F0502020204030204" pitchFamily="34" charset="0"/>
              </a:rPr>
              <a:t>Lexical rules govern formation of valid lexical units in the source language</a:t>
            </a:r>
            <a:r>
              <a:rPr lang="en-US" dirty="0" smtClean="0">
                <a:latin typeface="Calibri" panose="020F0502020204030204" pitchFamily="34" charset="0"/>
                <a:cs typeface="Calibri" panose="020F0502020204030204" pitchFamily="34" charset="0"/>
              </a:rPr>
              <a:t>.</a:t>
            </a:r>
          </a:p>
          <a:p>
            <a:pPr marL="857250" lvl="1" indent="-457200">
              <a:buFont typeface="+mj-lt"/>
              <a:buAutoNum type="arabicPeriod" startAt="2"/>
            </a:pPr>
            <a:endParaRPr lang="en-US" dirty="0">
              <a:latin typeface="Calibri" panose="020F0502020204030204" pitchFamily="34" charset="0"/>
              <a:cs typeface="Calibri" panose="020F0502020204030204" pitchFamily="34" charset="0"/>
            </a:endParaRPr>
          </a:p>
          <a:p>
            <a:pPr marL="857250" lvl="1" indent="-457200">
              <a:buFont typeface="+mj-lt"/>
              <a:buAutoNum type="arabicPeriod" startAt="2"/>
            </a:pPr>
            <a:r>
              <a:rPr lang="en-US" dirty="0">
                <a:latin typeface="Calibri" panose="020F0502020204030204" pitchFamily="34" charset="0"/>
                <a:cs typeface="Calibri" panose="020F0502020204030204" pitchFamily="34" charset="0"/>
              </a:rPr>
              <a:t>Syntax rules govern formation of valid statements in the source language</a:t>
            </a:r>
            <a:r>
              <a:rPr lang="en-US" dirty="0" smtClean="0">
                <a:latin typeface="Calibri" panose="020F0502020204030204" pitchFamily="34" charset="0"/>
                <a:cs typeface="Calibri" panose="020F0502020204030204" pitchFamily="34" charset="0"/>
              </a:rPr>
              <a:t>.</a:t>
            </a:r>
          </a:p>
          <a:p>
            <a:pPr marL="400050" lvl="1" indent="0">
              <a:buNone/>
            </a:pPr>
            <a:endParaRPr lang="en-US" dirty="0">
              <a:latin typeface="Calibri" panose="020F0502020204030204" pitchFamily="34" charset="0"/>
              <a:cs typeface="Calibri" panose="020F0502020204030204" pitchFamily="34" charset="0"/>
            </a:endParaRPr>
          </a:p>
          <a:p>
            <a:pPr marL="857250" lvl="1" indent="-457200">
              <a:buFont typeface="+mj-lt"/>
              <a:buAutoNum type="arabicPeriod" startAt="3"/>
            </a:pPr>
            <a:r>
              <a:rPr lang="en-US" dirty="0">
                <a:latin typeface="Calibri" panose="020F0502020204030204" pitchFamily="34" charset="0"/>
                <a:cs typeface="Calibri" panose="020F0502020204030204" pitchFamily="34" charset="0"/>
              </a:rPr>
              <a:t>Semantic rules associate meanings with valid statements of the source language.</a:t>
            </a:r>
          </a:p>
        </p:txBody>
      </p:sp>
      <p:sp>
        <p:nvSpPr>
          <p:cNvPr id="4" name="Slide Number Placeholder 3"/>
          <p:cNvSpPr>
            <a:spLocks noGrp="1"/>
          </p:cNvSpPr>
          <p:nvPr>
            <p:ph type="sldNum" sz="quarter" idx="12"/>
          </p:nvPr>
        </p:nvSpPr>
        <p:spPr/>
        <p:txBody>
          <a:bodyPr/>
          <a:lstStyle/>
          <a:p>
            <a:fld id="{6836A41F-F37B-48BA-9C8E-A095122DB2F5}" type="slidenum">
              <a:rPr lang="en-US" smtClean="0"/>
              <a:pPr/>
              <a:t>20</a:t>
            </a:fld>
            <a:endParaRPr lang="en-US"/>
          </a:p>
        </p:txBody>
      </p:sp>
    </p:spTree>
    <p:extLst>
      <p:ext uri="{BB962C8B-B14F-4D97-AF65-F5344CB8AC3E}">
        <p14:creationId xmlns:p14="http://schemas.microsoft.com/office/powerpoint/2010/main" xmlns="" val="407372168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Phases of Language Processor</a:t>
            </a:r>
          </a:p>
        </p:txBody>
      </p:sp>
      <p:sp>
        <p:nvSpPr>
          <p:cNvPr id="3" name="Text Placeholder 2"/>
          <p:cNvSpPr txBox="1">
            <a:spLocks noGrp="1"/>
          </p:cNvSpPr>
          <p:nvPr>
            <p:ph idx="1"/>
          </p:nvPr>
        </p:nvSpPr>
        <p:spPr>
          <a:prstGeom prst="rect">
            <a:avLst/>
          </a:prstGeom>
        </p:spPr>
        <p:txBody>
          <a:bodyPr/>
          <a:lstStyle>
            <a:lvl1pPr lvl="0">
              <a:defRPr/>
            </a:lvl1pPr>
          </a:lstStyle>
          <a:p>
            <a:pPr marL="457200" indent="-457200" algn="just">
              <a:buFont typeface="Calibri"/>
              <a:buAutoNum type="arabicPeriod"/>
            </a:pPr>
            <a:r>
              <a:rPr lang="en-US" dirty="0">
                <a:latin typeface="Calibri" panose="020F0502020204030204" pitchFamily="34" charset="0"/>
                <a:cs typeface="Calibri" panose="020F0502020204030204" pitchFamily="34" charset="0"/>
              </a:rPr>
              <a:t>Lexical Analysis (Scanning) </a:t>
            </a:r>
            <a:endParaRPr lang="en-US" dirty="0" smtClean="0">
              <a:latin typeface="Calibri" panose="020F0502020204030204" pitchFamily="34" charset="0"/>
              <a:cs typeface="Calibri" panose="020F0502020204030204" pitchFamily="34" charset="0"/>
            </a:endParaRPr>
          </a:p>
          <a:p>
            <a:pPr marL="0" indent="0" algn="just">
              <a:buNone/>
            </a:pPr>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Lexical analysis identifies the lexical unit in a source statement</a:t>
            </a:r>
            <a:r>
              <a:rPr lang="en-US" dirty="0" smtClean="0">
                <a:latin typeface="Calibri" panose="020F0502020204030204" pitchFamily="34" charset="0"/>
                <a:cs typeface="Calibri" panose="020F0502020204030204" pitchFamily="34" charset="0"/>
              </a:rPr>
              <a:t>.</a:t>
            </a:r>
          </a:p>
          <a:p>
            <a:pPr lvl="1" rtl="0"/>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Then it classifies the units into different lexical classes. E.g. id’s, constants, keyword etc...And enters then into different tables</a:t>
            </a:r>
            <a:r>
              <a:rPr lang="en-US" dirty="0" smtClean="0">
                <a:latin typeface="Calibri" panose="020F0502020204030204" pitchFamily="34" charset="0"/>
                <a:cs typeface="Calibri" panose="020F0502020204030204" pitchFamily="34" charset="0"/>
              </a:rPr>
              <a:t>.</a:t>
            </a:r>
          </a:p>
          <a:p>
            <a:pPr marL="457200" lvl="1" indent="0" rtl="0">
              <a:buNone/>
            </a:pPr>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The most important table is symbol table which contains information concerning all identifiers used in the SP. </a:t>
            </a:r>
          </a:p>
        </p:txBody>
      </p:sp>
      <p:sp>
        <p:nvSpPr>
          <p:cNvPr id="4" name="Slide Number Placeholder 3"/>
          <p:cNvSpPr>
            <a:spLocks noGrp="1"/>
          </p:cNvSpPr>
          <p:nvPr>
            <p:ph type="sldNum" sz="quarter" idx="12"/>
          </p:nvPr>
        </p:nvSpPr>
        <p:spPr/>
        <p:txBody>
          <a:bodyPr/>
          <a:lstStyle/>
          <a:p>
            <a:fld id="{6836A41F-F37B-48BA-9C8E-A095122DB2F5}" type="slidenum">
              <a:rPr lang="en-US" smtClean="0"/>
              <a:pPr/>
              <a:t>21</a:t>
            </a:fld>
            <a:endParaRPr lang="en-US"/>
          </a:p>
        </p:txBody>
      </p:sp>
    </p:spTree>
    <p:extLst>
      <p:ext uri="{BB962C8B-B14F-4D97-AF65-F5344CB8AC3E}">
        <p14:creationId xmlns:p14="http://schemas.microsoft.com/office/powerpoint/2010/main" xmlns="" val="280046048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Phases of Language Processor</a:t>
            </a:r>
          </a:p>
        </p:txBody>
      </p:sp>
      <p:sp>
        <p:nvSpPr>
          <p:cNvPr id="3" name="Text Placeholder 2"/>
          <p:cNvSpPr txBox="1">
            <a:spLocks noGrp="1"/>
          </p:cNvSpPr>
          <p:nvPr>
            <p:ph idx="1"/>
          </p:nvPr>
        </p:nvSpPr>
        <p:spPr>
          <a:prstGeom prst="rect">
            <a:avLst/>
          </a:prstGeom>
        </p:spPr>
        <p:txBody>
          <a:bodyPr/>
          <a:lstStyle>
            <a:lvl1pPr lvl="0">
              <a:defRPr/>
            </a:lvl1pPr>
          </a:lstStyle>
          <a:p>
            <a:pPr marL="457200" indent="-457200">
              <a:buFont typeface="Calibri"/>
              <a:buAutoNum type="arabicPeriod"/>
            </a:pPr>
            <a:r>
              <a:rPr lang="en-US" dirty="0">
                <a:latin typeface="Calibri" panose="020F0502020204030204" pitchFamily="34" charset="0"/>
                <a:cs typeface="Calibri" panose="020F0502020204030204" pitchFamily="34" charset="0"/>
              </a:rPr>
              <a:t>Lexical Analysis (Scanning) cont.</a:t>
            </a:r>
          </a:p>
          <a:p>
            <a:pPr lvl="1" rtl="0"/>
            <a:r>
              <a:rPr lang="en-US" dirty="0">
                <a:latin typeface="Calibri" panose="020F0502020204030204" pitchFamily="34" charset="0"/>
                <a:cs typeface="Calibri" panose="020F0502020204030204" pitchFamily="34" charset="0"/>
              </a:rPr>
              <a:t>The symbol table is built during lexical analysis. </a:t>
            </a:r>
          </a:p>
          <a:p>
            <a:pPr lvl="1" rtl="0"/>
            <a:r>
              <a:rPr lang="en-US" dirty="0">
                <a:latin typeface="Calibri" panose="020F0502020204030204" pitchFamily="34" charset="0"/>
                <a:cs typeface="Calibri" panose="020F0502020204030204" pitchFamily="34" charset="0"/>
              </a:rPr>
              <a:t>Lexical analysis builds a descriptor, called a token. </a:t>
            </a:r>
          </a:p>
          <a:p>
            <a:pPr lvl="0" rtl="0"/>
            <a:endParaRPr lang="en-US" dirty="0">
              <a:latin typeface="Calibri" panose="020F0502020204030204" pitchFamily="34" charset="0"/>
              <a:cs typeface="Calibri" panose="020F0502020204030204" pitchFamily="34" charset="0"/>
            </a:endParaRPr>
          </a:p>
          <a:p>
            <a:pPr lvl="0" rtl="0"/>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Where, Code can be Id or Op for identifier or operator respectively and #no indicates the entry for the identifier or operator in symbol or operator table.</a:t>
            </a:r>
          </a:p>
        </p:txBody>
      </p:sp>
      <p:sp>
        <p:nvSpPr>
          <p:cNvPr id="4" name="Rectangle 3"/>
          <p:cNvSpPr/>
          <p:nvPr/>
        </p:nvSpPr>
        <p:spPr>
          <a:xfrm>
            <a:off x="4419383" y="3595848"/>
            <a:ext cx="2135735" cy="533400"/>
          </a:xfrm>
          <a:prstGeom prst="rect">
            <a:avLst/>
          </a:prstGeom>
          <a:noFill/>
          <a:ln w="25400" cap="flat">
            <a:solidFill>
              <a:schemeClr val="accent5">
                <a:lumMod val="50000"/>
              </a:schemeClr>
            </a:solidFill>
          </a:ln>
        </p:spPr>
        <p:txBody>
          <a:bodyPr anchor="ctr"/>
          <a:lstStyle>
            <a:lvl1pPr lvl="0">
              <a:defRPr/>
            </a:lvl1pPr>
          </a:lstStyle>
          <a:p>
            <a:pPr lvl="0" algn="ctr" rtl="0"/>
            <a:r>
              <a:rPr lang="en-US" sz="2400" b="1" dirty="0"/>
              <a:t>Code #no</a:t>
            </a:r>
          </a:p>
        </p:txBody>
      </p:sp>
      <p:sp>
        <p:nvSpPr>
          <p:cNvPr id="5" name="Slide Number Placeholder 4"/>
          <p:cNvSpPr>
            <a:spLocks noGrp="1"/>
          </p:cNvSpPr>
          <p:nvPr>
            <p:ph type="sldNum" sz="quarter" idx="12"/>
          </p:nvPr>
        </p:nvSpPr>
        <p:spPr/>
        <p:txBody>
          <a:bodyPr/>
          <a:lstStyle/>
          <a:p>
            <a:fld id="{6836A41F-F37B-48BA-9C8E-A095122DB2F5}" type="slidenum">
              <a:rPr lang="en-US" smtClean="0"/>
              <a:pPr/>
              <a:t>22</a:t>
            </a:fld>
            <a:endParaRPr lang="en-US"/>
          </a:p>
        </p:txBody>
      </p:sp>
    </p:spTree>
    <p:extLst>
      <p:ext uri="{BB962C8B-B14F-4D97-AF65-F5344CB8AC3E}">
        <p14:creationId xmlns:p14="http://schemas.microsoft.com/office/powerpoint/2010/main" xmlns="" val="15954543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Phases of Language Processor</a:t>
            </a:r>
          </a:p>
        </p:txBody>
      </p:sp>
      <p:sp>
        <p:nvSpPr>
          <p:cNvPr id="3" name="Text Placeholder 2"/>
          <p:cNvSpPr txBox="1">
            <a:spLocks noGrp="1"/>
          </p:cNvSpPr>
          <p:nvPr>
            <p:ph idx="1"/>
          </p:nvPr>
        </p:nvSpPr>
        <p:spPr>
          <a:prstGeom prst="rect">
            <a:avLst/>
          </a:prstGeom>
        </p:spPr>
        <p:txBody>
          <a:bodyPr/>
          <a:lstStyle>
            <a:lvl1pPr lvl="0">
              <a:defRPr/>
            </a:lvl1pPr>
          </a:lstStyle>
          <a:p>
            <a:pPr marL="457200" indent="-457200" algn="just">
              <a:buFont typeface="Calibri"/>
              <a:buAutoNum type="arabicPeriod" startAt="2"/>
            </a:pPr>
            <a:r>
              <a:rPr lang="en-US" dirty="0">
                <a:latin typeface="Calibri" panose="020F0502020204030204" pitchFamily="34" charset="0"/>
                <a:cs typeface="Calibri" panose="020F0502020204030204" pitchFamily="34" charset="0"/>
              </a:rPr>
              <a:t>Syntax analysis (parsing</a:t>
            </a:r>
            <a:r>
              <a:rPr lang="en-US" dirty="0" smtClean="0">
                <a:latin typeface="Calibri" panose="020F0502020204030204" pitchFamily="34" charset="0"/>
                <a:cs typeface="Calibri" panose="020F0502020204030204" pitchFamily="34" charset="0"/>
              </a:rPr>
              <a:t>)</a:t>
            </a:r>
          </a:p>
          <a:p>
            <a:pPr marL="0" indent="0" algn="just">
              <a:buNone/>
            </a:pPr>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Syntax analysis processes the string of token to determine its grammatical structure and builds an intermediate code that represents the structure</a:t>
            </a:r>
            <a:r>
              <a:rPr lang="en-US" dirty="0" smtClean="0">
                <a:latin typeface="Calibri" panose="020F0502020204030204" pitchFamily="34" charset="0"/>
                <a:cs typeface="Calibri" panose="020F0502020204030204" pitchFamily="34" charset="0"/>
              </a:rPr>
              <a:t>.</a:t>
            </a:r>
          </a:p>
          <a:p>
            <a:pPr lvl="1" rtl="0"/>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The tree structure is used to represent the intermediate code</a:t>
            </a:r>
            <a:r>
              <a:rPr lang="en-US" dirty="0" smtClean="0">
                <a:latin typeface="Calibri" panose="020F0502020204030204" pitchFamily="34" charset="0"/>
                <a:cs typeface="Calibri" panose="020F0502020204030204" pitchFamily="34" charset="0"/>
              </a:rPr>
              <a:t>.</a:t>
            </a:r>
          </a:p>
          <a:p>
            <a:pPr lvl="1" rtl="0"/>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Each node in a tree is labeled by an entity such as an operator, identifier or constant.</a:t>
            </a:r>
          </a:p>
        </p:txBody>
      </p:sp>
      <p:sp>
        <p:nvSpPr>
          <p:cNvPr id="4" name="Slide Number Placeholder 3"/>
          <p:cNvSpPr>
            <a:spLocks noGrp="1"/>
          </p:cNvSpPr>
          <p:nvPr>
            <p:ph type="sldNum" sz="quarter" idx="12"/>
          </p:nvPr>
        </p:nvSpPr>
        <p:spPr/>
        <p:txBody>
          <a:bodyPr/>
          <a:lstStyle/>
          <a:p>
            <a:fld id="{6836A41F-F37B-48BA-9C8E-A095122DB2F5}" type="slidenum">
              <a:rPr lang="en-US" smtClean="0"/>
              <a:pPr/>
              <a:t>23</a:t>
            </a:fld>
            <a:endParaRPr lang="en-US"/>
          </a:p>
        </p:txBody>
      </p:sp>
    </p:spTree>
    <p:extLst>
      <p:ext uri="{BB962C8B-B14F-4D97-AF65-F5344CB8AC3E}">
        <p14:creationId xmlns:p14="http://schemas.microsoft.com/office/powerpoint/2010/main" xmlns="" val="1589171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Phases of Language Processor</a:t>
            </a:r>
          </a:p>
        </p:txBody>
      </p:sp>
      <p:sp>
        <p:nvSpPr>
          <p:cNvPr id="3" name="Text Placeholder 2"/>
          <p:cNvSpPr txBox="1">
            <a:spLocks noGrp="1"/>
          </p:cNvSpPr>
          <p:nvPr>
            <p:ph idx="1"/>
          </p:nvPr>
        </p:nvSpPr>
        <p:spPr>
          <a:prstGeom prst="rect">
            <a:avLst/>
          </a:prstGeom>
        </p:spPr>
        <p:txBody>
          <a:bodyPr/>
          <a:lstStyle>
            <a:lvl1pPr lvl="0">
              <a:defRPr/>
            </a:lvl1pPr>
          </a:lstStyle>
          <a:p>
            <a:pPr marL="457200" indent="-457200" algn="just">
              <a:buFont typeface="Calibri"/>
              <a:buAutoNum type="arabicPeriod" startAt="3"/>
            </a:pPr>
            <a:r>
              <a:rPr lang="en-US" dirty="0">
                <a:latin typeface="Calibri" panose="020F0502020204030204" pitchFamily="34" charset="0"/>
                <a:cs typeface="Calibri" panose="020F0502020204030204" pitchFamily="34" charset="0"/>
              </a:rPr>
              <a:t>Semantic Analysis</a:t>
            </a:r>
          </a:p>
          <a:p>
            <a:pPr lvl="1" rtl="0"/>
            <a:r>
              <a:rPr lang="en-US" dirty="0">
                <a:latin typeface="Calibri" panose="020F0502020204030204" pitchFamily="34" charset="0"/>
                <a:cs typeface="Calibri" panose="020F0502020204030204" pitchFamily="34" charset="0"/>
              </a:rPr>
              <a:t>Semantic analysis determines the meaning of a statement by applying the semantic rules to the structure of the statement</a:t>
            </a:r>
            <a:r>
              <a:rPr lang="en-US" dirty="0" smtClean="0">
                <a:latin typeface="Calibri" panose="020F0502020204030204" pitchFamily="34" charset="0"/>
                <a:cs typeface="Calibri" panose="020F0502020204030204" pitchFamily="34" charset="0"/>
              </a:rPr>
              <a:t>.</a:t>
            </a:r>
          </a:p>
          <a:p>
            <a:pPr lvl="1" rtl="0"/>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While processing a declaration statement, it adds information concerning the type, length and dimensionality of a symbol to the symbol table</a:t>
            </a:r>
            <a:r>
              <a:rPr lang="en-US" dirty="0" smtClean="0">
                <a:latin typeface="Calibri" panose="020F0502020204030204" pitchFamily="34" charset="0"/>
                <a:cs typeface="Calibri" panose="020F0502020204030204" pitchFamily="34" charset="0"/>
              </a:rPr>
              <a:t>.</a:t>
            </a:r>
          </a:p>
          <a:p>
            <a:pPr lvl="1" rtl="0"/>
            <a:endParaRPr lang="en-US" dirty="0">
              <a:latin typeface="Calibri" panose="020F0502020204030204" pitchFamily="34" charset="0"/>
              <a:cs typeface="Calibri" panose="020F0502020204030204" pitchFamily="34" charset="0"/>
            </a:endParaRPr>
          </a:p>
          <a:p>
            <a:pPr lvl="1" rtl="0"/>
            <a:r>
              <a:rPr lang="en-US" dirty="0">
                <a:latin typeface="Calibri" panose="020F0502020204030204" pitchFamily="34" charset="0"/>
                <a:cs typeface="Calibri" panose="020F0502020204030204" pitchFamily="34" charset="0"/>
              </a:rPr>
              <a:t>While processing an imperative statement, it determines the sequence of actions that would have to be performed for implementing the meaning of the statement and represents them in the intermediate code.</a:t>
            </a:r>
          </a:p>
        </p:txBody>
      </p:sp>
      <p:sp>
        <p:nvSpPr>
          <p:cNvPr id="4" name="Slide Number Placeholder 3"/>
          <p:cNvSpPr>
            <a:spLocks noGrp="1"/>
          </p:cNvSpPr>
          <p:nvPr>
            <p:ph type="sldNum" sz="quarter" idx="12"/>
          </p:nvPr>
        </p:nvSpPr>
        <p:spPr/>
        <p:txBody>
          <a:bodyPr/>
          <a:lstStyle/>
          <a:p>
            <a:fld id="{6836A41F-F37B-48BA-9C8E-A095122DB2F5}" type="slidenum">
              <a:rPr lang="en-US" smtClean="0"/>
              <a:pPr/>
              <a:t>24</a:t>
            </a:fld>
            <a:endParaRPr lang="en-US"/>
          </a:p>
        </p:txBody>
      </p:sp>
    </p:spTree>
    <p:extLst>
      <p:ext uri="{BB962C8B-B14F-4D97-AF65-F5344CB8AC3E}">
        <p14:creationId xmlns:p14="http://schemas.microsoft.com/office/powerpoint/2010/main" xmlns="" val="13998759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8270" y="4994004"/>
            <a:ext cx="2602463" cy="588535"/>
          </a:xfrm>
        </p:spPr>
        <p:txBody>
          <a:bodyPr>
            <a:noAutofit/>
          </a:bodyPr>
          <a:lstStyle/>
          <a:p>
            <a:r>
              <a:rPr lang="en-US" sz="4000" dirty="0" smtClean="0">
                <a:latin typeface="Calibri" panose="020F0502020204030204" pitchFamily="34" charset="0"/>
                <a:cs typeface="Calibri" panose="020F0502020204030204" pitchFamily="34" charset="0"/>
              </a:rPr>
              <a:t>Thank You</a:t>
            </a:r>
            <a:endParaRPr lang="en-US" sz="4000"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6836A41F-F37B-48BA-9C8E-A095122DB2F5}" type="slidenum">
              <a:rPr lang="en-US" smtClean="0"/>
              <a:pPr/>
              <a:t>25</a:t>
            </a:fld>
            <a:endParaRPr lang="en-US"/>
          </a:p>
        </p:txBody>
      </p:sp>
    </p:spTree>
    <p:extLst>
      <p:ext uri="{BB962C8B-B14F-4D97-AF65-F5344CB8AC3E}">
        <p14:creationId xmlns:p14="http://schemas.microsoft.com/office/powerpoint/2010/main" xmlns="" val="19920312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Introduction</a:t>
            </a:r>
          </a:p>
        </p:txBody>
      </p:sp>
      <p:sp>
        <p:nvSpPr>
          <p:cNvPr id="3" name="Text Placeholder 2"/>
          <p:cNvSpPr txBox="1">
            <a:spLocks noGrp="1"/>
          </p:cNvSpPr>
          <p:nvPr>
            <p:ph idx="1"/>
          </p:nvPr>
        </p:nvSpPr>
        <p:spPr>
          <a:prstGeom prst="rect">
            <a:avLst/>
          </a:prstGeom>
        </p:spPr>
        <p:txBody>
          <a:bodyPr/>
          <a:lstStyle>
            <a:lvl1pPr lvl="0">
              <a:defRPr/>
            </a:lvl1pPr>
          </a:lstStyle>
          <a:p>
            <a:pPr lvl="0" algn="just" rtl="0"/>
            <a:r>
              <a:rPr lang="en-US" dirty="0">
                <a:latin typeface="Calibri" panose="020F0502020204030204" pitchFamily="34" charset="0"/>
                <a:cs typeface="Calibri" panose="020F0502020204030204" pitchFamily="34" charset="0"/>
              </a:rPr>
              <a:t>Language processor is a system program that bridges the gap between how a user describes a </a:t>
            </a:r>
            <a:r>
              <a:rPr lang="en-US" dirty="0" smtClean="0">
                <a:latin typeface="Calibri" panose="020F0502020204030204" pitchFamily="34" charset="0"/>
                <a:cs typeface="Calibri" panose="020F0502020204030204" pitchFamily="34" charset="0"/>
              </a:rPr>
              <a:t>computation </a:t>
            </a:r>
            <a:r>
              <a:rPr lang="en-US" dirty="0">
                <a:latin typeface="Calibri" panose="020F0502020204030204" pitchFamily="34" charset="0"/>
                <a:cs typeface="Calibri" panose="020F0502020204030204" pitchFamily="34" charset="0"/>
              </a:rPr>
              <a:t>and how a computer executes a program.</a:t>
            </a:r>
          </a:p>
          <a:p>
            <a:pPr marL="0" indent="0" algn="just">
              <a:buNone/>
            </a:pPr>
            <a:endParaRPr lang="en-US" dirty="0">
              <a:latin typeface="Calibri" panose="020F0502020204030204" pitchFamily="34" charset="0"/>
              <a:cs typeface="Calibri" panose="020F0502020204030204" pitchFamily="34" charset="0"/>
            </a:endParaRPr>
          </a:p>
          <a:p>
            <a:pPr lvl="0" algn="just" rtl="0"/>
            <a:r>
              <a:rPr lang="en-US" dirty="0">
                <a:latin typeface="Calibri" panose="020F0502020204030204" pitchFamily="34" charset="0"/>
                <a:cs typeface="Calibri" panose="020F0502020204030204" pitchFamily="34" charset="0"/>
              </a:rPr>
              <a:t>Language processing activities arise due to the difference between the manner in which a software designer describes ideas concerning the behavior of a software and the manner in which these ideas are implemented in a computer system.</a:t>
            </a:r>
          </a:p>
        </p:txBody>
      </p:sp>
      <p:sp>
        <p:nvSpPr>
          <p:cNvPr id="4" name="Slide Number Placeholder 3"/>
          <p:cNvSpPr>
            <a:spLocks noGrp="1"/>
          </p:cNvSpPr>
          <p:nvPr>
            <p:ph type="sldNum" sz="quarter" idx="12"/>
          </p:nvPr>
        </p:nvSpPr>
        <p:spPr/>
        <p:txBody>
          <a:bodyPr/>
          <a:lstStyle/>
          <a:p>
            <a:fld id="{6836A41F-F37B-48BA-9C8E-A095122DB2F5}" type="slidenum">
              <a:rPr lang="en-US" smtClean="0"/>
              <a:pPr/>
              <a:t>3</a:t>
            </a:fld>
            <a:endParaRPr lang="en-US"/>
          </a:p>
        </p:txBody>
      </p:sp>
    </p:spTree>
    <p:extLst>
      <p:ext uri="{BB962C8B-B14F-4D97-AF65-F5344CB8AC3E}">
        <p14:creationId xmlns:p14="http://schemas.microsoft.com/office/powerpoint/2010/main" xmlns="" val="22998890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Some definitions…</a:t>
            </a:r>
          </a:p>
        </p:txBody>
      </p:sp>
      <p:sp>
        <p:nvSpPr>
          <p:cNvPr id="3" name="Text Placeholder 2"/>
          <p:cNvSpPr txBox="1">
            <a:spLocks noGrp="1"/>
          </p:cNvSpPr>
          <p:nvPr>
            <p:ph idx="1"/>
          </p:nvPr>
        </p:nvSpPr>
        <p:spPr>
          <a:prstGeom prst="rect">
            <a:avLst/>
          </a:prstGeom>
        </p:spPr>
        <p:txBody>
          <a:bodyPr/>
          <a:lstStyle>
            <a:lvl1pPr lvl="0">
              <a:defRPr/>
            </a:lvl1pPr>
          </a:lstStyle>
          <a:p>
            <a:pPr lvl="0" rtl="0"/>
            <a:r>
              <a:rPr lang="en-US" i="1" dirty="0">
                <a:solidFill>
                  <a:schemeClr val="tx2"/>
                </a:solidFill>
                <a:latin typeface="Calibri" panose="020F0502020204030204" pitchFamily="34" charset="0"/>
                <a:cs typeface="Calibri" panose="020F0502020204030204" pitchFamily="34" charset="0"/>
              </a:rPr>
              <a:t>Semantic</a:t>
            </a:r>
            <a:r>
              <a:rPr lang="en-US" dirty="0">
                <a:latin typeface="Calibri" panose="020F0502020204030204" pitchFamily="34" charset="0"/>
                <a:cs typeface="Calibri" panose="020F0502020204030204" pitchFamily="34" charset="0"/>
              </a:rPr>
              <a:t>: It represents the rules of the meaning of the domain.</a:t>
            </a:r>
          </a:p>
          <a:p>
            <a:pPr lvl="0" rtl="0"/>
            <a:r>
              <a:rPr lang="en-US" i="1" dirty="0">
                <a:solidFill>
                  <a:schemeClr val="tx2"/>
                </a:solidFill>
                <a:latin typeface="Calibri" panose="020F0502020204030204" pitchFamily="34" charset="0"/>
                <a:cs typeface="Calibri" panose="020F0502020204030204" pitchFamily="34" charset="0"/>
              </a:rPr>
              <a:t>Semantic gap</a:t>
            </a:r>
            <a:r>
              <a:rPr lang="en-US" dirty="0">
                <a:latin typeface="Calibri" panose="020F0502020204030204" pitchFamily="34" charset="0"/>
                <a:cs typeface="Calibri" panose="020F0502020204030204" pitchFamily="34" charset="0"/>
              </a:rPr>
              <a:t>: It represents the difference between the semantic of two domains</a:t>
            </a:r>
            <a:r>
              <a:rPr lang="en-US" dirty="0" smtClean="0">
                <a:latin typeface="Calibri" panose="020F0502020204030204" pitchFamily="34" charset="0"/>
                <a:cs typeface="Calibri" panose="020F0502020204030204" pitchFamily="34" charset="0"/>
              </a:rPr>
              <a:t>.</a:t>
            </a:r>
          </a:p>
          <a:p>
            <a:pPr lvl="0" algn="just"/>
            <a:r>
              <a:rPr lang="en-US" i="1" dirty="0">
                <a:solidFill>
                  <a:schemeClr val="tx2"/>
                </a:solidFill>
                <a:latin typeface="Calibri" panose="020F0502020204030204" pitchFamily="34" charset="0"/>
                <a:cs typeface="Calibri" panose="020F0502020204030204" pitchFamily="34" charset="0"/>
              </a:rPr>
              <a:t>Specification gap</a:t>
            </a:r>
            <a:r>
              <a:rPr lang="en-US" dirty="0">
                <a:latin typeface="Calibri" panose="020F0502020204030204" pitchFamily="34" charset="0"/>
                <a:cs typeface="Calibri" panose="020F0502020204030204" pitchFamily="34" charset="0"/>
              </a:rPr>
              <a:t>: The gap between application and Programming Language domains.</a:t>
            </a:r>
          </a:p>
          <a:p>
            <a:pPr lvl="0" algn="just"/>
            <a:r>
              <a:rPr lang="en-US" i="1" dirty="0">
                <a:solidFill>
                  <a:schemeClr val="tx2"/>
                </a:solidFill>
                <a:latin typeface="Calibri" panose="020F0502020204030204" pitchFamily="34" charset="0"/>
                <a:cs typeface="Calibri" panose="020F0502020204030204" pitchFamily="34" charset="0"/>
              </a:rPr>
              <a:t>Execution gap</a:t>
            </a:r>
            <a:r>
              <a:rPr lang="en-US" dirty="0">
                <a:latin typeface="Calibri" panose="020F0502020204030204" pitchFamily="34" charset="0"/>
                <a:cs typeface="Calibri" panose="020F0502020204030204" pitchFamily="34" charset="0"/>
              </a:rPr>
              <a:t>: The gap between programming language and execution domains</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6836A41F-F37B-48BA-9C8E-A095122DB2F5}" type="slidenum">
              <a:rPr lang="en-US" smtClean="0"/>
              <a:pPr/>
              <a:t>4</a:t>
            </a:fld>
            <a:endParaRPr lang="en-US"/>
          </a:p>
        </p:txBody>
      </p:sp>
    </p:spTree>
    <p:extLst>
      <p:ext uri="{BB962C8B-B14F-4D97-AF65-F5344CB8AC3E}">
        <p14:creationId xmlns:p14="http://schemas.microsoft.com/office/powerpoint/2010/main" xmlns="" val="6993938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dirty="0"/>
              <a:t>Semantic gap between domains</a:t>
            </a:r>
          </a:p>
        </p:txBody>
      </p:sp>
      <p:sp>
        <p:nvSpPr>
          <p:cNvPr id="15" name="Rounded Rectangle 14"/>
          <p:cNvSpPr/>
          <p:nvPr/>
        </p:nvSpPr>
        <p:spPr>
          <a:xfrm>
            <a:off x="2310058" y="2409376"/>
            <a:ext cx="2443280" cy="3206805"/>
          </a:xfrm>
          <a:prstGeom prst="roundRect">
            <a:avLst/>
          </a:prstGeom>
          <a:solidFill>
            <a:schemeClr val="tx1"/>
          </a:solidFill>
          <a:ln w="25400" cap="flat">
            <a:solidFill>
              <a:schemeClr val="accent1">
                <a:lumMod val="50000"/>
              </a:schemeClr>
            </a:solidFill>
          </a:ln>
        </p:spPr>
        <p:txBody>
          <a:bodyPr anchor="ctr"/>
          <a:lstStyle>
            <a:lvl1pPr lvl="0">
              <a:defRPr/>
            </a:lvl1pPr>
          </a:lstStyle>
          <a:p>
            <a:endParaRPr/>
          </a:p>
        </p:txBody>
      </p:sp>
      <p:sp>
        <p:nvSpPr>
          <p:cNvPr id="16" name="Rounded Rectangle 15"/>
          <p:cNvSpPr/>
          <p:nvPr/>
        </p:nvSpPr>
        <p:spPr>
          <a:xfrm>
            <a:off x="6891208" y="2409377"/>
            <a:ext cx="2443281" cy="3206804"/>
          </a:xfrm>
          <a:prstGeom prst="roundRect">
            <a:avLst/>
          </a:prstGeom>
          <a:solidFill>
            <a:schemeClr val="tx1"/>
          </a:solidFill>
          <a:ln w="25400" cap="flat">
            <a:solidFill>
              <a:schemeClr val="accent1">
                <a:lumMod val="50000"/>
              </a:schemeClr>
            </a:solidFill>
          </a:ln>
        </p:spPr>
        <p:txBody>
          <a:bodyPr anchor="ctr"/>
          <a:lstStyle>
            <a:lvl1pPr lvl="0">
              <a:defRPr/>
            </a:lvl1pPr>
          </a:lstStyle>
          <a:p>
            <a:endParaRPr/>
          </a:p>
        </p:txBody>
      </p:sp>
      <p:sp>
        <p:nvSpPr>
          <p:cNvPr id="17" name="Rounded Rectangle 16"/>
          <p:cNvSpPr/>
          <p:nvPr/>
        </p:nvSpPr>
        <p:spPr>
          <a:xfrm>
            <a:off x="2615468" y="2714787"/>
            <a:ext cx="1832460" cy="763525"/>
          </a:xfrm>
          <a:prstGeom prst="round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Reservation Data</a:t>
            </a:r>
          </a:p>
        </p:txBody>
      </p:sp>
      <p:sp>
        <p:nvSpPr>
          <p:cNvPr id="18" name="Rectangle 17"/>
          <p:cNvSpPr/>
          <p:nvPr/>
        </p:nvSpPr>
        <p:spPr>
          <a:xfrm>
            <a:off x="2768174" y="3783722"/>
            <a:ext cx="1527050" cy="458115"/>
          </a:xfrm>
          <a:prstGeom prst="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Query</a:t>
            </a:r>
          </a:p>
        </p:txBody>
      </p:sp>
      <p:sp>
        <p:nvSpPr>
          <p:cNvPr id="19" name="Rectangle 18"/>
          <p:cNvSpPr/>
          <p:nvPr/>
        </p:nvSpPr>
        <p:spPr>
          <a:xfrm>
            <a:off x="2772255" y="4394542"/>
            <a:ext cx="1527050" cy="458115"/>
          </a:xfrm>
          <a:prstGeom prst="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Book</a:t>
            </a:r>
          </a:p>
        </p:txBody>
      </p:sp>
      <p:sp>
        <p:nvSpPr>
          <p:cNvPr id="20" name="Rectangle 19"/>
          <p:cNvSpPr/>
          <p:nvPr/>
        </p:nvSpPr>
        <p:spPr>
          <a:xfrm>
            <a:off x="2768174" y="5005362"/>
            <a:ext cx="1527050" cy="458115"/>
          </a:xfrm>
          <a:prstGeom prst="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Cancel</a:t>
            </a:r>
          </a:p>
        </p:txBody>
      </p:sp>
      <p:sp>
        <p:nvSpPr>
          <p:cNvPr id="21" name="Rounded Rectangle 20"/>
          <p:cNvSpPr/>
          <p:nvPr/>
        </p:nvSpPr>
        <p:spPr>
          <a:xfrm>
            <a:off x="7196618" y="2714787"/>
            <a:ext cx="1832461" cy="1908812"/>
          </a:xfrm>
          <a:prstGeom prst="round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CPU registers Memory I/O devices</a:t>
            </a:r>
          </a:p>
        </p:txBody>
      </p:sp>
      <p:sp>
        <p:nvSpPr>
          <p:cNvPr id="22" name="Rectangle 21"/>
          <p:cNvSpPr/>
          <p:nvPr/>
        </p:nvSpPr>
        <p:spPr>
          <a:xfrm>
            <a:off x="7349323" y="4852657"/>
            <a:ext cx="1527050" cy="580901"/>
          </a:xfrm>
          <a:prstGeom prst="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CPU Instructions</a:t>
            </a:r>
          </a:p>
        </p:txBody>
      </p:sp>
      <p:sp>
        <p:nvSpPr>
          <p:cNvPr id="23" name="Rectangle 22"/>
          <p:cNvSpPr/>
          <p:nvPr/>
        </p:nvSpPr>
        <p:spPr>
          <a:xfrm>
            <a:off x="2615468" y="5921593"/>
            <a:ext cx="1985165" cy="610820"/>
          </a:xfrm>
          <a:prstGeom prst="rect">
            <a:avLst/>
          </a:prstGeom>
          <a:solidFill>
            <a:schemeClr val="tx1"/>
          </a:solidFill>
          <a:ln w="25400" cap="flat">
            <a:solidFill>
              <a:schemeClr val="tx1"/>
            </a:solidFill>
          </a:ln>
        </p:spPr>
        <p:txBody>
          <a:bodyPr anchor="ctr"/>
          <a:lstStyle>
            <a:lvl1pPr lvl="0">
              <a:defRPr/>
            </a:lvl1pPr>
          </a:lstStyle>
          <a:p>
            <a:pPr lvl="0" algn="ctr" rtl="0"/>
            <a:r>
              <a:rPr lang="en-US" b="1">
                <a:solidFill>
                  <a:srgbClr val="FF0000"/>
                </a:solidFill>
              </a:rPr>
              <a:t>Application Domain</a:t>
            </a:r>
          </a:p>
        </p:txBody>
      </p:sp>
      <p:sp>
        <p:nvSpPr>
          <p:cNvPr id="24" name="Rectangle 23"/>
          <p:cNvSpPr/>
          <p:nvPr/>
        </p:nvSpPr>
        <p:spPr>
          <a:xfrm>
            <a:off x="7196618" y="5921593"/>
            <a:ext cx="1985165" cy="610820"/>
          </a:xfrm>
          <a:prstGeom prst="rect">
            <a:avLst/>
          </a:prstGeom>
          <a:solidFill>
            <a:schemeClr val="tx1"/>
          </a:solidFill>
          <a:ln w="25400" cap="flat">
            <a:solidFill>
              <a:schemeClr val="tx1"/>
            </a:solidFill>
          </a:ln>
        </p:spPr>
        <p:txBody>
          <a:bodyPr anchor="ctr"/>
          <a:lstStyle>
            <a:lvl1pPr lvl="0">
              <a:defRPr/>
            </a:lvl1pPr>
          </a:lstStyle>
          <a:p>
            <a:pPr lvl="0" algn="ctr" rtl="0"/>
            <a:r>
              <a:rPr lang="en-US" b="1">
                <a:solidFill>
                  <a:srgbClr val="FF0000"/>
                </a:solidFill>
              </a:rPr>
              <a:t>Execution Domain</a:t>
            </a:r>
          </a:p>
        </p:txBody>
      </p:sp>
      <p:sp>
        <p:nvSpPr>
          <p:cNvPr id="25" name="TextBox 24"/>
          <p:cNvSpPr txBox="1"/>
          <p:nvPr/>
        </p:nvSpPr>
        <p:spPr>
          <a:xfrm>
            <a:off x="5058748" y="2040045"/>
            <a:ext cx="1679755" cy="369332"/>
          </a:xfrm>
          <a:prstGeom prst="rect">
            <a:avLst/>
          </a:prstGeom>
          <a:solidFill>
            <a:schemeClr val="tx1"/>
          </a:solidFill>
        </p:spPr>
        <p:txBody>
          <a:bodyPr wrap="square"/>
          <a:lstStyle>
            <a:lvl1pPr lvl="0">
              <a:defRPr/>
            </a:lvl1pPr>
          </a:lstStyle>
          <a:p>
            <a:pPr lvl="0" rtl="0"/>
            <a:r>
              <a:rPr lang="en-US" b="1">
                <a:solidFill>
                  <a:srgbClr val="6F4001"/>
                </a:solidFill>
              </a:rPr>
              <a:t>Semantic Gap</a:t>
            </a:r>
          </a:p>
        </p:txBody>
      </p:sp>
      <p:sp>
        <p:nvSpPr>
          <p:cNvPr id="14" name="Slide Number Placeholder 13"/>
          <p:cNvSpPr>
            <a:spLocks noGrp="1"/>
          </p:cNvSpPr>
          <p:nvPr>
            <p:ph type="sldNum" sz="quarter" idx="12"/>
          </p:nvPr>
        </p:nvSpPr>
        <p:spPr/>
        <p:txBody>
          <a:bodyPr/>
          <a:lstStyle/>
          <a:p>
            <a:fld id="{6836A41F-F37B-48BA-9C8E-A095122DB2F5}" type="slidenum">
              <a:rPr lang="en-US" smtClean="0"/>
              <a:pPr/>
              <a:t>5</a:t>
            </a:fld>
            <a:endParaRPr lang="en-US"/>
          </a:p>
        </p:txBody>
      </p:sp>
    </p:spTree>
    <p:extLst>
      <p:ext uri="{BB962C8B-B14F-4D97-AF65-F5344CB8AC3E}">
        <p14:creationId xmlns:p14="http://schemas.microsoft.com/office/powerpoint/2010/main" xmlns="" val="27723829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65917" y="670294"/>
            <a:ext cx="9613861" cy="1080938"/>
          </a:xfrm>
          <a:prstGeom prst="rect">
            <a:avLst/>
          </a:prstGeom>
        </p:spPr>
        <p:txBody>
          <a:bodyPr/>
          <a:lstStyle>
            <a:lvl1pPr lvl="0">
              <a:defRPr/>
            </a:lvl1pPr>
          </a:lstStyle>
          <a:p>
            <a:pPr lvl="0" rtl="0"/>
            <a:r>
              <a:rPr lang="en-US" dirty="0"/>
              <a:t>Semantic gap between domains</a:t>
            </a:r>
          </a:p>
        </p:txBody>
      </p:sp>
      <p:sp>
        <p:nvSpPr>
          <p:cNvPr id="3" name="Rounded Rectangle 2"/>
          <p:cNvSpPr/>
          <p:nvPr/>
        </p:nvSpPr>
        <p:spPr>
          <a:xfrm>
            <a:off x="1986412" y="2444407"/>
            <a:ext cx="2137870" cy="3206805"/>
          </a:xfrm>
          <a:prstGeom prst="roundRect">
            <a:avLst/>
          </a:prstGeom>
          <a:solidFill>
            <a:schemeClr val="tx1"/>
          </a:solidFill>
          <a:ln w="25400" cap="flat">
            <a:solidFill>
              <a:schemeClr val="accent1">
                <a:lumMod val="50000"/>
              </a:schemeClr>
            </a:solidFill>
          </a:ln>
        </p:spPr>
        <p:txBody>
          <a:bodyPr anchor="ctr"/>
          <a:lstStyle>
            <a:lvl1pPr lvl="0">
              <a:defRPr/>
            </a:lvl1pPr>
          </a:lstStyle>
          <a:p>
            <a:endParaRPr/>
          </a:p>
        </p:txBody>
      </p:sp>
      <p:sp>
        <p:nvSpPr>
          <p:cNvPr id="4" name="Rounded Rectangle 3"/>
          <p:cNvSpPr/>
          <p:nvPr/>
        </p:nvSpPr>
        <p:spPr>
          <a:xfrm>
            <a:off x="8247318" y="2444407"/>
            <a:ext cx="2137870" cy="3206804"/>
          </a:xfrm>
          <a:prstGeom prst="roundRect">
            <a:avLst/>
          </a:prstGeom>
          <a:solidFill>
            <a:schemeClr val="tx1"/>
          </a:solidFill>
          <a:ln w="25400" cap="flat">
            <a:solidFill>
              <a:schemeClr val="accent1">
                <a:lumMod val="50000"/>
              </a:schemeClr>
            </a:solidFill>
          </a:ln>
        </p:spPr>
        <p:txBody>
          <a:bodyPr anchor="ctr"/>
          <a:lstStyle>
            <a:lvl1pPr lvl="0">
              <a:defRPr/>
            </a:lvl1pPr>
          </a:lstStyle>
          <a:p>
            <a:endParaRPr/>
          </a:p>
        </p:txBody>
      </p:sp>
      <p:sp>
        <p:nvSpPr>
          <p:cNvPr id="5" name="Rounded Rectangle 4"/>
          <p:cNvSpPr/>
          <p:nvPr/>
        </p:nvSpPr>
        <p:spPr>
          <a:xfrm>
            <a:off x="2139117" y="2749818"/>
            <a:ext cx="1832460" cy="763525"/>
          </a:xfrm>
          <a:prstGeom prst="round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Reservation Data</a:t>
            </a:r>
          </a:p>
        </p:txBody>
      </p:sp>
      <p:sp>
        <p:nvSpPr>
          <p:cNvPr id="6" name="Rectangle 5"/>
          <p:cNvSpPr/>
          <p:nvPr/>
        </p:nvSpPr>
        <p:spPr>
          <a:xfrm>
            <a:off x="2291823" y="3818753"/>
            <a:ext cx="1527050" cy="458115"/>
          </a:xfrm>
          <a:prstGeom prst="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Query</a:t>
            </a:r>
          </a:p>
        </p:txBody>
      </p:sp>
      <p:sp>
        <p:nvSpPr>
          <p:cNvPr id="7" name="Rectangle 6"/>
          <p:cNvSpPr/>
          <p:nvPr/>
        </p:nvSpPr>
        <p:spPr>
          <a:xfrm>
            <a:off x="2295904" y="4429573"/>
            <a:ext cx="1527050" cy="458115"/>
          </a:xfrm>
          <a:prstGeom prst="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Book</a:t>
            </a:r>
          </a:p>
        </p:txBody>
      </p:sp>
      <p:sp>
        <p:nvSpPr>
          <p:cNvPr id="8" name="Rectangle 7"/>
          <p:cNvSpPr/>
          <p:nvPr/>
        </p:nvSpPr>
        <p:spPr>
          <a:xfrm>
            <a:off x="2291823" y="5040393"/>
            <a:ext cx="1527050" cy="458115"/>
          </a:xfrm>
          <a:prstGeom prst="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Cancel</a:t>
            </a:r>
          </a:p>
        </p:txBody>
      </p:sp>
      <p:sp>
        <p:nvSpPr>
          <p:cNvPr id="9" name="Rounded Rectangle 8"/>
          <p:cNvSpPr/>
          <p:nvPr/>
        </p:nvSpPr>
        <p:spPr>
          <a:xfrm>
            <a:off x="8552727" y="2749817"/>
            <a:ext cx="1527051" cy="1908812"/>
          </a:xfrm>
          <a:prstGeom prst="round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CPU registers Memory I/O devices</a:t>
            </a:r>
          </a:p>
        </p:txBody>
      </p:sp>
      <p:sp>
        <p:nvSpPr>
          <p:cNvPr id="10" name="Rectangle 9"/>
          <p:cNvSpPr/>
          <p:nvPr/>
        </p:nvSpPr>
        <p:spPr>
          <a:xfrm>
            <a:off x="8552728" y="4887688"/>
            <a:ext cx="1527050" cy="580901"/>
          </a:xfrm>
          <a:prstGeom prst="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CPU Instructions</a:t>
            </a:r>
          </a:p>
        </p:txBody>
      </p:sp>
      <p:sp>
        <p:nvSpPr>
          <p:cNvPr id="11" name="Rectangle 10"/>
          <p:cNvSpPr/>
          <p:nvPr/>
        </p:nvSpPr>
        <p:spPr>
          <a:xfrm>
            <a:off x="2139118" y="5956623"/>
            <a:ext cx="1985165" cy="610821"/>
          </a:xfrm>
          <a:prstGeom prst="rect">
            <a:avLst/>
          </a:prstGeom>
          <a:solidFill>
            <a:schemeClr val="tx1"/>
          </a:solidFill>
          <a:ln w="25400" cap="flat">
            <a:solidFill>
              <a:schemeClr val="tx1"/>
            </a:solidFill>
          </a:ln>
        </p:spPr>
        <p:txBody>
          <a:bodyPr anchor="ctr"/>
          <a:lstStyle>
            <a:lvl1pPr lvl="0">
              <a:defRPr/>
            </a:lvl1pPr>
          </a:lstStyle>
          <a:p>
            <a:pPr lvl="0" algn="ctr" rtl="0"/>
            <a:r>
              <a:rPr lang="en-US" b="1">
                <a:solidFill>
                  <a:srgbClr val="FF0000"/>
                </a:solidFill>
              </a:rPr>
              <a:t>Application Domain</a:t>
            </a:r>
          </a:p>
        </p:txBody>
      </p:sp>
      <p:sp>
        <p:nvSpPr>
          <p:cNvPr id="12" name="Rectangle 11"/>
          <p:cNvSpPr/>
          <p:nvPr/>
        </p:nvSpPr>
        <p:spPr>
          <a:xfrm>
            <a:off x="8400023" y="5956623"/>
            <a:ext cx="1985165" cy="610821"/>
          </a:xfrm>
          <a:prstGeom prst="rect">
            <a:avLst/>
          </a:prstGeom>
          <a:solidFill>
            <a:schemeClr val="tx1"/>
          </a:solidFill>
          <a:ln w="25400" cap="flat">
            <a:solidFill>
              <a:schemeClr val="tx1"/>
            </a:solidFill>
          </a:ln>
        </p:spPr>
        <p:txBody>
          <a:bodyPr anchor="ctr"/>
          <a:lstStyle>
            <a:lvl1pPr lvl="0">
              <a:defRPr/>
            </a:lvl1pPr>
          </a:lstStyle>
          <a:p>
            <a:pPr lvl="0" algn="ctr" rtl="0"/>
            <a:r>
              <a:rPr lang="en-US" b="1">
                <a:solidFill>
                  <a:srgbClr val="FF0000"/>
                </a:solidFill>
              </a:rPr>
              <a:t>Execution Domain</a:t>
            </a:r>
          </a:p>
        </p:txBody>
      </p:sp>
      <p:sp>
        <p:nvSpPr>
          <p:cNvPr id="13" name="Rounded Rectangle 12"/>
          <p:cNvSpPr/>
          <p:nvPr/>
        </p:nvSpPr>
        <p:spPr>
          <a:xfrm>
            <a:off x="5193217" y="2444407"/>
            <a:ext cx="2137870" cy="3206804"/>
          </a:xfrm>
          <a:prstGeom prst="roundRect">
            <a:avLst/>
          </a:prstGeom>
          <a:solidFill>
            <a:schemeClr val="tx1"/>
          </a:solidFill>
          <a:ln w="25400" cap="flat">
            <a:solidFill>
              <a:schemeClr val="accent1">
                <a:lumMod val="50000"/>
              </a:schemeClr>
            </a:solidFill>
          </a:ln>
        </p:spPr>
        <p:txBody>
          <a:bodyPr anchor="ctr"/>
          <a:lstStyle>
            <a:lvl1pPr lvl="0">
              <a:defRPr/>
            </a:lvl1pPr>
          </a:lstStyle>
          <a:p>
            <a:endParaRPr/>
          </a:p>
        </p:txBody>
      </p:sp>
      <p:sp>
        <p:nvSpPr>
          <p:cNvPr id="14" name="Rounded Rectangle 13"/>
          <p:cNvSpPr/>
          <p:nvPr/>
        </p:nvSpPr>
        <p:spPr>
          <a:xfrm>
            <a:off x="5498627" y="2749817"/>
            <a:ext cx="1527051" cy="1908812"/>
          </a:xfrm>
          <a:prstGeom prst="round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Data Structures</a:t>
            </a:r>
          </a:p>
        </p:txBody>
      </p:sp>
      <p:sp>
        <p:nvSpPr>
          <p:cNvPr id="15" name="Rectangle 14"/>
          <p:cNvSpPr/>
          <p:nvPr/>
        </p:nvSpPr>
        <p:spPr>
          <a:xfrm>
            <a:off x="5498627" y="4887688"/>
            <a:ext cx="1527050" cy="580901"/>
          </a:xfrm>
          <a:prstGeom prst="rect">
            <a:avLst/>
          </a:prstGeom>
          <a:solidFill>
            <a:schemeClr val="tx1"/>
          </a:solidFill>
          <a:ln w="25400" cap="flat">
            <a:solidFill>
              <a:schemeClr val="accent1">
                <a:shade val="50000"/>
              </a:schemeClr>
            </a:solidFill>
          </a:ln>
        </p:spPr>
        <p:txBody>
          <a:bodyPr anchor="ctr"/>
          <a:lstStyle>
            <a:lvl1pPr lvl="0">
              <a:defRPr/>
            </a:lvl1pPr>
          </a:lstStyle>
          <a:p>
            <a:pPr lvl="0" algn="ctr" rtl="0"/>
            <a:r>
              <a:rPr lang="en-US" b="1">
                <a:solidFill>
                  <a:srgbClr val="FF0000"/>
                </a:solidFill>
              </a:rPr>
              <a:t>Functions</a:t>
            </a:r>
          </a:p>
        </p:txBody>
      </p:sp>
      <p:sp>
        <p:nvSpPr>
          <p:cNvPr id="16" name="Rectangle 15"/>
          <p:cNvSpPr/>
          <p:nvPr/>
        </p:nvSpPr>
        <p:spPr>
          <a:xfrm>
            <a:off x="5345923" y="5956623"/>
            <a:ext cx="1985165" cy="610821"/>
          </a:xfrm>
          <a:prstGeom prst="rect">
            <a:avLst/>
          </a:prstGeom>
          <a:solidFill>
            <a:schemeClr val="tx1"/>
          </a:solidFill>
          <a:ln w="25400" cap="flat">
            <a:solidFill>
              <a:schemeClr val="tx1"/>
            </a:solidFill>
          </a:ln>
        </p:spPr>
        <p:txBody>
          <a:bodyPr anchor="ctr"/>
          <a:lstStyle>
            <a:lvl1pPr lvl="0">
              <a:defRPr/>
            </a:lvl1pPr>
          </a:lstStyle>
          <a:p>
            <a:pPr lvl="0" algn="ctr" rtl="0"/>
            <a:r>
              <a:rPr lang="en-US" sz="1600" b="1" dirty="0">
                <a:solidFill>
                  <a:srgbClr val="FF0000"/>
                </a:solidFill>
              </a:rPr>
              <a:t>Programming Language  </a:t>
            </a:r>
            <a:r>
              <a:rPr lang="en-US" sz="1600" b="1" dirty="0" smtClean="0">
                <a:solidFill>
                  <a:srgbClr val="FF0000"/>
                </a:solidFill>
              </a:rPr>
              <a:t>Domain</a:t>
            </a:r>
            <a:endParaRPr lang="en-US" sz="1600" b="1" dirty="0">
              <a:solidFill>
                <a:srgbClr val="FF0000"/>
              </a:solidFill>
            </a:endParaRPr>
          </a:p>
        </p:txBody>
      </p:sp>
      <p:sp>
        <p:nvSpPr>
          <p:cNvPr id="18" name="TextBox 17"/>
          <p:cNvSpPr txBox="1"/>
          <p:nvPr/>
        </p:nvSpPr>
        <p:spPr>
          <a:xfrm>
            <a:off x="3734226" y="2039240"/>
            <a:ext cx="1985165" cy="369332"/>
          </a:xfrm>
          <a:prstGeom prst="rect">
            <a:avLst/>
          </a:prstGeom>
          <a:solidFill>
            <a:schemeClr val="tx1"/>
          </a:solidFill>
        </p:spPr>
        <p:txBody>
          <a:bodyPr wrap="square"/>
          <a:lstStyle>
            <a:lvl1pPr lvl="0">
              <a:defRPr/>
            </a:lvl1pPr>
          </a:lstStyle>
          <a:p>
            <a:pPr lvl="0" rtl="0"/>
            <a:r>
              <a:rPr lang="en-US" sz="1600" b="1" dirty="0">
                <a:solidFill>
                  <a:srgbClr val="6F4001"/>
                </a:solidFill>
              </a:rPr>
              <a:t>Specification </a:t>
            </a:r>
            <a:r>
              <a:rPr lang="en-US" sz="1600" b="1" dirty="0" smtClean="0">
                <a:solidFill>
                  <a:srgbClr val="6F4001"/>
                </a:solidFill>
              </a:rPr>
              <a:t>Gap</a:t>
            </a:r>
            <a:endParaRPr lang="en-US" sz="1600" b="1" dirty="0">
              <a:solidFill>
                <a:srgbClr val="6F4001"/>
              </a:solidFill>
            </a:endParaRPr>
          </a:p>
        </p:txBody>
      </p:sp>
      <p:sp>
        <p:nvSpPr>
          <p:cNvPr id="20" name="TextBox 19"/>
          <p:cNvSpPr txBox="1"/>
          <p:nvPr/>
        </p:nvSpPr>
        <p:spPr>
          <a:xfrm>
            <a:off x="7025677" y="2030682"/>
            <a:ext cx="1679754" cy="369332"/>
          </a:xfrm>
          <a:prstGeom prst="rect">
            <a:avLst/>
          </a:prstGeom>
          <a:solidFill>
            <a:schemeClr val="tx1"/>
          </a:solidFill>
        </p:spPr>
        <p:txBody>
          <a:bodyPr wrap="square"/>
          <a:lstStyle>
            <a:lvl1pPr lvl="0">
              <a:defRPr/>
            </a:lvl1pPr>
          </a:lstStyle>
          <a:p>
            <a:pPr lvl="0" rtl="0"/>
            <a:r>
              <a:rPr lang="en-US" sz="1600" b="1" dirty="0">
                <a:solidFill>
                  <a:srgbClr val="6F4001"/>
                </a:solidFill>
              </a:rPr>
              <a:t>Execution Gap</a:t>
            </a:r>
          </a:p>
        </p:txBody>
      </p:sp>
      <p:sp>
        <p:nvSpPr>
          <p:cNvPr id="19" name="Slide Number Placeholder 18"/>
          <p:cNvSpPr>
            <a:spLocks noGrp="1"/>
          </p:cNvSpPr>
          <p:nvPr>
            <p:ph type="sldNum" sz="quarter" idx="12"/>
          </p:nvPr>
        </p:nvSpPr>
        <p:spPr/>
        <p:txBody>
          <a:bodyPr/>
          <a:lstStyle/>
          <a:p>
            <a:fld id="{6836A41F-F37B-48BA-9C8E-A095122DB2F5}" type="slidenum">
              <a:rPr lang="en-US" smtClean="0"/>
              <a:pPr/>
              <a:t>6</a:t>
            </a:fld>
            <a:endParaRPr lang="en-US"/>
          </a:p>
        </p:txBody>
      </p:sp>
    </p:spTree>
    <p:extLst>
      <p:ext uri="{BB962C8B-B14F-4D97-AF65-F5344CB8AC3E}">
        <p14:creationId xmlns:p14="http://schemas.microsoft.com/office/powerpoint/2010/main" xmlns="" val="360196636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Language Processors</a:t>
            </a:r>
          </a:p>
        </p:txBody>
      </p:sp>
      <p:sp>
        <p:nvSpPr>
          <p:cNvPr id="3" name="Text Placeholder 2"/>
          <p:cNvSpPr txBox="1">
            <a:spLocks noGrp="1"/>
          </p:cNvSpPr>
          <p:nvPr>
            <p:ph idx="1"/>
          </p:nvPr>
        </p:nvSpPr>
        <p:spPr>
          <a:prstGeom prst="rect">
            <a:avLst/>
          </a:prstGeom>
        </p:spPr>
        <p:txBody>
          <a:bodyPr>
            <a:normAutofit/>
          </a:bodyPr>
          <a:lstStyle>
            <a:lvl1pPr lvl="0">
              <a:defRPr/>
            </a:lvl1pPr>
          </a:lstStyle>
          <a:p>
            <a:pPr lvl="0" algn="just" rtl="0"/>
            <a:r>
              <a:rPr lang="en-US" i="1" dirty="0">
                <a:solidFill>
                  <a:schemeClr val="tx2"/>
                </a:solidFill>
                <a:latin typeface="Calibri" panose="020F0502020204030204" pitchFamily="34" charset="0"/>
                <a:cs typeface="Calibri" panose="020F0502020204030204" pitchFamily="34" charset="0"/>
              </a:rPr>
              <a:t>Language processor</a:t>
            </a:r>
            <a:r>
              <a:rPr lang="en-US" dirty="0">
                <a:latin typeface="Calibri" panose="020F0502020204030204" pitchFamily="34" charset="0"/>
                <a:cs typeface="Calibri" panose="020F0502020204030204" pitchFamily="34" charset="0"/>
              </a:rPr>
              <a:t>: Language processor is a software which bridges a specification or execution gap.</a:t>
            </a:r>
          </a:p>
          <a:p>
            <a:pPr lvl="0" algn="just" rtl="0"/>
            <a:endParaRPr lang="en-US" dirty="0">
              <a:latin typeface="Calibri" panose="020F0502020204030204" pitchFamily="34" charset="0"/>
              <a:cs typeface="Calibri" panose="020F0502020204030204" pitchFamily="34" charset="0"/>
            </a:endParaRPr>
          </a:p>
          <a:p>
            <a:pPr lvl="0" algn="just" rtl="0"/>
            <a:r>
              <a:rPr lang="en-US" i="1" dirty="0">
                <a:solidFill>
                  <a:schemeClr val="tx2"/>
                </a:solidFill>
                <a:latin typeface="Calibri" panose="020F0502020204030204" pitchFamily="34" charset="0"/>
                <a:cs typeface="Calibri" panose="020F0502020204030204" pitchFamily="34" charset="0"/>
              </a:rPr>
              <a:t>Language translator</a:t>
            </a:r>
            <a:r>
              <a:rPr lang="en-US" dirty="0">
                <a:latin typeface="Calibri" panose="020F0502020204030204" pitchFamily="34" charset="0"/>
                <a:cs typeface="Calibri" panose="020F0502020204030204" pitchFamily="34" charset="0"/>
              </a:rPr>
              <a:t>: Language translator for a programming language </a:t>
            </a:r>
            <a:r>
              <a:rPr lang="en-US" dirty="0" smtClean="0">
                <a:latin typeface="Calibri" panose="020F0502020204030204" pitchFamily="34" charset="0"/>
                <a:cs typeface="Calibri" panose="020F0502020204030204" pitchFamily="34" charset="0"/>
              </a:rPr>
              <a:t>PL  </a:t>
            </a:r>
            <a:r>
              <a:rPr lang="en-US" dirty="0">
                <a:latin typeface="Calibri" panose="020F0502020204030204" pitchFamily="34" charset="0"/>
                <a:cs typeface="Calibri" panose="020F0502020204030204" pitchFamily="34" charset="0"/>
              </a:rPr>
              <a:t>bridges an execution gap between </a:t>
            </a:r>
            <a:r>
              <a:rPr lang="en-US" dirty="0" smtClean="0">
                <a:latin typeface="Calibri" panose="020F0502020204030204" pitchFamily="34" charset="0"/>
                <a:cs typeface="Calibri" panose="020F0502020204030204" pitchFamily="34" charset="0"/>
              </a:rPr>
              <a:t>PL </a:t>
            </a:r>
            <a:r>
              <a:rPr lang="en-US" dirty="0">
                <a:latin typeface="Calibri" panose="020F0502020204030204" pitchFamily="34" charset="0"/>
                <a:cs typeface="Calibri" panose="020F0502020204030204" pitchFamily="34" charset="0"/>
              </a:rPr>
              <a:t>and machine language of a computer system.</a:t>
            </a:r>
          </a:p>
          <a:p>
            <a:pPr lvl="0" algn="just" rtl="0"/>
            <a:endParaRPr lang="en-US" dirty="0">
              <a:latin typeface="Calibri" panose="020F0502020204030204" pitchFamily="34" charset="0"/>
              <a:cs typeface="Calibri" panose="020F0502020204030204" pitchFamily="34" charset="0"/>
            </a:endParaRPr>
          </a:p>
          <a:p>
            <a:pPr lvl="0" algn="just" rtl="0"/>
            <a:r>
              <a:rPr lang="en-US" dirty="0">
                <a:latin typeface="Calibri" panose="020F0502020204030204" pitchFamily="34" charset="0"/>
                <a:cs typeface="Calibri" panose="020F0502020204030204" pitchFamily="34" charset="0"/>
              </a:rPr>
              <a:t>A language translator is called a </a:t>
            </a:r>
            <a:r>
              <a:rPr lang="en-US" i="1" dirty="0">
                <a:solidFill>
                  <a:schemeClr val="tx2"/>
                </a:solidFill>
                <a:latin typeface="Calibri" panose="020F0502020204030204" pitchFamily="34" charset="0"/>
                <a:cs typeface="Calibri" panose="020F0502020204030204" pitchFamily="34" charset="0"/>
              </a:rPr>
              <a:t>cross translator</a:t>
            </a:r>
            <a:r>
              <a:rPr lang="en-US" dirty="0">
                <a:latin typeface="Calibri" panose="020F0502020204030204" pitchFamily="34" charset="0"/>
                <a:cs typeface="Calibri" panose="020F0502020204030204" pitchFamily="34" charset="0"/>
              </a:rPr>
              <a:t> if it bridges an execution gap to the machine </a:t>
            </a:r>
            <a:r>
              <a:rPr lang="en-US" dirty="0" smtClean="0">
                <a:latin typeface="Calibri" panose="020F0502020204030204" pitchFamily="34" charset="0"/>
                <a:cs typeface="Calibri" panose="020F0502020204030204" pitchFamily="34" charset="0"/>
              </a:rPr>
              <a:t>language </a:t>
            </a:r>
            <a:r>
              <a:rPr lang="en-US" dirty="0">
                <a:latin typeface="Calibri" panose="020F0502020204030204" pitchFamily="34" charset="0"/>
                <a:cs typeface="Calibri" panose="020F0502020204030204" pitchFamily="34" charset="0"/>
              </a:rPr>
              <a:t>but itself runs on some </a:t>
            </a:r>
            <a:r>
              <a:rPr lang="en-US" dirty="0" smtClean="0">
                <a:latin typeface="Calibri" panose="020F0502020204030204" pitchFamily="34" charset="0"/>
                <a:cs typeface="Calibri" panose="020F0502020204030204" pitchFamily="34" charset="0"/>
              </a:rPr>
              <a:t>computer.</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6836A41F-F37B-48BA-9C8E-A095122DB2F5}" type="slidenum">
              <a:rPr lang="en-US" smtClean="0"/>
              <a:pPr/>
              <a:t>7</a:t>
            </a:fld>
            <a:endParaRPr lang="en-US"/>
          </a:p>
        </p:txBody>
      </p:sp>
    </p:spTree>
    <p:extLst>
      <p:ext uri="{BB962C8B-B14F-4D97-AF65-F5344CB8AC3E}">
        <p14:creationId xmlns:p14="http://schemas.microsoft.com/office/powerpoint/2010/main" xmlns="" val="393785638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Language Processors</a:t>
            </a:r>
          </a:p>
        </p:txBody>
      </p:sp>
      <p:sp>
        <p:nvSpPr>
          <p:cNvPr id="3" name="Text Placeholder 2"/>
          <p:cNvSpPr txBox="1">
            <a:spLocks noGrp="1"/>
          </p:cNvSpPr>
          <p:nvPr>
            <p:ph idx="1"/>
          </p:nvPr>
        </p:nvSpPr>
        <p:spPr>
          <a:prstGeom prst="rect">
            <a:avLst/>
          </a:prstGeom>
        </p:spPr>
        <p:txBody>
          <a:bodyPr/>
          <a:lstStyle>
            <a:lvl1pPr lvl="0">
              <a:defRPr/>
            </a:lvl1pPr>
          </a:lstStyle>
          <a:p>
            <a:pPr lvl="0" algn="just" rtl="0"/>
            <a:r>
              <a:rPr lang="en-US" i="1" dirty="0">
                <a:solidFill>
                  <a:schemeClr val="tx2"/>
                </a:solidFill>
                <a:latin typeface="Calibri" panose="020F0502020204030204" pitchFamily="34" charset="0"/>
                <a:cs typeface="Calibri" panose="020F0502020204030204" pitchFamily="34" charset="0"/>
              </a:rPr>
              <a:t>De-translator</a:t>
            </a:r>
            <a:r>
              <a:rPr lang="en-US" dirty="0">
                <a:latin typeface="Calibri" panose="020F0502020204030204" pitchFamily="34" charset="0"/>
                <a:cs typeface="Calibri" panose="020F0502020204030204" pitchFamily="34" charset="0"/>
              </a:rPr>
              <a:t>: It bridges the same execution gap as language translator, but in the opposite direction.</a:t>
            </a:r>
          </a:p>
          <a:p>
            <a:pPr lvl="0" algn="just" rtl="0"/>
            <a:endParaRPr lang="en-US" dirty="0">
              <a:latin typeface="Calibri" panose="020F0502020204030204" pitchFamily="34" charset="0"/>
              <a:cs typeface="Calibri" panose="020F0502020204030204" pitchFamily="34" charset="0"/>
            </a:endParaRPr>
          </a:p>
          <a:p>
            <a:pPr lvl="0" algn="just" rtl="0"/>
            <a:r>
              <a:rPr lang="en-US" i="1" dirty="0">
                <a:solidFill>
                  <a:schemeClr val="tx2"/>
                </a:solidFill>
                <a:latin typeface="Calibri" panose="020F0502020204030204" pitchFamily="34" charset="0"/>
                <a:cs typeface="Calibri" panose="020F0502020204030204" pitchFamily="34" charset="0"/>
              </a:rPr>
              <a:t>Preprocessor</a:t>
            </a:r>
            <a:r>
              <a:rPr lang="en-US" dirty="0">
                <a:latin typeface="Calibri" panose="020F0502020204030204" pitchFamily="34" charset="0"/>
                <a:cs typeface="Calibri" panose="020F0502020204030204" pitchFamily="34" charset="0"/>
              </a:rPr>
              <a:t>: It is a language processor which bridges an execution gap but is not a language translator.</a:t>
            </a:r>
          </a:p>
          <a:p>
            <a:pPr lvl="0" algn="just" rtl="0"/>
            <a:endParaRPr lang="en-US" dirty="0">
              <a:latin typeface="Calibri" panose="020F0502020204030204" pitchFamily="34" charset="0"/>
              <a:cs typeface="Calibri" panose="020F0502020204030204" pitchFamily="34" charset="0"/>
            </a:endParaRPr>
          </a:p>
          <a:p>
            <a:pPr lvl="0" algn="just" rtl="0"/>
            <a:r>
              <a:rPr lang="en-US" i="1" dirty="0">
                <a:solidFill>
                  <a:schemeClr val="tx2"/>
                </a:solidFill>
                <a:latin typeface="Calibri" panose="020F0502020204030204" pitchFamily="34" charset="0"/>
                <a:cs typeface="Calibri" panose="020F0502020204030204" pitchFamily="34" charset="0"/>
              </a:rPr>
              <a:t>Language migrator</a:t>
            </a:r>
            <a:r>
              <a:rPr lang="en-US" dirty="0">
                <a:latin typeface="Calibri" panose="020F0502020204030204" pitchFamily="34" charset="0"/>
                <a:cs typeface="Calibri" panose="020F0502020204030204" pitchFamily="34" charset="0"/>
              </a:rPr>
              <a:t>: It bridges the specification gap between two programming languages.</a:t>
            </a:r>
          </a:p>
        </p:txBody>
      </p:sp>
      <p:sp>
        <p:nvSpPr>
          <p:cNvPr id="4" name="Slide Number Placeholder 3"/>
          <p:cNvSpPr>
            <a:spLocks noGrp="1"/>
          </p:cNvSpPr>
          <p:nvPr>
            <p:ph type="sldNum" sz="quarter" idx="12"/>
          </p:nvPr>
        </p:nvSpPr>
        <p:spPr/>
        <p:txBody>
          <a:bodyPr/>
          <a:lstStyle/>
          <a:p>
            <a:fld id="{6836A41F-F37B-48BA-9C8E-A095122DB2F5}" type="slidenum">
              <a:rPr lang="en-US" smtClean="0"/>
              <a:pPr/>
              <a:t>8</a:t>
            </a:fld>
            <a:endParaRPr lang="en-US"/>
          </a:p>
        </p:txBody>
      </p:sp>
    </p:spTree>
    <p:extLst>
      <p:ext uri="{BB962C8B-B14F-4D97-AF65-F5344CB8AC3E}">
        <p14:creationId xmlns:p14="http://schemas.microsoft.com/office/powerpoint/2010/main" xmlns="" val="32656189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Language Processors</a:t>
            </a:r>
          </a:p>
        </p:txBody>
      </p:sp>
      <p:sp>
        <p:nvSpPr>
          <p:cNvPr id="3" name="Text Placeholder 2"/>
          <p:cNvSpPr txBox="1">
            <a:spLocks noGrp="1"/>
          </p:cNvSpPr>
          <p:nvPr>
            <p:ph idx="1"/>
          </p:nvPr>
        </p:nvSpPr>
        <p:spPr>
          <a:prstGeom prst="rect">
            <a:avLst/>
          </a:prstGeom>
        </p:spPr>
        <p:txBody>
          <a:bodyPr>
            <a:normAutofit fontScale="92500" lnSpcReduction="10000"/>
          </a:bodyPr>
          <a:lstStyle>
            <a:lvl1pPr lvl="0">
              <a:defRPr/>
            </a:lvl1pPr>
          </a:lstStyle>
          <a:p>
            <a:pPr lvl="0" algn="just" rtl="0"/>
            <a:r>
              <a:rPr lang="en-US" i="1" dirty="0">
                <a:solidFill>
                  <a:schemeClr val="tx2"/>
                </a:solidFill>
                <a:latin typeface="Calibri" panose="020F0502020204030204" pitchFamily="34" charset="0"/>
                <a:cs typeface="Calibri" panose="020F0502020204030204" pitchFamily="34" charset="0"/>
              </a:rPr>
              <a:t>Interpreter</a:t>
            </a:r>
            <a:r>
              <a:rPr lang="en-US" dirty="0">
                <a:latin typeface="Calibri" panose="020F0502020204030204" pitchFamily="34" charset="0"/>
                <a:cs typeface="Calibri" panose="020F0502020204030204" pitchFamily="34" charset="0"/>
              </a:rPr>
              <a:t>: An interpreter is a language processor which bridges an execution gap without generating a machine language program.</a:t>
            </a:r>
          </a:p>
          <a:p>
            <a:pPr lvl="0" algn="just" rtl="0"/>
            <a:endParaRPr lang="en-US" dirty="0">
              <a:latin typeface="Calibri" panose="020F0502020204030204" pitchFamily="34" charset="0"/>
              <a:cs typeface="Calibri" panose="020F0502020204030204" pitchFamily="34" charset="0"/>
            </a:endParaRPr>
          </a:p>
          <a:p>
            <a:pPr lvl="0" algn="just" rtl="0"/>
            <a:r>
              <a:rPr lang="en-US" i="1" dirty="0">
                <a:solidFill>
                  <a:schemeClr val="tx2"/>
                </a:solidFill>
                <a:latin typeface="Calibri" panose="020F0502020204030204" pitchFamily="34" charset="0"/>
                <a:cs typeface="Calibri" panose="020F0502020204030204" pitchFamily="34" charset="0"/>
              </a:rPr>
              <a:t>Source language</a:t>
            </a:r>
            <a:r>
              <a:rPr lang="en-US" dirty="0">
                <a:latin typeface="Calibri" panose="020F0502020204030204" pitchFamily="34" charset="0"/>
                <a:cs typeface="Calibri" panose="020F0502020204030204" pitchFamily="34" charset="0"/>
              </a:rPr>
              <a:t>: The program which forms the input to a language processor is a source program. The language in which the source program is written is known source language.</a:t>
            </a:r>
          </a:p>
          <a:p>
            <a:pPr lvl="0" algn="just" rtl="0"/>
            <a:endParaRPr lang="en-US" dirty="0">
              <a:latin typeface="Calibri" panose="020F0502020204030204" pitchFamily="34" charset="0"/>
              <a:cs typeface="Calibri" panose="020F0502020204030204" pitchFamily="34" charset="0"/>
            </a:endParaRPr>
          </a:p>
          <a:p>
            <a:pPr lvl="0" algn="just" rtl="0"/>
            <a:r>
              <a:rPr lang="en-US" i="1" dirty="0">
                <a:solidFill>
                  <a:schemeClr val="tx2"/>
                </a:solidFill>
                <a:latin typeface="Calibri" panose="020F0502020204030204" pitchFamily="34" charset="0"/>
                <a:cs typeface="Calibri" panose="020F0502020204030204" pitchFamily="34" charset="0"/>
              </a:rPr>
              <a:t>Target language</a:t>
            </a:r>
            <a:r>
              <a:rPr lang="en-US" dirty="0">
                <a:latin typeface="Calibri" panose="020F0502020204030204" pitchFamily="34" charset="0"/>
                <a:cs typeface="Calibri" panose="020F0502020204030204" pitchFamily="34" charset="0"/>
              </a:rPr>
              <a:t>: The output of a language processor is known as the target program. The language, to which the target program belongs to, is called target language.</a:t>
            </a:r>
          </a:p>
        </p:txBody>
      </p:sp>
      <p:sp>
        <p:nvSpPr>
          <p:cNvPr id="4" name="Slide Number Placeholder 3"/>
          <p:cNvSpPr>
            <a:spLocks noGrp="1"/>
          </p:cNvSpPr>
          <p:nvPr>
            <p:ph type="sldNum" sz="quarter" idx="12"/>
          </p:nvPr>
        </p:nvSpPr>
        <p:spPr/>
        <p:txBody>
          <a:bodyPr/>
          <a:lstStyle/>
          <a:p>
            <a:fld id="{6836A41F-F37B-48BA-9C8E-A095122DB2F5}" type="slidenum">
              <a:rPr lang="en-US" smtClean="0"/>
              <a:pPr/>
              <a:t>9</a:t>
            </a:fld>
            <a:endParaRPr lang="en-US"/>
          </a:p>
        </p:txBody>
      </p:sp>
    </p:spTree>
    <p:extLst>
      <p:ext uri="{BB962C8B-B14F-4D97-AF65-F5344CB8AC3E}">
        <p14:creationId xmlns:p14="http://schemas.microsoft.com/office/powerpoint/2010/main" xmlns="" val="6351571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6">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Theme6" id="{1B37DE4B-404E-4B25-AD33-21D7921AD208}" vid="{AFCCDC74-EC17-4DE6-972B-1BDD5ECCE72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Theme6</Template>
  <TotalTime>170</TotalTime>
  <Words>1323</Words>
  <Application>Microsoft Office PowerPoint</Application>
  <PresentationFormat>Custom</PresentationFormat>
  <Paragraphs>224</Paragraphs>
  <Slides>25</Slides>
  <Notes>2</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Theme6</vt:lpstr>
      <vt:lpstr>1_Berlin</vt:lpstr>
      <vt:lpstr>2_Berlin</vt:lpstr>
      <vt:lpstr>Slide 1</vt:lpstr>
      <vt:lpstr>Contents</vt:lpstr>
      <vt:lpstr>Introduction</vt:lpstr>
      <vt:lpstr>Some definitions…</vt:lpstr>
      <vt:lpstr>Semantic gap between domains</vt:lpstr>
      <vt:lpstr>Semantic gap between domains</vt:lpstr>
      <vt:lpstr>Language Processors</vt:lpstr>
      <vt:lpstr>Language Processors</vt:lpstr>
      <vt:lpstr>Language Processors</vt:lpstr>
      <vt:lpstr>Procedure v/s Problem Oriented Language</vt:lpstr>
      <vt:lpstr>Language processing activity</vt:lpstr>
      <vt:lpstr>Language processing activity</vt:lpstr>
      <vt:lpstr>Language processing activity(Cont…)</vt:lpstr>
      <vt:lpstr>Language Processing Activity(Cont…)</vt:lpstr>
      <vt:lpstr>Fundamental of Language Processing</vt:lpstr>
      <vt:lpstr>Phases of Language Processor</vt:lpstr>
      <vt:lpstr>Two-pass schematic of language processor </vt:lpstr>
      <vt:lpstr>Language Processor Pass</vt:lpstr>
      <vt:lpstr>Intermediate representation (IR)</vt:lpstr>
      <vt:lpstr>Fundamental of Language Processing</vt:lpstr>
      <vt:lpstr>Phases of Language Processor</vt:lpstr>
      <vt:lpstr>Phases of Language Processor</vt:lpstr>
      <vt:lpstr>Phases of Language Processor</vt:lpstr>
      <vt:lpstr>Phases of Language Processor</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Jainam Shah</dc:creator>
  <cp:lastModifiedBy>Amul01</cp:lastModifiedBy>
  <cp:revision>16</cp:revision>
  <dcterms:created xsi:type="dcterms:W3CDTF">2018-10-04T16:40:44Z</dcterms:created>
  <dcterms:modified xsi:type="dcterms:W3CDTF">2018-10-05T05:46:13Z</dcterms:modified>
</cp:coreProperties>
</file>