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E10F-8552-486F-B46D-522CEB7DDEEF}" type="datetimeFigureOut">
              <a:rPr lang="en-US" smtClean="0"/>
              <a:t>9/27/2017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D844C-750D-49D1-8EF8-7C27A77A190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54EE-4C7F-4BAB-9B46-7E03384E31AF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tu-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8514" y="228600"/>
            <a:ext cx="1073861" cy="1295400"/>
          </a:xfrm>
          <a:prstGeom prst="rect">
            <a:avLst/>
          </a:prstGeom>
        </p:spPr>
      </p:pic>
      <p:pic>
        <p:nvPicPr>
          <p:cNvPr id="3" name="Picture 2" descr="sce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1" y="228600"/>
            <a:ext cx="1387024" cy="12191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1980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SARVAJANIK COLLEGE OF ENGINEERING AND TECHNOLOGY</a:t>
            </a:r>
            <a:endParaRPr lang="en-IN" sz="3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Topic:</a:t>
            </a:r>
            <a:r>
              <a:rPr lang="en-US" sz="2600" dirty="0"/>
              <a:t> </a:t>
            </a:r>
            <a:r>
              <a:rPr lang="en-US" sz="2600" dirty="0" smtClean="0"/>
              <a:t>Sequence Detector using </a:t>
            </a:r>
            <a:r>
              <a:rPr lang="en-US" sz="2600" dirty="0" smtClean="0"/>
              <a:t>Synchronous State </a:t>
            </a:r>
            <a:r>
              <a:rPr lang="en-US" sz="2600" dirty="0" smtClean="0"/>
              <a:t>Machines</a:t>
            </a:r>
          </a:p>
          <a:p>
            <a:pPr>
              <a:buNone/>
            </a:pPr>
            <a:r>
              <a:rPr lang="en-US" sz="2600" dirty="0" smtClean="0"/>
              <a:t>Subject: Digital Electronics</a:t>
            </a:r>
          </a:p>
          <a:p>
            <a:pPr>
              <a:buNone/>
            </a:pPr>
            <a:r>
              <a:rPr lang="en-US" sz="2600" dirty="0" smtClean="0"/>
              <a:t>Department: Computer Engineering (2110007) </a:t>
            </a:r>
          </a:p>
          <a:p>
            <a:pPr>
              <a:buNone/>
            </a:pPr>
            <a:r>
              <a:rPr lang="en-US" sz="2600" dirty="0" smtClean="0"/>
              <a:t>Prepared by: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4343400"/>
          <a:ext cx="6019800" cy="2148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98426"/>
                <a:gridCol w="2921374"/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Enrollment number</a:t>
                      </a:r>
                      <a:endParaRPr lang="en-US" sz="2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Amul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Luniya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160420107003</a:t>
                      </a:r>
                      <a:endParaRPr lang="en-US" sz="20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Priya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Bhagwakar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160420107004</a:t>
                      </a:r>
                      <a:endParaRPr lang="en-US" sz="2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Darshit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Akbari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160420107002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Muskan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Agarwal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160420107001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Non - Overlapping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non-overlapping sequence detector, output will be decided once the desired pattern is received and no output will be there for any other pattern.</a:t>
            </a:r>
          </a:p>
          <a:p>
            <a:r>
              <a:rPr lang="en-US" dirty="0" smtClean="0"/>
              <a:t>For example (detection of </a:t>
            </a:r>
            <a:r>
              <a:rPr lang="en-US" dirty="0" smtClean="0"/>
              <a:t>100) </a:t>
            </a:r>
            <a:r>
              <a:rPr lang="en-US" dirty="0" smtClean="0"/>
              <a:t>– </a:t>
            </a:r>
          </a:p>
          <a:p>
            <a:pPr>
              <a:buNone/>
            </a:pPr>
            <a:r>
              <a:rPr lang="en-US" dirty="0" smtClean="0"/>
              <a:t>		  Input sequence – </a:t>
            </a:r>
            <a:r>
              <a:rPr lang="en-US" b="1" dirty="0" smtClean="0"/>
              <a:t>100</a:t>
            </a:r>
            <a:r>
              <a:rPr lang="en-US" dirty="0" smtClean="0"/>
              <a:t>10</a:t>
            </a:r>
            <a:r>
              <a:rPr lang="en-US" b="1" dirty="0" smtClean="0"/>
              <a:t>100</a:t>
            </a:r>
            <a:r>
              <a:rPr lang="en-US" dirty="0" smtClean="0"/>
              <a:t>01010</a:t>
            </a:r>
          </a:p>
          <a:p>
            <a:pPr>
              <a:buNone/>
            </a:pPr>
            <a:r>
              <a:rPr lang="en-US" dirty="0" smtClean="0"/>
              <a:t>	     Output Sequence – </a:t>
            </a:r>
            <a:r>
              <a:rPr lang="en-US" dirty="0" smtClean="0"/>
              <a:t>00</a:t>
            </a:r>
            <a:r>
              <a:rPr lang="en-US" b="1" dirty="0" smtClean="0"/>
              <a:t>1</a:t>
            </a:r>
            <a:r>
              <a:rPr lang="en-US" dirty="0" smtClean="0"/>
              <a:t>0000</a:t>
            </a:r>
            <a:r>
              <a:rPr lang="en-US" b="1" dirty="0" smtClean="0"/>
              <a:t>1</a:t>
            </a:r>
            <a:r>
              <a:rPr lang="en-US" dirty="0" smtClean="0"/>
              <a:t>00000 </a:t>
            </a:r>
            <a:endParaRPr lang="en-US" dirty="0" smtClean="0"/>
          </a:p>
          <a:p>
            <a:r>
              <a:rPr lang="en-US" dirty="0" smtClean="0"/>
              <a:t>The Sequence detector resets itself to initial state after the sequence is detected.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962400" y="21336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S1</a:t>
            </a:r>
            <a:endParaRPr lang="en-IN" sz="4000" b="1" dirty="0"/>
          </a:p>
        </p:txBody>
      </p:sp>
      <p:sp>
        <p:nvSpPr>
          <p:cNvPr id="4" name="Oval 3"/>
          <p:cNvSpPr/>
          <p:nvPr/>
        </p:nvSpPr>
        <p:spPr>
          <a:xfrm>
            <a:off x="6019800" y="47244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S2</a:t>
            </a:r>
            <a:endParaRPr lang="en-IN" sz="4000" b="1" dirty="0"/>
          </a:p>
        </p:txBody>
      </p:sp>
      <p:sp>
        <p:nvSpPr>
          <p:cNvPr id="5" name="Oval 4"/>
          <p:cNvSpPr/>
          <p:nvPr/>
        </p:nvSpPr>
        <p:spPr>
          <a:xfrm>
            <a:off x="2209800" y="4724400"/>
            <a:ext cx="10668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S3</a:t>
            </a:r>
            <a:endParaRPr lang="en-IN" sz="4000" b="1" dirty="0"/>
          </a:p>
        </p:txBody>
      </p:sp>
      <p:cxnSp>
        <p:nvCxnSpPr>
          <p:cNvPr id="7" name="Straight Arrow Connector 6"/>
          <p:cNvCxnSpPr>
            <a:stCxn id="3" idx="5"/>
          </p:cNvCxnSpPr>
          <p:nvPr/>
        </p:nvCxnSpPr>
        <p:spPr>
          <a:xfrm rot="16200000" flipH="1">
            <a:off x="4649950" y="3202150"/>
            <a:ext cx="1897670" cy="1451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6"/>
          </p:cNvCxnSpPr>
          <p:nvPr/>
        </p:nvCxnSpPr>
        <p:spPr>
          <a:xfrm rot="10800000">
            <a:off x="3276600" y="52197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rot="5400000" flipH="1" flipV="1">
            <a:off x="2672580" y="3278352"/>
            <a:ext cx="1745270" cy="1146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208550">
            <a:off x="5348268" y="351090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1/0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4876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r>
              <a:rPr lang="en-US" sz="2400" dirty="0" smtClean="0"/>
              <a:t>/0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 rot="17912731">
            <a:off x="3127269" y="347795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1/1</a:t>
            </a:r>
            <a:endParaRPr lang="en-IN" sz="2400" dirty="0"/>
          </a:p>
        </p:txBody>
      </p:sp>
      <p:cxnSp>
        <p:nvCxnSpPr>
          <p:cNvPr id="29" name="Curved Connector 28"/>
          <p:cNvCxnSpPr>
            <a:stCxn id="3" idx="6"/>
            <a:endCxn id="3" idx="1"/>
          </p:cNvCxnSpPr>
          <p:nvPr/>
        </p:nvCxnSpPr>
        <p:spPr>
          <a:xfrm flipH="1" flipV="1">
            <a:off x="4118629" y="2278670"/>
            <a:ext cx="910571" cy="350230"/>
          </a:xfrm>
          <a:prstGeom prst="curvedConnector4">
            <a:avLst>
              <a:gd name="adj1" fmla="val -25105"/>
              <a:gd name="adj2" fmla="val 2990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28"/>
          <p:cNvCxnSpPr>
            <a:stCxn id="4" idx="6"/>
          </p:cNvCxnSpPr>
          <p:nvPr/>
        </p:nvCxnSpPr>
        <p:spPr>
          <a:xfrm flipH="1" flipV="1">
            <a:off x="6858001" y="4800600"/>
            <a:ext cx="228599" cy="419100"/>
          </a:xfrm>
          <a:prstGeom prst="curvedConnector4">
            <a:avLst>
              <a:gd name="adj1" fmla="val -303078"/>
              <a:gd name="adj2" fmla="val 23007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8254327">
            <a:off x="3432068" y="370655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r>
              <a:rPr lang="en-US" sz="2400" dirty="0" smtClean="0"/>
              <a:t>/0</a:t>
            </a:r>
            <a:endParaRPr lang="en-IN" sz="2400" dirty="0"/>
          </a:p>
        </p:txBody>
      </p:sp>
      <p:sp>
        <p:nvSpPr>
          <p:cNvPr id="47" name="TextBox 46"/>
          <p:cNvSpPr txBox="1"/>
          <p:nvPr/>
        </p:nvSpPr>
        <p:spPr>
          <a:xfrm rot="1448736">
            <a:off x="4727468" y="126816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r>
              <a:rPr lang="en-US" sz="2400" dirty="0" smtClean="0"/>
              <a:t>/0</a:t>
            </a:r>
            <a:endParaRPr lang="en-IN" sz="2400" dirty="0"/>
          </a:p>
        </p:txBody>
      </p:sp>
      <p:sp>
        <p:nvSpPr>
          <p:cNvPr id="48" name="Rectangle 47"/>
          <p:cNvSpPr/>
          <p:nvPr/>
        </p:nvSpPr>
        <p:spPr>
          <a:xfrm rot="1602986">
            <a:off x="7262301" y="3916234"/>
            <a:ext cx="61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1/0</a:t>
            </a:r>
            <a:endParaRPr lang="en-IN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1219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 Sequence - 101</a:t>
            </a:r>
            <a:endParaRPr lang="en-IN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3124200" y="586740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State Diagram</a:t>
            </a:r>
            <a:endParaRPr lang="en-IN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Overlapping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an overlapping sequence detector, some bits from the end part of input sequence may repeat/be included in the next sequence in beginning for sequence detection.</a:t>
            </a:r>
          </a:p>
          <a:p>
            <a:r>
              <a:rPr lang="en-US" dirty="0" smtClean="0"/>
              <a:t>For example (detection of 1001) –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Input Sequence – 100100110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Output Sequence – 000</a:t>
            </a:r>
            <a:r>
              <a:rPr lang="en-US" b="1" dirty="0" smtClean="0"/>
              <a:t>1</a:t>
            </a:r>
            <a:r>
              <a:rPr lang="en-US" dirty="0" smtClean="0"/>
              <a:t>00</a:t>
            </a:r>
            <a:r>
              <a:rPr lang="en-US" b="1" dirty="0" smtClean="0"/>
              <a:t>1</a:t>
            </a:r>
            <a:r>
              <a:rPr lang="en-US" dirty="0" smtClean="0"/>
              <a:t>00</a:t>
            </a:r>
          </a:p>
          <a:p>
            <a:r>
              <a:rPr lang="en-US" dirty="0" smtClean="0"/>
              <a:t>The sequence detector resets itself to some state than the initial state for the overlapping bit(s).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 Sequence - 1001001</a:t>
            </a:r>
            <a:endParaRPr lang="en-IN" sz="3200" dirty="0"/>
          </a:p>
        </p:txBody>
      </p:sp>
      <p:sp>
        <p:nvSpPr>
          <p:cNvPr id="4" name="Oval 3"/>
          <p:cNvSpPr/>
          <p:nvPr/>
        </p:nvSpPr>
        <p:spPr>
          <a:xfrm>
            <a:off x="4419600" y="22860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S0</a:t>
            </a:r>
            <a:endParaRPr lang="en-IN" sz="3200" b="1" dirty="0"/>
          </a:p>
        </p:txBody>
      </p:sp>
      <p:sp>
        <p:nvSpPr>
          <p:cNvPr id="5" name="Oval 4"/>
          <p:cNvSpPr/>
          <p:nvPr/>
        </p:nvSpPr>
        <p:spPr>
          <a:xfrm>
            <a:off x="4419600" y="54864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S2</a:t>
            </a:r>
            <a:endParaRPr lang="en-IN" sz="3200" b="1" dirty="0"/>
          </a:p>
        </p:txBody>
      </p:sp>
      <p:sp>
        <p:nvSpPr>
          <p:cNvPr id="6" name="Oval 5"/>
          <p:cNvSpPr/>
          <p:nvPr/>
        </p:nvSpPr>
        <p:spPr>
          <a:xfrm>
            <a:off x="6781800" y="38862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S1</a:t>
            </a:r>
            <a:endParaRPr lang="en-IN" sz="3200" b="1" dirty="0"/>
          </a:p>
        </p:txBody>
      </p:sp>
      <p:sp>
        <p:nvSpPr>
          <p:cNvPr id="7" name="Oval 6"/>
          <p:cNvSpPr/>
          <p:nvPr/>
        </p:nvSpPr>
        <p:spPr>
          <a:xfrm>
            <a:off x="1981200" y="388620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S3</a:t>
            </a:r>
            <a:endParaRPr lang="en-IN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7800" y="2971800"/>
            <a:ext cx="1524000" cy="1142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</p:cNvCxnSpPr>
          <p:nvPr/>
        </p:nvCxnSpPr>
        <p:spPr>
          <a:xfrm rot="5400000" flipH="1" flipV="1">
            <a:off x="3028389" y="2628901"/>
            <a:ext cx="1124511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6" idx="2"/>
          </p:cNvCxnSpPr>
          <p:nvPr/>
        </p:nvCxnSpPr>
        <p:spPr>
          <a:xfrm>
            <a:off x="2895600" y="4343400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5334000" y="4571998"/>
            <a:ext cx="1447802" cy="114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3"/>
          </p:cNvCxnSpPr>
          <p:nvPr/>
        </p:nvCxnSpPr>
        <p:spPr>
          <a:xfrm flipV="1">
            <a:off x="5334000" y="4666689"/>
            <a:ext cx="1581711" cy="1276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819400" y="4572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28"/>
          <p:cNvCxnSpPr/>
          <p:nvPr/>
        </p:nvCxnSpPr>
        <p:spPr>
          <a:xfrm flipH="1" flipV="1">
            <a:off x="7467600" y="3886200"/>
            <a:ext cx="228599" cy="419100"/>
          </a:xfrm>
          <a:prstGeom prst="curvedConnector4">
            <a:avLst>
              <a:gd name="adj1" fmla="val -303078"/>
              <a:gd name="adj2" fmla="val 2300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28"/>
          <p:cNvCxnSpPr>
            <a:stCxn id="4" idx="6"/>
            <a:endCxn id="4" idx="1"/>
          </p:cNvCxnSpPr>
          <p:nvPr/>
        </p:nvCxnSpPr>
        <p:spPr>
          <a:xfrm flipH="1" flipV="1">
            <a:off x="4553511" y="2419911"/>
            <a:ext cx="780489" cy="323289"/>
          </a:xfrm>
          <a:prstGeom prst="curvedConnector4">
            <a:avLst>
              <a:gd name="adj1" fmla="val -29289"/>
              <a:gd name="adj2" fmla="val 28175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Contents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State </a:t>
            </a:r>
            <a:r>
              <a:rPr lang="en-US" dirty="0" smtClean="0"/>
              <a:t>Machine</a:t>
            </a:r>
            <a:endParaRPr lang="en-US" dirty="0" smtClean="0"/>
          </a:p>
          <a:p>
            <a:r>
              <a:rPr lang="en-US" dirty="0" smtClean="0"/>
              <a:t>Synchronous State Machines</a:t>
            </a:r>
          </a:p>
          <a:p>
            <a:r>
              <a:rPr lang="en-US" dirty="0" smtClean="0"/>
              <a:t>As a Sequence Detector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 Non-overlapping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 Overlapping</a:t>
            </a:r>
            <a:endParaRPr lang="en-US" dirty="0"/>
          </a:p>
          <a:p>
            <a:r>
              <a:rPr lang="en-US" dirty="0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The State </a:t>
            </a:r>
            <a:r>
              <a:rPr lang="en-US" dirty="0" smtClean="0">
                <a:solidFill>
                  <a:srgbClr val="FFFF00"/>
                </a:solidFill>
              </a:rPr>
              <a:t>Machine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1148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3200" dirty="0" smtClean="0">
                <a:solidFill>
                  <a:schemeClr val="tx1"/>
                </a:solidFill>
              </a:rPr>
              <a:t>A </a:t>
            </a:r>
            <a:r>
              <a:rPr lang="en-US" sz="3200" dirty="0" smtClean="0">
                <a:solidFill>
                  <a:schemeClr val="tx1"/>
                </a:solidFill>
              </a:rPr>
              <a:t>state machine or finite state machine (FSM) is an abstract model describing the synchronous  sequential machine.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3" descr="New Doc 22_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00200"/>
            <a:ext cx="478631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EBD2924-0560-418E-9EC3-765EE36D01C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64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State Machine Structure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State memory</a:t>
            </a:r>
            <a:r>
              <a:rPr lang="en-US" altLang="en-US" dirty="0" smtClean="0"/>
              <a:t>: n FFs to store current states. All FFs are connected to a common clock signal.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Next-state logic</a:t>
            </a:r>
            <a:r>
              <a:rPr lang="en-US" altLang="en-US" dirty="0" smtClean="0"/>
              <a:t>: determine the next state when state changes occur;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Output logic</a:t>
            </a:r>
            <a:r>
              <a:rPr lang="en-US" altLang="en-US" dirty="0" smtClean="0"/>
              <a:t>: determines the output as a function of current state and </a:t>
            </a:r>
            <a:r>
              <a:rPr lang="en-US" altLang="en-US" dirty="0" smtClean="0"/>
              <a:t>input.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3911443-2D98-43E1-AEE6-F4145A0DC315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77862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solidFill>
                  <a:srgbClr val="FFFF00"/>
                </a:solidFill>
              </a:rPr>
              <a:t>Clocked Synchronous State-Machine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State machine: generic name for sequential circuits; (Finite State Machine: FSM)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Clocked: the storage elements (FFs) use a clock input;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Synchronous: all of the FFs in a circuit use the same clock signal.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Such a FSM changes states only when a triggering </a:t>
            </a:r>
            <a:r>
              <a:rPr lang="en-US" altLang="en-US" dirty="0" smtClean="0"/>
              <a:t>edge (rising </a:t>
            </a:r>
            <a:r>
              <a:rPr lang="en-US" altLang="en-US" dirty="0" smtClean="0"/>
              <a:t>or falling) on the clock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Models of representing sequential circuits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The </a:t>
            </a:r>
            <a:r>
              <a:rPr lang="en-US" dirty="0" smtClean="0"/>
              <a:t>synchronous or clocked sequential circuits are represented by two models.</a:t>
            </a:r>
          </a:p>
          <a:p>
            <a:pPr>
              <a:buNone/>
            </a:pPr>
            <a:r>
              <a:rPr lang="en-US" dirty="0" smtClean="0"/>
              <a:t>		1. </a:t>
            </a:r>
            <a:r>
              <a:rPr lang="en-US" dirty="0" smtClean="0"/>
              <a:t>Moore circuit: In this model, the output depends only on the present state of the flip-flops.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2</a:t>
            </a:r>
            <a:r>
              <a:rPr lang="en-US" dirty="0" smtClean="0"/>
              <a:t>. Mealy circuit : In this model, the output depends on both the present state of the flip-flop(s)  and the input(s).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State Diagram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1543050"/>
          </a:xfrm>
        </p:spPr>
        <p:txBody>
          <a:bodyPr/>
          <a:lstStyle/>
          <a:p>
            <a:r>
              <a:rPr lang="en-US" sz="2200" dirty="0" smtClean="0"/>
              <a:t>The state diagram or state graph is a pictorial representation of the relationships between the present state, the input, the next state, and the output of a sequential circuit, i.e. the state diagram is a pictorial representation of the </a:t>
            </a:r>
            <a:r>
              <a:rPr lang="en-US" sz="2200" dirty="0" err="1" smtClean="0"/>
              <a:t>behaviour</a:t>
            </a:r>
            <a:r>
              <a:rPr lang="en-US" sz="2200" dirty="0" smtClean="0"/>
              <a:t> of a sequential circuit.</a:t>
            </a:r>
            <a:endParaRPr lang="en-IN" sz="2200" dirty="0" smtClean="0"/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2071688" y="6286500"/>
            <a:ext cx="5072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State diagram and state table using mealy machine</a:t>
            </a:r>
            <a:endParaRPr lang="en-IN">
              <a:latin typeface="Calibri" pitchFamily="34" charset="0"/>
            </a:endParaRPr>
          </a:p>
        </p:txBody>
      </p:sp>
      <p:pic>
        <p:nvPicPr>
          <p:cNvPr id="7173" name="Picture 2" descr="D: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238" y="3143250"/>
            <a:ext cx="661352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State Table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1928813"/>
          </a:xfrm>
        </p:spPr>
        <p:txBody>
          <a:bodyPr/>
          <a:lstStyle/>
          <a:p>
            <a:r>
              <a:rPr lang="en-US" sz="2200" smtClean="0"/>
              <a:t>Even though the behaviour of a sequential circuit can be conveniently described using a state diagram, for its implementation the information contained in the state diagram is to be translated into a state table. The state table is a tabular representation of the state diagram.</a:t>
            </a:r>
            <a:endParaRPr lang="en-IN" sz="2200" smtClean="0"/>
          </a:p>
        </p:txBody>
      </p:sp>
      <p:pic>
        <p:nvPicPr>
          <p:cNvPr id="8196" name="Picture 5" descr="IMG-20141008-WA002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00400"/>
            <a:ext cx="6700838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Sequence Detector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detector detects a sequence which is an input string of 1 or 0 bits only.</a:t>
            </a:r>
          </a:p>
          <a:p>
            <a:r>
              <a:rPr lang="en-US" dirty="0" smtClean="0"/>
              <a:t>The output of detector goes to 1 only when the input sequence is detected.</a:t>
            </a:r>
          </a:p>
          <a:p>
            <a:r>
              <a:rPr lang="en-US" dirty="0" smtClean="0"/>
              <a:t>There are two basic types – </a:t>
            </a:r>
          </a:p>
          <a:p>
            <a:pPr>
              <a:buNone/>
            </a:pPr>
            <a:r>
              <a:rPr lang="en-US" dirty="0" smtClean="0"/>
              <a:t>	1. Overlapping</a:t>
            </a:r>
          </a:p>
          <a:p>
            <a:pPr>
              <a:buNone/>
            </a:pPr>
            <a:r>
              <a:rPr lang="en-US" dirty="0" smtClean="0"/>
              <a:t>	2. Non-Overlapping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8277413</TotalTime>
  <Words>468</Words>
  <Application>Microsoft Office PowerPoint</Application>
  <PresentationFormat>On-screen Show (4:3)</PresentationFormat>
  <Paragraphs>82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SARVAJANIK COLLEGE OF ENGINEERING AND TECHNOLOGY</vt:lpstr>
      <vt:lpstr>Contents</vt:lpstr>
      <vt:lpstr>The State Machine</vt:lpstr>
      <vt:lpstr>State Machine Structure</vt:lpstr>
      <vt:lpstr>Clocked Synchronous State-Machine</vt:lpstr>
      <vt:lpstr>Models of representing sequential circuits</vt:lpstr>
      <vt:lpstr>State Diagram</vt:lpstr>
      <vt:lpstr>State Table</vt:lpstr>
      <vt:lpstr>Sequence Detector</vt:lpstr>
      <vt:lpstr>Non - Overlapping</vt:lpstr>
      <vt:lpstr>Example</vt:lpstr>
      <vt:lpstr>Overlapping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SARVAJANIK COLLEGE OF ENGINEERING AND TECHNOLOGY</dc:title>
  <dc:creator>amul</dc:creator>
  <cp:lastModifiedBy>lenovo</cp:lastModifiedBy>
  <cp:revision>30</cp:revision>
  <dcterms:created xsi:type="dcterms:W3CDTF">2017-09-26T15:01:36Z</dcterms:created>
  <dcterms:modified xsi:type="dcterms:W3CDTF">2017-09-26T22:41:53Z</dcterms:modified>
</cp:coreProperties>
</file>