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4" d="100"/>
          <a:sy n="74" d="100"/>
        </p:scale>
        <p:origin x="199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B305F-3E78-40E5-89E6-EB829CBDA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6B3863-6021-4EAB-B267-6E6FB3383057}">
      <dgm:prSet custT="1"/>
      <dgm:spPr/>
      <dgm:t>
        <a:bodyPr/>
        <a:lstStyle/>
        <a:p>
          <a:r>
            <a:rPr lang="en-US" sz="1800" dirty="0" err="1"/>
            <a:t>Tensorflow</a:t>
          </a:r>
          <a:r>
            <a:rPr lang="en-US" sz="1800" dirty="0"/>
            <a:t>: To </a:t>
          </a:r>
          <a:r>
            <a:rPr lang="en-US" sz="1800" b="0" i="0" dirty="0"/>
            <a:t>model a simple multi-layer perceptron (neural network with 2 densely-connected hidden layers, containing each 512 neurons).</a:t>
          </a:r>
          <a:endParaRPr lang="en-US" sz="1800" dirty="0"/>
        </a:p>
      </dgm:t>
    </dgm:pt>
    <dgm:pt modelId="{40F69823-2E19-4524-83E1-8F09899580AD}" type="parTrans" cxnId="{730888EC-4EEB-4E5D-897D-6FE94687FB2A}">
      <dgm:prSet/>
      <dgm:spPr/>
      <dgm:t>
        <a:bodyPr/>
        <a:lstStyle/>
        <a:p>
          <a:endParaRPr lang="en-US"/>
        </a:p>
      </dgm:t>
    </dgm:pt>
    <dgm:pt modelId="{D801E2D4-B5FC-46BE-AE79-96C3C0FEFA48}" type="sibTrans" cxnId="{730888EC-4EEB-4E5D-897D-6FE94687FB2A}">
      <dgm:prSet/>
      <dgm:spPr/>
      <dgm:t>
        <a:bodyPr/>
        <a:lstStyle/>
        <a:p>
          <a:endParaRPr lang="en-US"/>
        </a:p>
      </dgm:t>
    </dgm:pt>
    <dgm:pt modelId="{FD2C9E63-ED7C-4E40-9595-755D5CA49067}">
      <dgm:prSet custT="1"/>
      <dgm:spPr/>
      <dgm:t>
        <a:bodyPr/>
        <a:lstStyle/>
        <a:p>
          <a:r>
            <a:rPr lang="en-US" sz="1800" dirty="0"/>
            <a:t>Open cv: Use of </a:t>
          </a:r>
          <a:r>
            <a:rPr lang="en-US" sz="1800" dirty="0" err="1"/>
            <a:t>Haar</a:t>
          </a:r>
          <a:r>
            <a:rPr lang="en-US" sz="1800" dirty="0"/>
            <a:t>-Cascade Classifier. </a:t>
          </a:r>
          <a:r>
            <a:rPr lang="en-US" sz="1800" dirty="0" err="1"/>
            <a:t>face_cascade</a:t>
          </a:r>
          <a:r>
            <a:rPr lang="en-US" sz="1800" dirty="0"/>
            <a:t>=cv2.CascadeClassifier('haarcascade_frontalface_default.xml')</a:t>
          </a:r>
        </a:p>
      </dgm:t>
    </dgm:pt>
    <dgm:pt modelId="{25EA4AC9-ED5C-4F31-B5D7-0747E29998CF}" type="parTrans" cxnId="{F5A6B3C0-BDD9-4946-8479-18CA791923DC}">
      <dgm:prSet/>
      <dgm:spPr/>
      <dgm:t>
        <a:bodyPr/>
        <a:lstStyle/>
        <a:p>
          <a:endParaRPr lang="en-US"/>
        </a:p>
      </dgm:t>
    </dgm:pt>
    <dgm:pt modelId="{8768005C-9E1D-407C-878C-4B6E9AF30E8B}" type="sibTrans" cxnId="{F5A6B3C0-BDD9-4946-8479-18CA791923DC}">
      <dgm:prSet/>
      <dgm:spPr/>
      <dgm:t>
        <a:bodyPr/>
        <a:lstStyle/>
        <a:p>
          <a:endParaRPr lang="en-US"/>
        </a:p>
      </dgm:t>
    </dgm:pt>
    <dgm:pt modelId="{76C3DDAB-FF5C-4D4C-B0E3-733F0862777E}">
      <dgm:prSet custT="1"/>
      <dgm:spPr/>
      <dgm:t>
        <a:bodyPr/>
        <a:lstStyle/>
        <a:p>
          <a:r>
            <a:rPr lang="en-US" sz="1800" dirty="0"/>
            <a:t>YALE Faces Dataset: The Yale faces dataset is a benchmark dataset for facial recognition problems. It contains 165 images of 11 different persons. The pictures were taken in different settings: with/without glasses, laughing/ sad, sleepy, surprised</a:t>
          </a:r>
        </a:p>
      </dgm:t>
    </dgm:pt>
    <dgm:pt modelId="{1088FAB2-770F-43B3-93D5-F04E862B6EC3}" type="parTrans" cxnId="{AACA5060-B8A4-4C2B-8E7A-4678ADB8ECFA}">
      <dgm:prSet/>
      <dgm:spPr/>
      <dgm:t>
        <a:bodyPr/>
        <a:lstStyle/>
        <a:p>
          <a:endParaRPr lang="en-US"/>
        </a:p>
      </dgm:t>
    </dgm:pt>
    <dgm:pt modelId="{2A9661BA-F203-4354-AF43-F43383BA67B6}" type="sibTrans" cxnId="{AACA5060-B8A4-4C2B-8E7A-4678ADB8ECFA}">
      <dgm:prSet/>
      <dgm:spPr/>
      <dgm:t>
        <a:bodyPr/>
        <a:lstStyle/>
        <a:p>
          <a:endParaRPr lang="en-US"/>
        </a:p>
      </dgm:t>
    </dgm:pt>
    <dgm:pt modelId="{62296860-6DAB-48EC-B9A9-10F120BCD384}" type="pres">
      <dgm:prSet presAssocID="{2CFB305F-3E78-40E5-89E6-EB829CBDA301}" presName="root" presStyleCnt="0">
        <dgm:presLayoutVars>
          <dgm:dir/>
          <dgm:resizeHandles val="exact"/>
        </dgm:presLayoutVars>
      </dgm:prSet>
      <dgm:spPr/>
    </dgm:pt>
    <dgm:pt modelId="{ED942AE4-459E-421A-937C-C2A8D4F9A448}" type="pres">
      <dgm:prSet presAssocID="{4B6B3863-6021-4EAB-B267-6E6FB3383057}" presName="compNode" presStyleCnt="0"/>
      <dgm:spPr/>
    </dgm:pt>
    <dgm:pt modelId="{667C3335-AB26-4936-A3E7-6182B3A4AA74}" type="pres">
      <dgm:prSet presAssocID="{4B6B3863-6021-4EAB-B267-6E6FB3383057}" presName="bgRect" presStyleLbl="bgShp" presStyleIdx="0" presStyleCnt="3"/>
      <dgm:spPr/>
    </dgm:pt>
    <dgm:pt modelId="{6FA6F04A-0273-49F6-8A45-1CCC7D3DA6C9}" type="pres">
      <dgm:prSet presAssocID="{4B6B3863-6021-4EAB-B267-6E6FB33830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0832C7D-C295-44C8-A39A-56E38E719CCB}" type="pres">
      <dgm:prSet presAssocID="{4B6B3863-6021-4EAB-B267-6E6FB3383057}" presName="spaceRect" presStyleCnt="0"/>
      <dgm:spPr/>
    </dgm:pt>
    <dgm:pt modelId="{727788CD-ABD9-4DE8-A931-99E20D19236B}" type="pres">
      <dgm:prSet presAssocID="{4B6B3863-6021-4EAB-B267-6E6FB3383057}" presName="parTx" presStyleLbl="revTx" presStyleIdx="0" presStyleCnt="3">
        <dgm:presLayoutVars>
          <dgm:chMax val="0"/>
          <dgm:chPref val="0"/>
        </dgm:presLayoutVars>
      </dgm:prSet>
      <dgm:spPr/>
    </dgm:pt>
    <dgm:pt modelId="{05709382-C765-46A1-91E3-B79BE3E73F09}" type="pres">
      <dgm:prSet presAssocID="{D801E2D4-B5FC-46BE-AE79-96C3C0FEFA48}" presName="sibTrans" presStyleCnt="0"/>
      <dgm:spPr/>
    </dgm:pt>
    <dgm:pt modelId="{D730FBEE-DB02-4A1C-A601-87653B555592}" type="pres">
      <dgm:prSet presAssocID="{FD2C9E63-ED7C-4E40-9595-755D5CA49067}" presName="compNode" presStyleCnt="0"/>
      <dgm:spPr/>
    </dgm:pt>
    <dgm:pt modelId="{E16F6F5C-94DB-4E20-8390-8D0D607AF173}" type="pres">
      <dgm:prSet presAssocID="{FD2C9E63-ED7C-4E40-9595-755D5CA49067}" presName="bgRect" presStyleLbl="bgShp" presStyleIdx="1" presStyleCnt="3"/>
      <dgm:spPr/>
    </dgm:pt>
    <dgm:pt modelId="{9819213D-EC88-49E5-B92A-18A6616491B0}" type="pres">
      <dgm:prSet presAssocID="{FD2C9E63-ED7C-4E40-9595-755D5CA49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6D6AD13-9576-401E-8714-D4724ED658B1}" type="pres">
      <dgm:prSet presAssocID="{FD2C9E63-ED7C-4E40-9595-755D5CA49067}" presName="spaceRect" presStyleCnt="0"/>
      <dgm:spPr/>
    </dgm:pt>
    <dgm:pt modelId="{B8E31C3D-53BB-4C8A-A08C-2958C484C90F}" type="pres">
      <dgm:prSet presAssocID="{FD2C9E63-ED7C-4E40-9595-755D5CA49067}" presName="parTx" presStyleLbl="revTx" presStyleIdx="1" presStyleCnt="3">
        <dgm:presLayoutVars>
          <dgm:chMax val="0"/>
          <dgm:chPref val="0"/>
        </dgm:presLayoutVars>
      </dgm:prSet>
      <dgm:spPr/>
    </dgm:pt>
    <dgm:pt modelId="{42B665CE-A843-4A30-9D4A-94AB6A99440F}" type="pres">
      <dgm:prSet presAssocID="{8768005C-9E1D-407C-878C-4B6E9AF30E8B}" presName="sibTrans" presStyleCnt="0"/>
      <dgm:spPr/>
    </dgm:pt>
    <dgm:pt modelId="{3EEF5C74-6B54-43CB-8C4D-BAA11F45FAE6}" type="pres">
      <dgm:prSet presAssocID="{76C3DDAB-FF5C-4D4C-B0E3-733F0862777E}" presName="compNode" presStyleCnt="0"/>
      <dgm:spPr/>
    </dgm:pt>
    <dgm:pt modelId="{F916DBAA-15D1-4A86-A72C-FD3AD67BC4D8}" type="pres">
      <dgm:prSet presAssocID="{76C3DDAB-FF5C-4D4C-B0E3-733F0862777E}" presName="bgRect" presStyleLbl="bgShp" presStyleIdx="2" presStyleCnt="3"/>
      <dgm:spPr/>
    </dgm:pt>
    <dgm:pt modelId="{696A63DD-227C-4423-9836-384BA419CDD3}" type="pres">
      <dgm:prSet presAssocID="{76C3DDAB-FF5C-4D4C-B0E3-733F086277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889585-764C-4764-8D20-76C76390AD68}" type="pres">
      <dgm:prSet presAssocID="{76C3DDAB-FF5C-4D4C-B0E3-733F0862777E}" presName="spaceRect" presStyleCnt="0"/>
      <dgm:spPr/>
    </dgm:pt>
    <dgm:pt modelId="{B194924C-1798-4E76-8B41-5BF2762CFF6A}" type="pres">
      <dgm:prSet presAssocID="{76C3DDAB-FF5C-4D4C-B0E3-733F086277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7C9517-DFBC-4EB7-9708-330257DC18A5}" type="presOf" srcId="{2CFB305F-3E78-40E5-89E6-EB829CBDA301}" destId="{62296860-6DAB-48EC-B9A9-10F120BCD384}" srcOrd="0" destOrd="0" presId="urn:microsoft.com/office/officeart/2018/2/layout/IconVerticalSolidList"/>
    <dgm:cxn modelId="{AACA5060-B8A4-4C2B-8E7A-4678ADB8ECFA}" srcId="{2CFB305F-3E78-40E5-89E6-EB829CBDA301}" destId="{76C3DDAB-FF5C-4D4C-B0E3-733F0862777E}" srcOrd="2" destOrd="0" parTransId="{1088FAB2-770F-43B3-93D5-F04E862B6EC3}" sibTransId="{2A9661BA-F203-4354-AF43-F43383BA67B6}"/>
    <dgm:cxn modelId="{544E3DAE-0DC8-4732-8B25-C3D937032E11}" type="presOf" srcId="{4B6B3863-6021-4EAB-B267-6E6FB3383057}" destId="{727788CD-ABD9-4DE8-A931-99E20D19236B}" srcOrd="0" destOrd="0" presId="urn:microsoft.com/office/officeart/2018/2/layout/IconVerticalSolidList"/>
    <dgm:cxn modelId="{0C1DFDBE-43C8-4042-B99B-E016506A61A0}" type="presOf" srcId="{FD2C9E63-ED7C-4E40-9595-755D5CA49067}" destId="{B8E31C3D-53BB-4C8A-A08C-2958C484C90F}" srcOrd="0" destOrd="0" presId="urn:microsoft.com/office/officeart/2018/2/layout/IconVerticalSolidList"/>
    <dgm:cxn modelId="{F5A6B3C0-BDD9-4946-8479-18CA791923DC}" srcId="{2CFB305F-3E78-40E5-89E6-EB829CBDA301}" destId="{FD2C9E63-ED7C-4E40-9595-755D5CA49067}" srcOrd="1" destOrd="0" parTransId="{25EA4AC9-ED5C-4F31-B5D7-0747E29998CF}" sibTransId="{8768005C-9E1D-407C-878C-4B6E9AF30E8B}"/>
    <dgm:cxn modelId="{9CB191CA-E581-4F74-9211-01021D205C3A}" type="presOf" srcId="{76C3DDAB-FF5C-4D4C-B0E3-733F0862777E}" destId="{B194924C-1798-4E76-8B41-5BF2762CFF6A}" srcOrd="0" destOrd="0" presId="urn:microsoft.com/office/officeart/2018/2/layout/IconVerticalSolidList"/>
    <dgm:cxn modelId="{730888EC-4EEB-4E5D-897D-6FE94687FB2A}" srcId="{2CFB305F-3E78-40E5-89E6-EB829CBDA301}" destId="{4B6B3863-6021-4EAB-B267-6E6FB3383057}" srcOrd="0" destOrd="0" parTransId="{40F69823-2E19-4524-83E1-8F09899580AD}" sibTransId="{D801E2D4-B5FC-46BE-AE79-96C3C0FEFA48}"/>
    <dgm:cxn modelId="{1B07E6AE-E28F-48DA-858A-D46A53A3855A}" type="presParOf" srcId="{62296860-6DAB-48EC-B9A9-10F120BCD384}" destId="{ED942AE4-459E-421A-937C-C2A8D4F9A448}" srcOrd="0" destOrd="0" presId="urn:microsoft.com/office/officeart/2018/2/layout/IconVerticalSolidList"/>
    <dgm:cxn modelId="{7F276985-26DD-46D7-97FD-E35DB79CA2DE}" type="presParOf" srcId="{ED942AE4-459E-421A-937C-C2A8D4F9A448}" destId="{667C3335-AB26-4936-A3E7-6182B3A4AA74}" srcOrd="0" destOrd="0" presId="urn:microsoft.com/office/officeart/2018/2/layout/IconVerticalSolidList"/>
    <dgm:cxn modelId="{0009BB16-A4D4-4D5A-B889-7B627AB46655}" type="presParOf" srcId="{ED942AE4-459E-421A-937C-C2A8D4F9A448}" destId="{6FA6F04A-0273-49F6-8A45-1CCC7D3DA6C9}" srcOrd="1" destOrd="0" presId="urn:microsoft.com/office/officeart/2018/2/layout/IconVerticalSolidList"/>
    <dgm:cxn modelId="{AB512571-0662-494F-A2B8-24699C941FE8}" type="presParOf" srcId="{ED942AE4-459E-421A-937C-C2A8D4F9A448}" destId="{90832C7D-C295-44C8-A39A-56E38E719CCB}" srcOrd="2" destOrd="0" presId="urn:microsoft.com/office/officeart/2018/2/layout/IconVerticalSolidList"/>
    <dgm:cxn modelId="{3807A008-87C9-4038-9AB7-D8B688D0A4E1}" type="presParOf" srcId="{ED942AE4-459E-421A-937C-C2A8D4F9A448}" destId="{727788CD-ABD9-4DE8-A931-99E20D19236B}" srcOrd="3" destOrd="0" presId="urn:microsoft.com/office/officeart/2018/2/layout/IconVerticalSolidList"/>
    <dgm:cxn modelId="{9AFAEFF6-1C52-401C-9E15-D2861BA2BCBC}" type="presParOf" srcId="{62296860-6DAB-48EC-B9A9-10F120BCD384}" destId="{05709382-C765-46A1-91E3-B79BE3E73F09}" srcOrd="1" destOrd="0" presId="urn:microsoft.com/office/officeart/2018/2/layout/IconVerticalSolidList"/>
    <dgm:cxn modelId="{A6E46A8A-343E-41C9-87EC-AFEB164A6F7C}" type="presParOf" srcId="{62296860-6DAB-48EC-B9A9-10F120BCD384}" destId="{D730FBEE-DB02-4A1C-A601-87653B555592}" srcOrd="2" destOrd="0" presId="urn:microsoft.com/office/officeart/2018/2/layout/IconVerticalSolidList"/>
    <dgm:cxn modelId="{527A709F-E412-4C33-8F78-85F3D0B40CC2}" type="presParOf" srcId="{D730FBEE-DB02-4A1C-A601-87653B555592}" destId="{E16F6F5C-94DB-4E20-8390-8D0D607AF173}" srcOrd="0" destOrd="0" presId="urn:microsoft.com/office/officeart/2018/2/layout/IconVerticalSolidList"/>
    <dgm:cxn modelId="{5FDF1AB4-B05B-46C4-AE37-9095EF410D8C}" type="presParOf" srcId="{D730FBEE-DB02-4A1C-A601-87653B555592}" destId="{9819213D-EC88-49E5-B92A-18A6616491B0}" srcOrd="1" destOrd="0" presId="urn:microsoft.com/office/officeart/2018/2/layout/IconVerticalSolidList"/>
    <dgm:cxn modelId="{359C8BA8-903C-4AAC-ACCA-EB2797F289AA}" type="presParOf" srcId="{D730FBEE-DB02-4A1C-A601-87653B555592}" destId="{66D6AD13-9576-401E-8714-D4724ED658B1}" srcOrd="2" destOrd="0" presId="urn:microsoft.com/office/officeart/2018/2/layout/IconVerticalSolidList"/>
    <dgm:cxn modelId="{27CDE7C7-3273-423B-8E7A-66337FC8A356}" type="presParOf" srcId="{D730FBEE-DB02-4A1C-A601-87653B555592}" destId="{B8E31C3D-53BB-4C8A-A08C-2958C484C90F}" srcOrd="3" destOrd="0" presId="urn:microsoft.com/office/officeart/2018/2/layout/IconVerticalSolidList"/>
    <dgm:cxn modelId="{B421E586-EC79-4165-BEE0-2E7516533203}" type="presParOf" srcId="{62296860-6DAB-48EC-B9A9-10F120BCD384}" destId="{42B665CE-A843-4A30-9D4A-94AB6A99440F}" srcOrd="3" destOrd="0" presId="urn:microsoft.com/office/officeart/2018/2/layout/IconVerticalSolidList"/>
    <dgm:cxn modelId="{3C41839E-D07D-4D26-BDDC-A0809978E3F6}" type="presParOf" srcId="{62296860-6DAB-48EC-B9A9-10F120BCD384}" destId="{3EEF5C74-6B54-43CB-8C4D-BAA11F45FAE6}" srcOrd="4" destOrd="0" presId="urn:microsoft.com/office/officeart/2018/2/layout/IconVerticalSolidList"/>
    <dgm:cxn modelId="{E5BF1D88-FA1F-441E-A825-9C508227C39A}" type="presParOf" srcId="{3EEF5C74-6B54-43CB-8C4D-BAA11F45FAE6}" destId="{F916DBAA-15D1-4A86-A72C-FD3AD67BC4D8}" srcOrd="0" destOrd="0" presId="urn:microsoft.com/office/officeart/2018/2/layout/IconVerticalSolidList"/>
    <dgm:cxn modelId="{6A1C3E4F-0F93-4736-A598-B707500BE9D5}" type="presParOf" srcId="{3EEF5C74-6B54-43CB-8C4D-BAA11F45FAE6}" destId="{696A63DD-227C-4423-9836-384BA419CDD3}" srcOrd="1" destOrd="0" presId="urn:microsoft.com/office/officeart/2018/2/layout/IconVerticalSolidList"/>
    <dgm:cxn modelId="{0E729329-37B5-46B6-BF30-3BC321EB45A5}" type="presParOf" srcId="{3EEF5C74-6B54-43CB-8C4D-BAA11F45FAE6}" destId="{EB889585-764C-4764-8D20-76C76390AD68}" srcOrd="2" destOrd="0" presId="urn:microsoft.com/office/officeart/2018/2/layout/IconVerticalSolidList"/>
    <dgm:cxn modelId="{738F0BB1-D655-4455-A8BA-CC0730F83040}" type="presParOf" srcId="{3EEF5C74-6B54-43CB-8C4D-BAA11F45FAE6}" destId="{B194924C-1798-4E76-8B41-5BF2762CFF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C3335-AB26-4936-A3E7-6182B3A4AA74}">
      <dsp:nvSpPr>
        <dsp:cNvPr id="0" name=""/>
        <dsp:cNvSpPr/>
      </dsp:nvSpPr>
      <dsp:spPr>
        <a:xfrm>
          <a:off x="0" y="4584"/>
          <a:ext cx="6910387" cy="1360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6F04A-0273-49F6-8A45-1CCC7D3DA6C9}">
      <dsp:nvSpPr>
        <dsp:cNvPr id="0" name=""/>
        <dsp:cNvSpPr/>
      </dsp:nvSpPr>
      <dsp:spPr>
        <a:xfrm>
          <a:off x="411565" y="310706"/>
          <a:ext cx="749031" cy="748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88CD-ABD9-4DE8-A931-99E20D19236B}">
      <dsp:nvSpPr>
        <dsp:cNvPr id="0" name=""/>
        <dsp:cNvSpPr/>
      </dsp:nvSpPr>
      <dsp:spPr>
        <a:xfrm>
          <a:off x="1572161" y="4584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Tensorflow</a:t>
          </a:r>
          <a:r>
            <a:rPr lang="en-US" sz="1800" kern="1200" dirty="0"/>
            <a:t>: To </a:t>
          </a:r>
          <a:r>
            <a:rPr lang="en-US" sz="1800" b="0" i="0" kern="1200" dirty="0"/>
            <a:t>model a simple multi-layer perceptron (neural network with 2 densely-connected hidden layers, containing each 512 neurons).</a:t>
          </a:r>
          <a:endParaRPr lang="en-US" sz="1800" kern="1200" dirty="0"/>
        </a:p>
      </dsp:txBody>
      <dsp:txXfrm>
        <a:off x="1572161" y="4584"/>
        <a:ext cx="5226920" cy="1446908"/>
      </dsp:txXfrm>
    </dsp:sp>
    <dsp:sp modelId="{E16F6F5C-94DB-4E20-8390-8D0D607AF173}">
      <dsp:nvSpPr>
        <dsp:cNvPr id="0" name=""/>
        <dsp:cNvSpPr/>
      </dsp:nvSpPr>
      <dsp:spPr>
        <a:xfrm>
          <a:off x="0" y="1802258"/>
          <a:ext cx="6910387" cy="1360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9213D-EC88-49E5-B92A-18A6616491B0}">
      <dsp:nvSpPr>
        <dsp:cNvPr id="0" name=""/>
        <dsp:cNvSpPr/>
      </dsp:nvSpPr>
      <dsp:spPr>
        <a:xfrm>
          <a:off x="411565" y="2108381"/>
          <a:ext cx="749031" cy="748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1C3D-53BB-4C8A-A08C-2958C484C90F}">
      <dsp:nvSpPr>
        <dsp:cNvPr id="0" name=""/>
        <dsp:cNvSpPr/>
      </dsp:nvSpPr>
      <dsp:spPr>
        <a:xfrm>
          <a:off x="1572161" y="1802258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cv: Use of </a:t>
          </a:r>
          <a:r>
            <a:rPr lang="en-US" sz="1800" kern="1200" dirty="0" err="1"/>
            <a:t>Haar</a:t>
          </a:r>
          <a:r>
            <a:rPr lang="en-US" sz="1800" kern="1200" dirty="0"/>
            <a:t>-Cascade Classifier. </a:t>
          </a:r>
          <a:r>
            <a:rPr lang="en-US" sz="1800" kern="1200" dirty="0" err="1"/>
            <a:t>face_cascade</a:t>
          </a:r>
          <a:r>
            <a:rPr lang="en-US" sz="1800" kern="1200" dirty="0"/>
            <a:t>=cv2.CascadeClassifier('haarcascade_frontalface_default.xml')</a:t>
          </a:r>
        </a:p>
      </dsp:txBody>
      <dsp:txXfrm>
        <a:off x="1572161" y="1802258"/>
        <a:ext cx="5226920" cy="1446908"/>
      </dsp:txXfrm>
    </dsp:sp>
    <dsp:sp modelId="{F916DBAA-15D1-4A86-A72C-FD3AD67BC4D8}">
      <dsp:nvSpPr>
        <dsp:cNvPr id="0" name=""/>
        <dsp:cNvSpPr/>
      </dsp:nvSpPr>
      <dsp:spPr>
        <a:xfrm>
          <a:off x="0" y="3599932"/>
          <a:ext cx="6910387" cy="1360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A63DD-227C-4423-9836-384BA419CDD3}">
      <dsp:nvSpPr>
        <dsp:cNvPr id="0" name=""/>
        <dsp:cNvSpPr/>
      </dsp:nvSpPr>
      <dsp:spPr>
        <a:xfrm>
          <a:off x="411565" y="3906055"/>
          <a:ext cx="749031" cy="748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4924C-1798-4E76-8B41-5BF2762CFF6A}">
      <dsp:nvSpPr>
        <dsp:cNvPr id="0" name=""/>
        <dsp:cNvSpPr/>
      </dsp:nvSpPr>
      <dsp:spPr>
        <a:xfrm>
          <a:off x="1572161" y="3599932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YALE Faces Dataset: The Yale faces dataset is a benchmark dataset for facial recognition problems. It contains 165 images of 11 different persons. The pictures were taken in different settings: with/without glasses, laughing/ sad, sleepy, surprised</a:t>
          </a:r>
        </a:p>
      </dsp:txBody>
      <dsp:txXfrm>
        <a:off x="1572161" y="3599932"/>
        <a:ext cx="5226920" cy="1446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2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1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D02B5DB4-23EC-4EAB-99D6-F6724B1E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b="7501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8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DF2E-C465-4F53-967D-651E5E203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643467"/>
            <a:ext cx="10699449" cy="3569242"/>
          </a:xfrm>
        </p:spPr>
        <p:txBody>
          <a:bodyPr anchor="t">
            <a:normAutofit/>
          </a:bodyPr>
          <a:lstStyle/>
          <a:p>
            <a:pPr algn="ctr"/>
            <a:r>
              <a:rPr lang="en-US" sz="5100" dirty="0">
                <a:solidFill>
                  <a:schemeClr val="bg1"/>
                </a:solidFill>
              </a:rPr>
              <a:t>Face recognition on YALE faces dataset using </a:t>
            </a:r>
            <a:r>
              <a:rPr lang="en-US" sz="5100" dirty="0" err="1">
                <a:solidFill>
                  <a:schemeClr val="bg1"/>
                </a:solidFill>
              </a:rPr>
              <a:t>Tensorflow</a:t>
            </a:r>
            <a:r>
              <a:rPr lang="en-US" sz="5100" dirty="0">
                <a:solidFill>
                  <a:schemeClr val="bg1"/>
                </a:solidFill>
              </a:rPr>
              <a:t> and </a:t>
            </a:r>
            <a:r>
              <a:rPr lang="en-US" sz="5100" dirty="0" err="1">
                <a:solidFill>
                  <a:schemeClr val="bg1"/>
                </a:solidFill>
              </a:rPr>
              <a:t>Opencv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57B64-3F97-4CF3-BBD7-468FD9C7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Project members:</a:t>
            </a:r>
          </a:p>
          <a:p>
            <a:pPr algn="r"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Amul Neupane</a:t>
            </a:r>
          </a:p>
          <a:p>
            <a:pPr algn="r">
              <a:lnSpc>
                <a:spcPct val="100000"/>
              </a:lnSpc>
            </a:pPr>
            <a:r>
              <a:rPr lang="en-US" sz="1700" dirty="0" err="1">
                <a:solidFill>
                  <a:schemeClr val="bg1"/>
                </a:solidFill>
              </a:rPr>
              <a:t>Suja</a:t>
            </a:r>
            <a:r>
              <a:rPr lang="en-US" sz="1700" dirty="0">
                <a:solidFill>
                  <a:schemeClr val="bg1"/>
                </a:solidFill>
              </a:rPr>
              <a:t> Basnet</a:t>
            </a:r>
          </a:p>
          <a:p>
            <a:pPr algn="r">
              <a:lnSpc>
                <a:spcPct val="100000"/>
              </a:lnSpc>
            </a:pPr>
            <a:r>
              <a:rPr lang="en-US" sz="1700" dirty="0" err="1">
                <a:solidFill>
                  <a:schemeClr val="bg1"/>
                </a:solidFill>
              </a:rPr>
              <a:t>Ramina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Rajbhandari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3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2B427-AAB1-4DAE-A78F-EF0EF190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5000"/>
              <a:t>Components of project: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38B59-4CE7-4E5E-A799-0C3A8BC7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8297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54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7180-629A-469C-B843-10A62B5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5A1F-3AB0-469B-8077-F89BDD9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In this project we want to build an algorithm capable of matching images to the correct person (face recognition). We take a multi-label classification approach to this problem, meaning that we associate to each image a label corresponding to the relevant person figuring on it.</a:t>
            </a:r>
          </a:p>
        </p:txBody>
      </p:sp>
    </p:spTree>
    <p:extLst>
      <p:ext uri="{BB962C8B-B14F-4D97-AF65-F5344CB8AC3E}">
        <p14:creationId xmlns:p14="http://schemas.microsoft.com/office/powerpoint/2010/main" val="797776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46B290"/>
      </a:accent1>
      <a:accent2>
        <a:srgbClr val="3BB25A"/>
      </a:accent2>
      <a:accent3>
        <a:srgbClr val="57B446"/>
      </a:accent3>
      <a:accent4>
        <a:srgbClr val="7CAE39"/>
      </a:accent4>
      <a:accent5>
        <a:srgbClr val="A4A541"/>
      </a:accent5>
      <a:accent6>
        <a:srgbClr val="B2823B"/>
      </a:accent6>
      <a:hlink>
        <a:srgbClr val="79892D"/>
      </a:hlink>
      <a:folHlink>
        <a:srgbClr val="82828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Face recognition on YALE faces dataset using Tensorflow and Opencv</vt:lpstr>
      <vt:lpstr>Components of project:</vt:lpstr>
      <vt:lpstr>Goal: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on YALE faces dataset using Tensorflow and Opencv</dc:title>
  <dc:creator>Neupane, Amul</dc:creator>
  <cp:lastModifiedBy>Neupane, Amul</cp:lastModifiedBy>
  <cp:revision>1</cp:revision>
  <dcterms:created xsi:type="dcterms:W3CDTF">2020-04-13T17:04:04Z</dcterms:created>
  <dcterms:modified xsi:type="dcterms:W3CDTF">2020-04-13T17:14:57Z</dcterms:modified>
</cp:coreProperties>
</file>