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8" r:id="rId4"/>
    <p:sldId id="260" r:id="rId5"/>
    <p:sldId id="270" r:id="rId6"/>
    <p:sldId id="259" r:id="rId7"/>
    <p:sldId id="268" r:id="rId8"/>
    <p:sldId id="271" r:id="rId9"/>
    <p:sldId id="269" r:id="rId10"/>
    <p:sldId id="272" r:id="rId11"/>
    <p:sldId id="262" r:id="rId12"/>
    <p:sldId id="263" r:id="rId13"/>
    <p:sldId id="264" r:id="rId14"/>
    <p:sldId id="282" r:id="rId15"/>
    <p:sldId id="28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EE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2" autoAdjust="0"/>
    <p:restoredTop sz="94608" autoAdjust="0"/>
  </p:normalViewPr>
  <p:slideViewPr>
    <p:cSldViewPr showGuides="1">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F2507-782D-4838-858E-15457934E60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930D4D-C44D-482A-8BB6-620222056DD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E7E10278-A3EC-45C6-B26D-C434C1CCA8D3}" type="datetimeFigureOut">
              <a:rPr lang="en-US" smtClean="0"/>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E1DA50D-6979-4D22-80F7-C1BB155A5210}" type="slidenum">
              <a:rPr lang="en-US" smtClean="0"/>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E10278-A3EC-45C6-B26D-C434C1CCA8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A50D-6979-4D22-80F7-C1BB155A52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E10278-A3EC-45C6-B26D-C434C1CCA8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A50D-6979-4D22-80F7-C1BB155A521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7E10278-A3EC-45C6-B26D-C434C1CCA8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A50D-6979-4D22-80F7-C1BB155A521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E7E10278-A3EC-45C6-B26D-C434C1CCA8D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DA50D-6979-4D22-80F7-C1BB155A5210}" type="slidenum">
              <a:rPr lang="en-US" smtClean="0"/>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E10278-A3EC-45C6-B26D-C434C1CCA8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DA50D-6979-4D22-80F7-C1BB155A521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7E10278-A3EC-45C6-B26D-C434C1CCA8D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DA50D-6979-4D22-80F7-C1BB155A521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7E10278-A3EC-45C6-B26D-C434C1CCA8D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DA50D-6979-4D22-80F7-C1BB155A521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E7E10278-A3EC-45C6-B26D-C434C1CCA8D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DA50D-6979-4D22-80F7-C1BB155A5210}" type="slidenum">
              <a:rPr lang="en-US" smtClean="0"/>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7E10278-A3EC-45C6-B26D-C434C1CCA8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DA50D-6979-4D22-80F7-C1BB155A521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7E10278-A3EC-45C6-B26D-C434C1CCA8D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DA50D-6979-4D22-80F7-C1BB155A5210}" type="slidenum">
              <a:rPr lang="en-US" smtClean="0"/>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fld id="{E7E10278-A3EC-45C6-B26D-C434C1CCA8D3}" type="datetimeFigureOut">
              <a:rPr lang="en-US" smtClean="0"/>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fld id="{2E1DA50D-6979-4D22-80F7-C1BB155A5210}" type="slidenum">
              <a:rPr lang="en-US" smtClean="0"/>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6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62200"/>
            <a:ext cx="3728085" cy="999490"/>
          </a:xfrm>
        </p:spPr>
        <p:txBody>
          <a:bodyPr>
            <a:normAutofit fontScale="90000"/>
          </a:bodyPr>
          <a:lstStyle/>
          <a:p>
            <a:br>
              <a:rPr lang="en-US" sz="5400" b="1" dirty="0" smtClean="0">
                <a:solidFill>
                  <a:schemeClr val="tx1">
                    <a:lumMod val="75000"/>
                    <a:lumOff val="25000"/>
                  </a:schemeClr>
                </a:solidFill>
                <a:latin typeface="Times New Roman" panose="02020603050405020304" pitchFamily="18" charset="0"/>
                <a:cs typeface="Times New Roman" panose="02020603050405020304" pitchFamily="18" charset="0"/>
              </a:rPr>
            </a:br>
            <a:br>
              <a:rPr lang="en-US" sz="5400" b="1" dirty="0" smtClean="0">
                <a:solidFill>
                  <a:schemeClr val="tx1">
                    <a:lumMod val="75000"/>
                    <a:lumOff val="25000"/>
                  </a:schemeClr>
                </a:solidFill>
                <a:latin typeface="Times New Roman" panose="02020603050405020304" pitchFamily="18" charset="0"/>
                <a:cs typeface="Times New Roman" panose="02020603050405020304" pitchFamily="18" charset="0"/>
              </a:rPr>
            </a:br>
            <a:r>
              <a:rPr lang="en-US" sz="178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MAJOR  PROJECT </a:t>
            </a:r>
            <a:r>
              <a:rPr lang="en-US" sz="1780"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t>
            </a:r>
            <a:r>
              <a:rPr lang="en-US" sz="1555" b="1"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br>
              <a:rPr lang="en-US" sz="5400" b="1" dirty="0" smtClean="0">
                <a:solidFill>
                  <a:schemeClr val="tx1">
                    <a:lumMod val="75000"/>
                    <a:lumOff val="25000"/>
                  </a:schemeClr>
                </a:solidFill>
                <a:latin typeface="Times New Roman" panose="02020603050405020304" pitchFamily="18" charset="0"/>
                <a:cs typeface="Times New Roman" panose="02020603050405020304" pitchFamily="18" charset="0"/>
                <a:sym typeface="+mn-ea"/>
              </a:rPr>
            </a:br>
            <a:r>
              <a:rPr lang="en-US" sz="3555" b="1" dirty="0" smtClean="0">
                <a:solidFill>
                  <a:schemeClr val="tx1">
                    <a:lumMod val="75000"/>
                    <a:lumOff val="25000"/>
                  </a:schemeClr>
                </a:solidFill>
                <a:latin typeface="Times New Roman" panose="02020603050405020304" pitchFamily="18" charset="0"/>
                <a:cs typeface="Times New Roman" panose="02020603050405020304" pitchFamily="18" charset="0"/>
              </a:rPr>
              <a:t>Trend Analyzer</a:t>
            </a:r>
            <a:endParaRPr lang="en-US" sz="3555"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6324600" y="4495800"/>
            <a:ext cx="3289300" cy="675640"/>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sym typeface="+mn-ea"/>
              </a:rPr>
              <a:t>GUIDED BY:</a:t>
            </a:r>
            <a:endParaRPr lang="en-US" b="1" u="sng" dirty="0">
              <a:latin typeface="Times New Roman" panose="02020603050405020304" pitchFamily="18" charset="0"/>
              <a:cs typeface="Times New Roman" panose="02020603050405020304" pitchFamily="18" charset="0"/>
              <a:sym typeface="+mn-ea"/>
            </a:endParaRPr>
          </a:p>
          <a:p>
            <a:r>
              <a:rPr lang="en-US" sz="2000" dirty="0">
                <a:solidFill>
                  <a:schemeClr val="tx1"/>
                </a:solidFill>
                <a:effectLst/>
                <a:latin typeface="Times New Roman" panose="02020603050405020304" pitchFamily="18" charset="0"/>
                <a:cs typeface="Times New Roman" panose="02020603050405020304" pitchFamily="18" charset="0"/>
              </a:rPr>
              <a:t>Dr. Prakash P</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 </a:t>
            </a:r>
            <a:endParaRPr 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219200" y="304800"/>
            <a:ext cx="1533267" cy="1533267"/>
          </a:xfrm>
          <a:prstGeom prst="rect">
            <a:avLst/>
          </a:prstGeom>
        </p:spPr>
      </p:pic>
      <p:sp>
        <p:nvSpPr>
          <p:cNvPr id="3" name="Text Box 2"/>
          <p:cNvSpPr txBox="1"/>
          <p:nvPr/>
        </p:nvSpPr>
        <p:spPr>
          <a:xfrm>
            <a:off x="1447800" y="4495800"/>
            <a:ext cx="3903980" cy="1198880"/>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sym typeface="+mn-ea"/>
              </a:rPr>
              <a:t>PRESENTED BY</a:t>
            </a:r>
            <a:r>
              <a:rPr lang="en-US" b="1" u="sng" dirty="0" smtClean="0">
                <a:latin typeface="Times New Roman" panose="02020603050405020304" pitchFamily="18" charset="0"/>
                <a:cs typeface="Times New Roman" panose="02020603050405020304" pitchFamily="18" charset="0"/>
                <a:sym typeface="+mn-ea"/>
              </a:rPr>
              <a:t>:</a:t>
            </a:r>
            <a:endParaRPr lang="en-US" dirty="0"/>
          </a:p>
          <a:p>
            <a:r>
              <a:rPr lang="en-US" dirty="0">
                <a:latin typeface="Times New Roman" panose="02020603050405020304" pitchFamily="18" charset="0"/>
                <a:cs typeface="Times New Roman" panose="02020603050405020304" pitchFamily="18" charset="0"/>
              </a:rPr>
              <a:t>1. Amullya Patil : 3PD21CS010</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Anupriya Kotnoor : 3PD21CS014</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Priyanka Karoor : 3PD21CS066</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590800" y="609600"/>
            <a:ext cx="6553200" cy="784830"/>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P.D.A COLLEGE OF ENGINEERING</a:t>
            </a:r>
            <a:endParaRPr lang="en-US" sz="2800" b="1" dirty="0" smtClean="0">
              <a:latin typeface="Times New Roman" panose="02020603050405020304" pitchFamily="18" charset="0"/>
              <a:cs typeface="Times New Roman" panose="02020603050405020304" pitchFamily="18" charset="0"/>
            </a:endParaRPr>
          </a:p>
          <a:p>
            <a:r>
              <a:rPr lang="en-US" sz="1700" dirty="0" smtClean="0">
                <a:latin typeface="Times New Roman" panose="02020603050405020304" pitchFamily="18" charset="0"/>
                <a:cs typeface="Times New Roman" panose="02020603050405020304" pitchFamily="18" charset="0"/>
              </a:rPr>
              <a:t> DEPARTMENT OF COMPUTER SCIENCE AND ENGINEERING</a:t>
            </a:r>
            <a:endParaRPr lang="en-US" sz="17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1143000"/>
          </a:xfrm>
        </p:spPr>
        <p:txBody>
          <a:bodyPr>
            <a:normAutofit/>
          </a:bodyPr>
          <a:lstStyle/>
          <a:p>
            <a:r>
              <a:rPr lang="en-US" sz="3600" b="1" dirty="0" smtClean="0">
                <a:solidFill>
                  <a:schemeClr val="tx1">
                    <a:lumMod val="75000"/>
                    <a:lumOff val="25000"/>
                  </a:schemeClr>
                </a:solidFill>
                <a:effectLst/>
                <a:latin typeface="Times New Roman" panose="02020603050405020304" pitchFamily="18" charset="0"/>
                <a:cs typeface="Times New Roman" panose="02020603050405020304" pitchFamily="18" charset="0"/>
              </a:rPr>
              <a:t>Project Requirements </a:t>
            </a:r>
            <a:endParaRPr lang="en-US" sz="36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3000" y="1295400"/>
            <a:ext cx="7772400" cy="5562600"/>
          </a:xfrm>
        </p:spPr>
        <p:txBody>
          <a:bodyPr>
            <a:normAutofit/>
          </a:bodyPr>
          <a:lstStyle/>
          <a:p>
            <a:r>
              <a:rPr lang="en-US" sz="2000" b="1" u="sng" dirty="0" smtClean="0">
                <a:latin typeface="Times New Roman" panose="02020603050405020304" pitchFamily="18" charset="0"/>
                <a:cs typeface="Times New Roman" panose="02020603050405020304" pitchFamily="18" charset="0"/>
              </a:rPr>
              <a:t>Software Requirements:</a:t>
            </a:r>
            <a:endParaRPr lang="en-US" sz="2000" b="1" u="sng" dirty="0" smtClean="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Programming languages - Python, ReactJs</a:t>
            </a:r>
            <a:endParaRPr lang="en-US" sz="1600" dirty="0" smtClean="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Libraries - Keras, NumPy, Pandas Scikit-learn,</a:t>
            </a:r>
            <a:endParaRPr lang="en-US" sz="1600" dirty="0" smtClean="0">
              <a:latin typeface="Times New Roman" panose="02020603050405020304" pitchFamily="18" charset="0"/>
              <a:cs typeface="Times New Roman" panose="02020603050405020304" pitchFamily="18" charset="0"/>
            </a:endParaRPr>
          </a:p>
          <a:p>
            <a:pPr marL="82550" indent="0">
              <a:lnSpc>
                <a:spcPct val="170000"/>
              </a:lnSpc>
              <a:buFont typeface="Wingdings" panose="05000000000000000000" pitchFamily="2" charset="2"/>
              <a:buNone/>
            </a:pPr>
            <a:r>
              <a:rPr lang="en-US" sz="1600" dirty="0" smtClean="0">
                <a:latin typeface="Times New Roman" panose="02020603050405020304" pitchFamily="18" charset="0"/>
                <a:cs typeface="Times New Roman" panose="02020603050405020304" pitchFamily="18" charset="0"/>
              </a:rPr>
              <a:t>                            BeautifulSoap and </a:t>
            </a:r>
            <a:r>
              <a:rPr lang="en-US" sz="1600" dirty="0" smtClean="0">
                <a:latin typeface="Times New Roman" panose="02020603050405020304" pitchFamily="18" charset="0"/>
                <a:cs typeface="Times New Roman" panose="02020603050405020304" pitchFamily="18" charset="0"/>
                <a:sym typeface="+mn-ea"/>
              </a:rPr>
              <a:t>Selenium </a:t>
            </a:r>
            <a:r>
              <a:rPr lang="en-US" sz="1600" dirty="0" smtClean="0">
                <a:latin typeface="Times New Roman" panose="02020603050405020304" pitchFamily="18" charset="0"/>
                <a:cs typeface="Times New Roman" panose="02020603050405020304" pitchFamily="18" charset="0"/>
              </a:rPr>
              <a:t>(web scrapping)</a:t>
            </a:r>
            <a:endParaRPr lang="en-US" sz="1600" dirty="0" smtClean="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Development Tools - IDE (PyCharm, VS Code, or similar for Python development</a:t>
            </a:r>
            <a:r>
              <a:rPr lang="en-US" sz="1600" dirty="0" smtClean="0">
                <a:latin typeface="Times New Roman" panose="02020603050405020304" pitchFamily="18" charset="0"/>
                <a:cs typeface="Times New Roman" panose="02020603050405020304" pitchFamily="18" charset="0"/>
              </a:rPr>
              <a:t>)</a:t>
            </a:r>
            <a:endParaRPr lang="en-US" sz="1600" dirty="0" smtClean="0">
              <a:latin typeface="Times New Roman" panose="02020603050405020304" pitchFamily="18" charset="0"/>
              <a:cs typeface="Times New Roman" panose="02020603050405020304" pitchFamily="18" charset="0"/>
            </a:endParaRPr>
          </a:p>
          <a:p>
            <a:pPr>
              <a:lnSpc>
                <a:spcPct val="17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API’s - Twitter API , IMDB API , Spotify , NEWS API</a:t>
            </a:r>
            <a:endParaRPr lang="en-US" sz="1600" dirty="0" smtClean="0">
              <a:latin typeface="Times New Roman" panose="02020603050405020304" pitchFamily="18" charset="0"/>
              <a:cs typeface="Times New Roman" panose="02020603050405020304" pitchFamily="18" charset="0"/>
            </a:endParaRPr>
          </a:p>
          <a:p>
            <a:endParaRPr lang="en-US" sz="2000" b="1" u="sng" dirty="0" smtClean="0">
              <a:latin typeface="Times New Roman" panose="02020603050405020304" pitchFamily="18" charset="0"/>
              <a:cs typeface="Times New Roman" panose="02020603050405020304" pitchFamily="18" charset="0"/>
            </a:endParaRPr>
          </a:p>
          <a:p>
            <a:r>
              <a:rPr lang="en-US" sz="2000" b="1" u="sng" dirty="0" smtClean="0">
                <a:latin typeface="Times New Roman" panose="02020603050405020304" pitchFamily="18" charset="0"/>
                <a:cs typeface="Times New Roman" panose="02020603050405020304" pitchFamily="18" charset="0"/>
              </a:rPr>
              <a:t>Hardware Requirements</a:t>
            </a:r>
            <a:r>
              <a:rPr lang="en-US" sz="2200" u="sng" dirty="0" smtClean="0">
                <a:latin typeface="Times New Roman" panose="02020603050405020304" pitchFamily="18" charset="0"/>
                <a:cs typeface="Times New Roman" panose="02020603050405020304" pitchFamily="18" charset="0"/>
              </a:rPr>
              <a:t>:</a:t>
            </a:r>
            <a:endParaRPr lang="en-US" sz="2200" u="sng"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CPU: Quad-core processor (minimum  Intel i3 or equivalent)</a:t>
            </a:r>
            <a:endParaRPr lang="en-US" sz="16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RAM: 4 GB minimum</a:t>
            </a:r>
            <a:endParaRPr lang="en-US" sz="16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Storage: 100 GB SSD minimum for storing images and models</a:t>
            </a:r>
            <a:endParaRPr lang="en-US" sz="16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     Network: Stable internet connection for data transfer and API access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normAutofit/>
          </a:bodyPr>
          <a:lstStyle/>
          <a:p>
            <a:r>
              <a:rPr lang="en-US" sz="3600" b="1" dirty="0" smtClean="0">
                <a:solidFill>
                  <a:schemeClr val="tx1">
                    <a:lumMod val="75000"/>
                    <a:lumOff val="25000"/>
                  </a:schemeClr>
                </a:solidFill>
                <a:effectLst/>
                <a:latin typeface="Times New Roman" panose="02020603050405020304" pitchFamily="18" charset="0"/>
                <a:cs typeface="Times New Roman" panose="02020603050405020304" pitchFamily="18" charset="0"/>
              </a:rPr>
              <a:t>Project Life Cycle </a:t>
            </a:r>
            <a:endParaRPr lang="en-US" sz="36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524000"/>
            <a:ext cx="7498080" cy="4800600"/>
          </a:xfrm>
        </p:spPr>
        <p:txBody>
          <a:bodyPr>
            <a:normAutofit/>
          </a:bodyPr>
          <a:lstStyle/>
          <a:p>
            <a:pPr algn="just">
              <a:lnSpc>
                <a:spcPct val="150000"/>
              </a:lnSpc>
            </a:pPr>
            <a:r>
              <a:rPr lang="en-US" sz="1900" b="1" dirty="0" smtClean="0">
                <a:latin typeface="Times New Roman" panose="02020603050405020304" pitchFamily="18" charset="0"/>
                <a:cs typeface="Times New Roman" panose="02020603050405020304" pitchFamily="18" charset="0"/>
              </a:rPr>
              <a:t>Planning</a:t>
            </a:r>
            <a:r>
              <a:rPr lang="en-US" sz="1900" dirty="0" smtClean="0">
                <a:latin typeface="Times New Roman" panose="02020603050405020304" pitchFamily="18" charset="0"/>
                <a:cs typeface="Times New Roman" panose="02020603050405020304" pitchFamily="18" charset="0"/>
              </a:rPr>
              <a:t>: Define objectives, timeline, and resources.</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b="1" dirty="0" smtClean="0">
                <a:latin typeface="Times New Roman" panose="02020603050405020304" pitchFamily="18" charset="0"/>
                <a:cs typeface="Times New Roman" panose="02020603050405020304" pitchFamily="18" charset="0"/>
              </a:rPr>
              <a:t>Design</a:t>
            </a:r>
            <a:r>
              <a:rPr lang="en-US" sz="1900" dirty="0" smtClean="0">
                <a:latin typeface="Times New Roman" panose="02020603050405020304" pitchFamily="18" charset="0"/>
                <a:cs typeface="Times New Roman" panose="02020603050405020304" pitchFamily="18" charset="0"/>
              </a:rPr>
              <a:t>: Architect the system, design the database and user interface.</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b="1" dirty="0" smtClean="0">
                <a:latin typeface="Times New Roman" panose="02020603050405020304" pitchFamily="18" charset="0"/>
                <a:cs typeface="Times New Roman" panose="02020603050405020304" pitchFamily="18" charset="0"/>
              </a:rPr>
              <a:t>Development</a:t>
            </a:r>
            <a:r>
              <a:rPr lang="en-US" sz="1900" dirty="0" smtClean="0">
                <a:latin typeface="Times New Roman" panose="02020603050405020304" pitchFamily="18" charset="0"/>
                <a:cs typeface="Times New Roman" panose="02020603050405020304" pitchFamily="18" charset="0"/>
              </a:rPr>
              <a:t>:</a:t>
            </a:r>
            <a:endParaRPr lang="en-US" sz="1900" dirty="0" smtClean="0">
              <a:latin typeface="Times New Roman" panose="02020603050405020304" pitchFamily="18" charset="0"/>
              <a:cs typeface="Times New Roman" panose="02020603050405020304" pitchFamily="18" charset="0"/>
            </a:endParaRPr>
          </a:p>
          <a:p>
            <a:pPr lvl="1" algn="just">
              <a:lnSpc>
                <a:spcPct val="150000"/>
              </a:lnSpc>
            </a:pPr>
            <a:r>
              <a:rPr lang="en-US" sz="1900" dirty="0" smtClean="0">
                <a:latin typeface="Times New Roman" panose="02020603050405020304" pitchFamily="18" charset="0"/>
                <a:cs typeface="Times New Roman" panose="02020603050405020304" pitchFamily="18" charset="0"/>
              </a:rPr>
              <a:t>API integration for real-time data collection.</a:t>
            </a:r>
            <a:endParaRPr lang="en-US" sz="1900" dirty="0" smtClean="0">
              <a:latin typeface="Times New Roman" panose="02020603050405020304" pitchFamily="18" charset="0"/>
              <a:cs typeface="Times New Roman" panose="02020603050405020304" pitchFamily="18" charset="0"/>
            </a:endParaRPr>
          </a:p>
          <a:p>
            <a:pPr lvl="1" algn="just">
              <a:lnSpc>
                <a:spcPct val="150000"/>
              </a:lnSpc>
            </a:pPr>
            <a:r>
              <a:rPr lang="en-US" sz="1900" dirty="0" smtClean="0">
                <a:latin typeface="Times New Roman" panose="02020603050405020304" pitchFamily="18" charset="0"/>
                <a:cs typeface="Times New Roman" panose="02020603050405020304" pitchFamily="18" charset="0"/>
              </a:rPr>
              <a:t>Implementing ML models for trend analysis.</a:t>
            </a:r>
            <a:endParaRPr lang="en-US" sz="1900" dirty="0" smtClean="0">
              <a:latin typeface="Times New Roman" panose="02020603050405020304" pitchFamily="18" charset="0"/>
              <a:cs typeface="Times New Roman" panose="02020603050405020304" pitchFamily="18" charset="0"/>
            </a:endParaRPr>
          </a:p>
          <a:p>
            <a:pPr lvl="1" algn="just">
              <a:lnSpc>
                <a:spcPct val="150000"/>
              </a:lnSpc>
            </a:pPr>
            <a:r>
              <a:rPr lang="en-US" sz="1900" dirty="0" smtClean="0">
                <a:latin typeface="Times New Roman" panose="02020603050405020304" pitchFamily="18" charset="0"/>
                <a:cs typeface="Times New Roman" panose="02020603050405020304" pitchFamily="18" charset="0"/>
              </a:rPr>
              <a:t>Building the web dashboard.</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b="1" dirty="0" smtClean="0">
                <a:latin typeface="Times New Roman" panose="02020603050405020304" pitchFamily="18" charset="0"/>
                <a:cs typeface="Times New Roman" panose="02020603050405020304" pitchFamily="18" charset="0"/>
              </a:rPr>
              <a:t>Testing</a:t>
            </a:r>
            <a:r>
              <a:rPr lang="en-US" sz="1900" dirty="0" smtClean="0">
                <a:latin typeface="Times New Roman" panose="02020603050405020304" pitchFamily="18" charset="0"/>
                <a:cs typeface="Times New Roman" panose="02020603050405020304" pitchFamily="18" charset="0"/>
              </a:rPr>
              <a:t>: Conduct functionality, performance, and usability testing.</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b="1" dirty="0" smtClean="0">
                <a:latin typeface="Times New Roman" panose="02020603050405020304" pitchFamily="18" charset="0"/>
                <a:cs typeface="Times New Roman" panose="02020603050405020304" pitchFamily="18" charset="0"/>
              </a:rPr>
              <a:t>Deployment</a:t>
            </a:r>
            <a:r>
              <a:rPr lang="en-US" sz="1900" dirty="0" smtClean="0">
                <a:latin typeface="Times New Roman" panose="02020603050405020304" pitchFamily="18" charset="0"/>
                <a:cs typeface="Times New Roman" panose="02020603050405020304" pitchFamily="18" charset="0"/>
              </a:rPr>
              <a:t>: Deploy the system to a server.</a:t>
            </a:r>
            <a:endParaRPr lang="en-US" sz="1900" dirty="0" smtClean="0">
              <a:latin typeface="Times New Roman" panose="02020603050405020304" pitchFamily="18" charset="0"/>
              <a:cs typeface="Times New Roman" panose="02020603050405020304" pitchFamily="18" charset="0"/>
            </a:endParaRPr>
          </a:p>
          <a:p>
            <a:pPr algn="just">
              <a:lnSpc>
                <a:spcPct val="150000"/>
              </a:lnSpc>
            </a:pPr>
            <a:r>
              <a:rPr lang="en-US" sz="1900" b="1" dirty="0" smtClean="0">
                <a:latin typeface="Times New Roman" panose="02020603050405020304" pitchFamily="18" charset="0"/>
                <a:cs typeface="Times New Roman" panose="02020603050405020304" pitchFamily="18" charset="0"/>
              </a:rPr>
              <a:t>Maintenance</a:t>
            </a:r>
            <a:r>
              <a:rPr lang="en-US" sz="1900" dirty="0" smtClean="0">
                <a:latin typeface="Times New Roman" panose="02020603050405020304" pitchFamily="18" charset="0"/>
                <a:cs typeface="Times New Roman" panose="02020603050405020304" pitchFamily="18" charset="0"/>
              </a:rPr>
              <a:t>: Regular updates to APIs, data models, and bug fixes.</a:t>
            </a:r>
            <a:endParaRPr lang="en-US" sz="1900" dirty="0" smtClean="0">
              <a:latin typeface="Times New Roman" panose="02020603050405020304" pitchFamily="18" charset="0"/>
              <a:cs typeface="Times New Roman" panose="02020603050405020304" pitchFamily="18" charset="0"/>
            </a:endParaRPr>
          </a:p>
          <a:p>
            <a:pPr>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81000"/>
            <a:ext cx="7498080" cy="1143000"/>
          </a:xfrm>
        </p:spPr>
        <p:txBody>
          <a:bodyPr>
            <a:normAutofit/>
          </a:bodyPr>
          <a:lstStyle/>
          <a:p>
            <a:r>
              <a:rPr lang="en-US" sz="3500" b="1" dirty="0" smtClean="0">
                <a:solidFill>
                  <a:schemeClr val="tx1">
                    <a:lumMod val="75000"/>
                    <a:lumOff val="25000"/>
                  </a:schemeClr>
                </a:solidFill>
                <a:effectLst/>
                <a:latin typeface="Times New Roman" panose="02020603050405020304" pitchFamily="18" charset="0"/>
                <a:cs typeface="Times New Roman" panose="02020603050405020304" pitchFamily="18" charset="0"/>
              </a:rPr>
              <a:t>Project Methodology </a:t>
            </a:r>
            <a:endParaRPr lang="en-US" sz="35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524000"/>
            <a:ext cx="7498080" cy="4800600"/>
          </a:xfrm>
        </p:spPr>
        <p:txBody>
          <a:bodyPr>
            <a:normAutofit/>
          </a:bodyPr>
          <a:lstStyle/>
          <a:p>
            <a:pPr algn="just">
              <a:lnSpc>
                <a:spcPct val="150000"/>
              </a:lnSpc>
              <a:buNone/>
            </a:pPr>
            <a:r>
              <a:rPr lang="en-US" sz="1800" dirty="0" smtClean="0">
                <a:latin typeface="Times New Roman" panose="02020603050405020304" pitchFamily="18" charset="0"/>
                <a:cs typeface="Times New Roman" panose="02020603050405020304" pitchFamily="18" charset="0"/>
              </a:rPr>
              <a:t>     The project follows a structured approach of analyzing requirements, designing the system, integrating APIs for real-time data collection, applying machine learning for trend analysis, visualizing results through a web dashboard, testing the system, deploying it, and continuously updating it based on user feedback.</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71600" y="457200"/>
            <a:ext cx="4572000" cy="629920"/>
          </a:xfrm>
          <a:prstGeom prst="rect">
            <a:avLst/>
          </a:prstGeom>
          <a:noFill/>
        </p:spPr>
        <p:txBody>
          <a:bodyPr wrap="square" rtlCol="0" anchor="t">
            <a:spAutoFit/>
          </a:bodyPr>
          <a:p>
            <a:r>
              <a:rPr lang="en-US" sz="3500" b="1" dirty="0" smtClean="0">
                <a:solidFill>
                  <a:schemeClr val="tx1">
                    <a:lumMod val="75000"/>
                    <a:lumOff val="25000"/>
                  </a:schemeClr>
                </a:solidFill>
                <a:effectLst/>
                <a:latin typeface="Times New Roman" panose="02020603050405020304" pitchFamily="18" charset="0"/>
                <a:cs typeface="Times New Roman" panose="02020603050405020304" pitchFamily="18" charset="0"/>
                <a:sym typeface="+mn-ea"/>
              </a:rPr>
              <a:t>Conclusion</a:t>
            </a:r>
            <a:endParaRPr lang="en-US" sz="3500" b="1" dirty="0" smtClean="0">
              <a:solidFill>
                <a:schemeClr val="tx1">
                  <a:lumMod val="75000"/>
                  <a:lumOff val="25000"/>
                </a:schemeClr>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71600" y="457200"/>
            <a:ext cx="4572000" cy="629920"/>
          </a:xfrm>
          <a:prstGeom prst="rect">
            <a:avLst/>
          </a:prstGeom>
          <a:noFill/>
        </p:spPr>
        <p:txBody>
          <a:bodyPr wrap="square" rtlCol="0" anchor="t">
            <a:spAutoFit/>
          </a:bodyPr>
          <a:p>
            <a:r>
              <a:rPr lang="en-US" sz="3500" b="1" dirty="0" smtClean="0">
                <a:solidFill>
                  <a:schemeClr val="tx1">
                    <a:lumMod val="75000"/>
                    <a:lumOff val="25000"/>
                  </a:schemeClr>
                </a:solidFill>
                <a:effectLst/>
                <a:latin typeface="Times New Roman" panose="02020603050405020304" pitchFamily="18" charset="0"/>
                <a:cs typeface="Times New Roman" panose="02020603050405020304" pitchFamily="18" charset="0"/>
                <a:sym typeface="+mn-ea"/>
              </a:rPr>
              <a:t>Reference</a:t>
            </a:r>
            <a:endParaRPr lang="en-US" sz="3500" b="1" dirty="0" smtClean="0">
              <a:solidFill>
                <a:schemeClr val="tx1">
                  <a:lumMod val="75000"/>
                  <a:lumOff val="25000"/>
                </a:schemeClr>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81000"/>
            <a:ext cx="7498080" cy="1143000"/>
          </a:xfrm>
        </p:spPr>
        <p:txBody>
          <a:bodyPr>
            <a:normAutofit/>
          </a:bodyPr>
          <a:lstStyle/>
          <a:p>
            <a:r>
              <a:rPr lang="en-US" sz="3600" b="1" dirty="0" smtClean="0">
                <a:solidFill>
                  <a:schemeClr val="tx1">
                    <a:lumMod val="75000"/>
                    <a:lumOff val="25000"/>
                  </a:schemeClr>
                </a:solidFill>
                <a:effectLst/>
                <a:latin typeface="Times New Roman" panose="02020603050405020304" pitchFamily="18" charset="0"/>
                <a:cs typeface="Times New Roman" panose="02020603050405020304" pitchFamily="18" charset="0"/>
              </a:rPr>
              <a:t>Abstract </a:t>
            </a:r>
            <a:endParaRPr lang="en-US" sz="36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200" y="1066800"/>
            <a:ext cx="7620000" cy="4419600"/>
          </a:xfrm>
        </p:spPr>
        <p:txBody>
          <a:bodyPr>
            <a:noAutofit/>
          </a:bodyPr>
          <a:lstStyle/>
          <a:p>
            <a:endParaRPr lang="en-US" sz="17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This project is about developing a Trend Analyzer System that gathers a  real-time data from various online platforms through APIs, processes and analyzes it using Machine Learning techniques, and then visualizes the results on an interactive webpage</a:t>
            </a:r>
            <a:r>
              <a:rPr lang="en-US" sz="1800" b="1" dirty="0" smtClean="0">
                <a:latin typeface="Times New Roman" panose="02020603050405020304" pitchFamily="18" charset="0"/>
                <a:cs typeface="Times New Roman" panose="02020603050405020304" pitchFamily="18" charset="0"/>
              </a:rPr>
              <a:t>.</a:t>
            </a:r>
            <a:endParaRPr lang="en-US" sz="1800" b="1"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The goal is to collect real-time data from these platforms to identify, track, and analyze trending topics across different domains (social media, news, entertainment, etc).</a:t>
            </a:r>
            <a:endParaRPr lang="en-US" sz="1800" dirty="0" smtClean="0">
              <a:latin typeface="Times New Roman" panose="02020603050405020304" pitchFamily="18" charset="0"/>
              <a:cs typeface="Times New Roman" panose="02020603050405020304" pitchFamily="18" charset="0"/>
            </a:endParaRPr>
          </a:p>
          <a:p>
            <a:pPr algn="just">
              <a:lnSpc>
                <a:spcPct val="150000"/>
              </a:lnSpc>
            </a:pPr>
            <a:r>
              <a:rPr lang="en-US" sz="1800" dirty="0" smtClean="0">
                <a:latin typeface="Times New Roman" panose="02020603050405020304" pitchFamily="18" charset="0"/>
                <a:cs typeface="Times New Roman" panose="02020603050405020304" pitchFamily="18" charset="0"/>
              </a:rPr>
              <a:t>It aims to help users stay informed about what is currently popular or emerging in different fields such as politics, technology, entertainment, business, and more.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normAutofit/>
          </a:bodyPr>
          <a:lstStyle/>
          <a:p>
            <a:r>
              <a:rPr lang="en-US" sz="3600" b="1" dirty="0" smtClean="0">
                <a:solidFill>
                  <a:schemeClr val="tx1">
                    <a:lumMod val="75000"/>
                    <a:lumOff val="25000"/>
                  </a:schemeClr>
                </a:solidFill>
                <a:effectLst/>
                <a:latin typeface="Times New Roman" panose="02020603050405020304" pitchFamily="18" charset="0"/>
                <a:cs typeface="Times New Roman" panose="02020603050405020304" pitchFamily="18" charset="0"/>
              </a:rPr>
              <a:t>Introduction </a:t>
            </a:r>
            <a:endParaRPr lang="en-US" sz="36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1600"/>
            <a:ext cx="7924800" cy="4800600"/>
          </a:xfrm>
        </p:spPr>
        <p:txBody>
          <a:bodyPr>
            <a:normAutofit lnSpcReduction="10000"/>
          </a:bodyPr>
          <a:lstStyle/>
          <a:p>
            <a:pPr lvl="1" algn="just">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In </a:t>
            </a:r>
            <a:r>
              <a:rPr lang="en-US" sz="1800" dirty="0" smtClean="0">
                <a:latin typeface="Times New Roman" panose="02020603050405020304" pitchFamily="18" charset="0"/>
                <a:cs typeface="Times New Roman" panose="02020603050405020304" pitchFamily="18" charset="0"/>
              </a:rPr>
              <a:t>today’s digital era, trends evolve rapidly, driven by user interactions on platforms. Understanding these trends is crucial for businesses, marketers, content creators and researchers. </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Machine </a:t>
            </a:r>
            <a:r>
              <a:rPr lang="en-US" sz="1800" dirty="0" smtClean="0">
                <a:latin typeface="Times New Roman" panose="02020603050405020304" pitchFamily="18" charset="0"/>
                <a:cs typeface="Times New Roman" panose="02020603050405020304" pitchFamily="18" charset="0"/>
              </a:rPr>
              <a:t>learning offers sophisticated tools to analyze complex data patterns, providing predictive insights. </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project integrates Machine Learning and API data collection to track, analyze, and predict ongoing trends. Data is fetched from platforms like Twitter, Google Trends, Reddit, and News APIs. </a:t>
            </a:r>
            <a:endParaRPr lang="en-US" sz="1800" dirty="0" smtClean="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The </a:t>
            </a:r>
            <a:r>
              <a:rPr lang="en-US" sz="1800" dirty="0" smtClean="0">
                <a:latin typeface="Times New Roman" panose="02020603050405020304" pitchFamily="18" charset="0"/>
                <a:cs typeface="Times New Roman" panose="02020603050405020304" pitchFamily="18" charset="0"/>
              </a:rPr>
              <a:t>system analyzes trends using Natural Language Processing (NLP) and machine learning models. Results are visualized on a dynamic web interface for user interaction.</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98080" cy="1143000"/>
          </a:xfrm>
        </p:spPr>
        <p:txBody>
          <a:bodyPr>
            <a:normAutofit/>
          </a:bodyPr>
          <a:lstStyle/>
          <a:p>
            <a:r>
              <a:rPr lang="en-US" sz="3600" b="1" dirty="0" smtClean="0">
                <a:solidFill>
                  <a:schemeClr val="tx1"/>
                </a:solidFill>
                <a:effectLst/>
                <a:latin typeface="Times New Roman" panose="02020603050405020304" pitchFamily="18" charset="0"/>
                <a:cs typeface="Times New Roman" panose="02020603050405020304" pitchFamily="18" charset="0"/>
              </a:rPr>
              <a:t>Problem Statement</a:t>
            </a:r>
            <a:endParaRPr lang="en-US" sz="3600" b="1" dirty="0">
              <a:solidFill>
                <a:schemeClr val="tx1"/>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3000" y="990600"/>
            <a:ext cx="7620000" cy="4953000"/>
          </a:xfrm>
        </p:spPr>
        <p:txBody>
          <a:bodyPr>
            <a:normAutofit/>
          </a:bodyPr>
          <a:lstStyle/>
          <a:p>
            <a:pPr algn="just">
              <a:lnSpc>
                <a:spcPct val="150000"/>
              </a:lnSpc>
              <a:buNone/>
            </a:pPr>
            <a:br>
              <a:rPr lang="en-US" sz="1800" dirty="0" smtClean="0"/>
            </a:br>
            <a:r>
              <a:rPr lang="en-US" sz="1800" dirty="0" smtClean="0">
                <a:latin typeface="Times New Roman" panose="02020603050405020304" pitchFamily="18" charset="0"/>
                <a:cs typeface="Times New Roman" panose="02020603050405020304" pitchFamily="18" charset="0"/>
              </a:rPr>
              <a:t>The current digital landscape lacks a unified, real-time system for trend analysis that effectively integrates data from multiple platforms, such as social media, search engines, and entertainment websites. This results in challenges related to delivering actionable insights, ensuring scalability, offering personalized user engagement, and maintaining compliance with privacy and security regulations.</a:t>
            </a:r>
            <a:endParaRPr lang="en-US" sz="1800" dirty="0" smtClean="0">
              <a:latin typeface="Times New Roman" panose="02020603050405020304" pitchFamily="18" charset="0"/>
              <a:cs typeface="Times New Roman" panose="02020603050405020304" pitchFamily="18" charset="0"/>
            </a:endParaRPr>
          </a:p>
          <a:p>
            <a:pPr algn="just">
              <a:lnSpc>
                <a:spcPct val="150000"/>
              </a:lnSpc>
              <a:buNone/>
            </a:pPr>
            <a:endParaRPr lang="en-US" sz="1700"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304800"/>
            <a:ext cx="7498080" cy="1143000"/>
          </a:xfrm>
        </p:spPr>
        <p:txBody>
          <a:bodyPr>
            <a:normAutofit/>
          </a:bodyPr>
          <a:lstStyle/>
          <a:p>
            <a:r>
              <a:rPr lang="en-US" sz="3600" b="1" dirty="0" smtClean="0">
                <a:solidFill>
                  <a:schemeClr val="tx1">
                    <a:lumMod val="75000"/>
                    <a:lumOff val="25000"/>
                  </a:schemeClr>
                </a:solidFill>
                <a:effectLst/>
                <a:latin typeface="Times New Roman" panose="02020603050405020304" pitchFamily="18" charset="0"/>
                <a:cs typeface="Times New Roman" panose="02020603050405020304" pitchFamily="18" charset="0"/>
              </a:rPr>
              <a:t>Objectives </a:t>
            </a:r>
            <a:endParaRPr lang="en-US" sz="3600" b="1" dirty="0">
              <a:solidFill>
                <a:schemeClr val="tx1">
                  <a:lumMod val="75000"/>
                  <a:lumOff val="25000"/>
                </a:schemeClr>
              </a:solidFill>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0" y="1371600"/>
            <a:ext cx="7498080" cy="4800600"/>
          </a:xfrm>
        </p:spPr>
        <p:txBody>
          <a:bodyPr>
            <a:normAutofit fontScale="92500" lnSpcReduction="10000"/>
          </a:bodyPr>
          <a:lstStyle/>
          <a:p>
            <a:pPr algn="just">
              <a:lnSpc>
                <a:spcPct val="150000"/>
              </a:lnSpc>
              <a:buNone/>
            </a:pPr>
            <a:r>
              <a:rPr lang="en-US" sz="1800" dirty="0" smtClean="0">
                <a:latin typeface="Times New Roman" panose="02020603050405020304" pitchFamily="18" charset="0"/>
                <a:cs typeface="Times New Roman" panose="02020603050405020304" pitchFamily="18" charset="0"/>
              </a:rPr>
              <a:t>     The objective of this project is to develop a comprehensive Trend Analyzer System that combines Machine Learning and API integration to analyze real-time trends across multiple online platforms. By leveraging APIs from sources such as Twitter, Google Trends, Reddit, and News APIs, the system aims to:       </a:t>
            </a:r>
            <a:endParaRPr lang="en-US" sz="1800" dirty="0" smtClean="0">
              <a:latin typeface="Times New Roman" panose="02020603050405020304" pitchFamily="18" charset="0"/>
              <a:cs typeface="Times New Roman" panose="02020603050405020304" pitchFamily="18" charset="0"/>
            </a:endParaRPr>
          </a:p>
          <a:p>
            <a:pPr algn="just">
              <a:lnSpc>
                <a:spcPct val="150000"/>
              </a:lnSpc>
              <a:buNone/>
            </a:pPr>
            <a:r>
              <a:rPr lang="en-US" sz="1800" dirty="0" smtClean="0">
                <a:latin typeface="Times New Roman" panose="02020603050405020304" pitchFamily="18" charset="0"/>
                <a:cs typeface="Times New Roman" panose="02020603050405020304" pitchFamily="18" charset="0"/>
              </a:rPr>
              <a:t>      1. </a:t>
            </a:r>
            <a:r>
              <a:rPr lang="en-US" sz="1800" u="sng" dirty="0" smtClean="0">
                <a:latin typeface="Times New Roman" panose="02020603050405020304" pitchFamily="18" charset="0"/>
                <a:cs typeface="Times New Roman" panose="02020603050405020304" pitchFamily="18" charset="0"/>
              </a:rPr>
              <a:t>Monitor  Ongoing Trends </a:t>
            </a:r>
            <a:r>
              <a:rPr lang="en-US" sz="1800" dirty="0" smtClean="0">
                <a:latin typeface="Times New Roman" panose="02020603050405020304" pitchFamily="18" charset="0"/>
                <a:cs typeface="Times New Roman" panose="02020603050405020304" pitchFamily="18" charset="0"/>
              </a:rPr>
              <a:t>: Continuously track and analyze emerging trends across various domains, such as social media, news, and entertainment.</a:t>
            </a:r>
            <a:endParaRPr lang="en-US" sz="1800" dirty="0" smtClean="0">
              <a:latin typeface="Times New Roman" panose="02020603050405020304" pitchFamily="18" charset="0"/>
              <a:cs typeface="Times New Roman" panose="02020603050405020304" pitchFamily="18" charset="0"/>
            </a:endParaRPr>
          </a:p>
          <a:p>
            <a:pPr algn="just">
              <a:lnSpc>
                <a:spcPct val="150000"/>
              </a:lnSpc>
              <a:buNone/>
            </a:pPr>
            <a:r>
              <a:rPr lang="en-US" sz="1800" dirty="0" smtClean="0">
                <a:latin typeface="Times New Roman" panose="02020603050405020304" pitchFamily="18" charset="0"/>
                <a:cs typeface="Times New Roman" panose="02020603050405020304" pitchFamily="18" charset="0"/>
              </a:rPr>
              <a:t>     2. </a:t>
            </a:r>
            <a:r>
              <a:rPr lang="en-US" sz="1800" u="sng" dirty="0" smtClean="0">
                <a:latin typeface="Times New Roman" panose="02020603050405020304" pitchFamily="18" charset="0"/>
                <a:cs typeface="Times New Roman" panose="02020603050405020304" pitchFamily="18" charset="0"/>
              </a:rPr>
              <a:t>Provide Real-Time Insights </a:t>
            </a:r>
            <a:r>
              <a:rPr lang="en-US" sz="1800" dirty="0" smtClean="0">
                <a:latin typeface="Times New Roman" panose="02020603050405020304" pitchFamily="18" charset="0"/>
                <a:cs typeface="Times New Roman" panose="02020603050405020304" pitchFamily="18" charset="0"/>
              </a:rPr>
              <a:t>: Offer real-time data on trending topics, providing users with up-to-date information and analysis of public opinion and sentiment.</a:t>
            </a:r>
            <a:endParaRPr lang="en-US" sz="1800" dirty="0" smtClean="0">
              <a:latin typeface="Times New Roman" panose="02020603050405020304" pitchFamily="18" charset="0"/>
              <a:cs typeface="Times New Roman" panose="02020603050405020304" pitchFamily="18" charset="0"/>
            </a:endParaRPr>
          </a:p>
          <a:p>
            <a:pPr algn="just">
              <a:lnSpc>
                <a:spcPct val="150000"/>
              </a:lnSpc>
              <a:buNone/>
            </a:pPr>
            <a:r>
              <a:rPr lang="en-US" sz="1800" dirty="0" smtClean="0">
                <a:latin typeface="Times New Roman" panose="02020603050405020304" pitchFamily="18" charset="0"/>
                <a:cs typeface="Times New Roman" panose="02020603050405020304" pitchFamily="18" charset="0"/>
              </a:rPr>
              <a:t>      3.</a:t>
            </a:r>
            <a:r>
              <a:rPr lang="en-US" sz="1800" b="1" dirty="0" smtClean="0"/>
              <a:t> </a:t>
            </a:r>
            <a:r>
              <a:rPr lang="en-US" sz="1800" u="sng" dirty="0" smtClean="0">
                <a:latin typeface="Times New Roman" panose="02020603050405020304" pitchFamily="18" charset="0"/>
                <a:cs typeface="Times New Roman" panose="02020603050405020304" pitchFamily="18" charset="0"/>
              </a:rPr>
              <a:t>User Engagement </a:t>
            </a:r>
            <a:r>
              <a:rPr lang="en-US" sz="1800" dirty="0" smtClean="0">
                <a:latin typeface="Times New Roman" panose="02020603050405020304" pitchFamily="18" charset="0"/>
                <a:cs typeface="Times New Roman" panose="02020603050405020304" pitchFamily="18" charset="0"/>
              </a:rPr>
              <a:t>: Present trend data through an interactive webpage, offering dynamic visualizations that allow users to filter, explore, and engage with the trend data in a personalized manner.</a:t>
            </a:r>
            <a:endParaRPr lang="en-US" sz="18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8080" cy="1143000"/>
          </a:xfrm>
        </p:spPr>
        <p:txBody>
          <a:bodyPr>
            <a:normAutofit/>
          </a:bodyPr>
          <a:lstStyle/>
          <a:p>
            <a:r>
              <a:rPr lang="en-US" sz="3600" b="1" dirty="0" smtClean="0">
                <a:solidFill>
                  <a:schemeClr val="tx1">
                    <a:lumMod val="75000"/>
                    <a:lumOff val="25000"/>
                  </a:schemeClr>
                </a:solidFill>
                <a:effectLst/>
                <a:latin typeface="Times New Roman" panose="02020603050405020304" pitchFamily="18" charset="0"/>
                <a:cs typeface="Times New Roman" panose="02020603050405020304" pitchFamily="18" charset="0"/>
              </a:rPr>
              <a:t>Literature Survey </a:t>
            </a:r>
            <a:endParaRPr lang="en-US" sz="3600" b="1" dirty="0">
              <a:solidFill>
                <a:schemeClr val="tx1">
                  <a:lumMod val="75000"/>
                  <a:lumOff val="25000"/>
                </a:schemeClr>
              </a:solidFill>
              <a:effectLst/>
            </a:endParaRPr>
          </a:p>
        </p:txBody>
      </p:sp>
      <p:graphicFrame>
        <p:nvGraphicFramePr>
          <p:cNvPr id="5" name="Table 4"/>
          <p:cNvGraphicFramePr>
            <a:graphicFrameLocks noGrp="1"/>
          </p:cNvGraphicFramePr>
          <p:nvPr/>
        </p:nvGraphicFramePr>
        <p:xfrm>
          <a:off x="1066800" y="990600"/>
          <a:ext cx="7924799" cy="5806440"/>
        </p:xfrm>
        <a:graphic>
          <a:graphicData uri="http://schemas.openxmlformats.org/drawingml/2006/table">
            <a:tbl>
              <a:tblPr firstRow="1" bandRow="1">
                <a:tableStyleId>{5C22544A-7EE6-4342-B048-85BDC9FD1C3A}</a:tableStyleId>
              </a:tblPr>
              <a:tblGrid>
                <a:gridCol w="631371"/>
                <a:gridCol w="2035629"/>
                <a:gridCol w="1752600"/>
                <a:gridCol w="1676400"/>
                <a:gridCol w="1828799"/>
              </a:tblGrid>
              <a:tr h="609600">
                <a:tc>
                  <a:txBody>
                    <a:bodyPr/>
                    <a:lstStyle/>
                    <a:p>
                      <a:pPr algn="l"/>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Sl No</a:t>
                      </a: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txBody>
                  <a:tcPr anchor="ctr">
                    <a:solidFill>
                      <a:schemeClr val="accent3">
                        <a:lumMod val="20000"/>
                        <a:lumOff val="80000"/>
                      </a:schemeClr>
                    </a:solidFill>
                  </a:tcPr>
                </a:tc>
                <a:tc>
                  <a:txBody>
                    <a:bodyPr/>
                    <a:lstStyle/>
                    <a:p>
                      <a:pPr algn="l"/>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Title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of </a:t>
                      </a:r>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Paper</a:t>
                      </a: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txBody>
                  <a:tcPr anchor="ctr">
                    <a:solidFill>
                      <a:schemeClr val="accent3">
                        <a:lumMod val="20000"/>
                        <a:lumOff val="80000"/>
                      </a:schemeClr>
                    </a:solidFill>
                  </a:tcPr>
                </a:tc>
                <a:tc>
                  <a:txBody>
                    <a:bodyPr/>
                    <a:lstStyle/>
                    <a:p>
                      <a:pPr algn="l"/>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Authors</a:t>
                      </a: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txBody>
                  <a:tcPr anchor="ctr">
                    <a:solidFill>
                      <a:schemeClr val="accent3">
                        <a:lumMod val="20000"/>
                        <a:lumOff val="80000"/>
                      </a:schemeClr>
                    </a:solidFill>
                  </a:tcPr>
                </a:tc>
                <a:tc>
                  <a:txBody>
                    <a:bodyPr/>
                    <a:lstStyle/>
                    <a:p>
                      <a:pPr algn="l"/>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Published In </a:t>
                      </a:r>
                      <a:r>
                        <a:rPr lang="en-US" sz="1800" baseline="0" dirty="0" smtClean="0">
                          <a:solidFill>
                            <a:schemeClr val="accent1">
                              <a:lumMod val="75000"/>
                            </a:schemeClr>
                          </a:solidFill>
                          <a:latin typeface="Times New Roman" panose="02020603050405020304" pitchFamily="18" charset="0"/>
                          <a:cs typeface="Times New Roman" panose="02020603050405020304" pitchFamily="18" charset="0"/>
                        </a:rPr>
                        <a:t> </a:t>
                      </a: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txBody>
                  <a:tcPr anchor="ctr">
                    <a:solidFill>
                      <a:schemeClr val="accent3">
                        <a:lumMod val="20000"/>
                        <a:lumOff val="80000"/>
                      </a:schemeClr>
                    </a:solidFill>
                  </a:tcPr>
                </a:tc>
                <a:tc>
                  <a:txBody>
                    <a:bodyPr/>
                    <a:lstStyle/>
                    <a:p>
                      <a:pPr algn="l"/>
                      <a:r>
                        <a:rPr lang="en-US" sz="1800" dirty="0" smtClean="0">
                          <a:solidFill>
                            <a:schemeClr val="accent1">
                              <a:lumMod val="75000"/>
                            </a:schemeClr>
                          </a:solidFill>
                          <a:latin typeface="Times New Roman" panose="02020603050405020304" pitchFamily="18" charset="0"/>
                          <a:cs typeface="Times New Roman" panose="02020603050405020304" pitchFamily="18" charset="0"/>
                        </a:rPr>
                        <a:t>Summary</a:t>
                      </a:r>
                      <a:endParaRPr lang="en-US" sz="1800" dirty="0">
                        <a:solidFill>
                          <a:schemeClr val="accent1">
                            <a:lumMod val="75000"/>
                          </a:schemeClr>
                        </a:solidFill>
                        <a:latin typeface="Times New Roman" panose="02020603050405020304" pitchFamily="18" charset="0"/>
                        <a:cs typeface="Times New Roman" panose="02020603050405020304" pitchFamily="18" charset="0"/>
                      </a:endParaRPr>
                    </a:p>
                  </a:txBody>
                  <a:tcPr anchor="ctr">
                    <a:solidFill>
                      <a:schemeClr val="accent3">
                        <a:lumMod val="20000"/>
                        <a:lumOff val="80000"/>
                      </a:schemeClr>
                    </a:solidFill>
                  </a:tcPr>
                </a:tc>
              </a:tr>
              <a:tr h="2636520">
                <a:tc>
                  <a:txBody>
                    <a:bodyPr/>
                    <a:lstStyle/>
                    <a:p>
                      <a:pPr algn="ctr"/>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l"/>
                      <a:r>
                        <a:rPr lang="en-US" sz="1600" dirty="0" smtClean="0">
                          <a:latin typeface="Times New Roman" panose="02020603050405020304" pitchFamily="18" charset="0"/>
                          <a:cs typeface="Times New Roman" panose="02020603050405020304" pitchFamily="18" charset="0"/>
                        </a:rPr>
                        <a:t>Trend Detection and Analysis in Twitter Data Using Machine Learning Approaches</a:t>
                      </a:r>
                      <a:endParaRPr 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l"/>
                      <a:r>
                        <a:rPr lang="en-US" sz="1600" dirty="0" smtClean="0">
                          <a:latin typeface="Times New Roman" panose="02020603050405020304" pitchFamily="18" charset="0"/>
                          <a:cs typeface="Times New Roman" panose="02020603050405020304" pitchFamily="18" charset="0"/>
                        </a:rPr>
                        <a:t>H. H. Z. Ahmad, N. Al- Khatib,</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 M. A. S. Alwan</a:t>
                      </a:r>
                      <a:endParaRPr 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l"/>
                      <a:r>
                        <a:rPr lang="en-US" sz="1600" dirty="0" smtClean="0">
                          <a:latin typeface="Times New Roman" panose="02020603050405020304" pitchFamily="18" charset="0"/>
                          <a:cs typeface="Times New Roman" panose="02020603050405020304" pitchFamily="18" charset="0"/>
                        </a:rPr>
                        <a:t>Journal of Computational </a:t>
                      </a:r>
                      <a:r>
                        <a:rPr lang="en-US" sz="1600" dirty="0" smtClean="0">
                          <a:latin typeface="Times New Roman" panose="02020603050405020304" pitchFamily="18" charset="0"/>
                          <a:cs typeface="Times New Roman" panose="02020603050405020304" pitchFamily="18" charset="0"/>
                        </a:rPr>
                        <a:t>Science</a:t>
                      </a:r>
                      <a:r>
                        <a:rPr lang="en-US" sz="1600" baseline="0" dirty="0" smtClean="0">
                          <a:latin typeface="Times New Roman" panose="02020603050405020304" pitchFamily="18" charset="0"/>
                          <a:cs typeface="Times New Roman" panose="02020603050405020304" pitchFamily="18" charset="0"/>
                        </a:rPr>
                        <a:t>.</a:t>
                      </a:r>
                      <a:endParaRPr lang="en-US" sz="1600" baseline="0" dirty="0" smtClean="0">
                        <a:latin typeface="Times New Roman" panose="02020603050405020304" pitchFamily="18" charset="0"/>
                        <a:cs typeface="Times New Roman" panose="02020603050405020304" pitchFamily="18" charset="0"/>
                      </a:endParaRPr>
                    </a:p>
                    <a:p>
                      <a:pPr algn="l"/>
                      <a:r>
                        <a:rPr lang="en-US" sz="1600" baseline="0" dirty="0" smtClean="0">
                          <a:latin typeface="Times New Roman" panose="02020603050405020304" pitchFamily="18" charset="0"/>
                          <a:cs typeface="Times New Roman" panose="02020603050405020304" pitchFamily="18" charset="0"/>
                        </a:rPr>
                        <a:t>(Year : 2021)</a:t>
                      </a:r>
                      <a:endParaRPr lang="en-US" sz="1600" dirty="0" smtClean="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l"/>
                      <a:r>
                        <a:rPr lang="en-US" sz="1600" dirty="0" smtClean="0">
                          <a:latin typeface="Times New Roman" panose="02020603050405020304" pitchFamily="18" charset="0"/>
                          <a:cs typeface="Times New Roman" panose="02020603050405020304" pitchFamily="18" charset="0"/>
                        </a:rPr>
                        <a:t>It discusses how machine learning models can be used to analyze and identify trending topics on Twitter, helping users and organizations stay updated with real-time events.</a:t>
                      </a:r>
                      <a:endParaRPr 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r>
              <a:tr h="1056706">
                <a:tc>
                  <a:txBody>
                    <a:bodyPr/>
                    <a:lstStyle/>
                    <a:p>
                      <a:pPr algn="ctr"/>
                      <a:r>
                        <a:rPr lang="en-US" dirty="0" smtClean="0">
                          <a:latin typeface="Times New Roman" panose="02020603050405020304" pitchFamily="18" charset="0"/>
                          <a:cs typeface="Times New Roman" panose="02020603050405020304" pitchFamily="18" charset="0"/>
                        </a:rPr>
                        <a:t>2</a:t>
                      </a:r>
                      <a:endParaRPr lang="en-US" dirty="0">
                        <a:latin typeface="Times New Roman" panose="02020603050405020304" pitchFamily="18" charset="0"/>
                        <a:cs typeface="Times New Roman" panose="02020603050405020304" pitchFamily="18" charset="0"/>
                      </a:endParaRPr>
                    </a:p>
                  </a:txBody>
                  <a:tcPr anchor="ctr"/>
                </a:tc>
                <a:tc>
                  <a:txBody>
                    <a:bodyPr/>
                    <a:lstStyle/>
                    <a:p>
                      <a:pPr algn="l"/>
                      <a:r>
                        <a:rPr lang="en-US" sz="1600" dirty="0" smtClean="0">
                          <a:latin typeface="Times New Roman" panose="02020603050405020304" pitchFamily="18" charset="0"/>
                          <a:cs typeface="Times New Roman" panose="02020603050405020304" pitchFamily="18" charset="0"/>
                        </a:rPr>
                        <a:t>Predicting Video Virality in YouTube: A Machine Learning Approach</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pt-BR" sz="1600" dirty="0" smtClean="0">
                          <a:latin typeface="Times New Roman" panose="02020603050405020304" pitchFamily="18" charset="0"/>
                          <a:cs typeface="Times New Roman" panose="02020603050405020304" pitchFamily="18" charset="0"/>
                        </a:rPr>
                        <a:t>M. F. Garofalo</a:t>
                      </a:r>
                      <a:r>
                        <a:rPr lang="pt-BR" sz="1600" dirty="0" smtClean="0">
                          <a:latin typeface="Times New Roman" panose="02020603050405020304" pitchFamily="18" charset="0"/>
                          <a:cs typeface="Times New Roman" panose="02020603050405020304" pitchFamily="18" charset="0"/>
                        </a:rPr>
                        <a:t>,</a:t>
                      </a:r>
                      <a:endParaRPr lang="pt-BR" sz="1600" dirty="0" smtClean="0">
                        <a:latin typeface="Times New Roman" panose="02020603050405020304" pitchFamily="18" charset="0"/>
                        <a:cs typeface="Times New Roman" panose="02020603050405020304" pitchFamily="18" charset="0"/>
                      </a:endParaRPr>
                    </a:p>
                    <a:p>
                      <a:pPr algn="l"/>
                      <a:r>
                        <a:rPr lang="pt-BR" sz="1600" dirty="0" smtClean="0">
                          <a:latin typeface="Times New Roman" panose="02020603050405020304" pitchFamily="18" charset="0"/>
                          <a:cs typeface="Times New Roman" panose="02020603050405020304" pitchFamily="18" charset="0"/>
                        </a:rPr>
                        <a:t> </a:t>
                      </a:r>
                      <a:r>
                        <a:rPr lang="pt-BR" sz="1600" dirty="0" smtClean="0">
                          <a:latin typeface="Times New Roman" panose="02020603050405020304" pitchFamily="18" charset="0"/>
                          <a:cs typeface="Times New Roman" panose="02020603050405020304" pitchFamily="18" charset="0"/>
                        </a:rPr>
                        <a:t>A. R. L. T. Z. Paredes</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sz="1600" i="0" dirty="0" smtClean="0">
                          <a:latin typeface="Times New Roman" panose="02020603050405020304" pitchFamily="18" charset="0"/>
                          <a:cs typeface="Times New Roman" panose="02020603050405020304" pitchFamily="18" charset="0"/>
                        </a:rPr>
                        <a:t>Journal of Computer-Mediated </a:t>
                      </a:r>
                      <a:r>
                        <a:rPr lang="en-US" sz="1600" i="0" dirty="0" smtClean="0">
                          <a:latin typeface="Times New Roman" panose="02020603050405020304" pitchFamily="18" charset="0"/>
                          <a:cs typeface="Times New Roman" panose="02020603050405020304" pitchFamily="18" charset="0"/>
                        </a:rPr>
                        <a:t>Communication. </a:t>
                      </a:r>
                      <a:endParaRPr lang="en-US" sz="1600" i="0" dirty="0" smtClean="0">
                        <a:latin typeface="Times New Roman" panose="02020603050405020304" pitchFamily="18" charset="0"/>
                        <a:cs typeface="Times New Roman" panose="02020603050405020304" pitchFamily="18" charset="0"/>
                      </a:endParaRPr>
                    </a:p>
                    <a:p>
                      <a:pPr algn="l"/>
                      <a:r>
                        <a:rPr lang="en-US" sz="1600" i="0" dirty="0" smtClean="0">
                          <a:latin typeface="Times New Roman" panose="02020603050405020304" pitchFamily="18" charset="0"/>
                          <a:cs typeface="Times New Roman" panose="02020603050405020304" pitchFamily="18" charset="0"/>
                        </a:rPr>
                        <a:t>(Year</a:t>
                      </a:r>
                      <a:r>
                        <a:rPr lang="en-US" sz="1600" i="0" baseline="0" dirty="0" smtClean="0">
                          <a:latin typeface="Times New Roman" panose="02020603050405020304" pitchFamily="18" charset="0"/>
                          <a:cs typeface="Times New Roman" panose="02020603050405020304" pitchFamily="18" charset="0"/>
                        </a:rPr>
                        <a:t> : 2020)</a:t>
                      </a:r>
                      <a:endParaRPr lang="en-US" sz="1600" i="0" dirty="0">
                        <a:latin typeface="Times New Roman" panose="02020603050405020304" pitchFamily="18" charset="0"/>
                        <a:cs typeface="Times New Roman" panose="02020603050405020304" pitchFamily="18" charset="0"/>
                      </a:endParaRPr>
                    </a:p>
                  </a:txBody>
                  <a:tcPr anchor="ctr"/>
                </a:tc>
                <a:tc>
                  <a:txBody>
                    <a:bodyPr/>
                    <a:lstStyle/>
                    <a:p>
                      <a:pPr algn="l"/>
                      <a:r>
                        <a:rPr lang="en-US" sz="1600" dirty="0" smtClean="0">
                          <a:latin typeface="Times New Roman" panose="02020603050405020304" pitchFamily="18" charset="0"/>
                          <a:cs typeface="Times New Roman" panose="02020603050405020304" pitchFamily="18" charset="0"/>
                        </a:rPr>
                        <a:t>This paper investigates the use of machine learning algorithms to predict the likelihood of videos going viral on YouTube, analyzing factors contributing to their popularity.</a:t>
                      </a:r>
                      <a:endParaRPr lang="en-US" sz="1600" dirty="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0" y="152400"/>
          <a:ext cx="7848600" cy="6248400"/>
        </p:xfrm>
        <a:graphic>
          <a:graphicData uri="http://schemas.openxmlformats.org/drawingml/2006/table">
            <a:tbl>
              <a:tblPr firstRow="1" bandRow="1">
                <a:tableStyleId>{5C22544A-7EE6-4342-B048-85BDC9FD1C3A}</a:tableStyleId>
              </a:tblPr>
              <a:tblGrid>
                <a:gridCol w="609600"/>
                <a:gridCol w="2057400"/>
                <a:gridCol w="1752600"/>
                <a:gridCol w="1524000"/>
                <a:gridCol w="1905000"/>
              </a:tblGrid>
              <a:tr h="3108501">
                <a:tc>
                  <a:txBody>
                    <a:bodyPr/>
                    <a:lstStyle/>
                    <a:p>
                      <a:pPr algn="ctr"/>
                      <a:r>
                        <a:rPr lang="en-US" b="0" dirty="0" smtClean="0">
                          <a:solidFill>
                            <a:schemeClr val="tx1"/>
                          </a:solidFill>
                          <a:latin typeface="Times New Roman" panose="02020603050405020304" pitchFamily="18" charset="0"/>
                          <a:cs typeface="Times New Roman" panose="02020603050405020304" pitchFamily="18" charset="0"/>
                        </a:rPr>
                        <a:t>3</a:t>
                      </a:r>
                      <a:endParaRPr lang="en-US" b="0" dirty="0">
                        <a:solidFill>
                          <a:schemeClr val="tx1"/>
                        </a:solidFill>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l"/>
                      <a:r>
                        <a:rPr lang="en-US" sz="1600" b="0" dirty="0" smtClean="0">
                          <a:solidFill>
                            <a:schemeClr val="tx1"/>
                          </a:solidFill>
                          <a:latin typeface="Times New Roman" panose="02020603050405020304" pitchFamily="18" charset="0"/>
                          <a:cs typeface="Times New Roman" panose="02020603050405020304" pitchFamily="18" charset="0"/>
                        </a:rPr>
                        <a:t>Cross-Platform Trend Detection: Using Machine Learning to Track Trends in Twitter and YouTube</a:t>
                      </a:r>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l"/>
                      <a:r>
                        <a:rPr lang="de-DE" sz="1600" b="0" dirty="0" smtClean="0">
                          <a:solidFill>
                            <a:schemeClr val="tx1"/>
                          </a:solidFill>
                          <a:latin typeface="Times New Roman" panose="02020603050405020304" pitchFamily="18" charset="0"/>
                          <a:cs typeface="Times New Roman" panose="02020603050405020304" pitchFamily="18" charset="0"/>
                        </a:rPr>
                        <a:t>L. W. Chen</a:t>
                      </a:r>
                      <a:r>
                        <a:rPr lang="de-DE" sz="1600" b="0" dirty="0" smtClean="0">
                          <a:solidFill>
                            <a:schemeClr val="tx1"/>
                          </a:solidFill>
                          <a:latin typeface="Times New Roman" panose="02020603050405020304" pitchFamily="18" charset="0"/>
                          <a:cs typeface="Times New Roman" panose="02020603050405020304" pitchFamily="18" charset="0"/>
                        </a:rPr>
                        <a:t>,</a:t>
                      </a:r>
                      <a:endParaRPr lang="de-DE" sz="1600" b="0" dirty="0" smtClean="0">
                        <a:solidFill>
                          <a:schemeClr val="tx1"/>
                        </a:solidFill>
                        <a:latin typeface="Times New Roman" panose="02020603050405020304" pitchFamily="18" charset="0"/>
                        <a:cs typeface="Times New Roman" panose="02020603050405020304" pitchFamily="18" charset="0"/>
                      </a:endParaRPr>
                    </a:p>
                    <a:p>
                      <a:pPr algn="l"/>
                      <a:r>
                        <a:rPr lang="de-DE" sz="1600" b="0" dirty="0" smtClean="0">
                          <a:solidFill>
                            <a:schemeClr val="tx1"/>
                          </a:solidFill>
                          <a:latin typeface="Times New Roman" panose="02020603050405020304" pitchFamily="18" charset="0"/>
                          <a:cs typeface="Times New Roman" panose="02020603050405020304" pitchFamily="18" charset="0"/>
                        </a:rPr>
                        <a:t> </a:t>
                      </a:r>
                      <a:r>
                        <a:rPr lang="de-DE" sz="1600" b="0" dirty="0" smtClean="0">
                          <a:solidFill>
                            <a:schemeClr val="tx1"/>
                          </a:solidFill>
                          <a:latin typeface="Times New Roman" panose="02020603050405020304" pitchFamily="18" charset="0"/>
                          <a:cs typeface="Times New Roman" panose="02020603050405020304" pitchFamily="18" charset="0"/>
                        </a:rPr>
                        <a:t>M. H. Zhang</a:t>
                      </a:r>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l"/>
                      <a:r>
                        <a:rPr lang="en-US" sz="1600" b="0" i="0" dirty="0" smtClean="0">
                          <a:solidFill>
                            <a:schemeClr val="tx1"/>
                          </a:solidFill>
                          <a:latin typeface="Times New Roman" panose="02020603050405020304" pitchFamily="18" charset="0"/>
                          <a:cs typeface="Times New Roman" panose="02020603050405020304" pitchFamily="18" charset="0"/>
                        </a:rPr>
                        <a:t>Information Systems </a:t>
                      </a:r>
                      <a:r>
                        <a:rPr lang="en-US" sz="1600" b="0" i="0" dirty="0" smtClean="0">
                          <a:solidFill>
                            <a:schemeClr val="tx1"/>
                          </a:solidFill>
                          <a:latin typeface="Times New Roman" panose="02020603050405020304" pitchFamily="18" charset="0"/>
                          <a:cs typeface="Times New Roman" panose="02020603050405020304" pitchFamily="18" charset="0"/>
                        </a:rPr>
                        <a:t>Frontiers.</a:t>
                      </a:r>
                      <a:endParaRPr lang="en-US" sz="1600" b="0" i="0" dirty="0" smtClean="0">
                        <a:solidFill>
                          <a:schemeClr val="tx1"/>
                        </a:solidFill>
                        <a:latin typeface="Times New Roman" panose="02020603050405020304" pitchFamily="18" charset="0"/>
                        <a:cs typeface="Times New Roman" panose="02020603050405020304" pitchFamily="18" charset="0"/>
                      </a:endParaRPr>
                    </a:p>
                    <a:p>
                      <a:pPr algn="l"/>
                      <a:r>
                        <a:rPr lang="en-US" sz="1600" b="0" i="0" dirty="0" smtClean="0">
                          <a:solidFill>
                            <a:schemeClr val="tx1"/>
                          </a:solidFill>
                          <a:latin typeface="Times New Roman" panose="02020603050405020304" pitchFamily="18" charset="0"/>
                          <a:cs typeface="Times New Roman" panose="02020603050405020304" pitchFamily="18" charset="0"/>
                        </a:rPr>
                        <a:t>(Year : 2023)</a:t>
                      </a:r>
                      <a:endParaRPr lang="en-US" sz="1600" b="0" i="0" dirty="0">
                        <a:solidFill>
                          <a:schemeClr val="tx1"/>
                        </a:solidFill>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r>
                        <a:rPr lang="en-US" sz="1600" b="0" dirty="0" smtClean="0">
                          <a:solidFill>
                            <a:schemeClr val="tx1"/>
                          </a:solidFill>
                          <a:latin typeface="Times New Roman" panose="02020603050405020304" pitchFamily="18" charset="0"/>
                          <a:cs typeface="Times New Roman" panose="02020603050405020304" pitchFamily="18" charset="0"/>
                        </a:rPr>
                        <a:t>The research highlights cross-platform trend detection by utilizing machine learning to identify trends simultaneously on platforms like Twitter and YouTube, enhancing real-time analytics.</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r>
              <a:tr h="3139899">
                <a:tc>
                  <a:txBody>
                    <a:bodyPr/>
                    <a:lstStyle/>
                    <a:p>
                      <a:pPr algn="ctr"/>
                      <a:r>
                        <a:rPr lang="en-US" dirty="0" smtClean="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algn="l"/>
                      <a:r>
                        <a:rPr lang="en-US" sz="1600" dirty="0" smtClean="0">
                          <a:latin typeface="Times New Roman" panose="02020603050405020304" pitchFamily="18" charset="0"/>
                          <a:cs typeface="Times New Roman" panose="02020603050405020304" pitchFamily="18" charset="0"/>
                        </a:rPr>
                        <a:t>Predicting Viral Trends on Twitter: A Deep Learning Approach</a:t>
                      </a:r>
                      <a:endParaRPr lang="en-US" sz="1600" dirty="0">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algn="l"/>
                      <a:r>
                        <a:rPr lang="fi-FI" sz="1600" dirty="0" smtClean="0">
                          <a:latin typeface="Times New Roman" panose="02020603050405020304" pitchFamily="18" charset="0"/>
                          <a:cs typeface="Times New Roman" panose="02020603050405020304" pitchFamily="18" charset="0"/>
                        </a:rPr>
                        <a:t>Y. H. Lee</a:t>
                      </a:r>
                      <a:r>
                        <a:rPr lang="fi-FI" sz="1600" dirty="0" smtClean="0">
                          <a:latin typeface="Times New Roman" panose="02020603050405020304" pitchFamily="18" charset="0"/>
                          <a:cs typeface="Times New Roman" panose="02020603050405020304" pitchFamily="18" charset="0"/>
                        </a:rPr>
                        <a:t>,</a:t>
                      </a:r>
                      <a:endParaRPr lang="fi-FI" sz="1600" dirty="0" smtClean="0">
                        <a:latin typeface="Times New Roman" panose="02020603050405020304" pitchFamily="18" charset="0"/>
                        <a:cs typeface="Times New Roman" panose="02020603050405020304" pitchFamily="18" charset="0"/>
                      </a:endParaRPr>
                    </a:p>
                    <a:p>
                      <a:pPr algn="l"/>
                      <a:r>
                        <a:rPr lang="fi-FI" sz="1600" dirty="0" smtClean="0">
                          <a:latin typeface="Times New Roman" panose="02020603050405020304" pitchFamily="18" charset="0"/>
                          <a:cs typeface="Times New Roman" panose="02020603050405020304" pitchFamily="18" charset="0"/>
                        </a:rPr>
                        <a:t> </a:t>
                      </a:r>
                      <a:r>
                        <a:rPr lang="fi-FI" sz="1600" dirty="0" smtClean="0">
                          <a:latin typeface="Times New Roman" panose="02020603050405020304" pitchFamily="18" charset="0"/>
                          <a:cs typeface="Times New Roman" panose="02020603050405020304" pitchFamily="18" charset="0"/>
                        </a:rPr>
                        <a:t>J. M. Kim</a:t>
                      </a:r>
                      <a:endParaRPr lang="en-US" sz="1600" dirty="0">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algn="l"/>
                      <a:r>
                        <a:rPr lang="en-US" sz="1600" i="0" dirty="0" smtClean="0">
                          <a:latin typeface="Times New Roman" panose="02020603050405020304" pitchFamily="18" charset="0"/>
                          <a:cs typeface="Times New Roman" panose="02020603050405020304" pitchFamily="18" charset="0"/>
                        </a:rPr>
                        <a:t>Expert Systems with </a:t>
                      </a:r>
                      <a:r>
                        <a:rPr lang="en-US" sz="1600" i="0" dirty="0" smtClean="0">
                          <a:latin typeface="Times New Roman" panose="02020603050405020304" pitchFamily="18" charset="0"/>
                          <a:cs typeface="Times New Roman" panose="02020603050405020304" pitchFamily="18" charset="0"/>
                        </a:rPr>
                        <a:t>Applications.</a:t>
                      </a:r>
                      <a:endParaRPr lang="en-US" sz="1600" i="0" dirty="0" smtClean="0">
                        <a:latin typeface="Times New Roman" panose="02020603050405020304" pitchFamily="18" charset="0"/>
                        <a:cs typeface="Times New Roman" panose="02020603050405020304" pitchFamily="18" charset="0"/>
                      </a:endParaRPr>
                    </a:p>
                    <a:p>
                      <a:pPr algn="l"/>
                      <a:r>
                        <a:rPr lang="en-US" sz="1600" i="0" dirty="0" smtClean="0">
                          <a:latin typeface="Times New Roman" panose="02020603050405020304" pitchFamily="18" charset="0"/>
                          <a:cs typeface="Times New Roman" panose="02020603050405020304" pitchFamily="18" charset="0"/>
                        </a:rPr>
                        <a:t>(Year : 2022)</a:t>
                      </a:r>
                      <a:endParaRPr lang="en-US" sz="1600" i="0" dirty="0">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r>
                        <a:rPr lang="en-US" dirty="0" smtClean="0"/>
                        <a:t> </a:t>
                      </a:r>
                      <a:r>
                        <a:rPr lang="en-US" sz="1600" b="0" dirty="0" smtClean="0">
                          <a:latin typeface="Times New Roman" panose="02020603050405020304" pitchFamily="18" charset="0"/>
                          <a:cs typeface="Times New Roman" panose="02020603050405020304" pitchFamily="18" charset="0"/>
                        </a:rPr>
                        <a:t>The research highlights cross-platform trend detection by utilizing machine learning to identify trends simultaneously on platforms like Twitter and YouTube, enhancing real-time analytics.</a:t>
                      </a:r>
                      <a:endParaRPr lang="en-US" sz="1600" b="0" dirty="0">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0" y="1397000"/>
          <a:ext cx="6096000" cy="148336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bl>
          </a:graphicData>
        </a:graphic>
      </p:graphicFrame>
      <p:graphicFrame>
        <p:nvGraphicFramePr>
          <p:cNvPr id="6" name="Table 5"/>
          <p:cNvGraphicFramePr>
            <a:graphicFrameLocks noGrp="1"/>
          </p:cNvGraphicFramePr>
          <p:nvPr/>
        </p:nvGraphicFramePr>
        <p:xfrm>
          <a:off x="1143000" y="304800"/>
          <a:ext cx="7772401" cy="6248400"/>
        </p:xfrm>
        <a:graphic>
          <a:graphicData uri="http://schemas.openxmlformats.org/drawingml/2006/table">
            <a:tbl>
              <a:tblPr firstRow="1" bandRow="1">
                <a:tableStyleId>{5C22544A-7EE6-4342-B048-85BDC9FD1C3A}</a:tableStyleId>
              </a:tblPr>
              <a:tblGrid>
                <a:gridCol w="609600"/>
                <a:gridCol w="1981200"/>
                <a:gridCol w="1524000"/>
                <a:gridCol w="1828800"/>
                <a:gridCol w="1828801"/>
              </a:tblGrid>
              <a:tr h="3837736">
                <a:tc>
                  <a:txBody>
                    <a:bodyPr/>
                    <a:lstStyle/>
                    <a:p>
                      <a:pPr algn="l"/>
                      <a:r>
                        <a:rPr lang="en-US" sz="1600" b="0" dirty="0" smtClean="0">
                          <a:solidFill>
                            <a:schemeClr val="tx1"/>
                          </a:solidFill>
                          <a:latin typeface="Times New Roman" panose="02020603050405020304" pitchFamily="18" charset="0"/>
                          <a:cs typeface="Times New Roman" panose="02020603050405020304" pitchFamily="18" charset="0"/>
                        </a:rPr>
                        <a:t>5</a:t>
                      </a:r>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l"/>
                      <a:r>
                        <a:rPr lang="en-US" sz="1600" b="0" dirty="0" smtClean="0">
                          <a:solidFill>
                            <a:schemeClr val="tx1"/>
                          </a:solidFill>
                          <a:latin typeface="Times New Roman" panose="02020603050405020304" pitchFamily="18" charset="0"/>
                          <a:cs typeface="Times New Roman" panose="02020603050405020304" pitchFamily="18" charset="0"/>
                        </a:rPr>
                        <a:t>Trend Detection in Music Streaming Platforms Using Machine Learning</a:t>
                      </a:r>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l"/>
                      <a:r>
                        <a:rPr lang="de-DE" sz="1600" b="0" dirty="0" smtClean="0">
                          <a:solidFill>
                            <a:schemeClr val="tx1"/>
                          </a:solidFill>
                          <a:latin typeface="Times New Roman" panose="02020603050405020304" pitchFamily="18" charset="0"/>
                          <a:cs typeface="Times New Roman" panose="02020603050405020304" pitchFamily="18" charset="0"/>
                        </a:rPr>
                        <a:t>F. Z. Zhang, </a:t>
                      </a:r>
                      <a:endParaRPr lang="de-DE" sz="1600" b="0" dirty="0" smtClean="0">
                        <a:solidFill>
                          <a:schemeClr val="tx1"/>
                        </a:solidFill>
                        <a:latin typeface="Times New Roman" panose="02020603050405020304" pitchFamily="18" charset="0"/>
                        <a:cs typeface="Times New Roman" panose="02020603050405020304" pitchFamily="18" charset="0"/>
                      </a:endParaRPr>
                    </a:p>
                    <a:p>
                      <a:pPr algn="l"/>
                      <a:r>
                        <a:rPr lang="de-DE" sz="1600" b="0" dirty="0" smtClean="0">
                          <a:solidFill>
                            <a:schemeClr val="tx1"/>
                          </a:solidFill>
                          <a:latin typeface="Times New Roman" panose="02020603050405020304" pitchFamily="18" charset="0"/>
                          <a:cs typeface="Times New Roman" panose="02020603050405020304" pitchFamily="18" charset="0"/>
                        </a:rPr>
                        <a:t>L</a:t>
                      </a:r>
                      <a:r>
                        <a:rPr lang="de-DE" sz="1600" b="0" dirty="0" smtClean="0">
                          <a:solidFill>
                            <a:schemeClr val="tx1"/>
                          </a:solidFill>
                          <a:latin typeface="Times New Roman" panose="02020603050405020304" pitchFamily="18" charset="0"/>
                          <a:cs typeface="Times New Roman" panose="02020603050405020304" pitchFamily="18" charset="0"/>
                        </a:rPr>
                        <a:t>. F. Wu, </a:t>
                      </a:r>
                      <a:endParaRPr lang="de-DE" sz="1600" b="0" dirty="0" smtClean="0">
                        <a:solidFill>
                          <a:schemeClr val="tx1"/>
                        </a:solidFill>
                        <a:latin typeface="Times New Roman" panose="02020603050405020304" pitchFamily="18" charset="0"/>
                        <a:cs typeface="Times New Roman" panose="02020603050405020304" pitchFamily="18" charset="0"/>
                      </a:endParaRPr>
                    </a:p>
                    <a:p>
                      <a:pPr algn="l"/>
                      <a:r>
                        <a:rPr lang="de-DE" sz="1600" b="0" dirty="0" smtClean="0">
                          <a:solidFill>
                            <a:schemeClr val="tx1"/>
                          </a:solidFill>
                          <a:latin typeface="Times New Roman" panose="02020603050405020304" pitchFamily="18" charset="0"/>
                          <a:cs typeface="Times New Roman" panose="02020603050405020304" pitchFamily="18" charset="0"/>
                        </a:rPr>
                        <a:t>Y</a:t>
                      </a:r>
                      <a:r>
                        <a:rPr lang="de-DE" sz="1600" b="0" dirty="0" smtClean="0">
                          <a:solidFill>
                            <a:schemeClr val="tx1"/>
                          </a:solidFill>
                          <a:latin typeface="Times New Roman" panose="02020603050405020304" pitchFamily="18" charset="0"/>
                          <a:cs typeface="Times New Roman" panose="02020603050405020304" pitchFamily="18" charset="0"/>
                        </a:rPr>
                        <a:t>. Liu</a:t>
                      </a:r>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l"/>
                      <a:r>
                        <a:rPr lang="en-US" sz="1600" b="0" dirty="0" smtClean="0">
                          <a:solidFill>
                            <a:schemeClr val="tx1"/>
                          </a:solidFill>
                          <a:latin typeface="Times New Roman" panose="02020603050405020304" pitchFamily="18" charset="0"/>
                          <a:cs typeface="Times New Roman" panose="02020603050405020304" pitchFamily="18" charset="0"/>
                        </a:rPr>
                        <a:t>Journal of Music Technology &amp; </a:t>
                      </a:r>
                      <a:r>
                        <a:rPr lang="en-US" sz="1600" b="0" dirty="0" smtClean="0">
                          <a:solidFill>
                            <a:schemeClr val="tx1"/>
                          </a:solidFill>
                          <a:latin typeface="Times New Roman" panose="02020603050405020304" pitchFamily="18" charset="0"/>
                          <a:cs typeface="Times New Roman" panose="02020603050405020304" pitchFamily="18" charset="0"/>
                        </a:rPr>
                        <a:t>Education.</a:t>
                      </a:r>
                      <a:endParaRPr lang="en-US" sz="1600" b="0" dirty="0" smtClean="0">
                        <a:solidFill>
                          <a:schemeClr val="tx1"/>
                        </a:solidFill>
                        <a:latin typeface="Times New Roman" panose="02020603050405020304" pitchFamily="18" charset="0"/>
                        <a:cs typeface="Times New Roman" panose="02020603050405020304" pitchFamily="18" charset="0"/>
                      </a:endParaRPr>
                    </a:p>
                    <a:p>
                      <a:pPr algn="l"/>
                      <a:r>
                        <a:rPr lang="en-US" sz="1600" b="0" dirty="0" smtClean="0">
                          <a:solidFill>
                            <a:schemeClr val="tx1"/>
                          </a:solidFill>
                          <a:latin typeface="Times New Roman" panose="02020603050405020304" pitchFamily="18" charset="0"/>
                          <a:cs typeface="Times New Roman" panose="02020603050405020304" pitchFamily="18" charset="0"/>
                        </a:rPr>
                        <a:t>(Year : 2022)</a:t>
                      </a:r>
                      <a:endParaRPr lang="en-US" sz="1600" b="0" dirty="0" smtClean="0">
                        <a:solidFill>
                          <a:schemeClr val="tx1"/>
                        </a:solidFill>
                        <a:latin typeface="Times New Roman" panose="02020603050405020304" pitchFamily="18" charset="0"/>
                        <a:cs typeface="Times New Roman" panose="02020603050405020304" pitchFamily="18" charset="0"/>
                      </a:endParaRPr>
                    </a:p>
                    <a:p>
                      <a:pPr algn="l"/>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bg2"/>
                    </a:solidFill>
                  </a:tcPr>
                </a:tc>
                <a:tc>
                  <a:txBody>
                    <a:bodyPr/>
                    <a:lstStyle/>
                    <a:p>
                      <a:pPr algn="l"/>
                      <a:r>
                        <a:rPr lang="en-US" sz="1600" b="0" dirty="0" smtClean="0">
                          <a:solidFill>
                            <a:schemeClr val="tx1"/>
                          </a:solidFill>
                          <a:latin typeface="Times New Roman" panose="02020603050405020304" pitchFamily="18" charset="0"/>
                          <a:cs typeface="Times New Roman" panose="02020603050405020304" pitchFamily="18" charset="0"/>
                        </a:rPr>
                        <a:t>This paper investigates the use of ML algorithms to identify,</a:t>
                      </a:r>
                      <a:r>
                        <a:rPr lang="en-US" sz="1600" b="0" baseline="0" dirty="0" smtClean="0">
                          <a:solidFill>
                            <a:schemeClr val="tx1"/>
                          </a:solidFill>
                          <a:latin typeface="Times New Roman" panose="02020603050405020304" pitchFamily="18" charset="0"/>
                          <a:cs typeface="Times New Roman" panose="02020603050405020304" pitchFamily="18" charset="0"/>
                        </a:rPr>
                        <a:t> </a:t>
                      </a:r>
                      <a:r>
                        <a:rPr lang="en-US" sz="1600" b="0" dirty="0" smtClean="0">
                          <a:solidFill>
                            <a:schemeClr val="tx1"/>
                          </a:solidFill>
                          <a:latin typeface="Times New Roman" panose="02020603050405020304" pitchFamily="18" charset="0"/>
                          <a:cs typeface="Times New Roman" panose="02020603050405020304" pitchFamily="18" charset="0"/>
                        </a:rPr>
                        <a:t>analyze emerging trends in music streaming platforms. It highlights the role of user listening behavior, song metadata, and recommendation systems in trend detection.</a:t>
                      </a:r>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bg2"/>
                    </a:solidFill>
                  </a:tcPr>
                </a:tc>
              </a:tr>
              <a:tr h="2410664">
                <a:tc>
                  <a:txBody>
                    <a:bodyPr/>
                    <a:lstStyle/>
                    <a:p>
                      <a:pPr algn="l"/>
                      <a:r>
                        <a:rPr lang="en-US" sz="1600" b="0" i="0" dirty="0" smtClean="0">
                          <a:latin typeface="Times New Roman" panose="02020603050405020304" pitchFamily="18" charset="0"/>
                          <a:cs typeface="Times New Roman" panose="02020603050405020304" pitchFamily="18" charset="0"/>
                        </a:rPr>
                        <a:t>6</a:t>
                      </a:r>
                      <a:endParaRPr lang="en-US" sz="1600" b="0" i="0" dirty="0">
                        <a:latin typeface="Times New Roman" panose="02020603050405020304" pitchFamily="18" charset="0"/>
                        <a:cs typeface="Times New Roman" panose="02020603050405020304" pitchFamily="18" charset="0"/>
                      </a:endParaRPr>
                    </a:p>
                  </a:txBody>
                  <a:tcPr anchor="ctr"/>
                </a:tc>
                <a:tc>
                  <a:txBody>
                    <a:bodyPr/>
                    <a:lstStyle/>
                    <a:p>
                      <a:pPr algn="l"/>
                      <a:r>
                        <a:rPr lang="en-US" sz="1600" b="0" i="0" dirty="0" smtClean="0">
                          <a:latin typeface="Times New Roman" panose="02020603050405020304" pitchFamily="18" charset="0"/>
                          <a:cs typeface="Times New Roman" panose="02020603050405020304" pitchFamily="18" charset="0"/>
                        </a:rPr>
                        <a:t>Fashion Trend Prediction Using Machine Learning Algorithms</a:t>
                      </a:r>
                      <a:endParaRPr lang="en-US" sz="1600" b="0" i="0" dirty="0">
                        <a:latin typeface="Times New Roman" panose="02020603050405020304" pitchFamily="18" charset="0"/>
                        <a:cs typeface="Times New Roman" panose="02020603050405020304" pitchFamily="18" charset="0"/>
                      </a:endParaRPr>
                    </a:p>
                  </a:txBody>
                  <a:tcPr anchor="ctr"/>
                </a:tc>
                <a:tc>
                  <a:txBody>
                    <a:bodyPr/>
                    <a:lstStyle/>
                    <a:p>
                      <a:pPr algn="l"/>
                      <a:r>
                        <a:rPr lang="en-US" sz="1600" b="0" i="0" dirty="0" smtClean="0">
                          <a:latin typeface="Times New Roman" panose="02020603050405020304" pitchFamily="18" charset="0"/>
                          <a:cs typeface="Times New Roman" panose="02020603050405020304" pitchFamily="18" charset="0"/>
                        </a:rPr>
                        <a:t>X. Liu, </a:t>
                      </a:r>
                      <a:endParaRPr lang="en-US" sz="1600" b="0" i="0" dirty="0" smtClean="0">
                        <a:latin typeface="Times New Roman" panose="02020603050405020304" pitchFamily="18" charset="0"/>
                        <a:cs typeface="Times New Roman" panose="02020603050405020304" pitchFamily="18" charset="0"/>
                      </a:endParaRPr>
                    </a:p>
                    <a:p>
                      <a:pPr algn="l"/>
                      <a:r>
                        <a:rPr lang="en-US" sz="1600" b="0" i="0" dirty="0" smtClean="0">
                          <a:latin typeface="Times New Roman" panose="02020603050405020304" pitchFamily="18" charset="0"/>
                          <a:cs typeface="Times New Roman" panose="02020603050405020304" pitchFamily="18" charset="0"/>
                        </a:rPr>
                        <a:t>Z</a:t>
                      </a:r>
                      <a:r>
                        <a:rPr lang="en-US" sz="1600" b="0" i="0" dirty="0" smtClean="0">
                          <a:latin typeface="Times New Roman" panose="02020603050405020304" pitchFamily="18" charset="0"/>
                          <a:cs typeface="Times New Roman" panose="02020603050405020304" pitchFamily="18" charset="0"/>
                        </a:rPr>
                        <a:t>. Zhou, L. Zhang</a:t>
                      </a:r>
                      <a:endParaRPr lang="en-US" sz="1600" b="0" i="0" dirty="0">
                        <a:latin typeface="Times New Roman" panose="02020603050405020304" pitchFamily="18" charset="0"/>
                        <a:cs typeface="Times New Roman" panose="02020603050405020304" pitchFamily="18" charset="0"/>
                      </a:endParaRPr>
                    </a:p>
                  </a:txBody>
                  <a:tcPr anchor="ctr"/>
                </a:tc>
                <a:tc>
                  <a:txBody>
                    <a:bodyPr/>
                    <a:lstStyle/>
                    <a:p>
                      <a:pPr algn="l"/>
                      <a:r>
                        <a:rPr lang="en-US" sz="1600" b="0" i="0" dirty="0" smtClean="0">
                          <a:latin typeface="Times New Roman" panose="02020603050405020304" pitchFamily="18" charset="0"/>
                          <a:cs typeface="Times New Roman" panose="02020603050405020304" pitchFamily="18" charset="0"/>
                        </a:rPr>
                        <a:t>Journal of Fashion Technology &amp; Textile </a:t>
                      </a:r>
                      <a:r>
                        <a:rPr lang="en-US" sz="1600" b="0" i="0" dirty="0" smtClean="0">
                          <a:latin typeface="Times New Roman" panose="02020603050405020304" pitchFamily="18" charset="0"/>
                          <a:cs typeface="Times New Roman" panose="02020603050405020304" pitchFamily="18" charset="0"/>
                        </a:rPr>
                        <a:t>Engineering.</a:t>
                      </a:r>
                      <a:endParaRPr lang="en-US" sz="1600" b="0" i="0" dirty="0" smtClean="0">
                        <a:latin typeface="Times New Roman" panose="02020603050405020304" pitchFamily="18" charset="0"/>
                        <a:cs typeface="Times New Roman" panose="02020603050405020304" pitchFamily="18" charset="0"/>
                      </a:endParaRPr>
                    </a:p>
                    <a:p>
                      <a:pPr algn="l"/>
                      <a:r>
                        <a:rPr lang="en-US" sz="1600" b="0" i="0" dirty="0" smtClean="0">
                          <a:latin typeface="Times New Roman" panose="02020603050405020304" pitchFamily="18" charset="0"/>
                          <a:cs typeface="Times New Roman" panose="02020603050405020304" pitchFamily="18" charset="0"/>
                        </a:rPr>
                        <a:t>(Year : 2021)</a:t>
                      </a:r>
                      <a:endParaRPr lang="en-US" sz="1600" b="0" i="0" dirty="0">
                        <a:latin typeface="Times New Roman" panose="02020603050405020304" pitchFamily="18" charset="0"/>
                        <a:cs typeface="Times New Roman" panose="02020603050405020304" pitchFamily="18" charset="0"/>
                      </a:endParaRPr>
                    </a:p>
                  </a:txBody>
                  <a:tcPr anchor="ctr"/>
                </a:tc>
                <a:tc>
                  <a:txBody>
                    <a:bodyPr/>
                    <a:lstStyle/>
                    <a:p>
                      <a:pPr algn="l"/>
                      <a:r>
                        <a:rPr lang="en-US" sz="1600" b="0" i="0" dirty="0" smtClean="0">
                          <a:latin typeface="Times New Roman" panose="02020603050405020304" pitchFamily="18" charset="0"/>
                          <a:cs typeface="Times New Roman" panose="02020603050405020304" pitchFamily="18" charset="0"/>
                        </a:rPr>
                        <a:t>This study explores the application of machine learning in predicting fashion trends by analyzing data from social media, retail sales, and runway collections. </a:t>
                      </a:r>
                      <a:endParaRPr lang="en-US" sz="1600" b="0" i="0" dirty="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143000" y="228600"/>
          <a:ext cx="7848599" cy="6248400"/>
        </p:xfrm>
        <a:graphic>
          <a:graphicData uri="http://schemas.openxmlformats.org/drawingml/2006/table">
            <a:tbl>
              <a:tblPr firstRow="1" bandRow="1">
                <a:tableStyleId>{5C22544A-7EE6-4342-B048-85BDC9FD1C3A}</a:tableStyleId>
              </a:tblPr>
              <a:tblGrid>
                <a:gridCol w="603738"/>
                <a:gridCol w="1811215"/>
                <a:gridCol w="1471247"/>
                <a:gridCol w="1828800"/>
                <a:gridCol w="2133599"/>
              </a:tblGrid>
              <a:tr h="3124200">
                <a:tc>
                  <a:txBody>
                    <a:bodyPr/>
                    <a:lstStyle/>
                    <a:p>
                      <a:pPr algn="l"/>
                      <a:r>
                        <a:rPr lang="en-US" sz="1600" b="0" dirty="0" smtClean="0">
                          <a:solidFill>
                            <a:schemeClr val="tx1"/>
                          </a:solidFill>
                          <a:latin typeface="Times New Roman" panose="02020603050405020304" pitchFamily="18" charset="0"/>
                          <a:cs typeface="Times New Roman" panose="02020603050405020304" pitchFamily="18" charset="0"/>
                        </a:rPr>
                        <a:t>7</a:t>
                      </a:r>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algn="l"/>
                      <a:r>
                        <a:rPr lang="en-US" sz="1600" b="0" dirty="0" smtClean="0">
                          <a:solidFill>
                            <a:schemeClr val="tx1"/>
                          </a:solidFill>
                          <a:latin typeface="Times New Roman" panose="02020603050405020304" pitchFamily="18" charset="0"/>
                          <a:cs typeface="Times New Roman" panose="02020603050405020304" pitchFamily="18" charset="0"/>
                        </a:rPr>
                        <a:t>Trend Detection in Social Media: Twitter vs. YouTube</a:t>
                      </a:r>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algn="l"/>
                      <a:r>
                        <a:rPr lang="en-US" sz="1600" b="0" dirty="0" smtClean="0">
                          <a:solidFill>
                            <a:schemeClr val="tx1"/>
                          </a:solidFill>
                          <a:latin typeface="Times New Roman" panose="02020603050405020304" pitchFamily="18" charset="0"/>
                          <a:cs typeface="Times New Roman" panose="02020603050405020304" pitchFamily="18" charset="0"/>
                        </a:rPr>
                        <a:t>R. J. Patel, </a:t>
                      </a:r>
                      <a:endParaRPr lang="en-US" sz="1600" b="0" dirty="0" smtClean="0">
                        <a:solidFill>
                          <a:schemeClr val="tx1"/>
                        </a:solidFill>
                        <a:latin typeface="Times New Roman" panose="02020603050405020304" pitchFamily="18" charset="0"/>
                        <a:cs typeface="Times New Roman" panose="02020603050405020304" pitchFamily="18" charset="0"/>
                      </a:endParaRPr>
                    </a:p>
                    <a:p>
                      <a:pPr algn="l"/>
                      <a:r>
                        <a:rPr lang="en-US" sz="1600" b="0" dirty="0" smtClean="0">
                          <a:solidFill>
                            <a:schemeClr val="tx1"/>
                          </a:solidFill>
                          <a:latin typeface="Times New Roman" panose="02020603050405020304" pitchFamily="18" charset="0"/>
                          <a:cs typeface="Times New Roman" panose="02020603050405020304" pitchFamily="18" charset="0"/>
                        </a:rPr>
                        <a:t>M. S. Desai</a:t>
                      </a:r>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pPr algn="l"/>
                      <a:r>
                        <a:rPr lang="en-US" sz="1600" b="0" dirty="0" smtClean="0">
                          <a:solidFill>
                            <a:schemeClr val="tx1"/>
                          </a:solidFill>
                          <a:latin typeface="Times New Roman" panose="02020603050405020304" pitchFamily="18" charset="0"/>
                          <a:cs typeface="Times New Roman" panose="02020603050405020304" pitchFamily="18" charset="0"/>
                        </a:rPr>
                        <a:t>Computers in Human Behavior.</a:t>
                      </a:r>
                      <a:endParaRPr lang="en-US" sz="1600" b="0" dirty="0" smtClean="0">
                        <a:solidFill>
                          <a:schemeClr val="tx1"/>
                        </a:solidFill>
                        <a:latin typeface="Times New Roman" panose="02020603050405020304" pitchFamily="18" charset="0"/>
                        <a:cs typeface="Times New Roman" panose="02020603050405020304" pitchFamily="18" charset="0"/>
                      </a:endParaRPr>
                    </a:p>
                    <a:p>
                      <a:pPr algn="l"/>
                      <a:r>
                        <a:rPr lang="en-US" sz="1600" b="0" dirty="0" smtClean="0">
                          <a:solidFill>
                            <a:schemeClr val="tx1"/>
                          </a:solidFill>
                          <a:latin typeface="Times New Roman" panose="02020603050405020304" pitchFamily="18" charset="0"/>
                          <a:cs typeface="Times New Roman" panose="02020603050405020304" pitchFamily="18" charset="0"/>
                        </a:rPr>
                        <a:t>(Year</a:t>
                      </a:r>
                      <a:r>
                        <a:rPr lang="en-US" sz="1600" b="0" baseline="0" dirty="0" smtClean="0">
                          <a:solidFill>
                            <a:schemeClr val="tx1"/>
                          </a:solidFill>
                          <a:latin typeface="Times New Roman" panose="02020603050405020304" pitchFamily="18" charset="0"/>
                          <a:cs typeface="Times New Roman" panose="02020603050405020304" pitchFamily="18" charset="0"/>
                        </a:rPr>
                        <a:t> : 2022)</a:t>
                      </a:r>
                      <a:endParaRPr lang="en-US" sz="1600" b="0" dirty="0">
                        <a:solidFill>
                          <a:schemeClr val="tx1"/>
                        </a:solidFill>
                        <a:latin typeface="Times New Roman" panose="02020603050405020304" pitchFamily="18" charset="0"/>
                        <a:cs typeface="Times New Roman" panose="02020603050405020304" pitchFamily="18" charset="0"/>
                      </a:endParaRPr>
                    </a:p>
                  </a:txBody>
                  <a:tcPr anchor="ctr">
                    <a:solidFill>
                      <a:schemeClr val="accent2">
                        <a:lumMod val="20000"/>
                        <a:lumOff val="80000"/>
                      </a:schemeClr>
                    </a:solidFill>
                  </a:tcPr>
                </a:tc>
                <a:tc>
                  <a:txBody>
                    <a:bodyPr/>
                    <a:lstStyle/>
                    <a:p>
                      <a:r>
                        <a:rPr lang="en-US" sz="1600" b="0" dirty="0" smtClean="0">
                          <a:solidFill>
                            <a:schemeClr val="tx1"/>
                          </a:solidFill>
                          <a:latin typeface="Times New Roman" panose="02020603050405020304" pitchFamily="18" charset="0"/>
                          <a:cs typeface="Times New Roman" panose="02020603050405020304" pitchFamily="18" charset="0"/>
                        </a:rPr>
                        <a:t>This research compares the effectiveness of trend detection on Twitter and YouTube using machine learning techniques. It focuses on differences in data formats, user behavior, and content engagement between the two platforms.</a:t>
                      </a:r>
                      <a:endParaRPr lang="en-US" sz="1600" b="0" dirty="0">
                        <a:solidFill>
                          <a:schemeClr val="tx1"/>
                        </a:solidFill>
                        <a:latin typeface="Times New Roman" panose="02020603050405020304" pitchFamily="18" charset="0"/>
                        <a:cs typeface="Times New Roman" panose="02020603050405020304" pitchFamily="18" charset="0"/>
                      </a:endParaRPr>
                    </a:p>
                  </a:txBody>
                  <a:tcPr>
                    <a:solidFill>
                      <a:schemeClr val="accent2">
                        <a:lumMod val="20000"/>
                        <a:lumOff val="80000"/>
                      </a:schemeClr>
                    </a:solidFill>
                  </a:tcPr>
                </a:tc>
              </a:tr>
              <a:tr h="3124200">
                <a:tc>
                  <a:txBody>
                    <a:bodyPr/>
                    <a:lstStyle/>
                    <a:p>
                      <a:pPr algn="l"/>
                      <a:r>
                        <a:rPr lang="en-US" sz="1600" dirty="0" smtClean="0">
                          <a:latin typeface="Times New Roman" panose="02020603050405020304" pitchFamily="18" charset="0"/>
                          <a:cs typeface="Times New Roman" panose="02020603050405020304" pitchFamily="18" charset="0"/>
                        </a:rPr>
                        <a:t>8</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sz="1600" dirty="0" smtClean="0">
                          <a:latin typeface="Times New Roman" panose="02020603050405020304" pitchFamily="18" charset="0"/>
                          <a:cs typeface="Times New Roman" panose="02020603050405020304" pitchFamily="18" charset="0"/>
                        </a:rPr>
                        <a:t>Trend Detection in Music Streaming Platforms Using Machine Learning</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it-IT" sz="1600" dirty="0" smtClean="0">
                          <a:latin typeface="Times New Roman" panose="02020603050405020304" pitchFamily="18" charset="0"/>
                          <a:cs typeface="Times New Roman" panose="02020603050405020304" pitchFamily="18" charset="0"/>
                        </a:rPr>
                        <a:t>L. P. Zhang,</a:t>
                      </a:r>
                      <a:endParaRPr lang="it-IT" sz="1600" dirty="0" smtClean="0">
                        <a:latin typeface="Times New Roman" panose="02020603050405020304" pitchFamily="18" charset="0"/>
                        <a:cs typeface="Times New Roman" panose="02020603050405020304" pitchFamily="18" charset="0"/>
                      </a:endParaRPr>
                    </a:p>
                    <a:p>
                      <a:pPr algn="l"/>
                      <a:r>
                        <a:rPr lang="it-IT" sz="1600" dirty="0" smtClean="0">
                          <a:latin typeface="Times New Roman" panose="02020603050405020304" pitchFamily="18" charset="0"/>
                          <a:cs typeface="Times New Roman" panose="02020603050405020304" pitchFamily="18" charset="0"/>
                        </a:rPr>
                        <a:t> M. X. Sun,</a:t>
                      </a:r>
                      <a:endParaRPr lang="it-IT" sz="1600" dirty="0" smtClean="0">
                        <a:latin typeface="Times New Roman" panose="02020603050405020304" pitchFamily="18" charset="0"/>
                        <a:cs typeface="Times New Roman" panose="02020603050405020304" pitchFamily="18" charset="0"/>
                      </a:endParaRPr>
                    </a:p>
                    <a:p>
                      <a:pPr algn="l"/>
                      <a:r>
                        <a:rPr lang="it-IT" sz="1600" dirty="0" smtClean="0">
                          <a:latin typeface="Times New Roman" panose="02020603050405020304" pitchFamily="18" charset="0"/>
                          <a:cs typeface="Times New Roman" panose="02020603050405020304" pitchFamily="18" charset="0"/>
                        </a:rPr>
                        <a:t> H. Y. Li</a:t>
                      </a:r>
                      <a:endParaRPr lang="en-US" sz="1600" dirty="0">
                        <a:latin typeface="Times New Roman" panose="02020603050405020304" pitchFamily="18" charset="0"/>
                        <a:cs typeface="Times New Roman" panose="02020603050405020304" pitchFamily="18" charset="0"/>
                      </a:endParaRPr>
                    </a:p>
                  </a:txBody>
                  <a:tcPr anchor="ctr"/>
                </a:tc>
                <a:tc>
                  <a:txBody>
                    <a:bodyPr/>
                    <a:lstStyle/>
                    <a:p>
                      <a:pPr algn="l"/>
                      <a:r>
                        <a:rPr lang="en-US" sz="1600" dirty="0" smtClean="0">
                          <a:latin typeface="Times New Roman" panose="02020603050405020304" pitchFamily="18" charset="0"/>
                          <a:cs typeface="Times New Roman" panose="02020603050405020304" pitchFamily="18" charset="0"/>
                        </a:rPr>
                        <a:t>Data Mining and Knowledge Discovery.</a:t>
                      </a:r>
                      <a:endParaRPr lang="en-US" sz="1600" dirty="0" smtClean="0">
                        <a:latin typeface="Times New Roman" panose="02020603050405020304" pitchFamily="18" charset="0"/>
                        <a:cs typeface="Times New Roman" panose="02020603050405020304" pitchFamily="18" charset="0"/>
                      </a:endParaRPr>
                    </a:p>
                    <a:p>
                      <a:pPr algn="l"/>
                      <a:r>
                        <a:rPr lang="en-US" sz="1600" dirty="0" smtClean="0">
                          <a:latin typeface="Times New Roman" panose="02020603050405020304" pitchFamily="18" charset="0"/>
                          <a:cs typeface="Times New Roman" panose="02020603050405020304" pitchFamily="18" charset="0"/>
                        </a:rPr>
                        <a:t>(Year</a:t>
                      </a:r>
                      <a:r>
                        <a:rPr lang="en-US" sz="1600" baseline="0" dirty="0" smtClean="0">
                          <a:latin typeface="Times New Roman" panose="02020603050405020304" pitchFamily="18" charset="0"/>
                          <a:cs typeface="Times New Roman" panose="02020603050405020304" pitchFamily="18" charset="0"/>
                        </a:rPr>
                        <a:t> : 2021)</a:t>
                      </a:r>
                      <a:endParaRPr lang="en-US" sz="1600" dirty="0" smtClean="0">
                        <a:latin typeface="Times New Roman" panose="02020603050405020304" pitchFamily="18" charset="0"/>
                        <a:cs typeface="Times New Roman" panose="02020603050405020304" pitchFamily="18" charset="0"/>
                      </a:endParaRPr>
                    </a:p>
                  </a:txBody>
                  <a:tcPr anchor="ctr"/>
                </a:tc>
                <a:tc>
                  <a:txBody>
                    <a:bodyPr/>
                    <a:lstStyle/>
                    <a:p>
                      <a:r>
                        <a:rPr lang="en-US" sz="1600" dirty="0" smtClean="0">
                          <a:latin typeface="Times New Roman" panose="02020603050405020304" pitchFamily="18" charset="0"/>
                          <a:cs typeface="Times New Roman" panose="02020603050405020304" pitchFamily="18" charset="0"/>
                        </a:rPr>
                        <a:t>This paper discusses advanced machine learning techniques for detecting music trends by mining large-scale data from streaming services. It focuses on algorithms capable of analyzing listener demographics, engagement metrics, and emerging patterns.</a:t>
                      </a:r>
                      <a:endParaRPr lang="en-US" sz="16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7125</Words>
  <Application>WPS Presentation</Application>
  <PresentationFormat>On-screen Show (4:3)</PresentationFormat>
  <Paragraphs>185</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Wingdings 2</vt:lpstr>
      <vt:lpstr>Verdana</vt:lpstr>
      <vt:lpstr>Times New Roman</vt:lpstr>
      <vt:lpstr>Gill Sans MT</vt:lpstr>
      <vt:lpstr>Microsoft YaHei</vt:lpstr>
      <vt:lpstr>Arial Unicode MS</vt:lpstr>
      <vt:lpstr>Calibri</vt:lpstr>
      <vt:lpstr>Solstice</vt:lpstr>
      <vt:lpstr>  MAJOR  PROJECT :                                                                                                                                 Trend Analyzer</vt:lpstr>
      <vt:lpstr>Abstract </vt:lpstr>
      <vt:lpstr>Introduction </vt:lpstr>
      <vt:lpstr>Problem Statement</vt:lpstr>
      <vt:lpstr>Objectives </vt:lpstr>
      <vt:lpstr>Literature Survey </vt:lpstr>
      <vt:lpstr>PowerPoint 演示文稿</vt:lpstr>
      <vt:lpstr>PowerPoint 演示文稿</vt:lpstr>
      <vt:lpstr>PowerPoint 演示文稿</vt:lpstr>
      <vt:lpstr>Project Requirements </vt:lpstr>
      <vt:lpstr>Project Life Cycle </vt:lpstr>
      <vt:lpstr>Project Methodology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Anand</dc:creator>
  <cp:lastModifiedBy>Amullya Patil</cp:lastModifiedBy>
  <cp:revision>65</cp:revision>
  <dcterms:created xsi:type="dcterms:W3CDTF">2024-12-06T04:21:00Z</dcterms:created>
  <dcterms:modified xsi:type="dcterms:W3CDTF">2024-12-13T05:30:21Z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BAFC4F1FA4434CC7B070F2B5EE2B5462_13</vt:lpwstr>
  </property>
  <property fmtid="{D5CDD505-2E9C-101B-9397-08002B2CF9AE}" pid="3" name="KSOProductBuildVer">
    <vt:lpwstr>1033-12.2.0.19307</vt:lpwstr>
  </property>
</Properties>
</file>