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1"/>
  </p:notesMasterIdLst>
  <p:handoutMasterIdLst>
    <p:handoutMasterId r:id="rId52"/>
  </p:handoutMasterIdLst>
  <p:sldIdLst>
    <p:sldId id="434" r:id="rId2"/>
    <p:sldId id="577" r:id="rId3"/>
    <p:sldId id="623" r:id="rId4"/>
    <p:sldId id="625" r:id="rId5"/>
    <p:sldId id="624" r:id="rId6"/>
    <p:sldId id="605" r:id="rId7"/>
    <p:sldId id="435" r:id="rId8"/>
    <p:sldId id="455" r:id="rId9"/>
    <p:sldId id="578" r:id="rId10"/>
    <p:sldId id="579" r:id="rId11"/>
    <p:sldId id="580" r:id="rId12"/>
    <p:sldId id="606" r:id="rId13"/>
    <p:sldId id="581" r:id="rId14"/>
    <p:sldId id="582" r:id="rId15"/>
    <p:sldId id="583" r:id="rId16"/>
    <p:sldId id="584" r:id="rId17"/>
    <p:sldId id="585" r:id="rId18"/>
    <p:sldId id="586" r:id="rId19"/>
    <p:sldId id="608" r:id="rId20"/>
    <p:sldId id="607" r:id="rId21"/>
    <p:sldId id="591" r:id="rId22"/>
    <p:sldId id="627" r:id="rId23"/>
    <p:sldId id="590" r:id="rId24"/>
    <p:sldId id="592" r:id="rId25"/>
    <p:sldId id="609" r:id="rId26"/>
    <p:sldId id="610" r:id="rId27"/>
    <p:sldId id="611" r:id="rId28"/>
    <p:sldId id="612" r:id="rId29"/>
    <p:sldId id="613" r:id="rId30"/>
    <p:sldId id="614" r:id="rId31"/>
    <p:sldId id="616" r:id="rId32"/>
    <p:sldId id="617" r:id="rId33"/>
    <p:sldId id="593" r:id="rId34"/>
    <p:sldId id="594" r:id="rId35"/>
    <p:sldId id="595" r:id="rId36"/>
    <p:sldId id="596" r:id="rId37"/>
    <p:sldId id="597" r:id="rId38"/>
    <p:sldId id="598" r:id="rId39"/>
    <p:sldId id="599" r:id="rId40"/>
    <p:sldId id="600" r:id="rId41"/>
    <p:sldId id="601" r:id="rId42"/>
    <p:sldId id="602" r:id="rId43"/>
    <p:sldId id="618" r:id="rId44"/>
    <p:sldId id="619" r:id="rId45"/>
    <p:sldId id="622" r:id="rId46"/>
    <p:sldId id="628" r:id="rId47"/>
    <p:sldId id="620" r:id="rId48"/>
    <p:sldId id="621" r:id="rId49"/>
    <p:sldId id="276" r:id="rId50"/>
  </p:sldIdLst>
  <p:sldSz cx="9144000" cy="6858000" type="screen4x3"/>
  <p:notesSz cx="9723438" cy="6858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C0C0C0"/>
    <a:srgbClr val="2FBFFF"/>
    <a:srgbClr val="1C1C1C"/>
    <a:srgbClr val="969696"/>
    <a:srgbClr val="E36803"/>
    <a:srgbClr val="FF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13" autoAdjust="0"/>
    <p:restoredTop sz="89542" autoAdjust="0"/>
  </p:normalViewPr>
  <p:slideViewPr>
    <p:cSldViewPr snapToGrid="0">
      <p:cViewPr>
        <p:scale>
          <a:sx n="50" d="100"/>
          <a:sy n="50" d="100"/>
        </p:scale>
        <p:origin x="-2336" y="-288"/>
      </p:cViewPr>
      <p:guideLst>
        <p:guide orient="horz" pos="2160"/>
        <p:guide pos="2880"/>
      </p:guideLst>
    </p:cSldViewPr>
  </p:slideViewPr>
  <p:outlineViewPr>
    <p:cViewPr>
      <p:scale>
        <a:sx n="33" d="100"/>
        <a:sy n="33" d="100"/>
      </p:scale>
      <p:origin x="0" y="-25096"/>
    </p:cViewPr>
  </p:outlineViewPr>
  <p:notesTextViewPr>
    <p:cViewPr>
      <p:scale>
        <a:sx n="125" d="100"/>
        <a:sy n="125" d="100"/>
      </p:scale>
      <p:origin x="0" y="0"/>
    </p:cViewPr>
  </p:notesTextViewPr>
  <p:sorterViewPr>
    <p:cViewPr varScale="1">
      <p:scale>
        <a:sx n="1" d="1"/>
        <a:sy n="1" d="1"/>
      </p:scale>
      <p:origin x="0" y="9904"/>
    </p:cViewPr>
  </p:sorterViewPr>
  <p:notesViewPr>
    <p:cSldViewPr snapToGrid="0">
      <p:cViewPr varScale="1">
        <p:scale>
          <a:sx n="68" d="100"/>
          <a:sy n="68" d="100"/>
        </p:scale>
        <p:origin x="1728" y="6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EF2C57C-DB31-44E9-81E4-607D253F663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771E443A-DDB4-424F-AD02-EE58CDCED87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12</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marL="193675" lvl="0" indent="-193675" defTabSz="514350" eaLnBrk="1" hangingPunct="1">
              <a:lnSpc>
                <a:spcPct val="135000"/>
              </a:lnSpc>
              <a:buSzTx/>
              <a:buFontTx/>
              <a:buChar char="•"/>
            </a:pPr>
            <a:r>
              <a:rPr lang="en-US" altLang="zh-CN" sz="1200" b="0" dirty="0" smtClean="0">
                <a:solidFill>
                  <a:srgbClr val="333399"/>
                </a:solidFill>
                <a:latin typeface="微软雅黑" pitchFamily="34" charset="-122"/>
                <a:ea typeface="微软雅黑" pitchFamily="34" charset="-122"/>
              </a:rPr>
              <a:t>Java SE</a:t>
            </a:r>
            <a:r>
              <a:rPr lang="zh-CN" altLang="en-US" sz="1200" b="0" dirty="0" smtClean="0">
                <a:solidFill>
                  <a:srgbClr val="333399"/>
                </a:solidFill>
                <a:latin typeface="微软雅黑" pitchFamily="34" charset="-122"/>
                <a:ea typeface="微软雅黑" pitchFamily="34" charset="-122"/>
              </a:rPr>
              <a:t>（曾称作</a:t>
            </a:r>
            <a:r>
              <a:rPr lang="en-US" altLang="zh-CN" sz="1200" b="0" dirty="0" smtClean="0">
                <a:solidFill>
                  <a:srgbClr val="333399"/>
                </a:solidFill>
                <a:latin typeface="微软雅黑" pitchFamily="34" charset="-122"/>
                <a:ea typeface="微软雅黑" pitchFamily="34" charset="-122"/>
              </a:rPr>
              <a:t>J2SE</a:t>
            </a:r>
            <a:r>
              <a:rPr lang="zh-CN" altLang="en-US" sz="1200" b="0" dirty="0" smtClean="0">
                <a:solidFill>
                  <a:srgbClr val="333399"/>
                </a:solidFill>
                <a:latin typeface="微软雅黑" pitchFamily="34" charset="-122"/>
                <a:ea typeface="微软雅黑" pitchFamily="34" charset="-122"/>
              </a:rPr>
              <a:t>）</a:t>
            </a:r>
            <a:r>
              <a:rPr lang="en-US" altLang="zh-CN" sz="1200" b="0" dirty="0" smtClean="0">
                <a:solidFill>
                  <a:srgbClr val="333399"/>
                </a:solidFill>
                <a:latin typeface="微软雅黑" pitchFamily="34" charset="-122"/>
                <a:ea typeface="微软雅黑" pitchFamily="34" charset="-122"/>
              </a:rPr>
              <a:t>——Java</a:t>
            </a:r>
            <a:r>
              <a:rPr lang="zh-CN" altLang="en-US" sz="1200" b="0" dirty="0" smtClean="0">
                <a:solidFill>
                  <a:srgbClr val="333399"/>
                </a:solidFill>
                <a:latin typeface="微软雅黑" pitchFamily="34" charset="-122"/>
                <a:ea typeface="微软雅黑" pitchFamily="34" charset="-122"/>
              </a:rPr>
              <a:t>标准版或</a:t>
            </a:r>
            <a:r>
              <a:rPr lang="en-US" altLang="zh-CN" sz="1200" b="0" dirty="0" smtClean="0">
                <a:solidFill>
                  <a:srgbClr val="333399"/>
                </a:solidFill>
                <a:latin typeface="微软雅黑" pitchFamily="34" charset="-122"/>
                <a:ea typeface="微软雅黑" pitchFamily="34" charset="-122"/>
              </a:rPr>
              <a:t>Java</a:t>
            </a:r>
            <a:r>
              <a:rPr lang="zh-CN" altLang="en-US" sz="1200" b="0" dirty="0" smtClean="0">
                <a:solidFill>
                  <a:srgbClr val="333399"/>
                </a:solidFill>
                <a:latin typeface="微软雅黑" pitchFamily="34" charset="-122"/>
                <a:ea typeface="微软雅黑" pitchFamily="34" charset="-122"/>
              </a:rPr>
              <a:t>标准平台。</a:t>
            </a:r>
            <a:r>
              <a:rPr lang="en-US" altLang="zh-CN" sz="1200" b="0" dirty="0" smtClean="0">
                <a:solidFill>
                  <a:srgbClr val="333399"/>
                </a:solidFill>
                <a:latin typeface="微软雅黑" pitchFamily="34" charset="-122"/>
                <a:ea typeface="微软雅黑" pitchFamily="34" charset="-122"/>
              </a:rPr>
              <a:t>Java SE</a:t>
            </a:r>
            <a:r>
              <a:rPr lang="zh-CN" altLang="en-US" sz="1200" b="0" dirty="0" smtClean="0">
                <a:solidFill>
                  <a:srgbClr val="333399"/>
                </a:solidFill>
                <a:latin typeface="微软雅黑" pitchFamily="34" charset="-122"/>
                <a:ea typeface="微软雅黑" pitchFamily="34" charset="-122"/>
              </a:rPr>
              <a:t>提供了标准的</a:t>
            </a:r>
            <a:r>
              <a:rPr lang="en-US" altLang="zh-CN" sz="1200" b="0" dirty="0" smtClean="0">
                <a:solidFill>
                  <a:srgbClr val="333399"/>
                </a:solidFill>
                <a:latin typeface="微软雅黑" pitchFamily="34" charset="-122"/>
                <a:ea typeface="微软雅黑" pitchFamily="34" charset="-122"/>
              </a:rPr>
              <a:t>JDK</a:t>
            </a:r>
            <a:r>
              <a:rPr lang="zh-CN" altLang="en-US" sz="1200" b="0" dirty="0" smtClean="0">
                <a:solidFill>
                  <a:srgbClr val="333399"/>
                </a:solidFill>
                <a:latin typeface="微软雅黑" pitchFamily="34" charset="-122"/>
                <a:ea typeface="微软雅黑" pitchFamily="34" charset="-122"/>
              </a:rPr>
              <a:t>开发平台，利用该平台可以开发</a:t>
            </a:r>
            <a:r>
              <a:rPr lang="en-US" altLang="zh-CN" sz="1200" b="0" dirty="0" smtClean="0">
                <a:solidFill>
                  <a:srgbClr val="333399"/>
                </a:solidFill>
                <a:latin typeface="微软雅黑" pitchFamily="34" charset="-122"/>
                <a:ea typeface="微软雅黑" pitchFamily="34" charset="-122"/>
              </a:rPr>
              <a:t>Java</a:t>
            </a:r>
            <a:r>
              <a:rPr lang="zh-CN" altLang="en-US" sz="1200" b="0" dirty="0" smtClean="0">
                <a:solidFill>
                  <a:srgbClr val="333399"/>
                </a:solidFill>
                <a:latin typeface="微软雅黑" pitchFamily="34" charset="-122"/>
                <a:ea typeface="微软雅黑" pitchFamily="34" charset="-122"/>
              </a:rPr>
              <a:t>桌面应用程序和低端的服务器应用程序，也可以开发</a:t>
            </a:r>
            <a:r>
              <a:rPr lang="en-US" altLang="zh-CN" sz="1200" b="0" dirty="0" smtClean="0">
                <a:solidFill>
                  <a:srgbClr val="333399"/>
                </a:solidFill>
                <a:latin typeface="微软雅黑" pitchFamily="34" charset="-122"/>
                <a:ea typeface="微软雅黑" pitchFamily="34" charset="-122"/>
              </a:rPr>
              <a:t>Java Applet</a:t>
            </a:r>
            <a:r>
              <a:rPr lang="zh-CN" altLang="en-US" sz="1200" b="0" dirty="0" smtClean="0">
                <a:solidFill>
                  <a:srgbClr val="333399"/>
                </a:solidFill>
                <a:latin typeface="微软雅黑" pitchFamily="34" charset="-122"/>
                <a:ea typeface="微软雅黑" pitchFamily="34" charset="-122"/>
              </a:rPr>
              <a:t>。</a:t>
            </a:r>
          </a:p>
          <a:p>
            <a:pPr marL="193675" lvl="0" indent="-193675" defTabSz="514350" eaLnBrk="1" hangingPunct="1">
              <a:lnSpc>
                <a:spcPct val="135000"/>
              </a:lnSpc>
              <a:buSzTx/>
              <a:buFontTx/>
              <a:buChar char="•"/>
            </a:pPr>
            <a:r>
              <a:rPr lang="en-US" altLang="zh-CN" sz="1200" b="0" dirty="0" smtClean="0">
                <a:solidFill>
                  <a:srgbClr val="333399"/>
                </a:solidFill>
                <a:latin typeface="微软雅黑" pitchFamily="34" charset="-122"/>
                <a:ea typeface="微软雅黑" pitchFamily="34" charset="-122"/>
              </a:rPr>
              <a:t>Java EE</a:t>
            </a:r>
            <a:r>
              <a:rPr lang="zh-CN" altLang="en-US" sz="1200" b="0" dirty="0" smtClean="0">
                <a:solidFill>
                  <a:srgbClr val="333399"/>
                </a:solidFill>
                <a:latin typeface="微软雅黑" pitchFamily="34" charset="-122"/>
                <a:ea typeface="微软雅黑" pitchFamily="34" charset="-122"/>
              </a:rPr>
              <a:t>（曾称作</a:t>
            </a:r>
            <a:r>
              <a:rPr lang="en-US" altLang="zh-CN" sz="1200" b="0" dirty="0" smtClean="0">
                <a:solidFill>
                  <a:srgbClr val="333399"/>
                </a:solidFill>
                <a:latin typeface="微软雅黑" pitchFamily="34" charset="-122"/>
                <a:ea typeface="微软雅黑" pitchFamily="34" charset="-122"/>
              </a:rPr>
              <a:t>J2EE</a:t>
            </a:r>
            <a:r>
              <a:rPr lang="zh-CN" altLang="en-US" sz="1200" b="0" dirty="0" smtClean="0">
                <a:solidFill>
                  <a:srgbClr val="333399"/>
                </a:solidFill>
                <a:latin typeface="微软雅黑" pitchFamily="34" charset="-122"/>
                <a:ea typeface="微软雅黑" pitchFamily="34" charset="-122"/>
              </a:rPr>
              <a:t>）</a:t>
            </a:r>
            <a:r>
              <a:rPr lang="en-US" altLang="zh-CN" sz="1200" b="0" dirty="0" smtClean="0">
                <a:solidFill>
                  <a:srgbClr val="333399"/>
                </a:solidFill>
                <a:latin typeface="微软雅黑" pitchFamily="34" charset="-122"/>
                <a:ea typeface="微软雅黑" pitchFamily="34" charset="-122"/>
              </a:rPr>
              <a:t>——Java</a:t>
            </a:r>
            <a:r>
              <a:rPr lang="zh-CN" altLang="en-US" sz="1200" b="0" dirty="0" smtClean="0">
                <a:solidFill>
                  <a:srgbClr val="333399"/>
                </a:solidFill>
                <a:latin typeface="微软雅黑" pitchFamily="34" charset="-122"/>
                <a:ea typeface="微软雅黑" pitchFamily="34" charset="-122"/>
              </a:rPr>
              <a:t>企业版或</a:t>
            </a:r>
            <a:r>
              <a:rPr lang="en-US" altLang="zh-CN" sz="1200" b="0" dirty="0" smtClean="0">
                <a:solidFill>
                  <a:srgbClr val="333399"/>
                </a:solidFill>
                <a:latin typeface="微软雅黑" pitchFamily="34" charset="-122"/>
                <a:ea typeface="微软雅黑" pitchFamily="34" charset="-122"/>
              </a:rPr>
              <a:t>Java</a:t>
            </a:r>
            <a:r>
              <a:rPr lang="zh-CN" altLang="en-US" sz="1200" b="0" dirty="0" smtClean="0">
                <a:solidFill>
                  <a:srgbClr val="333399"/>
                </a:solidFill>
                <a:latin typeface="微软雅黑" pitchFamily="34" charset="-122"/>
                <a:ea typeface="微软雅黑" pitchFamily="34" charset="-122"/>
              </a:rPr>
              <a:t>企业平台，可以构建企业级的服务应用。</a:t>
            </a:r>
            <a:r>
              <a:rPr lang="en-US" altLang="zh-CN" sz="1200" b="0" dirty="0" smtClean="0">
                <a:solidFill>
                  <a:srgbClr val="333399"/>
                </a:solidFill>
                <a:latin typeface="微软雅黑" pitchFamily="34" charset="-122"/>
                <a:ea typeface="微软雅黑" pitchFamily="34" charset="-122"/>
              </a:rPr>
              <a:t>Java EE</a:t>
            </a:r>
            <a:r>
              <a:rPr lang="zh-CN" altLang="en-US" sz="1200" b="0" dirty="0" smtClean="0">
                <a:solidFill>
                  <a:srgbClr val="333399"/>
                </a:solidFill>
                <a:latin typeface="微软雅黑" pitchFamily="34" charset="-122"/>
                <a:ea typeface="微软雅黑" pitchFamily="34" charset="-122"/>
              </a:rPr>
              <a:t>平台包含了</a:t>
            </a:r>
            <a:r>
              <a:rPr lang="en-US" altLang="zh-CN" sz="1200" b="0" dirty="0" smtClean="0">
                <a:solidFill>
                  <a:srgbClr val="333399"/>
                </a:solidFill>
                <a:latin typeface="微软雅黑" pitchFamily="34" charset="-122"/>
                <a:ea typeface="微软雅黑" pitchFamily="34" charset="-122"/>
              </a:rPr>
              <a:t>Java SE</a:t>
            </a:r>
            <a:r>
              <a:rPr lang="zh-CN" altLang="en-US" sz="1200" b="0" dirty="0" smtClean="0">
                <a:solidFill>
                  <a:srgbClr val="333399"/>
                </a:solidFill>
                <a:latin typeface="微软雅黑" pitchFamily="34" charset="-122"/>
                <a:ea typeface="微软雅黑" pitchFamily="34" charset="-122"/>
              </a:rPr>
              <a:t>平台，并增加了附加类库，以便支持目录管理、交易管理和企业级消息处理等功能。</a:t>
            </a:r>
          </a:p>
          <a:p>
            <a:pPr marL="193675" lvl="0" indent="-193675" defTabSz="514350" eaLnBrk="1" hangingPunct="1">
              <a:lnSpc>
                <a:spcPct val="135000"/>
              </a:lnSpc>
              <a:buSzTx/>
              <a:buFontTx/>
              <a:buChar char="•"/>
            </a:pPr>
            <a:r>
              <a:rPr lang="en-US" altLang="zh-CN" sz="1200" b="0" dirty="0" smtClean="0">
                <a:solidFill>
                  <a:srgbClr val="333399"/>
                </a:solidFill>
                <a:latin typeface="微软雅黑" pitchFamily="34" charset="-122"/>
                <a:ea typeface="微软雅黑" pitchFamily="34" charset="-122"/>
              </a:rPr>
              <a:t>Java ME</a:t>
            </a:r>
            <a:r>
              <a:rPr lang="zh-CN" altLang="en-US" sz="1200" b="0" dirty="0" smtClean="0">
                <a:solidFill>
                  <a:srgbClr val="333399"/>
                </a:solidFill>
                <a:latin typeface="微软雅黑" pitchFamily="34" charset="-122"/>
                <a:ea typeface="微软雅黑" pitchFamily="34" charset="-122"/>
              </a:rPr>
              <a:t>（曾称作</a:t>
            </a:r>
            <a:r>
              <a:rPr lang="en-US" altLang="zh-CN" sz="1200" b="0" dirty="0" smtClean="0">
                <a:solidFill>
                  <a:srgbClr val="333399"/>
                </a:solidFill>
                <a:latin typeface="微软雅黑" pitchFamily="34" charset="-122"/>
                <a:ea typeface="微软雅黑" pitchFamily="34" charset="-122"/>
              </a:rPr>
              <a:t>J2ME</a:t>
            </a:r>
            <a:r>
              <a:rPr lang="zh-CN" altLang="en-US" sz="1200" b="0" dirty="0" smtClean="0">
                <a:solidFill>
                  <a:srgbClr val="333399"/>
                </a:solidFill>
                <a:latin typeface="微软雅黑" pitchFamily="34" charset="-122"/>
                <a:ea typeface="微软雅黑" pitchFamily="34" charset="-122"/>
              </a:rPr>
              <a:t>）</a:t>
            </a:r>
            <a:r>
              <a:rPr lang="en-US" altLang="zh-CN" sz="1200" b="0" dirty="0" smtClean="0">
                <a:solidFill>
                  <a:srgbClr val="333399"/>
                </a:solidFill>
                <a:latin typeface="微软雅黑" pitchFamily="34" charset="-122"/>
                <a:ea typeface="微软雅黑" pitchFamily="34" charset="-122"/>
              </a:rPr>
              <a:t>——Java</a:t>
            </a:r>
            <a:r>
              <a:rPr lang="zh-CN" altLang="en-US" sz="1200" b="0" dirty="0" smtClean="0">
                <a:solidFill>
                  <a:srgbClr val="333399"/>
                </a:solidFill>
                <a:latin typeface="微软雅黑" pitchFamily="34" charset="-122"/>
                <a:ea typeface="微软雅黑" pitchFamily="34" charset="-122"/>
              </a:rPr>
              <a:t>微型版或</a:t>
            </a:r>
            <a:r>
              <a:rPr lang="en-US" altLang="zh-CN" sz="1200" b="0" dirty="0" smtClean="0">
                <a:solidFill>
                  <a:srgbClr val="333399"/>
                </a:solidFill>
                <a:latin typeface="微软雅黑" pitchFamily="34" charset="-122"/>
                <a:ea typeface="微软雅黑" pitchFamily="34" charset="-122"/>
              </a:rPr>
              <a:t>Java</a:t>
            </a:r>
            <a:r>
              <a:rPr lang="zh-CN" altLang="en-US" sz="1200" b="0" dirty="0" smtClean="0">
                <a:solidFill>
                  <a:srgbClr val="333399"/>
                </a:solidFill>
                <a:latin typeface="微软雅黑" pitchFamily="34" charset="-122"/>
                <a:ea typeface="微软雅黑" pitchFamily="34" charset="-122"/>
              </a:rPr>
              <a:t>小型平台。</a:t>
            </a:r>
            <a:r>
              <a:rPr lang="en-US" altLang="zh-CN" sz="1200" b="0" dirty="0" smtClean="0">
                <a:solidFill>
                  <a:srgbClr val="333399"/>
                </a:solidFill>
                <a:latin typeface="微软雅黑" pitchFamily="34" charset="-122"/>
                <a:ea typeface="微软雅黑" pitchFamily="34" charset="-122"/>
              </a:rPr>
              <a:t>Java ME</a:t>
            </a:r>
            <a:r>
              <a:rPr lang="zh-CN" altLang="en-US" sz="1200" b="0" dirty="0" smtClean="0">
                <a:solidFill>
                  <a:srgbClr val="333399"/>
                </a:solidFill>
                <a:latin typeface="微软雅黑" pitchFamily="34" charset="-122"/>
                <a:ea typeface="微软雅黑" pitchFamily="34" charset="-122"/>
              </a:rPr>
              <a:t>是一种很小的</a:t>
            </a:r>
            <a:r>
              <a:rPr lang="en-US" altLang="zh-CN" sz="1200" b="0" dirty="0" smtClean="0">
                <a:solidFill>
                  <a:srgbClr val="333399"/>
                </a:solidFill>
                <a:latin typeface="微软雅黑" pitchFamily="34" charset="-122"/>
                <a:ea typeface="微软雅黑" pitchFamily="34" charset="-122"/>
              </a:rPr>
              <a:t>Java</a:t>
            </a:r>
            <a:r>
              <a:rPr lang="zh-CN" altLang="en-US" sz="1200" b="0" dirty="0" smtClean="0">
                <a:solidFill>
                  <a:srgbClr val="333399"/>
                </a:solidFill>
                <a:latin typeface="微软雅黑" pitchFamily="34" charset="-122"/>
                <a:ea typeface="微软雅黑" pitchFamily="34" charset="-122"/>
              </a:rPr>
              <a:t>运行环境，用于嵌入式的消费产品中，如移动电话、掌上电脑或其他无线设备等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13</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zh-CN" altLang="en-US" dirty="0" smtClean="0"/>
              <a:t>平台无关性： </a:t>
            </a:r>
            <a:r>
              <a:rPr lang="en-US" altLang="zh-CN" dirty="0" smtClean="0"/>
              <a:t>Java</a:t>
            </a:r>
            <a:r>
              <a:rPr lang="zh-CN" altLang="en-US" dirty="0" smtClean="0"/>
              <a:t>自带的虚拟机（用软件仿真计算机硬件）很好地实现了跨平台性。</a:t>
            </a:r>
            <a:r>
              <a:rPr lang="en-US" altLang="zh-CN" dirty="0" smtClean="0"/>
              <a:t>Java</a:t>
            </a:r>
            <a:r>
              <a:rPr lang="zh-CN" altLang="en-US" dirty="0" smtClean="0"/>
              <a:t>源程序代码经过编译后生成二进制的字节码是与平台无关的，但是可被</a:t>
            </a:r>
            <a:r>
              <a:rPr lang="en-US" altLang="zh-CN" dirty="0" smtClean="0"/>
              <a:t>Java</a:t>
            </a:r>
            <a:r>
              <a:rPr lang="zh-CN" altLang="en-US" dirty="0" smtClean="0"/>
              <a:t>虚拟机识别的一种机器码指令。</a:t>
            </a:r>
            <a:endParaRPr lang="en-US" altLang="zh-CN" dirty="0" smtClean="0"/>
          </a:p>
          <a:p>
            <a:pPr eaLnBrk="1" hangingPunct="1"/>
            <a:r>
              <a:rPr lang="en-US" altLang="zh-CN" dirty="0" smtClean="0"/>
              <a:t>JAVA</a:t>
            </a:r>
            <a:r>
              <a:rPr lang="zh-CN" altLang="en-US" dirty="0" smtClean="0"/>
              <a:t>在计算机的操作系统上提供了一个</a:t>
            </a:r>
            <a:r>
              <a:rPr lang="en-US" altLang="zh-CN" dirty="0" smtClean="0"/>
              <a:t>JAVA</a:t>
            </a:r>
            <a:r>
              <a:rPr lang="zh-CN" altLang="en-US" dirty="0" smtClean="0"/>
              <a:t>运行环境</a:t>
            </a:r>
            <a:r>
              <a:rPr lang="en-US" altLang="zh-CN" dirty="0" smtClean="0"/>
              <a:t>(JRE)</a:t>
            </a:r>
            <a:r>
              <a:rPr lang="zh-CN" altLang="en-US" dirty="0" smtClean="0"/>
              <a:t>，这个平台由</a:t>
            </a:r>
            <a:r>
              <a:rPr lang="en-US" altLang="zh-CN" dirty="0" smtClean="0"/>
              <a:t>JAVA</a:t>
            </a:r>
            <a:r>
              <a:rPr lang="zh-CN" altLang="en-US" dirty="0" smtClean="0"/>
              <a:t>虚拟机（</a:t>
            </a:r>
            <a:r>
              <a:rPr lang="en-US" altLang="zh-CN" dirty="0" smtClean="0"/>
              <a:t>JVM</a:t>
            </a:r>
            <a:r>
              <a:rPr lang="zh-CN" altLang="en-US" dirty="0" smtClean="0"/>
              <a:t>）、类库以及一些核心文件组成。</a:t>
            </a:r>
          </a:p>
          <a:p>
            <a:pPr eaLnBrk="1" hangingPunct="1"/>
            <a:endParaRPr lang="en-US" altLang="zh-CN" dirty="0" smtClean="0"/>
          </a:p>
          <a:p>
            <a:pPr eaLnBrk="1" hangingPunct="1"/>
            <a:r>
              <a:rPr lang="zh-CN" altLang="en-US" dirty="0" smtClean="0"/>
              <a:t>例子：比如，现在有一个中国的电影，需要在俄罗斯、英国等国家播放</a:t>
            </a:r>
            <a:endParaRPr lang="en-US" altLang="zh-CN" dirty="0" smtClean="0"/>
          </a:p>
          <a:p>
            <a:pPr eaLnBrk="1" hangingPunct="1"/>
            <a:r>
              <a:rPr lang="zh-CN" altLang="en-US" dirty="0" smtClean="0"/>
              <a:t>平台无关性：当这部电影在俄罗斯播放时，俄罗斯需要提供一个翻译，将台词都翻译成俄文，然后再在俄罗斯播放；同理，英国也要提供一个翻译，将台词都翻译成英文，然后再在英国播放，即各个国家负责这个翻译工作，与中国无关。</a:t>
            </a:r>
            <a:endParaRPr lang="en-US" altLang="zh-CN" dirty="0" smtClean="0"/>
          </a:p>
          <a:p>
            <a:pPr eaLnBrk="1" hangingPunct="1"/>
            <a:r>
              <a:rPr lang="zh-CN" altLang="en-US" dirty="0" smtClean="0"/>
              <a:t>平台相关性：当这部电影在俄罗斯播放时，中国需要将台词都翻译成俄文，然后在俄罗斯播放；同理，中国也要将台词都翻译成英文，然后在英国播放，即由中国负责各个国家的翻译工作，中国就要累死了。</a:t>
            </a:r>
            <a:endParaRPr lang="en-US" altLang="zh-CN" dirty="0" smtClean="0"/>
          </a:p>
          <a:p>
            <a:pPr eaLnBrk="1" hangingPunct="1"/>
            <a:endParaRPr lang="en-US" altLang="zh-CN" dirty="0" smtClean="0"/>
          </a:p>
          <a:p>
            <a:pPr eaLnBrk="1" hangingPunct="1"/>
            <a:r>
              <a:rPr lang="zh-CN" altLang="en-US" dirty="0" smtClean="0"/>
              <a:t>面向对象：</a:t>
            </a:r>
          </a:p>
          <a:p>
            <a:pPr eaLnBrk="1" hangingPunct="1"/>
            <a:r>
              <a:rPr lang="zh-CN" altLang="en-US" dirty="0" smtClean="0"/>
              <a:t>封装：对象为基本粒度，其下包含属性和方法</a:t>
            </a:r>
          </a:p>
          <a:p>
            <a:pPr eaLnBrk="1" hangingPunct="1"/>
            <a:r>
              <a:rPr lang="zh-CN" altLang="en-US" dirty="0" smtClean="0"/>
              <a:t>继承：子类和父类</a:t>
            </a:r>
          </a:p>
          <a:p>
            <a:pPr eaLnBrk="1" hangingPunct="1"/>
            <a:r>
              <a:rPr lang="zh-CN" altLang="en-US" dirty="0" smtClean="0"/>
              <a:t>多态：有两种意义：一种是操作名称的多态；另一种是与继承有关的多态</a:t>
            </a:r>
            <a:endParaRPr lang="en-US" altLang="zh-CN" dirty="0" smtClean="0"/>
          </a:p>
          <a:p>
            <a:pPr eaLnBrk="1" hangingPunct="1"/>
            <a:endParaRPr lang="en-US" altLang="zh-CN" dirty="0" smtClean="0"/>
          </a:p>
          <a:p>
            <a:pPr eaLnBrk="1" hangingPunct="1"/>
            <a:r>
              <a:rPr lang="zh-CN" altLang="en-US" dirty="0" smtClean="0"/>
              <a:t>多线程在操作系统中已得到了最成功的应用。多线程是指允许一个应用程序同时存在两个或两个以上的线程，用于支持事务并发和多任务处理。</a:t>
            </a:r>
            <a:r>
              <a:rPr lang="en-US" altLang="zh-CN" dirty="0" smtClean="0"/>
              <a:t>Java</a:t>
            </a:r>
            <a:r>
              <a:rPr lang="zh-CN" altLang="en-US" dirty="0" smtClean="0"/>
              <a:t>除了内置的多线程技术之外，还定义了一些类、方法等来建立和管理用户定义的多线程。</a:t>
            </a:r>
          </a:p>
          <a:p>
            <a:pPr eaLnBrk="1" hangingPunct="1"/>
            <a:endParaRPr lang="zh-CN" altLang="en-US" dirty="0" smtClean="0"/>
          </a:p>
          <a:p>
            <a:pPr eaLnBrk="1" hangingPunct="1"/>
            <a:r>
              <a:rPr lang="zh-CN" altLang="en-US" dirty="0" smtClean="0"/>
              <a:t>语言级安全性指</a:t>
            </a:r>
            <a:r>
              <a:rPr lang="en-US" altLang="zh-CN" dirty="0" smtClean="0"/>
              <a:t>Java</a:t>
            </a:r>
            <a:r>
              <a:rPr lang="zh-CN" altLang="en-US" dirty="0" smtClean="0"/>
              <a:t>的数据结构是完整的对象（例如集合、链表、数组和树等，包括字符串和常见数值类），这些封装过的数据类型具有安全性。编译时要进行</a:t>
            </a:r>
            <a:r>
              <a:rPr lang="en-US" altLang="zh-CN" dirty="0" smtClean="0"/>
              <a:t>Java</a:t>
            </a:r>
            <a:r>
              <a:rPr lang="zh-CN" altLang="en-US" dirty="0" smtClean="0"/>
              <a:t>语言和语义的检查，保证每个变量对应一个相应的值，编译后生成</a:t>
            </a:r>
            <a:r>
              <a:rPr lang="en-US" altLang="zh-CN" dirty="0" smtClean="0"/>
              <a:t>Java</a:t>
            </a:r>
            <a:r>
              <a:rPr lang="zh-CN" altLang="en-US" dirty="0" smtClean="0"/>
              <a:t>类。运行时</a:t>
            </a:r>
            <a:r>
              <a:rPr lang="en-US" altLang="zh-CN" dirty="0" smtClean="0"/>
              <a:t>Java</a:t>
            </a:r>
            <a:r>
              <a:rPr lang="zh-CN" altLang="en-US" dirty="0" smtClean="0"/>
              <a:t>类需要类加载器载入，并经由字节码校验器校验之后才可以运行。</a:t>
            </a:r>
            <a:r>
              <a:rPr lang="en-US" altLang="zh-CN" dirty="0" smtClean="0"/>
              <a:t>Java</a:t>
            </a:r>
            <a:r>
              <a:rPr lang="zh-CN" altLang="en-US" dirty="0" smtClean="0"/>
              <a:t>类在网络上使用时，对它的权限进行了设置，保证了被访问用户的安全性。</a:t>
            </a:r>
          </a:p>
          <a:p>
            <a:pPr eaLnBrk="1" hangingPunct="1"/>
            <a:endParaRPr lang="en-US" altLang="zh-CN" dirty="0" smtClean="0"/>
          </a:p>
          <a:p>
            <a:pPr eaLnBrk="1" hangingPunct="1"/>
            <a:r>
              <a:rPr lang="zh-CN" altLang="en-US" dirty="0" smtClean="0"/>
              <a:t>动态：</a:t>
            </a:r>
            <a:r>
              <a:rPr lang="en-US" altLang="zh-CN" dirty="0" smtClean="0"/>
              <a:t>java</a:t>
            </a:r>
            <a:r>
              <a:rPr lang="zh-CN" altLang="en-US" dirty="0" smtClean="0"/>
              <a:t>程序的基本组成单位是类，而类是运行时动态加载的，因此可以使用最新的类库。</a:t>
            </a:r>
            <a:endParaRPr lang="en-US" altLang="zh-CN" dirty="0" smtClean="0"/>
          </a:p>
          <a:p>
            <a:pPr eaLnBrk="1" hangingPunct="1"/>
            <a:endParaRPr lang="en-US" altLang="zh-CN" dirty="0" smtClean="0"/>
          </a:p>
          <a:p>
            <a:pPr>
              <a:lnSpc>
                <a:spcPct val="90000"/>
              </a:lnSpc>
              <a:spcBef>
                <a:spcPct val="20000"/>
              </a:spcBef>
              <a:buClr>
                <a:schemeClr val="accent1"/>
              </a:buClr>
              <a:buSzPct val="65000"/>
              <a:buFont typeface="Wingdings" pitchFamily="2" charset="2"/>
              <a:buChar char="n"/>
            </a:pPr>
            <a:r>
              <a:rPr lang="zh-CN" altLang="en-US" sz="3000" dirty="0" smtClean="0"/>
              <a:t>两种主要的“发布环境”</a:t>
            </a:r>
          </a:p>
          <a:p>
            <a:pPr lvl="1">
              <a:lnSpc>
                <a:spcPct val="90000"/>
              </a:lnSpc>
              <a:spcBef>
                <a:spcPct val="20000"/>
              </a:spcBef>
              <a:buClr>
                <a:schemeClr val="accent2"/>
              </a:buClr>
              <a:buSzPct val="60000"/>
              <a:buFont typeface="Wingdings" pitchFamily="2" charset="2"/>
              <a:buChar char="q"/>
            </a:pPr>
            <a:r>
              <a:rPr lang="zh-CN" altLang="en-US" sz="2600" dirty="0" smtClean="0"/>
              <a:t>首先是</a:t>
            </a:r>
            <a:r>
              <a:rPr lang="en-US" altLang="zh-CN" sz="2600" dirty="0" smtClean="0"/>
              <a:t>Java</a:t>
            </a:r>
            <a:r>
              <a:rPr lang="zh-CN" altLang="en-US" sz="2600" dirty="0" smtClean="0"/>
              <a:t>运行时环境（</a:t>
            </a:r>
            <a:r>
              <a:rPr lang="en-US" altLang="zh-CN" sz="2600" dirty="0" smtClean="0"/>
              <a:t>java runtime environment</a:t>
            </a:r>
            <a:r>
              <a:rPr lang="zh-CN" altLang="en-US" sz="2600" dirty="0" smtClean="0"/>
              <a:t>，简称</a:t>
            </a:r>
            <a:r>
              <a:rPr lang="en-US" altLang="zh-CN" sz="2600" dirty="0" smtClean="0"/>
              <a:t>JRE</a:t>
            </a:r>
            <a:r>
              <a:rPr lang="zh-CN" altLang="en-US" sz="2600" dirty="0" smtClean="0"/>
              <a:t>）包含了完整的类文件包；</a:t>
            </a:r>
          </a:p>
          <a:p>
            <a:pPr lvl="1">
              <a:lnSpc>
                <a:spcPct val="90000"/>
              </a:lnSpc>
              <a:spcBef>
                <a:spcPct val="20000"/>
              </a:spcBef>
              <a:buClr>
                <a:schemeClr val="accent2"/>
              </a:buClr>
              <a:buSzPct val="60000"/>
              <a:buFont typeface="Wingdings" pitchFamily="2" charset="2"/>
              <a:buChar char="q"/>
            </a:pPr>
            <a:r>
              <a:rPr lang="zh-CN" altLang="en-US" sz="2600" dirty="0" smtClean="0"/>
              <a:t>其次，许多主要的浏览器都提供了</a:t>
            </a:r>
            <a:r>
              <a:rPr lang="en-US" altLang="zh-CN" sz="2600" dirty="0" smtClean="0"/>
              <a:t>Java</a:t>
            </a:r>
            <a:r>
              <a:rPr lang="zh-CN" altLang="en-US" sz="2600" dirty="0" smtClean="0"/>
              <a:t>解释器和运行时环境。</a:t>
            </a:r>
          </a:p>
          <a:p>
            <a:pPr eaLnBrk="1" hangingPunct="1"/>
            <a:endParaRPr lang="en-US" altLang="zh-CN"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14</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15</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r>
              <a:rPr lang="zh-CN" altLang="zh-CN" dirty="0" smtClean="0"/>
              <a:t>在Java SE 9 的JDK中：没有名为jre的子目录。</a:t>
            </a:r>
            <a:r>
              <a:rPr lang="en-US" altLang="zh-CN" dirty="0" smtClean="0"/>
              <a:t>JDK9</a:t>
            </a:r>
            <a:r>
              <a:rPr lang="zh-CN" altLang="en-US" dirty="0" smtClean="0"/>
              <a:t>的安装目录虽然不再包含一个</a:t>
            </a:r>
            <a:r>
              <a:rPr lang="en-US" altLang="zh-CN" dirty="0" smtClean="0"/>
              <a:t>JRE</a:t>
            </a:r>
            <a:r>
              <a:rPr lang="zh-CN" altLang="en-US" dirty="0" smtClean="0"/>
              <a:t>目录，但包含</a:t>
            </a:r>
            <a:r>
              <a:rPr lang="en-US" altLang="zh-CN" dirty="0" smtClean="0"/>
              <a:t>JRE9</a:t>
            </a:r>
            <a:r>
              <a:rPr lang="zh-CN" altLang="en-US" dirty="0" smtClean="0"/>
              <a:t>安装目录中的所有内容。</a:t>
            </a:r>
            <a:endParaRPr lang="en-US" altLang="zh-CN" dirty="0" smtClean="0"/>
          </a:p>
          <a:p>
            <a:endParaRPr lang="zh-CN" altLang="zh-CN" dirty="0" smtClean="0"/>
          </a:p>
          <a:p>
            <a:pPr>
              <a:buFont typeface="Arial" pitchFamily="34" charset="0"/>
              <a:buChar char="•"/>
            </a:pPr>
            <a:r>
              <a:rPr lang="zh-CN" altLang="zh-CN" b="1" u="sng" dirty="0" smtClean="0"/>
              <a:t>bin</a:t>
            </a:r>
            <a:r>
              <a:rPr lang="zh-CN" altLang="zh-CN" dirty="0" smtClean="0"/>
              <a:t>目录包含所有命令。 在Windows平台上，它继续包含系统的运行时动态链接库。</a:t>
            </a:r>
          </a:p>
          <a:p>
            <a:pPr>
              <a:buFont typeface="Arial" pitchFamily="34" charset="0"/>
              <a:buChar char="•"/>
            </a:pPr>
            <a:r>
              <a:rPr lang="zh-CN" altLang="zh-CN" b="1" u="sng" dirty="0" smtClean="0"/>
              <a:t>conf</a:t>
            </a:r>
            <a:r>
              <a:rPr lang="zh-CN" altLang="zh-CN" dirty="0" smtClean="0"/>
              <a:t>目录包含用户可编辑的配置文件，例如以前位于jre\lib目录中的.properties和.policy文件。</a:t>
            </a:r>
          </a:p>
          <a:p>
            <a:pPr>
              <a:buFont typeface="Arial" pitchFamily="34" charset="0"/>
              <a:buChar char="•"/>
            </a:pPr>
            <a:r>
              <a:rPr lang="zh-CN" altLang="zh-CN" dirty="0" smtClean="0"/>
              <a:t>include目录包含要在以前编译本地代码时使用的C/C++头文件。 它只存在于JDK中。</a:t>
            </a:r>
          </a:p>
          <a:p>
            <a:pPr>
              <a:buFont typeface="Arial" pitchFamily="34" charset="0"/>
              <a:buChar char="•"/>
            </a:pPr>
            <a:r>
              <a:rPr lang="zh-CN" altLang="zh-CN" dirty="0" smtClean="0"/>
              <a:t>jmods目录包含JMOD格式的平台模块。 创建自定义运行时映像时需要它。 它只存在于JDK中。</a:t>
            </a:r>
          </a:p>
          <a:p>
            <a:pPr>
              <a:buFont typeface="Arial" pitchFamily="34" charset="0"/>
              <a:buChar char="•"/>
            </a:pPr>
            <a:r>
              <a:rPr lang="zh-CN" altLang="zh-CN" b="1" u="sng" dirty="0" smtClean="0"/>
              <a:t>legal</a:t>
            </a:r>
            <a:r>
              <a:rPr lang="zh-CN" altLang="zh-CN" dirty="0" smtClean="0"/>
              <a:t> 目录包含法律声明。</a:t>
            </a:r>
          </a:p>
          <a:p>
            <a:pPr>
              <a:buFont typeface="Arial" pitchFamily="34" charset="0"/>
              <a:buChar char="•"/>
            </a:pPr>
            <a:r>
              <a:rPr lang="zh-CN" altLang="zh-CN" b="1" u="sng" dirty="0" smtClean="0"/>
              <a:t>lib</a:t>
            </a:r>
            <a:r>
              <a:rPr lang="zh-CN" altLang="zh-CN" dirty="0" smtClean="0"/>
              <a:t>目录包含非Windows平台上的动态链接本地库。 其子目录和文件不应由开发人员直接编辑或使用。</a:t>
            </a:r>
          </a:p>
          <a:p>
            <a:pPr eaLnBrk="1" hangingPunct="1"/>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JRE9</a:t>
            </a:r>
            <a:r>
              <a:rPr lang="zh-CN" altLang="en-US" dirty="0" smtClean="0">
                <a:ea typeface="宋体" panose="02010600030101010101" pitchFamily="2" charset="-122"/>
              </a:rPr>
              <a:t>包含</a:t>
            </a:r>
            <a:r>
              <a:rPr lang="en-US" altLang="zh-CN" dirty="0" err="1" smtClean="0">
                <a:ea typeface="宋体" panose="02010600030101010101" pitchFamily="2" charset="-122"/>
              </a:rPr>
              <a:t>bin,conf,legal,lib</a:t>
            </a:r>
            <a:r>
              <a:rPr lang="zh-CN" altLang="en-US" dirty="0" smtClean="0">
                <a:ea typeface="宋体" panose="02010600030101010101" pitchFamily="2" charset="-122"/>
              </a:rPr>
              <a:t>四个目录，可以选择不安装。</a:t>
            </a:r>
            <a:endParaRPr lang="en-US" altLang="zh-CN"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16</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zh-CN" altLang="en-US" dirty="0" smtClean="0"/>
              <a:t>在</a:t>
            </a:r>
            <a:r>
              <a:rPr lang="en-US" altLang="zh-CN" dirty="0" smtClean="0"/>
              <a:t>JDK</a:t>
            </a:r>
            <a:r>
              <a:rPr lang="zh-CN" altLang="en-US" dirty="0" smtClean="0"/>
              <a:t>安装完毕后，</a:t>
            </a:r>
            <a:r>
              <a:rPr lang="en-US" altLang="zh-CN" dirty="0" smtClean="0"/>
              <a:t>JDK</a:t>
            </a:r>
            <a:r>
              <a:rPr lang="zh-CN" altLang="en-US" dirty="0" smtClean="0"/>
              <a:t>平台提供的</a:t>
            </a:r>
            <a:r>
              <a:rPr lang="en-US" altLang="zh-CN" dirty="0" smtClean="0"/>
              <a:t>Java</a:t>
            </a:r>
            <a:r>
              <a:rPr lang="zh-CN" altLang="en-US" dirty="0" smtClean="0"/>
              <a:t>编译器（</a:t>
            </a:r>
            <a:r>
              <a:rPr lang="en-US" altLang="zh-CN" dirty="0" smtClean="0"/>
              <a:t>Javac.exe</a:t>
            </a:r>
            <a:r>
              <a:rPr lang="zh-CN" altLang="en-US" dirty="0" smtClean="0"/>
              <a:t>）、</a:t>
            </a:r>
            <a:r>
              <a:rPr lang="en-US" altLang="zh-CN" dirty="0" smtClean="0"/>
              <a:t>Java</a:t>
            </a:r>
            <a:r>
              <a:rPr lang="zh-CN" altLang="en-US" dirty="0" smtClean="0"/>
              <a:t>解释器（</a:t>
            </a:r>
            <a:r>
              <a:rPr lang="en-US" altLang="zh-CN" dirty="0" smtClean="0"/>
              <a:t>Java.exe</a:t>
            </a:r>
            <a:r>
              <a:rPr lang="zh-CN" altLang="en-US" dirty="0" smtClean="0"/>
              <a:t>）和</a:t>
            </a:r>
            <a:r>
              <a:rPr lang="en-US" altLang="zh-CN" dirty="0" smtClean="0"/>
              <a:t>Java</a:t>
            </a:r>
            <a:r>
              <a:rPr lang="zh-CN" altLang="en-US" dirty="0" smtClean="0"/>
              <a:t>调试器（</a:t>
            </a:r>
            <a:r>
              <a:rPr lang="en-US" altLang="zh-CN" dirty="0" smtClean="0"/>
              <a:t>jdb.exe</a:t>
            </a:r>
            <a:r>
              <a:rPr lang="zh-CN" altLang="en-US" dirty="0" smtClean="0"/>
              <a:t>）都位于</a:t>
            </a:r>
            <a:r>
              <a:rPr lang="en-US" altLang="zh-CN" dirty="0" smtClean="0"/>
              <a:t>Java</a:t>
            </a:r>
            <a:r>
              <a:rPr lang="zh-CN" altLang="en-US" dirty="0" smtClean="0"/>
              <a:t>安装目录下的</a:t>
            </a:r>
            <a:r>
              <a:rPr lang="en-US" altLang="zh-CN" dirty="0" smtClean="0"/>
              <a:t>bin</a:t>
            </a:r>
            <a:r>
              <a:rPr lang="zh-CN" altLang="en-US" dirty="0" smtClean="0"/>
              <a:t>子目录中，为了能在任何目录中使用</a:t>
            </a:r>
            <a:r>
              <a:rPr lang="en-US" altLang="zh-CN" dirty="0" smtClean="0"/>
              <a:t>Java</a:t>
            </a:r>
            <a:r>
              <a:rPr lang="zh-CN" altLang="en-US" dirty="0" smtClean="0"/>
              <a:t>编译器和解释器，还需要设定系统环境变量</a:t>
            </a:r>
            <a:r>
              <a:rPr lang="en-US" altLang="zh-CN" dirty="0" smtClean="0"/>
              <a:t>PATH</a:t>
            </a:r>
            <a:r>
              <a:rPr lang="zh-CN" altLang="en-US" dirty="0" smtClean="0"/>
              <a:t>。</a:t>
            </a:r>
          </a:p>
          <a:p>
            <a:pPr eaLnBrk="1" hangingPunct="1"/>
            <a:endParaRPr lang="zh-CN" altLang="en-US" dirty="0" smtClean="0"/>
          </a:p>
          <a:p>
            <a:pPr eaLnBrk="1" hangingPunct="1"/>
            <a:r>
              <a:rPr lang="zh-CN" altLang="en-US" dirty="0" smtClean="0"/>
              <a:t>在</a:t>
            </a:r>
            <a:r>
              <a:rPr lang="en-US" altLang="zh-CN" dirty="0" smtClean="0"/>
              <a:t>WINDOWS</a:t>
            </a:r>
            <a:r>
              <a:rPr lang="zh-CN" altLang="en-US" dirty="0" smtClean="0"/>
              <a:t>平台中，右键单击“我的电脑”，在弹出的右键快捷菜单中选择“属性”，再单击弹出的“系统属性”对话框中的“高级”选项栏，然后单击其中的“环境变量”按钮，添加系统环境变量。假设</a:t>
            </a:r>
            <a:r>
              <a:rPr lang="en-US" altLang="zh-CN" dirty="0" smtClean="0"/>
              <a:t>JDK</a:t>
            </a:r>
            <a:r>
              <a:rPr lang="zh-CN" altLang="en-US" dirty="0" smtClean="0"/>
              <a:t>安装在</a:t>
            </a:r>
            <a:r>
              <a:rPr lang="en-US" altLang="zh-CN" dirty="0" smtClean="0"/>
              <a:t>C:\JDK</a:t>
            </a:r>
            <a:r>
              <a:rPr lang="zh-CN" altLang="en-US" dirty="0" smtClean="0"/>
              <a:t>中，则应该在原有的环境变量字符串后添加“</a:t>
            </a:r>
            <a:r>
              <a:rPr lang="en-US" altLang="zh-CN" dirty="0" smtClean="0"/>
              <a:t>C:\JDK\bin</a:t>
            </a:r>
            <a:r>
              <a:rPr lang="zh-CN" altLang="en-US" dirty="0" smtClean="0"/>
              <a:t>；</a:t>
            </a:r>
            <a:r>
              <a:rPr lang="en-US" altLang="zh-CN" dirty="0" smtClean="0"/>
              <a:t>”</a:t>
            </a:r>
            <a:r>
              <a:rPr lang="zh-CN" altLang="en-US" dirty="0" smtClean="0"/>
              <a:t>，如图所示：</a:t>
            </a:r>
          </a:p>
          <a:p>
            <a:pPr eaLnBrk="1" hangingPunct="1"/>
            <a:endParaRPr lang="zh-CN" altLang="en-US" dirty="0" smtClean="0"/>
          </a:p>
          <a:p>
            <a:pPr eaLnBrk="1" hangingPunct="1"/>
            <a:r>
              <a:rPr lang="zh-CN" altLang="en-US" dirty="0" smtClean="0"/>
              <a:t>此外，</a:t>
            </a:r>
            <a:r>
              <a:rPr lang="en-US" altLang="zh-CN" dirty="0" smtClean="0"/>
              <a:t>Java</a:t>
            </a:r>
            <a:r>
              <a:rPr lang="zh-CN" altLang="en-US" dirty="0" smtClean="0"/>
              <a:t>安装目录下的</a:t>
            </a:r>
            <a:r>
              <a:rPr lang="en-US" altLang="zh-CN" dirty="0" err="1" smtClean="0"/>
              <a:t>jre</a:t>
            </a:r>
            <a:r>
              <a:rPr lang="zh-CN" altLang="en-US" dirty="0" smtClean="0"/>
              <a:t>子目录中包含了</a:t>
            </a:r>
            <a:r>
              <a:rPr lang="en-US" altLang="zh-CN" dirty="0" smtClean="0"/>
              <a:t>Java</a:t>
            </a:r>
            <a:r>
              <a:rPr lang="zh-CN" altLang="en-US" dirty="0" smtClean="0"/>
              <a:t>应用程序运行时所需的</a:t>
            </a:r>
            <a:r>
              <a:rPr lang="en-US" altLang="zh-CN" dirty="0" smtClean="0"/>
              <a:t>Java</a:t>
            </a:r>
            <a:r>
              <a:rPr lang="zh-CN" altLang="en-US" dirty="0" smtClean="0"/>
              <a:t>类库，这些类库包含在</a:t>
            </a:r>
            <a:r>
              <a:rPr lang="en-US" altLang="zh-CN" dirty="0" err="1" smtClean="0"/>
              <a:t>jre</a:t>
            </a:r>
            <a:r>
              <a:rPr lang="en-US" altLang="zh-CN" dirty="0" smtClean="0"/>
              <a:t>\lib</a:t>
            </a:r>
            <a:r>
              <a:rPr lang="zh-CN" altLang="en-US" dirty="0" smtClean="0"/>
              <a:t>目录下的压缩文件</a:t>
            </a:r>
            <a:r>
              <a:rPr lang="en-US" altLang="zh-CN" dirty="0" smtClean="0"/>
              <a:t>rt.jar</a:t>
            </a:r>
            <a:r>
              <a:rPr lang="zh-CN" altLang="en-US" dirty="0" smtClean="0"/>
              <a:t>中。一般情况下，使用这些</a:t>
            </a:r>
            <a:r>
              <a:rPr lang="en-US" altLang="zh-CN" dirty="0" smtClean="0"/>
              <a:t>Java</a:t>
            </a:r>
            <a:r>
              <a:rPr lang="zh-CN" altLang="en-US" dirty="0" smtClean="0"/>
              <a:t>类库不需要额外的设置，但是在某些特殊情况下，系统中可能包含多个彼此不兼容的</a:t>
            </a:r>
            <a:r>
              <a:rPr lang="en-US" altLang="zh-CN" dirty="0" smtClean="0"/>
              <a:t>Java</a:t>
            </a:r>
            <a:r>
              <a:rPr lang="zh-CN" altLang="en-US" dirty="0" smtClean="0"/>
              <a:t>应用环境，这个时候可能就会发生冲突，出现类似“程序要加载的类无法找到”这样的运行时错误。为了显式的指明我们所使用的当前</a:t>
            </a:r>
            <a:r>
              <a:rPr lang="en-US" altLang="zh-CN" dirty="0" smtClean="0"/>
              <a:t>Java</a:t>
            </a:r>
            <a:r>
              <a:rPr lang="zh-CN" altLang="en-US" dirty="0" smtClean="0"/>
              <a:t>类库，需要另外设定系统环境变量</a:t>
            </a:r>
            <a:r>
              <a:rPr lang="en-US" altLang="zh-CN" dirty="0" smtClean="0"/>
              <a:t>CLASSPATH</a:t>
            </a:r>
            <a:r>
              <a:rPr lang="zh-CN" altLang="en-US" dirty="0" smtClean="0"/>
              <a:t>。在</a:t>
            </a:r>
            <a:r>
              <a:rPr lang="en-US" altLang="zh-CN" dirty="0" smtClean="0"/>
              <a:t>WINDOWS</a:t>
            </a:r>
            <a:r>
              <a:rPr lang="zh-CN" altLang="en-US" dirty="0" smtClean="0"/>
              <a:t>平台中，需要添加如图所示的系统环境变量。</a:t>
            </a:r>
          </a:p>
          <a:p>
            <a:pPr eaLnBrk="1" hangingPunct="1"/>
            <a:endParaRPr lang="zh-CN" altLang="en-US" dirty="0" smtClean="0"/>
          </a:p>
          <a:p>
            <a:pPr eaLnBrk="1" hangingPunct="1"/>
            <a:r>
              <a:rPr lang="zh-CN" altLang="en-US" dirty="0" smtClean="0"/>
              <a:t>单独安装的</a:t>
            </a:r>
            <a:r>
              <a:rPr lang="en-US" altLang="zh-CN" dirty="0" smtClean="0"/>
              <a:t>JDK</a:t>
            </a:r>
            <a:r>
              <a:rPr lang="zh-CN" altLang="en-US" dirty="0" smtClean="0"/>
              <a:t>中是不包含帮助文档的。为了便利在</a:t>
            </a:r>
            <a:r>
              <a:rPr lang="en-US" altLang="zh-CN" dirty="0" smtClean="0"/>
              <a:t>Java SE</a:t>
            </a:r>
            <a:r>
              <a:rPr lang="zh-CN" altLang="en-US" dirty="0" smtClean="0"/>
              <a:t>平台下的编程开发工作，建议下载</a:t>
            </a:r>
            <a:r>
              <a:rPr lang="en-US" altLang="zh-CN" dirty="0" smtClean="0"/>
              <a:t>Oracle</a:t>
            </a:r>
            <a:r>
              <a:rPr lang="zh-CN" altLang="en-US" dirty="0" smtClean="0"/>
              <a:t>公司提供的帮助文档，帮助文档在</a:t>
            </a:r>
            <a:r>
              <a:rPr lang="en-US" altLang="zh-CN" dirty="0" smtClean="0"/>
              <a:t>Oracle</a:t>
            </a:r>
            <a:r>
              <a:rPr lang="zh-CN" altLang="en-US" dirty="0" smtClean="0"/>
              <a:t>公司的网站上可以免费下载，名为</a:t>
            </a:r>
            <a:r>
              <a:rPr lang="en-US" altLang="zh-CN" dirty="0" smtClean="0"/>
              <a:t>jdk-7u2-apidocs.zip</a:t>
            </a:r>
            <a:r>
              <a:rPr lang="zh-CN" altLang="en-US" dirty="0" smtClean="0"/>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17</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en-US" altLang="zh-CN" sz="1200" kern="1200" dirty="0" smtClean="0">
                <a:solidFill>
                  <a:schemeClr val="tx1"/>
                </a:solidFill>
                <a:latin typeface="Arial" panose="020B0604020202020204" pitchFamily="34" charset="0"/>
                <a:ea typeface="+mn-ea"/>
                <a:cs typeface="+mn-cs"/>
              </a:rPr>
              <a:t>JAVA_HOME=</a:t>
            </a:r>
            <a:r>
              <a:rPr lang="en-US" altLang="zh-CN" sz="1200" kern="1200" dirty="0" err="1" smtClean="0">
                <a:solidFill>
                  <a:schemeClr val="tx1"/>
                </a:solidFill>
                <a:latin typeface="Arial" panose="020B0604020202020204" pitchFamily="34" charset="0"/>
                <a:ea typeface="+mn-ea"/>
                <a:cs typeface="+mn-cs"/>
              </a:rPr>
              <a:t>jdk</a:t>
            </a:r>
            <a:r>
              <a:rPr lang="zh-CN" altLang="en-US" sz="1200" kern="1200" dirty="0" smtClean="0">
                <a:solidFill>
                  <a:schemeClr val="tx1"/>
                </a:solidFill>
                <a:latin typeface="Arial" panose="020B0604020202020204" pitchFamily="34" charset="0"/>
                <a:ea typeface="+mn-ea"/>
                <a:cs typeface="+mn-cs"/>
              </a:rPr>
              <a:t>安装路径</a:t>
            </a:r>
            <a:r>
              <a:rPr lang="zh-CN" altLang="en-US" dirty="0" smtClean="0"/>
              <a:t/>
            </a:r>
            <a:br>
              <a:rPr lang="zh-CN" altLang="en-US" dirty="0" smtClean="0"/>
            </a:br>
            <a:r>
              <a:rPr lang="en-US" altLang="zh-CN" sz="1200" kern="1200" dirty="0" smtClean="0">
                <a:solidFill>
                  <a:schemeClr val="tx1"/>
                </a:solidFill>
                <a:latin typeface="Arial" panose="020B0604020202020204" pitchFamily="34" charset="0"/>
                <a:ea typeface="+mn-ea"/>
                <a:cs typeface="+mn-cs"/>
              </a:rPr>
              <a:t>PATH= %JAVA_HOME%\bin</a:t>
            </a:r>
            <a:r>
              <a:rPr lang="zh-CN" altLang="en-US" sz="1200" kern="1200" dirty="0" smtClean="0">
                <a:solidFill>
                  <a:schemeClr val="tx1"/>
                </a:solidFill>
                <a:latin typeface="Arial" panose="020B0604020202020204" pitchFamily="34" charset="0"/>
                <a:ea typeface="+mn-ea"/>
                <a:cs typeface="+mn-cs"/>
              </a:rPr>
              <a:t>；</a:t>
            </a:r>
            <a:r>
              <a:rPr lang="en-US" altLang="zh-CN" dirty="0" smtClean="0"/>
              <a:t/>
            </a:r>
            <a:br>
              <a:rPr lang="en-US" altLang="zh-CN" dirty="0" smtClean="0"/>
            </a:br>
            <a:endParaRPr lang="en-US" altLang="zh-CN" sz="1200" kern="1200" dirty="0" smtClean="0">
              <a:solidFill>
                <a:schemeClr val="tx1"/>
              </a:solidFill>
              <a:latin typeface="Arial" panose="020B0604020202020204" pitchFamily="34" charset="0"/>
              <a:ea typeface="+mn-ea"/>
              <a:cs typeface="+mn-cs"/>
            </a:endParaRPr>
          </a:p>
          <a:p>
            <a:pPr eaLnBrk="1" hangingPunct="1"/>
            <a:r>
              <a:rPr lang="zh-CN" altLang="en-US" sz="1200" kern="1200" dirty="0" smtClean="0">
                <a:solidFill>
                  <a:schemeClr val="tx1"/>
                </a:solidFill>
                <a:latin typeface="Arial" panose="020B0604020202020204" pitchFamily="34" charset="0"/>
                <a:ea typeface="+mn-ea"/>
                <a:cs typeface="+mn-cs"/>
              </a:rPr>
              <a:t>（</a:t>
            </a:r>
            <a:r>
              <a:rPr lang="zh-CN" altLang="en-US" dirty="0" smtClean="0"/>
              <a:t>附：</a:t>
            </a:r>
            <a:r>
              <a:rPr lang="en-US" altLang="zh-CN" dirty="0" smtClean="0"/>
              <a:t>JAVA_HOME</a:t>
            </a:r>
            <a:r>
              <a:rPr lang="zh-CN" altLang="en-US" dirty="0" smtClean="0"/>
              <a:t>：指向</a:t>
            </a:r>
            <a:r>
              <a:rPr lang="en-US" altLang="zh-CN" dirty="0" err="1" smtClean="0"/>
              <a:t>jdk</a:t>
            </a:r>
            <a:r>
              <a:rPr lang="zh-CN" altLang="en-US" dirty="0" smtClean="0"/>
              <a:t>目录，之所以这样命名是因为</a:t>
            </a:r>
            <a:r>
              <a:rPr lang="en-US" altLang="zh-CN" dirty="0" smtClean="0"/>
              <a:t>eclipse</a:t>
            </a:r>
            <a:r>
              <a:rPr lang="zh-CN" altLang="en-US" dirty="0" smtClean="0"/>
              <a:t>、</a:t>
            </a:r>
            <a:r>
              <a:rPr lang="en-US" altLang="zh-CN" dirty="0" smtClean="0"/>
              <a:t>tomcat</a:t>
            </a:r>
            <a:r>
              <a:rPr lang="zh-CN" altLang="en-US" dirty="0" smtClean="0"/>
              <a:t>等均通过</a:t>
            </a:r>
            <a:r>
              <a:rPr lang="en-US" altLang="zh-CN" dirty="0" err="1" smtClean="0"/>
              <a:t>java_home</a:t>
            </a:r>
            <a:r>
              <a:rPr lang="zh-CN" altLang="en-US" dirty="0" smtClean="0"/>
              <a:t>变量名寻找</a:t>
            </a:r>
            <a:r>
              <a:rPr lang="en-US" altLang="zh-CN" dirty="0" err="1" smtClean="0"/>
              <a:t>jdk</a:t>
            </a:r>
            <a:r>
              <a:rPr lang="zh-CN" altLang="en-US" dirty="0" smtClean="0"/>
              <a:t>目录</a:t>
            </a:r>
          </a:p>
          <a:p>
            <a:r>
              <a:rPr lang="zh-CN" altLang="en-US" dirty="0" smtClean="0"/>
              <a:t>      </a:t>
            </a:r>
            <a:r>
              <a:rPr lang="en-US" altLang="zh-CN" dirty="0" smtClean="0"/>
              <a:t>PATH</a:t>
            </a:r>
            <a:r>
              <a:rPr lang="zh-CN" altLang="en-US" dirty="0" smtClean="0"/>
              <a:t>：命令搜索路径，</a:t>
            </a:r>
            <a:r>
              <a:rPr lang="en-US" altLang="zh-CN" dirty="0" smtClean="0"/>
              <a:t>javac.exe</a:t>
            </a:r>
            <a:r>
              <a:rPr lang="zh-CN" altLang="en-US" dirty="0" smtClean="0"/>
              <a:t>、</a:t>
            </a:r>
            <a:r>
              <a:rPr lang="en-US" altLang="zh-CN" dirty="0" smtClean="0"/>
              <a:t>java.exe</a:t>
            </a:r>
            <a:r>
              <a:rPr lang="zh-CN" altLang="en-US" dirty="0" smtClean="0"/>
              <a:t>等命令均在此路径内</a:t>
            </a:r>
          </a:p>
          <a:p>
            <a:r>
              <a:rPr lang="zh-CN" altLang="en-US" dirty="0" smtClean="0"/>
              <a:t>      </a:t>
            </a:r>
            <a:r>
              <a:rPr lang="en-US" altLang="zh-CN" dirty="0" smtClean="0"/>
              <a:t>CLASSPATH</a:t>
            </a:r>
            <a:r>
              <a:rPr lang="zh-CN" altLang="en-US" dirty="0" smtClean="0"/>
              <a:t>：类搜索路径，</a:t>
            </a:r>
            <a:r>
              <a:rPr lang="en-US" altLang="zh-CN" dirty="0" smtClean="0"/>
              <a:t>import</a:t>
            </a:r>
            <a:r>
              <a:rPr lang="zh-CN" altLang="en-US" dirty="0" smtClean="0"/>
              <a:t>导入的类均在此路径内</a:t>
            </a:r>
          </a:p>
          <a:p>
            <a:pPr eaLnBrk="1" hangingPunct="1"/>
            <a:r>
              <a:rPr lang="zh-CN" altLang="en-US" sz="1200" kern="1200" dirty="0" smtClean="0">
                <a:solidFill>
                  <a:schemeClr val="tx1"/>
                </a:solidFill>
                <a:latin typeface="Arial" panose="020B0604020202020204" pitchFamily="34" charset="0"/>
                <a:ea typeface="+mn-ea"/>
                <a:cs typeface="+mn-cs"/>
              </a:rPr>
              <a:t>）</a:t>
            </a:r>
            <a:endParaRPr lang="en-US" altLang="zh-CN" sz="1200" kern="1200" dirty="0" smtClean="0">
              <a:solidFill>
                <a:schemeClr val="tx1"/>
              </a:solidFill>
              <a:latin typeface="Arial" panose="020B0604020202020204" pitchFamily="34" charset="0"/>
              <a:ea typeface="+mn-ea"/>
              <a:cs typeface="+mn-cs"/>
            </a:endParaRPr>
          </a:p>
          <a:p>
            <a:r>
              <a:rPr lang="en-US" altLang="zh-CN" dirty="0" err="1" smtClean="0"/>
              <a:t>classpath</a:t>
            </a:r>
            <a:r>
              <a:rPr lang="zh-CN" altLang="en-US" dirty="0" smtClean="0"/>
              <a:t>的作用是使程序知道在哪找到</a:t>
            </a:r>
            <a:r>
              <a:rPr lang="en-US" altLang="zh-CN" dirty="0" smtClean="0"/>
              <a:t>java</a:t>
            </a:r>
            <a:r>
              <a:rPr lang="zh-CN" altLang="en-US" dirty="0" smtClean="0"/>
              <a:t>标准类库，</a:t>
            </a:r>
            <a:r>
              <a:rPr lang="en-US" altLang="zh-CN" dirty="0" smtClean="0"/>
              <a:t>1.6</a:t>
            </a:r>
            <a:r>
              <a:rPr lang="zh-CN" altLang="en-US" dirty="0" smtClean="0"/>
              <a:t>以后不需要配置，程序自己能从</a:t>
            </a:r>
            <a:r>
              <a:rPr lang="en-US" altLang="zh-CN" dirty="0" err="1" smtClean="0"/>
              <a:t>jdk</a:t>
            </a:r>
            <a:r>
              <a:rPr lang="zh-CN" altLang="en-US" dirty="0" smtClean="0"/>
              <a:t>安装目录找到类库。</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18</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19</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a:lnSpc>
                <a:spcPct val="120000"/>
              </a:lnSpc>
              <a:spcBef>
                <a:spcPct val="50000"/>
              </a:spcBef>
            </a:pPr>
            <a:r>
              <a:rPr lang="en-US" altLang="zh-CN" dirty="0" smtClean="0">
                <a:latin typeface="Times New Roman" pitchFamily="18" charset="0"/>
                <a:ea typeface="宋体" charset="-122"/>
              </a:rPr>
              <a:t> </a:t>
            </a:r>
            <a:r>
              <a:rPr lang="en-US" altLang="zh-CN" b="1" dirty="0" smtClean="0">
                <a:latin typeface="Times New Roman" pitchFamily="18" charset="0"/>
                <a:ea typeface="宋体" charset="-122"/>
              </a:rPr>
              <a:t>1. </a:t>
            </a:r>
            <a:r>
              <a:rPr lang="zh-CN" altLang="en-US" b="1" dirty="0" smtClean="0">
                <a:latin typeface="Times New Roman" pitchFamily="18" charset="0"/>
                <a:ea typeface="宋体" charset="-122"/>
              </a:rPr>
              <a:t>应用程序</a:t>
            </a:r>
          </a:p>
          <a:p>
            <a:pPr>
              <a:lnSpc>
                <a:spcPct val="120000"/>
              </a:lnSpc>
              <a:spcBef>
                <a:spcPct val="50000"/>
              </a:spcBef>
            </a:pPr>
            <a:r>
              <a:rPr lang="zh-CN" altLang="en-US" dirty="0" smtClean="0">
                <a:latin typeface="Times New Roman" pitchFamily="18" charset="0"/>
                <a:ea typeface="宋体" charset="-122"/>
              </a:rPr>
              <a:t>        典型的通用程序可以在具备</a:t>
            </a:r>
            <a:r>
              <a:rPr lang="en-US" altLang="zh-CN" dirty="0" smtClean="0">
                <a:latin typeface="Times New Roman" pitchFamily="18" charset="0"/>
                <a:ea typeface="宋体" charset="-122"/>
              </a:rPr>
              <a:t>Java</a:t>
            </a:r>
            <a:r>
              <a:rPr lang="zh-CN" altLang="en-US" dirty="0" smtClean="0">
                <a:latin typeface="Times New Roman" pitchFamily="18" charset="0"/>
                <a:ea typeface="宋体" charset="-122"/>
              </a:rPr>
              <a:t>运行环境的设备中独立运行，它又分为</a:t>
            </a:r>
            <a:r>
              <a:rPr lang="zh-CN" altLang="en-US" dirty="0" smtClean="0">
                <a:latin typeface="Times New Roman" pitchFamily="18" charset="0"/>
                <a:ea typeface="宋体" charset="-122"/>
              </a:rPr>
              <a:t>：</a:t>
            </a:r>
            <a:endParaRPr lang="en-US" altLang="zh-CN" dirty="0" smtClean="0">
              <a:latin typeface="Times New Roman" pitchFamily="18" charset="0"/>
              <a:ea typeface="宋体" charset="-122"/>
            </a:endParaRPr>
          </a:p>
          <a:p>
            <a:pPr>
              <a:lnSpc>
                <a:spcPct val="120000"/>
              </a:lnSpc>
              <a:spcBef>
                <a:spcPct val="50000"/>
              </a:spcBef>
            </a:pPr>
            <a:r>
              <a:rPr lang="zh-CN" altLang="en-US" dirty="0" smtClean="0">
                <a:latin typeface="Times New Roman" pitchFamily="18" charset="0"/>
                <a:ea typeface="宋体" charset="-122"/>
              </a:rPr>
              <a:t>        命令行程序：无需界面，只需在命令行下运行，运行结果只在后台发生变化，可以将输出存放到文件中。</a:t>
            </a:r>
            <a:endParaRPr lang="zh-CN" altLang="en-US" dirty="0" smtClean="0">
              <a:latin typeface="Times New Roman" pitchFamily="18" charset="0"/>
              <a:ea typeface="宋体" charset="-122"/>
            </a:endParaRPr>
          </a:p>
          <a:p>
            <a:pPr>
              <a:lnSpc>
                <a:spcPct val="120000"/>
              </a:lnSpc>
              <a:spcBef>
                <a:spcPct val="50000"/>
              </a:spcBef>
            </a:pPr>
            <a:r>
              <a:rPr lang="zh-CN" altLang="en-US" dirty="0" smtClean="0">
                <a:latin typeface="Times New Roman" pitchFamily="18" charset="0"/>
                <a:ea typeface="宋体" charset="-122"/>
              </a:rPr>
              <a:t>        </a:t>
            </a:r>
            <a:r>
              <a:rPr lang="en-US" altLang="zh-CN" dirty="0" smtClean="0">
                <a:latin typeface="Times New Roman" pitchFamily="18" charset="0"/>
                <a:ea typeface="宋体" charset="-122"/>
              </a:rPr>
              <a:t>GUI</a:t>
            </a:r>
            <a:r>
              <a:rPr lang="zh-CN" altLang="en-US" dirty="0" smtClean="0">
                <a:latin typeface="Times New Roman" pitchFamily="18" charset="0"/>
                <a:ea typeface="宋体" charset="-122"/>
              </a:rPr>
              <a:t>应用程序：即图形用户界面程序，可实现丰富的输入界面和输出显示</a:t>
            </a:r>
            <a:r>
              <a:rPr lang="zh-CN" altLang="en-US" dirty="0" smtClean="0">
                <a:latin typeface="Times New Roman" pitchFamily="18" charset="0"/>
                <a:ea typeface="宋体" charset="-122"/>
              </a:rPr>
              <a:t>。       </a:t>
            </a:r>
            <a:endParaRPr lang="zh-CN" altLang="en-US" dirty="0" smtClean="0">
              <a:latin typeface="Times New Roman" pitchFamily="18" charset="0"/>
              <a:ea typeface="宋体" charset="-122"/>
            </a:endParaRPr>
          </a:p>
          <a:p>
            <a:pPr>
              <a:lnSpc>
                <a:spcPct val="120000"/>
              </a:lnSpc>
              <a:spcBef>
                <a:spcPct val="50000"/>
              </a:spcBef>
            </a:pPr>
            <a:r>
              <a:rPr lang="zh-CN" altLang="en-US" dirty="0" smtClean="0">
                <a:latin typeface="Times New Roman" pitchFamily="18" charset="0"/>
                <a:ea typeface="宋体" charset="-122"/>
              </a:rPr>
              <a:t>        嵌入式应用程序：</a:t>
            </a:r>
            <a:r>
              <a:rPr lang="en-US" altLang="zh-CN" dirty="0" smtClean="0">
                <a:latin typeface="Times New Roman" pitchFamily="18" charset="0"/>
                <a:ea typeface="宋体" charset="-122"/>
              </a:rPr>
              <a:t>Java</a:t>
            </a:r>
            <a:r>
              <a:rPr lang="zh-CN" altLang="en-US" dirty="0" smtClean="0">
                <a:latin typeface="Times New Roman" pitchFamily="18" charset="0"/>
                <a:ea typeface="宋体" charset="-122"/>
              </a:rPr>
              <a:t>语言的平台独立性决定了它可以嵌入到不同的设备中，且只需具备必要的运行环境即可。</a:t>
            </a:r>
            <a:endParaRPr lang="en-US" altLang="zh-CN" dirty="0" smtClean="0">
              <a:latin typeface="Times New Roman" pitchFamily="18" charset="0"/>
              <a:ea typeface="宋体" charset="-122"/>
            </a:endParaRPr>
          </a:p>
          <a:p>
            <a:pPr>
              <a:lnSpc>
                <a:spcPct val="120000"/>
              </a:lnSpc>
              <a:spcBef>
                <a:spcPct val="50000"/>
              </a:spcBef>
            </a:pPr>
            <a:endParaRPr lang="en-US" altLang="zh-CN" dirty="0" smtClean="0">
              <a:latin typeface="Times New Roman" pitchFamily="18" charset="0"/>
              <a:ea typeface="宋体" charset="-122"/>
            </a:endParaRPr>
          </a:p>
          <a:p>
            <a:pPr>
              <a:lnSpc>
                <a:spcPct val="150000"/>
              </a:lnSpc>
              <a:spcBef>
                <a:spcPct val="50000"/>
              </a:spcBef>
            </a:pPr>
            <a:r>
              <a:rPr lang="en-US" altLang="zh-CN" dirty="0" smtClean="0">
                <a:latin typeface="Times New Roman" pitchFamily="18" charset="0"/>
                <a:ea typeface="宋体" charset="-122"/>
              </a:rPr>
              <a:t> </a:t>
            </a:r>
            <a:r>
              <a:rPr lang="en-US" altLang="zh-CN" b="1" dirty="0" smtClean="0">
                <a:latin typeface="Times New Roman" pitchFamily="18" charset="0"/>
                <a:ea typeface="宋体" charset="-122"/>
              </a:rPr>
              <a:t>2.  </a:t>
            </a:r>
            <a:r>
              <a:rPr lang="en-US" altLang="zh-CN" b="1" dirty="0" err="1" smtClean="0">
                <a:latin typeface="Times New Roman" pitchFamily="18" charset="0"/>
                <a:ea typeface="宋体" charset="-122"/>
              </a:rPr>
              <a:t>Servlets</a:t>
            </a:r>
            <a:r>
              <a:rPr lang="zh-CN" altLang="en-US" b="1" dirty="0" smtClean="0">
                <a:latin typeface="Times New Roman" pitchFamily="18" charset="0"/>
                <a:ea typeface="宋体" charset="-122"/>
              </a:rPr>
              <a:t>服务器端应用程序</a:t>
            </a:r>
          </a:p>
          <a:p>
            <a:pPr>
              <a:lnSpc>
                <a:spcPct val="150000"/>
              </a:lnSpc>
              <a:spcBef>
                <a:spcPct val="50000"/>
              </a:spcBef>
            </a:pPr>
            <a:r>
              <a:rPr lang="zh-CN" altLang="en-US" dirty="0" smtClean="0">
                <a:latin typeface="Times New Roman" pitchFamily="18" charset="0"/>
                <a:ea typeface="宋体" charset="-122"/>
              </a:rPr>
              <a:t>       服务器端的应用程序用来收集客户端的数据输入，对数据进行处理之后，返回相应的响应给客户。它主要用来实现与客户端的交互。</a:t>
            </a:r>
            <a:endParaRPr lang="en-US" altLang="zh-CN" dirty="0" smtClean="0">
              <a:latin typeface="Times New Roman" pitchFamily="18" charset="0"/>
              <a:ea typeface="宋体" charset="-122"/>
            </a:endParaRPr>
          </a:p>
          <a:p>
            <a:pPr>
              <a:lnSpc>
                <a:spcPct val="150000"/>
              </a:lnSpc>
              <a:spcBef>
                <a:spcPct val="50000"/>
              </a:spcBef>
            </a:pPr>
            <a:endParaRPr lang="en-US" altLang="zh-CN" dirty="0" smtClean="0">
              <a:latin typeface="Times New Roman" pitchFamily="18" charset="0"/>
              <a:ea typeface="宋体" charset="-122"/>
            </a:endParaRPr>
          </a:p>
          <a:p>
            <a:pPr>
              <a:lnSpc>
                <a:spcPct val="150000"/>
              </a:lnSpc>
              <a:spcBef>
                <a:spcPct val="50000"/>
              </a:spcBef>
            </a:pPr>
            <a:r>
              <a:rPr lang="en-US" altLang="zh-CN" b="1" dirty="0" smtClean="0">
                <a:latin typeface="Times New Roman" pitchFamily="18" charset="0"/>
                <a:ea typeface="宋体" charset="-122"/>
              </a:rPr>
              <a:t>3.  Applets</a:t>
            </a:r>
            <a:r>
              <a:rPr lang="zh-CN" altLang="en-US" b="1" dirty="0" smtClean="0">
                <a:latin typeface="Times New Roman" pitchFamily="18" charset="0"/>
                <a:ea typeface="宋体" charset="-122"/>
              </a:rPr>
              <a:t>小应用程序</a:t>
            </a:r>
          </a:p>
          <a:p>
            <a:pPr>
              <a:lnSpc>
                <a:spcPct val="150000"/>
              </a:lnSpc>
              <a:spcBef>
                <a:spcPct val="50000"/>
              </a:spcBef>
            </a:pPr>
            <a:r>
              <a:rPr lang="zh-CN" altLang="en-US" dirty="0" smtClean="0">
                <a:latin typeface="Times New Roman" pitchFamily="18" charset="0"/>
                <a:ea typeface="宋体" charset="-122"/>
              </a:rPr>
              <a:t>        </a:t>
            </a:r>
            <a:r>
              <a:rPr lang="en-US" altLang="zh-CN" dirty="0" smtClean="0">
                <a:latin typeface="Times New Roman" pitchFamily="18" charset="0"/>
                <a:ea typeface="宋体" charset="-122"/>
              </a:rPr>
              <a:t>Applets</a:t>
            </a:r>
            <a:r>
              <a:rPr lang="zh-CN" altLang="en-US" dirty="0" smtClean="0">
                <a:latin typeface="Times New Roman" pitchFamily="18" charset="0"/>
                <a:ea typeface="宋体" charset="-122"/>
              </a:rPr>
              <a:t>应用于网络上，嵌入在</a:t>
            </a:r>
            <a:r>
              <a:rPr lang="en-US" altLang="zh-CN" dirty="0" smtClean="0">
                <a:latin typeface="Times New Roman" pitchFamily="18" charset="0"/>
                <a:ea typeface="宋体" charset="-122"/>
              </a:rPr>
              <a:t>HTML</a:t>
            </a:r>
            <a:r>
              <a:rPr lang="zh-CN" altLang="en-US" dirty="0" smtClean="0">
                <a:latin typeface="Times New Roman" pitchFamily="18" charset="0"/>
                <a:ea typeface="宋体" charset="-122"/>
              </a:rPr>
              <a:t>网页中，支持</a:t>
            </a:r>
            <a:r>
              <a:rPr lang="en-US" altLang="zh-CN" dirty="0" smtClean="0">
                <a:latin typeface="Times New Roman" pitchFamily="18" charset="0"/>
                <a:ea typeface="宋体" charset="-122"/>
              </a:rPr>
              <a:t>Java</a:t>
            </a:r>
            <a:r>
              <a:rPr lang="zh-CN" altLang="en-US" dirty="0" smtClean="0">
                <a:latin typeface="Times New Roman" pitchFamily="18" charset="0"/>
                <a:ea typeface="宋体" charset="-122"/>
              </a:rPr>
              <a:t>的浏览器都可以对它进行解释并运行。通常通过一个</a:t>
            </a:r>
            <a:r>
              <a:rPr lang="en-US" altLang="zh-CN" dirty="0" smtClean="0">
                <a:latin typeface="Times New Roman" pitchFamily="18" charset="0"/>
                <a:ea typeface="宋体" charset="-122"/>
              </a:rPr>
              <a:t>HTML</a:t>
            </a:r>
            <a:r>
              <a:rPr lang="zh-CN" altLang="en-US" dirty="0" smtClean="0">
                <a:latin typeface="Times New Roman" pitchFamily="18" charset="0"/>
                <a:ea typeface="宋体" charset="-122"/>
              </a:rPr>
              <a:t>标签</a:t>
            </a:r>
            <a:r>
              <a:rPr lang="en-US" altLang="zh-CN" dirty="0" smtClean="0">
                <a:latin typeface="Times New Roman" pitchFamily="18" charset="0"/>
                <a:ea typeface="宋体" charset="-122"/>
              </a:rPr>
              <a:t>&lt;APPLET&gt;&lt;/ APPLET &gt;</a:t>
            </a:r>
            <a:r>
              <a:rPr lang="zh-CN" altLang="en-US" dirty="0" smtClean="0">
                <a:latin typeface="Times New Roman" pitchFamily="18" charset="0"/>
                <a:ea typeface="宋体" charset="-122"/>
              </a:rPr>
              <a:t>来识别并运行</a:t>
            </a:r>
            <a:r>
              <a:rPr lang="en-US" altLang="zh-CN" dirty="0" smtClean="0">
                <a:latin typeface="Times New Roman" pitchFamily="18" charset="0"/>
                <a:ea typeface="宋体" charset="-122"/>
              </a:rPr>
              <a:t>Applets</a:t>
            </a:r>
            <a:r>
              <a:rPr lang="zh-CN" altLang="en-US" dirty="0" smtClean="0">
                <a:latin typeface="Times New Roman" pitchFamily="18" charset="0"/>
                <a:ea typeface="宋体" charset="-122"/>
              </a:rPr>
              <a:t>。小应用程序的类在服务器端，当浏览器显示网页时，它随之下载到本地，由本地的浏览器载入运行。</a:t>
            </a:r>
            <a:r>
              <a:rPr lang="en-US" altLang="zh-CN" dirty="0" smtClean="0">
                <a:latin typeface="Times New Roman" pitchFamily="18" charset="0"/>
                <a:ea typeface="宋体" charset="-122"/>
              </a:rPr>
              <a:t>JDK9</a:t>
            </a:r>
            <a:r>
              <a:rPr lang="zh-CN" altLang="en-US" dirty="0" smtClean="0">
                <a:latin typeface="Times New Roman" pitchFamily="18" charset="0"/>
                <a:ea typeface="宋体" charset="-122"/>
              </a:rPr>
              <a:t>已经放弃支持</a:t>
            </a:r>
            <a:r>
              <a:rPr lang="en-US" altLang="zh-CN" dirty="0" smtClean="0">
                <a:latin typeface="Times New Roman" pitchFamily="18" charset="0"/>
                <a:ea typeface="宋体" charset="-122"/>
              </a:rPr>
              <a:t>Applets</a:t>
            </a:r>
            <a:r>
              <a:rPr lang="zh-CN" altLang="en-US" dirty="0" smtClean="0">
                <a:latin typeface="Times New Roman" pitchFamily="18" charset="0"/>
                <a:ea typeface="宋体" charset="-122"/>
              </a:rPr>
              <a:t>，因为其安全性较低。</a:t>
            </a:r>
          </a:p>
          <a:p>
            <a:pPr eaLnBrk="1" hangingPunct="1"/>
            <a:endParaRPr lang="en-US" altLang="zh-CN" dirty="0" smtClean="0"/>
          </a:p>
          <a:p>
            <a:pPr eaLnBrk="1" hangingPunct="1"/>
            <a:endParaRPr lang="zh-CN" altLang="en-US" dirty="0" smtClean="0"/>
          </a:p>
          <a:p>
            <a:pPr eaLnBrk="1" hangingPunct="1"/>
            <a:endParaRPr lang="en-US"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20</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zh-CN" altLang="en-US" dirty="0" smtClean="0"/>
              <a:t>在</a:t>
            </a:r>
            <a:r>
              <a:rPr lang="en-US" altLang="zh-CN" dirty="0" smtClean="0"/>
              <a:t>JDK</a:t>
            </a:r>
            <a:r>
              <a:rPr lang="zh-CN" altLang="en-US" dirty="0" smtClean="0"/>
              <a:t>安装好后，基本的</a:t>
            </a:r>
            <a:r>
              <a:rPr lang="en-US" altLang="zh-CN" dirty="0" smtClean="0"/>
              <a:t>Java</a:t>
            </a:r>
            <a:r>
              <a:rPr lang="zh-CN" altLang="en-US" dirty="0" smtClean="0"/>
              <a:t>开发环境就已经具备了。开发一个</a:t>
            </a:r>
            <a:r>
              <a:rPr lang="en-US" altLang="zh-CN" dirty="0" smtClean="0"/>
              <a:t>Java</a:t>
            </a:r>
            <a:r>
              <a:rPr lang="zh-CN" altLang="en-US" dirty="0" smtClean="0"/>
              <a:t>应用程序是一个迭代循环的过程。</a:t>
            </a:r>
          </a:p>
          <a:p>
            <a:pPr eaLnBrk="1" hangingPunct="1"/>
            <a:endParaRPr lang="zh-CN" altLang="en-US" dirty="0" smtClean="0"/>
          </a:p>
          <a:p>
            <a:pPr eaLnBrk="1" hangingPunct="1"/>
            <a:r>
              <a:rPr lang="zh-CN" altLang="en-US" dirty="0" smtClean="0"/>
              <a:t>在第</a:t>
            </a:r>
            <a:r>
              <a:rPr lang="en-US" altLang="zh-CN" dirty="0" smtClean="0"/>
              <a:t>2</a:t>
            </a:r>
            <a:r>
              <a:rPr lang="zh-CN" altLang="en-US" dirty="0" smtClean="0"/>
              <a:t>步中，使用的是</a:t>
            </a:r>
            <a:r>
              <a:rPr lang="en-US" altLang="zh-CN" dirty="0" smtClean="0"/>
              <a:t>JDK</a:t>
            </a:r>
            <a:r>
              <a:rPr lang="zh-CN" altLang="en-US" dirty="0" smtClean="0"/>
              <a:t>提供的</a:t>
            </a:r>
            <a:r>
              <a:rPr lang="en-US" altLang="zh-CN" dirty="0" smtClean="0"/>
              <a:t>Java</a:t>
            </a:r>
            <a:r>
              <a:rPr lang="zh-CN" altLang="en-US" dirty="0" smtClean="0"/>
              <a:t>编译器（</a:t>
            </a:r>
            <a:r>
              <a:rPr lang="en-US" altLang="zh-CN" dirty="0" smtClean="0"/>
              <a:t>Javac.exe</a:t>
            </a:r>
            <a:r>
              <a:rPr lang="zh-CN" altLang="en-US" dirty="0" smtClean="0"/>
              <a:t>），在</a:t>
            </a:r>
            <a:r>
              <a:rPr lang="en-US" altLang="zh-CN" dirty="0" smtClean="0"/>
              <a:t>3</a:t>
            </a:r>
            <a:r>
              <a:rPr lang="zh-CN" altLang="en-US" dirty="0" smtClean="0"/>
              <a:t>步中，使用的是</a:t>
            </a:r>
            <a:r>
              <a:rPr lang="en-US" altLang="zh-CN" dirty="0" smtClean="0"/>
              <a:t>JDK</a:t>
            </a:r>
            <a:r>
              <a:rPr lang="zh-CN" altLang="en-US" dirty="0" smtClean="0"/>
              <a:t>提供的</a:t>
            </a:r>
            <a:r>
              <a:rPr lang="en-US" altLang="zh-CN" dirty="0" smtClean="0"/>
              <a:t>Java</a:t>
            </a:r>
            <a:r>
              <a:rPr lang="zh-CN" altLang="en-US" dirty="0" smtClean="0"/>
              <a:t>解释器（</a:t>
            </a:r>
            <a:r>
              <a:rPr lang="en-US" altLang="zh-CN" dirty="0" smtClean="0"/>
              <a:t>Java.exe</a:t>
            </a:r>
            <a:r>
              <a:rPr lang="zh-CN" altLang="en-US" dirty="0" smtClean="0"/>
              <a:t>）</a:t>
            </a:r>
            <a:r>
              <a:rPr lang="en-US" altLang="zh-CN" dirty="0" smtClean="0"/>
              <a:t>,</a:t>
            </a:r>
            <a:r>
              <a:rPr lang="zh-CN" altLang="en-US" dirty="0" smtClean="0"/>
              <a:t>在第</a:t>
            </a:r>
            <a:r>
              <a:rPr lang="en-US" altLang="zh-CN" dirty="0" smtClean="0"/>
              <a:t>4</a:t>
            </a:r>
            <a:r>
              <a:rPr lang="zh-CN" altLang="en-US" dirty="0" smtClean="0"/>
              <a:t>步中，使用的是</a:t>
            </a:r>
            <a:r>
              <a:rPr lang="en-US" altLang="zh-CN" dirty="0" smtClean="0"/>
              <a:t>JDK</a:t>
            </a:r>
            <a:r>
              <a:rPr lang="zh-CN" altLang="en-US" dirty="0" smtClean="0"/>
              <a:t>提供的</a:t>
            </a:r>
            <a:r>
              <a:rPr lang="en-US" altLang="zh-CN" dirty="0" smtClean="0"/>
              <a:t>Java</a:t>
            </a:r>
            <a:r>
              <a:rPr lang="zh-CN" altLang="en-US" dirty="0" smtClean="0"/>
              <a:t>调试器（</a:t>
            </a:r>
            <a:r>
              <a:rPr lang="en-US" altLang="zh-CN" dirty="0" smtClean="0"/>
              <a:t>jdb.exe</a:t>
            </a:r>
            <a:r>
              <a:rPr lang="zh-CN" altLang="en-US" dirty="0" smtClean="0"/>
              <a:t>）。在第</a:t>
            </a:r>
            <a:r>
              <a:rPr lang="en-US" altLang="zh-CN" dirty="0" smtClean="0"/>
              <a:t>1</a:t>
            </a:r>
            <a:r>
              <a:rPr lang="zh-CN" altLang="en-US" dirty="0" smtClean="0"/>
              <a:t>步中，需要使用一个文字编辑器（如记事本）来编写源文件。不可以使用文字处理软件，如</a:t>
            </a:r>
            <a:r>
              <a:rPr lang="en-US" altLang="zh-CN" dirty="0" smtClean="0"/>
              <a:t>Microsoft Word</a:t>
            </a:r>
            <a:r>
              <a:rPr lang="zh-CN" altLang="en-US" dirty="0" smtClean="0"/>
              <a:t>。这是因为文字处理软件生成的文档中含有</a:t>
            </a:r>
            <a:r>
              <a:rPr lang="en-US" altLang="zh-CN" dirty="0" smtClean="0"/>
              <a:t>Java</a:t>
            </a:r>
            <a:r>
              <a:rPr lang="zh-CN" altLang="en-US" dirty="0" smtClean="0"/>
              <a:t>编译器无法识别的不可见字符。</a:t>
            </a:r>
          </a:p>
          <a:p>
            <a:pPr eaLnBrk="1" hangingPunct="1"/>
            <a:r>
              <a:rPr lang="zh-CN" altLang="en-US" dirty="0" smtClean="0"/>
              <a:t>因此一个编辑器（比如</a:t>
            </a:r>
            <a:r>
              <a:rPr lang="en-US" altLang="zh-CN" dirty="0" smtClean="0"/>
              <a:t>NOTE.exe</a:t>
            </a:r>
            <a:r>
              <a:rPr lang="zh-CN" altLang="en-US" dirty="0" smtClean="0"/>
              <a:t>）加上</a:t>
            </a:r>
            <a:r>
              <a:rPr lang="en-US" altLang="zh-CN" dirty="0" smtClean="0"/>
              <a:t>JDK</a:t>
            </a:r>
            <a:r>
              <a:rPr lang="zh-CN" altLang="en-US" dirty="0" smtClean="0"/>
              <a:t>就可以构成一个最简单的</a:t>
            </a:r>
            <a:r>
              <a:rPr lang="en-US" altLang="zh-CN" dirty="0" smtClean="0"/>
              <a:t>Java</a:t>
            </a:r>
            <a:r>
              <a:rPr lang="zh-CN" altLang="en-US" dirty="0" smtClean="0"/>
              <a:t>开发环境。</a:t>
            </a:r>
          </a:p>
          <a:p>
            <a:pPr eaLnBrk="1" hangingPunct="1"/>
            <a:r>
              <a:rPr lang="zh-CN" altLang="en-US" dirty="0" smtClean="0"/>
              <a:t>但是如果要设计开发较大型的</a:t>
            </a:r>
            <a:r>
              <a:rPr lang="en-US" altLang="zh-CN" dirty="0" smtClean="0"/>
              <a:t>JAVA</a:t>
            </a:r>
            <a:r>
              <a:rPr lang="zh-CN" altLang="en-US" dirty="0" smtClean="0"/>
              <a:t>应用程序项目，还是要使用</a:t>
            </a:r>
            <a:r>
              <a:rPr lang="en-US" altLang="zh-CN" dirty="0" smtClean="0"/>
              <a:t>IDE</a:t>
            </a:r>
            <a:r>
              <a:rPr lang="zh-CN" altLang="en-US" dirty="0" smtClean="0"/>
              <a:t>。</a:t>
            </a:r>
            <a:r>
              <a:rPr lang="en-US" altLang="zh-CN" dirty="0" smtClean="0"/>
              <a:t>IDE</a:t>
            </a:r>
            <a:r>
              <a:rPr lang="zh-CN" altLang="en-US" dirty="0" smtClean="0"/>
              <a:t>（</a:t>
            </a:r>
            <a:r>
              <a:rPr lang="en-US" altLang="zh-CN" dirty="0" smtClean="0"/>
              <a:t>Integrated Development Environment, </a:t>
            </a:r>
            <a:r>
              <a:rPr lang="zh-CN" altLang="en-US" dirty="0" smtClean="0"/>
              <a:t>集成开发环境）是一种辅助程序开发人员开发软件的应用软件。</a:t>
            </a:r>
            <a:r>
              <a:rPr lang="en-US" altLang="zh-CN" dirty="0" smtClean="0"/>
              <a:t>IDE</a:t>
            </a:r>
            <a:r>
              <a:rPr lang="zh-CN" altLang="en-US" dirty="0" smtClean="0"/>
              <a:t>是集成了代码编写功能、分析功能、编译功能、调试功能等一体化的开发软件集合。市面上有大量的</a:t>
            </a:r>
            <a:r>
              <a:rPr lang="en-US" altLang="zh-CN" dirty="0" smtClean="0"/>
              <a:t>Java IDE</a:t>
            </a:r>
            <a:r>
              <a:rPr lang="zh-CN" altLang="en-US" dirty="0" smtClean="0"/>
              <a:t>。这些</a:t>
            </a:r>
            <a:r>
              <a:rPr lang="en-US" altLang="zh-CN" dirty="0" smtClean="0"/>
              <a:t>IDE</a:t>
            </a:r>
            <a:r>
              <a:rPr lang="zh-CN" altLang="en-US" dirty="0" smtClean="0"/>
              <a:t>产品都集成了</a:t>
            </a:r>
            <a:r>
              <a:rPr lang="en-US" altLang="zh-CN" dirty="0" smtClean="0"/>
              <a:t>JDK</a:t>
            </a:r>
            <a:r>
              <a:rPr lang="zh-CN" altLang="en-US" dirty="0" smtClean="0"/>
              <a:t>作为其主要的组成部分。其中最为流行的是</a:t>
            </a:r>
            <a:r>
              <a:rPr lang="en-US" altLang="zh-CN" dirty="0" smtClean="0"/>
              <a:t>Eclipse</a:t>
            </a:r>
            <a:r>
              <a:rPr lang="zh-CN" altLang="en-US" dirty="0" smtClean="0"/>
              <a:t>和</a:t>
            </a:r>
            <a:r>
              <a:rPr lang="en-US" altLang="zh-CN" dirty="0" err="1" smtClean="0"/>
              <a:t>NetBeans</a:t>
            </a:r>
            <a:r>
              <a:rPr lang="zh-CN" altLang="en-US" dirty="0" smtClean="0"/>
              <a:t>。</a:t>
            </a:r>
            <a:endParaRPr lang="en-US" altLang="zh-CN" dirty="0" smtClean="0"/>
          </a:p>
          <a:p>
            <a:pPr eaLnBrk="1" hangingPunct="1"/>
            <a:endParaRPr lang="en-US" altLang="zh-CN" dirty="0" smtClean="0"/>
          </a:p>
          <a:p>
            <a:pPr eaLnBrk="1" hangingPunct="1"/>
            <a:endParaRPr lang="zh-CN" altLang="en-US" dirty="0" smtClean="0"/>
          </a:p>
          <a:p>
            <a:pPr eaLnBrk="1" hangingPunct="1"/>
            <a:endParaRPr lang="en-US" altLang="zh-C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21</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zh-CN" altLang="en-US" dirty="0" smtClean="0"/>
              <a:t>源文件的命名规则是：如果源文件中有多个类，那么只能有一个类是</a:t>
            </a:r>
            <a:r>
              <a:rPr lang="en-US" altLang="zh-CN" dirty="0" smtClean="0"/>
              <a:t>public</a:t>
            </a:r>
            <a:r>
              <a:rPr lang="zh-CN" altLang="en-US" dirty="0" smtClean="0"/>
              <a:t>类；如果有一个类是</a:t>
            </a:r>
            <a:r>
              <a:rPr lang="en-US" altLang="zh-CN" dirty="0" smtClean="0"/>
              <a:t>public</a:t>
            </a:r>
            <a:r>
              <a:rPr lang="zh-CN" altLang="en-US" dirty="0" smtClean="0"/>
              <a:t>类，那么源文件的名字必须与这个类的名字完全相同，扩展名是</a:t>
            </a:r>
            <a:r>
              <a:rPr lang="en-US" altLang="zh-CN" dirty="0" smtClean="0"/>
              <a:t>java</a:t>
            </a:r>
            <a:r>
              <a:rPr lang="zh-CN" altLang="en-US" dirty="0" smtClean="0"/>
              <a:t>；如果源文件没有</a:t>
            </a:r>
            <a:r>
              <a:rPr lang="en-US" altLang="zh-CN" dirty="0" smtClean="0"/>
              <a:t>public</a:t>
            </a:r>
            <a:r>
              <a:rPr lang="zh-CN" altLang="en-US" dirty="0" smtClean="0"/>
              <a:t>类，那么源文件的名字只要和某个类的名字相同，并且扩展名是</a:t>
            </a:r>
            <a:r>
              <a:rPr lang="en-US" altLang="zh-CN" dirty="0" smtClean="0"/>
              <a:t>java</a:t>
            </a:r>
            <a:r>
              <a:rPr lang="zh-CN" altLang="en-US" dirty="0" smtClean="0"/>
              <a:t>就可以了。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3</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zh-CN" altLang="en-US" dirty="0" smtClean="0">
                <a:ea typeface="宋体" charset="-122"/>
              </a:rPr>
              <a:t>同学们好，欢迎进入</a:t>
            </a:r>
            <a:r>
              <a:rPr lang="en-US" altLang="zh-CN" dirty="0" smtClean="0">
                <a:ea typeface="宋体" charset="-122"/>
              </a:rPr>
              <a:t>java</a:t>
            </a:r>
            <a:r>
              <a:rPr lang="zh-CN" altLang="en-US" dirty="0" smtClean="0">
                <a:ea typeface="宋体" charset="-122"/>
              </a:rPr>
              <a:t>程序设计这个大家庭</a:t>
            </a:r>
          </a:p>
          <a:p>
            <a:pPr eaLnBrk="1" hangingPunct="1"/>
            <a:r>
              <a:rPr lang="zh-CN" altLang="en-US" dirty="0" smtClean="0">
                <a:ea typeface="宋体" charset="-122"/>
              </a:rPr>
              <a:t>希望经过一个学期相互学习、相互支持，大家能遨游在</a:t>
            </a:r>
            <a:r>
              <a:rPr lang="en-US" altLang="zh-CN" dirty="0" smtClean="0">
                <a:ea typeface="宋体" charset="-122"/>
              </a:rPr>
              <a:t>java</a:t>
            </a:r>
            <a:r>
              <a:rPr lang="zh-CN" altLang="en-US" dirty="0" smtClean="0">
                <a:ea typeface="宋体" charset="-122"/>
              </a:rPr>
              <a:t>缤纷多彩的世界里，并达到如下几个教学目的：</a:t>
            </a:r>
            <a:endParaRPr lang="en-US" altLang="zh-CN" dirty="0" smtClean="0">
              <a:ea typeface="宋体" charset="-122"/>
            </a:endParaRPr>
          </a:p>
          <a:p>
            <a:pPr algn="ctr" eaLnBrk="1" hangingPunct="1"/>
            <a:endParaRPr lang="en-US" altLang="zh-CN" dirty="0" smtClean="0">
              <a:ea typeface="宋体" charset="-122"/>
            </a:endParaRPr>
          </a:p>
          <a:p>
            <a:pPr eaLnBrk="1" hangingPunct="1"/>
            <a:r>
              <a:rPr lang="zh-CN" altLang="en-US" dirty="0" smtClean="0">
                <a:ea typeface="宋体" charset="-122"/>
              </a:rPr>
              <a:t>编写一个模拟航空客运定票系统的程序。具体要求为：程序需要模拟航空客运订票系统所处理的业务包括：Ａ航线查询 </a:t>
            </a:r>
            <a:r>
              <a:rPr lang="en-US" altLang="zh-CN" dirty="0" smtClean="0">
                <a:ea typeface="宋体" charset="-122"/>
              </a:rPr>
              <a:t>B</a:t>
            </a:r>
            <a:r>
              <a:rPr lang="zh-CN" altLang="en-US" dirty="0" smtClean="0">
                <a:ea typeface="宋体" charset="-122"/>
              </a:rPr>
              <a:t>预定机票</a:t>
            </a:r>
            <a:r>
              <a:rPr lang="en-US" altLang="zh-CN" dirty="0" smtClean="0">
                <a:ea typeface="宋体" charset="-122"/>
              </a:rPr>
              <a:t>C</a:t>
            </a:r>
            <a:r>
              <a:rPr lang="zh-CN" altLang="en-US" dirty="0" smtClean="0">
                <a:ea typeface="宋体" charset="-122"/>
              </a:rPr>
              <a:t>办理退票 </a:t>
            </a:r>
            <a:r>
              <a:rPr lang="en-US" altLang="zh-CN" dirty="0" smtClean="0">
                <a:ea typeface="宋体" charset="-122"/>
              </a:rPr>
              <a:t>D</a:t>
            </a:r>
            <a:r>
              <a:rPr lang="zh-CN" altLang="en-US" dirty="0" smtClean="0">
                <a:ea typeface="宋体" charset="-122"/>
              </a:rPr>
              <a:t>退出。要求设计一个人机交互菜单，方便用户使用。</a:t>
            </a:r>
          </a:p>
          <a:p>
            <a:pPr eaLnBrk="1" hangingPunct="1"/>
            <a:r>
              <a:rPr lang="zh-CN" altLang="en-US" dirty="0" smtClean="0">
                <a:ea typeface="宋体" charset="-122"/>
              </a:rPr>
              <a:t>从数据结构上看</a:t>
            </a:r>
            <a:r>
              <a:rPr lang="en-US" altLang="zh-CN" dirty="0" smtClean="0">
                <a:ea typeface="宋体" charset="-122"/>
              </a:rPr>
              <a:t>:</a:t>
            </a:r>
          </a:p>
          <a:p>
            <a:pPr eaLnBrk="1" hangingPunct="1"/>
            <a:r>
              <a:rPr lang="en-US" altLang="zh-CN" dirty="0" smtClean="0">
                <a:ea typeface="宋体" charset="-122"/>
              </a:rPr>
              <a:t>(1)</a:t>
            </a:r>
            <a:r>
              <a:rPr lang="zh-CN" altLang="en-US" dirty="0" smtClean="0">
                <a:ea typeface="宋体" charset="-122"/>
              </a:rPr>
              <a:t>需要的类：基础数据类：客户类（包括客户姓名、订票数量），航线类（包括航班号、座位数、可卖票数、已买票乘客</a:t>
            </a:r>
            <a:r>
              <a:rPr lang="en-US" altLang="zh-CN" dirty="0" smtClean="0">
                <a:ea typeface="宋体" charset="-122"/>
              </a:rPr>
              <a:t>LIST</a:t>
            </a:r>
            <a:r>
              <a:rPr lang="zh-CN" altLang="en-US" dirty="0" smtClean="0">
                <a:ea typeface="宋体" charset="-122"/>
              </a:rPr>
              <a:t>，待订票乘客数组</a:t>
            </a:r>
            <a:r>
              <a:rPr lang="en-US" altLang="zh-CN" dirty="0" smtClean="0">
                <a:ea typeface="宋体" charset="-122"/>
              </a:rPr>
              <a:t>LIST</a:t>
            </a:r>
            <a:r>
              <a:rPr lang="zh-CN" altLang="en-US" dirty="0" smtClean="0">
                <a:ea typeface="宋体" charset="-122"/>
              </a:rPr>
              <a:t>等）；</a:t>
            </a:r>
          </a:p>
          <a:p>
            <a:pPr eaLnBrk="1" hangingPunct="1"/>
            <a:r>
              <a:rPr lang="zh-CN" altLang="en-US" dirty="0" smtClean="0">
                <a:ea typeface="宋体" charset="-122"/>
              </a:rPr>
              <a:t>                     功能类：菜单类（类似于机场工作人员）</a:t>
            </a:r>
          </a:p>
          <a:p>
            <a:pPr eaLnBrk="1" hangingPunct="1"/>
            <a:r>
              <a:rPr lang="en-US" altLang="zh-CN" dirty="0" smtClean="0">
                <a:ea typeface="宋体" charset="-122"/>
              </a:rPr>
              <a:t>(2)</a:t>
            </a:r>
            <a:r>
              <a:rPr lang="zh-CN" altLang="en-US" dirty="0" smtClean="0">
                <a:ea typeface="宋体" charset="-122"/>
              </a:rPr>
              <a:t>需要的基本结构：一个动态数组</a:t>
            </a:r>
            <a:r>
              <a:rPr lang="en-US" altLang="zh-CN" dirty="0" smtClean="0">
                <a:ea typeface="宋体" charset="-122"/>
              </a:rPr>
              <a:t>ARRAYLIST</a:t>
            </a:r>
            <a:r>
              <a:rPr lang="zh-CN" altLang="en-US" dirty="0" smtClean="0">
                <a:ea typeface="宋体" charset="-122"/>
              </a:rPr>
              <a:t>保留各个航线</a:t>
            </a:r>
            <a:r>
              <a:rPr lang="en-US" altLang="zh-CN" dirty="0" smtClean="0">
                <a:ea typeface="宋体" charset="-122"/>
              </a:rPr>
              <a:t>; private </a:t>
            </a:r>
            <a:r>
              <a:rPr lang="en-US" altLang="zh-CN" dirty="0" err="1" smtClean="0">
                <a:ea typeface="宋体" charset="-122"/>
              </a:rPr>
              <a:t>ArrayList</a:t>
            </a:r>
            <a:r>
              <a:rPr lang="en-US" altLang="zh-CN" dirty="0" smtClean="0">
                <a:ea typeface="宋体" charset="-122"/>
              </a:rPr>
              <a:t>&lt;</a:t>
            </a:r>
            <a:r>
              <a:rPr lang="en-US" altLang="zh-CN" dirty="0" err="1" smtClean="0">
                <a:ea typeface="宋体" charset="-122"/>
              </a:rPr>
              <a:t>AirlineInfo</a:t>
            </a:r>
            <a:r>
              <a:rPr lang="en-US" altLang="zh-CN" dirty="0" smtClean="0">
                <a:ea typeface="宋体" charset="-122"/>
              </a:rPr>
              <a:t>&gt; </a:t>
            </a:r>
            <a:r>
              <a:rPr lang="en-US" altLang="zh-CN" dirty="0" err="1" smtClean="0">
                <a:ea typeface="宋体" charset="-122"/>
              </a:rPr>
              <a:t>arraytable</a:t>
            </a:r>
            <a:r>
              <a:rPr lang="en-US" altLang="zh-CN" dirty="0" smtClean="0">
                <a:ea typeface="宋体" charset="-122"/>
              </a:rPr>
              <a:t>;//</a:t>
            </a:r>
            <a:r>
              <a:rPr lang="zh-CN" altLang="en-US" dirty="0" smtClean="0">
                <a:ea typeface="宋体" charset="-122"/>
              </a:rPr>
              <a:t>航线信息数组</a:t>
            </a:r>
          </a:p>
          <a:p>
            <a:pPr eaLnBrk="1" hangingPunct="1"/>
            <a:endParaRPr lang="zh-CN" altLang="en-US" dirty="0" smtClean="0">
              <a:ea typeface="宋体" charset="-122"/>
            </a:endParaRPr>
          </a:p>
          <a:p>
            <a:pPr eaLnBrk="1" hangingPunct="1"/>
            <a:r>
              <a:rPr lang="en-US" altLang="zh-CN" dirty="0" smtClean="0">
                <a:ea typeface="宋体" charset="-122"/>
              </a:rPr>
              <a:t>1</a:t>
            </a:r>
            <a:r>
              <a:rPr lang="zh-CN" altLang="en-US" dirty="0" smtClean="0">
                <a:ea typeface="宋体" charset="-122"/>
              </a:rPr>
              <a:t>、类</a:t>
            </a:r>
            <a:r>
              <a:rPr lang="en-US" altLang="zh-CN" dirty="0" smtClean="0">
                <a:ea typeface="宋体" charset="-122"/>
              </a:rPr>
              <a:t>Customer</a:t>
            </a:r>
            <a:r>
              <a:rPr lang="zh-CN" altLang="en-US" dirty="0" smtClean="0">
                <a:ea typeface="宋体" charset="-122"/>
              </a:rPr>
              <a:t>：</a:t>
            </a:r>
          </a:p>
          <a:p>
            <a:pPr eaLnBrk="1" hangingPunct="1"/>
            <a:r>
              <a:rPr lang="zh-CN" altLang="en-US" dirty="0" smtClean="0">
                <a:ea typeface="宋体" charset="-122"/>
              </a:rPr>
              <a:t>      </a:t>
            </a:r>
            <a:r>
              <a:rPr lang="en-US" altLang="zh-CN" dirty="0" smtClean="0">
                <a:ea typeface="宋体" charset="-122"/>
              </a:rPr>
              <a:t>private String name;//</a:t>
            </a:r>
            <a:r>
              <a:rPr lang="zh-CN" altLang="en-US" dirty="0" smtClean="0">
                <a:ea typeface="宋体" charset="-122"/>
              </a:rPr>
              <a:t>客户姓名</a:t>
            </a:r>
          </a:p>
          <a:p>
            <a:pPr eaLnBrk="1" hangingPunct="1"/>
            <a:r>
              <a:rPr lang="zh-CN" altLang="en-US" dirty="0" smtClean="0">
                <a:ea typeface="宋体" charset="-122"/>
              </a:rPr>
              <a:t>      </a:t>
            </a:r>
            <a:r>
              <a:rPr lang="en-US" altLang="zh-CN" dirty="0" smtClean="0">
                <a:ea typeface="宋体" charset="-122"/>
              </a:rPr>
              <a:t>private </a:t>
            </a:r>
            <a:r>
              <a:rPr lang="en-US" altLang="zh-CN" dirty="0" err="1" smtClean="0">
                <a:ea typeface="宋体" charset="-122"/>
              </a:rPr>
              <a:t>int</a:t>
            </a:r>
            <a:r>
              <a:rPr lang="en-US" altLang="zh-CN" dirty="0" smtClean="0">
                <a:ea typeface="宋体" charset="-122"/>
              </a:rPr>
              <a:t> amount=0;//</a:t>
            </a:r>
            <a:r>
              <a:rPr lang="zh-CN" altLang="en-US" dirty="0" smtClean="0">
                <a:ea typeface="宋体" charset="-122"/>
              </a:rPr>
              <a:t>订票数</a:t>
            </a:r>
            <a:r>
              <a:rPr lang="en-US" altLang="zh-CN" dirty="0" smtClean="0">
                <a:ea typeface="宋体" charset="-122"/>
              </a:rPr>
              <a:t>=··	`			``	</a:t>
            </a:r>
            <a:endParaRPr lang="zh-CN" altLang="en-US" dirty="0" smtClean="0">
              <a:ea typeface="宋体" charset="-122"/>
            </a:endParaRPr>
          </a:p>
          <a:p>
            <a:pPr eaLnBrk="1" hangingPunct="1"/>
            <a:endParaRPr lang="zh-CN" altLang="en-US" dirty="0" smtClean="0">
              <a:ea typeface="宋体" charset="-122"/>
            </a:endParaRPr>
          </a:p>
          <a:p>
            <a:pPr eaLnBrk="1" hangingPunct="1"/>
            <a:r>
              <a:rPr lang="zh-CN" altLang="en-US" dirty="0" smtClean="0">
                <a:ea typeface="宋体" charset="-122"/>
              </a:rPr>
              <a:t>      </a:t>
            </a:r>
            <a:r>
              <a:rPr lang="en-US" altLang="zh-CN" dirty="0" smtClean="0">
                <a:ea typeface="宋体" charset="-122"/>
              </a:rPr>
              <a:t>public Customer(){}</a:t>
            </a:r>
          </a:p>
          <a:p>
            <a:pPr eaLnBrk="1" hangingPunct="1"/>
            <a:r>
              <a:rPr lang="en-US" altLang="zh-CN" dirty="0" smtClean="0">
                <a:ea typeface="宋体" charset="-122"/>
              </a:rPr>
              <a:t>      public Customer(String name, </a:t>
            </a:r>
            <a:r>
              <a:rPr lang="en-US" altLang="zh-CN" dirty="0" err="1" smtClean="0">
                <a:ea typeface="宋体" charset="-122"/>
              </a:rPr>
              <a:t>int</a:t>
            </a:r>
            <a:r>
              <a:rPr lang="en-US" altLang="zh-CN" dirty="0" smtClean="0">
                <a:ea typeface="宋体" charset="-122"/>
              </a:rPr>
              <a:t> amount)</a:t>
            </a:r>
          </a:p>
          <a:p>
            <a:pPr eaLnBrk="1" hangingPunct="1"/>
            <a:r>
              <a:rPr lang="en-US" altLang="zh-CN" dirty="0" smtClean="0">
                <a:ea typeface="宋体" charset="-122"/>
              </a:rPr>
              <a:t>      public void </a:t>
            </a:r>
            <a:r>
              <a:rPr lang="en-US" altLang="zh-CN" dirty="0" err="1" smtClean="0">
                <a:ea typeface="宋体" charset="-122"/>
              </a:rPr>
              <a:t>setName</a:t>
            </a:r>
            <a:r>
              <a:rPr lang="en-US" altLang="zh-CN" dirty="0" smtClean="0">
                <a:ea typeface="宋体" charset="-122"/>
              </a:rPr>
              <a:t>(String name)</a:t>
            </a:r>
          </a:p>
          <a:p>
            <a:pPr eaLnBrk="1" hangingPunct="1"/>
            <a:r>
              <a:rPr lang="en-US" altLang="zh-CN" dirty="0" smtClean="0">
                <a:ea typeface="宋体" charset="-122"/>
              </a:rPr>
              <a:t>      public String </a:t>
            </a:r>
            <a:r>
              <a:rPr lang="en-US" altLang="zh-CN" dirty="0" err="1" smtClean="0">
                <a:ea typeface="宋体" charset="-122"/>
              </a:rPr>
              <a:t>getName</a:t>
            </a:r>
            <a:r>
              <a:rPr lang="en-US" altLang="zh-CN" dirty="0" smtClean="0">
                <a:ea typeface="宋体" charset="-122"/>
              </a:rPr>
              <a:t>()</a:t>
            </a:r>
          </a:p>
          <a:p>
            <a:pPr eaLnBrk="1" hangingPunct="1"/>
            <a:r>
              <a:rPr lang="en-US" altLang="zh-CN" dirty="0" smtClean="0">
                <a:ea typeface="宋体" charset="-122"/>
              </a:rPr>
              <a:t>      public void </a:t>
            </a:r>
            <a:r>
              <a:rPr lang="en-US" altLang="zh-CN" dirty="0" err="1" smtClean="0">
                <a:ea typeface="宋体" charset="-122"/>
              </a:rPr>
              <a:t>setAmount</a:t>
            </a:r>
            <a:r>
              <a:rPr lang="en-US" altLang="zh-CN" dirty="0" smtClean="0">
                <a:ea typeface="宋体" charset="-122"/>
              </a:rPr>
              <a:t>(</a:t>
            </a:r>
            <a:r>
              <a:rPr lang="en-US" altLang="zh-CN" dirty="0" err="1" smtClean="0">
                <a:ea typeface="宋体" charset="-122"/>
              </a:rPr>
              <a:t>int</a:t>
            </a:r>
            <a:r>
              <a:rPr lang="en-US" altLang="zh-CN" dirty="0" smtClean="0">
                <a:ea typeface="宋体" charset="-122"/>
              </a:rPr>
              <a:t> amount)</a:t>
            </a:r>
          </a:p>
          <a:p>
            <a:pPr eaLnBrk="1" hangingPunct="1"/>
            <a:r>
              <a:rPr lang="en-US" altLang="zh-CN" dirty="0" smtClean="0">
                <a:ea typeface="宋体" charset="-122"/>
              </a:rPr>
              <a:t>      public </a:t>
            </a:r>
            <a:r>
              <a:rPr lang="en-US" altLang="zh-CN" dirty="0" err="1" smtClean="0">
                <a:ea typeface="宋体" charset="-122"/>
              </a:rPr>
              <a:t>int</a:t>
            </a:r>
            <a:r>
              <a:rPr lang="en-US" altLang="zh-CN" dirty="0" smtClean="0">
                <a:ea typeface="宋体" charset="-122"/>
              </a:rPr>
              <a:t> </a:t>
            </a:r>
            <a:r>
              <a:rPr lang="en-US" altLang="zh-CN" dirty="0" err="1" smtClean="0">
                <a:ea typeface="宋体" charset="-122"/>
              </a:rPr>
              <a:t>getAmount</a:t>
            </a:r>
            <a:r>
              <a:rPr lang="en-US" altLang="zh-CN" dirty="0" smtClean="0">
                <a:ea typeface="宋体" charset="-122"/>
              </a:rPr>
              <a:t>()</a:t>
            </a:r>
          </a:p>
          <a:p>
            <a:pPr eaLnBrk="1" hangingPunct="1"/>
            <a:r>
              <a:rPr lang="en-US" altLang="zh-CN" dirty="0" smtClean="0">
                <a:ea typeface="宋体" charset="-122"/>
              </a:rPr>
              <a:t>2</a:t>
            </a:r>
            <a:r>
              <a:rPr lang="zh-CN" altLang="en-US" dirty="0" smtClean="0">
                <a:ea typeface="宋体" charset="-122"/>
              </a:rPr>
              <a:t>、类</a:t>
            </a:r>
            <a:r>
              <a:rPr lang="en-US" altLang="zh-CN" dirty="0" err="1" smtClean="0">
                <a:ea typeface="宋体" charset="-122"/>
              </a:rPr>
              <a:t>AirlineInfo</a:t>
            </a:r>
            <a:r>
              <a:rPr lang="zh-CN" altLang="en-US" dirty="0" smtClean="0">
                <a:ea typeface="宋体" charset="-122"/>
              </a:rPr>
              <a:t>：</a:t>
            </a:r>
          </a:p>
          <a:p>
            <a:pPr eaLnBrk="1" hangingPunct="1"/>
            <a:r>
              <a:rPr lang="zh-CN" altLang="en-US" dirty="0" smtClean="0">
                <a:ea typeface="宋体" charset="-122"/>
              </a:rPr>
              <a:t>     </a:t>
            </a:r>
            <a:r>
              <a:rPr lang="en-US" altLang="zh-CN" dirty="0" smtClean="0">
                <a:ea typeface="宋体" charset="-122"/>
              </a:rPr>
              <a:t>public static </a:t>
            </a:r>
            <a:r>
              <a:rPr lang="en-US" altLang="zh-CN" dirty="0" err="1" smtClean="0">
                <a:ea typeface="宋体" charset="-122"/>
              </a:rPr>
              <a:t>int</a:t>
            </a:r>
            <a:r>
              <a:rPr lang="en-US" altLang="zh-CN" dirty="0" smtClean="0">
                <a:ea typeface="宋体" charset="-122"/>
              </a:rPr>
              <a:t> sequence=0;</a:t>
            </a:r>
          </a:p>
          <a:p>
            <a:pPr eaLnBrk="1" hangingPunct="1"/>
            <a:r>
              <a:rPr lang="en-US" altLang="zh-CN" dirty="0" smtClean="0">
                <a:ea typeface="宋体" charset="-122"/>
              </a:rPr>
              <a:t>     private </a:t>
            </a:r>
            <a:r>
              <a:rPr lang="en-US" altLang="zh-CN" dirty="0" err="1" smtClean="0">
                <a:ea typeface="宋体" charset="-122"/>
              </a:rPr>
              <a:t>int</a:t>
            </a:r>
            <a:r>
              <a:rPr lang="en-US" altLang="zh-CN" dirty="0" smtClean="0">
                <a:ea typeface="宋体" charset="-122"/>
              </a:rPr>
              <a:t> order;   //</a:t>
            </a:r>
            <a:r>
              <a:rPr lang="zh-CN" altLang="en-US" dirty="0" smtClean="0">
                <a:ea typeface="宋体" charset="-122"/>
              </a:rPr>
              <a:t>航线排列</a:t>
            </a:r>
          </a:p>
          <a:p>
            <a:pPr eaLnBrk="1" hangingPunct="1"/>
            <a:r>
              <a:rPr lang="zh-CN" altLang="en-US" dirty="0" smtClean="0">
                <a:ea typeface="宋体" charset="-122"/>
              </a:rPr>
              <a:t>     </a:t>
            </a:r>
            <a:r>
              <a:rPr lang="en-US" altLang="zh-CN" dirty="0" smtClean="0">
                <a:ea typeface="宋体" charset="-122"/>
              </a:rPr>
              <a:t>private String destination;//</a:t>
            </a:r>
            <a:r>
              <a:rPr lang="zh-CN" altLang="en-US" dirty="0" smtClean="0">
                <a:ea typeface="宋体" charset="-122"/>
              </a:rPr>
              <a:t>终点站名</a:t>
            </a:r>
          </a:p>
          <a:p>
            <a:pPr eaLnBrk="1" hangingPunct="1"/>
            <a:r>
              <a:rPr lang="zh-CN" altLang="en-US" dirty="0" smtClean="0">
                <a:ea typeface="宋体" charset="-122"/>
              </a:rPr>
              <a:t>     </a:t>
            </a:r>
            <a:r>
              <a:rPr lang="en-US" altLang="zh-CN" dirty="0" smtClean="0">
                <a:ea typeface="宋体" charset="-122"/>
              </a:rPr>
              <a:t>private String </a:t>
            </a:r>
            <a:r>
              <a:rPr lang="en-US" altLang="zh-CN" dirty="0" err="1" smtClean="0">
                <a:ea typeface="宋体" charset="-122"/>
              </a:rPr>
              <a:t>fnumber</a:t>
            </a:r>
            <a:r>
              <a:rPr lang="en-US" altLang="zh-CN" dirty="0" smtClean="0">
                <a:ea typeface="宋体" charset="-122"/>
              </a:rPr>
              <a:t>;//</a:t>
            </a:r>
            <a:r>
              <a:rPr lang="zh-CN" altLang="en-US" dirty="0" smtClean="0">
                <a:ea typeface="宋体" charset="-122"/>
              </a:rPr>
              <a:t>航班号</a:t>
            </a:r>
          </a:p>
          <a:p>
            <a:pPr eaLnBrk="1" hangingPunct="1"/>
            <a:r>
              <a:rPr lang="zh-CN" altLang="en-US" dirty="0" smtClean="0">
                <a:ea typeface="宋体" charset="-122"/>
              </a:rPr>
              <a:t>     </a:t>
            </a:r>
            <a:r>
              <a:rPr lang="en-US" altLang="zh-CN" dirty="0" smtClean="0">
                <a:ea typeface="宋体" charset="-122"/>
              </a:rPr>
              <a:t>private </a:t>
            </a:r>
            <a:r>
              <a:rPr lang="en-US" altLang="zh-CN" dirty="0" err="1" smtClean="0">
                <a:ea typeface="宋体" charset="-122"/>
              </a:rPr>
              <a:t>int</a:t>
            </a:r>
            <a:r>
              <a:rPr lang="en-US" altLang="zh-CN" dirty="0" smtClean="0">
                <a:ea typeface="宋体" charset="-122"/>
              </a:rPr>
              <a:t> seats;//</a:t>
            </a:r>
            <a:r>
              <a:rPr lang="zh-CN" altLang="en-US" dirty="0" smtClean="0">
                <a:ea typeface="宋体" charset="-122"/>
              </a:rPr>
              <a:t>乘员定额</a:t>
            </a:r>
          </a:p>
          <a:p>
            <a:pPr eaLnBrk="1" hangingPunct="1"/>
            <a:r>
              <a:rPr lang="zh-CN" altLang="en-US" dirty="0" smtClean="0">
                <a:ea typeface="宋体" charset="-122"/>
              </a:rPr>
              <a:t>     </a:t>
            </a:r>
            <a:r>
              <a:rPr lang="en-US" altLang="zh-CN" dirty="0" smtClean="0">
                <a:ea typeface="宋体" charset="-122"/>
              </a:rPr>
              <a:t>private </a:t>
            </a:r>
            <a:r>
              <a:rPr lang="en-US" altLang="zh-CN" dirty="0" err="1" smtClean="0">
                <a:ea typeface="宋体" charset="-122"/>
              </a:rPr>
              <a:t>int</a:t>
            </a:r>
            <a:r>
              <a:rPr lang="en-US" altLang="zh-CN" dirty="0" smtClean="0">
                <a:ea typeface="宋体" charset="-122"/>
              </a:rPr>
              <a:t> remains;//</a:t>
            </a:r>
            <a:r>
              <a:rPr lang="zh-CN" altLang="en-US" dirty="0" smtClean="0">
                <a:ea typeface="宋体" charset="-122"/>
              </a:rPr>
              <a:t>余票量</a:t>
            </a:r>
          </a:p>
          <a:p>
            <a:pPr eaLnBrk="1" hangingPunct="1"/>
            <a:r>
              <a:rPr lang="zh-CN" altLang="en-US" dirty="0" smtClean="0">
                <a:ea typeface="宋体" charset="-122"/>
              </a:rPr>
              <a:t>     </a:t>
            </a:r>
            <a:r>
              <a:rPr lang="en-US" altLang="zh-CN" dirty="0" smtClean="0">
                <a:ea typeface="宋体" charset="-122"/>
              </a:rPr>
              <a:t>private </a:t>
            </a:r>
            <a:r>
              <a:rPr lang="en-US" altLang="zh-CN" dirty="0" err="1" smtClean="0">
                <a:ea typeface="宋体" charset="-122"/>
              </a:rPr>
              <a:t>LinkedList</a:t>
            </a:r>
            <a:r>
              <a:rPr lang="en-US" altLang="zh-CN" dirty="0" smtClean="0">
                <a:ea typeface="宋体" charset="-122"/>
              </a:rPr>
              <a:t>&lt;Customer&gt; booking;//</a:t>
            </a:r>
            <a:r>
              <a:rPr lang="zh-CN" altLang="en-US" dirty="0" smtClean="0">
                <a:ea typeface="宋体" charset="-122"/>
              </a:rPr>
              <a:t>已订客户名单</a:t>
            </a:r>
          </a:p>
          <a:p>
            <a:pPr eaLnBrk="1" hangingPunct="1"/>
            <a:r>
              <a:rPr lang="zh-CN" altLang="en-US" dirty="0" smtClean="0">
                <a:ea typeface="宋体" charset="-122"/>
              </a:rPr>
              <a:t>     </a:t>
            </a:r>
            <a:r>
              <a:rPr lang="en-US" altLang="zh-CN" dirty="0" smtClean="0">
                <a:ea typeface="宋体" charset="-122"/>
              </a:rPr>
              <a:t>private </a:t>
            </a:r>
            <a:r>
              <a:rPr lang="en-US" altLang="zh-CN" dirty="0" err="1" smtClean="0">
                <a:ea typeface="宋体" charset="-122"/>
              </a:rPr>
              <a:t>LinkedList</a:t>
            </a:r>
            <a:r>
              <a:rPr lang="en-US" altLang="zh-CN" dirty="0" smtClean="0">
                <a:ea typeface="宋体" charset="-122"/>
              </a:rPr>
              <a:t>&lt;Customer&gt; waiting;//</a:t>
            </a:r>
            <a:r>
              <a:rPr lang="zh-CN" altLang="en-US" dirty="0" smtClean="0">
                <a:ea typeface="宋体" charset="-122"/>
              </a:rPr>
              <a:t>等候替补的客户名单</a:t>
            </a:r>
          </a:p>
          <a:p>
            <a:pPr eaLnBrk="1" hangingPunct="1"/>
            <a:endParaRPr lang="zh-CN" altLang="en-US" dirty="0" smtClean="0">
              <a:ea typeface="宋体" charset="-122"/>
            </a:endParaRPr>
          </a:p>
          <a:p>
            <a:pPr eaLnBrk="1" hangingPunct="1"/>
            <a:r>
              <a:rPr lang="zh-CN" altLang="en-US" dirty="0" smtClean="0">
                <a:ea typeface="宋体" charset="-122"/>
              </a:rPr>
              <a:t>     </a:t>
            </a:r>
            <a:r>
              <a:rPr lang="en-US" altLang="zh-CN" dirty="0" smtClean="0">
                <a:ea typeface="宋体" charset="-122"/>
              </a:rPr>
              <a:t>public </a:t>
            </a:r>
            <a:r>
              <a:rPr lang="en-US" altLang="zh-CN" dirty="0" err="1" smtClean="0">
                <a:ea typeface="宋体" charset="-122"/>
              </a:rPr>
              <a:t>AirlineInfo</a:t>
            </a:r>
            <a:r>
              <a:rPr lang="en-US" altLang="zh-CN" dirty="0" smtClean="0">
                <a:ea typeface="宋体" charset="-122"/>
              </a:rPr>
              <a:t>(){}</a:t>
            </a:r>
          </a:p>
          <a:p>
            <a:pPr eaLnBrk="1" hangingPunct="1"/>
            <a:r>
              <a:rPr lang="en-US" altLang="zh-CN" dirty="0" smtClean="0">
                <a:ea typeface="宋体" charset="-122"/>
              </a:rPr>
              <a:t>     public </a:t>
            </a:r>
            <a:r>
              <a:rPr lang="en-US" altLang="zh-CN" dirty="0" err="1" smtClean="0">
                <a:ea typeface="宋体" charset="-122"/>
              </a:rPr>
              <a:t>AirlineInfo</a:t>
            </a:r>
            <a:r>
              <a:rPr lang="en-US" altLang="zh-CN" dirty="0" smtClean="0">
                <a:ea typeface="宋体" charset="-122"/>
              </a:rPr>
              <a:t>(</a:t>
            </a:r>
            <a:r>
              <a:rPr lang="en-US" altLang="zh-CN" dirty="0" err="1" smtClean="0">
                <a:ea typeface="宋体" charset="-122"/>
              </a:rPr>
              <a:t>int</a:t>
            </a:r>
            <a:r>
              <a:rPr lang="en-US" altLang="zh-CN" dirty="0" smtClean="0">
                <a:ea typeface="宋体" charset="-122"/>
              </a:rPr>
              <a:t> </a:t>
            </a:r>
            <a:r>
              <a:rPr lang="en-US" altLang="zh-CN" dirty="0" err="1" smtClean="0">
                <a:ea typeface="宋体" charset="-122"/>
              </a:rPr>
              <a:t>order,String</a:t>
            </a:r>
            <a:r>
              <a:rPr lang="en-US" altLang="zh-CN" dirty="0" smtClean="0">
                <a:ea typeface="宋体" charset="-122"/>
              </a:rPr>
              <a:t> </a:t>
            </a:r>
            <a:r>
              <a:rPr lang="en-US" altLang="zh-CN" dirty="0" err="1" smtClean="0">
                <a:ea typeface="宋体" charset="-122"/>
              </a:rPr>
              <a:t>destination,String</a:t>
            </a:r>
            <a:r>
              <a:rPr lang="en-US" altLang="zh-CN" dirty="0" smtClean="0">
                <a:ea typeface="宋体" charset="-122"/>
              </a:rPr>
              <a:t> </a:t>
            </a:r>
            <a:r>
              <a:rPr lang="en-US" altLang="zh-CN" dirty="0" err="1" smtClean="0">
                <a:ea typeface="宋体" charset="-122"/>
              </a:rPr>
              <a:t>fnumber,int</a:t>
            </a:r>
            <a:r>
              <a:rPr lang="en-US" altLang="zh-CN" dirty="0" smtClean="0">
                <a:ea typeface="宋体" charset="-122"/>
              </a:rPr>
              <a:t> seats)</a:t>
            </a:r>
          </a:p>
          <a:p>
            <a:pPr eaLnBrk="1" hangingPunct="1"/>
            <a:r>
              <a:rPr lang="en-US" altLang="zh-CN" dirty="0" smtClean="0">
                <a:ea typeface="宋体" charset="-122"/>
              </a:rPr>
              <a:t>     public String </a:t>
            </a:r>
            <a:r>
              <a:rPr lang="en-US" altLang="zh-CN" dirty="0" err="1" smtClean="0">
                <a:ea typeface="宋体" charset="-122"/>
              </a:rPr>
              <a:t>getDestination</a:t>
            </a:r>
            <a:r>
              <a:rPr lang="en-US" altLang="zh-CN" dirty="0" smtClean="0">
                <a:ea typeface="宋体" charset="-122"/>
              </a:rPr>
              <a:t>()</a:t>
            </a:r>
          </a:p>
          <a:p>
            <a:pPr eaLnBrk="1" hangingPunct="1"/>
            <a:r>
              <a:rPr lang="en-US" altLang="zh-CN" dirty="0" smtClean="0">
                <a:ea typeface="宋体" charset="-122"/>
              </a:rPr>
              <a:t>     public String </a:t>
            </a:r>
            <a:r>
              <a:rPr lang="en-US" altLang="zh-CN" dirty="0" err="1" smtClean="0">
                <a:ea typeface="宋体" charset="-122"/>
              </a:rPr>
              <a:t>getFnumber</a:t>
            </a:r>
            <a:r>
              <a:rPr lang="en-US" altLang="zh-CN" dirty="0" smtClean="0">
                <a:ea typeface="宋体" charset="-122"/>
              </a:rPr>
              <a:t>()</a:t>
            </a:r>
          </a:p>
          <a:p>
            <a:pPr eaLnBrk="1" hangingPunct="1"/>
            <a:r>
              <a:rPr lang="en-US" altLang="zh-CN" dirty="0" smtClean="0">
                <a:ea typeface="宋体" charset="-122"/>
              </a:rPr>
              <a:t>     public </a:t>
            </a:r>
            <a:r>
              <a:rPr lang="en-US" altLang="zh-CN" dirty="0" err="1" smtClean="0">
                <a:ea typeface="宋体" charset="-122"/>
              </a:rPr>
              <a:t>int</a:t>
            </a:r>
            <a:r>
              <a:rPr lang="en-US" altLang="zh-CN" dirty="0" smtClean="0">
                <a:ea typeface="宋体" charset="-122"/>
              </a:rPr>
              <a:t> </a:t>
            </a:r>
            <a:r>
              <a:rPr lang="en-US" altLang="zh-CN" dirty="0" err="1" smtClean="0">
                <a:ea typeface="宋体" charset="-122"/>
              </a:rPr>
              <a:t>getSeats</a:t>
            </a:r>
            <a:r>
              <a:rPr lang="en-US" altLang="zh-CN" dirty="0" smtClean="0">
                <a:ea typeface="宋体" charset="-122"/>
              </a:rPr>
              <a:t>()</a:t>
            </a:r>
          </a:p>
          <a:p>
            <a:pPr eaLnBrk="1" hangingPunct="1"/>
            <a:r>
              <a:rPr lang="en-US" altLang="zh-CN" dirty="0" smtClean="0">
                <a:ea typeface="宋体" charset="-122"/>
              </a:rPr>
              <a:t>     public </a:t>
            </a:r>
            <a:r>
              <a:rPr lang="en-US" altLang="zh-CN" dirty="0" err="1" smtClean="0">
                <a:ea typeface="宋体" charset="-122"/>
              </a:rPr>
              <a:t>int</a:t>
            </a:r>
            <a:r>
              <a:rPr lang="en-US" altLang="zh-CN" dirty="0" smtClean="0">
                <a:ea typeface="宋体" charset="-122"/>
              </a:rPr>
              <a:t> </a:t>
            </a:r>
            <a:r>
              <a:rPr lang="en-US" altLang="zh-CN" dirty="0" err="1" smtClean="0">
                <a:ea typeface="宋体" charset="-122"/>
              </a:rPr>
              <a:t>getRemains</a:t>
            </a:r>
            <a:r>
              <a:rPr lang="en-US" altLang="zh-CN" dirty="0" smtClean="0">
                <a:ea typeface="宋体" charset="-122"/>
              </a:rPr>
              <a:t>()</a:t>
            </a:r>
          </a:p>
          <a:p>
            <a:pPr eaLnBrk="1" hangingPunct="1"/>
            <a:r>
              <a:rPr lang="en-US" altLang="zh-CN" dirty="0" smtClean="0">
                <a:ea typeface="宋体" charset="-122"/>
              </a:rPr>
              <a:t>     public </a:t>
            </a:r>
            <a:r>
              <a:rPr lang="en-US" altLang="zh-CN" dirty="0" err="1" smtClean="0">
                <a:ea typeface="宋体" charset="-122"/>
              </a:rPr>
              <a:t>int</a:t>
            </a:r>
            <a:r>
              <a:rPr lang="en-US" altLang="zh-CN" dirty="0" smtClean="0">
                <a:ea typeface="宋体" charset="-122"/>
              </a:rPr>
              <a:t> </a:t>
            </a:r>
            <a:r>
              <a:rPr lang="en-US" altLang="zh-CN" dirty="0" err="1" smtClean="0">
                <a:ea typeface="宋体" charset="-122"/>
              </a:rPr>
              <a:t>addRemains</a:t>
            </a:r>
            <a:r>
              <a:rPr lang="en-US" altLang="zh-CN" dirty="0" smtClean="0">
                <a:ea typeface="宋体" charset="-122"/>
              </a:rPr>
              <a:t>(</a:t>
            </a:r>
            <a:r>
              <a:rPr lang="en-US" altLang="zh-CN" dirty="0" err="1" smtClean="0">
                <a:ea typeface="宋体" charset="-122"/>
              </a:rPr>
              <a:t>int</a:t>
            </a:r>
            <a:r>
              <a:rPr lang="en-US" altLang="zh-CN" dirty="0" smtClean="0">
                <a:ea typeface="宋体" charset="-122"/>
              </a:rPr>
              <a:t> remains)</a:t>
            </a:r>
          </a:p>
          <a:p>
            <a:pPr eaLnBrk="1" hangingPunct="1"/>
            <a:r>
              <a:rPr lang="en-US" altLang="zh-CN" dirty="0" smtClean="0">
                <a:ea typeface="宋体" charset="-122"/>
              </a:rPr>
              <a:t>     public </a:t>
            </a:r>
            <a:r>
              <a:rPr lang="en-US" altLang="zh-CN" dirty="0" err="1" smtClean="0">
                <a:ea typeface="宋体" charset="-122"/>
              </a:rPr>
              <a:t>int</a:t>
            </a:r>
            <a:r>
              <a:rPr lang="en-US" altLang="zh-CN" dirty="0" smtClean="0">
                <a:ea typeface="宋体" charset="-122"/>
              </a:rPr>
              <a:t> </a:t>
            </a:r>
            <a:r>
              <a:rPr lang="en-US" altLang="zh-CN" dirty="0" err="1" smtClean="0">
                <a:ea typeface="宋体" charset="-122"/>
              </a:rPr>
              <a:t>subRemains</a:t>
            </a:r>
            <a:r>
              <a:rPr lang="en-US" altLang="zh-CN" dirty="0" smtClean="0">
                <a:ea typeface="宋体" charset="-122"/>
              </a:rPr>
              <a:t>(</a:t>
            </a:r>
            <a:r>
              <a:rPr lang="en-US" altLang="zh-CN" dirty="0" err="1" smtClean="0">
                <a:ea typeface="宋体" charset="-122"/>
              </a:rPr>
              <a:t>int</a:t>
            </a:r>
            <a:r>
              <a:rPr lang="en-US" altLang="zh-CN" dirty="0" smtClean="0">
                <a:ea typeface="宋体" charset="-122"/>
              </a:rPr>
              <a:t> remains)</a:t>
            </a:r>
          </a:p>
          <a:p>
            <a:pPr eaLnBrk="1" hangingPunct="1"/>
            <a:r>
              <a:rPr lang="en-US" altLang="zh-CN" dirty="0" smtClean="0">
                <a:ea typeface="宋体" charset="-122"/>
              </a:rPr>
              <a:t>     public </a:t>
            </a:r>
            <a:r>
              <a:rPr lang="en-US" altLang="zh-CN" dirty="0" err="1" smtClean="0">
                <a:ea typeface="宋体" charset="-122"/>
              </a:rPr>
              <a:t>LinkedList</a:t>
            </a:r>
            <a:r>
              <a:rPr lang="en-US" altLang="zh-CN" dirty="0" smtClean="0">
                <a:ea typeface="宋体" charset="-122"/>
              </a:rPr>
              <a:t>&lt;Customer&gt; </a:t>
            </a:r>
            <a:r>
              <a:rPr lang="en-US" altLang="zh-CN" dirty="0" err="1" smtClean="0">
                <a:ea typeface="宋体" charset="-122"/>
              </a:rPr>
              <a:t>getBooking</a:t>
            </a:r>
            <a:r>
              <a:rPr lang="en-US" altLang="zh-CN" dirty="0" smtClean="0">
                <a:ea typeface="宋体" charset="-122"/>
              </a:rPr>
              <a:t>()</a:t>
            </a:r>
          </a:p>
          <a:p>
            <a:pPr eaLnBrk="1" hangingPunct="1"/>
            <a:r>
              <a:rPr lang="en-US" altLang="zh-CN" dirty="0" smtClean="0">
                <a:ea typeface="宋体" charset="-122"/>
              </a:rPr>
              <a:t>     public </a:t>
            </a:r>
            <a:r>
              <a:rPr lang="en-US" altLang="zh-CN" dirty="0" err="1" smtClean="0">
                <a:ea typeface="宋体" charset="-122"/>
              </a:rPr>
              <a:t>LinkedList</a:t>
            </a:r>
            <a:r>
              <a:rPr lang="en-US" altLang="zh-CN" dirty="0" smtClean="0">
                <a:ea typeface="宋体" charset="-122"/>
              </a:rPr>
              <a:t>&lt;Customer&gt; </a:t>
            </a:r>
            <a:r>
              <a:rPr lang="en-US" altLang="zh-CN" dirty="0" err="1" smtClean="0">
                <a:ea typeface="宋体" charset="-122"/>
              </a:rPr>
              <a:t>getWaiting</a:t>
            </a:r>
            <a:r>
              <a:rPr lang="en-US" altLang="zh-CN" dirty="0" smtClean="0">
                <a:ea typeface="宋体" charset="-122"/>
              </a:rPr>
              <a:t>()</a:t>
            </a:r>
          </a:p>
          <a:p>
            <a:pPr eaLnBrk="1" hangingPunct="1"/>
            <a:r>
              <a:rPr lang="en-US" altLang="zh-CN" dirty="0" smtClean="0">
                <a:ea typeface="宋体" charset="-122"/>
              </a:rPr>
              <a:t>     public void show()</a:t>
            </a:r>
          </a:p>
          <a:p>
            <a:pPr eaLnBrk="1" hangingPunct="1"/>
            <a:endParaRPr lang="en-US" altLang="zh-CN" dirty="0" smtClean="0">
              <a:ea typeface="宋体" charset="-122"/>
            </a:endParaRPr>
          </a:p>
          <a:p>
            <a:pPr eaLnBrk="1" hangingPunct="1"/>
            <a:r>
              <a:rPr lang="en-US" altLang="zh-CN" dirty="0" smtClean="0">
                <a:ea typeface="宋体" charset="-122"/>
              </a:rPr>
              <a:t>3</a:t>
            </a:r>
            <a:r>
              <a:rPr lang="zh-CN" altLang="en-US" dirty="0" smtClean="0">
                <a:ea typeface="宋体" charset="-122"/>
              </a:rPr>
              <a:t>、类</a:t>
            </a:r>
            <a:r>
              <a:rPr lang="en-US" altLang="zh-CN" dirty="0" smtClean="0">
                <a:ea typeface="宋体" charset="-122"/>
              </a:rPr>
              <a:t>Menu</a:t>
            </a:r>
          </a:p>
          <a:p>
            <a:pPr eaLnBrk="1" hangingPunct="1"/>
            <a:r>
              <a:rPr lang="en-US" altLang="zh-CN" dirty="0" smtClean="0">
                <a:ea typeface="宋体" charset="-122"/>
              </a:rPr>
              <a:t>       private </a:t>
            </a:r>
            <a:r>
              <a:rPr lang="en-US" altLang="zh-CN" dirty="0" err="1" smtClean="0">
                <a:ea typeface="宋体" charset="-122"/>
              </a:rPr>
              <a:t>ArrayList</a:t>
            </a:r>
            <a:r>
              <a:rPr lang="en-US" altLang="zh-CN" dirty="0" smtClean="0">
                <a:ea typeface="宋体" charset="-122"/>
              </a:rPr>
              <a:t>&lt;</a:t>
            </a:r>
            <a:r>
              <a:rPr lang="en-US" altLang="zh-CN" dirty="0" err="1" smtClean="0">
                <a:ea typeface="宋体" charset="-122"/>
              </a:rPr>
              <a:t>AirlineInfo</a:t>
            </a:r>
            <a:r>
              <a:rPr lang="en-US" altLang="zh-CN" dirty="0" smtClean="0">
                <a:ea typeface="宋体" charset="-122"/>
              </a:rPr>
              <a:t>&gt; </a:t>
            </a:r>
            <a:r>
              <a:rPr lang="en-US" altLang="zh-CN" dirty="0" err="1" smtClean="0">
                <a:ea typeface="宋体" charset="-122"/>
              </a:rPr>
              <a:t>arraytable</a:t>
            </a:r>
            <a:r>
              <a:rPr lang="en-US" altLang="zh-CN" dirty="0" smtClean="0">
                <a:ea typeface="宋体" charset="-122"/>
              </a:rPr>
              <a:t>;//</a:t>
            </a:r>
            <a:r>
              <a:rPr lang="zh-CN" altLang="en-US" dirty="0" smtClean="0">
                <a:ea typeface="宋体" charset="-122"/>
              </a:rPr>
              <a:t>航线信息数组</a:t>
            </a:r>
          </a:p>
          <a:p>
            <a:pPr eaLnBrk="1" hangingPunct="1"/>
            <a:r>
              <a:rPr lang="zh-CN" altLang="en-US" dirty="0" smtClean="0">
                <a:ea typeface="宋体" charset="-122"/>
              </a:rPr>
              <a:t>       </a:t>
            </a:r>
            <a:r>
              <a:rPr lang="en-US" altLang="zh-CN" dirty="0" smtClean="0">
                <a:ea typeface="宋体" charset="-122"/>
              </a:rPr>
              <a:t>public  void </a:t>
            </a:r>
            <a:r>
              <a:rPr lang="en-US" altLang="zh-CN" dirty="0" err="1" smtClean="0">
                <a:ea typeface="宋体" charset="-122"/>
              </a:rPr>
              <a:t>addAirline</a:t>
            </a:r>
            <a:r>
              <a:rPr lang="en-US" altLang="zh-CN" dirty="0" smtClean="0">
                <a:ea typeface="宋体" charset="-122"/>
              </a:rPr>
              <a:t>(</a:t>
            </a:r>
            <a:r>
              <a:rPr lang="en-US" altLang="zh-CN" dirty="0" err="1" smtClean="0">
                <a:ea typeface="宋体" charset="-122"/>
              </a:rPr>
              <a:t>AirlineInfo</a:t>
            </a:r>
            <a:r>
              <a:rPr lang="en-US" altLang="zh-CN" dirty="0" smtClean="0">
                <a:ea typeface="宋体" charset="-122"/>
              </a:rPr>
              <a:t> airline)//</a:t>
            </a:r>
            <a:r>
              <a:rPr lang="zh-CN" altLang="en-US" dirty="0" smtClean="0">
                <a:ea typeface="宋体" charset="-122"/>
              </a:rPr>
              <a:t>加入一条航线</a:t>
            </a:r>
          </a:p>
          <a:p>
            <a:pPr eaLnBrk="1" hangingPunct="1"/>
            <a:r>
              <a:rPr lang="zh-CN" altLang="en-US" dirty="0" smtClean="0">
                <a:ea typeface="宋体" charset="-122"/>
              </a:rPr>
              <a:t>       </a:t>
            </a:r>
            <a:r>
              <a:rPr lang="en-US" altLang="zh-CN" dirty="0" smtClean="0">
                <a:ea typeface="宋体" charset="-122"/>
              </a:rPr>
              <a:t>public void query()  //</a:t>
            </a:r>
            <a:r>
              <a:rPr lang="zh-CN" altLang="en-US" dirty="0" smtClean="0">
                <a:ea typeface="宋体" charset="-122"/>
              </a:rPr>
              <a:t>查询功能</a:t>
            </a:r>
          </a:p>
          <a:p>
            <a:pPr eaLnBrk="1" hangingPunct="1"/>
            <a:r>
              <a:rPr lang="zh-CN" altLang="en-US" dirty="0" smtClean="0">
                <a:ea typeface="宋体" charset="-122"/>
              </a:rPr>
              <a:t>       </a:t>
            </a:r>
            <a:r>
              <a:rPr lang="en-US" altLang="zh-CN" dirty="0" smtClean="0">
                <a:ea typeface="宋体" charset="-122"/>
              </a:rPr>
              <a:t>public void book()  //</a:t>
            </a:r>
            <a:r>
              <a:rPr lang="zh-CN" altLang="en-US" dirty="0" smtClean="0">
                <a:ea typeface="宋体" charset="-122"/>
              </a:rPr>
              <a:t>预定机票功能</a:t>
            </a:r>
          </a:p>
          <a:p>
            <a:pPr eaLnBrk="1" hangingPunct="1"/>
            <a:r>
              <a:rPr lang="zh-CN" altLang="en-US" dirty="0" smtClean="0">
                <a:ea typeface="宋体" charset="-122"/>
              </a:rPr>
              <a:t>       </a:t>
            </a:r>
            <a:r>
              <a:rPr lang="en-US" altLang="zh-CN" dirty="0" smtClean="0">
                <a:ea typeface="宋体" charset="-122"/>
              </a:rPr>
              <a:t>public void cancel() //</a:t>
            </a:r>
            <a:r>
              <a:rPr lang="zh-CN" altLang="en-US" dirty="0" smtClean="0">
                <a:ea typeface="宋体" charset="-122"/>
              </a:rPr>
              <a:t>退机票功能</a:t>
            </a:r>
          </a:p>
          <a:p>
            <a:pPr eaLnBrk="1" hangingPunct="1"/>
            <a:r>
              <a:rPr lang="zh-CN" altLang="en-US" dirty="0" smtClean="0">
                <a:ea typeface="宋体" charset="-122"/>
              </a:rPr>
              <a:t>       </a:t>
            </a:r>
            <a:r>
              <a:rPr lang="en-US" altLang="zh-CN" dirty="0" smtClean="0">
                <a:ea typeface="宋体" charset="-122"/>
              </a:rPr>
              <a:t>public void menu() //</a:t>
            </a:r>
            <a:r>
              <a:rPr lang="zh-CN" altLang="en-US" dirty="0" smtClean="0">
                <a:ea typeface="宋体" charset="-122"/>
              </a:rPr>
              <a:t>显示菜单项</a:t>
            </a:r>
          </a:p>
          <a:p>
            <a:pPr eaLnBrk="1" hangingPunct="1"/>
            <a:endParaRPr lang="en-US" altLang="zh-CN" dirty="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22</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23</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zh-CN"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24</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zh-CN"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25</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zh-CN"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26</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27</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28</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29</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30</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31</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4</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charset="-122"/>
              </a:rPr>
              <a:t>设计模式的书大家可以到尚学堂的网站</a:t>
            </a:r>
            <a:r>
              <a:rPr lang="en-US" altLang="zh-CN" dirty="0" smtClean="0">
                <a:ea typeface="宋体" charset="-122"/>
              </a:rPr>
              <a:t>www.bjsxt.com</a:t>
            </a:r>
            <a:r>
              <a:rPr lang="zh-CN" altLang="en-US" dirty="0" smtClean="0">
                <a:ea typeface="宋体" charset="-122"/>
              </a:rPr>
              <a:t>找到资料下载就可以了！设计模式是高级程序员真正掌握面向对象核心思想的必修课。设计模式并不是一种具体</a:t>
            </a:r>
            <a:r>
              <a:rPr lang="en-US" altLang="zh-CN" dirty="0" smtClean="0">
                <a:ea typeface="宋体" charset="-122"/>
              </a:rPr>
              <a:t>"</a:t>
            </a:r>
            <a:r>
              <a:rPr lang="zh-CN" altLang="en-US" dirty="0" smtClean="0">
                <a:ea typeface="宋体" charset="-122"/>
              </a:rPr>
              <a:t>技术</a:t>
            </a:r>
            <a:r>
              <a:rPr lang="en-US" altLang="zh-CN" dirty="0" smtClean="0">
                <a:ea typeface="宋体" charset="-122"/>
              </a:rPr>
              <a:t>",</a:t>
            </a:r>
            <a:r>
              <a:rPr lang="zh-CN" altLang="en-US" dirty="0" smtClean="0">
                <a:ea typeface="宋体" charset="-122"/>
              </a:rPr>
              <a:t>它讲述的是思想，它不仅仅展示了接口或抽象类在实际案例中的灵活应用和智慧，让你能够真正掌握接口或抽象类的应用，从而在原来的</a:t>
            </a:r>
            <a:r>
              <a:rPr lang="en-US" altLang="zh-CN" dirty="0" smtClean="0">
                <a:ea typeface="宋体" charset="-122"/>
              </a:rPr>
              <a:t>Java</a:t>
            </a:r>
            <a:r>
              <a:rPr lang="zh-CN" altLang="en-US" dirty="0" smtClean="0">
                <a:ea typeface="宋体" charset="-122"/>
              </a:rPr>
              <a:t>语言基础上跃进一步，更重要的是，设计模式反复向你强调一个宗旨：要让你的程序尽可能的可重用</a:t>
            </a:r>
            <a:endParaRPr lang="en-US" altLang="zh-CN" dirty="0" smtClean="0">
              <a:ea typeface="宋体" charset="-122"/>
            </a:endParaRPr>
          </a:p>
          <a:p>
            <a:pPr eaLnBrk="1" hangingPunct="1"/>
            <a:endParaRPr lang="en-US" altLang="zh-CN" dirty="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32</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zh-CN" alt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33</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en-US" altLang="zh-CN" dirty="0" smtClean="0"/>
              <a:t>Eclipse</a:t>
            </a:r>
            <a:r>
              <a:rPr lang="zh-CN" altLang="en-US" dirty="0" smtClean="0"/>
              <a:t>是著名的跨平台开放源代码集成开发环境。能运行于</a:t>
            </a:r>
            <a:r>
              <a:rPr lang="en-US" altLang="zh-CN" dirty="0" smtClean="0"/>
              <a:t>WINDOWS</a:t>
            </a:r>
            <a:r>
              <a:rPr lang="zh-CN" altLang="en-US" dirty="0" smtClean="0"/>
              <a:t>和</a:t>
            </a:r>
            <a:r>
              <a:rPr lang="en-US" altLang="zh-CN" dirty="0" smtClean="0"/>
              <a:t>LINUX</a:t>
            </a:r>
            <a:r>
              <a:rPr lang="zh-CN" altLang="en-US" dirty="0" smtClean="0"/>
              <a:t>等操作系统。它最初是由</a:t>
            </a:r>
            <a:r>
              <a:rPr lang="en-US" altLang="zh-CN" dirty="0" smtClean="0"/>
              <a:t>IBM</a:t>
            </a:r>
            <a:r>
              <a:rPr lang="zh-CN" altLang="en-US" dirty="0" smtClean="0"/>
              <a:t>公司开发，在</a:t>
            </a:r>
            <a:r>
              <a:rPr lang="en-US" altLang="zh-CN" dirty="0" smtClean="0"/>
              <a:t>2001</a:t>
            </a:r>
            <a:r>
              <a:rPr lang="zh-CN" altLang="en-US" dirty="0" smtClean="0"/>
              <a:t>年由</a:t>
            </a:r>
            <a:r>
              <a:rPr lang="en-US" altLang="zh-CN" dirty="0" smtClean="0"/>
              <a:t>IBM</a:t>
            </a:r>
            <a:r>
              <a:rPr lang="zh-CN" altLang="en-US" dirty="0" smtClean="0"/>
              <a:t>公司贡献给开源社区。目前它由非营利软件开发组织</a:t>
            </a:r>
            <a:r>
              <a:rPr lang="en-US" altLang="zh-CN" dirty="0" smtClean="0"/>
              <a:t>Eclipse</a:t>
            </a:r>
            <a:r>
              <a:rPr lang="zh-CN" altLang="en-US" dirty="0" smtClean="0"/>
              <a:t>基金会（</a:t>
            </a:r>
            <a:r>
              <a:rPr lang="en-US" altLang="zh-CN" dirty="0" smtClean="0"/>
              <a:t>Eclipse Foundation</a:t>
            </a:r>
            <a:r>
              <a:rPr lang="zh-CN" altLang="en-US" dirty="0" smtClean="0"/>
              <a:t>）管理。</a:t>
            </a:r>
            <a:endParaRPr lang="en-US" altLang="zh-CN" dirty="0" smtClean="0"/>
          </a:p>
          <a:p>
            <a:pPr eaLnBrk="1" hangingPunct="1"/>
            <a:endParaRPr lang="zh-CN" altLang="en-US" dirty="0" smtClean="0"/>
          </a:p>
          <a:p>
            <a:pPr eaLnBrk="1" hangingPunct="1"/>
            <a:r>
              <a:rPr lang="en-US" altLang="zh-CN" dirty="0" smtClean="0"/>
              <a:t>Eclipse</a:t>
            </a:r>
            <a:r>
              <a:rPr lang="zh-CN" altLang="en-US" dirty="0" smtClean="0"/>
              <a:t>采用</a:t>
            </a:r>
            <a:r>
              <a:rPr lang="en-US" altLang="zh-CN" dirty="0" smtClean="0"/>
              <a:t>IBM</a:t>
            </a:r>
            <a:r>
              <a:rPr lang="zh-CN" altLang="en-US" dirty="0" smtClean="0"/>
              <a:t>公司开发的</a:t>
            </a:r>
            <a:r>
              <a:rPr lang="en-US" altLang="zh-CN" dirty="0" smtClean="0"/>
              <a:t>SWT</a:t>
            </a:r>
            <a:r>
              <a:rPr lang="zh-CN" altLang="en-US" dirty="0" smtClean="0"/>
              <a:t>框架，</a:t>
            </a:r>
            <a:r>
              <a:rPr lang="en-US" altLang="zh-CN" dirty="0" smtClean="0"/>
              <a:t>SWT</a:t>
            </a:r>
            <a:r>
              <a:rPr lang="zh-CN" altLang="en-US" dirty="0" smtClean="0"/>
              <a:t>是一种基于</a:t>
            </a:r>
            <a:r>
              <a:rPr lang="en-US" altLang="zh-CN" dirty="0" smtClean="0"/>
              <a:t>Java</a:t>
            </a:r>
            <a:r>
              <a:rPr lang="zh-CN" altLang="en-US" dirty="0" smtClean="0"/>
              <a:t>的窗口组件，类似</a:t>
            </a:r>
            <a:r>
              <a:rPr lang="en-US" altLang="zh-CN" dirty="0" smtClean="0"/>
              <a:t>Java</a:t>
            </a:r>
            <a:r>
              <a:rPr lang="zh-CN" altLang="en-US" dirty="0" smtClean="0"/>
              <a:t>本身提供的</a:t>
            </a:r>
            <a:r>
              <a:rPr lang="en-US" altLang="zh-CN" dirty="0" smtClean="0"/>
              <a:t>AWT</a:t>
            </a:r>
            <a:r>
              <a:rPr lang="zh-CN" altLang="en-US" dirty="0" smtClean="0"/>
              <a:t>和</a:t>
            </a:r>
            <a:r>
              <a:rPr lang="en-US" altLang="zh-CN" dirty="0" smtClean="0"/>
              <a:t>Swing</a:t>
            </a:r>
            <a:r>
              <a:rPr lang="zh-CN" altLang="en-US" dirty="0" smtClean="0"/>
              <a:t>窗口组件。至于</a:t>
            </a:r>
            <a:r>
              <a:rPr lang="en-US" altLang="zh-CN" dirty="0" smtClean="0"/>
              <a:t>AWT</a:t>
            </a:r>
            <a:r>
              <a:rPr lang="zh-CN" altLang="en-US" dirty="0" smtClean="0"/>
              <a:t>和</a:t>
            </a:r>
            <a:r>
              <a:rPr lang="en-US" altLang="zh-CN" dirty="0" smtClean="0"/>
              <a:t>Swing</a:t>
            </a:r>
            <a:r>
              <a:rPr lang="zh-CN" altLang="en-US" dirty="0" smtClean="0"/>
              <a:t>，我们第九章会详细介绍。</a:t>
            </a:r>
          </a:p>
          <a:p>
            <a:pPr eaLnBrk="1" hangingPunct="1"/>
            <a:r>
              <a:rPr lang="en-US" altLang="zh-CN" dirty="0" smtClean="0"/>
              <a:t>IBM</a:t>
            </a:r>
            <a:r>
              <a:rPr lang="zh-CN" altLang="en-US" dirty="0" smtClean="0"/>
              <a:t>声称</a:t>
            </a:r>
            <a:r>
              <a:rPr lang="en-US" altLang="zh-CN" dirty="0" smtClean="0"/>
              <a:t>SWT</a:t>
            </a:r>
            <a:r>
              <a:rPr lang="zh-CN" altLang="en-US" dirty="0" smtClean="0"/>
              <a:t>比其他</a:t>
            </a:r>
            <a:r>
              <a:rPr lang="en-US" altLang="zh-CN" dirty="0" smtClean="0"/>
              <a:t>Java</a:t>
            </a:r>
            <a:r>
              <a:rPr lang="zh-CN" altLang="en-US" dirty="0" smtClean="0"/>
              <a:t>窗口组件更有效率。</a:t>
            </a:r>
            <a:endParaRPr lang="en-US" altLang="zh-CN" dirty="0" smtClean="0"/>
          </a:p>
          <a:p>
            <a:pPr eaLnBrk="1" hangingPunct="1"/>
            <a:endParaRPr lang="zh-CN" altLang="en-US" dirty="0" smtClean="0"/>
          </a:p>
          <a:p>
            <a:pPr eaLnBrk="1" hangingPunct="1"/>
            <a:r>
              <a:rPr lang="en-US" altLang="zh-CN" dirty="0" smtClean="0"/>
              <a:t>Eclipse</a:t>
            </a:r>
            <a:r>
              <a:rPr lang="zh-CN" altLang="en-US" dirty="0" smtClean="0"/>
              <a:t>的设计思想是：一切皆插件。</a:t>
            </a:r>
            <a:r>
              <a:rPr lang="en-US" altLang="zh-CN" dirty="0" smtClean="0"/>
              <a:t>Eclipse</a:t>
            </a:r>
            <a:r>
              <a:rPr lang="zh-CN" altLang="en-US" dirty="0" smtClean="0"/>
              <a:t>核心很小，其它所有功能都以插件的形式附加于</a:t>
            </a:r>
            <a:r>
              <a:rPr lang="en-US" altLang="zh-CN" dirty="0" smtClean="0"/>
              <a:t>Eclipse</a:t>
            </a:r>
            <a:r>
              <a:rPr lang="zh-CN" altLang="en-US" dirty="0" smtClean="0"/>
              <a:t>核心之上。</a:t>
            </a:r>
            <a:r>
              <a:rPr lang="en-US" altLang="zh-CN" dirty="0" smtClean="0"/>
              <a:t>Eclipse</a:t>
            </a:r>
            <a:r>
              <a:rPr lang="zh-CN" altLang="en-US" dirty="0" smtClean="0"/>
              <a:t>基本内核包括：图形</a:t>
            </a:r>
            <a:r>
              <a:rPr lang="en-US" altLang="zh-CN" dirty="0" smtClean="0"/>
              <a:t>API</a:t>
            </a:r>
            <a:r>
              <a:rPr lang="zh-CN" altLang="en-US" dirty="0" smtClean="0"/>
              <a:t>（</a:t>
            </a:r>
            <a:r>
              <a:rPr lang="en-US" altLang="zh-CN" dirty="0" smtClean="0"/>
              <a:t>SWT/</a:t>
            </a:r>
            <a:r>
              <a:rPr lang="en-US" altLang="zh-CN" dirty="0" err="1" smtClean="0"/>
              <a:t>Jface</a:t>
            </a:r>
            <a:r>
              <a:rPr lang="zh-CN" altLang="en-US" dirty="0" smtClean="0"/>
              <a:t>），</a:t>
            </a:r>
            <a:r>
              <a:rPr lang="en-US" altLang="zh-CN" dirty="0" smtClean="0"/>
              <a:t>Java</a:t>
            </a:r>
            <a:r>
              <a:rPr lang="zh-CN" altLang="en-US" dirty="0" smtClean="0"/>
              <a:t>开发环境插件（</a:t>
            </a:r>
            <a:r>
              <a:rPr lang="en-US" altLang="zh-CN" dirty="0" smtClean="0"/>
              <a:t>JDT</a:t>
            </a:r>
            <a:r>
              <a:rPr lang="zh-CN" altLang="en-US" dirty="0" smtClean="0"/>
              <a:t>），插件开发环境（</a:t>
            </a:r>
            <a:r>
              <a:rPr lang="en-US" altLang="zh-CN" dirty="0" smtClean="0"/>
              <a:t>PDE</a:t>
            </a:r>
            <a:r>
              <a:rPr lang="zh-CN" altLang="en-US" dirty="0" smtClean="0"/>
              <a:t>）等。早期的</a:t>
            </a:r>
            <a:r>
              <a:rPr lang="en-US" altLang="zh-CN" dirty="0" smtClean="0"/>
              <a:t>Eclipse</a:t>
            </a:r>
            <a:r>
              <a:rPr lang="zh-CN" altLang="en-US" dirty="0" smtClean="0"/>
              <a:t>主要用于</a:t>
            </a:r>
            <a:r>
              <a:rPr lang="en-US" altLang="zh-CN" dirty="0" smtClean="0"/>
              <a:t>Java</a:t>
            </a:r>
            <a:r>
              <a:rPr lang="zh-CN" altLang="en-US" dirty="0" smtClean="0"/>
              <a:t>应用程序的开发，不过现在已经有使其作为</a:t>
            </a:r>
            <a:r>
              <a:rPr lang="en-US" altLang="zh-CN" dirty="0" smtClean="0"/>
              <a:t>C++</a:t>
            </a:r>
            <a:r>
              <a:rPr lang="zh-CN" altLang="en-US" dirty="0" smtClean="0"/>
              <a:t>、</a:t>
            </a:r>
            <a:r>
              <a:rPr lang="en-US" altLang="zh-CN" dirty="0" smtClean="0"/>
              <a:t>Python</a:t>
            </a:r>
            <a:r>
              <a:rPr lang="zh-CN" altLang="en-US" dirty="0" smtClean="0"/>
              <a:t>、</a:t>
            </a:r>
            <a:r>
              <a:rPr lang="en-US" altLang="zh-CN" dirty="0" smtClean="0"/>
              <a:t>PHP</a:t>
            </a:r>
            <a:r>
              <a:rPr lang="zh-CN" altLang="en-US" dirty="0" smtClean="0"/>
              <a:t>等其他语言的开发工具的插件。作为一种历史悠久的开放源代码软件，</a:t>
            </a:r>
            <a:r>
              <a:rPr lang="en-US" altLang="zh-CN" dirty="0" smtClean="0"/>
              <a:t>Eclipse</a:t>
            </a:r>
            <a:r>
              <a:rPr lang="zh-CN" altLang="en-US" dirty="0" smtClean="0"/>
              <a:t>拥有庞大的社区支持以及庞大的第三方插件库。使用</a:t>
            </a:r>
            <a:r>
              <a:rPr lang="en-US" altLang="zh-CN" dirty="0" smtClean="0"/>
              <a:t>Eclipse</a:t>
            </a:r>
            <a:r>
              <a:rPr lang="zh-CN" altLang="en-US" dirty="0" smtClean="0"/>
              <a:t>开发</a:t>
            </a:r>
            <a:r>
              <a:rPr lang="en-US" altLang="zh-CN" dirty="0" smtClean="0"/>
              <a:t>Java</a:t>
            </a:r>
            <a:r>
              <a:rPr lang="zh-CN" altLang="en-US" dirty="0" smtClean="0"/>
              <a:t>应用程序的界面如图所示：</a:t>
            </a:r>
          </a:p>
          <a:p>
            <a:pPr eaLnBrk="1" hangingPunct="1"/>
            <a:endParaRPr lang="en-US" altLang="zh-CN" dirty="0" smtClean="0"/>
          </a:p>
          <a:p>
            <a:pPr eaLnBrk="1" hangingPunct="1"/>
            <a:r>
              <a:rPr lang="zh-CN" altLang="en-US" dirty="0" smtClean="0"/>
              <a:t>下面我们开始我们</a:t>
            </a:r>
            <a:r>
              <a:rPr lang="en-US" altLang="zh-CN" dirty="0" smtClean="0"/>
              <a:t>java</a:t>
            </a:r>
            <a:r>
              <a:rPr lang="zh-CN" altLang="en-US" dirty="0" smtClean="0"/>
              <a:t>编程世界的第一个小程序</a:t>
            </a:r>
          </a:p>
          <a:p>
            <a:pPr eaLnBrk="1" hangingPunct="1"/>
            <a:endParaRPr lang="zh-CN" altLang="en-US" dirty="0" smtClean="0"/>
          </a:p>
          <a:p>
            <a:pPr eaLnBrk="1" hangingPunct="1"/>
            <a:endParaRPr lang="en-US" altLang="zh-CN" dirty="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34</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zh-CN" altLang="en-US" dirty="0" smtClean="0"/>
              <a:t>在</a:t>
            </a:r>
            <a:r>
              <a:rPr lang="en-US" altLang="zh-CN" dirty="0" smtClean="0"/>
              <a:t>JDK</a:t>
            </a:r>
            <a:r>
              <a:rPr lang="zh-CN" altLang="en-US" dirty="0" smtClean="0"/>
              <a:t>安装好后，基本的</a:t>
            </a:r>
            <a:r>
              <a:rPr lang="en-US" altLang="zh-CN" dirty="0" smtClean="0"/>
              <a:t>Java</a:t>
            </a:r>
            <a:r>
              <a:rPr lang="zh-CN" altLang="en-US" dirty="0" smtClean="0"/>
              <a:t>开发环境就已经具备了。开发一个</a:t>
            </a:r>
            <a:r>
              <a:rPr lang="en-US" altLang="zh-CN" dirty="0" smtClean="0"/>
              <a:t>Java</a:t>
            </a:r>
            <a:r>
              <a:rPr lang="zh-CN" altLang="en-US" dirty="0" smtClean="0"/>
              <a:t>应用程序是一个迭代循环的过程。</a:t>
            </a:r>
          </a:p>
          <a:p>
            <a:pPr eaLnBrk="1" hangingPunct="1"/>
            <a:endParaRPr lang="zh-CN" altLang="en-US" dirty="0" smtClean="0"/>
          </a:p>
          <a:p>
            <a:pPr eaLnBrk="1" hangingPunct="1"/>
            <a:r>
              <a:rPr lang="zh-CN" altLang="en-US" dirty="0" smtClean="0"/>
              <a:t>在第</a:t>
            </a:r>
            <a:r>
              <a:rPr lang="en-US" altLang="zh-CN" dirty="0" smtClean="0"/>
              <a:t>2</a:t>
            </a:r>
            <a:r>
              <a:rPr lang="zh-CN" altLang="en-US" dirty="0" smtClean="0"/>
              <a:t>步中，使用的是</a:t>
            </a:r>
            <a:r>
              <a:rPr lang="en-US" altLang="zh-CN" dirty="0" smtClean="0"/>
              <a:t>JDK</a:t>
            </a:r>
            <a:r>
              <a:rPr lang="zh-CN" altLang="en-US" dirty="0" smtClean="0"/>
              <a:t>提供的</a:t>
            </a:r>
            <a:r>
              <a:rPr lang="en-US" altLang="zh-CN" dirty="0" smtClean="0"/>
              <a:t>Java</a:t>
            </a:r>
            <a:r>
              <a:rPr lang="zh-CN" altLang="en-US" dirty="0" smtClean="0"/>
              <a:t>编译器（</a:t>
            </a:r>
            <a:r>
              <a:rPr lang="en-US" altLang="zh-CN" dirty="0" smtClean="0"/>
              <a:t>Javac.exe</a:t>
            </a:r>
            <a:r>
              <a:rPr lang="zh-CN" altLang="en-US" dirty="0" smtClean="0"/>
              <a:t>），在</a:t>
            </a:r>
            <a:r>
              <a:rPr lang="en-US" altLang="zh-CN" dirty="0" smtClean="0"/>
              <a:t>3</a:t>
            </a:r>
            <a:r>
              <a:rPr lang="zh-CN" altLang="en-US" dirty="0" smtClean="0"/>
              <a:t>步中，使用的是</a:t>
            </a:r>
            <a:r>
              <a:rPr lang="en-US" altLang="zh-CN" dirty="0" smtClean="0"/>
              <a:t>JDK</a:t>
            </a:r>
            <a:r>
              <a:rPr lang="zh-CN" altLang="en-US" dirty="0" smtClean="0"/>
              <a:t>提供的</a:t>
            </a:r>
            <a:r>
              <a:rPr lang="en-US" altLang="zh-CN" dirty="0" smtClean="0"/>
              <a:t>Java</a:t>
            </a:r>
            <a:r>
              <a:rPr lang="zh-CN" altLang="en-US" dirty="0" smtClean="0"/>
              <a:t>解释器（</a:t>
            </a:r>
            <a:r>
              <a:rPr lang="en-US" altLang="zh-CN" dirty="0" smtClean="0"/>
              <a:t>Java.exe</a:t>
            </a:r>
            <a:r>
              <a:rPr lang="zh-CN" altLang="en-US" dirty="0" smtClean="0"/>
              <a:t>）</a:t>
            </a:r>
            <a:r>
              <a:rPr lang="en-US" altLang="zh-CN" dirty="0" smtClean="0"/>
              <a:t>,</a:t>
            </a:r>
            <a:r>
              <a:rPr lang="zh-CN" altLang="en-US" dirty="0" smtClean="0"/>
              <a:t>在第</a:t>
            </a:r>
            <a:r>
              <a:rPr lang="en-US" altLang="zh-CN" dirty="0" smtClean="0"/>
              <a:t>4</a:t>
            </a:r>
            <a:r>
              <a:rPr lang="zh-CN" altLang="en-US" dirty="0" smtClean="0"/>
              <a:t>步中，使用的是</a:t>
            </a:r>
            <a:r>
              <a:rPr lang="en-US" altLang="zh-CN" dirty="0" smtClean="0"/>
              <a:t>JDK</a:t>
            </a:r>
            <a:r>
              <a:rPr lang="zh-CN" altLang="en-US" dirty="0" smtClean="0"/>
              <a:t>提供的</a:t>
            </a:r>
            <a:r>
              <a:rPr lang="en-US" altLang="zh-CN" dirty="0" smtClean="0"/>
              <a:t>Java</a:t>
            </a:r>
            <a:r>
              <a:rPr lang="zh-CN" altLang="en-US" dirty="0" smtClean="0"/>
              <a:t>调试器（</a:t>
            </a:r>
            <a:r>
              <a:rPr lang="en-US" altLang="zh-CN" dirty="0" smtClean="0"/>
              <a:t>jdb.exe</a:t>
            </a:r>
            <a:r>
              <a:rPr lang="zh-CN" altLang="en-US" dirty="0" smtClean="0"/>
              <a:t>）。在第</a:t>
            </a:r>
            <a:r>
              <a:rPr lang="en-US" altLang="zh-CN" dirty="0" smtClean="0"/>
              <a:t>1</a:t>
            </a:r>
            <a:r>
              <a:rPr lang="zh-CN" altLang="en-US" dirty="0" smtClean="0"/>
              <a:t>步中，需要使用一个文字编辑器（如记事本）来编写源文件。不可以使用文字处理软件，如</a:t>
            </a:r>
            <a:r>
              <a:rPr lang="en-US" altLang="zh-CN" dirty="0" smtClean="0"/>
              <a:t>Microsoft Word</a:t>
            </a:r>
            <a:r>
              <a:rPr lang="zh-CN" altLang="en-US" dirty="0" smtClean="0"/>
              <a:t>。这是因为文字处理软件生成的文档中含有</a:t>
            </a:r>
            <a:r>
              <a:rPr lang="en-US" altLang="zh-CN" dirty="0" smtClean="0"/>
              <a:t>Java</a:t>
            </a:r>
            <a:r>
              <a:rPr lang="zh-CN" altLang="en-US" dirty="0" smtClean="0"/>
              <a:t>编译器无法识别的不可见字符。</a:t>
            </a:r>
          </a:p>
          <a:p>
            <a:pPr eaLnBrk="1" hangingPunct="1"/>
            <a:r>
              <a:rPr lang="zh-CN" altLang="en-US" dirty="0" smtClean="0"/>
              <a:t>因此一个编辑器（比如</a:t>
            </a:r>
            <a:r>
              <a:rPr lang="en-US" altLang="zh-CN" dirty="0" smtClean="0"/>
              <a:t>NOTE.exe</a:t>
            </a:r>
            <a:r>
              <a:rPr lang="zh-CN" altLang="en-US" dirty="0" smtClean="0"/>
              <a:t>）加上</a:t>
            </a:r>
            <a:r>
              <a:rPr lang="en-US" altLang="zh-CN" dirty="0" smtClean="0"/>
              <a:t>JDK</a:t>
            </a:r>
            <a:r>
              <a:rPr lang="zh-CN" altLang="en-US" dirty="0" smtClean="0"/>
              <a:t>就可以构成一个最简单的</a:t>
            </a:r>
            <a:r>
              <a:rPr lang="en-US" altLang="zh-CN" dirty="0" smtClean="0"/>
              <a:t>Java</a:t>
            </a:r>
            <a:r>
              <a:rPr lang="zh-CN" altLang="en-US" dirty="0" smtClean="0"/>
              <a:t>开发环境。</a:t>
            </a:r>
          </a:p>
          <a:p>
            <a:pPr eaLnBrk="1" hangingPunct="1"/>
            <a:r>
              <a:rPr lang="zh-CN" altLang="en-US" dirty="0" smtClean="0"/>
              <a:t>但是如果要设计开发较大型的</a:t>
            </a:r>
            <a:r>
              <a:rPr lang="en-US" altLang="zh-CN" dirty="0" smtClean="0"/>
              <a:t>JAVA</a:t>
            </a:r>
            <a:r>
              <a:rPr lang="zh-CN" altLang="en-US" dirty="0" smtClean="0"/>
              <a:t>应用程序项目，还是要使用</a:t>
            </a:r>
            <a:r>
              <a:rPr lang="en-US" altLang="zh-CN" dirty="0" smtClean="0"/>
              <a:t>IDE</a:t>
            </a:r>
            <a:r>
              <a:rPr lang="zh-CN" altLang="en-US" dirty="0" smtClean="0"/>
              <a:t>。</a:t>
            </a:r>
            <a:r>
              <a:rPr lang="en-US" altLang="zh-CN" dirty="0" smtClean="0"/>
              <a:t>IDE</a:t>
            </a:r>
            <a:r>
              <a:rPr lang="zh-CN" altLang="en-US" dirty="0" smtClean="0"/>
              <a:t>（</a:t>
            </a:r>
            <a:r>
              <a:rPr lang="en-US" altLang="zh-CN" dirty="0" smtClean="0"/>
              <a:t>Integrated Development Environment, </a:t>
            </a:r>
            <a:r>
              <a:rPr lang="zh-CN" altLang="en-US" dirty="0" smtClean="0"/>
              <a:t>集成开发环境）是一种辅助程序开发人员开发软件的应用软件。</a:t>
            </a:r>
            <a:r>
              <a:rPr lang="en-US" altLang="zh-CN" dirty="0" smtClean="0"/>
              <a:t>IDE</a:t>
            </a:r>
            <a:r>
              <a:rPr lang="zh-CN" altLang="en-US" dirty="0" smtClean="0"/>
              <a:t>是集成了代码编写功能、分析功能、编译功能、调试功能等一体化的开发软件集合。市面上有大量的</a:t>
            </a:r>
            <a:r>
              <a:rPr lang="en-US" altLang="zh-CN" dirty="0" smtClean="0"/>
              <a:t>Java IDE</a:t>
            </a:r>
            <a:r>
              <a:rPr lang="zh-CN" altLang="en-US" dirty="0" smtClean="0"/>
              <a:t>。这些</a:t>
            </a:r>
            <a:r>
              <a:rPr lang="en-US" altLang="zh-CN" dirty="0" smtClean="0"/>
              <a:t>IDE</a:t>
            </a:r>
            <a:r>
              <a:rPr lang="zh-CN" altLang="en-US" dirty="0" smtClean="0"/>
              <a:t>产品都集成了</a:t>
            </a:r>
            <a:r>
              <a:rPr lang="en-US" altLang="zh-CN" dirty="0" smtClean="0"/>
              <a:t>JDK</a:t>
            </a:r>
            <a:r>
              <a:rPr lang="zh-CN" altLang="en-US" dirty="0" smtClean="0"/>
              <a:t>作为其主要的组成部分。其中最为流行的是</a:t>
            </a:r>
            <a:r>
              <a:rPr lang="en-US" altLang="zh-CN" dirty="0" smtClean="0"/>
              <a:t>Eclipse</a:t>
            </a:r>
            <a:r>
              <a:rPr lang="zh-CN" altLang="en-US" dirty="0" smtClean="0"/>
              <a:t>和</a:t>
            </a:r>
            <a:r>
              <a:rPr lang="en-US" altLang="zh-CN" dirty="0" err="1" smtClean="0"/>
              <a:t>NetBeans</a:t>
            </a:r>
            <a:r>
              <a:rPr lang="zh-CN" altLang="en-US" dirty="0" smtClean="0"/>
              <a:t>。</a:t>
            </a:r>
            <a:endParaRPr lang="en-US" altLang="zh-CN" dirty="0" smtClean="0"/>
          </a:p>
          <a:p>
            <a:pPr eaLnBrk="1" hangingPunct="1"/>
            <a:endParaRPr lang="en-US" altLang="zh-CN" dirty="0" smtClean="0"/>
          </a:p>
          <a:p>
            <a:pPr eaLnBrk="1" hangingPunct="1"/>
            <a:endParaRPr lang="zh-CN" altLang="en-US" dirty="0" smtClean="0"/>
          </a:p>
          <a:p>
            <a:pPr eaLnBrk="1" hangingPunct="1"/>
            <a:endParaRPr lang="en-US" altLang="zh-CN"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35</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36</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37</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38</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39</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40</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41</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5</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42</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43</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r>
              <a:rPr lang="zh-CN" altLang="en-US" dirty="0" smtClean="0">
                <a:ea typeface="宋体" charset="-122"/>
              </a:rPr>
              <a:t>定位有以下三种办法： </a:t>
            </a:r>
          </a:p>
          <a:p>
            <a:r>
              <a:rPr lang="en-US" altLang="zh-CN" dirty="0" smtClean="0">
                <a:ea typeface="宋体" charset="-122"/>
              </a:rPr>
              <a:t>A  </a:t>
            </a:r>
            <a:r>
              <a:rPr lang="zh-CN" altLang="en-US" dirty="0" smtClean="0">
                <a:ea typeface="宋体" charset="-122"/>
              </a:rPr>
              <a:t>打印输出，比如</a:t>
            </a:r>
            <a:r>
              <a:rPr lang="en-US" altLang="zh-CN" dirty="0" smtClean="0">
                <a:ea typeface="宋体" charset="-122"/>
              </a:rPr>
              <a:t>java</a:t>
            </a:r>
            <a:r>
              <a:rPr lang="zh-CN" altLang="en-US" dirty="0" smtClean="0">
                <a:ea typeface="宋体" charset="-122"/>
              </a:rPr>
              <a:t>的</a:t>
            </a:r>
            <a:r>
              <a:rPr lang="en-US" altLang="zh-CN" dirty="0" err="1" smtClean="0">
                <a:ea typeface="宋体" charset="-122"/>
              </a:rPr>
              <a:t>System.out.println</a:t>
            </a:r>
            <a:r>
              <a:rPr lang="en-US" altLang="zh-CN" dirty="0" smtClean="0">
                <a:ea typeface="宋体" charset="-122"/>
              </a:rPr>
              <a:t>()</a:t>
            </a:r>
            <a:r>
              <a:rPr lang="zh-CN" altLang="en-US" dirty="0" smtClean="0">
                <a:ea typeface="宋体" charset="-122"/>
              </a:rPr>
              <a:t>，比如</a:t>
            </a:r>
            <a:r>
              <a:rPr lang="en-US" altLang="zh-CN" dirty="0" err="1" smtClean="0">
                <a:ea typeface="宋体" charset="-122"/>
              </a:rPr>
              <a:t>js</a:t>
            </a:r>
            <a:r>
              <a:rPr lang="zh-CN" altLang="en-US" dirty="0" smtClean="0">
                <a:ea typeface="宋体" charset="-122"/>
              </a:rPr>
              <a:t>的</a:t>
            </a:r>
            <a:r>
              <a:rPr lang="en-US" altLang="zh-CN" dirty="0" smtClean="0">
                <a:ea typeface="宋体" charset="-122"/>
              </a:rPr>
              <a:t>alert()</a:t>
            </a:r>
            <a:r>
              <a:rPr lang="zh-CN" altLang="en-US" dirty="0" smtClean="0">
                <a:ea typeface="宋体" charset="-122"/>
              </a:rPr>
              <a:t>，这种办法常用，必须掌握 </a:t>
            </a:r>
            <a:endParaRPr lang="en-US" altLang="zh-CN" dirty="0" smtClean="0">
              <a:ea typeface="宋体" charset="-122"/>
            </a:endParaRPr>
          </a:p>
          <a:p>
            <a:r>
              <a:rPr lang="en-US" altLang="zh-CN" dirty="0" smtClean="0">
                <a:ea typeface="宋体" charset="-122"/>
              </a:rPr>
              <a:t>B  </a:t>
            </a:r>
            <a:r>
              <a:rPr lang="zh-CN" altLang="en-US" dirty="0" smtClean="0">
                <a:ea typeface="宋体" charset="-122"/>
              </a:rPr>
              <a:t>删掉一部分调试一部分，也就是去掉一部分的功能，做简化，然后调试剩下的功能，</a:t>
            </a:r>
            <a:r>
              <a:rPr lang="en-US" altLang="zh-CN" dirty="0" smtClean="0">
                <a:ea typeface="宋体" charset="-122"/>
              </a:rPr>
              <a:t>JSP</a:t>
            </a:r>
            <a:r>
              <a:rPr lang="zh-CN" altLang="en-US" dirty="0" smtClean="0">
                <a:ea typeface="宋体" charset="-122"/>
              </a:rPr>
              <a:t>和</a:t>
            </a:r>
            <a:r>
              <a:rPr lang="en-US" altLang="zh-CN" dirty="0" smtClean="0">
                <a:ea typeface="宋体" charset="-122"/>
              </a:rPr>
              <a:t>JavaScript</a:t>
            </a:r>
            <a:r>
              <a:rPr lang="zh-CN" altLang="en-US" dirty="0" smtClean="0">
                <a:ea typeface="宋体" charset="-122"/>
              </a:rPr>
              <a:t>常用。</a:t>
            </a:r>
          </a:p>
          <a:p>
            <a:r>
              <a:rPr lang="en-US" altLang="zh-CN" dirty="0" smtClean="0">
                <a:ea typeface="宋体" charset="-122"/>
              </a:rPr>
              <a:t>C  Debug</a:t>
            </a:r>
            <a:endParaRPr lang="zh-CN" altLang="en-US" dirty="0" smtClean="0">
              <a:ea typeface="宋体" charset="-122"/>
            </a:endParaRPr>
          </a:p>
          <a:p>
            <a:pPr eaLnBrk="1" hangingPunct="1"/>
            <a:endParaRPr lang="en-US" altLang="zh-CN"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44</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45</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46</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47</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48</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6</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8</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zh-CN" altLang="en-US" dirty="0" smtClean="0"/>
              <a:t>为了大家对</a:t>
            </a:r>
            <a:r>
              <a:rPr lang="en-US" altLang="zh-CN" dirty="0" smtClean="0"/>
              <a:t>java</a:t>
            </a:r>
            <a:r>
              <a:rPr lang="zh-CN" altLang="en-US" dirty="0" smtClean="0"/>
              <a:t>有一个全面了解，我们先回顾</a:t>
            </a:r>
            <a:r>
              <a:rPr lang="en-US" altLang="zh-CN" dirty="0" smtClean="0"/>
              <a:t>java</a:t>
            </a:r>
            <a:r>
              <a:rPr lang="zh-CN" altLang="en-US" dirty="0" smtClean="0"/>
              <a:t>的发展历史</a:t>
            </a:r>
          </a:p>
          <a:p>
            <a:pPr eaLnBrk="1" hangingPunct="1"/>
            <a:r>
              <a:rPr lang="en-US" altLang="zh-CN" dirty="0" smtClean="0"/>
              <a:t>Java</a:t>
            </a:r>
            <a:r>
              <a:rPr lang="zh-CN" altLang="en-US" dirty="0" smtClean="0"/>
              <a:t>的诞生可用“有心栽花花不开，无心插柳柳成荫”来形容。</a:t>
            </a:r>
            <a:endParaRPr lang="en-US" altLang="zh-CN" dirty="0" smtClean="0"/>
          </a:p>
          <a:p>
            <a:pPr eaLnBrk="1" hangingPunct="1"/>
            <a:endParaRPr lang="en-US" altLang="zh-CN" dirty="0" smtClean="0"/>
          </a:p>
          <a:p>
            <a:pPr eaLnBrk="1" hangingPunct="1"/>
            <a:r>
              <a:rPr lang="en-US" altLang="zh-CN" dirty="0" smtClean="0"/>
              <a:t>Sun Microsystems</a:t>
            </a:r>
            <a:r>
              <a:rPr lang="zh-CN" altLang="en-US" dirty="0" smtClean="0"/>
              <a:t>是</a:t>
            </a:r>
            <a:r>
              <a:rPr lang="en-US" altLang="zh-CN" dirty="0" smtClean="0"/>
              <a:t>IT</a:t>
            </a:r>
            <a:r>
              <a:rPr lang="zh-CN" altLang="en-US" dirty="0" smtClean="0"/>
              <a:t>及互联网技术服务公司（已被甲骨文收购）</a:t>
            </a:r>
            <a:r>
              <a:rPr lang="en-US" altLang="zh-CN" dirty="0" smtClean="0"/>
              <a:t>Sun Microsystems </a:t>
            </a:r>
            <a:r>
              <a:rPr lang="zh-CN" altLang="en-US" dirty="0" smtClean="0"/>
              <a:t>创建于</a:t>
            </a:r>
            <a:r>
              <a:rPr lang="en-US" altLang="zh-CN" dirty="0" smtClean="0"/>
              <a:t>1982</a:t>
            </a:r>
            <a:r>
              <a:rPr lang="zh-CN" altLang="en-US" dirty="0" smtClean="0"/>
              <a:t>年。主要产品是工作站及服务器。</a:t>
            </a:r>
            <a:endParaRPr lang="en-US" altLang="zh-CN" dirty="0" smtClean="0"/>
          </a:p>
          <a:p>
            <a:pPr eaLnBrk="1" hangingPunct="1"/>
            <a:endParaRPr lang="en-US" altLang="zh-CN" dirty="0" smtClean="0"/>
          </a:p>
          <a:p>
            <a:pPr eaLnBrk="1" hangingPunct="1"/>
            <a:r>
              <a:rPr lang="en-US" altLang="zh-CN" dirty="0" smtClean="0"/>
              <a:t>1984</a:t>
            </a:r>
            <a:r>
              <a:rPr lang="zh-CN" altLang="en-US" dirty="0" smtClean="0"/>
              <a:t>年到</a:t>
            </a:r>
            <a:r>
              <a:rPr lang="en-US" altLang="zh-CN" dirty="0" smtClean="0"/>
              <a:t>2010</a:t>
            </a:r>
            <a:r>
              <a:rPr lang="zh-CN" altLang="en-US" dirty="0" smtClean="0"/>
              <a:t>年间，高斯林一直在</a:t>
            </a:r>
            <a:r>
              <a:rPr lang="en-US" altLang="zh-CN" dirty="0" smtClean="0"/>
              <a:t>SUN</a:t>
            </a:r>
            <a:r>
              <a:rPr lang="zh-CN" altLang="en-US" dirty="0" smtClean="0"/>
              <a:t>公司工作。</a:t>
            </a:r>
            <a:endParaRPr lang="en-US" altLang="zh-CN" dirty="0" smtClean="0"/>
          </a:p>
          <a:p>
            <a:pPr eaLnBrk="1" hangingPunct="1"/>
            <a:endParaRPr lang="zh-CN" altLang="en-US" dirty="0" smtClean="0"/>
          </a:p>
          <a:p>
            <a:pPr eaLnBrk="1" hangingPunct="1"/>
            <a:r>
              <a:rPr lang="zh-CN" altLang="en-US" dirty="0" smtClean="0"/>
              <a:t>从</a:t>
            </a:r>
            <a:r>
              <a:rPr lang="en-US" altLang="zh-CN" dirty="0" smtClean="0"/>
              <a:t>1990</a:t>
            </a:r>
            <a:r>
              <a:rPr lang="zh-CN" altLang="en-US" dirty="0" smtClean="0"/>
              <a:t>年开始，</a:t>
            </a:r>
            <a:r>
              <a:rPr lang="en-US" altLang="zh-CN" dirty="0" smtClean="0"/>
              <a:t>Sun</a:t>
            </a:r>
            <a:r>
              <a:rPr lang="zh-CN" altLang="en-US" dirty="0" smtClean="0"/>
              <a:t>公司由</a:t>
            </a:r>
            <a:r>
              <a:rPr lang="en-US" altLang="zh-CN" dirty="0" smtClean="0"/>
              <a:t>James Gosling</a:t>
            </a:r>
            <a:r>
              <a:rPr lang="zh-CN" altLang="en-US" dirty="0" smtClean="0"/>
              <a:t>（詹姆斯</a:t>
            </a:r>
            <a:r>
              <a:rPr lang="en-US" altLang="zh-CN" dirty="0" smtClean="0"/>
              <a:t>.</a:t>
            </a:r>
            <a:r>
              <a:rPr lang="zh-CN" altLang="en-US" dirty="0" smtClean="0"/>
              <a:t>高斯林）领导的开发小组试图开发一种</a:t>
            </a:r>
            <a:r>
              <a:rPr lang="en-US" altLang="zh-CN" dirty="0" smtClean="0"/>
              <a:t>C/C++</a:t>
            </a:r>
            <a:r>
              <a:rPr lang="zh-CN" altLang="en-US" dirty="0" smtClean="0"/>
              <a:t>语言的替代品。</a:t>
            </a:r>
          </a:p>
          <a:p>
            <a:pPr eaLnBrk="1" hangingPunct="1"/>
            <a:r>
              <a:rPr lang="zh-CN" altLang="en-US" dirty="0" smtClean="0"/>
              <a:t>他们认为</a:t>
            </a:r>
            <a:r>
              <a:rPr lang="en-US" altLang="zh-CN" dirty="0" smtClean="0"/>
              <a:t>C++</a:t>
            </a:r>
            <a:r>
              <a:rPr lang="zh-CN" altLang="en-US" dirty="0" smtClean="0"/>
              <a:t>需要太多的内存；</a:t>
            </a:r>
          </a:p>
          <a:p>
            <a:pPr eaLnBrk="1" hangingPunct="1"/>
            <a:r>
              <a:rPr lang="zh-CN" altLang="en-US" dirty="0" smtClean="0"/>
              <a:t>太过于复杂以至于容易导致编程错误；</a:t>
            </a:r>
          </a:p>
          <a:p>
            <a:pPr eaLnBrk="1" hangingPunct="1"/>
            <a:r>
              <a:rPr lang="zh-CN" altLang="en-US" dirty="0" smtClean="0"/>
              <a:t>缺乏垃圾回收机制使得程序员必须自己进行内存管理；</a:t>
            </a:r>
          </a:p>
          <a:p>
            <a:pPr eaLnBrk="1" hangingPunct="1"/>
            <a:r>
              <a:rPr lang="zh-CN" altLang="en-US" dirty="0" smtClean="0"/>
              <a:t>对分布式编程以及线程缺乏支持。</a:t>
            </a:r>
          </a:p>
          <a:p>
            <a:pPr eaLnBrk="1" hangingPunct="1"/>
            <a:endParaRPr lang="en-US" altLang="zh-CN"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9</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zh-CN" altLang="en-US" dirty="0" smtClean="0"/>
              <a:t>到了</a:t>
            </a:r>
            <a:r>
              <a:rPr lang="en-US" altLang="zh-CN" dirty="0" smtClean="0"/>
              <a:t>1992</a:t>
            </a:r>
            <a:r>
              <a:rPr lang="zh-CN" altLang="en-US" dirty="0" smtClean="0"/>
              <a:t>年夏天，新的语言创建出来了，</a:t>
            </a:r>
            <a:r>
              <a:rPr lang="en-US" altLang="zh-CN" dirty="0" smtClean="0"/>
              <a:t>Gosling</a:t>
            </a:r>
            <a:r>
              <a:rPr lang="zh-CN" altLang="en-US" dirty="0" smtClean="0"/>
              <a:t>以他办公室外的橡树把它命名为</a:t>
            </a:r>
            <a:r>
              <a:rPr lang="en-US" altLang="zh-CN" dirty="0" smtClean="0"/>
              <a:t>Oak</a:t>
            </a:r>
            <a:r>
              <a:rPr lang="zh-CN" altLang="en-US" dirty="0" smtClean="0"/>
              <a:t>。并且制作出了一个用于演示</a:t>
            </a:r>
            <a:r>
              <a:rPr lang="en-US" altLang="zh-CN" dirty="0" smtClean="0"/>
              <a:t>Oak</a:t>
            </a:r>
            <a:r>
              <a:rPr lang="zh-CN" altLang="en-US" dirty="0" smtClean="0"/>
              <a:t>语言能力的样机。</a:t>
            </a:r>
            <a:r>
              <a:rPr lang="en-US" altLang="zh-CN" dirty="0" smtClean="0"/>
              <a:t>Sun</a:t>
            </a:r>
            <a:r>
              <a:rPr lang="zh-CN" altLang="en-US" dirty="0" smtClean="0"/>
              <a:t>公司原本预期</a:t>
            </a:r>
            <a:r>
              <a:rPr lang="en-US" altLang="zh-CN" dirty="0" smtClean="0"/>
              <a:t>Oak</a:t>
            </a:r>
            <a:r>
              <a:rPr lang="zh-CN" altLang="en-US" dirty="0" smtClean="0"/>
              <a:t>语言会在消费电子设备（如有线电视机顶盒</a:t>
            </a:r>
            <a:r>
              <a:rPr lang="en-US" altLang="zh-CN" dirty="0" smtClean="0"/>
              <a:t>/</a:t>
            </a:r>
            <a:r>
              <a:rPr lang="zh-CN" altLang="en-US" dirty="0" smtClean="0"/>
              <a:t>电话、闹钟、烤面包机）市场上派上用场。但是由于这些智能化家电的市场需求没有预期的高，</a:t>
            </a:r>
            <a:r>
              <a:rPr lang="en-US" altLang="zh-CN" dirty="0" smtClean="0"/>
              <a:t>Oak</a:t>
            </a:r>
            <a:r>
              <a:rPr lang="zh-CN" altLang="en-US" dirty="0" smtClean="0"/>
              <a:t>语言并没有引起行业巨头的兴趣。最终</a:t>
            </a:r>
            <a:r>
              <a:rPr lang="en-US" altLang="zh-CN" dirty="0" smtClean="0"/>
              <a:t>SUN</a:t>
            </a:r>
            <a:r>
              <a:rPr lang="zh-CN" altLang="en-US" dirty="0" smtClean="0"/>
              <a:t>公司被迫放弃了该项计划。</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10</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zh-CN" altLang="en-US" dirty="0" smtClean="0"/>
              <a:t>从</a:t>
            </a:r>
            <a:r>
              <a:rPr lang="en-US" altLang="zh-CN" dirty="0" smtClean="0"/>
              <a:t>1991</a:t>
            </a:r>
            <a:r>
              <a:rPr lang="zh-CN" altLang="en-US" dirty="0" smtClean="0"/>
              <a:t>年开始直到</a:t>
            </a:r>
            <a:r>
              <a:rPr lang="en-US" altLang="zh-CN" dirty="0" smtClean="0"/>
              <a:t>1994</a:t>
            </a:r>
            <a:r>
              <a:rPr lang="zh-CN" altLang="en-US" dirty="0" smtClean="0"/>
              <a:t>年，</a:t>
            </a:r>
            <a:r>
              <a:rPr lang="en-US" altLang="zh-CN" dirty="0" smtClean="0"/>
              <a:t>Oak</a:t>
            </a:r>
            <a:r>
              <a:rPr lang="zh-CN" altLang="en-US" dirty="0" smtClean="0"/>
              <a:t>语言一直都无人问津。</a:t>
            </a:r>
            <a:r>
              <a:rPr lang="en-US" altLang="zh-CN" dirty="0" smtClean="0"/>
              <a:t>1994</a:t>
            </a:r>
            <a:r>
              <a:rPr lang="zh-CN" altLang="en-US" dirty="0" smtClean="0"/>
              <a:t>年</a:t>
            </a:r>
            <a:r>
              <a:rPr lang="en-US" altLang="zh-CN" dirty="0" smtClean="0"/>
              <a:t>6</a:t>
            </a:r>
            <a:r>
              <a:rPr lang="zh-CN" altLang="en-US" dirty="0" smtClean="0"/>
              <a:t>月，在经历了一场历时三天的激烈讨论后，</a:t>
            </a:r>
            <a:r>
              <a:rPr lang="en-US" altLang="zh-CN" dirty="0" smtClean="0"/>
              <a:t>Sun</a:t>
            </a:r>
            <a:r>
              <a:rPr lang="zh-CN" altLang="en-US" dirty="0" smtClean="0"/>
              <a:t>公司的高层认为随着图形界面</a:t>
            </a:r>
            <a:r>
              <a:rPr lang="en-US" altLang="zh-CN" dirty="0" smtClean="0"/>
              <a:t>WEB</a:t>
            </a:r>
            <a:r>
              <a:rPr lang="zh-CN" altLang="en-US" dirty="0" smtClean="0"/>
              <a:t>浏览器的全面普及，因特网将会是一个比智能化家电更大的市场。同时因特网也需要</a:t>
            </a:r>
            <a:r>
              <a:rPr lang="en-US" altLang="zh-CN" dirty="0" smtClean="0"/>
              <a:t>Oak</a:t>
            </a:r>
            <a:r>
              <a:rPr lang="zh-CN" altLang="en-US" dirty="0" smtClean="0"/>
              <a:t>这样一种平台无关、简单而可靠的编程语言。</a:t>
            </a:r>
          </a:p>
          <a:p>
            <a:pPr eaLnBrk="1" hangingPunct="1"/>
            <a:r>
              <a:rPr lang="zh-CN" altLang="en-US" dirty="0" smtClean="0"/>
              <a:t>因此他们决定把“</a:t>
            </a:r>
            <a:r>
              <a:rPr lang="en-US" altLang="zh-CN" dirty="0" smtClean="0"/>
              <a:t>Oak”</a:t>
            </a:r>
            <a:r>
              <a:rPr lang="zh-CN" altLang="en-US" dirty="0" smtClean="0"/>
              <a:t>的技术应用于互联网，重新推出。当</a:t>
            </a:r>
            <a:r>
              <a:rPr lang="en-US" altLang="zh-CN" dirty="0" smtClean="0"/>
              <a:t>Sun</a:t>
            </a:r>
            <a:r>
              <a:rPr lang="zh-CN" altLang="en-US" dirty="0" smtClean="0"/>
              <a:t>公司打算注册</a:t>
            </a:r>
            <a:r>
              <a:rPr lang="en-US" altLang="zh-CN" dirty="0" smtClean="0"/>
              <a:t>Oak</a:t>
            </a:r>
            <a:r>
              <a:rPr lang="zh-CN" altLang="en-US" dirty="0" smtClean="0"/>
              <a:t>商标时发现“</a:t>
            </a:r>
            <a:r>
              <a:rPr lang="en-US" altLang="zh-CN" dirty="0" smtClean="0"/>
              <a:t>Oak”</a:t>
            </a:r>
            <a:r>
              <a:rPr lang="zh-CN" altLang="en-US" dirty="0" smtClean="0"/>
              <a:t>已被一家显卡制造商抢注，在无奈之下，他们决定把这种新的语言命名为</a:t>
            </a:r>
            <a:r>
              <a:rPr lang="en-US" altLang="zh-CN" dirty="0" smtClean="0"/>
              <a:t>Java</a:t>
            </a:r>
            <a:r>
              <a:rPr lang="zh-CN" altLang="en-US" dirty="0" smtClean="0"/>
              <a:t>，其寓意是为世人端上一杯热咖啡。“</a:t>
            </a:r>
            <a:r>
              <a:rPr lang="en-US" altLang="zh-CN" dirty="0" smtClean="0"/>
              <a:t>Java”</a:t>
            </a:r>
            <a:r>
              <a:rPr lang="zh-CN" altLang="en-US" dirty="0" smtClean="0"/>
              <a:t>是印度尼西亚上一个盛产咖啡的岛屿，中文译名是“爪哇”。</a:t>
            </a:r>
            <a:endParaRPr lang="en-US" altLang="zh-CN" dirty="0" smtClean="0"/>
          </a:p>
          <a:p>
            <a:pPr eaLnBrk="1" hangingPunct="1"/>
            <a:endParaRPr lang="zh-CN" altLang="en-US" dirty="0" smtClean="0"/>
          </a:p>
          <a:p>
            <a:pPr eaLnBrk="1" hangingPunct="1"/>
            <a:r>
              <a:rPr lang="en-US" altLang="zh-CN" dirty="0" smtClean="0"/>
              <a:t>1995</a:t>
            </a:r>
            <a:r>
              <a:rPr lang="zh-CN" altLang="en-US" dirty="0" smtClean="0"/>
              <a:t>年</a:t>
            </a:r>
            <a:r>
              <a:rPr lang="en-US" altLang="zh-CN" dirty="0" smtClean="0"/>
              <a:t>,SUN</a:t>
            </a:r>
            <a:r>
              <a:rPr lang="zh-CN" altLang="en-US" dirty="0" smtClean="0"/>
              <a:t>公司正式发布</a:t>
            </a:r>
            <a:r>
              <a:rPr lang="en-US" altLang="zh-CN" dirty="0" smtClean="0"/>
              <a:t>Java</a:t>
            </a:r>
            <a:r>
              <a:rPr lang="zh-CN" altLang="en-US" dirty="0" smtClean="0"/>
              <a:t>语言</a:t>
            </a:r>
            <a:r>
              <a:rPr lang="en-US" altLang="zh-CN" dirty="0" smtClean="0"/>
              <a:t>, </a:t>
            </a:r>
            <a:r>
              <a:rPr lang="zh-CN" altLang="en-US" dirty="0" smtClean="0"/>
              <a:t>由于它拥有平台中立、自动垃圾回收等在当年非常先进的特性，在整个</a:t>
            </a:r>
            <a:r>
              <a:rPr lang="en-US" altLang="zh-CN" dirty="0" smtClean="0"/>
              <a:t>IT</a:t>
            </a:r>
            <a:r>
              <a:rPr lang="zh-CN" altLang="en-US" dirty="0" smtClean="0"/>
              <a:t>业界引起了巨大轰动，当年的许多软件业界巨头，包括</a:t>
            </a:r>
            <a:r>
              <a:rPr lang="en-US" altLang="zh-CN" dirty="0" smtClean="0"/>
              <a:t>Microsoft</a:t>
            </a:r>
            <a:r>
              <a:rPr lang="zh-CN" altLang="en-US" dirty="0" smtClean="0"/>
              <a:t>、 </a:t>
            </a:r>
            <a:r>
              <a:rPr lang="en-US" altLang="zh-CN" dirty="0" smtClean="0"/>
              <a:t>IBM</a:t>
            </a:r>
            <a:r>
              <a:rPr lang="zh-CN" altLang="en-US" dirty="0" smtClean="0"/>
              <a:t>、</a:t>
            </a:r>
            <a:r>
              <a:rPr lang="en-US" altLang="zh-CN" dirty="0" smtClean="0"/>
              <a:t>NETSCAPE</a:t>
            </a:r>
            <a:r>
              <a:rPr lang="zh-CN" altLang="en-US" dirty="0" smtClean="0"/>
              <a:t>、</a:t>
            </a:r>
            <a:r>
              <a:rPr lang="en-US" altLang="zh-CN" dirty="0" smtClean="0"/>
              <a:t>NOVELL</a:t>
            </a:r>
            <a:r>
              <a:rPr lang="zh-CN" altLang="en-US" dirty="0" smtClean="0"/>
              <a:t>、</a:t>
            </a:r>
            <a:r>
              <a:rPr lang="en-US" altLang="zh-CN" dirty="0" smtClean="0"/>
              <a:t>APPLE</a:t>
            </a:r>
            <a:r>
              <a:rPr lang="zh-CN" altLang="en-US" dirty="0" smtClean="0"/>
              <a:t>、</a:t>
            </a:r>
            <a:r>
              <a:rPr lang="en-US" altLang="zh-CN" dirty="0" smtClean="0"/>
              <a:t>DEC</a:t>
            </a:r>
            <a:r>
              <a:rPr lang="zh-CN" altLang="en-US" dirty="0" smtClean="0"/>
              <a:t>、</a:t>
            </a:r>
            <a:r>
              <a:rPr lang="en-US" altLang="zh-CN" dirty="0" smtClean="0"/>
              <a:t>SGI</a:t>
            </a:r>
            <a:r>
              <a:rPr lang="zh-CN" altLang="en-US" dirty="0" smtClean="0"/>
              <a:t>等公司纷纷购买</a:t>
            </a:r>
            <a:r>
              <a:rPr lang="en-US" altLang="zh-CN" dirty="0" smtClean="0"/>
              <a:t>Java</a:t>
            </a:r>
            <a:r>
              <a:rPr lang="zh-CN" altLang="en-US" dirty="0" smtClean="0"/>
              <a:t>语言的使用权，</a:t>
            </a:r>
            <a:r>
              <a:rPr lang="en-US" altLang="zh-CN" dirty="0" smtClean="0"/>
              <a:t>Java</a:t>
            </a:r>
            <a:r>
              <a:rPr lang="zh-CN" altLang="en-US" dirty="0" smtClean="0"/>
              <a:t>的统治地位随之得到了肯定。</a:t>
            </a:r>
          </a:p>
          <a:p>
            <a:pPr eaLnBrk="1" hangingPunct="1"/>
            <a:r>
              <a:rPr lang="zh-CN" altLang="en-US" dirty="0" smtClean="0"/>
              <a:t>通过把</a:t>
            </a:r>
            <a:r>
              <a:rPr lang="en-US" altLang="zh-CN" dirty="0" smtClean="0"/>
              <a:t>Java</a:t>
            </a:r>
            <a:r>
              <a:rPr lang="zh-CN" altLang="en-US" dirty="0" smtClean="0"/>
              <a:t>和</a:t>
            </a:r>
            <a:r>
              <a:rPr lang="en-US" altLang="zh-CN" dirty="0" smtClean="0"/>
              <a:t>WEB</a:t>
            </a:r>
            <a:r>
              <a:rPr lang="zh-CN" altLang="en-US" dirty="0" smtClean="0"/>
              <a:t>应用服务器结合起来，</a:t>
            </a:r>
            <a:r>
              <a:rPr lang="en-US" altLang="zh-CN" dirty="0" smtClean="0"/>
              <a:t>Java</a:t>
            </a:r>
            <a:r>
              <a:rPr lang="zh-CN" altLang="en-US" dirty="0" smtClean="0"/>
              <a:t>平台已经成为了把企业级后台系统和</a:t>
            </a:r>
            <a:r>
              <a:rPr lang="en-US" altLang="zh-CN" dirty="0" smtClean="0"/>
              <a:t>WEB</a:t>
            </a:r>
            <a:r>
              <a:rPr lang="zh-CN" altLang="en-US" dirty="0" smtClean="0"/>
              <a:t>整合的首选平台，很多大企业都愿意把部分或全部的以</a:t>
            </a:r>
            <a:r>
              <a:rPr lang="en-US" altLang="zh-CN" dirty="0" smtClean="0"/>
              <a:t>Java</a:t>
            </a:r>
            <a:r>
              <a:rPr lang="zh-CN" altLang="en-US" dirty="0" smtClean="0"/>
              <a:t>编写的业务系统迁移到基于</a:t>
            </a:r>
            <a:r>
              <a:rPr lang="en-US" altLang="zh-CN" dirty="0" smtClean="0"/>
              <a:t>Java</a:t>
            </a:r>
            <a:r>
              <a:rPr lang="zh-CN" altLang="en-US" dirty="0" smtClean="0"/>
              <a:t>的高交互性的网上平台。</a:t>
            </a:r>
          </a:p>
          <a:p>
            <a:pPr eaLnBrk="1" hangingPunct="1"/>
            <a:r>
              <a:rPr lang="zh-CN" altLang="en-US" dirty="0" smtClean="0"/>
              <a:t>另一方面，</a:t>
            </a:r>
            <a:r>
              <a:rPr lang="en-US" altLang="zh-CN" dirty="0" smtClean="0"/>
              <a:t>Java</a:t>
            </a:r>
            <a:r>
              <a:rPr lang="zh-CN" altLang="en-US" dirty="0" smtClean="0"/>
              <a:t>在企业级应用上的成熟表现也吸引了大量的开源组织投身于</a:t>
            </a:r>
            <a:r>
              <a:rPr lang="en-US" altLang="zh-CN" dirty="0" smtClean="0"/>
              <a:t>Java</a:t>
            </a:r>
            <a:r>
              <a:rPr lang="zh-CN" altLang="en-US" dirty="0" smtClean="0"/>
              <a:t>阵营。这些开源组织为</a:t>
            </a:r>
            <a:r>
              <a:rPr lang="en-US" altLang="zh-CN" dirty="0" smtClean="0"/>
              <a:t>Java</a:t>
            </a:r>
            <a:r>
              <a:rPr lang="zh-CN" altLang="en-US" dirty="0" smtClean="0"/>
              <a:t>企业级应用贡献了成熟的开源框架（</a:t>
            </a:r>
            <a:r>
              <a:rPr lang="en-US" altLang="zh-CN" dirty="0" smtClean="0"/>
              <a:t>Spring Framework</a:t>
            </a:r>
            <a:r>
              <a:rPr lang="zh-CN" altLang="en-US" dirty="0" smtClean="0"/>
              <a:t>、</a:t>
            </a:r>
            <a:r>
              <a:rPr lang="en-US" altLang="zh-CN" dirty="0" smtClean="0"/>
              <a:t>Hibernate</a:t>
            </a:r>
            <a:r>
              <a:rPr lang="zh-CN" altLang="en-US" dirty="0" smtClean="0"/>
              <a:t>等）、开源的标准实现以及开源的工具（</a:t>
            </a:r>
            <a:r>
              <a:rPr lang="en-US" altLang="zh-CN" dirty="0" smtClean="0"/>
              <a:t>Apache Tomcat</a:t>
            </a:r>
            <a:r>
              <a:rPr lang="zh-CN" altLang="en-US" dirty="0" smtClean="0"/>
              <a:t>、</a:t>
            </a:r>
            <a:r>
              <a:rPr lang="en-US" altLang="zh-CN" dirty="0" err="1" smtClean="0"/>
              <a:t>GlassFish</a:t>
            </a:r>
            <a:r>
              <a:rPr lang="en-US" altLang="zh-CN" dirty="0" smtClean="0"/>
              <a:t> Application Server</a:t>
            </a:r>
            <a:r>
              <a:rPr lang="zh-CN" altLang="en-US" dirty="0" smtClean="0"/>
              <a:t>等）。这两方面的因素又反过来进一步促进了</a:t>
            </a:r>
            <a:r>
              <a:rPr lang="en-US" altLang="zh-CN" dirty="0" smtClean="0"/>
              <a:t>Java</a:t>
            </a:r>
            <a:r>
              <a:rPr lang="zh-CN" altLang="en-US" dirty="0" smtClean="0"/>
              <a:t>在跨平台的企业级应用上的发展。</a:t>
            </a:r>
          </a:p>
          <a:p>
            <a:pPr eaLnBrk="1" hangingPunct="1"/>
            <a:r>
              <a:rPr lang="zh-CN" altLang="en-US" dirty="0" smtClean="0"/>
              <a:t>在移动领域，非常受欢迎的</a:t>
            </a:r>
            <a:r>
              <a:rPr lang="en-US" altLang="zh-CN" dirty="0" smtClean="0"/>
              <a:t>Google Android</a:t>
            </a:r>
            <a:r>
              <a:rPr lang="zh-CN" altLang="en-US" dirty="0" smtClean="0"/>
              <a:t>操作系统也使用</a:t>
            </a:r>
            <a:r>
              <a:rPr lang="en-US" altLang="zh-CN" dirty="0" smtClean="0"/>
              <a:t>Java</a:t>
            </a:r>
            <a:r>
              <a:rPr lang="zh-CN" altLang="en-US" dirty="0" smtClean="0"/>
              <a:t>语言进行应用程序开发。不过</a:t>
            </a:r>
            <a:r>
              <a:rPr lang="en-US" altLang="zh-CN" dirty="0" smtClean="0"/>
              <a:t>Android</a:t>
            </a:r>
            <a:r>
              <a:rPr lang="zh-CN" altLang="en-US" dirty="0" smtClean="0"/>
              <a:t>操作系统并不使用传统</a:t>
            </a:r>
            <a:r>
              <a:rPr lang="en-US" altLang="zh-CN" dirty="0" smtClean="0"/>
              <a:t>Java</a:t>
            </a:r>
            <a:r>
              <a:rPr lang="zh-CN" altLang="en-US" dirty="0" smtClean="0"/>
              <a:t>平台所提供的类库。此外，</a:t>
            </a:r>
            <a:r>
              <a:rPr lang="en-US" altLang="zh-CN" dirty="0" smtClean="0"/>
              <a:t>Android</a:t>
            </a:r>
            <a:r>
              <a:rPr lang="zh-CN" altLang="en-US" dirty="0" smtClean="0"/>
              <a:t>上的</a:t>
            </a:r>
            <a:r>
              <a:rPr lang="en-US" altLang="zh-CN" dirty="0" smtClean="0"/>
              <a:t>Java</a:t>
            </a:r>
            <a:r>
              <a:rPr lang="zh-CN" altLang="en-US" dirty="0" smtClean="0"/>
              <a:t>字节码使用一种特殊的虚拟机：</a:t>
            </a:r>
            <a:r>
              <a:rPr lang="en-US" altLang="zh-CN" dirty="0" err="1" smtClean="0"/>
              <a:t>Dalvik</a:t>
            </a:r>
            <a:r>
              <a:rPr lang="zh-CN" altLang="en-US" dirty="0" smtClean="0"/>
              <a:t>执行，因此它不能称之为传统的</a:t>
            </a:r>
            <a:r>
              <a:rPr lang="en-US" altLang="zh-CN" dirty="0" smtClean="0"/>
              <a:t>Java</a:t>
            </a:r>
            <a:r>
              <a:rPr lang="zh-CN" altLang="en-US" dirty="0" smtClean="0"/>
              <a:t>平台。</a:t>
            </a:r>
          </a:p>
          <a:p>
            <a:pPr eaLnBrk="1" hangingPunct="1"/>
            <a:r>
              <a:rPr lang="zh-CN" altLang="en-US" dirty="0" smtClean="0"/>
              <a:t>在</a:t>
            </a:r>
            <a:r>
              <a:rPr lang="en-US" altLang="zh-CN" dirty="0" smtClean="0"/>
              <a:t>Java</a:t>
            </a:r>
            <a:r>
              <a:rPr lang="zh-CN" altLang="en-US" dirty="0" smtClean="0"/>
              <a:t>曾经因为其执行效率而大受诟病的桌面应用领域，</a:t>
            </a:r>
            <a:r>
              <a:rPr lang="en-US" altLang="zh-CN" dirty="0" smtClean="0"/>
              <a:t>Java</a:t>
            </a:r>
            <a:r>
              <a:rPr lang="zh-CN" altLang="en-US" dirty="0" smtClean="0"/>
              <a:t>也得到了长足的发展。根据一项统计，全球大约</a:t>
            </a:r>
            <a:r>
              <a:rPr lang="en-US" altLang="zh-CN" dirty="0" smtClean="0"/>
              <a:t>8.5</a:t>
            </a:r>
            <a:r>
              <a:rPr lang="zh-CN" altLang="en-US" dirty="0" smtClean="0"/>
              <a:t>亿台个人电脑安装了</a:t>
            </a:r>
            <a:r>
              <a:rPr lang="en-US" altLang="zh-CN" dirty="0" smtClean="0"/>
              <a:t>Java</a:t>
            </a:r>
            <a:r>
              <a:rPr lang="zh-CN" altLang="en-US" dirty="0" smtClean="0"/>
              <a:t>运行时环境。一些广泛使用的桌面应用程序使用</a:t>
            </a:r>
            <a:r>
              <a:rPr lang="en-US" altLang="zh-CN" dirty="0" smtClean="0"/>
              <a:t>Java</a:t>
            </a:r>
            <a:r>
              <a:rPr lang="zh-CN" altLang="en-US" dirty="0" smtClean="0"/>
              <a:t>编写的，这其中包括集成开发环境</a:t>
            </a:r>
            <a:r>
              <a:rPr lang="en-US" altLang="zh-CN" dirty="0" err="1" smtClean="0"/>
              <a:t>NetBeans</a:t>
            </a:r>
            <a:r>
              <a:rPr lang="zh-CN" altLang="en-US" dirty="0" smtClean="0"/>
              <a:t>和</a:t>
            </a:r>
            <a:r>
              <a:rPr lang="en-US" altLang="zh-CN" dirty="0" smtClean="0"/>
              <a:t>Eclipse</a:t>
            </a:r>
            <a:r>
              <a:rPr lang="zh-CN" altLang="en-US" dirty="0" smtClean="0"/>
              <a:t>、办公软件</a:t>
            </a:r>
            <a:r>
              <a:rPr lang="en-US" altLang="zh-CN" dirty="0" err="1" smtClean="0"/>
              <a:t>OpenOffice</a:t>
            </a:r>
            <a:r>
              <a:rPr lang="zh-CN" altLang="en-US" dirty="0" smtClean="0"/>
              <a:t>以及著名的科学计算软件</a:t>
            </a:r>
            <a:r>
              <a:rPr lang="en-US" altLang="zh-CN" dirty="0" err="1" smtClean="0"/>
              <a:t>Matlab</a:t>
            </a:r>
            <a:r>
              <a:rPr lang="zh-CN" altLang="en-US" dirty="0" smtClean="0"/>
              <a:t>。一些高端的基础软件，如</a:t>
            </a:r>
            <a:r>
              <a:rPr lang="en-US" altLang="zh-CN" dirty="0" smtClean="0"/>
              <a:t>Lotus Notes</a:t>
            </a:r>
            <a:r>
              <a:rPr lang="zh-CN" altLang="en-US" dirty="0" smtClean="0"/>
              <a:t>和</a:t>
            </a:r>
            <a:r>
              <a:rPr lang="en-US" altLang="zh-CN" dirty="0" smtClean="0"/>
              <a:t>IBM DB2</a:t>
            </a:r>
            <a:r>
              <a:rPr lang="zh-CN" altLang="en-US" dirty="0" smtClean="0"/>
              <a:t>，也使用基于</a:t>
            </a:r>
            <a:r>
              <a:rPr lang="en-US" altLang="zh-CN" dirty="0" smtClean="0"/>
              <a:t>Java</a:t>
            </a:r>
            <a:r>
              <a:rPr lang="zh-CN" altLang="en-US" dirty="0" smtClean="0"/>
              <a:t>开发的跨平台的图形用户界面。</a:t>
            </a:r>
          </a:p>
          <a:p>
            <a:pPr eaLnBrk="1" hangingPunct="1"/>
            <a:r>
              <a:rPr lang="zh-CN" altLang="en-US" dirty="0" smtClean="0"/>
              <a:t>根据</a:t>
            </a:r>
            <a:r>
              <a:rPr lang="en-US" altLang="zh-CN" dirty="0" smtClean="0"/>
              <a:t>TIOBE</a:t>
            </a:r>
            <a:r>
              <a:rPr lang="zh-CN" altLang="en-US" dirty="0" smtClean="0"/>
              <a:t>统计表明，现在</a:t>
            </a:r>
            <a:r>
              <a:rPr lang="en-US" altLang="zh-CN" dirty="0" smtClean="0"/>
              <a:t>Java</a:t>
            </a:r>
            <a:r>
              <a:rPr lang="zh-CN" altLang="en-US" dirty="0" smtClean="0"/>
              <a:t>是世界上开发人员最常使用的第一语言。世界上大约四分之一的程序员在使用</a:t>
            </a:r>
            <a:r>
              <a:rPr lang="en-US" altLang="zh-CN" dirty="0" smtClean="0"/>
              <a:t>Java</a:t>
            </a:r>
            <a:r>
              <a:rPr lang="zh-CN" altLang="en-US" dirty="0" smtClean="0"/>
              <a:t>进行开发工作。</a:t>
            </a:r>
          </a:p>
          <a:p>
            <a:pPr eaLnBrk="1" hangingPunct="1"/>
            <a:endParaRPr lang="en-US" altLang="zh-CN" dirty="0" smtClean="0"/>
          </a:p>
          <a:p>
            <a:pPr eaLnBrk="1" hangingPunct="1"/>
            <a:r>
              <a:rPr lang="zh-CN" altLang="en-US" dirty="0" smtClean="0"/>
              <a:t>以下我们以</a:t>
            </a:r>
            <a:r>
              <a:rPr lang="en-US" altLang="zh-CN" dirty="0" smtClean="0"/>
              <a:t>Java</a:t>
            </a:r>
            <a:r>
              <a:rPr lang="zh-CN" altLang="en-US" dirty="0" smtClean="0"/>
              <a:t>开发包（</a:t>
            </a:r>
            <a:r>
              <a:rPr lang="en-US" altLang="zh-CN" dirty="0" smtClean="0"/>
              <a:t>JDK</a:t>
            </a:r>
            <a:r>
              <a:rPr lang="zh-CN" altLang="en-US" dirty="0" smtClean="0"/>
              <a:t>）的版本号演化为主线，对</a:t>
            </a:r>
            <a:r>
              <a:rPr lang="en-US" altLang="zh-CN" dirty="0" smtClean="0"/>
              <a:t>Java</a:t>
            </a:r>
            <a:r>
              <a:rPr lang="zh-CN" altLang="en-US" dirty="0" smtClean="0"/>
              <a:t>发展历程中的大事进行回顾：</a:t>
            </a:r>
          </a:p>
          <a:p>
            <a:pPr eaLnBrk="1" hangingPunct="1"/>
            <a:r>
              <a:rPr lang="zh-CN" altLang="en-US" dirty="0" smtClean="0"/>
              <a:t>（此段列表我不一定一一讲述，太长，只挑重点来讲。。。。）</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6B5B991-48FB-4CA2-8D63-EB8871FC7276}" type="slidenum">
              <a:rPr lang="zh-CN" altLang="en-US" b="0" smtClean="0"/>
              <a:pPr/>
              <a:t>11</a:t>
            </a:fld>
            <a:endParaRPr lang="en-US" altLang="zh-CN" b="0"/>
          </a:p>
        </p:txBody>
      </p:sp>
      <p:sp>
        <p:nvSpPr>
          <p:cNvPr id="16387" name="Rectangle 2"/>
          <p:cNvSpPr>
            <a:spLocks noGrp="1" noRot="1" noChangeAspect="1" noChangeArrowheads="1" noTextEdit="1"/>
          </p:cNvSpPr>
          <p:nvPr>
            <p:ph type="sldImg"/>
          </p:nvPr>
        </p:nvSpPr>
        <p:spPr>
          <a:xfrm>
            <a:off x="3149600" y="514350"/>
            <a:ext cx="3429000" cy="2571750"/>
          </a:xfrm>
          <a:ln/>
        </p:spPr>
      </p:sp>
      <p:sp>
        <p:nvSpPr>
          <p:cNvPr id="16388" name="Rectangle 3"/>
          <p:cNvSpPr>
            <a:spLocks noGrp="1" noChangeArrowheads="1"/>
          </p:cNvSpPr>
          <p:nvPr>
            <p:ph type="body" idx="1"/>
          </p:nvPr>
        </p:nvSpPr>
        <p:spPr>
          <a:xfrm>
            <a:off x="973138" y="3257550"/>
            <a:ext cx="7778750" cy="3086100"/>
          </a:xfrm>
          <a:noFill/>
        </p:spPr>
        <p:txBody>
          <a:bodyPr/>
          <a:lstStyle/>
          <a:p>
            <a:pPr eaLnBrk="1" hangingPunct="1"/>
            <a:r>
              <a:rPr lang="zh-CN" altLang="en-US" dirty="0" smtClean="0"/>
              <a:t>此段历史线路我们要注意很重要的几个历史节点，</a:t>
            </a:r>
          </a:p>
          <a:p>
            <a:pPr eaLnBrk="1" hangingPunct="1"/>
            <a:r>
              <a:rPr lang="en-US" altLang="zh-CN" dirty="0" smtClean="0"/>
              <a:t>95</a:t>
            </a:r>
            <a:r>
              <a:rPr lang="zh-CN" altLang="en-US" dirty="0" smtClean="0"/>
              <a:t>年</a:t>
            </a:r>
            <a:r>
              <a:rPr lang="en-US" altLang="zh-CN" dirty="0" smtClean="0"/>
              <a:t>java</a:t>
            </a:r>
            <a:r>
              <a:rPr lang="zh-CN" altLang="en-US" dirty="0" smtClean="0"/>
              <a:t>诞生、</a:t>
            </a:r>
            <a:r>
              <a:rPr lang="en-US" altLang="zh-CN" dirty="0" smtClean="0"/>
              <a:t>96</a:t>
            </a:r>
            <a:r>
              <a:rPr lang="zh-CN" altLang="en-US" dirty="0" smtClean="0"/>
              <a:t>年第一个</a:t>
            </a:r>
            <a:r>
              <a:rPr lang="en-US" altLang="zh-CN" dirty="0" smtClean="0"/>
              <a:t>JDK</a:t>
            </a:r>
            <a:r>
              <a:rPr lang="zh-CN" altLang="en-US" dirty="0" smtClean="0"/>
              <a:t>开发出来，</a:t>
            </a:r>
          </a:p>
          <a:p>
            <a:pPr eaLnBrk="1" hangingPunct="1"/>
            <a:r>
              <a:rPr lang="en-US" altLang="zh-CN" dirty="0" smtClean="0"/>
              <a:t>04</a:t>
            </a:r>
            <a:r>
              <a:rPr lang="zh-CN" altLang="en-US" dirty="0" smtClean="0"/>
              <a:t>年底，</a:t>
            </a:r>
            <a:r>
              <a:rPr lang="en-US" altLang="zh-CN" dirty="0" smtClean="0"/>
              <a:t>JDK1.5</a:t>
            </a:r>
            <a:r>
              <a:rPr lang="zh-CN" altLang="en-US" dirty="0" smtClean="0"/>
              <a:t>出来，不再往下兼容</a:t>
            </a:r>
            <a:endParaRPr lang="zh-CN" altLang="en-US" dirty="0" smtClean="0"/>
          </a:p>
          <a:p>
            <a:pPr eaLnBrk="1" hangingPunct="1"/>
            <a:r>
              <a:rPr lang="en-US" altLang="zh-CN" dirty="0" smtClean="0"/>
              <a:t>09</a:t>
            </a:r>
            <a:r>
              <a:rPr lang="zh-CN" altLang="en-US" dirty="0" smtClean="0"/>
              <a:t>年 </a:t>
            </a:r>
            <a:r>
              <a:rPr lang="en-US" altLang="zh-CN" dirty="0" smtClean="0"/>
              <a:t>SUN </a:t>
            </a:r>
            <a:r>
              <a:rPr lang="zh-CN" altLang="en-US" dirty="0" smtClean="0"/>
              <a:t>公司被甲骨文收购</a:t>
            </a:r>
          </a:p>
          <a:p>
            <a:pPr eaLnBrk="1" hangingPunct="1"/>
            <a:r>
              <a:rPr lang="zh-CN" altLang="en-US" dirty="0" smtClean="0"/>
              <a:t>现今的版本是</a:t>
            </a:r>
            <a:r>
              <a:rPr lang="en-US" altLang="zh-CN" dirty="0" smtClean="0"/>
              <a:t>JDK9</a:t>
            </a:r>
          </a:p>
          <a:p>
            <a:pPr eaLnBrk="1" hangingPunct="1"/>
            <a:endParaRPr lang="en-US" altLang="zh-CN" dirty="0" smtClean="0"/>
          </a:p>
          <a:p>
            <a:pPr eaLnBrk="1" hangingPunct="1"/>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Rectangle 1643"/>
          <p:cNvSpPr>
            <a:spLocks noChangeArrowheads="1"/>
          </p:cNvSpPr>
          <p:nvPr/>
        </p:nvSpPr>
        <p:spPr bwMode="gray">
          <a:xfrm>
            <a:off x="7953375" y="4763"/>
            <a:ext cx="136525" cy="6858000"/>
          </a:xfrm>
          <a:prstGeom prst="rect">
            <a:avLst/>
          </a:prstGeom>
          <a:solidFill>
            <a:schemeClr val="accent2">
              <a:alpha val="588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Rectangle 1644"/>
          <p:cNvSpPr>
            <a:spLocks noChangeArrowheads="1"/>
          </p:cNvSpPr>
          <p:nvPr/>
        </p:nvSpPr>
        <p:spPr bwMode="gray">
          <a:xfrm>
            <a:off x="8045450" y="4763"/>
            <a:ext cx="168275" cy="6858000"/>
          </a:xfrm>
          <a:prstGeom prst="rect">
            <a:avLst/>
          </a:prstGeom>
          <a:solidFill>
            <a:schemeClr val="accent2">
              <a:alpha val="1215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Rectangle 1645"/>
          <p:cNvSpPr>
            <a:spLocks noChangeArrowheads="1"/>
          </p:cNvSpPr>
          <p:nvPr/>
        </p:nvSpPr>
        <p:spPr bwMode="gray">
          <a:xfrm>
            <a:off x="8177213" y="-11113"/>
            <a:ext cx="230187" cy="6858001"/>
          </a:xfrm>
          <a:prstGeom prst="rect">
            <a:avLst/>
          </a:prstGeom>
          <a:solidFill>
            <a:schemeClr val="accent2">
              <a:alpha val="18039"/>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dirty="0"/>
              <a:t>按一下以編輯母片標題樣式</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按一下以編輯母片副標題樣式</a:t>
            </a:r>
          </a:p>
        </p:txBody>
      </p:sp>
      <p:sp>
        <p:nvSpPr>
          <p:cNvPr id="18" name="Rectangle 165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19"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0"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B04E2EBD-3029-4DEC-8E6E-8C247268AFBC}" type="slidenum">
              <a:rPr lang="zh-CN" altLang="en-US"/>
              <a:pPr>
                <a:defRPr/>
              </a:pPr>
              <a:t>‹#›</a:t>
            </a:fld>
            <a:endParaRPr lang="en-US" altLang="zh-CN"/>
          </a:p>
        </p:txBody>
      </p:sp>
    </p:spTree>
    <p:extLst>
      <p:ext uri="{BB962C8B-B14F-4D97-AF65-F5344CB8AC3E}">
        <p14:creationId xmlns:p14="http://schemas.microsoft.com/office/powerpoint/2010/main" xmlns="" val="11297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25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4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nodeType="afterEffect">
                                  <p:stCondLst>
                                    <p:cond delay="0"/>
                                  </p:stCondLst>
                                  <p:childTnLst>
                                    <p:animScale>
                                      <p:cBhvr>
                                        <p:cTn id="69" dur="500" fill="hold"/>
                                        <p:tgtEl>
                                          <p:spTgt spid="5"/>
                                        </p:tgtEl>
                                      </p:cBhvr>
                                      <p:by x="150000" y="150000"/>
                                    </p:animScale>
                                  </p:childTnLst>
                                </p:cTn>
                              </p:par>
                              <p:par>
                                <p:cTn id="70" presetID="6" presetClass="emph" presetSubtype="0" fill="hold" nodeType="withEffect">
                                  <p:stCondLst>
                                    <p:cond delay="200"/>
                                  </p:stCondLst>
                                  <p:childTnLst>
                                    <p:animScale>
                                      <p:cBhvr>
                                        <p:cTn id="71" dur="500" fill="hold"/>
                                        <p:tgtEl>
                                          <p:spTgt spid="8"/>
                                        </p:tgtEl>
                                      </p:cBhvr>
                                      <p:by x="150000" y="150000"/>
                                    </p:animScale>
                                  </p:childTnLst>
                                </p:cTn>
                              </p:par>
                              <p:par>
                                <p:cTn id="72" presetID="6" presetClass="emph" presetSubtype="0" fill="hold" nodeType="withEffect">
                                  <p:stCondLst>
                                    <p:cond delay="400"/>
                                  </p:stCondLst>
                                  <p:childTnLst>
                                    <p:animScale>
                                      <p:cBhvr>
                                        <p:cTn id="73" dur="500" fill="hold"/>
                                        <p:tgtEl>
                                          <p:spTgt spid="9"/>
                                        </p:tgtEl>
                                      </p:cBhvr>
                                      <p:by x="150000" y="150000"/>
                                    </p:animScale>
                                  </p:childTnLst>
                                </p:cTn>
                              </p:par>
                              <p:par>
                                <p:cTn id="74" presetID="6" presetClass="emph" presetSubtype="0" fill="hold" nodeType="withEffect">
                                  <p:stCondLst>
                                    <p:cond delay="800"/>
                                  </p:stCondLst>
                                  <p:childTnLst>
                                    <p:animScale>
                                      <p:cBhvr>
                                        <p:cTn id="75" dur="500" fill="hold"/>
                                        <p:tgtEl>
                                          <p:spTgt spid="10"/>
                                        </p:tgtEl>
                                      </p:cBhvr>
                                      <p:by x="150000" y="150000"/>
                                    </p:animScale>
                                  </p:childTnLst>
                                </p:cTn>
                              </p:par>
                              <p:par>
                                <p:cTn id="76" presetID="6" presetClass="emph" presetSubtype="0" fill="hold" nodeType="withEffect">
                                  <p:stCondLst>
                                    <p:cond delay="1100"/>
                                  </p:stCondLst>
                                  <p:childTnLst>
                                    <p:animScale>
                                      <p:cBhvr>
                                        <p:cTn id="77" dur="500" fill="hold"/>
                                        <p:tgtEl>
                                          <p:spTgt spid="11"/>
                                        </p:tgtEl>
                                      </p:cBhvr>
                                      <p:by x="150000" y="150000"/>
                                    </p:animScale>
                                  </p:childTnLst>
                                </p:cTn>
                              </p:par>
                              <p:par>
                                <p:cTn id="78" presetID="6" presetClass="emph" presetSubtype="0" fill="hold" nodeType="withEffect">
                                  <p:stCondLst>
                                    <p:cond delay="1400"/>
                                  </p:stCondLst>
                                  <p:childTnLst>
                                    <p:animScale>
                                      <p:cBhvr>
                                        <p:cTn id="79" dur="500" fill="hold"/>
                                        <p:tgtEl>
                                          <p:spTgt spid="6"/>
                                        </p:tgtEl>
                                      </p:cBhvr>
                                      <p:by x="150000" y="150000"/>
                                    </p:animScale>
                                  </p:childTnLst>
                                </p:cTn>
                              </p:par>
                              <p:par>
                                <p:cTn id="80" presetID="6" presetClass="emph" presetSubtype="0" fill="hold" nodeType="withEffect">
                                  <p:stCondLst>
                                    <p:cond delay="1700"/>
                                  </p:stCondLst>
                                  <p:childTnLst>
                                    <p:animScale>
                                      <p:cBhvr>
                                        <p:cTn id="81" dur="500" fill="hold"/>
                                        <p:tgtEl>
                                          <p:spTgt spid="7"/>
                                        </p:tgtEl>
                                      </p:cBhvr>
                                      <p:by x="150000" y="150000"/>
                                    </p:animScale>
                                  </p:childTnLst>
                                </p:cTn>
                              </p:par>
                              <p:par>
                                <p:cTn id="82" presetID="6" presetClass="emph" presetSubtype="0" fill="hold" nodeType="withEffect">
                                  <p:stCondLst>
                                    <p:cond delay="2000"/>
                                  </p:stCondLst>
                                  <p:childTnLst>
                                    <p:animScale>
                                      <p:cBhvr>
                                        <p:cTn id="83" dur="500" fill="hold"/>
                                        <p:tgtEl>
                                          <p:spTgt spid="12"/>
                                        </p:tgtEl>
                                      </p:cBhvr>
                                      <p:by x="150000" y="150000"/>
                                    </p:animScale>
                                  </p:childTnLst>
                                </p:cTn>
                              </p:par>
                              <p:par>
                                <p:cTn id="84" presetID="6" presetClass="emph" presetSubtype="0" fill="hold" nodeType="withEffect">
                                  <p:stCondLst>
                                    <p:cond delay="2200"/>
                                  </p:stCondLst>
                                  <p:childTnLst>
                                    <p:animScale>
                                      <p:cBhvr>
                                        <p:cTn id="85" dur="500" fill="hold"/>
                                        <p:tgtEl>
                                          <p:spTgt spid="13"/>
                                        </p:tgtEl>
                                      </p:cBhvr>
                                      <p:by x="150000" y="150000"/>
                                    </p:animScale>
                                  </p:childTnLst>
                                </p:cTn>
                              </p:par>
                              <p:par>
                                <p:cTn id="86" presetID="6" presetClass="emph" presetSubtype="0" fill="hold"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nodeType="afterEffect">
                                  <p:stCondLst>
                                    <p:cond delay="0"/>
                                  </p:stCondLst>
                                  <p:childTnLst>
                                    <p:animScale>
                                      <p:cBhvr>
                                        <p:cTn id="90" dur="500" fill="hold"/>
                                        <p:tgtEl>
                                          <p:spTgt spid="4"/>
                                        </p:tgtEl>
                                      </p:cBhvr>
                                      <p:by x="150000" y="150000"/>
                                    </p:animScale>
                                  </p:childTnLst>
                                </p:cTn>
                              </p:par>
                              <p:par>
                                <p:cTn id="91" presetID="6" presetClass="emph" presetSubtype="0" fill="hold" nodeType="withEffect">
                                  <p:stCondLst>
                                    <p:cond delay="400"/>
                                  </p:stCondLst>
                                  <p:childTnLst>
                                    <p:animScale>
                                      <p:cBhvr>
                                        <p:cTn id="92" dur="500" fill="hold"/>
                                        <p:tgtEl>
                                          <p:spTgt spid="15"/>
                                        </p:tgtEl>
                                      </p:cBhvr>
                                      <p:by x="150000" y="150000"/>
                                    </p:animScale>
                                  </p:childTnLst>
                                </p:cTn>
                              </p:par>
                              <p:par>
                                <p:cTn id="93" presetID="6" presetClass="emph" presetSubtype="0" fill="hold" nodeType="withEffect">
                                  <p:stCondLst>
                                    <p:cond delay="800"/>
                                  </p:stCondLst>
                                  <p:childTnLst>
                                    <p:animScale>
                                      <p:cBhvr>
                                        <p:cTn id="94" dur="500" fill="hold"/>
                                        <p:tgtEl>
                                          <p:spTgt spid="16"/>
                                        </p:tgtEl>
                                      </p:cBhvr>
                                      <p:by x="150000" y="150000"/>
                                    </p:animScale>
                                  </p:childTnLst>
                                </p:cTn>
                              </p:par>
                              <p:par>
                                <p:cTn id="95" presetID="6" presetClass="emph" presetSubtype="0" fill="hold" nodeType="withEffect">
                                  <p:stCondLst>
                                    <p:cond delay="1100"/>
                                  </p:stCondLst>
                                  <p:childTnLst>
                                    <p:animScale>
                                      <p:cBhvr>
                                        <p:cTn id="9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13A42F47-74C9-4A15-869F-B4D800166364}" type="slidenum">
              <a:rPr lang="zh-CN" altLang="en-US"/>
              <a:pPr>
                <a:defRPr/>
              </a:pPr>
              <a:t>‹#›</a:t>
            </a:fld>
            <a:endParaRPr lang="en-US" altLang="zh-CN"/>
          </a:p>
        </p:txBody>
      </p:sp>
    </p:spTree>
    <p:extLst>
      <p:ext uri="{BB962C8B-B14F-4D97-AF65-F5344CB8AC3E}">
        <p14:creationId xmlns:p14="http://schemas.microsoft.com/office/powerpoint/2010/main" xmlns="" val="18188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E3529580-A285-4EE2-9DBB-BCD0B7CD19DE}" type="slidenum">
              <a:rPr lang="zh-CN" altLang="en-US"/>
              <a:pPr>
                <a:defRPr/>
              </a:pPr>
              <a:t>‹#›</a:t>
            </a:fld>
            <a:endParaRPr lang="en-US" altLang="zh-CN"/>
          </a:p>
        </p:txBody>
      </p:sp>
    </p:spTree>
    <p:extLst>
      <p:ext uri="{BB962C8B-B14F-4D97-AF65-F5344CB8AC3E}">
        <p14:creationId xmlns:p14="http://schemas.microsoft.com/office/powerpoint/2010/main" xmlns="" val="42910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p>
        </p:txBody>
      </p:sp>
      <p:sp>
        <p:nvSpPr>
          <p:cNvPr id="3" name="图表占位符 2"/>
          <p:cNvSpPr>
            <a:spLocks noGrp="1"/>
          </p:cNvSpPr>
          <p:nvPr>
            <p:ph type="chart" idx="1"/>
          </p:nvPr>
        </p:nvSpPr>
        <p:spPr>
          <a:xfrm>
            <a:off x="1030288" y="1163638"/>
            <a:ext cx="7961312" cy="5360987"/>
          </a:xfrm>
        </p:spPr>
        <p:txBody>
          <a:bodyPr/>
          <a:lstStyle/>
          <a:p>
            <a:pPr lvl="0"/>
            <a:endParaRPr lang="zh-CN" altLang="en-US" noProof="0"/>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C3C787F2-FB59-43BA-B988-201E4767008D}" type="slidenum">
              <a:rPr lang="zh-CN" altLang="en-US"/>
              <a:pPr>
                <a:defRPr/>
              </a:pPr>
              <a:t>‹#›</a:t>
            </a:fld>
            <a:endParaRPr lang="en-US" altLang="zh-CN"/>
          </a:p>
        </p:txBody>
      </p:sp>
    </p:spTree>
    <p:extLst>
      <p:ext uri="{BB962C8B-B14F-4D97-AF65-F5344CB8AC3E}">
        <p14:creationId xmlns:p14="http://schemas.microsoft.com/office/powerpoint/2010/main" xmlns="" val="21758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583DBAEB-DCCE-498C-A008-1C7A5FDA32C6}" type="slidenum">
              <a:rPr lang="zh-CN" altLang="en-US"/>
              <a:pPr>
                <a:defRPr/>
              </a:pPr>
              <a:t>‹#›</a:t>
            </a:fld>
            <a:endParaRPr lang="en-US" altLang="zh-CN"/>
          </a:p>
        </p:txBody>
      </p:sp>
    </p:spTree>
    <p:extLst>
      <p:ext uri="{BB962C8B-B14F-4D97-AF65-F5344CB8AC3E}">
        <p14:creationId xmlns:p14="http://schemas.microsoft.com/office/powerpoint/2010/main" xmlns="" val="3853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AB06CB8C-AF3F-463D-B822-8D5955701E0C}" type="slidenum">
              <a:rPr lang="zh-CN" altLang="en-US"/>
              <a:pPr>
                <a:defRPr/>
              </a:pPr>
              <a:t>‹#›</a:t>
            </a:fld>
            <a:endParaRPr lang="en-US" altLang="zh-CN"/>
          </a:p>
        </p:txBody>
      </p:sp>
    </p:spTree>
    <p:extLst>
      <p:ext uri="{BB962C8B-B14F-4D97-AF65-F5344CB8AC3E}">
        <p14:creationId xmlns:p14="http://schemas.microsoft.com/office/powerpoint/2010/main" xmlns="" val="2090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0288" y="1163638"/>
            <a:ext cx="3903662"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163638"/>
            <a:ext cx="3905250"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C8325776-3203-4F30-950D-96A629279DB9}" type="slidenum">
              <a:rPr lang="zh-CN" altLang="en-US"/>
              <a:pPr>
                <a:defRPr/>
              </a:pPr>
              <a:t>‹#›</a:t>
            </a:fld>
            <a:endParaRPr lang="en-US" altLang="zh-CN"/>
          </a:p>
        </p:txBody>
      </p:sp>
    </p:spTree>
    <p:extLst>
      <p:ext uri="{BB962C8B-B14F-4D97-AF65-F5344CB8AC3E}">
        <p14:creationId xmlns:p14="http://schemas.microsoft.com/office/powerpoint/2010/main" xmlns="" val="287984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4"/>
          <p:cNvSpPr>
            <a:spLocks noGrp="1" noChangeArrowheads="1"/>
          </p:cNvSpPr>
          <p:nvPr>
            <p:ph type="sldNum" sz="quarter" idx="12"/>
          </p:nvPr>
        </p:nvSpPr>
        <p:spPr>
          <a:ln/>
        </p:spPr>
        <p:txBody>
          <a:bodyPr/>
          <a:lstStyle>
            <a:lvl1pPr>
              <a:defRPr/>
            </a:lvl1pPr>
          </a:lstStyle>
          <a:p>
            <a:pPr>
              <a:defRPr/>
            </a:pPr>
            <a:fld id="{2A3F6F0C-0F7A-4CE2-A0F6-7CE658803747}" type="slidenum">
              <a:rPr lang="zh-CN" altLang="en-US"/>
              <a:pPr>
                <a:defRPr/>
              </a:pPr>
              <a:t>‹#›</a:t>
            </a:fld>
            <a:endParaRPr lang="en-US" altLang="zh-CN"/>
          </a:p>
        </p:txBody>
      </p:sp>
    </p:spTree>
    <p:extLst>
      <p:ext uri="{BB962C8B-B14F-4D97-AF65-F5344CB8AC3E}">
        <p14:creationId xmlns:p14="http://schemas.microsoft.com/office/powerpoint/2010/main" xmlns="" val="26364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4"/>
          <p:cNvSpPr>
            <a:spLocks noGrp="1" noChangeArrowheads="1"/>
          </p:cNvSpPr>
          <p:nvPr>
            <p:ph type="sldNum" sz="quarter" idx="12"/>
          </p:nvPr>
        </p:nvSpPr>
        <p:spPr>
          <a:ln/>
        </p:spPr>
        <p:txBody>
          <a:bodyPr/>
          <a:lstStyle>
            <a:lvl1pPr>
              <a:defRPr/>
            </a:lvl1pPr>
          </a:lstStyle>
          <a:p>
            <a:pPr>
              <a:defRPr/>
            </a:pPr>
            <a:fld id="{58C36085-C021-4DD6-A471-9461B8C45B4F}" type="slidenum">
              <a:rPr lang="zh-CN" altLang="en-US"/>
              <a:pPr>
                <a:defRPr/>
              </a:pPr>
              <a:t>‹#›</a:t>
            </a:fld>
            <a:endParaRPr lang="en-US" altLang="zh-CN"/>
          </a:p>
        </p:txBody>
      </p:sp>
    </p:spTree>
    <p:extLst>
      <p:ext uri="{BB962C8B-B14F-4D97-AF65-F5344CB8AC3E}">
        <p14:creationId xmlns:p14="http://schemas.microsoft.com/office/powerpoint/2010/main" xmlns="" val="29940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4"/>
          <p:cNvSpPr>
            <a:spLocks noGrp="1" noChangeArrowheads="1"/>
          </p:cNvSpPr>
          <p:nvPr>
            <p:ph type="sldNum" sz="quarter" idx="12"/>
          </p:nvPr>
        </p:nvSpPr>
        <p:spPr>
          <a:ln/>
        </p:spPr>
        <p:txBody>
          <a:bodyPr/>
          <a:lstStyle>
            <a:lvl1pPr>
              <a:defRPr/>
            </a:lvl1pPr>
          </a:lstStyle>
          <a:p>
            <a:pPr>
              <a:defRPr/>
            </a:pPr>
            <a:fld id="{F9FD1F59-41CD-4FC4-9567-88123B8F6050}" type="slidenum">
              <a:rPr lang="zh-CN" altLang="en-US"/>
              <a:pPr>
                <a:defRPr/>
              </a:pPr>
              <a:t>‹#›</a:t>
            </a:fld>
            <a:endParaRPr lang="en-US" altLang="zh-CN"/>
          </a:p>
        </p:txBody>
      </p:sp>
    </p:spTree>
    <p:extLst>
      <p:ext uri="{BB962C8B-B14F-4D97-AF65-F5344CB8AC3E}">
        <p14:creationId xmlns:p14="http://schemas.microsoft.com/office/powerpoint/2010/main" xmlns="" val="16871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83C6DC49-FF4B-4545-8535-8EE161643106}" type="slidenum">
              <a:rPr lang="zh-CN" altLang="en-US"/>
              <a:pPr>
                <a:defRPr/>
              </a:pPr>
              <a:t>‹#›</a:t>
            </a:fld>
            <a:endParaRPr lang="en-US" altLang="zh-CN"/>
          </a:p>
        </p:txBody>
      </p:sp>
    </p:spTree>
    <p:extLst>
      <p:ext uri="{BB962C8B-B14F-4D97-AF65-F5344CB8AC3E}">
        <p14:creationId xmlns:p14="http://schemas.microsoft.com/office/powerpoint/2010/main" xmlns="" val="899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A34F6AA1-7645-4974-8670-EC62B1640161}" type="slidenum">
              <a:rPr lang="zh-CN" altLang="en-US"/>
              <a:pPr>
                <a:defRPr/>
              </a:pPr>
              <a:t>‹#›</a:t>
            </a:fld>
            <a:endParaRPr lang="en-US" altLang="zh-CN"/>
          </a:p>
        </p:txBody>
      </p:sp>
    </p:spTree>
    <p:extLst>
      <p:ext uri="{BB962C8B-B14F-4D97-AF65-F5344CB8AC3E}">
        <p14:creationId xmlns:p14="http://schemas.microsoft.com/office/powerpoint/2010/main" xmlns="" val="10237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按一下以編輯母片標題樣式</a:t>
            </a:r>
          </a:p>
        </p:txBody>
      </p:sp>
      <p:sp>
        <p:nvSpPr>
          <p:cNvPr id="1033"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按一下以編輯母片</a:t>
            </a:r>
          </a:p>
          <a:p>
            <a:pPr lvl="1"/>
            <a:r>
              <a:rPr lang="zh-CN" altLang="en-US"/>
              <a:t>第二層</a:t>
            </a:r>
          </a:p>
          <a:p>
            <a:pPr lvl="2"/>
            <a:r>
              <a:rPr lang="zh-CN" altLang="en-US"/>
              <a:t>第三層</a:t>
            </a:r>
          </a:p>
          <a:p>
            <a:pPr lvl="3"/>
            <a:r>
              <a:rPr lang="zh-CN" altLang="en-US"/>
              <a:t>第四層</a:t>
            </a:r>
          </a:p>
          <a:p>
            <a:pPr lvl="4"/>
            <a:r>
              <a:rPr lang="zh-CN" altLang="en-US"/>
              <a:t>第五層</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ea typeface="宋体" panose="02010600030101010101" pitchFamily="2"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fld id="{5BA4AF4B-91E7-4363-9BEC-897795207D9D}" type="slidenum">
              <a:rPr lang="zh-CN" altLang="en-US"/>
              <a:pPr>
                <a:defRPr/>
              </a:pPr>
              <a:t>‹#›</a:t>
            </a:fld>
            <a:endParaRPr lang="en-US" altLang="zh-CN"/>
          </a:p>
        </p:txBody>
      </p:sp>
      <p:sp>
        <p:nvSpPr>
          <p:cNvPr id="1037"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8" name="Oval 511"/>
          <p:cNvSpPr>
            <a:spLocks noChangeArrowheads="1"/>
          </p:cNvSpPr>
          <p:nvPr/>
        </p:nvSpPr>
        <p:spPr bwMode="gray">
          <a:xfrm>
            <a:off x="442913" y="315913"/>
            <a:ext cx="603250" cy="596900"/>
          </a:xfrm>
          <a:prstGeom prst="ellipse">
            <a:avLst/>
          </a:prstGeom>
          <a:blipFill dpi="0" rotWithShape="1">
            <a:blip r:embed="rId15" cstate="print"/>
            <a:srcRect/>
            <a:stretch>
              <a:fillRect/>
            </a:stretch>
          </a:blipFill>
          <a:ln w="57150"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9" name="Oval 515"/>
          <p:cNvSpPr>
            <a:spLocks noChangeArrowheads="1"/>
          </p:cNvSpPr>
          <p:nvPr/>
        </p:nvSpPr>
        <p:spPr bwMode="gray">
          <a:xfrm>
            <a:off x="430213" y="1128713"/>
            <a:ext cx="603250" cy="593725"/>
          </a:xfrm>
          <a:prstGeom prst="ellipse">
            <a:avLst/>
          </a:prstGeom>
          <a:blipFill dpi="0" rotWithShape="1">
            <a:blip r:embed="rId16" cstate="print"/>
            <a:srcRect/>
            <a:stretch>
              <a:fillRect/>
            </a:stretch>
          </a:blipFill>
          <a:ln w="38100"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1003"/>
                                        </p:tgtEl>
                                        <p:attrNameLst>
                                          <p:attrName>style.visibility</p:attrName>
                                        </p:attrNameLst>
                                      </p:cBhvr>
                                      <p:to>
                                        <p:strVal val="visible"/>
                                      </p:to>
                                    </p:set>
                                    <p:animEffect transition="in" filter="wipe(up)">
                                      <p:cBhvr>
                                        <p:cTn id="7" dur="500"/>
                                        <p:tgtEl>
                                          <p:spTgt spid="151003"/>
                                        </p:tgtEl>
                                      </p:cBhvr>
                                    </p:animEffect>
                                  </p:childTnLst>
                                </p:cTn>
                              </p:par>
                              <p:par>
                                <p:cTn id="8" presetID="22" presetClass="entr" presetSubtype="1" fill="hold" nodeType="withEffect">
                                  <p:stCondLst>
                                    <p:cond delay="200"/>
                                  </p:stCondLst>
                                  <p:childTnLst>
                                    <p:set>
                                      <p:cBhvr>
                                        <p:cTn id="9" dur="1" fill="hold">
                                          <p:stCondLst>
                                            <p:cond delay="0"/>
                                          </p:stCondLst>
                                        </p:cTn>
                                        <p:tgtEl>
                                          <p:spTgt spid="151002"/>
                                        </p:tgtEl>
                                        <p:attrNameLst>
                                          <p:attrName>style.visibility</p:attrName>
                                        </p:attrNameLst>
                                      </p:cBhvr>
                                      <p:to>
                                        <p:strVal val="visible"/>
                                      </p:to>
                                    </p:set>
                                    <p:animEffect transition="in" filter="wipe(up)">
                                      <p:cBhvr>
                                        <p:cTn id="10" dur="500"/>
                                        <p:tgtEl>
                                          <p:spTgt spid="151002"/>
                                        </p:tgtEl>
                                      </p:cBhvr>
                                    </p:animEffect>
                                  </p:childTnLst>
                                </p:cTn>
                              </p:par>
                              <p:par>
                                <p:cTn id="11" presetID="22" presetClass="entr" presetSubtype="1" fill="hold" nodeType="withEffect">
                                  <p:stCondLst>
                                    <p:cond delay="800"/>
                                  </p:stCondLst>
                                  <p:childTnLst>
                                    <p:set>
                                      <p:cBhvr>
                                        <p:cTn id="12" dur="1" fill="hold">
                                          <p:stCondLst>
                                            <p:cond delay="0"/>
                                          </p:stCondLst>
                                        </p:cTn>
                                        <p:tgtEl>
                                          <p:spTgt spid="151007"/>
                                        </p:tgtEl>
                                        <p:attrNameLst>
                                          <p:attrName>style.visibility</p:attrName>
                                        </p:attrNameLst>
                                      </p:cBhvr>
                                      <p:to>
                                        <p:strVal val="visible"/>
                                      </p:to>
                                    </p:set>
                                    <p:animEffect transition="in" filter="wipe(up)">
                                      <p:cBhvr>
                                        <p:cTn id="13" dur="500"/>
                                        <p:tgtEl>
                                          <p:spTgt spid="151007"/>
                                        </p:tgtEl>
                                      </p:cBhvr>
                                    </p:animEffect>
                                  </p:childTnLst>
                                </p:cTn>
                              </p:par>
                              <p:par>
                                <p:cTn id="14" presetID="47" presetClass="entr" presetSubtype="0" fill="hold" nodeType="withEffect">
                                  <p:stCondLst>
                                    <p:cond delay="1500"/>
                                  </p:stCondLst>
                                  <p:childTnLst>
                                    <p:set>
                                      <p:cBhvr>
                                        <p:cTn id="15" dur="1" fill="hold">
                                          <p:stCondLst>
                                            <p:cond delay="0"/>
                                          </p:stCondLst>
                                        </p:cTn>
                                        <p:tgtEl>
                                          <p:spTgt spid="151009"/>
                                        </p:tgtEl>
                                        <p:attrNameLst>
                                          <p:attrName>style.visibility</p:attrName>
                                        </p:attrNameLst>
                                      </p:cBhvr>
                                      <p:to>
                                        <p:strVal val="visible"/>
                                      </p:to>
                                    </p:set>
                                    <p:animEffect transition="in" filter="fade">
                                      <p:cBhvr>
                                        <p:cTn id="16" dur="500"/>
                                        <p:tgtEl>
                                          <p:spTgt spid="151009"/>
                                        </p:tgtEl>
                                      </p:cBhvr>
                                    </p:animEffect>
                                    <p:anim calcmode="lin" valueType="num">
                                      <p:cBhvr>
                                        <p:cTn id="17" dur="500" fill="hold"/>
                                        <p:tgtEl>
                                          <p:spTgt spid="151009"/>
                                        </p:tgtEl>
                                        <p:attrNameLst>
                                          <p:attrName>ppt_x</p:attrName>
                                        </p:attrNameLst>
                                      </p:cBhvr>
                                      <p:tavLst>
                                        <p:tav tm="0">
                                          <p:val>
                                            <p:strVal val="#ppt_x"/>
                                          </p:val>
                                        </p:tav>
                                        <p:tav tm="100000">
                                          <p:val>
                                            <p:strVal val="#ppt_x"/>
                                          </p:val>
                                        </p:tav>
                                      </p:tavLst>
                                    </p:anim>
                                    <p:anim calcmode="lin" valueType="num">
                                      <p:cBhvr>
                                        <p:cTn id="18" dur="500" fill="hold"/>
                                        <p:tgtEl>
                                          <p:spTgt spid="15100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2300"/>
                                  </p:stCondLst>
                                  <p:childTnLst>
                                    <p:set>
                                      <p:cBhvr>
                                        <p:cTn id="20" dur="1" fill="hold">
                                          <p:stCondLst>
                                            <p:cond delay="0"/>
                                          </p:stCondLst>
                                        </p:cTn>
                                        <p:tgtEl>
                                          <p:spTgt spid="151005"/>
                                        </p:tgtEl>
                                        <p:attrNameLst>
                                          <p:attrName>style.visibility</p:attrName>
                                        </p:attrNameLst>
                                      </p:cBhvr>
                                      <p:to>
                                        <p:strVal val="visible"/>
                                      </p:to>
                                    </p:set>
                                    <p:animEffect transition="in" filter="fade">
                                      <p:cBhvr>
                                        <p:cTn id="21" dur="500"/>
                                        <p:tgtEl>
                                          <p:spTgt spid="151005"/>
                                        </p:tgtEl>
                                      </p:cBhvr>
                                    </p:animEffect>
                                    <p:anim calcmode="lin" valueType="num">
                                      <p:cBhvr>
                                        <p:cTn id="22" dur="500" fill="hold"/>
                                        <p:tgtEl>
                                          <p:spTgt spid="151005"/>
                                        </p:tgtEl>
                                        <p:attrNameLst>
                                          <p:attrName>ppt_x</p:attrName>
                                        </p:attrNameLst>
                                      </p:cBhvr>
                                      <p:tavLst>
                                        <p:tav tm="0">
                                          <p:val>
                                            <p:strVal val="#ppt_x"/>
                                          </p:val>
                                        </p:tav>
                                        <p:tav tm="100000">
                                          <p:val>
                                            <p:strVal val="#ppt_x"/>
                                          </p:val>
                                        </p:tav>
                                      </p:tavLst>
                                    </p:anim>
                                    <p:anim calcmode="lin" valueType="num">
                                      <p:cBhvr>
                                        <p:cTn id="23" dur="500" fill="hold"/>
                                        <p:tgtEl>
                                          <p:spTgt spid="15100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800"/>
                            </p:stCondLst>
                            <p:childTnLst>
                              <p:par>
                                <p:cTn id="25" presetID="6" presetClass="emph" presetSubtype="0" fill="hold" nodeType="afterEffect">
                                  <p:stCondLst>
                                    <p:cond delay="0"/>
                                  </p:stCondLst>
                                  <p:childTnLst>
                                    <p:animScale>
                                      <p:cBhvr>
                                        <p:cTn id="26" dur="500" fill="hold"/>
                                        <p:tgtEl>
                                          <p:spTgt spid="151003"/>
                                        </p:tgtEl>
                                      </p:cBhvr>
                                      <p:by x="150000" y="150000"/>
                                    </p:animScale>
                                  </p:childTnLst>
                                </p:cTn>
                              </p:par>
                              <p:par>
                                <p:cTn id="27" presetID="6" presetClass="emph" presetSubtype="0" fill="hold" nodeType="withEffect">
                                  <p:stCondLst>
                                    <p:cond delay="400"/>
                                  </p:stCondLst>
                                  <p:childTnLst>
                                    <p:animScale>
                                      <p:cBhvr>
                                        <p:cTn id="28" dur="500" fill="hold"/>
                                        <p:tgtEl>
                                          <p:spTgt spid="151007"/>
                                        </p:tgtEl>
                                      </p:cBhvr>
                                      <p:by x="150000" y="150000"/>
                                    </p:animScale>
                                  </p:childTnLst>
                                </p:cTn>
                              </p:par>
                              <p:par>
                                <p:cTn id="29" presetID="6" presetClass="emph" presetSubtype="0" fill="hold" nodeType="withEffect">
                                  <p:stCondLst>
                                    <p:cond delay="1100"/>
                                  </p:stCondLst>
                                  <p:childTnLst>
                                    <p:animScale>
                                      <p:cBhvr>
                                        <p:cTn id="30" dur="500" fill="hold"/>
                                        <p:tgtEl>
                                          <p:spTgt spid="151009"/>
                                        </p:tgtEl>
                                      </p:cBhvr>
                                      <p:by x="150000" y="150000"/>
                                    </p:animScale>
                                  </p:childTnLst>
                                </p:cTn>
                              </p:par>
                              <p:par>
                                <p:cTn id="31" presetID="6" presetClass="emph" presetSubtype="0" fill="hold" nodeType="withEffect">
                                  <p:stCondLst>
                                    <p:cond delay="1700"/>
                                  </p:stCondLst>
                                  <p:childTnLst>
                                    <p:animScale>
                                      <p:cBhvr>
                                        <p:cTn id="32" dur="500" fill="hold"/>
                                        <p:tgtEl>
                                          <p:spTgt spid="151005"/>
                                        </p:tgtEl>
                                      </p:cBhvr>
                                      <p:by x="150000" y="150000"/>
                                    </p:animScale>
                                  </p:childTnLst>
                                </p:cTn>
                              </p:par>
                            </p:childTnLst>
                          </p:cTn>
                        </p:par>
                        <p:par>
                          <p:cTn id="33" fill="hold" nodeType="afterGroup">
                            <p:stCondLst>
                              <p:cond delay="5000"/>
                            </p:stCondLst>
                            <p:childTnLst>
                              <p:par>
                                <p:cTn id="34" presetID="6" presetClass="emph" presetSubtype="0" fill="hold" nodeType="afterEffect">
                                  <p:stCondLst>
                                    <p:cond delay="0"/>
                                  </p:stCondLst>
                                  <p:childTnLst>
                                    <p:animScale>
                                      <p:cBhvr>
                                        <p:cTn id="35"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31532;&#19968;&#31456;&#20363;&#39064;/&#20363;1.tx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403600" y="1463675"/>
            <a:ext cx="5526088" cy="1470025"/>
          </a:xfrm>
          <a:effectLst>
            <a:outerShdw dist="17961" dir="2700000" algn="ctr" rotWithShape="0">
              <a:srgbClr val="F8F8F8">
                <a:alpha val="50000"/>
              </a:srgbClr>
            </a:outerShdw>
          </a:effectLst>
        </p:spPr>
        <p:txBody>
          <a:bodyPr/>
          <a:lstStyle/>
          <a:p>
            <a:pPr eaLnBrk="1" hangingPunct="1">
              <a:defRPr/>
            </a:pPr>
            <a:r>
              <a:rPr lang="zh-CN" altLang="en-US" sz="4000" b="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第一章 </a:t>
            </a:r>
            <a:r>
              <a:rPr lang="en-US" altLang="zh-CN" sz="4000" b="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Java</a:t>
            </a:r>
            <a:r>
              <a:rPr lang="zh-CN" altLang="en-US" sz="4000" b="0"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语言概述</a:t>
            </a:r>
            <a:endParaRPr lang="zh-CN" altLang="en-US" sz="4000" b="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442418" name="Group 50"/>
          <p:cNvGrpSpPr>
            <a:grpSpLocks/>
          </p:cNvGrpSpPr>
          <p:nvPr/>
        </p:nvGrpSpPr>
        <p:grpSpPr bwMode="auto">
          <a:xfrm>
            <a:off x="5780088" y="54927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31" name="Picture 52" descr="sphere_highligh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29" name="Picture 55" descr="sphere_highligh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5" name="Oval 57"/>
          <p:cNvSpPr>
            <a:spLocks noChangeArrowheads="1"/>
          </p:cNvSpPr>
          <p:nvPr/>
        </p:nvSpPr>
        <p:spPr bwMode="gray">
          <a:xfrm>
            <a:off x="371475" y="536575"/>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6" name="Oval 58"/>
          <p:cNvSpPr>
            <a:spLocks noChangeArrowheads="1"/>
          </p:cNvSpPr>
          <p:nvPr/>
        </p:nvSpPr>
        <p:spPr bwMode="gray">
          <a:xfrm>
            <a:off x="1941513" y="360045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a:latin typeface="微软雅黑" pitchFamily="34" charset="-122"/>
                <a:ea typeface="微软雅黑" pitchFamily="34" charset="-122"/>
              </a:rPr>
              <a:t>一</a:t>
            </a:r>
            <a:r>
              <a:rPr lang="zh-CN" altLang="en-US" sz="3600" b="0" dirty="0" smtClean="0">
                <a:latin typeface="微软雅黑" pitchFamily="34" charset="-122"/>
                <a:ea typeface="微软雅黑" pitchFamily="34" charset="-122"/>
              </a:rPr>
              <a:t>、</a:t>
            </a:r>
            <a:r>
              <a:rPr lang="en-US" altLang="zh-CN" sz="3600" b="0" dirty="0" smtClean="0">
                <a:latin typeface="微软雅黑" pitchFamily="34" charset="-122"/>
                <a:ea typeface="微软雅黑" pitchFamily="34" charset="-122"/>
              </a:rPr>
              <a:t> JAVA</a:t>
            </a:r>
            <a:r>
              <a:rPr lang="zh-CN" altLang="en-US" sz="3600" b="0" dirty="0" smtClean="0">
                <a:latin typeface="微软雅黑" pitchFamily="34" charset="-122"/>
                <a:ea typeface="微软雅黑" pitchFamily="34" charset="-122"/>
              </a:rPr>
              <a:t>发展历史</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68400" y="1814513"/>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sp>
        <p:nvSpPr>
          <p:cNvPr id="13" name="Rectangle 3"/>
          <p:cNvSpPr>
            <a:spLocks noGrp="1" noChangeArrowheads="1"/>
          </p:cNvSpPr>
          <p:nvPr>
            <p:ph idx="4294967295"/>
          </p:nvPr>
        </p:nvSpPr>
        <p:spPr bwMode="auto">
          <a:xfrm>
            <a:off x="1081231" y="1302615"/>
            <a:ext cx="7536296" cy="40590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marR="0" lvl="0" indent="0" defTabSz="914400" eaLnBrk="1" fontAlgn="auto" latinLnBrk="0" hangingPunct="1">
              <a:lnSpc>
                <a:spcPct val="120000"/>
              </a:lnSpc>
              <a:spcBef>
                <a:spcPts val="0"/>
              </a:spcBef>
              <a:spcAft>
                <a:spcPts val="0"/>
              </a:spcAft>
              <a:buClrTx/>
              <a:buSzTx/>
              <a:buFont typeface="Arial" pitchFamily="34" charset="0"/>
              <a:buChar char="•"/>
              <a:tabLst/>
              <a:defRPr/>
            </a:pP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1994</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年下半年</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,Internet</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发展迅猛</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 SUN</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公司</a:t>
            </a:r>
            <a:r>
              <a:rPr kumimoji="0" lang="en-US" altLang="en-US" sz="2800" b="0" i="0" u="none" strike="noStrike" kern="0" cap="none" spc="0" normalizeH="0" baseline="0" noProof="0" dirty="0" err="1" smtClean="0">
                <a:ln>
                  <a:noFill/>
                </a:ln>
                <a:solidFill>
                  <a:srgbClr val="333399"/>
                </a:solidFill>
                <a:effectLst/>
                <a:uLnTx/>
                <a:uFillTx/>
                <a:latin typeface="微软雅黑" pitchFamily="34" charset="-122"/>
                <a:ea typeface="微软雅黑" pitchFamily="34" charset="-122"/>
              </a:rPr>
              <a:t>把</a:t>
            </a:r>
            <a:r>
              <a:rPr kumimoji="0" lang="en-US" altLang="zh-CN" sz="2800" b="0" i="0" u="none" strike="noStrike" kern="0" cap="none" spc="0" normalizeH="0" baseline="0" noProof="0" dirty="0" err="1" smtClean="0">
                <a:ln>
                  <a:noFill/>
                </a:ln>
                <a:solidFill>
                  <a:srgbClr val="333399"/>
                </a:solidFill>
                <a:effectLst/>
                <a:uLnTx/>
                <a:uFillTx/>
                <a:latin typeface="微软雅黑" pitchFamily="34" charset="-122"/>
                <a:ea typeface="微软雅黑" pitchFamily="34" charset="-122"/>
              </a:rPr>
              <a:t>Oak</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的技术应用于网络</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 </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命名为</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Java</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a:t>
            </a:r>
          </a:p>
          <a:p>
            <a:pPr marL="0" marR="0" lvl="0" indent="0" defTabSz="914400" eaLnBrk="1" fontAlgn="auto" latinLnBrk="0" hangingPunct="1">
              <a:lnSpc>
                <a:spcPct val="90000"/>
              </a:lnSpc>
              <a:spcBef>
                <a:spcPts val="0"/>
              </a:spcBef>
              <a:spcAft>
                <a:spcPts val="0"/>
              </a:spcAft>
              <a:buClrTx/>
              <a:buSzTx/>
              <a:buFontTx/>
              <a:buNone/>
              <a:tabLst/>
              <a:defRPr/>
            </a:pPr>
            <a:endPar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a:p>
            <a:pPr marL="0" marR="0" lvl="0" indent="0" defTabSz="914400" eaLnBrk="1" fontAlgn="auto" latinLnBrk="0" hangingPunct="1">
              <a:lnSpc>
                <a:spcPct val="120000"/>
              </a:lnSpc>
              <a:spcBef>
                <a:spcPts val="0"/>
              </a:spcBef>
              <a:spcAft>
                <a:spcPts val="0"/>
              </a:spcAft>
              <a:buClrTx/>
              <a:buSzTx/>
              <a:buFont typeface="Arial" pitchFamily="34" charset="0"/>
              <a:buChar char="•"/>
              <a:tabLst/>
              <a:defRPr/>
            </a:pP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1995</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年</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,SUN</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正式发布</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Java</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语言</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 Microsoft</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IBM,   NETSCAPE , NOVELL</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 APPLE, DEC, SGI</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等公司纷纷购买</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Java</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语言的使用权。</a:t>
            </a:r>
            <a:endPar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a:p>
            <a:pPr marL="0" marR="0" lvl="0" indent="0" defTabSz="914400" eaLnBrk="1" fontAlgn="auto" latinLnBrk="0" hangingPunct="1">
              <a:lnSpc>
                <a:spcPct val="90000"/>
              </a:lnSpc>
              <a:spcBef>
                <a:spcPts val="0"/>
              </a:spcBef>
              <a:spcAft>
                <a:spcPts val="0"/>
              </a:spcAft>
              <a:buClrTx/>
              <a:buSzTx/>
              <a:buFontTx/>
              <a:buNone/>
              <a:tabLst/>
              <a:defRPr/>
            </a:pPr>
            <a:endPar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a:p>
            <a:pPr marL="0" marR="0" lvl="0" indent="0" defTabSz="914400" eaLnBrk="1" fontAlgn="auto" latinLnBrk="0" hangingPunct="1">
              <a:lnSpc>
                <a:spcPct val="120000"/>
              </a:lnSpc>
              <a:spcBef>
                <a:spcPts val="0"/>
              </a:spcBef>
              <a:spcAft>
                <a:spcPts val="0"/>
              </a:spcAft>
              <a:buClrTx/>
              <a:buSzTx/>
              <a:buFont typeface="Arial" pitchFamily="34" charset="0"/>
              <a:buChar char="•"/>
              <a:tabLst/>
              <a:defRPr/>
            </a:pP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1996</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年</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,SUN</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公司专门成立</a:t>
            </a:r>
            <a:r>
              <a:rPr kumimoji="0" lang="en-US" altLang="zh-CN" sz="2800" b="0" i="0" u="none" strike="noStrike" kern="0" cap="none" spc="0" normalizeH="0" baseline="0" noProof="0" dirty="0" err="1" smtClean="0">
                <a:ln>
                  <a:noFill/>
                </a:ln>
                <a:solidFill>
                  <a:srgbClr val="333399"/>
                </a:solidFill>
                <a:effectLst/>
                <a:uLnTx/>
                <a:uFillTx/>
                <a:latin typeface="微软雅黑" pitchFamily="34" charset="-122"/>
                <a:ea typeface="微软雅黑" pitchFamily="34" charset="-122"/>
              </a:rPr>
              <a:t>Javasoft</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分公司来发展</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Java</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，开始有</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jdk1.0</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                  </a:t>
            </a:r>
            <a:endParaRPr kumimoji="0" lang="zh-CN" altLang="en-US" sz="2800" b="0" i="1"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a:latin typeface="微软雅黑" pitchFamily="34" charset="-122"/>
                <a:ea typeface="微软雅黑" pitchFamily="34" charset="-122"/>
              </a:rPr>
              <a:t>一</a:t>
            </a:r>
            <a:r>
              <a:rPr lang="zh-CN" altLang="en-US" sz="3600" b="0" dirty="0" smtClean="0">
                <a:latin typeface="微软雅黑" pitchFamily="34" charset="-122"/>
                <a:ea typeface="微软雅黑" pitchFamily="34" charset="-122"/>
              </a:rPr>
              <a:t>、</a:t>
            </a:r>
            <a:r>
              <a:rPr lang="en-US" altLang="zh-CN" sz="3600" b="0" dirty="0" smtClean="0">
                <a:latin typeface="微软雅黑" pitchFamily="34" charset="-122"/>
                <a:ea typeface="微软雅黑" pitchFamily="34" charset="-122"/>
              </a:rPr>
              <a:t> JAVA</a:t>
            </a:r>
            <a:r>
              <a:rPr lang="zh-CN" altLang="en-US" sz="3600" b="0" dirty="0" smtClean="0">
                <a:latin typeface="微软雅黑" pitchFamily="34" charset="-122"/>
                <a:ea typeface="微软雅黑" pitchFamily="34" charset="-122"/>
              </a:rPr>
              <a:t>发展历史</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68400" y="1814513"/>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sp>
        <p:nvSpPr>
          <p:cNvPr id="13" name="Rectangle 3"/>
          <p:cNvSpPr>
            <a:spLocks noGrp="1" noChangeArrowheads="1"/>
          </p:cNvSpPr>
          <p:nvPr>
            <p:ph idx="4294967295"/>
          </p:nvPr>
        </p:nvSpPr>
        <p:spPr bwMode="auto">
          <a:xfrm>
            <a:off x="1108939" y="1274906"/>
            <a:ext cx="7813387" cy="40590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193675" lvl="0" indent="-193675" defTabSz="514350" eaLnBrk="1" hangingPunct="1">
              <a:lnSpc>
                <a:spcPct val="135000"/>
              </a:lnSpc>
              <a:buSzTx/>
              <a:buFontTx/>
              <a:buChar char="•"/>
            </a:pPr>
            <a:r>
              <a:rPr lang="en-US" altLang="zh-CN" sz="2400" b="0" dirty="0" smtClean="0">
                <a:solidFill>
                  <a:srgbClr val="333399"/>
                </a:solidFill>
                <a:latin typeface="微软雅黑" pitchFamily="34" charset="-122"/>
                <a:ea typeface="微软雅黑" pitchFamily="34" charset="-122"/>
              </a:rPr>
              <a:t>2004</a:t>
            </a:r>
            <a:r>
              <a:rPr lang="zh-CN" altLang="en-US" sz="2400" b="0" dirty="0" smtClean="0">
                <a:solidFill>
                  <a:srgbClr val="333399"/>
                </a:solidFill>
                <a:latin typeface="微软雅黑" pitchFamily="34" charset="-122"/>
                <a:ea typeface="微软雅黑" pitchFamily="34" charset="-122"/>
              </a:rPr>
              <a:t>年，</a:t>
            </a:r>
            <a:r>
              <a:rPr lang="en-US" altLang="zh-CN" sz="2400" b="0" dirty="0" smtClean="0">
                <a:solidFill>
                  <a:srgbClr val="333399"/>
                </a:solidFill>
                <a:latin typeface="微软雅黑" pitchFamily="34" charset="-122"/>
                <a:ea typeface="微软雅黑" pitchFamily="34" charset="-122"/>
              </a:rPr>
              <a:t>jdk1.5</a:t>
            </a:r>
            <a:r>
              <a:rPr lang="zh-CN" altLang="en-US" sz="2400" b="0" dirty="0" smtClean="0">
                <a:solidFill>
                  <a:srgbClr val="333399"/>
                </a:solidFill>
                <a:latin typeface="微软雅黑" pitchFamily="34" charset="-122"/>
                <a:ea typeface="微软雅黑" pitchFamily="34" charset="-122"/>
              </a:rPr>
              <a:t>版本做出重大更改，被重新命名为</a:t>
            </a:r>
            <a:r>
              <a:rPr lang="en-US" altLang="zh-CN" sz="2400" b="0" dirty="0" smtClean="0">
                <a:solidFill>
                  <a:srgbClr val="333399"/>
                </a:solidFill>
                <a:latin typeface="微软雅黑" pitchFamily="34" charset="-122"/>
                <a:ea typeface="微软雅黑" pitchFamily="34" charset="-122"/>
              </a:rPr>
              <a:t>JAVA5.0</a:t>
            </a:r>
            <a:r>
              <a:rPr lang="zh-CN" altLang="en-US" sz="2400" b="0" dirty="0" smtClean="0">
                <a:solidFill>
                  <a:srgbClr val="333399"/>
                </a:solidFill>
                <a:latin typeface="微软雅黑" pitchFamily="34" charset="-122"/>
                <a:ea typeface="微软雅黑" pitchFamily="34" charset="-122"/>
              </a:rPr>
              <a:t>。</a:t>
            </a:r>
          </a:p>
          <a:p>
            <a:pPr marL="193675" lvl="0" indent="-193675" defTabSz="514350" eaLnBrk="1" hangingPunct="1">
              <a:lnSpc>
                <a:spcPct val="135000"/>
              </a:lnSpc>
              <a:buSzTx/>
              <a:buFontTx/>
              <a:buChar char="•"/>
            </a:pPr>
            <a:r>
              <a:rPr lang="en-US" altLang="zh-CN" sz="2400" b="0" dirty="0" smtClean="0">
                <a:solidFill>
                  <a:srgbClr val="333399"/>
                </a:solidFill>
                <a:latin typeface="微软雅黑" pitchFamily="34" charset="-122"/>
                <a:ea typeface="微软雅黑" pitchFamily="34" charset="-122"/>
              </a:rPr>
              <a:t>2005</a:t>
            </a:r>
            <a:r>
              <a:rPr lang="zh-CN" altLang="en-US" sz="2400" b="0" dirty="0" smtClean="0">
                <a:solidFill>
                  <a:srgbClr val="333399"/>
                </a:solidFill>
                <a:latin typeface="微软雅黑" pitchFamily="34" charset="-122"/>
                <a:ea typeface="微软雅黑" pitchFamily="34" charset="-122"/>
              </a:rPr>
              <a:t>年，</a:t>
            </a:r>
            <a:r>
              <a:rPr lang="en-US" altLang="zh-CN" sz="2400" b="0" dirty="0" err="1" smtClean="0">
                <a:solidFill>
                  <a:srgbClr val="333399"/>
                </a:solidFill>
                <a:latin typeface="微软雅黑" pitchFamily="34" charset="-122"/>
                <a:ea typeface="微软雅黑" pitchFamily="34" charset="-122"/>
              </a:rPr>
              <a:t>javaOne</a:t>
            </a:r>
            <a:r>
              <a:rPr lang="zh-CN" altLang="en-US" sz="2400" b="0" dirty="0" smtClean="0">
                <a:solidFill>
                  <a:srgbClr val="333399"/>
                </a:solidFill>
                <a:latin typeface="微软雅黑" pitchFamily="34" charset="-122"/>
                <a:ea typeface="微软雅黑" pitchFamily="34" charset="-122"/>
              </a:rPr>
              <a:t>大会更改了</a:t>
            </a:r>
            <a:r>
              <a:rPr lang="en-US" altLang="zh-CN" sz="2400" b="0" dirty="0" smtClean="0">
                <a:solidFill>
                  <a:srgbClr val="333399"/>
                </a:solidFill>
                <a:latin typeface="微软雅黑" pitchFamily="34" charset="-122"/>
                <a:ea typeface="微软雅黑" pitchFamily="34" charset="-122"/>
              </a:rPr>
              <a:t>java</a:t>
            </a:r>
            <a:r>
              <a:rPr lang="zh-CN" altLang="en-US" sz="2400" b="0" dirty="0" smtClean="0">
                <a:solidFill>
                  <a:srgbClr val="333399"/>
                </a:solidFill>
                <a:latin typeface="微软雅黑" pitchFamily="34" charset="-122"/>
                <a:ea typeface="微软雅黑" pitchFamily="34" charset="-122"/>
              </a:rPr>
              <a:t>各版本的的名称，</a:t>
            </a:r>
            <a:r>
              <a:rPr lang="en-US" altLang="zh-CN" sz="2400" b="0" dirty="0" smtClean="0">
                <a:solidFill>
                  <a:srgbClr val="333399"/>
                </a:solidFill>
                <a:latin typeface="微软雅黑" pitchFamily="34" charset="-122"/>
                <a:ea typeface="微软雅黑" pitchFamily="34" charset="-122"/>
              </a:rPr>
              <a:t>J2ee</a:t>
            </a:r>
            <a:r>
              <a:rPr lang="zh-CN" altLang="en-US" sz="2400" b="0" dirty="0" smtClean="0">
                <a:solidFill>
                  <a:srgbClr val="333399"/>
                </a:solidFill>
                <a:latin typeface="微软雅黑" pitchFamily="34" charset="-122"/>
                <a:ea typeface="微软雅黑" pitchFamily="34" charset="-122"/>
              </a:rPr>
              <a:t>为</a:t>
            </a:r>
            <a:r>
              <a:rPr lang="en-US" altLang="zh-CN" sz="2400" b="0" dirty="0" smtClean="0">
                <a:solidFill>
                  <a:srgbClr val="333399"/>
                </a:solidFill>
                <a:latin typeface="微软雅黑" pitchFamily="34" charset="-122"/>
                <a:ea typeface="微软雅黑" pitchFamily="34" charset="-122"/>
              </a:rPr>
              <a:t>Java EE,J2SE</a:t>
            </a:r>
            <a:r>
              <a:rPr lang="zh-CN" altLang="en-US" sz="2400" b="0" dirty="0" smtClean="0">
                <a:solidFill>
                  <a:srgbClr val="333399"/>
                </a:solidFill>
                <a:latin typeface="微软雅黑" pitchFamily="34" charset="-122"/>
                <a:ea typeface="微软雅黑" pitchFamily="34" charset="-122"/>
              </a:rPr>
              <a:t>为</a:t>
            </a:r>
            <a:r>
              <a:rPr lang="en-US" altLang="zh-CN" sz="2400" b="0" dirty="0" smtClean="0">
                <a:solidFill>
                  <a:srgbClr val="333399"/>
                </a:solidFill>
                <a:latin typeface="微软雅黑" pitchFamily="34" charset="-122"/>
                <a:ea typeface="微软雅黑" pitchFamily="34" charset="-122"/>
              </a:rPr>
              <a:t>JAVA SE,J2ME</a:t>
            </a:r>
            <a:r>
              <a:rPr lang="zh-CN" altLang="en-US" sz="2400" b="0" dirty="0" smtClean="0">
                <a:solidFill>
                  <a:srgbClr val="333399"/>
                </a:solidFill>
                <a:latin typeface="微软雅黑" pitchFamily="34" charset="-122"/>
                <a:ea typeface="微软雅黑" pitchFamily="34" charset="-122"/>
              </a:rPr>
              <a:t>为</a:t>
            </a:r>
            <a:r>
              <a:rPr lang="en-US" altLang="zh-CN" sz="2400" b="0" dirty="0" smtClean="0">
                <a:solidFill>
                  <a:srgbClr val="333399"/>
                </a:solidFill>
                <a:latin typeface="微软雅黑" pitchFamily="34" charset="-122"/>
                <a:ea typeface="微软雅黑" pitchFamily="34" charset="-122"/>
              </a:rPr>
              <a:t>JAVA ME</a:t>
            </a:r>
            <a:r>
              <a:rPr lang="zh-CN" altLang="en-US" sz="2400" b="0" dirty="0" smtClean="0">
                <a:solidFill>
                  <a:srgbClr val="333399"/>
                </a:solidFill>
                <a:latin typeface="微软雅黑" pitchFamily="34" charset="-122"/>
                <a:ea typeface="微软雅黑" pitchFamily="34" charset="-122"/>
              </a:rPr>
              <a:t>。</a:t>
            </a:r>
          </a:p>
          <a:p>
            <a:pPr marL="193675" lvl="0" indent="-193675" defTabSz="514350" eaLnBrk="1" hangingPunct="1">
              <a:lnSpc>
                <a:spcPct val="135000"/>
              </a:lnSpc>
              <a:buSzTx/>
              <a:buFontTx/>
              <a:buChar char="•"/>
            </a:pPr>
            <a:r>
              <a:rPr lang="en-US" altLang="zh-CN" sz="2400" b="0" dirty="0" smtClean="0">
                <a:solidFill>
                  <a:srgbClr val="333399"/>
                </a:solidFill>
                <a:latin typeface="微软雅黑" pitchFamily="34" charset="-122"/>
                <a:ea typeface="微软雅黑" pitchFamily="34" charset="-122"/>
              </a:rPr>
              <a:t>2006</a:t>
            </a:r>
            <a:r>
              <a:rPr lang="zh-CN" altLang="en-US" sz="2400" b="0" dirty="0" smtClean="0">
                <a:solidFill>
                  <a:srgbClr val="333399"/>
                </a:solidFill>
                <a:latin typeface="微软雅黑" pitchFamily="34" charset="-122"/>
                <a:ea typeface="微软雅黑" pitchFamily="34" charset="-122"/>
              </a:rPr>
              <a:t>年</a:t>
            </a:r>
            <a:r>
              <a:rPr lang="en-US" altLang="zh-CN" sz="2400" b="0" dirty="0" smtClean="0">
                <a:solidFill>
                  <a:srgbClr val="333399"/>
                </a:solidFill>
                <a:latin typeface="微软雅黑" pitchFamily="34" charset="-122"/>
                <a:ea typeface="微软雅黑" pitchFamily="34" charset="-122"/>
              </a:rPr>
              <a:t>12</a:t>
            </a:r>
            <a:r>
              <a:rPr lang="zh-CN" altLang="en-US" sz="2400" b="0" dirty="0" smtClean="0">
                <a:solidFill>
                  <a:srgbClr val="333399"/>
                </a:solidFill>
                <a:latin typeface="微软雅黑" pitchFamily="34" charset="-122"/>
                <a:ea typeface="微软雅黑" pitchFamily="34" charset="-122"/>
              </a:rPr>
              <a:t>月，</a:t>
            </a:r>
            <a:r>
              <a:rPr lang="en-US" altLang="zh-CN" sz="2400" b="0" dirty="0" smtClean="0">
                <a:solidFill>
                  <a:srgbClr val="333399"/>
                </a:solidFill>
                <a:latin typeface="微软雅黑" pitchFamily="34" charset="-122"/>
                <a:ea typeface="微软雅黑" pitchFamily="34" charset="-122"/>
              </a:rPr>
              <a:t>SUN</a:t>
            </a:r>
            <a:r>
              <a:rPr lang="zh-CN" altLang="en-US" sz="2400" b="0" dirty="0" smtClean="0">
                <a:solidFill>
                  <a:srgbClr val="333399"/>
                </a:solidFill>
                <a:latin typeface="微软雅黑" pitchFamily="34" charset="-122"/>
                <a:ea typeface="微软雅黑" pitchFamily="34" charset="-122"/>
              </a:rPr>
              <a:t>发布</a:t>
            </a:r>
            <a:r>
              <a:rPr lang="en-US" altLang="zh-CN" sz="2400" b="0" dirty="0" smtClean="0">
                <a:solidFill>
                  <a:srgbClr val="333399"/>
                </a:solidFill>
                <a:latin typeface="微软雅黑" pitchFamily="34" charset="-122"/>
                <a:ea typeface="微软雅黑" pitchFamily="34" charset="-122"/>
              </a:rPr>
              <a:t>JRE6.0</a:t>
            </a:r>
            <a:r>
              <a:rPr lang="zh-CN" altLang="en-US" sz="2400" b="0" dirty="0" smtClean="0">
                <a:solidFill>
                  <a:srgbClr val="333399"/>
                </a:solidFill>
                <a:latin typeface="微软雅黑" pitchFamily="34" charset="-122"/>
                <a:ea typeface="微软雅黑" pitchFamily="34" charset="-122"/>
              </a:rPr>
              <a:t>。</a:t>
            </a:r>
          </a:p>
          <a:p>
            <a:pPr marL="193675" lvl="0" indent="-193675" defTabSz="514350" eaLnBrk="1" hangingPunct="1">
              <a:lnSpc>
                <a:spcPct val="135000"/>
              </a:lnSpc>
              <a:buSzTx/>
              <a:buFontTx/>
              <a:buChar char="•"/>
            </a:pPr>
            <a:r>
              <a:rPr lang="en-US" altLang="zh-CN" sz="2400" b="0" dirty="0" smtClean="0">
                <a:solidFill>
                  <a:srgbClr val="333399"/>
                </a:solidFill>
                <a:latin typeface="微软雅黑" pitchFamily="34" charset="-122"/>
                <a:ea typeface="微软雅黑" pitchFamily="34" charset="-122"/>
              </a:rPr>
              <a:t>2009</a:t>
            </a:r>
            <a:r>
              <a:rPr lang="zh-CN" altLang="en-US" sz="2400" b="0" dirty="0" smtClean="0">
                <a:solidFill>
                  <a:srgbClr val="333399"/>
                </a:solidFill>
                <a:latin typeface="微软雅黑" pitchFamily="34" charset="-122"/>
                <a:ea typeface="微软雅黑" pitchFamily="34" charset="-122"/>
              </a:rPr>
              <a:t>年</a:t>
            </a:r>
            <a:r>
              <a:rPr lang="en-US" altLang="zh-CN" sz="2400" b="0" dirty="0" smtClean="0">
                <a:solidFill>
                  <a:srgbClr val="333399"/>
                </a:solidFill>
                <a:latin typeface="微软雅黑" pitchFamily="34" charset="-122"/>
                <a:ea typeface="微软雅黑" pitchFamily="34" charset="-122"/>
              </a:rPr>
              <a:t>4</a:t>
            </a:r>
            <a:r>
              <a:rPr lang="zh-CN" altLang="en-US" sz="2400" b="0" dirty="0" smtClean="0">
                <a:solidFill>
                  <a:srgbClr val="333399"/>
                </a:solidFill>
                <a:latin typeface="微软雅黑" pitchFamily="34" charset="-122"/>
                <a:ea typeface="微软雅黑" pitchFamily="34" charset="-122"/>
              </a:rPr>
              <a:t>月，</a:t>
            </a:r>
            <a:r>
              <a:rPr lang="en-US" altLang="zh-CN" sz="2400" b="0" dirty="0" smtClean="0">
                <a:solidFill>
                  <a:srgbClr val="333399"/>
                </a:solidFill>
                <a:latin typeface="微软雅黑" pitchFamily="34" charset="-122"/>
                <a:ea typeface="微软雅黑" pitchFamily="34" charset="-122"/>
              </a:rPr>
              <a:t>oracle</a:t>
            </a:r>
            <a:r>
              <a:rPr lang="zh-CN" altLang="en-US" sz="2400" b="0" dirty="0" smtClean="0">
                <a:solidFill>
                  <a:srgbClr val="333399"/>
                </a:solidFill>
                <a:latin typeface="微软雅黑" pitchFamily="34" charset="-122"/>
                <a:ea typeface="微软雅黑" pitchFamily="34" charset="-122"/>
              </a:rPr>
              <a:t>收购</a:t>
            </a:r>
            <a:r>
              <a:rPr lang="en-US" altLang="zh-CN" sz="2400" b="0" dirty="0" smtClean="0">
                <a:solidFill>
                  <a:srgbClr val="333399"/>
                </a:solidFill>
                <a:latin typeface="微软雅黑" pitchFamily="34" charset="-122"/>
                <a:ea typeface="微软雅黑" pitchFamily="34" charset="-122"/>
              </a:rPr>
              <a:t>sun</a:t>
            </a:r>
            <a:r>
              <a:rPr lang="zh-CN" altLang="en-US" sz="2400" b="0" dirty="0" smtClean="0">
                <a:solidFill>
                  <a:srgbClr val="333399"/>
                </a:solidFill>
                <a:latin typeface="微软雅黑" pitchFamily="34" charset="-122"/>
                <a:ea typeface="微软雅黑" pitchFamily="34" charset="-122"/>
              </a:rPr>
              <a:t>，取得</a:t>
            </a:r>
            <a:r>
              <a:rPr lang="en-US" altLang="zh-CN" sz="2400" b="0" dirty="0" smtClean="0">
                <a:solidFill>
                  <a:srgbClr val="333399"/>
                </a:solidFill>
                <a:latin typeface="微软雅黑" pitchFamily="34" charset="-122"/>
                <a:ea typeface="微软雅黑" pitchFamily="34" charset="-122"/>
              </a:rPr>
              <a:t>java</a:t>
            </a:r>
            <a:r>
              <a:rPr lang="zh-CN" altLang="en-US" sz="2400" b="0" dirty="0" smtClean="0">
                <a:solidFill>
                  <a:srgbClr val="333399"/>
                </a:solidFill>
                <a:latin typeface="微软雅黑" pitchFamily="34" charset="-122"/>
                <a:ea typeface="微软雅黑" pitchFamily="34" charset="-122"/>
              </a:rPr>
              <a:t>版权。</a:t>
            </a:r>
            <a:endParaRPr lang="en-US" altLang="zh-CN" sz="2400" b="0" dirty="0" smtClean="0">
              <a:solidFill>
                <a:srgbClr val="333399"/>
              </a:solidFill>
              <a:latin typeface="微软雅黑" pitchFamily="34" charset="-122"/>
              <a:ea typeface="微软雅黑" pitchFamily="34" charset="-122"/>
            </a:endParaRPr>
          </a:p>
          <a:p>
            <a:pPr marL="193675" lvl="0" indent="-193675" defTabSz="514350" eaLnBrk="1" hangingPunct="1">
              <a:lnSpc>
                <a:spcPct val="135000"/>
              </a:lnSpc>
              <a:buSzTx/>
              <a:buFontTx/>
              <a:buChar char="•"/>
            </a:pPr>
            <a:r>
              <a:rPr lang="en-US" altLang="zh-CN" sz="2400" b="0" dirty="0" smtClean="0">
                <a:solidFill>
                  <a:srgbClr val="333399"/>
                </a:solidFill>
                <a:latin typeface="微软雅黑" pitchFamily="34" charset="-122"/>
                <a:ea typeface="微软雅黑" pitchFamily="34" charset="-122"/>
              </a:rPr>
              <a:t>2011</a:t>
            </a:r>
            <a:r>
              <a:rPr lang="zh-CN" altLang="en-US" sz="2400" b="0" dirty="0" smtClean="0">
                <a:solidFill>
                  <a:srgbClr val="333399"/>
                </a:solidFill>
                <a:latin typeface="微软雅黑" pitchFamily="34" charset="-122"/>
                <a:ea typeface="微软雅黑" pitchFamily="34" charset="-122"/>
              </a:rPr>
              <a:t>年</a:t>
            </a:r>
            <a:r>
              <a:rPr lang="en-US" altLang="zh-CN" sz="2400" b="0" dirty="0" smtClean="0">
                <a:solidFill>
                  <a:srgbClr val="333399"/>
                </a:solidFill>
                <a:latin typeface="微软雅黑" pitchFamily="34" charset="-122"/>
                <a:ea typeface="微软雅黑" pitchFamily="34" charset="-122"/>
              </a:rPr>
              <a:t>7</a:t>
            </a:r>
            <a:r>
              <a:rPr lang="zh-CN" altLang="en-US" sz="2400" b="0" dirty="0" smtClean="0">
                <a:solidFill>
                  <a:srgbClr val="333399"/>
                </a:solidFill>
                <a:latin typeface="微软雅黑" pitchFamily="34" charset="-122"/>
                <a:ea typeface="微软雅黑" pitchFamily="34" charset="-122"/>
              </a:rPr>
              <a:t>月，</a:t>
            </a:r>
            <a:r>
              <a:rPr lang="en-US" altLang="zh-CN" sz="2400" b="0" dirty="0" smtClean="0">
                <a:solidFill>
                  <a:srgbClr val="333399"/>
                </a:solidFill>
                <a:latin typeface="微软雅黑" pitchFamily="34" charset="-122"/>
                <a:ea typeface="微软雅黑" pitchFamily="34" charset="-122"/>
              </a:rPr>
              <a:t>oracle</a:t>
            </a:r>
            <a:r>
              <a:rPr lang="zh-CN" altLang="en-US" sz="2400" b="0" dirty="0" smtClean="0">
                <a:solidFill>
                  <a:srgbClr val="333399"/>
                </a:solidFill>
                <a:latin typeface="微软雅黑" pitchFamily="34" charset="-122"/>
                <a:ea typeface="微软雅黑" pitchFamily="34" charset="-122"/>
              </a:rPr>
              <a:t>发布</a:t>
            </a:r>
            <a:r>
              <a:rPr lang="en-US" altLang="zh-CN" sz="2400" b="0" dirty="0" smtClean="0">
                <a:solidFill>
                  <a:srgbClr val="333399"/>
                </a:solidFill>
                <a:latin typeface="微软雅黑" pitchFamily="34" charset="-122"/>
                <a:ea typeface="微软雅黑" pitchFamily="34" charset="-122"/>
              </a:rPr>
              <a:t>java7</a:t>
            </a:r>
            <a:r>
              <a:rPr lang="zh-CN" altLang="en-US" sz="2400" b="0" dirty="0" smtClean="0">
                <a:solidFill>
                  <a:srgbClr val="333399"/>
                </a:solidFill>
                <a:latin typeface="微软雅黑" pitchFamily="34" charset="-122"/>
                <a:ea typeface="微软雅黑" pitchFamily="34" charset="-122"/>
              </a:rPr>
              <a:t>的正式版。</a:t>
            </a:r>
            <a:endParaRPr lang="en-US" altLang="zh-CN" sz="2400" b="0" dirty="0" smtClean="0">
              <a:solidFill>
                <a:srgbClr val="333399"/>
              </a:solidFill>
              <a:latin typeface="微软雅黑" pitchFamily="34" charset="-122"/>
              <a:ea typeface="微软雅黑" pitchFamily="34" charset="-122"/>
            </a:endParaRPr>
          </a:p>
          <a:p>
            <a:pPr marL="193675" lvl="0" indent="-193675" defTabSz="514350" eaLnBrk="1" hangingPunct="1">
              <a:lnSpc>
                <a:spcPct val="135000"/>
              </a:lnSpc>
              <a:buSzTx/>
              <a:buFontTx/>
              <a:buChar char="•"/>
            </a:pPr>
            <a:r>
              <a:rPr lang="zh-CN" altLang="en-US" sz="2400" b="0" dirty="0" smtClean="0">
                <a:solidFill>
                  <a:srgbClr val="333399"/>
                </a:solidFill>
                <a:latin typeface="微软雅黑" pitchFamily="34" charset="-122"/>
                <a:ea typeface="微软雅黑" pitchFamily="34" charset="-122"/>
              </a:rPr>
              <a:t>截止</a:t>
            </a:r>
            <a:r>
              <a:rPr lang="en-US" altLang="zh-CN" sz="2400" b="0" dirty="0" smtClean="0">
                <a:solidFill>
                  <a:srgbClr val="333399"/>
                </a:solidFill>
                <a:latin typeface="微软雅黑" pitchFamily="34" charset="-122"/>
                <a:ea typeface="微软雅黑" pitchFamily="34" charset="-122"/>
              </a:rPr>
              <a:t>2018</a:t>
            </a:r>
            <a:r>
              <a:rPr lang="zh-CN" altLang="en-US" sz="2400" b="0" dirty="0" smtClean="0">
                <a:solidFill>
                  <a:srgbClr val="333399"/>
                </a:solidFill>
                <a:latin typeface="微软雅黑" pitchFamily="34" charset="-122"/>
                <a:ea typeface="微软雅黑" pitchFamily="34" charset="-122"/>
              </a:rPr>
              <a:t>年，</a:t>
            </a:r>
            <a:r>
              <a:rPr lang="en-US" altLang="zh-CN" sz="2400" b="0" dirty="0" smtClean="0">
                <a:solidFill>
                  <a:srgbClr val="333399"/>
                </a:solidFill>
                <a:latin typeface="微软雅黑" pitchFamily="34" charset="-122"/>
                <a:ea typeface="微软雅黑" pitchFamily="34" charset="-122"/>
              </a:rPr>
              <a:t>oracle</a:t>
            </a:r>
            <a:r>
              <a:rPr lang="zh-CN" altLang="en-US" sz="2400" b="0" dirty="0" smtClean="0">
                <a:solidFill>
                  <a:srgbClr val="333399"/>
                </a:solidFill>
                <a:latin typeface="微软雅黑" pitchFamily="34" charset="-122"/>
                <a:ea typeface="微软雅黑" pitchFamily="34" charset="-122"/>
              </a:rPr>
              <a:t>的</a:t>
            </a:r>
            <a:r>
              <a:rPr lang="en-US" altLang="zh-CN" sz="2400" b="0" dirty="0" smtClean="0">
                <a:solidFill>
                  <a:srgbClr val="333399"/>
                </a:solidFill>
                <a:latin typeface="微软雅黑" pitchFamily="34" charset="-122"/>
                <a:ea typeface="微软雅黑" pitchFamily="34" charset="-122"/>
              </a:rPr>
              <a:t>JDK</a:t>
            </a:r>
            <a:r>
              <a:rPr lang="zh-CN" altLang="en-US" sz="2400" b="0" dirty="0" smtClean="0">
                <a:solidFill>
                  <a:srgbClr val="333399"/>
                </a:solidFill>
                <a:latin typeface="微软雅黑" pitchFamily="34" charset="-122"/>
                <a:ea typeface="微软雅黑" pitchFamily="34" charset="-122"/>
              </a:rPr>
              <a:t>最新版本为</a:t>
            </a:r>
            <a:r>
              <a:rPr lang="en-US" altLang="zh-CN" sz="2400" b="0" dirty="0" smtClean="0">
                <a:solidFill>
                  <a:srgbClr val="333399"/>
                </a:solidFill>
                <a:latin typeface="微软雅黑" pitchFamily="34" charset="-122"/>
                <a:ea typeface="微软雅黑" pitchFamily="34" charset="-122"/>
              </a:rPr>
              <a:t>9.0.4</a:t>
            </a:r>
            <a:r>
              <a:rPr lang="zh-CN" altLang="en-US" sz="2400" b="0" dirty="0" smtClean="0">
                <a:solidFill>
                  <a:srgbClr val="333399"/>
                </a:solidFill>
                <a:latin typeface="微软雅黑" pitchFamily="34" charset="-122"/>
                <a:ea typeface="微软雅黑" pitchFamily="34" charset="-122"/>
              </a:rPr>
              <a:t>。下载地址：</a:t>
            </a:r>
            <a:endParaRPr kumimoji="0" lang="zh-CN" altLang="en-US" sz="2400" b="0" i="1"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
        <p:nvSpPr>
          <p:cNvPr id="5" name="矩形 4"/>
          <p:cNvSpPr/>
          <p:nvPr/>
        </p:nvSpPr>
        <p:spPr>
          <a:xfrm>
            <a:off x="1316181" y="5752098"/>
            <a:ext cx="7273637" cy="646331"/>
          </a:xfrm>
          <a:prstGeom prst="rect">
            <a:avLst/>
          </a:prstGeom>
        </p:spPr>
        <p:txBody>
          <a:bodyPr wrap="square">
            <a:spAutoFit/>
          </a:bodyPr>
          <a:lstStyle/>
          <a:p>
            <a:r>
              <a:rPr lang="en-US" altLang="zh-CN" b="0" dirty="0" smtClean="0">
                <a:latin typeface="微软雅黑" pitchFamily="34" charset="-122"/>
                <a:ea typeface="微软雅黑" pitchFamily="34" charset="-122"/>
              </a:rPr>
              <a:t>http://www.oracle.com/technetwork/java/javase/downloads/jdk9-downloads-3848520.html</a:t>
            </a:r>
            <a:endParaRPr lang="zh-CN" alt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a:latin typeface="微软雅黑" pitchFamily="34" charset="-122"/>
                <a:ea typeface="微软雅黑" pitchFamily="34" charset="-122"/>
              </a:rPr>
              <a:t>一</a:t>
            </a:r>
            <a:r>
              <a:rPr lang="zh-CN" altLang="en-US" sz="3600" b="0" dirty="0" smtClean="0">
                <a:latin typeface="微软雅黑" pitchFamily="34" charset="-122"/>
                <a:ea typeface="微软雅黑" pitchFamily="34" charset="-122"/>
              </a:rPr>
              <a:t>、</a:t>
            </a:r>
            <a:r>
              <a:rPr lang="en-US" altLang="zh-CN" sz="3600" b="0" dirty="0" smtClean="0">
                <a:latin typeface="微软雅黑" pitchFamily="34" charset="-122"/>
                <a:ea typeface="微软雅黑" pitchFamily="34" charset="-122"/>
              </a:rPr>
              <a:t> JAVA</a:t>
            </a:r>
            <a:r>
              <a:rPr lang="zh-CN" altLang="en-US" sz="3600" b="0" dirty="0" smtClean="0">
                <a:latin typeface="微软雅黑" pitchFamily="34" charset="-122"/>
                <a:ea typeface="微软雅黑" pitchFamily="34" charset="-122"/>
              </a:rPr>
              <a:t>发展历史</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68400" y="1814513"/>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sp>
        <p:nvSpPr>
          <p:cNvPr id="13" name="Rectangle 3"/>
          <p:cNvSpPr>
            <a:spLocks noGrp="1" noChangeArrowheads="1"/>
          </p:cNvSpPr>
          <p:nvPr>
            <p:ph idx="4294967295"/>
          </p:nvPr>
        </p:nvSpPr>
        <p:spPr bwMode="auto">
          <a:xfrm>
            <a:off x="1077041" y="1189845"/>
            <a:ext cx="7813387" cy="40590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193675" lvl="0" indent="-193675" defTabSz="514350" eaLnBrk="1" hangingPunct="1">
              <a:lnSpc>
                <a:spcPct val="135000"/>
              </a:lnSpc>
              <a:buSzTx/>
              <a:buNone/>
            </a:pPr>
            <a:r>
              <a:rPr lang="zh-CN" altLang="en-US" sz="2400" b="0" dirty="0" smtClean="0">
                <a:solidFill>
                  <a:srgbClr val="333399"/>
                </a:solidFill>
                <a:latin typeface="微软雅黑" pitchFamily="34" charset="-122"/>
                <a:ea typeface="微软雅黑" pitchFamily="34" charset="-122"/>
              </a:rPr>
              <a:t>三种平台简介： </a:t>
            </a:r>
          </a:p>
          <a:p>
            <a:pPr marL="193675" lvl="0" indent="-193675" defTabSz="514350" eaLnBrk="1" hangingPunct="1">
              <a:lnSpc>
                <a:spcPct val="135000"/>
              </a:lnSpc>
              <a:buSzTx/>
              <a:buFontTx/>
              <a:buChar char="•"/>
            </a:pPr>
            <a:r>
              <a:rPr lang="en-US" altLang="zh-CN" sz="2400" b="0" dirty="0" smtClean="0">
                <a:solidFill>
                  <a:srgbClr val="333399"/>
                </a:solidFill>
                <a:latin typeface="微软雅黑" pitchFamily="34" charset="-122"/>
                <a:ea typeface="微软雅黑" pitchFamily="34" charset="-122"/>
              </a:rPr>
              <a:t>Java SE</a:t>
            </a:r>
            <a:r>
              <a:rPr lang="zh-CN" altLang="en-US" sz="2400" b="0" dirty="0" smtClean="0">
                <a:solidFill>
                  <a:srgbClr val="333399"/>
                </a:solidFill>
                <a:latin typeface="微软雅黑" pitchFamily="34" charset="-122"/>
                <a:ea typeface="微软雅黑" pitchFamily="34" charset="-122"/>
              </a:rPr>
              <a:t>（曾称作</a:t>
            </a:r>
            <a:r>
              <a:rPr lang="en-US" altLang="zh-CN" sz="2400" b="0" dirty="0" smtClean="0">
                <a:solidFill>
                  <a:srgbClr val="333399"/>
                </a:solidFill>
                <a:latin typeface="微软雅黑" pitchFamily="34" charset="-122"/>
                <a:ea typeface="微软雅黑" pitchFamily="34" charset="-122"/>
              </a:rPr>
              <a:t>J2SE</a:t>
            </a:r>
            <a:r>
              <a:rPr lang="zh-CN" altLang="en-US" sz="2400" b="0" dirty="0" smtClean="0">
                <a:solidFill>
                  <a:srgbClr val="333399"/>
                </a:solidFill>
                <a:latin typeface="微软雅黑" pitchFamily="34" charset="-122"/>
                <a:ea typeface="微软雅黑" pitchFamily="34" charset="-122"/>
              </a:rPr>
              <a:t>）</a:t>
            </a:r>
          </a:p>
          <a:p>
            <a:pPr marL="193675" lvl="0" indent="-193675" defTabSz="514350" eaLnBrk="1" hangingPunct="1">
              <a:lnSpc>
                <a:spcPct val="135000"/>
              </a:lnSpc>
              <a:buSzTx/>
              <a:buFontTx/>
              <a:buChar char="•"/>
            </a:pPr>
            <a:r>
              <a:rPr lang="en-US" altLang="zh-CN" sz="2400" b="0" dirty="0" smtClean="0">
                <a:solidFill>
                  <a:srgbClr val="333399"/>
                </a:solidFill>
                <a:latin typeface="微软雅黑" pitchFamily="34" charset="-122"/>
                <a:ea typeface="微软雅黑" pitchFamily="34" charset="-122"/>
              </a:rPr>
              <a:t>Java EE</a:t>
            </a:r>
            <a:r>
              <a:rPr lang="zh-CN" altLang="en-US" sz="2400" b="0" dirty="0" smtClean="0">
                <a:solidFill>
                  <a:srgbClr val="333399"/>
                </a:solidFill>
                <a:latin typeface="微软雅黑" pitchFamily="34" charset="-122"/>
                <a:ea typeface="微软雅黑" pitchFamily="34" charset="-122"/>
              </a:rPr>
              <a:t>（曾称作</a:t>
            </a:r>
            <a:r>
              <a:rPr lang="en-US" altLang="zh-CN" sz="2400" b="0" dirty="0" smtClean="0">
                <a:solidFill>
                  <a:srgbClr val="333399"/>
                </a:solidFill>
                <a:latin typeface="微软雅黑" pitchFamily="34" charset="-122"/>
                <a:ea typeface="微软雅黑" pitchFamily="34" charset="-122"/>
              </a:rPr>
              <a:t>J2EE</a:t>
            </a:r>
            <a:r>
              <a:rPr lang="zh-CN" altLang="en-US" sz="2400" b="0" dirty="0" smtClean="0">
                <a:solidFill>
                  <a:srgbClr val="333399"/>
                </a:solidFill>
                <a:latin typeface="微软雅黑" pitchFamily="34" charset="-122"/>
                <a:ea typeface="微软雅黑" pitchFamily="34" charset="-122"/>
              </a:rPr>
              <a:t>）</a:t>
            </a:r>
          </a:p>
          <a:p>
            <a:pPr marL="193675" lvl="0" indent="-193675" defTabSz="514350" eaLnBrk="1" hangingPunct="1">
              <a:lnSpc>
                <a:spcPct val="135000"/>
              </a:lnSpc>
              <a:buSzTx/>
              <a:buFontTx/>
              <a:buChar char="•"/>
            </a:pPr>
            <a:r>
              <a:rPr lang="en-US" altLang="zh-CN" sz="2400" b="0" dirty="0" smtClean="0">
                <a:solidFill>
                  <a:srgbClr val="333399"/>
                </a:solidFill>
                <a:latin typeface="微软雅黑" pitchFamily="34" charset="-122"/>
                <a:ea typeface="微软雅黑" pitchFamily="34" charset="-122"/>
              </a:rPr>
              <a:t>Java ME</a:t>
            </a:r>
            <a:r>
              <a:rPr lang="zh-CN" altLang="en-US" sz="2400" b="0" dirty="0" smtClean="0">
                <a:solidFill>
                  <a:srgbClr val="333399"/>
                </a:solidFill>
                <a:latin typeface="微软雅黑" pitchFamily="34" charset="-122"/>
                <a:ea typeface="微软雅黑" pitchFamily="34" charset="-122"/>
              </a:rPr>
              <a:t>（曾称作</a:t>
            </a:r>
            <a:r>
              <a:rPr lang="en-US" altLang="zh-CN" sz="2400" b="0" dirty="0" smtClean="0">
                <a:solidFill>
                  <a:srgbClr val="333399"/>
                </a:solidFill>
                <a:latin typeface="微软雅黑" pitchFamily="34" charset="-122"/>
                <a:ea typeface="微软雅黑" pitchFamily="34" charset="-122"/>
              </a:rPr>
              <a:t>J2ME</a:t>
            </a:r>
            <a:r>
              <a:rPr lang="zh-CN" altLang="en-US" sz="2400" b="0" dirty="0" smtClean="0">
                <a:solidFill>
                  <a:srgbClr val="333399"/>
                </a:solidFill>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二、</a:t>
            </a:r>
            <a:r>
              <a:rPr lang="en-US" altLang="zh-CN" sz="3600" b="0" dirty="0" smtClean="0">
                <a:latin typeface="微软雅黑" pitchFamily="34" charset="-122"/>
                <a:ea typeface="微软雅黑" pitchFamily="34" charset="-122"/>
              </a:rPr>
              <a:t> JAVA</a:t>
            </a:r>
            <a:r>
              <a:rPr lang="zh-CN" altLang="en-US" sz="3600" b="0" dirty="0" smtClean="0">
                <a:latin typeface="微软雅黑" pitchFamily="34" charset="-122"/>
                <a:ea typeface="微软雅黑" pitchFamily="34" charset="-122"/>
              </a:rPr>
              <a:t>主要特点</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68400" y="1814513"/>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a:solidFill>
                  <a:srgbClr val="FFFFFF"/>
                </a:solidFill>
                <a:ea typeface="宋体" panose="02010600030101010101" pitchFamily="2" charset="-122"/>
              </a:rPr>
              <a:t>(1) </a:t>
            </a:r>
            <a:r>
              <a:rPr lang="zh-CN" altLang="en-US" sz="2800">
                <a:solidFill>
                  <a:srgbClr val="FFFFFF"/>
                </a:solidFill>
                <a:ea typeface="宋体" panose="02010600030101010101" pitchFamily="2" charset="-122"/>
              </a:rPr>
              <a:t>二进制数与十进制数的互换</a:t>
            </a:r>
            <a:endParaRPr lang="en-US" altLang="zh-CN" sz="2800">
              <a:solidFill>
                <a:srgbClr val="FFFFFF"/>
              </a:solidFill>
              <a:ea typeface="宋体" panose="02010600030101010101" pitchFamily="2" charset="-122"/>
            </a:endParaRPr>
          </a:p>
        </p:txBody>
      </p:sp>
      <p:sp>
        <p:nvSpPr>
          <p:cNvPr id="26" name="Rectangle 6"/>
          <p:cNvSpPr txBox="1">
            <a:spLocks noChangeArrowheads="1"/>
          </p:cNvSpPr>
          <p:nvPr/>
        </p:nvSpPr>
        <p:spPr bwMode="auto">
          <a:xfrm>
            <a:off x="1111395" y="1374053"/>
            <a:ext cx="7149735" cy="3891630"/>
          </a:xfrm>
          <a:prstGeom prst="rect">
            <a:avLst/>
          </a:prstGeom>
          <a:noFill/>
          <a:ln w="9525">
            <a:noFill/>
            <a:miter lim="800000"/>
            <a:headEnd/>
            <a:tailEnd/>
          </a:ln>
        </p:spPr>
        <p:txBody>
          <a:bodyPr lIns="51435" tIns="25718" rIns="51435" bIns="25718"/>
          <a:lstStyle/>
          <a:p>
            <a:pPr marL="193675" marR="0" lvl="0" indent="-193675" defTabSz="514350" eaLnBrk="1" fontAlgn="auto" latinLnBrk="0" hangingPunct="1">
              <a:lnSpc>
                <a:spcPct val="150000"/>
              </a:lnSpc>
              <a:spcBef>
                <a:spcPct val="20000"/>
              </a:spcBef>
              <a:spcAft>
                <a:spcPts val="0"/>
              </a:spcAft>
              <a:buClrTx/>
              <a:buSzTx/>
              <a:buFont typeface="Arial" pitchFamily="34" charset="0"/>
              <a:buChar char="•"/>
              <a:tabLst/>
              <a:defRPr/>
            </a:pPr>
            <a:r>
              <a:rPr lang="zh-CN" altLang="en-US" sz="2800" b="0" kern="0" dirty="0" smtClean="0">
                <a:solidFill>
                  <a:srgbClr val="333399"/>
                </a:solidFill>
                <a:latin typeface="微软雅黑" pitchFamily="34" charset="-122"/>
                <a:ea typeface="微软雅黑" pitchFamily="34" charset="-122"/>
              </a:rPr>
              <a:t>平台无关性（字节</a:t>
            </a:r>
            <a:r>
              <a:rPr lang="zh-CN" altLang="en-US" sz="2800" b="0" kern="0" dirty="0" smtClean="0">
                <a:solidFill>
                  <a:srgbClr val="333399"/>
                </a:solidFill>
                <a:latin typeface="微软雅黑" pitchFamily="34" charset="-122"/>
                <a:ea typeface="微软雅黑" pitchFamily="34" charset="-122"/>
              </a:rPr>
              <a:t>码、</a:t>
            </a:r>
            <a:r>
              <a:rPr lang="en-US" altLang="zh-CN" sz="2800" b="0" kern="0" dirty="0" smtClean="0">
                <a:solidFill>
                  <a:srgbClr val="333399"/>
                </a:solidFill>
                <a:latin typeface="微软雅黑" pitchFamily="34" charset="-122"/>
                <a:ea typeface="微软雅黑" pitchFamily="34" charset="-122"/>
              </a:rPr>
              <a:t>JRE</a:t>
            </a:r>
            <a:r>
              <a:rPr lang="zh-CN" altLang="en-US" sz="2800" b="0" kern="0" dirty="0" smtClean="0">
                <a:solidFill>
                  <a:srgbClr val="333399"/>
                </a:solidFill>
                <a:latin typeface="微软雅黑" pitchFamily="34" charset="-122"/>
                <a:ea typeface="微软雅黑" pitchFamily="34" charset="-122"/>
              </a:rPr>
              <a:t> 、</a:t>
            </a:r>
            <a:r>
              <a:rPr lang="en-US" altLang="zh-CN" sz="2800" b="0" kern="0" dirty="0" smtClean="0">
                <a:solidFill>
                  <a:srgbClr val="333399"/>
                </a:solidFill>
                <a:latin typeface="微软雅黑" pitchFamily="34" charset="-122"/>
                <a:ea typeface="微软雅黑" pitchFamily="34" charset="-122"/>
              </a:rPr>
              <a:t>JVM</a:t>
            </a:r>
            <a:r>
              <a:rPr lang="zh-CN" altLang="en-US" sz="2800" b="0" kern="0" dirty="0" smtClean="0">
                <a:solidFill>
                  <a:srgbClr val="333399"/>
                </a:solidFill>
                <a:latin typeface="微软雅黑" pitchFamily="34" charset="-122"/>
                <a:ea typeface="微软雅黑" pitchFamily="34" charset="-122"/>
              </a:rPr>
              <a:t>）</a:t>
            </a:r>
            <a:endParaRPr lang="zh-CN" altLang="en-US" sz="2800" b="0" kern="0" dirty="0" smtClean="0">
              <a:solidFill>
                <a:srgbClr val="333399"/>
              </a:solidFill>
              <a:latin typeface="微软雅黑" pitchFamily="34" charset="-122"/>
              <a:ea typeface="微软雅黑" pitchFamily="34" charset="-122"/>
            </a:endParaRPr>
          </a:p>
          <a:p>
            <a:pPr marL="193675" marR="0" lvl="0" indent="-193675" defTabSz="514350" eaLnBrk="1" fontAlgn="auto" latinLnBrk="0" hangingPunct="1">
              <a:lnSpc>
                <a:spcPct val="150000"/>
              </a:lnSpc>
              <a:spcBef>
                <a:spcPct val="20000"/>
              </a:spcBef>
              <a:spcAft>
                <a:spcPts val="0"/>
              </a:spcAft>
              <a:buClrTx/>
              <a:buSzTx/>
              <a:buFont typeface="Arial" pitchFamily="34" charset="0"/>
              <a:buChar char="•"/>
              <a:tabLst/>
              <a:defRPr/>
            </a:pPr>
            <a:r>
              <a:rPr lang="zh-CN" altLang="en-US" sz="2800" b="0" kern="0" dirty="0" smtClean="0">
                <a:solidFill>
                  <a:srgbClr val="333399"/>
                </a:solidFill>
                <a:latin typeface="微软雅黑" pitchFamily="34" charset="-122"/>
                <a:ea typeface="微软雅黑" pitchFamily="34" charset="-122"/>
              </a:rPr>
              <a:t>面向对象（封装、继承、多态）</a:t>
            </a:r>
          </a:p>
          <a:p>
            <a:pPr marL="193675" marR="0" lvl="0" indent="-193675" defTabSz="514350" eaLnBrk="1" fontAlgn="auto" latinLnBrk="0" hangingPunct="1">
              <a:lnSpc>
                <a:spcPct val="150000"/>
              </a:lnSpc>
              <a:spcBef>
                <a:spcPct val="20000"/>
              </a:spcBef>
              <a:spcAft>
                <a:spcPts val="0"/>
              </a:spcAft>
              <a:buClrTx/>
              <a:buSzTx/>
              <a:buFont typeface="Arial" pitchFamily="34" charset="0"/>
              <a:buChar char="•"/>
              <a:tabLst/>
              <a:defRPr/>
            </a:pPr>
            <a:r>
              <a:rPr lang="zh-CN" altLang="en-US" sz="2800" b="0" kern="0" dirty="0" smtClean="0">
                <a:solidFill>
                  <a:srgbClr val="333399"/>
                </a:solidFill>
                <a:latin typeface="微软雅黑" pitchFamily="34" charset="-122"/>
                <a:ea typeface="微软雅黑" pitchFamily="34" charset="-122"/>
              </a:rPr>
              <a:t>多线程</a:t>
            </a:r>
          </a:p>
          <a:p>
            <a:pPr marL="193675" marR="0" lvl="0" indent="-193675" defTabSz="514350" eaLnBrk="1" fontAlgn="auto" latinLnBrk="0" hangingPunct="1">
              <a:lnSpc>
                <a:spcPct val="150000"/>
              </a:lnSpc>
              <a:spcBef>
                <a:spcPct val="20000"/>
              </a:spcBef>
              <a:spcAft>
                <a:spcPts val="0"/>
              </a:spcAft>
              <a:buClrTx/>
              <a:buSzTx/>
              <a:buFont typeface="Arial" pitchFamily="34" charset="0"/>
              <a:buChar char="•"/>
              <a:tabLst/>
              <a:defRPr/>
            </a:pPr>
            <a:r>
              <a:rPr lang="zh-CN" altLang="en-US" sz="2800" b="0" kern="0" dirty="0" smtClean="0">
                <a:solidFill>
                  <a:srgbClr val="333399"/>
                </a:solidFill>
                <a:latin typeface="微软雅黑" pitchFamily="34" charset="-122"/>
                <a:ea typeface="微软雅黑" pitchFamily="34" charset="-122"/>
              </a:rPr>
              <a:t>安全</a:t>
            </a:r>
          </a:p>
          <a:p>
            <a:pPr marL="193675" marR="0" lvl="0" indent="-193675" defTabSz="514350" eaLnBrk="1" fontAlgn="auto" latinLnBrk="0" hangingPunct="1">
              <a:lnSpc>
                <a:spcPct val="150000"/>
              </a:lnSpc>
              <a:spcBef>
                <a:spcPct val="20000"/>
              </a:spcBef>
              <a:spcAft>
                <a:spcPts val="0"/>
              </a:spcAft>
              <a:buClrTx/>
              <a:buSzTx/>
              <a:buFont typeface="Arial" pitchFamily="34" charset="0"/>
              <a:buChar char="•"/>
              <a:tabLst/>
              <a:defRPr/>
            </a:pPr>
            <a:r>
              <a:rPr lang="zh-CN" altLang="en-US" sz="2800" b="0" kern="0" dirty="0" smtClean="0">
                <a:solidFill>
                  <a:srgbClr val="333399"/>
                </a:solidFill>
                <a:latin typeface="微软雅黑" pitchFamily="34" charset="-122"/>
                <a:ea typeface="微软雅黑" pitchFamily="34" charset="-122"/>
              </a:rPr>
              <a:t>动态</a:t>
            </a:r>
          </a:p>
        </p:txBody>
      </p:sp>
      <p:sp>
        <p:nvSpPr>
          <p:cNvPr id="27" name="Rectangle 6"/>
          <p:cNvSpPr txBox="1">
            <a:spLocks noChangeArrowheads="1"/>
          </p:cNvSpPr>
          <p:nvPr/>
        </p:nvSpPr>
        <p:spPr bwMode="auto">
          <a:xfrm>
            <a:off x="1069832" y="2881890"/>
            <a:ext cx="4541260" cy="1329892"/>
          </a:xfrm>
          <a:prstGeom prst="rect">
            <a:avLst/>
          </a:prstGeom>
          <a:noFill/>
          <a:ln w="9525">
            <a:noFill/>
            <a:miter lim="800000"/>
            <a:headEnd/>
            <a:tailEnd/>
          </a:ln>
        </p:spPr>
        <p:txBody>
          <a:bodyPr lIns="51435" tIns="25718" rIns="51435" bIns="25718"/>
          <a:lstStyle/>
          <a:p>
            <a:pPr marL="193675" marR="0" lvl="0" indent="-193675" defTabSz="514350" eaLnBrk="1" fontAlgn="auto" latinLnBrk="0" hangingPunct="1">
              <a:lnSpc>
                <a:spcPct val="150000"/>
              </a:lnSpc>
              <a:spcBef>
                <a:spcPct val="20000"/>
              </a:spcBef>
              <a:spcAft>
                <a:spcPts val="0"/>
              </a:spcAft>
              <a:buClrTx/>
              <a:buSzTx/>
              <a:buFontTx/>
              <a:buNone/>
              <a:tabLst/>
              <a:defRPr/>
            </a:pPr>
            <a:endParaRPr kumimoji="0" lang="zh-CN" altLang="en-US" sz="12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三、</a:t>
            </a:r>
            <a:r>
              <a:rPr lang="en-US" altLang="zh-CN" sz="3600" b="0" dirty="0" smtClean="0">
                <a:latin typeface="微软雅黑" pitchFamily="34" charset="-122"/>
                <a:ea typeface="微软雅黑" pitchFamily="34" charset="-122"/>
              </a:rPr>
              <a:t> JAVA</a:t>
            </a:r>
            <a:r>
              <a:rPr lang="zh-CN" altLang="en-US" sz="3600" b="0" dirty="0" smtClean="0">
                <a:latin typeface="微软雅黑" pitchFamily="34" charset="-122"/>
                <a:ea typeface="微软雅黑" pitchFamily="34" charset="-122"/>
              </a:rPr>
              <a:t>开发工具</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6" name="Group 61"/>
          <p:cNvGrpSpPr>
            <a:grpSpLocks/>
          </p:cNvGrpSpPr>
          <p:nvPr/>
        </p:nvGrpSpPr>
        <p:grpSpPr bwMode="auto">
          <a:xfrm>
            <a:off x="1151925" y="1205679"/>
            <a:ext cx="2087221"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8"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51704" y="1207486"/>
            <a:ext cx="236400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50000"/>
              </a:spcBef>
              <a:buClr>
                <a:srgbClr val="1F3F5F"/>
              </a:buClr>
              <a:buSzTx/>
              <a:buFontTx/>
              <a:buNone/>
            </a:pPr>
            <a:r>
              <a:rPr lang="en-US" altLang="zh-CN" sz="2800" b="0" dirty="0" smtClean="0">
                <a:solidFill>
                  <a:srgbClr val="FFFFFF"/>
                </a:solidFill>
                <a:ea typeface="宋体" panose="02010600030101010101" pitchFamily="2" charset="-122"/>
              </a:rPr>
              <a:t>1.</a:t>
            </a:r>
            <a:r>
              <a:rPr lang="zh-CN" altLang="en-US" sz="2800" b="0" dirty="0" smtClean="0">
                <a:solidFill>
                  <a:srgbClr val="FFFFFF"/>
                </a:solidFill>
                <a:ea typeface="宋体" panose="02010600030101010101" pitchFamily="2" charset="-122"/>
              </a:rPr>
              <a:t> </a:t>
            </a:r>
            <a:r>
              <a:rPr lang="en-US" altLang="zh-CN" sz="2800" b="0" dirty="0" smtClean="0">
                <a:solidFill>
                  <a:schemeClr val="bg1"/>
                </a:solidFill>
                <a:latin typeface="微软雅黑" pitchFamily="34" charset="-122"/>
                <a:ea typeface="微软雅黑" pitchFamily="34" charset="-122"/>
              </a:rPr>
              <a:t>JDK</a:t>
            </a:r>
            <a:r>
              <a:rPr lang="zh-CN" altLang="en-US" sz="2800" b="0" dirty="0" smtClean="0">
                <a:solidFill>
                  <a:schemeClr val="bg1"/>
                </a:solidFill>
                <a:latin typeface="微软雅黑" pitchFamily="34" charset="-122"/>
                <a:ea typeface="微软雅黑" pitchFamily="34" charset="-122"/>
              </a:rPr>
              <a:t>获取</a:t>
            </a:r>
            <a:endParaRPr lang="en-US" altLang="zh-CN" sz="2800" b="0" dirty="0">
              <a:solidFill>
                <a:srgbClr val="FFFFFF"/>
              </a:solidFill>
              <a:ea typeface="宋体" panose="02010600030101010101" pitchFamily="2" charset="-122"/>
            </a:endParaRPr>
          </a:p>
        </p:txBody>
      </p:sp>
      <p:sp>
        <p:nvSpPr>
          <p:cNvPr id="12" name="矩形 11"/>
          <p:cNvSpPr/>
          <p:nvPr/>
        </p:nvSpPr>
        <p:spPr>
          <a:xfrm>
            <a:off x="1119351" y="1800686"/>
            <a:ext cx="7520152" cy="707886"/>
          </a:xfrm>
          <a:prstGeom prst="rect">
            <a:avLst/>
          </a:prstGeom>
        </p:spPr>
        <p:txBody>
          <a:bodyPr wrap="square">
            <a:spAutoFit/>
          </a:bodyPr>
          <a:lstStyle/>
          <a:p>
            <a:r>
              <a:rPr lang="en-US" altLang="zh-CN" sz="2000" b="0" dirty="0" smtClean="0">
                <a:latin typeface="微软雅黑" pitchFamily="34" charset="-122"/>
                <a:ea typeface="微软雅黑" pitchFamily="34" charset="-122"/>
              </a:rPr>
              <a:t>http://www.oracle.com/technetwork/java/javase/downloads/jdk9-downloads-3848520.html</a:t>
            </a:r>
            <a:endParaRPr lang="zh-CN" altLang="en-US" sz="2000" b="0" dirty="0"/>
          </a:p>
        </p:txBody>
      </p:sp>
      <p:pic>
        <p:nvPicPr>
          <p:cNvPr id="13" name="Picture 6"/>
          <p:cNvPicPr>
            <a:picLocks noChangeAspect="1" noChangeArrowheads="1"/>
          </p:cNvPicPr>
          <p:nvPr/>
        </p:nvPicPr>
        <p:blipFill>
          <a:blip r:embed="rId3" cstate="print"/>
          <a:srcRect/>
          <a:stretch>
            <a:fillRect/>
          </a:stretch>
        </p:blipFill>
        <p:spPr bwMode="auto">
          <a:xfrm>
            <a:off x="902421" y="2614886"/>
            <a:ext cx="8241579" cy="4243114"/>
          </a:xfrm>
          <a:prstGeom prst="rect">
            <a:avLst/>
          </a:prstGeom>
          <a:noFill/>
          <a:ln w="28575" algn="ctr">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三、</a:t>
            </a:r>
            <a:r>
              <a:rPr lang="en-US" altLang="zh-CN" sz="3600" b="0" dirty="0" smtClean="0">
                <a:latin typeface="微软雅黑" pitchFamily="34" charset="-122"/>
                <a:ea typeface="微软雅黑" pitchFamily="34" charset="-122"/>
              </a:rPr>
              <a:t> JAVA</a:t>
            </a:r>
            <a:r>
              <a:rPr lang="zh-CN" altLang="en-US" sz="3600" b="0" dirty="0" smtClean="0">
                <a:latin typeface="微软雅黑" pitchFamily="34" charset="-122"/>
                <a:ea typeface="微软雅黑" pitchFamily="34" charset="-122"/>
              </a:rPr>
              <a:t>开发工具</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5" y="1205679"/>
            <a:ext cx="4241486"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8" y="1223251"/>
            <a:ext cx="449235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50000"/>
              </a:spcBef>
              <a:buClr>
                <a:srgbClr val="1F3F5F"/>
              </a:buClr>
              <a:buSzTx/>
              <a:buFontTx/>
              <a:buNone/>
            </a:pPr>
            <a:r>
              <a:rPr lang="en-US" altLang="zh-CN" sz="2800" b="0" dirty="0" smtClean="0">
                <a:solidFill>
                  <a:srgbClr val="FFFFFF"/>
                </a:solidFill>
                <a:ea typeface="宋体" panose="02010600030101010101" pitchFamily="2" charset="-122"/>
              </a:rPr>
              <a:t>2. </a:t>
            </a:r>
            <a:r>
              <a:rPr lang="en-US" altLang="zh-CN" sz="2800" b="0" dirty="0" smtClean="0">
                <a:solidFill>
                  <a:schemeClr val="bg1"/>
                </a:solidFill>
                <a:latin typeface="微软雅黑" pitchFamily="34" charset="-122"/>
                <a:ea typeface="微软雅黑" pitchFamily="34" charset="-122"/>
              </a:rPr>
              <a:t>JDK</a:t>
            </a:r>
            <a:r>
              <a:rPr lang="zh-CN" altLang="en-US" sz="2800" b="0" dirty="0" smtClean="0">
                <a:solidFill>
                  <a:schemeClr val="bg1"/>
                </a:solidFill>
                <a:latin typeface="微软雅黑" pitchFamily="34" charset="-122"/>
                <a:ea typeface="微软雅黑" pitchFamily="34" charset="-122"/>
              </a:rPr>
              <a:t>安装后的目录说明</a:t>
            </a:r>
            <a:endParaRPr lang="en-US" altLang="zh-CN" sz="2800" b="0" dirty="0">
              <a:solidFill>
                <a:srgbClr val="FFFFFF"/>
              </a:solidFill>
              <a:ea typeface="宋体" panose="02010600030101010101" pitchFamily="2" charset="-122"/>
            </a:endParaRPr>
          </a:p>
        </p:txBody>
      </p:sp>
      <p:pic>
        <p:nvPicPr>
          <p:cNvPr id="141314" name="Picture 2"/>
          <p:cNvPicPr>
            <a:picLocks noChangeAspect="1" noChangeArrowheads="1"/>
          </p:cNvPicPr>
          <p:nvPr/>
        </p:nvPicPr>
        <p:blipFill>
          <a:blip r:embed="rId3" cstate="print"/>
          <a:srcRect/>
          <a:stretch>
            <a:fillRect/>
          </a:stretch>
        </p:blipFill>
        <p:spPr bwMode="auto">
          <a:xfrm>
            <a:off x="4637197" y="1790865"/>
            <a:ext cx="4162385" cy="4389218"/>
          </a:xfrm>
          <a:prstGeom prst="rect">
            <a:avLst/>
          </a:prstGeom>
          <a:noFill/>
          <a:ln w="9525">
            <a:noFill/>
            <a:miter lim="800000"/>
            <a:headEnd/>
            <a:tailEnd/>
          </a:ln>
          <a:effectLst/>
        </p:spPr>
      </p:pic>
      <p:sp>
        <p:nvSpPr>
          <p:cNvPr id="15" name="内容占位符 2"/>
          <p:cNvSpPr>
            <a:spLocks noGrp="1" noChangeArrowheads="1"/>
          </p:cNvSpPr>
          <p:nvPr>
            <p:ph idx="4294967295"/>
          </p:nvPr>
        </p:nvSpPr>
        <p:spPr bwMode="auto">
          <a:xfrm>
            <a:off x="1117107" y="2136776"/>
            <a:ext cx="3218409" cy="200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kumimoji="0" lang="zh-CN" altLang="zh-CN"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其实</a:t>
            </a:r>
            <a:r>
              <a:rPr kumimoji="0" lang="en-US" altLang="zh-CN"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JDK</a:t>
            </a:r>
            <a:r>
              <a:rPr kumimoji="0" lang="zh-CN" altLang="zh-CN"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也就是英文单词</a:t>
            </a:r>
            <a:r>
              <a:rPr kumimoji="0" lang="en-US" altLang="zh-CN"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java development kit</a:t>
            </a:r>
            <a:r>
              <a:rPr kumimoji="0" lang="zh-CN" altLang="zh-CN"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首字母简称，也就是</a:t>
            </a:r>
            <a:r>
              <a:rPr kumimoji="0" lang="en-US" altLang="zh-CN"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java</a:t>
            </a:r>
            <a:r>
              <a:rPr kumimoji="0" lang="zh-CN" altLang="zh-CN"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开发工具包</a:t>
            </a:r>
            <a:r>
              <a:rPr kumimoji="0" lang="zh-CN" altLang="en-US"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a:t>
            </a:r>
            <a:endParaRPr kumimoji="0" lang="zh-CN" altLang="zh-CN"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三、</a:t>
            </a:r>
            <a:r>
              <a:rPr lang="en-US" altLang="zh-CN" sz="3600" b="0" dirty="0" smtClean="0">
                <a:latin typeface="微软雅黑" pitchFamily="34" charset="-122"/>
                <a:ea typeface="微软雅黑" pitchFamily="34" charset="-122"/>
              </a:rPr>
              <a:t> JAVA</a:t>
            </a:r>
            <a:r>
              <a:rPr lang="zh-CN" altLang="en-US" sz="3600" b="0" dirty="0" smtClean="0">
                <a:latin typeface="微软雅黑" pitchFamily="34" charset="-122"/>
                <a:ea typeface="微软雅黑" pitchFamily="34" charset="-122"/>
              </a:rPr>
              <a:t>开发工具</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4" y="1205679"/>
            <a:ext cx="4985405"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8" y="1223251"/>
            <a:ext cx="500085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3. </a:t>
            </a:r>
            <a:r>
              <a:rPr lang="en-US" altLang="zh-CN" sz="2800" b="0" dirty="0" smtClean="0">
                <a:solidFill>
                  <a:schemeClr val="bg1"/>
                </a:solidFill>
                <a:latin typeface="微软雅黑" pitchFamily="34" charset="-122"/>
                <a:ea typeface="微软雅黑" pitchFamily="34" charset="-122"/>
              </a:rPr>
              <a:t>JDK</a:t>
            </a:r>
            <a:r>
              <a:rPr lang="zh-CN" altLang="en-US" sz="2800" b="0" dirty="0" smtClean="0">
                <a:solidFill>
                  <a:schemeClr val="bg1"/>
                </a:solidFill>
                <a:latin typeface="微软雅黑" pitchFamily="34" charset="-122"/>
                <a:ea typeface="微软雅黑" pitchFamily="34" charset="-122"/>
              </a:rPr>
              <a:t>安装完后本地机器设置</a:t>
            </a:r>
            <a:endParaRPr lang="zh-CN" altLang="en-US" sz="2800" b="0" dirty="0">
              <a:solidFill>
                <a:schemeClr val="bg1"/>
              </a:solidFill>
              <a:latin typeface="微软雅黑" pitchFamily="34" charset="-122"/>
              <a:ea typeface="微软雅黑" pitchFamily="34" charset="-122"/>
            </a:endParaRPr>
          </a:p>
        </p:txBody>
      </p:sp>
      <p:pic>
        <p:nvPicPr>
          <p:cNvPr id="142338" name="Picture 2"/>
          <p:cNvPicPr>
            <a:picLocks noChangeAspect="1" noChangeArrowheads="1"/>
          </p:cNvPicPr>
          <p:nvPr/>
        </p:nvPicPr>
        <p:blipFill>
          <a:blip r:embed="rId3" cstate="print"/>
          <a:srcRect/>
          <a:stretch>
            <a:fillRect/>
          </a:stretch>
        </p:blipFill>
        <p:spPr bwMode="auto">
          <a:xfrm>
            <a:off x="1191612" y="1806301"/>
            <a:ext cx="2800072" cy="2828761"/>
          </a:xfrm>
          <a:prstGeom prst="rect">
            <a:avLst/>
          </a:prstGeom>
          <a:noFill/>
          <a:ln w="9525">
            <a:noFill/>
            <a:miter lim="800000"/>
            <a:headEnd/>
            <a:tailEnd/>
          </a:ln>
          <a:effectLst/>
        </p:spPr>
      </p:pic>
      <p:pic>
        <p:nvPicPr>
          <p:cNvPr id="142340" name="Picture 4"/>
          <p:cNvPicPr>
            <a:picLocks noChangeAspect="1" noChangeArrowheads="1"/>
          </p:cNvPicPr>
          <p:nvPr/>
        </p:nvPicPr>
        <p:blipFill>
          <a:blip r:embed="rId4" cstate="print"/>
          <a:srcRect/>
          <a:stretch>
            <a:fillRect/>
          </a:stretch>
        </p:blipFill>
        <p:spPr bwMode="auto">
          <a:xfrm>
            <a:off x="4336503" y="1870514"/>
            <a:ext cx="1353092" cy="2622659"/>
          </a:xfrm>
          <a:prstGeom prst="rect">
            <a:avLst/>
          </a:prstGeom>
          <a:noFill/>
          <a:ln w="9525">
            <a:noFill/>
            <a:miter lim="800000"/>
            <a:headEnd/>
            <a:tailEnd/>
          </a:ln>
          <a:effectLst/>
        </p:spPr>
      </p:pic>
      <p:pic>
        <p:nvPicPr>
          <p:cNvPr id="142341" name="Picture 5"/>
          <p:cNvPicPr>
            <a:picLocks noChangeAspect="1" noChangeArrowheads="1"/>
          </p:cNvPicPr>
          <p:nvPr/>
        </p:nvPicPr>
        <p:blipFill>
          <a:blip r:embed="rId5" cstate="print"/>
          <a:srcRect/>
          <a:stretch>
            <a:fillRect/>
          </a:stretch>
        </p:blipFill>
        <p:spPr bwMode="auto">
          <a:xfrm>
            <a:off x="6118746" y="1739351"/>
            <a:ext cx="3025254" cy="3426729"/>
          </a:xfrm>
          <a:prstGeom prst="rect">
            <a:avLst/>
          </a:prstGeom>
          <a:noFill/>
          <a:ln w="9525">
            <a:noFill/>
            <a:miter lim="800000"/>
            <a:headEnd/>
            <a:tailEnd/>
          </a:ln>
          <a:effectLst/>
        </p:spPr>
      </p:pic>
      <p:pic>
        <p:nvPicPr>
          <p:cNvPr id="142342" name="Picture 6"/>
          <p:cNvPicPr>
            <a:picLocks noChangeAspect="1" noChangeArrowheads="1"/>
          </p:cNvPicPr>
          <p:nvPr/>
        </p:nvPicPr>
        <p:blipFill>
          <a:blip r:embed="rId6" cstate="print"/>
          <a:srcRect/>
          <a:stretch>
            <a:fillRect/>
          </a:stretch>
        </p:blipFill>
        <p:spPr bwMode="auto">
          <a:xfrm>
            <a:off x="1169113" y="4845524"/>
            <a:ext cx="4191163" cy="2012476"/>
          </a:xfrm>
          <a:prstGeom prst="rect">
            <a:avLst/>
          </a:prstGeom>
          <a:noFill/>
          <a:ln w="9525">
            <a:noFill/>
            <a:miter lim="800000"/>
            <a:headEnd/>
            <a:tailEnd/>
          </a:ln>
          <a:effectLst/>
        </p:spPr>
      </p:pic>
      <p:cxnSp>
        <p:nvCxnSpPr>
          <p:cNvPr id="26" name="直接箭头连接符 25"/>
          <p:cNvCxnSpPr/>
          <p:nvPr/>
        </p:nvCxnSpPr>
        <p:spPr bwMode="auto">
          <a:xfrm flipV="1">
            <a:off x="2664372" y="3941379"/>
            <a:ext cx="1560787" cy="551793"/>
          </a:xfrm>
          <a:prstGeom prst="straightConnector1">
            <a:avLst/>
          </a:prstGeom>
          <a:solidFill>
            <a:srgbClr val="FFFFFF"/>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cxnSp>
      <p:cxnSp>
        <p:nvCxnSpPr>
          <p:cNvPr id="28" name="直接箭头连接符 27"/>
          <p:cNvCxnSpPr/>
          <p:nvPr/>
        </p:nvCxnSpPr>
        <p:spPr bwMode="auto">
          <a:xfrm>
            <a:off x="5612524" y="4319752"/>
            <a:ext cx="457200" cy="1588"/>
          </a:xfrm>
          <a:prstGeom prst="straightConnector1">
            <a:avLst/>
          </a:prstGeom>
          <a:solidFill>
            <a:srgbClr val="FFFFFF"/>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cxnSp>
      <p:cxnSp>
        <p:nvCxnSpPr>
          <p:cNvPr id="30" name="直接箭头连接符 29"/>
          <p:cNvCxnSpPr>
            <a:endCxn id="142342" idx="3"/>
          </p:cNvCxnSpPr>
          <p:nvPr/>
        </p:nvCxnSpPr>
        <p:spPr bwMode="auto">
          <a:xfrm rot="10800000" flipV="1">
            <a:off x="5360276" y="4619296"/>
            <a:ext cx="2601310" cy="1232465"/>
          </a:xfrm>
          <a:prstGeom prst="straightConnector1">
            <a:avLst/>
          </a:prstGeom>
          <a:solidFill>
            <a:srgbClr val="FFFFFF"/>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三、</a:t>
            </a:r>
            <a:r>
              <a:rPr lang="en-US" altLang="zh-CN" sz="3600" b="0" dirty="0" smtClean="0">
                <a:latin typeface="微软雅黑" pitchFamily="34" charset="-122"/>
                <a:ea typeface="微软雅黑" pitchFamily="34" charset="-122"/>
              </a:rPr>
              <a:t> JAVA</a:t>
            </a:r>
            <a:r>
              <a:rPr lang="zh-CN" altLang="en-US" sz="3600" b="0" dirty="0" smtClean="0">
                <a:latin typeface="微软雅黑" pitchFamily="34" charset="-122"/>
                <a:ea typeface="微软雅黑" pitchFamily="34" charset="-122"/>
              </a:rPr>
              <a:t>开发工具</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4" y="1205679"/>
            <a:ext cx="5000903"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8" y="1223251"/>
            <a:ext cx="500085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3. </a:t>
            </a:r>
            <a:r>
              <a:rPr lang="en-US" altLang="zh-CN" sz="2800" b="0" dirty="0" smtClean="0">
                <a:solidFill>
                  <a:schemeClr val="bg1"/>
                </a:solidFill>
                <a:latin typeface="微软雅黑" pitchFamily="34" charset="-122"/>
                <a:ea typeface="微软雅黑" pitchFamily="34" charset="-122"/>
              </a:rPr>
              <a:t>JDK</a:t>
            </a:r>
            <a:r>
              <a:rPr lang="zh-CN" altLang="en-US" sz="2800" b="0" dirty="0" smtClean="0">
                <a:solidFill>
                  <a:schemeClr val="bg1"/>
                </a:solidFill>
                <a:latin typeface="微软雅黑" pitchFamily="34" charset="-122"/>
                <a:ea typeface="微软雅黑" pitchFamily="34" charset="-122"/>
              </a:rPr>
              <a:t>安装完后本地机器设置</a:t>
            </a:r>
            <a:endParaRPr lang="zh-CN" altLang="en-US" sz="2800" b="0" dirty="0">
              <a:solidFill>
                <a:schemeClr val="bg1"/>
              </a:solidFill>
              <a:latin typeface="微软雅黑" pitchFamily="34" charset="-122"/>
              <a:ea typeface="微软雅黑" pitchFamily="34" charset="-122"/>
            </a:endParaRPr>
          </a:p>
        </p:txBody>
      </p:sp>
      <p:pic>
        <p:nvPicPr>
          <p:cNvPr id="143362" name="Picture 2"/>
          <p:cNvPicPr>
            <a:picLocks noChangeAspect="1" noChangeArrowheads="1"/>
          </p:cNvPicPr>
          <p:nvPr/>
        </p:nvPicPr>
        <p:blipFill>
          <a:blip r:embed="rId3" cstate="print"/>
          <a:srcRect/>
          <a:stretch>
            <a:fillRect/>
          </a:stretch>
        </p:blipFill>
        <p:spPr bwMode="auto">
          <a:xfrm>
            <a:off x="1545897" y="1907627"/>
            <a:ext cx="4791841" cy="46057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三、</a:t>
            </a:r>
            <a:r>
              <a:rPr lang="en-US" altLang="zh-CN" sz="3600" b="0" dirty="0" smtClean="0">
                <a:latin typeface="微软雅黑" pitchFamily="34" charset="-122"/>
                <a:ea typeface="微软雅黑" pitchFamily="34" charset="-122"/>
              </a:rPr>
              <a:t> JAVA</a:t>
            </a:r>
            <a:r>
              <a:rPr lang="zh-CN" altLang="en-US" sz="3600" b="0" dirty="0" smtClean="0">
                <a:latin typeface="微软雅黑" pitchFamily="34" charset="-122"/>
                <a:ea typeface="微软雅黑" pitchFamily="34" charset="-122"/>
              </a:rPr>
              <a:t>开发工具</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5" y="1205679"/>
            <a:ext cx="2180212"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9" y="1223251"/>
            <a:ext cx="21646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4. </a:t>
            </a:r>
            <a:r>
              <a:rPr lang="en-US" altLang="zh-CN" sz="2800" b="0" dirty="0" smtClean="0">
                <a:solidFill>
                  <a:schemeClr val="bg1"/>
                </a:solidFill>
                <a:latin typeface="微软雅黑" pitchFamily="34" charset="-122"/>
                <a:ea typeface="微软雅黑" pitchFamily="34" charset="-122"/>
              </a:rPr>
              <a:t>Java API</a:t>
            </a:r>
            <a:endParaRPr lang="zh-CN" altLang="en-US" sz="2800" b="0" dirty="0">
              <a:solidFill>
                <a:schemeClr val="bg1"/>
              </a:solidFill>
              <a:latin typeface="微软雅黑" pitchFamily="34" charset="-122"/>
              <a:ea typeface="微软雅黑" pitchFamily="34" charset="-122"/>
            </a:endParaRPr>
          </a:p>
        </p:txBody>
      </p:sp>
      <p:sp>
        <p:nvSpPr>
          <p:cNvPr id="12" name="矩形 11"/>
          <p:cNvSpPr/>
          <p:nvPr/>
        </p:nvSpPr>
        <p:spPr>
          <a:xfrm>
            <a:off x="1102120" y="1738635"/>
            <a:ext cx="7903657" cy="338554"/>
          </a:xfrm>
          <a:prstGeom prst="rect">
            <a:avLst/>
          </a:prstGeom>
        </p:spPr>
        <p:txBody>
          <a:bodyPr wrap="square">
            <a:spAutoFit/>
          </a:bodyPr>
          <a:lstStyle/>
          <a:p>
            <a:pPr lvl="0"/>
            <a:r>
              <a:rPr lang="en-US" altLang="zh-CN" sz="2400" b="0" baseline="-25000" dirty="0" smtClean="0">
                <a:solidFill>
                  <a:srgbClr val="000000"/>
                </a:solidFill>
                <a:latin typeface="Arial" charset="0"/>
                <a:ea typeface="宋体" pitchFamily="2" charset="-122"/>
              </a:rPr>
              <a:t>https://docs.oracle.com/javase/9/docs/api/index.html?overview-summary.html</a:t>
            </a:r>
            <a:endParaRPr lang="zh-CN" altLang="en-US" sz="2400" b="0" baseline="-25000" dirty="0">
              <a:solidFill>
                <a:srgbClr val="000000"/>
              </a:solidFill>
              <a:latin typeface="Arial" charset="0"/>
              <a:ea typeface="宋体" pitchFamily="2" charset="-122"/>
            </a:endParaRPr>
          </a:p>
        </p:txBody>
      </p:sp>
      <p:pic>
        <p:nvPicPr>
          <p:cNvPr id="1026" name="Picture 2"/>
          <p:cNvPicPr>
            <a:picLocks noChangeAspect="1" noChangeArrowheads="1"/>
          </p:cNvPicPr>
          <p:nvPr/>
        </p:nvPicPr>
        <p:blipFill>
          <a:blip r:embed="rId3" cstate="print"/>
          <a:srcRect/>
          <a:stretch>
            <a:fillRect/>
          </a:stretch>
        </p:blipFill>
        <p:spPr bwMode="auto">
          <a:xfrm>
            <a:off x="1130598" y="2212238"/>
            <a:ext cx="7824380" cy="440121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4" y="1205679"/>
            <a:ext cx="3207425"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8" y="1223251"/>
            <a:ext cx="449235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latin typeface="微软雅黑" pitchFamily="34" charset="-122"/>
                <a:ea typeface="微软雅黑" pitchFamily="34" charset="-122"/>
              </a:rPr>
              <a:t>JAVA</a:t>
            </a:r>
            <a:r>
              <a:rPr lang="zh-CN" altLang="en-US" sz="2800" b="0" dirty="0" smtClean="0">
                <a:solidFill>
                  <a:srgbClr val="FFFFFF"/>
                </a:solidFill>
                <a:latin typeface="微软雅黑" pitchFamily="34" charset="-122"/>
                <a:ea typeface="微软雅黑" pitchFamily="34" charset="-122"/>
              </a:rPr>
              <a:t>应用程序分类</a:t>
            </a:r>
            <a:endParaRPr lang="zh-CN" altLang="en-US" sz="2800" b="0" dirty="0">
              <a:solidFill>
                <a:schemeClr val="bg1"/>
              </a:solidFill>
              <a:latin typeface="微软雅黑" pitchFamily="34" charset="-122"/>
              <a:ea typeface="微软雅黑" pitchFamily="34" charset="-122"/>
            </a:endParaRPr>
          </a:p>
        </p:txBody>
      </p:sp>
      <p:sp>
        <p:nvSpPr>
          <p:cNvPr id="15" name="内容占位符 2"/>
          <p:cNvSpPr>
            <a:spLocks noGrp="1" noChangeArrowheads="1"/>
          </p:cNvSpPr>
          <p:nvPr>
            <p:ph idx="4294967295"/>
          </p:nvPr>
        </p:nvSpPr>
        <p:spPr bwMode="auto">
          <a:xfrm>
            <a:off x="1153509" y="1976926"/>
            <a:ext cx="8181877"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marR="0" lvl="0" indent="0" defTabSz="914400" eaLnBrk="1" fontAlgn="auto" latinLnBrk="0" hangingPunct="1">
              <a:lnSpc>
                <a:spcPct val="130000"/>
              </a:lnSpc>
              <a:spcBef>
                <a:spcPts val="0"/>
              </a:spcBef>
              <a:spcAft>
                <a:spcPts val="0"/>
              </a:spcAft>
              <a:buClrTx/>
              <a:buSzTx/>
              <a:buFont typeface="Wingdings" pitchFamily="2" charset="2"/>
              <a:buChar char="Ø"/>
              <a:tabLst/>
              <a:defRPr/>
            </a:pPr>
            <a:r>
              <a:rPr lang="zh-CN" altLang="en-US" sz="2800" b="0" kern="0" dirty="0" smtClean="0">
                <a:solidFill>
                  <a:srgbClr val="333399"/>
                </a:solidFill>
                <a:latin typeface="微软雅黑" pitchFamily="34" charset="-122"/>
                <a:ea typeface="微软雅黑" pitchFamily="34" charset="-122"/>
              </a:rPr>
              <a:t> 应用程序</a:t>
            </a:r>
          </a:p>
          <a:p>
            <a:pPr marL="0" marR="0" lvl="0" indent="0" defTabSz="914400" eaLnBrk="1" fontAlgn="auto" latinLnBrk="0" hangingPunct="1">
              <a:lnSpc>
                <a:spcPct val="130000"/>
              </a:lnSpc>
              <a:spcBef>
                <a:spcPts val="0"/>
              </a:spcBef>
              <a:spcAft>
                <a:spcPts val="0"/>
              </a:spcAft>
              <a:buClrTx/>
              <a:buSzTx/>
              <a:buNone/>
              <a:tabLst/>
              <a:defRPr/>
            </a:pPr>
            <a:r>
              <a:rPr lang="zh-CN" altLang="en-US" sz="2800" b="0" kern="0" dirty="0" smtClean="0">
                <a:solidFill>
                  <a:srgbClr val="333399"/>
                </a:solidFill>
                <a:latin typeface="微软雅黑" pitchFamily="34" charset="-122"/>
                <a:ea typeface="微软雅黑" pitchFamily="34" charset="-122"/>
              </a:rPr>
              <a:t>    </a:t>
            </a:r>
            <a:r>
              <a:rPr lang="zh-CN" altLang="en-US" sz="2400" b="0" kern="0" dirty="0" smtClean="0">
                <a:solidFill>
                  <a:srgbClr val="333399"/>
                </a:solidFill>
                <a:latin typeface="微软雅黑" pitchFamily="34" charset="-122"/>
                <a:ea typeface="微软雅黑" pitchFamily="34" charset="-122"/>
              </a:rPr>
              <a:t>命令行程序、</a:t>
            </a:r>
            <a:r>
              <a:rPr lang="en-US" altLang="zh-CN" sz="2400" b="0" kern="0" dirty="0" smtClean="0">
                <a:solidFill>
                  <a:srgbClr val="333399"/>
                </a:solidFill>
                <a:latin typeface="微软雅黑" pitchFamily="34" charset="-122"/>
                <a:ea typeface="微软雅黑" pitchFamily="34" charset="-122"/>
              </a:rPr>
              <a:t>GUI</a:t>
            </a:r>
            <a:r>
              <a:rPr lang="zh-CN" altLang="en-US" sz="2400" b="0" kern="0" dirty="0" smtClean="0">
                <a:solidFill>
                  <a:srgbClr val="333399"/>
                </a:solidFill>
                <a:latin typeface="微软雅黑" pitchFamily="34" charset="-122"/>
                <a:ea typeface="微软雅黑" pitchFamily="34" charset="-122"/>
              </a:rPr>
              <a:t>应用程序、嵌入式应用程序 </a:t>
            </a:r>
          </a:p>
          <a:p>
            <a:pPr marL="0" marR="0" lvl="0" indent="0" defTabSz="914400" eaLnBrk="1" fontAlgn="auto" latinLnBrk="0" hangingPunct="1">
              <a:lnSpc>
                <a:spcPct val="130000"/>
              </a:lnSpc>
              <a:spcBef>
                <a:spcPts val="0"/>
              </a:spcBef>
              <a:spcAft>
                <a:spcPts val="0"/>
              </a:spcAft>
              <a:buClrTx/>
              <a:buSzTx/>
              <a:buFont typeface="Wingdings" pitchFamily="2" charset="2"/>
              <a:buChar char="Ø"/>
              <a:tabLst/>
              <a:defRPr/>
            </a:pPr>
            <a:r>
              <a:rPr lang="en-US" altLang="zh-CN" sz="2800" b="0" kern="0" dirty="0" smtClean="0">
                <a:solidFill>
                  <a:srgbClr val="333399"/>
                </a:solidFill>
                <a:latin typeface="微软雅黑" pitchFamily="34" charset="-122"/>
                <a:ea typeface="微软雅黑" pitchFamily="34" charset="-122"/>
              </a:rPr>
              <a:t> Applets</a:t>
            </a:r>
            <a:r>
              <a:rPr lang="zh-CN" altLang="en-US" sz="2800" b="0" kern="0" dirty="0" smtClean="0">
                <a:solidFill>
                  <a:srgbClr val="333399"/>
                </a:solidFill>
                <a:latin typeface="微软雅黑" pitchFamily="34" charset="-122"/>
                <a:ea typeface="微软雅黑" pitchFamily="34" charset="-122"/>
              </a:rPr>
              <a:t>小应用程序</a:t>
            </a:r>
          </a:p>
          <a:p>
            <a:pPr marL="0" marR="0" lvl="0" indent="0" defTabSz="914400" eaLnBrk="1" fontAlgn="auto" latinLnBrk="0" hangingPunct="1">
              <a:lnSpc>
                <a:spcPct val="130000"/>
              </a:lnSpc>
              <a:spcBef>
                <a:spcPts val="0"/>
              </a:spcBef>
              <a:spcAft>
                <a:spcPts val="0"/>
              </a:spcAft>
              <a:buClrTx/>
              <a:buSzTx/>
              <a:buFont typeface="Wingdings" pitchFamily="2" charset="2"/>
              <a:buChar char="Ø"/>
              <a:tabLst/>
              <a:defRPr/>
            </a:pPr>
            <a:r>
              <a:rPr lang="en-US" altLang="zh-CN" sz="2800" b="0" kern="0" dirty="0" smtClean="0">
                <a:solidFill>
                  <a:srgbClr val="333399"/>
                </a:solidFill>
                <a:latin typeface="微软雅黑" pitchFamily="34" charset="-122"/>
                <a:ea typeface="微软雅黑" pitchFamily="34" charset="-122"/>
              </a:rPr>
              <a:t> </a:t>
            </a:r>
            <a:r>
              <a:rPr lang="en-US" altLang="zh-CN" sz="2800" b="0" kern="0" dirty="0" err="1" smtClean="0">
                <a:solidFill>
                  <a:srgbClr val="333399"/>
                </a:solidFill>
                <a:latin typeface="微软雅黑" pitchFamily="34" charset="-122"/>
                <a:ea typeface="微软雅黑" pitchFamily="34" charset="-122"/>
              </a:rPr>
              <a:t>Servlets</a:t>
            </a:r>
            <a:r>
              <a:rPr lang="zh-CN" altLang="en-US" sz="2800" b="0" kern="0" dirty="0" smtClean="0">
                <a:solidFill>
                  <a:srgbClr val="333399"/>
                </a:solidFill>
                <a:latin typeface="微软雅黑" pitchFamily="34" charset="-122"/>
                <a:ea typeface="微软雅黑" pitchFamily="34" charset="-122"/>
              </a:rPr>
              <a:t>服务器端应用程序</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联系方式</a:t>
            </a:r>
            <a:endParaRPr lang="en-US" altLang="zh-CN" sz="3600" b="0" dirty="0">
              <a:latin typeface="微软雅黑" pitchFamily="34" charset="-122"/>
              <a:ea typeface="微软雅黑" pitchFamily="34" charset="-122"/>
            </a:endParaRPr>
          </a:p>
        </p:txBody>
      </p:sp>
      <p:sp>
        <p:nvSpPr>
          <p:cNvPr id="9227" name="Rectangle 77"/>
          <p:cNvSpPr>
            <a:spLocks noChangeArrowheads="1"/>
          </p:cNvSpPr>
          <p:nvPr/>
        </p:nvSpPr>
        <p:spPr bwMode="auto">
          <a:xfrm>
            <a:off x="1204623" y="1344906"/>
            <a:ext cx="7149667" cy="36256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344296" lvl="0" indent="-344296" defTabSz="914360" eaLnBrk="1" hangingPunct="1">
              <a:buSzTx/>
              <a:buNone/>
            </a:pPr>
            <a:r>
              <a:rPr lang="zh-CN" altLang="en-US" sz="2800" b="0" dirty="0" smtClean="0">
                <a:solidFill>
                  <a:srgbClr val="333399"/>
                </a:solidFill>
                <a:effectLst>
                  <a:outerShdw blurRad="38100" dist="38100" dir="2700000" algn="tl">
                    <a:srgbClr val="000000">
                      <a:alpha val="43137"/>
                    </a:srgbClr>
                  </a:outerShdw>
                </a:effectLst>
                <a:latin typeface="微软雅黑" pitchFamily="34" charset="-122"/>
                <a:ea typeface="微软雅黑" pitchFamily="34" charset="-122"/>
              </a:rPr>
              <a:t>姓名</a:t>
            </a:r>
            <a:r>
              <a:rPr lang="en-US" altLang="zh-CN" sz="2800" b="0" dirty="0" smtClean="0">
                <a:solidFill>
                  <a:srgbClr val="333399"/>
                </a:solidFill>
                <a:latin typeface="微软雅黑" pitchFamily="34" charset="-122"/>
                <a:ea typeface="微软雅黑" pitchFamily="34" charset="-122"/>
              </a:rPr>
              <a:t>:  </a:t>
            </a:r>
            <a:r>
              <a:rPr lang="zh-CN" altLang="en-US" sz="2800" b="0" dirty="0" smtClean="0">
                <a:solidFill>
                  <a:srgbClr val="333399"/>
                </a:solidFill>
                <a:latin typeface="微软雅黑" pitchFamily="34" charset="-122"/>
                <a:ea typeface="微软雅黑" pitchFamily="34" charset="-122"/>
              </a:rPr>
              <a:t>杨芳</a:t>
            </a:r>
          </a:p>
          <a:p>
            <a:pPr marL="344296" lvl="0" indent="-344296" defTabSz="914360" eaLnBrk="1" hangingPunct="1">
              <a:buSzTx/>
              <a:buNone/>
            </a:pPr>
            <a:r>
              <a:rPr lang="zh-CN" altLang="en-US" sz="2800" b="0" dirty="0" smtClean="0">
                <a:solidFill>
                  <a:srgbClr val="333399"/>
                </a:solidFill>
                <a:effectLst>
                  <a:outerShdw blurRad="38100" dist="38100" dir="2700000" algn="tl">
                    <a:srgbClr val="000000">
                      <a:alpha val="43137"/>
                    </a:srgbClr>
                  </a:outerShdw>
                </a:effectLst>
                <a:latin typeface="微软雅黑" pitchFamily="34" charset="-122"/>
                <a:ea typeface="微软雅黑" pitchFamily="34" charset="-122"/>
              </a:rPr>
              <a:t>电话</a:t>
            </a:r>
            <a:r>
              <a:rPr lang="en-US" altLang="zh-CN" sz="2800" b="0" dirty="0" smtClean="0">
                <a:solidFill>
                  <a:srgbClr val="333399"/>
                </a:solidFill>
                <a:latin typeface="微软雅黑" pitchFamily="34" charset="-122"/>
                <a:ea typeface="微软雅黑" pitchFamily="34" charset="-122"/>
              </a:rPr>
              <a:t>:  13528881991</a:t>
            </a:r>
          </a:p>
          <a:p>
            <a:pPr marL="344296" lvl="0" indent="-344296" defTabSz="914360" eaLnBrk="1" hangingPunct="1">
              <a:buSzTx/>
              <a:buNone/>
            </a:pPr>
            <a:r>
              <a:rPr lang="zh-CN" altLang="en-US" sz="2800" b="0" dirty="0" smtClean="0">
                <a:solidFill>
                  <a:srgbClr val="333399"/>
                </a:solidFill>
                <a:effectLst>
                  <a:outerShdw blurRad="38100" dist="38100" dir="2700000" algn="tl">
                    <a:srgbClr val="000000">
                      <a:alpha val="43137"/>
                    </a:srgbClr>
                  </a:outerShdw>
                </a:effectLst>
                <a:latin typeface="微软雅黑" pitchFamily="34" charset="-122"/>
                <a:ea typeface="微软雅黑" pitchFamily="34" charset="-122"/>
              </a:rPr>
              <a:t>办公地点</a:t>
            </a:r>
            <a:r>
              <a:rPr lang="en-US" altLang="zh-CN" sz="2800" b="0" dirty="0" smtClean="0">
                <a:solidFill>
                  <a:srgbClr val="333399"/>
                </a:solidFill>
                <a:latin typeface="微软雅黑" pitchFamily="34" charset="-122"/>
                <a:ea typeface="微软雅黑" pitchFamily="34" charset="-122"/>
              </a:rPr>
              <a:t>:  </a:t>
            </a:r>
            <a:r>
              <a:rPr lang="zh-CN" altLang="en-US" sz="2800" b="0" dirty="0" smtClean="0">
                <a:solidFill>
                  <a:srgbClr val="333399"/>
                </a:solidFill>
                <a:latin typeface="微软雅黑" pitchFamily="34" charset="-122"/>
                <a:ea typeface="微软雅黑" pitchFamily="34" charset="-122"/>
              </a:rPr>
              <a:t>南区办公楼</a:t>
            </a:r>
            <a:r>
              <a:rPr lang="en-US" altLang="zh-CN" sz="2800" b="0" dirty="0" smtClean="0">
                <a:solidFill>
                  <a:srgbClr val="333399"/>
                </a:solidFill>
                <a:latin typeface="微软雅黑" pitchFamily="34" charset="-122"/>
                <a:ea typeface="微软雅黑" pitchFamily="34" charset="-122"/>
              </a:rPr>
              <a:t>1027</a:t>
            </a:r>
          </a:p>
          <a:p>
            <a:pPr marL="344296" lvl="0" indent="-344296" defTabSz="914360" eaLnBrk="1" hangingPunct="1">
              <a:buSzTx/>
              <a:buNone/>
            </a:pPr>
            <a:r>
              <a:rPr lang="zh-CN" altLang="en-US" sz="2800" b="0" dirty="0" smtClean="0">
                <a:solidFill>
                  <a:srgbClr val="333399"/>
                </a:solidFill>
                <a:effectLst>
                  <a:outerShdw blurRad="38100" dist="38100" dir="2700000" algn="tl">
                    <a:srgbClr val="000000">
                      <a:alpha val="43137"/>
                    </a:srgbClr>
                  </a:outerShdw>
                </a:effectLst>
                <a:latin typeface="微软雅黑" pitchFamily="34" charset="-122"/>
                <a:ea typeface="微软雅黑" pitchFamily="34" charset="-122"/>
              </a:rPr>
              <a:t>上机地点</a:t>
            </a:r>
            <a:r>
              <a:rPr lang="zh-CN" altLang="en-US" sz="2800" dirty="0" smtClean="0">
                <a:solidFill>
                  <a:srgbClr val="333399"/>
                </a:solidFill>
                <a:latin typeface="微软雅黑" pitchFamily="34" charset="-122"/>
                <a:ea typeface="微软雅黑" pitchFamily="34" charset="-122"/>
              </a:rPr>
              <a:t>：</a:t>
            </a:r>
            <a:r>
              <a:rPr lang="zh-CN" altLang="en-US" sz="2800" dirty="0" smtClean="0">
                <a:solidFill>
                  <a:srgbClr val="0070C0"/>
                </a:solidFill>
                <a:latin typeface="微软雅黑" pitchFamily="34" charset="-122"/>
                <a:ea typeface="微软雅黑" pitchFamily="34" charset="-122"/>
              </a:rPr>
              <a:t>南区计算机大楼</a:t>
            </a:r>
            <a:r>
              <a:rPr lang="en-US" altLang="zh-CN" sz="2800" dirty="0" smtClean="0">
                <a:solidFill>
                  <a:srgbClr val="0070C0"/>
                </a:solidFill>
                <a:latin typeface="微软雅黑" pitchFamily="34" charset="-122"/>
                <a:ea typeface="微软雅黑" pitchFamily="34" charset="-122"/>
              </a:rPr>
              <a:t>240</a:t>
            </a:r>
          </a:p>
          <a:p>
            <a:pPr marL="344296" lvl="0" indent="-344296" defTabSz="914360" eaLnBrk="1" hangingPunct="1">
              <a:buSzTx/>
              <a:buNone/>
            </a:pPr>
            <a:endParaRPr lang="en-US" altLang="zh-CN" sz="2800" b="0" dirty="0" smtClean="0">
              <a:solidFill>
                <a:srgbClr val="333399"/>
              </a:solidFill>
              <a:latin typeface="微软雅黑" pitchFamily="34" charset="-122"/>
              <a:ea typeface="微软雅黑" pitchFamily="34" charset="-122"/>
            </a:endParaRPr>
          </a:p>
          <a:p>
            <a:pPr marL="344296" lvl="0" indent="-344296" defTabSz="914360" eaLnBrk="1" hangingPunct="1">
              <a:buSzTx/>
              <a:buNone/>
            </a:pPr>
            <a:r>
              <a:rPr lang="zh-CN" altLang="en-US" sz="2800" b="0" dirty="0" smtClean="0">
                <a:solidFill>
                  <a:srgbClr val="333399"/>
                </a:solidFill>
                <a:latin typeface="微软雅黑" pitchFamily="34" charset="-122"/>
                <a:ea typeface="微软雅黑" pitchFamily="34" charset="-122"/>
              </a:rPr>
              <a:t> 如有任何问题</a:t>
            </a:r>
            <a:r>
              <a:rPr lang="en-US" altLang="zh-CN" sz="2800" b="0" dirty="0" smtClean="0">
                <a:solidFill>
                  <a:srgbClr val="333399"/>
                </a:solidFill>
                <a:latin typeface="微软雅黑" pitchFamily="34" charset="-122"/>
                <a:ea typeface="微软雅黑" pitchFamily="34" charset="-122"/>
              </a:rPr>
              <a:t>,</a:t>
            </a:r>
            <a:r>
              <a:rPr lang="zh-CN" altLang="en-US" sz="2800" b="0" dirty="0" smtClean="0">
                <a:solidFill>
                  <a:srgbClr val="333399"/>
                </a:solidFill>
                <a:latin typeface="微软雅黑" pitchFamily="34" charset="-122"/>
                <a:ea typeface="微软雅黑" pitchFamily="34" charset="-122"/>
              </a:rPr>
              <a:t>可随时与我联系或</a:t>
            </a:r>
            <a:r>
              <a:rPr lang="en-US" altLang="zh-CN" sz="2800" b="0" dirty="0" smtClean="0">
                <a:solidFill>
                  <a:srgbClr val="333399"/>
                </a:solidFill>
                <a:latin typeface="微软雅黑" pitchFamily="34" charset="-122"/>
                <a:ea typeface="微软雅黑" pitchFamily="34" charset="-122"/>
              </a:rPr>
              <a:t>email</a:t>
            </a:r>
            <a:r>
              <a:rPr lang="zh-CN" altLang="en-US" sz="2800" b="0" dirty="0" smtClean="0">
                <a:solidFill>
                  <a:srgbClr val="333399"/>
                </a:solidFill>
                <a:latin typeface="微软雅黑" pitchFamily="34" charset="-122"/>
                <a:ea typeface="微软雅黑" pitchFamily="34" charset="-122"/>
              </a:rPr>
              <a:t>至</a:t>
            </a:r>
            <a:r>
              <a:rPr lang="en-US" altLang="zh-CN" sz="2800" b="0" dirty="0" smtClean="0">
                <a:solidFill>
                  <a:srgbClr val="333399"/>
                </a:solidFill>
                <a:latin typeface="微软雅黑" pitchFamily="34" charset="-122"/>
                <a:ea typeface="微软雅黑" pitchFamily="34" charset="-122"/>
              </a:rPr>
              <a:t>:</a:t>
            </a:r>
          </a:p>
          <a:p>
            <a:pPr marL="344296" lvl="0" indent="-344296" defTabSz="914360" eaLnBrk="1" hangingPunct="1">
              <a:buSzTx/>
              <a:buNone/>
            </a:pPr>
            <a:r>
              <a:rPr lang="en-US" altLang="zh-CN" sz="2800" b="0" dirty="0" smtClean="0">
                <a:solidFill>
                  <a:srgbClr val="333399"/>
                </a:solidFill>
                <a:latin typeface="微软雅黑" pitchFamily="34" charset="-122"/>
                <a:ea typeface="微软雅黑" pitchFamily="34" charset="-122"/>
              </a:rPr>
              <a:t>     yangfang@szu.edu.cn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4" y="1205679"/>
            <a:ext cx="4206885"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8" y="1223251"/>
            <a:ext cx="458474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1.</a:t>
            </a:r>
            <a:r>
              <a:rPr lang="zh-CN" altLang="en-US" sz="2800" b="0" dirty="0" smtClean="0">
                <a:solidFill>
                  <a:srgbClr val="FFFFFF"/>
                </a:solidFill>
                <a:ea typeface="宋体" panose="02010600030101010101" pitchFamily="2" charset="-122"/>
              </a:rPr>
              <a:t> </a:t>
            </a:r>
            <a:r>
              <a:rPr lang="en-US" altLang="zh-CN" sz="2800" b="0" dirty="0" smtClean="0">
                <a:solidFill>
                  <a:schemeClr val="bg1"/>
                </a:solidFill>
                <a:latin typeface="微软雅黑" pitchFamily="34" charset="-122"/>
                <a:ea typeface="微软雅黑" pitchFamily="34" charset="-122"/>
              </a:rPr>
              <a:t>Java</a:t>
            </a:r>
            <a:r>
              <a:rPr lang="zh-CN" altLang="en-US" sz="2800" b="0" dirty="0" smtClean="0">
                <a:solidFill>
                  <a:schemeClr val="bg1"/>
                </a:solidFill>
                <a:latin typeface="微软雅黑" pitchFamily="34" charset="-122"/>
                <a:ea typeface="微软雅黑" pitchFamily="34" charset="-122"/>
              </a:rPr>
              <a:t>应用程序开发步骤</a:t>
            </a:r>
            <a:endParaRPr lang="zh-CN" altLang="en-US" sz="2800" b="0" dirty="0">
              <a:solidFill>
                <a:schemeClr val="bg1"/>
              </a:solidFill>
              <a:latin typeface="微软雅黑" pitchFamily="34" charset="-122"/>
              <a:ea typeface="微软雅黑" pitchFamily="34" charset="-122"/>
            </a:endParaRPr>
          </a:p>
        </p:txBody>
      </p:sp>
      <p:sp>
        <p:nvSpPr>
          <p:cNvPr id="15" name="内容占位符 2"/>
          <p:cNvSpPr>
            <a:spLocks noGrp="1" noChangeArrowheads="1"/>
          </p:cNvSpPr>
          <p:nvPr>
            <p:ph idx="4294967295"/>
          </p:nvPr>
        </p:nvSpPr>
        <p:spPr bwMode="auto">
          <a:xfrm>
            <a:off x="962123" y="1966294"/>
            <a:ext cx="8181877"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lang="en-US" altLang="zh-CN" sz="2800" b="0" kern="0" dirty="0" smtClean="0">
                <a:solidFill>
                  <a:srgbClr val="333399"/>
                </a:solidFill>
                <a:latin typeface="微软雅黑" pitchFamily="34" charset="-122"/>
                <a:ea typeface="微软雅黑" pitchFamily="34" charset="-122"/>
              </a:rPr>
              <a:t>1 </a:t>
            </a:r>
            <a:r>
              <a:rPr lang="zh-CN" altLang="en-US" sz="2800" b="0" kern="0" dirty="0" smtClean="0">
                <a:solidFill>
                  <a:srgbClr val="333399"/>
                </a:solidFill>
                <a:latin typeface="微软雅黑" pitchFamily="34" charset="-122"/>
                <a:ea typeface="微软雅黑" pitchFamily="34" charset="-122"/>
              </a:rPr>
              <a:t>编写</a:t>
            </a:r>
            <a:r>
              <a:rPr lang="en-US" altLang="zh-CN" sz="2800" b="0" kern="0" dirty="0" smtClean="0">
                <a:solidFill>
                  <a:srgbClr val="333399"/>
                </a:solidFill>
                <a:latin typeface="微软雅黑" pitchFamily="34" charset="-122"/>
                <a:ea typeface="微软雅黑" pitchFamily="34" charset="-122"/>
              </a:rPr>
              <a:t>/</a:t>
            </a:r>
            <a:r>
              <a:rPr lang="zh-CN" altLang="en-US" sz="2800" b="0" kern="0" dirty="0" smtClean="0">
                <a:solidFill>
                  <a:srgbClr val="333399"/>
                </a:solidFill>
                <a:latin typeface="微软雅黑" pitchFamily="34" charset="-122"/>
                <a:ea typeface="微软雅黑" pitchFamily="34" charset="-122"/>
              </a:rPr>
              <a:t>修改源文件；</a:t>
            </a:r>
          </a:p>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lang="en-US" altLang="zh-CN" sz="2800" b="0" kern="0" dirty="0" smtClean="0">
                <a:solidFill>
                  <a:srgbClr val="333399"/>
                </a:solidFill>
                <a:latin typeface="微软雅黑" pitchFamily="34" charset="-122"/>
                <a:ea typeface="微软雅黑" pitchFamily="34" charset="-122"/>
              </a:rPr>
              <a:t>2 </a:t>
            </a:r>
            <a:r>
              <a:rPr lang="zh-CN" altLang="en-US" sz="2800" b="0" kern="0" dirty="0" smtClean="0">
                <a:solidFill>
                  <a:srgbClr val="333399"/>
                </a:solidFill>
                <a:latin typeface="微软雅黑" pitchFamily="34" charset="-122"/>
                <a:ea typeface="微软雅黑" pitchFamily="34" charset="-122"/>
              </a:rPr>
              <a:t>编译源文件生成字节码；如果出现编译错误，则</a:t>
            </a:r>
            <a:endParaRPr lang="en-US" altLang="zh-CN" sz="2800" b="0" kern="0" dirty="0" smtClean="0">
              <a:solidFill>
                <a:srgbClr val="333399"/>
              </a:solidFill>
              <a:latin typeface="微软雅黑" pitchFamily="34" charset="-122"/>
              <a:ea typeface="微软雅黑" pitchFamily="34" charset="-122"/>
            </a:endParaRPr>
          </a:p>
          <a:p>
            <a:pPr marL="0" marR="0" lvl="0" indent="0" defTabSz="914400" eaLnBrk="1" fontAlgn="auto" latinLnBrk="0" hangingPunct="1">
              <a:lnSpc>
                <a:spcPct val="130000"/>
              </a:lnSpc>
              <a:spcBef>
                <a:spcPts val="0"/>
              </a:spcBef>
              <a:spcAft>
                <a:spcPts val="0"/>
              </a:spcAft>
              <a:buClrTx/>
              <a:buSzTx/>
              <a:buNone/>
              <a:tabLst/>
              <a:defRPr/>
            </a:pP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重回第</a:t>
            </a:r>
            <a:r>
              <a:rPr lang="en-US" altLang="zh-CN" sz="2800" b="0" kern="0" dirty="0" smtClean="0">
                <a:solidFill>
                  <a:srgbClr val="333399"/>
                </a:solidFill>
                <a:latin typeface="微软雅黑" pitchFamily="34" charset="-122"/>
                <a:ea typeface="微软雅黑" pitchFamily="34" charset="-122"/>
              </a:rPr>
              <a:t>1</a:t>
            </a:r>
            <a:r>
              <a:rPr lang="zh-CN" altLang="en-US" sz="2800" b="0" kern="0" dirty="0" smtClean="0">
                <a:solidFill>
                  <a:srgbClr val="333399"/>
                </a:solidFill>
                <a:latin typeface="微软雅黑" pitchFamily="34" charset="-122"/>
                <a:ea typeface="微软雅黑" pitchFamily="34" charset="-122"/>
              </a:rPr>
              <a:t>步；</a:t>
            </a:r>
          </a:p>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lang="en-US" altLang="zh-CN" sz="2800" b="0" kern="0" dirty="0" smtClean="0">
                <a:solidFill>
                  <a:srgbClr val="333399"/>
                </a:solidFill>
                <a:latin typeface="微软雅黑" pitchFamily="34" charset="-122"/>
                <a:ea typeface="微软雅黑" pitchFamily="34" charset="-122"/>
              </a:rPr>
              <a:t>3 </a:t>
            </a:r>
            <a:r>
              <a:rPr lang="zh-CN" altLang="en-US" sz="2800" b="0" kern="0" dirty="0" smtClean="0">
                <a:solidFill>
                  <a:srgbClr val="333399"/>
                </a:solidFill>
                <a:latin typeface="微软雅黑" pitchFamily="34" charset="-122"/>
                <a:ea typeface="微软雅黑" pitchFamily="34" charset="-122"/>
              </a:rPr>
              <a:t>运行字节码，如果一切正常，则开发过程结束如</a:t>
            </a:r>
            <a:endParaRPr lang="en-US" altLang="zh-CN" sz="2800" b="0" kern="0" dirty="0" smtClean="0">
              <a:solidFill>
                <a:srgbClr val="333399"/>
              </a:solidFill>
              <a:latin typeface="微软雅黑" pitchFamily="34" charset="-122"/>
              <a:ea typeface="微软雅黑" pitchFamily="34" charset="-122"/>
            </a:endParaRPr>
          </a:p>
          <a:p>
            <a:pPr marL="0" marR="0" lvl="0" indent="0" defTabSz="914400" eaLnBrk="1" fontAlgn="auto" latinLnBrk="0" hangingPunct="1">
              <a:lnSpc>
                <a:spcPct val="130000"/>
              </a:lnSpc>
              <a:spcBef>
                <a:spcPts val="0"/>
              </a:spcBef>
              <a:spcAft>
                <a:spcPts val="0"/>
              </a:spcAft>
              <a:buClrTx/>
              <a:buSzTx/>
              <a:buNone/>
              <a:tabLst/>
              <a:defRPr/>
            </a:pP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果出现异常，则进入第</a:t>
            </a:r>
            <a:r>
              <a:rPr lang="en-US" altLang="zh-CN" sz="2800" b="0" kern="0" dirty="0" smtClean="0">
                <a:solidFill>
                  <a:srgbClr val="333399"/>
                </a:solidFill>
                <a:latin typeface="微软雅黑" pitchFamily="34" charset="-122"/>
                <a:ea typeface="微软雅黑" pitchFamily="34" charset="-122"/>
              </a:rPr>
              <a:t>4</a:t>
            </a:r>
            <a:r>
              <a:rPr lang="zh-CN" altLang="en-US" sz="2800" b="0" kern="0" dirty="0" smtClean="0">
                <a:solidFill>
                  <a:srgbClr val="333399"/>
                </a:solidFill>
                <a:latin typeface="微软雅黑" pitchFamily="34" charset="-122"/>
                <a:ea typeface="微软雅黑" pitchFamily="34" charset="-122"/>
              </a:rPr>
              <a:t>步；</a:t>
            </a:r>
          </a:p>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lang="en-US" altLang="zh-CN" sz="2800" b="0" kern="0" dirty="0" smtClean="0">
                <a:solidFill>
                  <a:srgbClr val="333399"/>
                </a:solidFill>
                <a:latin typeface="微软雅黑" pitchFamily="34" charset="-122"/>
                <a:ea typeface="微软雅黑" pitchFamily="34" charset="-122"/>
              </a:rPr>
              <a:t>4 </a:t>
            </a:r>
            <a:r>
              <a:rPr lang="zh-CN" altLang="en-US" sz="2800" b="0" kern="0" dirty="0" smtClean="0">
                <a:solidFill>
                  <a:srgbClr val="333399"/>
                </a:solidFill>
                <a:latin typeface="微软雅黑" pitchFamily="34" charset="-122"/>
                <a:ea typeface="微软雅黑" pitchFamily="34" charset="-122"/>
              </a:rPr>
              <a:t>调试</a:t>
            </a:r>
            <a:r>
              <a:rPr lang="en-US" altLang="zh-CN" sz="2800" b="0" kern="0" dirty="0" smtClean="0">
                <a:solidFill>
                  <a:srgbClr val="333399"/>
                </a:solidFill>
                <a:latin typeface="微软雅黑" pitchFamily="34" charset="-122"/>
                <a:ea typeface="微软雅黑" pitchFamily="34" charset="-122"/>
              </a:rPr>
              <a:t>Java</a:t>
            </a:r>
            <a:r>
              <a:rPr lang="zh-CN" altLang="en-US" sz="2800" b="0" kern="0" dirty="0" smtClean="0">
                <a:solidFill>
                  <a:srgbClr val="333399"/>
                </a:solidFill>
                <a:latin typeface="微软雅黑" pitchFamily="34" charset="-122"/>
                <a:ea typeface="微软雅黑" pitchFamily="34" charset="-122"/>
              </a:rPr>
              <a:t>应用程序，找出错误所在，重回第</a:t>
            </a:r>
            <a:r>
              <a:rPr lang="en-US" altLang="zh-CN" sz="2800" b="0" kern="0" dirty="0" smtClean="0">
                <a:solidFill>
                  <a:srgbClr val="333399"/>
                </a:solidFill>
                <a:latin typeface="微软雅黑" pitchFamily="34" charset="-122"/>
                <a:ea typeface="微软雅黑" pitchFamily="34" charset="-122"/>
              </a:rPr>
              <a:t>1</a:t>
            </a:r>
            <a:r>
              <a:rPr lang="zh-CN" altLang="en-US" sz="2800" b="0" kern="0" dirty="0" smtClean="0">
                <a:solidFill>
                  <a:srgbClr val="333399"/>
                </a:solidFill>
                <a:latin typeface="微软雅黑" pitchFamily="34" charset="-122"/>
                <a:ea typeface="微软雅黑" pitchFamily="34" charset="-122"/>
              </a:rPr>
              <a:t>步。</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4" y="1205679"/>
            <a:ext cx="6556681"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8" y="1223252"/>
            <a:ext cx="7148396"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2.</a:t>
            </a:r>
            <a:r>
              <a:rPr lang="zh-CN" altLang="en-US" sz="2800" b="0" dirty="0" smtClean="0">
                <a:solidFill>
                  <a:schemeClr val="bg1"/>
                </a:solidFill>
                <a:latin typeface="微软雅黑" pitchFamily="34" charset="-122"/>
                <a:ea typeface="微软雅黑" pitchFamily="34" charset="-122"/>
              </a:rPr>
              <a:t>一个简单的</a:t>
            </a:r>
            <a:r>
              <a:rPr lang="en-US" altLang="zh-CN" sz="2800" b="0" dirty="0" smtClean="0">
                <a:solidFill>
                  <a:schemeClr val="bg1"/>
                </a:solidFill>
                <a:latin typeface="微软雅黑" pitchFamily="34" charset="-122"/>
                <a:ea typeface="微软雅黑" pitchFamily="34" charset="-122"/>
              </a:rPr>
              <a:t>Java</a:t>
            </a:r>
            <a:r>
              <a:rPr lang="zh-CN" altLang="en-US" sz="2800" b="0" dirty="0" smtClean="0">
                <a:solidFill>
                  <a:schemeClr val="bg1"/>
                </a:solidFill>
                <a:latin typeface="微软雅黑" pitchFamily="34" charset="-122"/>
                <a:ea typeface="微软雅黑" pitchFamily="34" charset="-122"/>
              </a:rPr>
              <a:t>程序</a:t>
            </a:r>
            <a:r>
              <a:rPr lang="en-US" altLang="zh-CN" sz="2800" b="0" dirty="0" smtClean="0">
                <a:solidFill>
                  <a:schemeClr val="bg1"/>
                </a:solidFill>
                <a:latin typeface="微软雅黑" pitchFamily="34" charset="-122"/>
                <a:ea typeface="微软雅黑" pitchFamily="34" charset="-122"/>
              </a:rPr>
              <a:t>:HelloWorld.java</a:t>
            </a:r>
            <a:r>
              <a:rPr lang="zh-CN" altLang="en-US" sz="2800" dirty="0" smtClean="0">
                <a:solidFill>
                  <a:schemeClr val="bg1"/>
                </a:solidFill>
                <a:latin typeface="微软雅黑" pitchFamily="34" charset="-122"/>
                <a:ea typeface="微软雅黑" pitchFamily="34" charset="-122"/>
              </a:rPr>
              <a:t>序</a:t>
            </a:r>
            <a:r>
              <a:rPr lang="en-US" altLang="zh-CN" sz="2800" dirty="0" smtClean="0">
                <a:solidFill>
                  <a:schemeClr val="bg1"/>
                </a:solidFill>
                <a:latin typeface="微软雅黑" pitchFamily="34" charset="-122"/>
                <a:ea typeface="微软雅黑" pitchFamily="34" charset="-122"/>
              </a:rPr>
              <a:t>:HelloWorld.java</a:t>
            </a:r>
            <a:endParaRPr lang="zh-CN" altLang="en-US" sz="2800" dirty="0">
              <a:solidFill>
                <a:schemeClr val="bg1"/>
              </a:solidFill>
              <a:latin typeface="微软雅黑" pitchFamily="34" charset="-122"/>
              <a:ea typeface="微软雅黑" pitchFamily="34" charset="-122"/>
            </a:endParaRPr>
          </a:p>
        </p:txBody>
      </p:sp>
      <p:sp>
        <p:nvSpPr>
          <p:cNvPr id="15" name="内容占位符 2"/>
          <p:cNvSpPr>
            <a:spLocks noGrp="1" noChangeArrowheads="1"/>
          </p:cNvSpPr>
          <p:nvPr>
            <p:ph idx="4294967295"/>
          </p:nvPr>
        </p:nvSpPr>
        <p:spPr bwMode="auto">
          <a:xfrm>
            <a:off x="1220915" y="2069811"/>
            <a:ext cx="8181877"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lvl="0" indent="0" eaLnBrk="1" hangingPunct="1">
              <a:lnSpc>
                <a:spcPct val="130000"/>
              </a:lnSpc>
              <a:spcBef>
                <a:spcPct val="0"/>
              </a:spcBef>
              <a:buSzTx/>
              <a:buNone/>
              <a:defRPr/>
            </a:pPr>
            <a:r>
              <a:rPr lang="en-US" altLang="zh-CN" sz="2800" b="0" dirty="0" smtClean="0">
                <a:solidFill>
                  <a:srgbClr val="333399"/>
                </a:solidFill>
                <a:latin typeface="微软雅黑" panose="020B0503020204020204" pitchFamily="34" charset="-122"/>
                <a:ea typeface="微软雅黑" panose="020B0503020204020204" pitchFamily="34" charset="-122"/>
              </a:rPr>
              <a:t>public class </a:t>
            </a:r>
            <a:r>
              <a:rPr lang="en-US" altLang="zh-CN" sz="2800" b="0" dirty="0" err="1" smtClean="0">
                <a:solidFill>
                  <a:srgbClr val="333399"/>
                </a:solidFill>
                <a:latin typeface="微软雅黑" panose="020B0503020204020204" pitchFamily="34" charset="-122"/>
                <a:ea typeface="微软雅黑" panose="020B0503020204020204" pitchFamily="34" charset="-122"/>
              </a:rPr>
              <a:t>HelloWorld</a:t>
            </a:r>
            <a:endParaRPr lang="en-US" altLang="zh-CN" sz="2800" b="0" dirty="0" smtClean="0">
              <a:solidFill>
                <a:srgbClr val="333399"/>
              </a:solidFill>
              <a:latin typeface="微软雅黑" panose="020B0503020204020204" pitchFamily="34" charset="-122"/>
              <a:ea typeface="微软雅黑" panose="020B0503020204020204" pitchFamily="34" charset="-122"/>
            </a:endParaRPr>
          </a:p>
          <a:p>
            <a:pPr marL="0" lvl="0" indent="0" eaLnBrk="1" hangingPunct="1">
              <a:lnSpc>
                <a:spcPct val="130000"/>
              </a:lnSpc>
              <a:spcBef>
                <a:spcPct val="0"/>
              </a:spcBef>
              <a:buSzTx/>
              <a:buNone/>
              <a:defRPr/>
            </a:pPr>
            <a:r>
              <a:rPr lang="en-US" altLang="zh-CN" sz="2800" b="0" dirty="0" smtClean="0">
                <a:solidFill>
                  <a:srgbClr val="333399"/>
                </a:solidFill>
                <a:latin typeface="微软雅黑" panose="020B0503020204020204" pitchFamily="34" charset="-122"/>
                <a:ea typeface="微软雅黑" panose="020B0503020204020204" pitchFamily="34" charset="-122"/>
              </a:rPr>
              <a:t>{</a:t>
            </a:r>
          </a:p>
          <a:p>
            <a:pPr marL="0" lvl="0" indent="0" eaLnBrk="1" hangingPunct="1">
              <a:lnSpc>
                <a:spcPct val="130000"/>
              </a:lnSpc>
              <a:spcBef>
                <a:spcPct val="0"/>
              </a:spcBef>
              <a:buSzTx/>
              <a:buNone/>
              <a:defRPr/>
            </a:pPr>
            <a:r>
              <a:rPr lang="en-US" altLang="zh-CN" sz="2800" b="0" dirty="0" smtClean="0">
                <a:solidFill>
                  <a:srgbClr val="333399"/>
                </a:solidFill>
                <a:latin typeface="微软雅黑" panose="020B0503020204020204" pitchFamily="34" charset="-122"/>
                <a:ea typeface="微软雅黑" panose="020B0503020204020204" pitchFamily="34" charset="-122"/>
              </a:rPr>
              <a:t>    public static void main(String </a:t>
            </a:r>
            <a:r>
              <a:rPr lang="en-US" altLang="zh-CN" sz="2800" b="0" dirty="0" err="1" smtClean="0">
                <a:solidFill>
                  <a:srgbClr val="333399"/>
                </a:solidFill>
                <a:latin typeface="微软雅黑" panose="020B0503020204020204" pitchFamily="34" charset="-122"/>
                <a:ea typeface="微软雅黑" panose="020B0503020204020204" pitchFamily="34" charset="-122"/>
              </a:rPr>
              <a:t>args</a:t>
            </a:r>
            <a:r>
              <a:rPr lang="en-US" altLang="zh-CN" sz="2800" b="0" dirty="0" smtClean="0">
                <a:solidFill>
                  <a:srgbClr val="333399"/>
                </a:solidFill>
                <a:latin typeface="微软雅黑" panose="020B0503020204020204" pitchFamily="34" charset="-122"/>
                <a:ea typeface="微软雅黑" panose="020B0503020204020204" pitchFamily="34" charset="-122"/>
              </a:rPr>
              <a:t>[])</a:t>
            </a:r>
          </a:p>
          <a:p>
            <a:pPr marL="0" lvl="0" indent="0" eaLnBrk="1" hangingPunct="1">
              <a:lnSpc>
                <a:spcPct val="130000"/>
              </a:lnSpc>
              <a:spcBef>
                <a:spcPct val="0"/>
              </a:spcBef>
              <a:buSzTx/>
              <a:buNone/>
              <a:defRPr/>
            </a:pPr>
            <a:r>
              <a:rPr lang="en-US" altLang="zh-CN" sz="2800" b="0" dirty="0" smtClean="0">
                <a:solidFill>
                  <a:srgbClr val="333399"/>
                </a:solidFill>
                <a:latin typeface="微软雅黑" panose="020B0503020204020204" pitchFamily="34" charset="-122"/>
                <a:ea typeface="微软雅黑" panose="020B0503020204020204" pitchFamily="34" charset="-122"/>
              </a:rPr>
              <a:t>    {</a:t>
            </a:r>
          </a:p>
          <a:p>
            <a:pPr marL="0" lvl="0" indent="0" eaLnBrk="1" hangingPunct="1">
              <a:lnSpc>
                <a:spcPct val="130000"/>
              </a:lnSpc>
              <a:spcBef>
                <a:spcPct val="0"/>
              </a:spcBef>
              <a:buSzTx/>
              <a:buNone/>
              <a:defRPr/>
            </a:pPr>
            <a:r>
              <a:rPr lang="en-US" altLang="zh-CN" sz="2800" b="0" dirty="0" smtClean="0">
                <a:solidFill>
                  <a:srgbClr val="333399"/>
                </a:solidFill>
                <a:latin typeface="微软雅黑" panose="020B0503020204020204" pitchFamily="34" charset="-122"/>
                <a:ea typeface="微软雅黑" panose="020B0503020204020204" pitchFamily="34" charset="-122"/>
              </a:rPr>
              <a:t>        </a:t>
            </a:r>
            <a:r>
              <a:rPr lang="en-US" altLang="zh-CN" sz="2800" b="0" dirty="0" err="1" smtClean="0">
                <a:solidFill>
                  <a:srgbClr val="333399"/>
                </a:solidFill>
                <a:latin typeface="微软雅黑" panose="020B0503020204020204" pitchFamily="34" charset="-122"/>
                <a:ea typeface="微软雅黑" panose="020B0503020204020204" pitchFamily="34" charset="-122"/>
              </a:rPr>
              <a:t>System.out.println</a:t>
            </a:r>
            <a:r>
              <a:rPr lang="en-US" altLang="zh-CN" sz="2800" b="0" dirty="0" smtClean="0">
                <a:solidFill>
                  <a:srgbClr val="333399"/>
                </a:solidFill>
                <a:latin typeface="微软雅黑" panose="020B0503020204020204" pitchFamily="34" charset="-122"/>
                <a:ea typeface="微软雅黑" panose="020B0503020204020204" pitchFamily="34" charset="-122"/>
              </a:rPr>
              <a:t>("Hello world."); </a:t>
            </a:r>
          </a:p>
          <a:p>
            <a:pPr marL="0" lvl="0" indent="0" eaLnBrk="1" hangingPunct="1">
              <a:lnSpc>
                <a:spcPct val="130000"/>
              </a:lnSpc>
              <a:spcBef>
                <a:spcPct val="0"/>
              </a:spcBef>
              <a:buSzTx/>
              <a:buNone/>
              <a:defRPr/>
            </a:pPr>
            <a:r>
              <a:rPr lang="en-US" altLang="zh-CN" sz="2800" b="0" dirty="0" smtClean="0">
                <a:solidFill>
                  <a:srgbClr val="333399"/>
                </a:solidFill>
                <a:latin typeface="微软雅黑" panose="020B0503020204020204" pitchFamily="34" charset="-122"/>
                <a:ea typeface="微软雅黑" panose="020B0503020204020204" pitchFamily="34" charset="-122"/>
              </a:rPr>
              <a:t>    }</a:t>
            </a:r>
          </a:p>
          <a:p>
            <a:pPr marL="0" lvl="0" indent="0" eaLnBrk="1" hangingPunct="1">
              <a:lnSpc>
                <a:spcPct val="130000"/>
              </a:lnSpc>
              <a:spcBef>
                <a:spcPct val="0"/>
              </a:spcBef>
              <a:buSzTx/>
              <a:buNone/>
              <a:defRPr/>
            </a:pPr>
            <a:r>
              <a:rPr lang="en-US" altLang="zh-CN" sz="2800" b="0" dirty="0" smtClean="0">
                <a:solidFill>
                  <a:srgbClr val="333399"/>
                </a:solidFill>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30000"/>
              </a:lnSpc>
              <a:spcBef>
                <a:spcPts val="0"/>
              </a:spcBef>
              <a:spcAft>
                <a:spcPts val="0"/>
              </a:spcAft>
              <a:buClrTx/>
              <a:buSzTx/>
              <a:buNone/>
              <a:tabLst/>
              <a:defRPr/>
            </a:pPr>
            <a:endParaRPr lang="zh-CN" altLang="en-US" sz="2800" b="0" kern="0" dirty="0" smtClean="0">
              <a:solidFill>
                <a:srgbClr val="333399"/>
              </a:solidFill>
              <a:latin typeface="微软雅黑" pitchFamily="34" charset="-122"/>
              <a:ea typeface="微软雅黑" pitchFamily="34" charset="-122"/>
            </a:endParaRPr>
          </a:p>
        </p:txBody>
      </p:sp>
      <p:sp>
        <p:nvSpPr>
          <p:cNvPr id="12" name="矩形 11"/>
          <p:cNvSpPr/>
          <p:nvPr/>
        </p:nvSpPr>
        <p:spPr>
          <a:xfrm>
            <a:off x="1056216" y="6221450"/>
            <a:ext cx="981359" cy="461665"/>
          </a:xfrm>
          <a:prstGeom prst="rect">
            <a:avLst/>
          </a:prstGeom>
        </p:spPr>
        <p:txBody>
          <a:bodyPr wrap="none">
            <a:spAutoFit/>
          </a:bodyPr>
          <a:lstStyle/>
          <a:p>
            <a:r>
              <a:rPr lang="zh-CN" altLang="en-US" sz="2400" b="0" dirty="0" smtClean="0">
                <a:latin typeface="微软雅黑" pitchFamily="34" charset="-122"/>
                <a:ea typeface="微软雅黑" pitchFamily="34" charset="-122"/>
              </a:rPr>
              <a:t>见</a:t>
            </a:r>
            <a:r>
              <a:rPr lang="zh-CN" altLang="en-US" sz="2400" b="0" dirty="0" smtClean="0">
                <a:latin typeface="微软雅黑" pitchFamily="34" charset="-122"/>
                <a:ea typeface="微软雅黑" pitchFamily="34" charset="-122"/>
                <a:hlinkClick r:id="rId3" action="ppaction://hlinkfile"/>
              </a:rPr>
              <a:t>例</a:t>
            </a:r>
            <a:r>
              <a:rPr lang="en-US" altLang="zh-CN" sz="2400" b="0" dirty="0" smtClean="0">
                <a:latin typeface="微软雅黑" pitchFamily="34" charset="-122"/>
                <a:ea typeface="微软雅黑" pitchFamily="34" charset="-122"/>
                <a:hlinkClick r:id="rId3" action="ppaction://hlinkfile"/>
              </a:rPr>
              <a:t>1</a:t>
            </a:r>
            <a:endParaRPr lang="zh-CN" altLang="en-US" sz="2400" b="0"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a:spLocks noGrp="1" noChangeArrowheads="1"/>
          </p:cNvSpPr>
          <p:nvPr>
            <p:ph idx="4294967295"/>
          </p:nvPr>
        </p:nvSpPr>
        <p:spPr bwMode="auto">
          <a:xfrm>
            <a:off x="1259015" y="990311"/>
            <a:ext cx="5027485"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lvl="0" indent="0" eaLnBrk="1" hangingPunct="1">
              <a:lnSpc>
                <a:spcPct val="130000"/>
              </a:lnSpc>
              <a:spcBef>
                <a:spcPct val="0"/>
              </a:spcBef>
              <a:buSzTx/>
              <a:buNone/>
              <a:defRPr/>
            </a:pPr>
            <a:r>
              <a:rPr lang="zh-CN" altLang="en-US" sz="2000" dirty="0" smtClean="0">
                <a:solidFill>
                  <a:srgbClr val="C00000"/>
                </a:solidFill>
                <a:latin typeface="微软雅黑" panose="020B0503020204020204" pitchFamily="34" charset="-122"/>
                <a:ea typeface="微软雅黑" panose="020B0503020204020204" pitchFamily="34" charset="-122"/>
              </a:rPr>
              <a:t>修饰符  </a:t>
            </a:r>
            <a:r>
              <a:rPr lang="en-US" altLang="zh-CN" sz="2000" dirty="0" smtClean="0">
                <a:solidFill>
                  <a:srgbClr val="C00000"/>
                </a:solidFill>
                <a:latin typeface="微软雅黑" panose="020B0503020204020204" pitchFamily="34" charset="-122"/>
                <a:ea typeface="微软雅黑" panose="020B0503020204020204" pitchFamily="34" charset="-122"/>
              </a:rPr>
              <a:t>class  </a:t>
            </a:r>
            <a:r>
              <a:rPr lang="zh-CN" altLang="en-US" sz="2000" dirty="0" smtClean="0">
                <a:solidFill>
                  <a:srgbClr val="C00000"/>
                </a:solidFill>
                <a:latin typeface="微软雅黑" panose="020B0503020204020204" pitchFamily="34" charset="-122"/>
                <a:ea typeface="微软雅黑" panose="020B0503020204020204" pitchFamily="34" charset="-122"/>
              </a:rPr>
              <a:t>类名 </a:t>
            </a:r>
            <a:r>
              <a:rPr lang="en-US" altLang="zh-CN" sz="2000" dirty="0" smtClean="0">
                <a:solidFill>
                  <a:srgbClr val="C00000"/>
                </a:solidFill>
                <a:latin typeface="微软雅黑" panose="020B0503020204020204" pitchFamily="34" charset="-122"/>
                <a:ea typeface="微软雅黑" panose="020B0503020204020204" pitchFamily="34" charset="-122"/>
              </a:rPr>
              <a:t>[extend </a:t>
            </a:r>
            <a:r>
              <a:rPr lang="zh-CN" altLang="en-US" sz="2000" dirty="0" smtClean="0">
                <a:solidFill>
                  <a:srgbClr val="C00000"/>
                </a:solidFill>
                <a:latin typeface="微软雅黑" panose="020B0503020204020204" pitchFamily="34" charset="-122"/>
                <a:ea typeface="微软雅黑" panose="020B0503020204020204" pitchFamily="34" charset="-122"/>
              </a:rPr>
              <a:t>父类名</a:t>
            </a:r>
            <a:r>
              <a:rPr lang="en-US" altLang="zh-CN" sz="2000" dirty="0" smtClean="0">
                <a:solidFill>
                  <a:srgbClr val="C00000"/>
                </a:solidFill>
                <a:latin typeface="微软雅黑" panose="020B0503020204020204" pitchFamily="34" charset="-122"/>
                <a:ea typeface="微软雅黑" panose="020B0503020204020204" pitchFamily="34" charset="-122"/>
              </a:rPr>
              <a:t>]{</a:t>
            </a:r>
          </a:p>
          <a:p>
            <a:pPr marL="0" lvl="0" indent="0" eaLnBrk="1" hangingPunct="1">
              <a:lnSpc>
                <a:spcPct val="130000"/>
              </a:lnSpc>
              <a:spcBef>
                <a:spcPct val="0"/>
              </a:spcBef>
              <a:buSzTx/>
              <a:buNone/>
              <a:defRPr/>
            </a:pPr>
            <a:r>
              <a:rPr lang="en-US" altLang="zh-CN" sz="2000" dirty="0" smtClean="0">
                <a:solidFill>
                  <a:srgbClr val="333399"/>
                </a:solidFill>
                <a:latin typeface="微软雅黑" panose="020B0503020204020204" pitchFamily="34" charset="-122"/>
                <a:ea typeface="微软雅黑" panose="020B0503020204020204" pitchFamily="34" charset="-122"/>
              </a:rPr>
              <a:t>   </a:t>
            </a:r>
            <a:r>
              <a:rPr lang="en-US" altLang="zh-CN" sz="2000" dirty="0" smtClean="0">
                <a:solidFill>
                  <a:schemeClr val="tx2">
                    <a:lumMod val="60000"/>
                    <a:lumOff val="40000"/>
                  </a:schemeClr>
                </a:solidFill>
                <a:latin typeface="微软雅黑" panose="020B0503020204020204" pitchFamily="34" charset="-122"/>
                <a:ea typeface="微软雅黑" panose="020B0503020204020204" pitchFamily="34" charset="-122"/>
              </a:rPr>
              <a:t>type </a:t>
            </a:r>
            <a:r>
              <a:rPr lang="zh-CN" altLang="en-US" sz="2000" dirty="0" smtClean="0">
                <a:solidFill>
                  <a:schemeClr val="tx2">
                    <a:lumMod val="60000"/>
                    <a:lumOff val="40000"/>
                  </a:schemeClr>
                </a:solidFill>
                <a:latin typeface="微软雅黑" panose="020B0503020204020204" pitchFamily="34" charset="-122"/>
                <a:ea typeface="微软雅黑" panose="020B0503020204020204" pitchFamily="34" charset="-122"/>
              </a:rPr>
              <a:t>类变量</a:t>
            </a:r>
            <a:r>
              <a:rPr lang="en-US" altLang="zh-CN" sz="2000" dirty="0" smtClean="0">
                <a:solidFill>
                  <a:schemeClr val="tx2">
                    <a:lumMod val="60000"/>
                    <a:lumOff val="40000"/>
                  </a:schemeClr>
                </a:solidFill>
                <a:latin typeface="微软雅黑" panose="020B0503020204020204" pitchFamily="34" charset="-122"/>
                <a:ea typeface="微软雅黑" panose="020B0503020204020204" pitchFamily="34" charset="-122"/>
              </a:rPr>
              <a:t>1</a:t>
            </a:r>
            <a:r>
              <a:rPr lang="zh-CN" altLang="en-US" sz="2000"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en-US" altLang="zh-CN" sz="2000" dirty="0" smtClean="0">
                <a:solidFill>
                  <a:schemeClr val="tx2">
                    <a:lumMod val="60000"/>
                    <a:lumOff val="40000"/>
                  </a:schemeClr>
                </a:solidFill>
                <a:latin typeface="微软雅黑" panose="020B0503020204020204" pitchFamily="34" charset="-122"/>
                <a:ea typeface="微软雅黑" panose="020B0503020204020204" pitchFamily="34" charset="-122"/>
              </a:rPr>
              <a:t>type </a:t>
            </a:r>
            <a:r>
              <a:rPr lang="zh-CN" altLang="en-US" sz="2000" dirty="0" smtClean="0">
                <a:solidFill>
                  <a:schemeClr val="tx2">
                    <a:lumMod val="60000"/>
                    <a:lumOff val="40000"/>
                  </a:schemeClr>
                </a:solidFill>
                <a:latin typeface="微软雅黑" panose="020B0503020204020204" pitchFamily="34" charset="-122"/>
                <a:ea typeface="微软雅黑" panose="020B0503020204020204" pitchFamily="34" charset="-122"/>
              </a:rPr>
              <a:t>类变量</a:t>
            </a:r>
            <a:r>
              <a:rPr lang="en-US" altLang="zh-CN" sz="2000" dirty="0" smtClean="0">
                <a:solidFill>
                  <a:schemeClr val="tx2">
                    <a:lumMod val="60000"/>
                    <a:lumOff val="40000"/>
                  </a:schemeClr>
                </a:solidFill>
                <a:latin typeface="微软雅黑" panose="020B0503020204020204" pitchFamily="34" charset="-122"/>
                <a:ea typeface="微软雅黑" panose="020B0503020204020204" pitchFamily="34" charset="-122"/>
              </a:rPr>
              <a:t>2</a:t>
            </a:r>
            <a:r>
              <a:rPr lang="zh-CN" altLang="en-US" sz="2000" dirty="0" smtClean="0">
                <a:solidFill>
                  <a:schemeClr val="tx2">
                    <a:lumMod val="60000"/>
                    <a:lumOff val="40000"/>
                  </a:schemeClr>
                </a:solidFill>
                <a:latin typeface="微软雅黑" panose="020B0503020204020204" pitchFamily="34" charset="-122"/>
                <a:ea typeface="微软雅黑" panose="020B0503020204020204" pitchFamily="34" charset="-122"/>
              </a:rPr>
              <a:t>；</a:t>
            </a:r>
          </a:p>
          <a:p>
            <a:pPr marL="0" lvl="0" indent="0" eaLnBrk="1" hangingPunct="1">
              <a:lnSpc>
                <a:spcPct val="130000"/>
              </a:lnSpc>
              <a:spcBef>
                <a:spcPct val="0"/>
              </a:spcBef>
              <a:buSzTx/>
              <a:buNone/>
              <a:defRPr/>
            </a:pPr>
            <a:r>
              <a:rPr lang="zh-CN" altLang="en-US" sz="2000" dirty="0" smtClean="0">
                <a:solidFill>
                  <a:srgbClr val="333399"/>
                </a:solidFill>
                <a:latin typeface="微软雅黑" panose="020B0503020204020204" pitchFamily="34" charset="-122"/>
                <a:ea typeface="微软雅黑" panose="020B0503020204020204" pitchFamily="34" charset="-122"/>
              </a:rPr>
              <a:t>  </a:t>
            </a:r>
            <a:r>
              <a:rPr lang="zh-CN" altLang="en-US" sz="2000" dirty="0" smtClean="0">
                <a:solidFill>
                  <a:srgbClr val="333399"/>
                </a:solidFill>
                <a:latin typeface="微软雅黑" panose="020B0503020204020204" pitchFamily="34" charset="-122"/>
                <a:ea typeface="微软雅黑" panose="020B0503020204020204" pitchFamily="34" charset="-122"/>
              </a:rPr>
              <a:t> </a:t>
            </a:r>
            <a:r>
              <a:rPr lang="en-US" altLang="zh-CN" sz="2000" dirty="0" smtClean="0">
                <a:solidFill>
                  <a:srgbClr val="333399"/>
                </a:solidFill>
                <a:latin typeface="微软雅黑" panose="020B0503020204020204" pitchFamily="34" charset="-122"/>
                <a:ea typeface="微软雅黑" panose="020B0503020204020204" pitchFamily="34" charset="-122"/>
              </a:rPr>
              <a:t>……</a:t>
            </a:r>
            <a:endParaRPr lang="en-US" altLang="zh-CN" sz="2000" dirty="0" smtClean="0">
              <a:solidFill>
                <a:srgbClr val="333399"/>
              </a:solidFill>
              <a:latin typeface="微软雅黑" panose="020B0503020204020204" pitchFamily="34" charset="-122"/>
              <a:ea typeface="微软雅黑" panose="020B0503020204020204" pitchFamily="34" charset="-122"/>
            </a:endParaRPr>
          </a:p>
          <a:p>
            <a:pPr marL="0" lvl="0" indent="0" eaLnBrk="1" hangingPunct="1">
              <a:lnSpc>
                <a:spcPct val="130000"/>
              </a:lnSpc>
              <a:spcBef>
                <a:spcPct val="0"/>
              </a:spcBef>
              <a:buSzTx/>
              <a:buNone/>
              <a:defRPr/>
            </a:pPr>
            <a:r>
              <a:rPr lang="en-US" altLang="zh-CN" sz="2000" dirty="0" smtClean="0">
                <a:solidFill>
                  <a:srgbClr val="333399"/>
                </a:solidFill>
                <a:latin typeface="微软雅黑" panose="020B0503020204020204" pitchFamily="34" charset="-122"/>
                <a:ea typeface="微软雅黑" panose="020B0503020204020204" pitchFamily="34" charset="-122"/>
              </a:rPr>
              <a:t> </a:t>
            </a:r>
            <a:r>
              <a:rPr lang="en-US" altLang="zh-CN" sz="2000" dirty="0" smtClean="0">
                <a:solidFill>
                  <a:srgbClr val="333399"/>
                </a:solidFill>
                <a:latin typeface="微软雅黑" panose="020B0503020204020204" pitchFamily="34" charset="-122"/>
                <a:ea typeface="微软雅黑" panose="020B0503020204020204" pitchFamily="34" charset="-122"/>
              </a:rPr>
              <a:t>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修饰符  </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type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类方法</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1</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（参数列表）</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p>
          <a:p>
            <a:pPr marL="0" lvl="0" indent="0" eaLnBrk="1" hangingPunct="1">
              <a:lnSpc>
                <a:spcPct val="130000"/>
              </a:lnSpc>
              <a:spcBef>
                <a:spcPct val="0"/>
              </a:spcBef>
              <a:buSzTx/>
              <a:buNone/>
              <a:defRPr/>
            </a:pP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type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局部变量；</a:t>
            </a:r>
          </a:p>
          <a:p>
            <a:pPr marL="0" lvl="0" indent="0" eaLnBrk="1" hangingPunct="1">
              <a:lnSpc>
                <a:spcPct val="130000"/>
              </a:lnSpc>
              <a:spcBef>
                <a:spcPct val="0"/>
              </a:spcBef>
              <a:buSzTx/>
              <a:buNone/>
              <a:defRPr/>
            </a:pP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        方法体</a:t>
            </a:r>
          </a:p>
          <a:p>
            <a:pPr marL="0" lvl="0" indent="0" eaLnBrk="1" hangingPunct="1">
              <a:lnSpc>
                <a:spcPct val="130000"/>
              </a:lnSpc>
              <a:spcBef>
                <a:spcPct val="0"/>
              </a:spcBef>
              <a:buSzTx/>
              <a:buNone/>
              <a:defRPr/>
            </a:pP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endPar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endParaRPr>
          </a:p>
          <a:p>
            <a:pPr marL="0" lvl="0" indent="0" eaLnBrk="1" hangingPunct="1">
              <a:lnSpc>
                <a:spcPct val="130000"/>
              </a:lnSpc>
              <a:spcBef>
                <a:spcPct val="0"/>
              </a:spcBef>
              <a:buSzTx/>
              <a:buNone/>
              <a:defRPr/>
            </a:pP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修饰符  </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type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类方法</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2</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（参数列表）</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p>
          <a:p>
            <a:pPr marL="0" lvl="0" indent="0" eaLnBrk="1" hangingPunct="1">
              <a:lnSpc>
                <a:spcPct val="130000"/>
              </a:lnSpc>
              <a:spcBef>
                <a:spcPct val="0"/>
              </a:spcBef>
              <a:buSzTx/>
              <a:buNone/>
              <a:defRPr/>
            </a:pP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type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局部变量；</a:t>
            </a:r>
          </a:p>
          <a:p>
            <a:pPr marL="0" lvl="0" indent="0" eaLnBrk="1" hangingPunct="1">
              <a:lnSpc>
                <a:spcPct val="130000"/>
              </a:lnSpc>
              <a:spcBef>
                <a:spcPct val="0"/>
              </a:spcBef>
              <a:buSzTx/>
              <a:buNone/>
              <a:defRPr/>
            </a:pP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        方法体</a:t>
            </a:r>
          </a:p>
          <a:p>
            <a:pPr marL="0" lvl="0" indent="0" eaLnBrk="1" hangingPunct="1">
              <a:lnSpc>
                <a:spcPct val="130000"/>
              </a:lnSpc>
              <a:spcBef>
                <a:spcPct val="0"/>
              </a:spcBef>
              <a:buSzTx/>
              <a:buNone/>
              <a:defRPr/>
            </a:pP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smtClean="0">
                <a:solidFill>
                  <a:schemeClr val="accent1">
                    <a:lumMod val="75000"/>
                  </a:schemeClr>
                </a:solidFill>
                <a:latin typeface="微软雅黑" panose="020B0503020204020204" pitchFamily="34" charset="-122"/>
                <a:ea typeface="微软雅黑" panose="020B0503020204020204" pitchFamily="34" charset="-122"/>
              </a:rPr>
              <a:t>   </a:t>
            </a: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a:t>
            </a:r>
          </a:p>
          <a:p>
            <a:pPr marL="0" lvl="0" indent="0" eaLnBrk="1" hangingPunct="1">
              <a:lnSpc>
                <a:spcPct val="130000"/>
              </a:lnSpc>
              <a:spcBef>
                <a:spcPct val="0"/>
              </a:spcBef>
              <a:buSzTx/>
              <a:buNone/>
              <a:defRPr/>
            </a:pPr>
            <a:r>
              <a:rPr lang="en-US" altLang="zh-CN" sz="2000" dirty="0" smtClean="0">
                <a:solidFill>
                  <a:schemeClr val="accent1">
                    <a:lumMod val="75000"/>
                  </a:schemeClr>
                </a:solidFill>
                <a:latin typeface="微软雅黑" panose="020B0503020204020204" pitchFamily="34" charset="-122"/>
                <a:ea typeface="微软雅黑" panose="020B0503020204020204" pitchFamily="34" charset="-122"/>
              </a:rPr>
              <a:t>  ……</a:t>
            </a:r>
          </a:p>
          <a:p>
            <a:pPr marL="0" lvl="0" indent="0" eaLnBrk="1" hangingPunct="1">
              <a:lnSpc>
                <a:spcPct val="130000"/>
              </a:lnSpc>
              <a:spcBef>
                <a:spcPct val="0"/>
              </a:spcBef>
              <a:buSzTx/>
              <a:buNone/>
              <a:defRPr/>
            </a:pPr>
            <a:r>
              <a:rPr lang="en-US" altLang="zh-CN" sz="2000" dirty="0" smtClean="0">
                <a:solidFill>
                  <a:srgbClr val="C00000"/>
                </a:solidFill>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30000"/>
              </a:lnSpc>
              <a:spcBef>
                <a:spcPts val="0"/>
              </a:spcBef>
              <a:spcAft>
                <a:spcPts val="0"/>
              </a:spcAft>
              <a:buClrTx/>
              <a:buSzTx/>
              <a:buNone/>
              <a:tabLst/>
              <a:defRPr/>
            </a:pPr>
            <a:endParaRPr lang="zh-CN" altLang="en-US" sz="2000" b="0" kern="0" dirty="0" smtClean="0">
              <a:solidFill>
                <a:srgbClr val="333399"/>
              </a:solidFill>
              <a:latin typeface="微软雅黑" pitchFamily="34" charset="-122"/>
              <a:ea typeface="微软雅黑" pitchFamily="34" charset="-122"/>
            </a:endParaRPr>
          </a:p>
        </p:txBody>
      </p:sp>
      <p:sp>
        <p:nvSpPr>
          <p:cNvPr id="17" name="矩形 16"/>
          <p:cNvSpPr/>
          <p:nvPr/>
        </p:nvSpPr>
        <p:spPr>
          <a:xfrm>
            <a:off x="1293350" y="285234"/>
            <a:ext cx="4855112" cy="461665"/>
          </a:xfrm>
          <a:prstGeom prst="rect">
            <a:avLst/>
          </a:prstGeom>
        </p:spPr>
        <p:txBody>
          <a:bodyPr wrap="none">
            <a:spAutoFit/>
          </a:bodyPr>
          <a:lstStyle/>
          <a:p>
            <a:pPr defTabSz="514350" eaLnBrk="1" hangingPunct="1"/>
            <a:r>
              <a:rPr lang="en-US" altLang="zh-CN" sz="2400" dirty="0" smtClean="0">
                <a:latin typeface="微软雅黑" pitchFamily="34" charset="-122"/>
                <a:ea typeface="微软雅黑" pitchFamily="34" charset="-122"/>
              </a:rPr>
              <a:t>Java</a:t>
            </a:r>
            <a:r>
              <a:rPr lang="zh-CN" altLang="en-US" sz="2400" dirty="0" smtClean="0">
                <a:latin typeface="微软雅黑" pitchFamily="34" charset="-122"/>
                <a:ea typeface="微软雅黑" pitchFamily="34" charset="-122"/>
              </a:rPr>
              <a:t>程序中的类的定义的语法形式</a:t>
            </a:r>
            <a:endParaRPr lang="zh-CN" altLang="en-US" sz="2400" dirty="0">
              <a:latin typeface="微软雅黑" pitchFamily="34" charset="-122"/>
              <a:ea typeface="微软雅黑" pitchFamily="34" charset="-122"/>
            </a:endParaRPr>
          </a:p>
        </p:txBody>
      </p:sp>
      <p:sp>
        <p:nvSpPr>
          <p:cNvPr id="23" name="右大括号 22">
            <a:extLst>
              <a:ext uri="{FF2B5EF4-FFF2-40B4-BE49-F238E27FC236}"/>
            </a:extLst>
          </p:cNvPr>
          <p:cNvSpPr/>
          <p:nvPr/>
        </p:nvSpPr>
        <p:spPr bwMode="auto">
          <a:xfrm>
            <a:off x="6526213" y="1443038"/>
            <a:ext cx="217487" cy="474662"/>
          </a:xfrm>
          <a:prstGeom prst="rightBrac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txBody>
          <a:bodyPr/>
          <a:lstStyle/>
          <a:p>
            <a:pPr algn="ctr" eaLnBrk="1" hangingPunct="1">
              <a:defRPr/>
            </a:pPr>
            <a:endParaRPr lang="zh-CN" altLang="en-US" b="1">
              <a:ln w="22225">
                <a:solidFill>
                  <a:schemeClr val="accent2"/>
                </a:solidFill>
                <a:prstDash val="solid"/>
              </a:ln>
              <a:solidFill>
                <a:schemeClr val="accent2">
                  <a:lumMod val="40000"/>
                  <a:lumOff val="60000"/>
                </a:schemeClr>
              </a:solidFill>
            </a:endParaRPr>
          </a:p>
        </p:txBody>
      </p:sp>
      <p:sp>
        <p:nvSpPr>
          <p:cNvPr id="24" name="右大括号 23">
            <a:extLst>
              <a:ext uri="{FF2B5EF4-FFF2-40B4-BE49-F238E27FC236}"/>
            </a:extLst>
          </p:cNvPr>
          <p:cNvSpPr/>
          <p:nvPr/>
        </p:nvSpPr>
        <p:spPr bwMode="auto">
          <a:xfrm>
            <a:off x="6477000" y="2417763"/>
            <a:ext cx="495300" cy="3779837"/>
          </a:xfrm>
          <a:prstGeom prst="rightBrace">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txBody>
          <a:bodyPr/>
          <a:lstStyle/>
          <a:p>
            <a:pPr algn="ctr" eaLnBrk="1" hangingPunct="1">
              <a:defRPr/>
            </a:pPr>
            <a:endParaRPr lang="zh-CN" altLang="en-US" b="1">
              <a:ln w="22225">
                <a:solidFill>
                  <a:schemeClr val="accent2"/>
                </a:solidFill>
                <a:prstDash val="solid"/>
              </a:ln>
              <a:solidFill>
                <a:schemeClr val="accent2">
                  <a:lumMod val="40000"/>
                  <a:lumOff val="60000"/>
                </a:schemeClr>
              </a:solidFill>
            </a:endParaRPr>
          </a:p>
        </p:txBody>
      </p:sp>
      <p:sp>
        <p:nvSpPr>
          <p:cNvPr id="25" name="Rectangle 2"/>
          <p:cNvSpPr txBox="1">
            <a:spLocks noChangeArrowheads="1"/>
          </p:cNvSpPr>
          <p:nvPr/>
        </p:nvSpPr>
        <p:spPr bwMode="auto">
          <a:xfrm>
            <a:off x="7032624" y="1481139"/>
            <a:ext cx="1374775" cy="271462"/>
          </a:xfrm>
          <a:prstGeom prst="rect">
            <a:avLst/>
          </a:prstGeom>
          <a:noFill/>
          <a:ln w="9525">
            <a:noFill/>
            <a:miter lim="800000"/>
            <a:headEnd/>
            <a:tailEnd/>
          </a:ln>
        </p:spPr>
        <p:txBody>
          <a:bodyPr lIns="51435" tIns="25718" rIns="51435" bIns="25718"/>
          <a:lstStyle/>
          <a:p>
            <a:pPr marL="193675" indent="-193675" defTabSz="514350" eaLnBrk="1" hangingPunct="1">
              <a:lnSpc>
                <a:spcPct val="115000"/>
              </a:lnSpc>
              <a:spcBef>
                <a:spcPct val="20000"/>
              </a:spcBef>
            </a:pPr>
            <a:r>
              <a:rPr lang="zh-CN" altLang="en-US" sz="2000" baseline="0" dirty="0">
                <a:solidFill>
                  <a:schemeClr val="tx2">
                    <a:lumMod val="60000"/>
                    <a:lumOff val="40000"/>
                  </a:schemeClr>
                </a:solidFill>
                <a:latin typeface="微软雅黑" pitchFamily="34" charset="-122"/>
                <a:ea typeface="微软雅黑" pitchFamily="34" charset="-122"/>
              </a:rPr>
              <a:t>成员变量</a:t>
            </a:r>
          </a:p>
        </p:txBody>
      </p:sp>
      <p:sp>
        <p:nvSpPr>
          <p:cNvPr id="26" name="Rectangle 2"/>
          <p:cNvSpPr txBox="1">
            <a:spLocks noChangeArrowheads="1"/>
          </p:cNvSpPr>
          <p:nvPr/>
        </p:nvSpPr>
        <p:spPr bwMode="auto">
          <a:xfrm>
            <a:off x="7129463" y="4110039"/>
            <a:ext cx="1201737" cy="271462"/>
          </a:xfrm>
          <a:prstGeom prst="rect">
            <a:avLst/>
          </a:prstGeom>
          <a:noFill/>
          <a:ln w="9525">
            <a:noFill/>
            <a:miter lim="800000"/>
            <a:headEnd/>
            <a:tailEnd/>
          </a:ln>
        </p:spPr>
        <p:txBody>
          <a:bodyPr lIns="51435" tIns="25718" rIns="51435" bIns="25718"/>
          <a:lstStyle/>
          <a:p>
            <a:pPr marL="193675" indent="-193675" defTabSz="514350" eaLnBrk="1" hangingPunct="1">
              <a:lnSpc>
                <a:spcPct val="115000"/>
              </a:lnSpc>
              <a:spcBef>
                <a:spcPct val="20000"/>
              </a:spcBef>
            </a:pPr>
            <a:r>
              <a:rPr lang="zh-CN" altLang="en-US" sz="2000" baseline="0" dirty="0">
                <a:solidFill>
                  <a:schemeClr val="accent1">
                    <a:lumMod val="75000"/>
                  </a:schemeClr>
                </a:solidFill>
                <a:latin typeface="微软雅黑" pitchFamily="34" charset="-122"/>
                <a:ea typeface="微软雅黑" pitchFamily="34" charset="-122"/>
              </a:rPr>
              <a:t>成员方法</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bwMode="auto">
          <a:xfrm>
            <a:off x="2112579" y="4666593"/>
            <a:ext cx="2238704" cy="536028"/>
          </a:xfrm>
          <a:prstGeom prst="rect">
            <a:avLst/>
          </a:prstGeom>
          <a:solidFill>
            <a:srgbClr val="FFFFFF"/>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4" name="矩形 13"/>
          <p:cNvSpPr/>
          <p:nvPr/>
        </p:nvSpPr>
        <p:spPr bwMode="auto">
          <a:xfrm>
            <a:off x="2096814" y="2758966"/>
            <a:ext cx="3815255" cy="567558"/>
          </a:xfrm>
          <a:prstGeom prst="rect">
            <a:avLst/>
          </a:prstGeom>
          <a:solidFill>
            <a:srgbClr val="FFFFFF"/>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4" y="1205679"/>
            <a:ext cx="3989419"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8" y="1223252"/>
            <a:ext cx="7148396"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3.</a:t>
            </a:r>
            <a:r>
              <a:rPr lang="zh-CN" altLang="en-US" sz="2800" b="0" dirty="0" smtClean="0">
                <a:solidFill>
                  <a:schemeClr val="bg1"/>
                </a:solidFill>
                <a:latin typeface="微软雅黑" pitchFamily="34" charset="-122"/>
                <a:ea typeface="微软雅黑" pitchFamily="34" charset="-122"/>
              </a:rPr>
              <a:t>编译和运行</a:t>
            </a:r>
            <a:r>
              <a:rPr lang="en-US" altLang="zh-CN" sz="2800" b="0" dirty="0" smtClean="0">
                <a:solidFill>
                  <a:schemeClr val="bg1"/>
                </a:solidFill>
                <a:latin typeface="微软雅黑" pitchFamily="34" charset="-122"/>
                <a:ea typeface="微软雅黑" pitchFamily="34" charset="-122"/>
              </a:rPr>
              <a:t>java</a:t>
            </a:r>
            <a:r>
              <a:rPr lang="zh-CN" altLang="en-US" sz="2800" b="0" dirty="0" smtClean="0">
                <a:solidFill>
                  <a:schemeClr val="bg1"/>
                </a:solidFill>
                <a:latin typeface="微软雅黑" pitchFamily="34" charset="-122"/>
                <a:ea typeface="微软雅黑" pitchFamily="34" charset="-122"/>
              </a:rPr>
              <a:t>程序</a:t>
            </a:r>
          </a:p>
          <a:p>
            <a:pPr defTabSz="514350" eaLnBrk="1" hangingPunct="1">
              <a:buNone/>
            </a:pPr>
            <a:r>
              <a:rPr lang="zh-CN" altLang="en-US" sz="2800" dirty="0" smtClean="0">
                <a:solidFill>
                  <a:schemeClr val="bg1"/>
                </a:solidFill>
                <a:latin typeface="微软雅黑" pitchFamily="34" charset="-122"/>
                <a:ea typeface="微软雅黑" pitchFamily="34" charset="-122"/>
              </a:rPr>
              <a:t>序</a:t>
            </a:r>
            <a:r>
              <a:rPr lang="en-US" altLang="zh-CN" sz="2800" dirty="0" smtClean="0">
                <a:solidFill>
                  <a:schemeClr val="bg1"/>
                </a:solidFill>
                <a:latin typeface="微软雅黑" pitchFamily="34" charset="-122"/>
                <a:ea typeface="微软雅黑" pitchFamily="34" charset="-122"/>
              </a:rPr>
              <a:t>:HelloWorld.java</a:t>
            </a:r>
            <a:endParaRPr lang="zh-CN" altLang="en-US" sz="2800" dirty="0">
              <a:solidFill>
                <a:schemeClr val="bg1"/>
              </a:solidFill>
              <a:latin typeface="微软雅黑" pitchFamily="34" charset="-122"/>
              <a:ea typeface="微软雅黑" pitchFamily="34" charset="-122"/>
            </a:endParaRPr>
          </a:p>
        </p:txBody>
      </p:sp>
      <p:sp>
        <p:nvSpPr>
          <p:cNvPr id="13" name="内容占位符 2">
            <a:extLst>
              <a:ext uri="{FF2B5EF4-FFF2-40B4-BE49-F238E27FC236}"/>
            </a:extLst>
          </p:cNvPr>
          <p:cNvSpPr>
            <a:spLocks/>
          </p:cNvSpPr>
          <p:nvPr/>
        </p:nvSpPr>
        <p:spPr bwMode="auto">
          <a:xfrm>
            <a:off x="1094873" y="2053107"/>
            <a:ext cx="7544631" cy="1655762"/>
          </a:xfrm>
          <a:prstGeom prst="rect">
            <a:avLst/>
          </a:prstGeom>
          <a:noFill/>
          <a:ln>
            <a:noFill/>
          </a:ln>
          <a:extLst>
            <a:ext uri="{909E8E84-426E-40DD-AFC4-6F175D3DCCD1}"/>
            <a:ext uri="{91240B29-F687-4F45-9708-019B960494DF}"/>
          </a:extLst>
        </p:spPr>
        <p:txBody>
          <a:bodyPr/>
          <a:lstStyle>
            <a:lvl1pPr marL="193675" indent="-193675" defTabSz="5143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193675" marR="0" lvl="0" indent="-193675" defTabSz="514350" eaLnBrk="1" fontAlgn="auto" latinLnBrk="0" hangingPunct="1">
              <a:lnSpc>
                <a:spcPct val="130000"/>
              </a:lnSpc>
              <a:spcBef>
                <a:spcPct val="20000"/>
              </a:spcBef>
              <a:spcAft>
                <a:spcPts val="0"/>
              </a:spcAft>
              <a:buClrTx/>
              <a:buSzTx/>
              <a:buFontTx/>
              <a:buChar char="•"/>
              <a:tabLst/>
              <a:defRPr/>
            </a:pPr>
            <a:r>
              <a:rPr kumimoji="0" lang="zh-CN" altLang="en-US"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编译</a:t>
            </a:r>
            <a:r>
              <a:rPr kumimoji="0" lang="en-US" altLang="zh-CN"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java</a:t>
            </a:r>
            <a:r>
              <a:rPr kumimoji="0" lang="zh-CN" altLang="en-US"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程序命令</a:t>
            </a:r>
          </a:p>
          <a:p>
            <a:pPr marL="0" marR="0" lvl="0" indent="0" defTabSz="514350" eaLnBrk="1" fontAlgn="auto" latinLnBrk="0" hangingPunct="1">
              <a:lnSpc>
                <a:spcPct val="130000"/>
              </a:lnSpc>
              <a:spcBef>
                <a:spcPct val="20000"/>
              </a:spcBef>
              <a:spcAft>
                <a:spcPts val="0"/>
              </a:spcAft>
              <a:buClrTx/>
              <a:buSzTx/>
              <a:buFontTx/>
              <a:buNone/>
              <a:tabLst/>
              <a:defRPr/>
            </a:pPr>
            <a:r>
              <a:rPr kumimoji="0" lang="zh-CN" altLang="en-US"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           </a:t>
            </a:r>
            <a:r>
              <a:rPr kumimoji="0" lang="en-US" altLang="zh-CN" sz="2800" b="0" i="0" u="none" strike="noStrike" kern="0" cap="none" spc="0" normalizeH="0" baseline="0" noProof="0" dirty="0" err="1">
                <a:ln>
                  <a:noFill/>
                </a:ln>
                <a:solidFill>
                  <a:srgbClr val="333399"/>
                </a:solidFill>
                <a:effectLst/>
                <a:uLnTx/>
                <a:uFillTx/>
                <a:latin typeface="微软雅黑" panose="020B0503020204020204" pitchFamily="34" charset="-122"/>
                <a:ea typeface="微软雅黑" panose="020B0503020204020204" pitchFamily="34" charset="-122"/>
              </a:rPr>
              <a:t>javac</a:t>
            </a:r>
            <a:r>
              <a:rPr kumimoji="0" lang="en-US" altLang="zh-CN"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   </a:t>
            </a:r>
            <a:r>
              <a:rPr kumimoji="0" lang="zh-CN" altLang="en-US"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源程序名</a:t>
            </a:r>
            <a:r>
              <a:rPr kumimoji="0" lang="en-US" altLang="zh-CN"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.java</a:t>
            </a:r>
          </a:p>
          <a:p>
            <a:pPr marL="0" marR="0" lvl="0" indent="0" defTabSz="514350" eaLnBrk="1" fontAlgn="auto" latinLnBrk="0" hangingPunct="1">
              <a:lnSpc>
                <a:spcPct val="130000"/>
              </a:lnSpc>
              <a:spcBef>
                <a:spcPct val="20000"/>
              </a:spcBef>
              <a:spcAft>
                <a:spcPts val="0"/>
              </a:spcAft>
              <a:buClrTx/>
              <a:buSzTx/>
              <a:buFontTx/>
              <a:buNone/>
              <a:tabLst/>
              <a:defRPr/>
            </a:pPr>
            <a:r>
              <a:rPr kumimoji="0" lang="en-US" altLang="zh-CN"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           </a:t>
            </a:r>
            <a:r>
              <a:rPr kumimoji="0" lang="zh-CN" altLang="en-US"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编译后生成一系列“类名</a:t>
            </a:r>
            <a:r>
              <a:rPr kumimoji="0" lang="en-US" altLang="zh-CN"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.class”</a:t>
            </a:r>
            <a:r>
              <a:rPr kumimoji="0" lang="zh-CN" altLang="en-US"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文件</a:t>
            </a:r>
          </a:p>
          <a:p>
            <a:pPr marL="193675" marR="0" lvl="0" indent="-193675" defTabSz="514350" eaLnBrk="1" fontAlgn="auto" latinLnBrk="0" hangingPunct="1">
              <a:lnSpc>
                <a:spcPct val="130000"/>
              </a:lnSpc>
              <a:spcBef>
                <a:spcPct val="20000"/>
              </a:spcBef>
              <a:spcAft>
                <a:spcPts val="0"/>
              </a:spcAft>
              <a:buClrTx/>
              <a:buSzTx/>
              <a:buFontTx/>
              <a:buChar char="•"/>
              <a:tabLst/>
              <a:defRPr/>
            </a:pPr>
            <a:r>
              <a:rPr kumimoji="0" lang="zh-CN" altLang="en-US"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运行</a:t>
            </a:r>
            <a:r>
              <a:rPr kumimoji="0" lang="en-US" altLang="zh-CN"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java</a:t>
            </a:r>
            <a:r>
              <a:rPr kumimoji="0" lang="zh-CN" altLang="en-US"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程序命令</a:t>
            </a:r>
          </a:p>
          <a:p>
            <a:pPr marL="0" marR="0" lvl="0" indent="0" defTabSz="514350" eaLnBrk="1" fontAlgn="auto" latinLnBrk="0" hangingPunct="1">
              <a:lnSpc>
                <a:spcPct val="130000"/>
              </a:lnSpc>
              <a:spcBef>
                <a:spcPct val="20000"/>
              </a:spcBef>
              <a:spcAft>
                <a:spcPts val="0"/>
              </a:spcAft>
              <a:buClrTx/>
              <a:buSzTx/>
              <a:buFontTx/>
              <a:buNone/>
              <a:tabLst/>
              <a:defRPr/>
            </a:pPr>
            <a:r>
              <a:rPr kumimoji="0" lang="zh-CN" altLang="en-US"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           </a:t>
            </a:r>
            <a:r>
              <a:rPr kumimoji="0" lang="en-US" altLang="zh-CN"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java </a:t>
            </a:r>
            <a:r>
              <a:rPr kumimoji="0" lang="zh-CN" altLang="en-US" sz="2800" b="0" i="0" u="none" strike="noStrike" kern="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rPr>
              <a:t>主类名</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4" y="1205679"/>
            <a:ext cx="4838973"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8" y="1223252"/>
            <a:ext cx="7148396"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4.</a:t>
            </a:r>
            <a:r>
              <a:rPr lang="en-US" altLang="zh-CN" sz="2800" b="0" dirty="0" smtClean="0">
                <a:solidFill>
                  <a:schemeClr val="bg1"/>
                </a:solidFill>
                <a:latin typeface="微软雅黑" pitchFamily="34" charset="-122"/>
                <a:ea typeface="微软雅黑" pitchFamily="34" charset="-122"/>
              </a:rPr>
              <a:t> Java </a:t>
            </a:r>
            <a:r>
              <a:rPr lang="zh-CN" altLang="en-US" sz="2800" b="0" dirty="0" smtClean="0">
                <a:solidFill>
                  <a:schemeClr val="bg1"/>
                </a:solidFill>
                <a:latin typeface="微软雅黑" pitchFamily="34" charset="-122"/>
                <a:ea typeface="微软雅黑" pitchFamily="34" charset="-122"/>
              </a:rPr>
              <a:t>程序编写、编译过程</a:t>
            </a:r>
          </a:p>
          <a:p>
            <a:pPr defTabSz="514350" eaLnBrk="1" hangingPunct="1">
              <a:buNone/>
            </a:pPr>
            <a:r>
              <a:rPr lang="zh-CN" altLang="en-US" sz="2800" dirty="0" smtClean="0">
                <a:solidFill>
                  <a:schemeClr val="bg1"/>
                </a:solidFill>
                <a:latin typeface="微软雅黑" pitchFamily="34" charset="-122"/>
                <a:ea typeface="微软雅黑" pitchFamily="34" charset="-122"/>
              </a:rPr>
              <a:t>序</a:t>
            </a:r>
            <a:r>
              <a:rPr lang="en-US" altLang="zh-CN" sz="2800" dirty="0" smtClean="0">
                <a:solidFill>
                  <a:schemeClr val="bg1"/>
                </a:solidFill>
                <a:latin typeface="微软雅黑" pitchFamily="34" charset="-122"/>
                <a:ea typeface="微软雅黑" pitchFamily="34" charset="-122"/>
              </a:rPr>
              <a:t>:HelloWorld.java</a:t>
            </a:r>
            <a:endParaRPr lang="zh-CN" altLang="en-US" sz="2800" dirty="0">
              <a:solidFill>
                <a:schemeClr val="bg1"/>
              </a:solidFill>
              <a:latin typeface="微软雅黑" pitchFamily="34" charset="-122"/>
              <a:ea typeface="微软雅黑" pitchFamily="34" charset="-122"/>
            </a:endParaRPr>
          </a:p>
        </p:txBody>
      </p:sp>
      <p:sp>
        <p:nvSpPr>
          <p:cNvPr id="15" name="内容占位符 2"/>
          <p:cNvSpPr>
            <a:spLocks noGrp="1" noChangeArrowheads="1"/>
          </p:cNvSpPr>
          <p:nvPr>
            <p:ph idx="4294967295"/>
          </p:nvPr>
        </p:nvSpPr>
        <p:spPr bwMode="auto">
          <a:xfrm>
            <a:off x="1167076" y="1959453"/>
            <a:ext cx="7614318"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lvl="0" indent="0" eaLnBrk="1" hangingPunct="1">
              <a:lnSpc>
                <a:spcPct val="130000"/>
              </a:lnSpc>
              <a:spcBef>
                <a:spcPct val="0"/>
              </a:spcBef>
              <a:buSzTx/>
              <a:buFont typeface="Arial" pitchFamily="34" charset="0"/>
              <a:buChar char="•"/>
              <a:defRPr/>
            </a:pPr>
            <a:r>
              <a:rPr lang="en-US" altLang="zh-CN" sz="2800" b="0" dirty="0" smtClean="0">
                <a:solidFill>
                  <a:srgbClr val="333399"/>
                </a:solidFill>
                <a:latin typeface="微软雅黑" panose="020B0503020204020204" pitchFamily="34" charset="-122"/>
                <a:ea typeface="微软雅黑" panose="020B0503020204020204" pitchFamily="34" charset="-122"/>
              </a:rPr>
              <a:t> main</a:t>
            </a:r>
            <a:r>
              <a:rPr lang="zh-CN" altLang="en-US" sz="2800" b="0" dirty="0" smtClean="0">
                <a:solidFill>
                  <a:srgbClr val="333399"/>
                </a:solidFill>
                <a:latin typeface="微软雅黑" panose="020B0503020204020204" pitchFamily="34" charset="-122"/>
                <a:ea typeface="微软雅黑" panose="020B0503020204020204" pitchFamily="34" charset="-122"/>
              </a:rPr>
              <a:t>声明</a:t>
            </a:r>
            <a:r>
              <a:rPr lang="en-US" altLang="zh-CN" sz="2800" b="0" dirty="0" smtClean="0">
                <a:solidFill>
                  <a:srgbClr val="333399"/>
                </a:solidFill>
                <a:latin typeface="微软雅黑" panose="020B0503020204020204" pitchFamily="34" charset="-122"/>
                <a:ea typeface="微软雅黑" panose="020B0503020204020204" pitchFamily="34" charset="-122"/>
              </a:rPr>
              <a:t>——Java</a:t>
            </a:r>
            <a:r>
              <a:rPr lang="zh-CN" altLang="en-US" sz="2800" b="0" dirty="0" smtClean="0">
                <a:solidFill>
                  <a:srgbClr val="333399"/>
                </a:solidFill>
                <a:latin typeface="微软雅黑" panose="020B0503020204020204" pitchFamily="34" charset="-122"/>
                <a:ea typeface="微软雅黑" panose="020B0503020204020204" pitchFamily="34" charset="-122"/>
              </a:rPr>
              <a:t>程序入口点</a:t>
            </a:r>
          </a:p>
          <a:p>
            <a:pPr marL="0" lvl="0" indent="0" eaLnBrk="1" hangingPunct="1">
              <a:lnSpc>
                <a:spcPct val="130000"/>
              </a:lnSpc>
              <a:spcBef>
                <a:spcPct val="0"/>
              </a:spcBef>
              <a:buSzTx/>
              <a:buNone/>
              <a:defRPr/>
            </a:pPr>
            <a:r>
              <a:rPr lang="zh-CN" altLang="en-US" sz="2800" b="0" dirty="0" smtClean="0">
                <a:solidFill>
                  <a:srgbClr val="333399"/>
                </a:solidFill>
                <a:latin typeface="微软雅黑" panose="020B0503020204020204" pitchFamily="34" charset="-122"/>
                <a:ea typeface="微软雅黑" panose="020B0503020204020204" pitchFamily="34" charset="-122"/>
              </a:rPr>
              <a:t>    </a:t>
            </a:r>
            <a:r>
              <a:rPr lang="zh-CN" altLang="en-US" sz="2400" b="0" dirty="0" smtClean="0">
                <a:solidFill>
                  <a:srgbClr val="333399"/>
                </a:solidFill>
                <a:latin typeface="微软雅黑" panose="020B0503020204020204" pitchFamily="34" charset="-122"/>
                <a:ea typeface="微软雅黑" panose="020B0503020204020204" pitchFamily="34" charset="-122"/>
              </a:rPr>
              <a:t>格式</a:t>
            </a:r>
            <a:r>
              <a:rPr lang="en-US" altLang="zh-CN" sz="2400" b="0" dirty="0" smtClean="0">
                <a:solidFill>
                  <a:srgbClr val="333399"/>
                </a:solidFill>
                <a:latin typeface="微软雅黑" panose="020B0503020204020204" pitchFamily="34" charset="-122"/>
                <a:ea typeface="微软雅黑" panose="020B0503020204020204" pitchFamily="34" charset="-122"/>
              </a:rPr>
              <a:t>public static void main(String </a:t>
            </a:r>
            <a:r>
              <a:rPr lang="en-US" altLang="zh-CN" sz="2400" b="0" dirty="0" err="1" smtClean="0">
                <a:solidFill>
                  <a:srgbClr val="333399"/>
                </a:solidFill>
                <a:latin typeface="微软雅黑" panose="020B0503020204020204" pitchFamily="34" charset="-122"/>
                <a:ea typeface="微软雅黑" panose="020B0503020204020204" pitchFamily="34" charset="-122"/>
              </a:rPr>
              <a:t>args</a:t>
            </a:r>
            <a:r>
              <a:rPr lang="en-US" altLang="zh-CN" sz="2400" b="0" dirty="0" smtClean="0">
                <a:solidFill>
                  <a:srgbClr val="333399"/>
                </a:solidFill>
                <a:latin typeface="微软雅黑" panose="020B0503020204020204" pitchFamily="34" charset="-122"/>
                <a:ea typeface="微软雅黑" panose="020B0503020204020204" pitchFamily="34" charset="-122"/>
              </a:rPr>
              <a:t>[]){  … }</a:t>
            </a:r>
          </a:p>
          <a:p>
            <a:pPr marL="0" lvl="0" indent="0" eaLnBrk="1" hangingPunct="1">
              <a:lnSpc>
                <a:spcPct val="130000"/>
              </a:lnSpc>
              <a:spcBef>
                <a:spcPct val="0"/>
              </a:spcBef>
              <a:buSzTx/>
              <a:buFont typeface="Arial" pitchFamily="34" charset="0"/>
              <a:buChar char="•"/>
              <a:defRPr/>
            </a:pPr>
            <a:r>
              <a:rPr lang="zh-CN" altLang="en-US" sz="2800" b="0" dirty="0" smtClean="0">
                <a:solidFill>
                  <a:srgbClr val="333399"/>
                </a:solidFill>
                <a:latin typeface="微软雅黑" panose="020B0503020204020204" pitchFamily="34" charset="-122"/>
                <a:ea typeface="微软雅黑" panose="020B0503020204020204" pitchFamily="34" charset="-122"/>
              </a:rPr>
              <a:t> 源文件的名字与</a:t>
            </a:r>
            <a:r>
              <a:rPr lang="en-US" altLang="zh-CN" sz="2800" b="0" dirty="0" smtClean="0">
                <a:solidFill>
                  <a:srgbClr val="333399"/>
                </a:solidFill>
                <a:latin typeface="微软雅黑" panose="020B0503020204020204" pitchFamily="34" charset="-122"/>
                <a:ea typeface="微软雅黑" panose="020B0503020204020204" pitchFamily="34" charset="-122"/>
              </a:rPr>
              <a:t>main()</a:t>
            </a:r>
            <a:r>
              <a:rPr lang="zh-CN" altLang="en-US" sz="2800" b="0" dirty="0" smtClean="0">
                <a:solidFill>
                  <a:srgbClr val="333399"/>
                </a:solidFill>
                <a:latin typeface="微软雅黑" panose="020B0503020204020204" pitchFamily="34" charset="-122"/>
                <a:ea typeface="微软雅黑" panose="020B0503020204020204" pitchFamily="34" charset="-122"/>
              </a:rPr>
              <a:t>方法所在的类名相同，</a:t>
            </a:r>
            <a:endParaRPr lang="en-US" altLang="zh-CN" sz="2800" b="0" dirty="0" smtClean="0">
              <a:solidFill>
                <a:srgbClr val="333399"/>
              </a:solidFill>
              <a:latin typeface="微软雅黑" panose="020B0503020204020204" pitchFamily="34" charset="-122"/>
              <a:ea typeface="微软雅黑" panose="020B0503020204020204" pitchFamily="34" charset="-122"/>
            </a:endParaRPr>
          </a:p>
          <a:p>
            <a:pPr marL="0" lvl="0" indent="0" eaLnBrk="1" hangingPunct="1">
              <a:lnSpc>
                <a:spcPct val="130000"/>
              </a:lnSpc>
              <a:spcBef>
                <a:spcPct val="0"/>
              </a:spcBef>
              <a:buSzTx/>
              <a:buNone/>
              <a:defRPr/>
            </a:pPr>
            <a:r>
              <a:rPr lang="en-US" altLang="zh-CN" sz="2800" b="0" dirty="0" smtClean="0">
                <a:solidFill>
                  <a:srgbClr val="333399"/>
                </a:solidFill>
                <a:latin typeface="微软雅黑" panose="020B0503020204020204" pitchFamily="34" charset="-122"/>
                <a:ea typeface="微软雅黑" panose="020B0503020204020204" pitchFamily="34" charset="-122"/>
              </a:rPr>
              <a:t>  </a:t>
            </a:r>
            <a:r>
              <a:rPr lang="zh-CN" altLang="en-US" sz="2800" b="0" dirty="0" smtClean="0">
                <a:solidFill>
                  <a:srgbClr val="333399"/>
                </a:solidFill>
                <a:latin typeface="微软雅黑" panose="020B0503020204020204" pitchFamily="34" charset="-122"/>
                <a:ea typeface="微软雅黑" panose="020B0503020204020204" pitchFamily="34" charset="-122"/>
              </a:rPr>
              <a:t>扩展名必须是 </a:t>
            </a:r>
            <a:r>
              <a:rPr lang="en-US" altLang="zh-CN" sz="2800" b="0" dirty="0" smtClean="0">
                <a:solidFill>
                  <a:srgbClr val="333399"/>
                </a:solidFill>
                <a:latin typeface="微软雅黑" panose="020B0503020204020204" pitchFamily="34" charset="-122"/>
                <a:ea typeface="微软雅黑" panose="020B0503020204020204" pitchFamily="34" charset="-122"/>
              </a:rPr>
              <a:t>.java</a:t>
            </a:r>
            <a:r>
              <a:rPr lang="zh-CN" altLang="en-US" sz="2800" b="0" dirty="0" smtClean="0">
                <a:solidFill>
                  <a:srgbClr val="333399"/>
                </a:solidFill>
                <a:latin typeface="微软雅黑" panose="020B0503020204020204" pitchFamily="34" charset="-122"/>
                <a:ea typeface="微软雅黑" panose="020B0503020204020204" pitchFamily="34" charset="-122"/>
              </a:rPr>
              <a:t>。</a:t>
            </a:r>
          </a:p>
          <a:p>
            <a:pPr marL="0" lvl="0" indent="0" eaLnBrk="1" hangingPunct="1">
              <a:lnSpc>
                <a:spcPct val="130000"/>
              </a:lnSpc>
              <a:spcBef>
                <a:spcPct val="0"/>
              </a:spcBef>
              <a:buSzTx/>
              <a:buFont typeface="Arial" pitchFamily="34" charset="0"/>
              <a:buChar char="•"/>
              <a:defRPr/>
            </a:pPr>
            <a:r>
              <a:rPr lang="zh-CN" altLang="en-US" sz="2800" b="0" dirty="0" smtClean="0">
                <a:solidFill>
                  <a:srgbClr val="333399"/>
                </a:solidFill>
                <a:latin typeface="微软雅黑" panose="020B0503020204020204" pitchFamily="34" charset="-122"/>
                <a:ea typeface="微软雅黑" panose="020B0503020204020204" pitchFamily="34" charset="-122"/>
              </a:rPr>
              <a:t> 编译</a:t>
            </a:r>
          </a:p>
          <a:p>
            <a:pPr marL="0" lvl="0" indent="0" eaLnBrk="1" hangingPunct="1">
              <a:lnSpc>
                <a:spcPct val="130000"/>
              </a:lnSpc>
              <a:spcBef>
                <a:spcPct val="0"/>
              </a:spcBef>
              <a:buSzTx/>
              <a:buFont typeface="Arial" pitchFamily="34" charset="0"/>
              <a:buChar char="•"/>
              <a:defRPr/>
            </a:pPr>
            <a:r>
              <a:rPr lang="zh-CN" altLang="en-US" sz="2800" b="0" dirty="0" smtClean="0">
                <a:solidFill>
                  <a:srgbClr val="333399"/>
                </a:solidFill>
                <a:latin typeface="微软雅黑" panose="020B0503020204020204" pitchFamily="34" charset="-122"/>
                <a:ea typeface="微软雅黑" panose="020B0503020204020204" pitchFamily="34" charset="-122"/>
              </a:rPr>
              <a:t> 运行</a:t>
            </a:r>
          </a:p>
          <a:p>
            <a:pPr marL="0" marR="0" lvl="0" indent="0" defTabSz="914400" eaLnBrk="1" fontAlgn="auto" latinLnBrk="0" hangingPunct="1">
              <a:lnSpc>
                <a:spcPct val="130000"/>
              </a:lnSpc>
              <a:spcBef>
                <a:spcPts val="0"/>
              </a:spcBef>
              <a:spcAft>
                <a:spcPts val="0"/>
              </a:spcAft>
              <a:buClrTx/>
              <a:buSzTx/>
              <a:buNone/>
              <a:tabLst/>
              <a:defRPr/>
            </a:pPr>
            <a:endParaRPr lang="zh-CN" altLang="en-US" sz="2800" b="0" kern="0" dirty="0" smtClean="0">
              <a:solidFill>
                <a:srgbClr val="333399"/>
              </a:solidFill>
              <a:latin typeface="微软雅黑" pitchFamily="34" charset="-122"/>
              <a:ea typeface="微软雅黑" pitchFamily="34" charset="-122"/>
            </a:endParaRPr>
          </a:p>
        </p:txBody>
      </p:sp>
      <p:pic>
        <p:nvPicPr>
          <p:cNvPr id="144387" name="Picture 3"/>
          <p:cNvPicPr>
            <a:picLocks noChangeAspect="1" noChangeArrowheads="1"/>
          </p:cNvPicPr>
          <p:nvPr/>
        </p:nvPicPr>
        <p:blipFill>
          <a:blip r:embed="rId3" cstate="print"/>
          <a:srcRect/>
          <a:stretch>
            <a:fillRect/>
          </a:stretch>
        </p:blipFill>
        <p:spPr bwMode="auto">
          <a:xfrm>
            <a:off x="3779619" y="4768082"/>
            <a:ext cx="5033305" cy="1737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sp>
        <p:nvSpPr>
          <p:cNvPr id="15" name="内容占位符 2"/>
          <p:cNvSpPr>
            <a:spLocks noGrp="1" noChangeArrowheads="1"/>
          </p:cNvSpPr>
          <p:nvPr>
            <p:ph idx="4294967295"/>
          </p:nvPr>
        </p:nvSpPr>
        <p:spPr bwMode="auto">
          <a:xfrm>
            <a:off x="1093325" y="1166043"/>
            <a:ext cx="7752964"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lvl="0" indent="0" eaLnBrk="1" hangingPunct="1">
              <a:lnSpc>
                <a:spcPct val="130000"/>
              </a:lnSpc>
              <a:spcBef>
                <a:spcPct val="0"/>
              </a:spcBef>
              <a:buSzTx/>
              <a:buNone/>
              <a:defRPr/>
            </a:pPr>
            <a:r>
              <a:rPr lang="zh-CN" altLang="en-US" sz="2800" dirty="0" smtClean="0">
                <a:solidFill>
                  <a:srgbClr val="333399"/>
                </a:solidFill>
                <a:latin typeface="微软雅黑" panose="020B0503020204020204" pitchFamily="34" charset="-122"/>
                <a:ea typeface="微软雅黑" panose="020B0503020204020204" pitchFamily="34" charset="-122"/>
              </a:rPr>
              <a:t>说明：</a:t>
            </a:r>
            <a:endParaRPr lang="en-US" altLang="zh-CN" sz="2800" dirty="0" smtClean="0">
              <a:solidFill>
                <a:srgbClr val="333399"/>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SzTx/>
              <a:buFont typeface="Arial" pitchFamily="34" charset="0"/>
              <a:buChar char="•"/>
              <a:defRPr/>
            </a:pPr>
            <a:r>
              <a:rPr lang="zh-CN" altLang="en-US" sz="2400" b="0" dirty="0" smtClean="0">
                <a:solidFill>
                  <a:srgbClr val="333399"/>
                </a:solidFill>
                <a:latin typeface="微软雅黑" panose="020B0503020204020204" pitchFamily="34" charset="-122"/>
                <a:ea typeface="微软雅黑" panose="020B0503020204020204" pitchFamily="34" charset="-122"/>
              </a:rPr>
              <a:t> 如果源文件中有多个类，那么只能有一个类是</a:t>
            </a:r>
            <a:r>
              <a:rPr lang="en-US" altLang="zh-CN" sz="2400" b="0" dirty="0" smtClean="0">
                <a:solidFill>
                  <a:srgbClr val="333399"/>
                </a:solidFill>
                <a:latin typeface="微软雅黑" panose="020B0503020204020204" pitchFamily="34" charset="-122"/>
                <a:ea typeface="微软雅黑" panose="020B0503020204020204" pitchFamily="34" charset="-122"/>
              </a:rPr>
              <a:t>public</a:t>
            </a:r>
            <a:r>
              <a:rPr lang="zh-CN" altLang="en-US" sz="2400" b="0" dirty="0" smtClean="0">
                <a:solidFill>
                  <a:srgbClr val="333399"/>
                </a:solidFill>
                <a:latin typeface="微软雅黑" panose="020B0503020204020204" pitchFamily="34" charset="-122"/>
                <a:ea typeface="微软雅黑" panose="020B0503020204020204" pitchFamily="34" charset="-122"/>
              </a:rPr>
              <a:t>类；</a:t>
            </a:r>
            <a:endParaRPr lang="en-US" altLang="zh-CN" sz="2400" b="0" dirty="0" smtClean="0">
              <a:solidFill>
                <a:srgbClr val="333399"/>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SzTx/>
              <a:buFont typeface="Arial" pitchFamily="34" charset="0"/>
              <a:buChar char="•"/>
              <a:defRPr/>
            </a:pPr>
            <a:r>
              <a:rPr lang="zh-CN" altLang="en-US" sz="2400" b="0" dirty="0" smtClean="0">
                <a:solidFill>
                  <a:srgbClr val="333399"/>
                </a:solidFill>
                <a:latin typeface="微软雅黑" panose="020B0503020204020204" pitchFamily="34" charset="-122"/>
                <a:ea typeface="微软雅黑" panose="020B0503020204020204" pitchFamily="34" charset="-122"/>
              </a:rPr>
              <a:t> 如果有一个类是</a:t>
            </a:r>
            <a:r>
              <a:rPr lang="en-US" altLang="zh-CN" sz="2400" b="0" dirty="0" smtClean="0">
                <a:solidFill>
                  <a:srgbClr val="333399"/>
                </a:solidFill>
                <a:latin typeface="微软雅黑" panose="020B0503020204020204" pitchFamily="34" charset="-122"/>
                <a:ea typeface="微软雅黑" panose="020B0503020204020204" pitchFamily="34" charset="-122"/>
              </a:rPr>
              <a:t>public</a:t>
            </a:r>
            <a:r>
              <a:rPr lang="zh-CN" altLang="en-US" sz="2400" b="0" dirty="0" smtClean="0">
                <a:solidFill>
                  <a:srgbClr val="333399"/>
                </a:solidFill>
                <a:latin typeface="微软雅黑" panose="020B0503020204020204" pitchFamily="34" charset="-122"/>
                <a:ea typeface="微软雅黑" panose="020B0503020204020204" pitchFamily="34" charset="-122"/>
              </a:rPr>
              <a:t>类，那么源文件的名字必须与这</a:t>
            </a:r>
            <a:endParaRPr lang="en-US" altLang="zh-CN" sz="2400" b="0" dirty="0" smtClean="0">
              <a:solidFill>
                <a:srgbClr val="333399"/>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  </a:t>
            </a:r>
            <a:r>
              <a:rPr lang="zh-CN" altLang="en-US" sz="2400" b="0" dirty="0" smtClean="0">
                <a:solidFill>
                  <a:srgbClr val="333399"/>
                </a:solidFill>
                <a:latin typeface="微软雅黑" panose="020B0503020204020204" pitchFamily="34" charset="-122"/>
                <a:ea typeface="微软雅黑" panose="020B0503020204020204" pitchFamily="34" charset="-122"/>
              </a:rPr>
              <a:t>个类的名字完全相同，扩展名是</a:t>
            </a:r>
            <a:r>
              <a:rPr lang="en-US" altLang="zh-CN" sz="2400" b="0" dirty="0" smtClean="0">
                <a:solidFill>
                  <a:srgbClr val="333399"/>
                </a:solidFill>
                <a:latin typeface="微软雅黑" panose="020B0503020204020204" pitchFamily="34" charset="-122"/>
                <a:ea typeface="微软雅黑" panose="020B0503020204020204" pitchFamily="34" charset="-122"/>
              </a:rPr>
              <a:t>java</a:t>
            </a:r>
            <a:r>
              <a:rPr lang="zh-CN" altLang="en-US" sz="2400" b="0" dirty="0" smtClean="0">
                <a:solidFill>
                  <a:srgbClr val="333399"/>
                </a:solidFill>
                <a:latin typeface="微软雅黑" panose="020B0503020204020204" pitchFamily="34" charset="-122"/>
                <a:ea typeface="微软雅黑" panose="020B0503020204020204" pitchFamily="34" charset="-122"/>
              </a:rPr>
              <a:t>；</a:t>
            </a:r>
            <a:endParaRPr lang="en-US" altLang="zh-CN" sz="2400" b="0" dirty="0" smtClean="0">
              <a:solidFill>
                <a:srgbClr val="333399"/>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SzTx/>
              <a:buFont typeface="Arial" pitchFamily="34" charset="0"/>
              <a:buChar char="•"/>
              <a:defRPr/>
            </a:pPr>
            <a:r>
              <a:rPr lang="zh-CN" altLang="en-US" sz="2400" b="0" dirty="0" smtClean="0">
                <a:solidFill>
                  <a:srgbClr val="333399"/>
                </a:solidFill>
                <a:latin typeface="微软雅黑" panose="020B0503020204020204" pitchFamily="34" charset="-122"/>
                <a:ea typeface="微软雅黑" panose="020B0503020204020204" pitchFamily="34" charset="-122"/>
              </a:rPr>
              <a:t> 如果源文件没有</a:t>
            </a:r>
            <a:r>
              <a:rPr lang="en-US" altLang="zh-CN" sz="2400" b="0" dirty="0" smtClean="0">
                <a:solidFill>
                  <a:srgbClr val="333399"/>
                </a:solidFill>
                <a:latin typeface="微软雅黑" panose="020B0503020204020204" pitchFamily="34" charset="-122"/>
                <a:ea typeface="微软雅黑" panose="020B0503020204020204" pitchFamily="34" charset="-122"/>
              </a:rPr>
              <a:t>public</a:t>
            </a:r>
            <a:r>
              <a:rPr lang="zh-CN" altLang="en-US" sz="2400" b="0" dirty="0" smtClean="0">
                <a:solidFill>
                  <a:srgbClr val="333399"/>
                </a:solidFill>
                <a:latin typeface="微软雅黑" panose="020B0503020204020204" pitchFamily="34" charset="-122"/>
                <a:ea typeface="微软雅黑" panose="020B0503020204020204" pitchFamily="34" charset="-122"/>
              </a:rPr>
              <a:t>类，那么源文件的名字只要和某</a:t>
            </a:r>
            <a:endParaRPr lang="en-US" altLang="zh-CN" sz="2400" b="0" dirty="0" smtClean="0">
              <a:solidFill>
                <a:srgbClr val="333399"/>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  </a:t>
            </a:r>
            <a:r>
              <a:rPr lang="zh-CN" altLang="en-US" sz="2400" b="0" dirty="0" smtClean="0">
                <a:solidFill>
                  <a:srgbClr val="333399"/>
                </a:solidFill>
                <a:latin typeface="微软雅黑" panose="020B0503020204020204" pitchFamily="34" charset="-122"/>
                <a:ea typeface="微软雅黑" panose="020B0503020204020204" pitchFamily="34" charset="-122"/>
              </a:rPr>
              <a:t>个类的名字相同，并且扩展名是</a:t>
            </a:r>
            <a:r>
              <a:rPr lang="en-US" altLang="zh-CN" sz="2400" b="0" dirty="0" smtClean="0">
                <a:solidFill>
                  <a:srgbClr val="333399"/>
                </a:solidFill>
                <a:latin typeface="微软雅黑" panose="020B0503020204020204" pitchFamily="34" charset="-122"/>
                <a:ea typeface="微软雅黑" panose="020B0503020204020204" pitchFamily="34" charset="-122"/>
              </a:rPr>
              <a:t>java</a:t>
            </a:r>
            <a:r>
              <a:rPr lang="zh-CN" altLang="en-US" sz="2400" b="0" dirty="0" smtClean="0">
                <a:solidFill>
                  <a:srgbClr val="333399"/>
                </a:solidFill>
                <a:latin typeface="微软雅黑" panose="020B0503020204020204" pitchFamily="34" charset="-122"/>
                <a:ea typeface="微软雅黑" panose="020B0503020204020204" pitchFamily="34" charset="-122"/>
              </a:rPr>
              <a:t>就可以了。</a:t>
            </a:r>
            <a:endParaRPr lang="en-US" altLang="zh-CN" sz="2400" b="0" dirty="0" smtClean="0">
              <a:solidFill>
                <a:srgbClr val="333399"/>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SzTx/>
              <a:buFont typeface="Arial" pitchFamily="34" charset="0"/>
              <a:buChar char="•"/>
              <a:defRPr/>
            </a:pPr>
            <a:r>
              <a:rPr lang="zh-CN" altLang="en-US" sz="2400" b="0" dirty="0" smtClean="0">
                <a:solidFill>
                  <a:srgbClr val="333399"/>
                </a:solidFill>
                <a:latin typeface="微软雅黑" panose="020B0503020204020204" pitchFamily="34" charset="-122"/>
                <a:ea typeface="微软雅黑" panose="020B0503020204020204" pitchFamily="34" charset="-122"/>
              </a:rPr>
              <a:t> 一个</a:t>
            </a:r>
            <a:r>
              <a:rPr lang="en-US" altLang="zh-CN" sz="2400" b="0" dirty="0" smtClean="0">
                <a:solidFill>
                  <a:srgbClr val="333399"/>
                </a:solidFill>
                <a:latin typeface="微软雅黑" panose="020B0503020204020204" pitchFamily="34" charset="-122"/>
                <a:ea typeface="微软雅黑" panose="020B0503020204020204" pitchFamily="34" charset="-122"/>
              </a:rPr>
              <a:t>Java</a:t>
            </a:r>
            <a:r>
              <a:rPr lang="zh-CN" altLang="en-US" sz="2400" b="0" dirty="0" smtClean="0">
                <a:solidFill>
                  <a:srgbClr val="333399"/>
                </a:solidFill>
                <a:latin typeface="微软雅黑" panose="020B0503020204020204" pitchFamily="34" charset="-122"/>
                <a:ea typeface="微软雅黑" panose="020B0503020204020204" pitchFamily="34" charset="-122"/>
              </a:rPr>
              <a:t>应用程序必须有一个类含有</a:t>
            </a:r>
            <a:r>
              <a:rPr lang="en-US" altLang="zh-CN" sz="2400" dirty="0" smtClean="0">
                <a:solidFill>
                  <a:srgbClr val="333399"/>
                </a:solidFill>
                <a:latin typeface="微软雅黑" panose="020B0503020204020204" pitchFamily="34" charset="-122"/>
                <a:ea typeface="微软雅黑" panose="020B0503020204020204" pitchFamily="34" charset="-122"/>
              </a:rPr>
              <a:t>public static </a:t>
            </a:r>
          </a:p>
          <a:p>
            <a:pPr marL="0" indent="0" eaLnBrk="1" hangingPunct="1">
              <a:lnSpc>
                <a:spcPct val="130000"/>
              </a:lnSpc>
              <a:spcBef>
                <a:spcPct val="0"/>
              </a:spcBef>
              <a:buSzTx/>
              <a:buNone/>
              <a:defRPr/>
            </a:pPr>
            <a:r>
              <a:rPr lang="en-US" altLang="zh-CN" sz="2400" dirty="0" smtClean="0">
                <a:solidFill>
                  <a:srgbClr val="333399"/>
                </a:solidFill>
                <a:latin typeface="微软雅黑" panose="020B0503020204020204" pitchFamily="34" charset="-122"/>
                <a:ea typeface="微软雅黑" panose="020B0503020204020204" pitchFamily="34" charset="-122"/>
              </a:rPr>
              <a:t>  void main</a:t>
            </a:r>
            <a:r>
              <a:rPr lang="zh-CN" altLang="en-US" sz="2400" dirty="0" smtClean="0">
                <a:solidFill>
                  <a:srgbClr val="333399"/>
                </a:solidFill>
                <a:latin typeface="微软雅黑" panose="020B0503020204020204" pitchFamily="34" charset="-122"/>
                <a:ea typeface="微软雅黑" panose="020B0503020204020204" pitchFamily="34" charset="-122"/>
              </a:rPr>
              <a:t>（</a:t>
            </a:r>
            <a:r>
              <a:rPr lang="en-US" altLang="zh-CN" sz="2400" dirty="0" smtClean="0">
                <a:solidFill>
                  <a:srgbClr val="333399"/>
                </a:solidFill>
                <a:latin typeface="微软雅黑" panose="020B0503020204020204" pitchFamily="34" charset="-122"/>
                <a:ea typeface="微软雅黑" panose="020B0503020204020204" pitchFamily="34" charset="-122"/>
              </a:rPr>
              <a:t>String </a:t>
            </a:r>
            <a:r>
              <a:rPr lang="en-US" altLang="zh-CN" sz="2400" dirty="0" err="1" smtClean="0">
                <a:solidFill>
                  <a:srgbClr val="333399"/>
                </a:solidFill>
                <a:latin typeface="微软雅黑" panose="020B0503020204020204" pitchFamily="34" charset="-122"/>
                <a:ea typeface="微软雅黑" panose="020B0503020204020204" pitchFamily="34" charset="-122"/>
              </a:rPr>
              <a:t>args</a:t>
            </a:r>
            <a:r>
              <a:rPr lang="en-US" altLang="zh-CN" sz="2400" dirty="0" smtClean="0">
                <a:solidFill>
                  <a:srgbClr val="333399"/>
                </a:solidFill>
                <a:latin typeface="微软雅黑" panose="020B0503020204020204" pitchFamily="34" charset="-122"/>
                <a:ea typeface="微软雅黑" panose="020B0503020204020204" pitchFamily="34" charset="-122"/>
              </a:rPr>
              <a:t>[ ]</a:t>
            </a:r>
            <a:r>
              <a:rPr lang="zh-CN" altLang="en-US" sz="2400" dirty="0" smtClean="0">
                <a:solidFill>
                  <a:srgbClr val="333399"/>
                </a:solidFill>
                <a:latin typeface="微软雅黑" panose="020B0503020204020204" pitchFamily="34" charset="-122"/>
                <a:ea typeface="微软雅黑" panose="020B0503020204020204" pitchFamily="34" charset="-122"/>
              </a:rPr>
              <a:t>）</a:t>
            </a:r>
            <a:r>
              <a:rPr lang="zh-CN" altLang="en-US" sz="2400" b="0" dirty="0" smtClean="0">
                <a:solidFill>
                  <a:srgbClr val="333399"/>
                </a:solidFill>
                <a:latin typeface="微软雅黑" panose="020B0503020204020204" pitchFamily="34" charset="-122"/>
                <a:ea typeface="微软雅黑" panose="020B0503020204020204" pitchFamily="34" charset="-122"/>
              </a:rPr>
              <a:t>方法，称这个类是应用</a:t>
            </a:r>
            <a:endParaRPr lang="en-US" altLang="zh-CN" sz="2400" b="0" dirty="0" smtClean="0">
              <a:solidFill>
                <a:srgbClr val="333399"/>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  </a:t>
            </a:r>
            <a:r>
              <a:rPr lang="zh-CN" altLang="en-US" sz="2400" b="0" dirty="0" smtClean="0">
                <a:solidFill>
                  <a:srgbClr val="333399"/>
                </a:solidFill>
                <a:latin typeface="微软雅黑" panose="020B0503020204020204" pitchFamily="34" charset="-122"/>
                <a:ea typeface="微软雅黑" panose="020B0503020204020204" pitchFamily="34" charset="-122"/>
              </a:rPr>
              <a:t>程序的主类。</a:t>
            </a:r>
            <a:endParaRPr lang="en-US" altLang="zh-CN" sz="2400" b="0" dirty="0" smtClean="0">
              <a:solidFill>
                <a:srgbClr val="333399"/>
              </a:solidFill>
              <a:latin typeface="微软雅黑" panose="020B0503020204020204" pitchFamily="34" charset="-122"/>
              <a:ea typeface="微软雅黑" panose="020B0503020204020204" pitchFamily="34" charset="-122"/>
            </a:endParaRPr>
          </a:p>
          <a:p>
            <a:pPr marL="0" indent="0" eaLnBrk="1" hangingPunct="1">
              <a:lnSpc>
                <a:spcPct val="130000"/>
              </a:lnSpc>
              <a:spcBef>
                <a:spcPct val="0"/>
              </a:spcBef>
              <a:buSzTx/>
              <a:buFont typeface="Arial" pitchFamily="34" charset="0"/>
              <a:buChar char="•"/>
              <a:defRPr/>
            </a:pPr>
            <a:endParaRPr lang="en-US" altLang="zh-CN" sz="2800" b="0" dirty="0" smtClean="0">
              <a:solidFill>
                <a:srgbClr val="333399"/>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30000"/>
              </a:lnSpc>
              <a:spcBef>
                <a:spcPts val="0"/>
              </a:spcBef>
              <a:spcAft>
                <a:spcPts val="0"/>
              </a:spcAft>
              <a:buClrTx/>
              <a:buSzTx/>
              <a:buNone/>
              <a:tabLst/>
              <a:defRPr/>
            </a:pPr>
            <a:endParaRPr lang="zh-CN" altLang="en-US" sz="2800" b="0" kern="0" dirty="0" smtClean="0">
              <a:solidFill>
                <a:srgbClr val="333399"/>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4" y="1205679"/>
            <a:ext cx="4965097"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8" y="1223251"/>
            <a:ext cx="701483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latin typeface="微软雅黑" pitchFamily="34" charset="-122"/>
                <a:ea typeface="微软雅黑" pitchFamily="34" charset="-122"/>
              </a:rPr>
              <a:t>5.</a:t>
            </a:r>
            <a:r>
              <a:rPr lang="zh-CN" altLang="en-US" sz="2800" b="0" dirty="0" smtClean="0">
                <a:solidFill>
                  <a:srgbClr val="FFFFFF"/>
                </a:solidFill>
                <a:latin typeface="微软雅黑" pitchFamily="34" charset="-122"/>
                <a:ea typeface="微软雅黑" pitchFamily="34" charset="-122"/>
              </a:rPr>
              <a:t>如何解决编程中碰到的问题</a:t>
            </a:r>
            <a:endParaRPr lang="zh-CN" altLang="en-US" sz="2800" b="0" dirty="0">
              <a:solidFill>
                <a:schemeClr val="bg1"/>
              </a:solidFill>
              <a:latin typeface="微软雅黑" pitchFamily="34" charset="-122"/>
              <a:ea typeface="微软雅黑" pitchFamily="34" charset="-122"/>
            </a:endParaRPr>
          </a:p>
        </p:txBody>
      </p:sp>
      <p:sp>
        <p:nvSpPr>
          <p:cNvPr id="15" name="内容占位符 2"/>
          <p:cNvSpPr>
            <a:spLocks noGrp="1" noChangeArrowheads="1"/>
          </p:cNvSpPr>
          <p:nvPr>
            <p:ph idx="4294967295"/>
          </p:nvPr>
        </p:nvSpPr>
        <p:spPr bwMode="auto">
          <a:xfrm>
            <a:off x="1119777" y="1997826"/>
            <a:ext cx="7803505"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1 </a:t>
            </a:r>
            <a:r>
              <a:rPr lang="zh-CN" altLang="en-US" sz="2800" b="0" kern="0" dirty="0" smtClean="0">
                <a:solidFill>
                  <a:srgbClr val="333399"/>
                </a:solidFill>
                <a:latin typeface="微软雅黑" pitchFamily="34" charset="-122"/>
                <a:ea typeface="微软雅黑" pitchFamily="34" charset="-122"/>
              </a:rPr>
              <a:t>仔细思考问题会出在哪些环节（重要）</a:t>
            </a:r>
          </a:p>
          <a:p>
            <a:pPr marL="0" marR="0" lvl="0" indent="0" defTabSz="914400" eaLnBrk="1" fontAlgn="auto" latinLnBrk="0" hangingPunct="1">
              <a:lnSpc>
                <a:spcPct val="130000"/>
              </a:lnSpc>
              <a:spcBef>
                <a:spcPts val="0"/>
              </a:spcBef>
              <a:spcAft>
                <a:spcPts val="0"/>
              </a:spcAft>
              <a:buClrTx/>
              <a:buSzTx/>
              <a:buNone/>
              <a:tabLst/>
              <a:defRPr/>
            </a:pPr>
            <a:r>
              <a:rPr lang="en-US" altLang="zh-CN" sz="2800" b="0" kern="0" dirty="0" smtClean="0">
                <a:solidFill>
                  <a:srgbClr val="333399"/>
                </a:solidFill>
                <a:latin typeface="微软雅黑" pitchFamily="34" charset="-122"/>
                <a:ea typeface="微软雅黑" pitchFamily="34" charset="-122"/>
              </a:rPr>
              <a:t>2 </a:t>
            </a:r>
            <a:r>
              <a:rPr lang="zh-CN" altLang="en-US" sz="2800" b="0" kern="0" dirty="0" smtClean="0">
                <a:solidFill>
                  <a:srgbClr val="333399"/>
                </a:solidFill>
                <a:latin typeface="微软雅黑" pitchFamily="34" charset="-122"/>
                <a:ea typeface="微软雅黑" pitchFamily="34" charset="-122"/>
              </a:rPr>
              <a:t>定位到底什么环节出错</a:t>
            </a:r>
          </a:p>
          <a:p>
            <a:pPr marL="0" lv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A  </a:t>
            </a:r>
            <a:r>
              <a:rPr lang="zh-CN" altLang="en-US" sz="2800" b="0" kern="0" dirty="0" smtClean="0">
                <a:solidFill>
                  <a:srgbClr val="333399"/>
                </a:solidFill>
                <a:latin typeface="微软雅黑" pitchFamily="34" charset="-122"/>
                <a:ea typeface="微软雅黑" pitchFamily="34" charset="-122"/>
              </a:rPr>
              <a:t>打印输出，比如</a:t>
            </a:r>
            <a:r>
              <a:rPr lang="en-US" altLang="zh-CN" sz="2800" b="0" kern="0" dirty="0" smtClean="0">
                <a:solidFill>
                  <a:srgbClr val="333399"/>
                </a:solidFill>
                <a:latin typeface="微软雅黑" pitchFamily="34" charset="-122"/>
                <a:ea typeface="微软雅黑" pitchFamily="34" charset="-122"/>
              </a:rPr>
              <a:t>java</a:t>
            </a:r>
            <a:r>
              <a:rPr lang="zh-CN" altLang="en-US" sz="2800" b="0" kern="0" dirty="0" smtClean="0">
                <a:solidFill>
                  <a:srgbClr val="333399"/>
                </a:solidFill>
                <a:latin typeface="微软雅黑" pitchFamily="34" charset="-122"/>
                <a:ea typeface="微软雅黑" pitchFamily="34" charset="-122"/>
              </a:rPr>
              <a:t>的</a:t>
            </a:r>
            <a:r>
              <a:rPr lang="en-US" altLang="zh-CN" sz="2800" b="0" kern="0" dirty="0" err="1" smtClean="0">
                <a:solidFill>
                  <a:srgbClr val="333399"/>
                </a:solidFill>
                <a:latin typeface="微软雅黑" pitchFamily="34" charset="-122"/>
                <a:ea typeface="微软雅黑" pitchFamily="34" charset="-122"/>
              </a:rPr>
              <a:t>System.out.println</a:t>
            </a:r>
            <a:r>
              <a:rPr lang="en-US" altLang="zh-CN" sz="2800" b="0" kern="0" dirty="0" smtClean="0">
                <a:solidFill>
                  <a:srgbClr val="333399"/>
                </a:solidFill>
                <a:latin typeface="微软雅黑" pitchFamily="34" charset="-122"/>
                <a:ea typeface="微软雅黑" pitchFamily="34" charset="-122"/>
              </a:rPr>
              <a:t>()</a:t>
            </a:r>
            <a:r>
              <a:rPr lang="zh-CN" altLang="en-US" sz="2800" b="0" kern="0" dirty="0" smtClean="0">
                <a:solidFill>
                  <a:srgbClr val="333399"/>
                </a:solidFill>
                <a:latin typeface="微软雅黑" pitchFamily="34" charset="-122"/>
                <a:ea typeface="微软雅黑" pitchFamily="34" charset="-122"/>
              </a:rPr>
              <a:t>，</a:t>
            </a:r>
            <a:endParaRPr lang="en-US" altLang="zh-CN" sz="2800" b="0" kern="0" dirty="0" smtClean="0">
              <a:solidFill>
                <a:srgbClr val="333399"/>
              </a:solidFill>
              <a:latin typeface="微软雅黑" pitchFamily="34" charset="-122"/>
              <a:ea typeface="微软雅黑" pitchFamily="34" charset="-122"/>
            </a:endParaRPr>
          </a:p>
          <a:p>
            <a:pPr marL="0" lv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这种办法常用，必须掌握 </a:t>
            </a:r>
          </a:p>
          <a:p>
            <a:pPr marL="0" lvl="0" indent="0" eaLnBrk="1" fontAlgn="auto" hangingPunct="1">
              <a:lnSpc>
                <a:spcPct val="130000"/>
              </a:lnSpc>
              <a:spcBef>
                <a:spcPts val="0"/>
              </a:spcBef>
              <a:spcAft>
                <a:spcPts val="0"/>
              </a:spcAft>
              <a:buSzTx/>
              <a:buNone/>
              <a:defRPr/>
            </a:pPr>
            <a:r>
              <a:rPr lang="zh-CN" altLang="en-US" sz="2800" b="0" kern="0" dirty="0" smtClean="0">
                <a:solidFill>
                  <a:srgbClr val="333399"/>
                </a:solidFill>
                <a:latin typeface="微软雅黑" pitchFamily="34" charset="-122"/>
                <a:ea typeface="微软雅黑" pitchFamily="34" charset="-122"/>
              </a:rPr>
              <a:t>   </a:t>
            </a:r>
            <a:r>
              <a:rPr lang="en-US" altLang="zh-CN" sz="2800" b="0" kern="0" dirty="0" smtClean="0">
                <a:solidFill>
                  <a:srgbClr val="333399"/>
                </a:solidFill>
                <a:latin typeface="微软雅黑" pitchFamily="34" charset="-122"/>
                <a:ea typeface="微软雅黑" pitchFamily="34" charset="-122"/>
              </a:rPr>
              <a:t>B  Debug</a:t>
            </a:r>
            <a:r>
              <a:rPr lang="zh-CN" altLang="en-US" sz="2800" b="0" kern="0" dirty="0" smtClean="0">
                <a:solidFill>
                  <a:srgbClr val="333399"/>
                </a:solidFill>
                <a:latin typeface="微软雅黑" pitchFamily="34" charset="-122"/>
                <a:ea typeface="微软雅黑" pitchFamily="34" charset="-122"/>
              </a:rPr>
              <a:t>，可以参考本章补充内容，详细讲了</a:t>
            </a:r>
            <a:endParaRPr lang="en-US" altLang="zh-CN" sz="2800" b="0" kern="0" dirty="0" smtClean="0">
              <a:solidFill>
                <a:srgbClr val="333399"/>
              </a:solidFill>
              <a:latin typeface="微软雅黑" pitchFamily="34" charset="-122"/>
              <a:ea typeface="微软雅黑" pitchFamily="34" charset="-122"/>
            </a:endParaRPr>
          </a:p>
          <a:p>
            <a:pPr marL="0" lv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Eclipse</a:t>
            </a:r>
            <a:r>
              <a:rPr lang="zh-CN" altLang="en-US" sz="2800" b="0" kern="0" dirty="0" smtClean="0">
                <a:solidFill>
                  <a:srgbClr val="333399"/>
                </a:solidFill>
                <a:latin typeface="微软雅黑" pitchFamily="34" charset="-122"/>
                <a:ea typeface="微软雅黑" pitchFamily="34" charset="-122"/>
              </a:rPr>
              <a:t>的调试。 </a:t>
            </a:r>
          </a:p>
          <a:p>
            <a:pPr marL="0" lvl="0" indent="0" eaLnBrk="1" fontAlgn="auto" hangingPunct="1">
              <a:lnSpc>
                <a:spcPct val="130000"/>
              </a:lnSpc>
              <a:spcBef>
                <a:spcPts val="0"/>
              </a:spcBef>
              <a:spcAft>
                <a:spcPts val="0"/>
              </a:spcAft>
              <a:buSzTx/>
              <a:buNone/>
              <a:defRPr/>
            </a:pPr>
            <a:r>
              <a:rPr lang="zh-CN" altLang="en-US" sz="2800" b="0" kern="0" dirty="0" smtClean="0">
                <a:solidFill>
                  <a:srgbClr val="333399"/>
                </a:solidFill>
                <a:latin typeface="微软雅黑" pitchFamily="34" charset="-122"/>
                <a:ea typeface="微软雅黑" pitchFamily="34" charset="-122"/>
              </a:rPr>
              <a:t>   </a:t>
            </a:r>
            <a:r>
              <a:rPr lang="en-US" altLang="zh-CN" sz="2800" b="0" kern="0" dirty="0" smtClean="0">
                <a:solidFill>
                  <a:srgbClr val="333399"/>
                </a:solidFill>
                <a:latin typeface="微软雅黑" pitchFamily="34" charset="-122"/>
                <a:ea typeface="微软雅黑" pitchFamily="34" charset="-122"/>
              </a:rPr>
              <a:t>C  </a:t>
            </a:r>
            <a:r>
              <a:rPr lang="zh-CN" altLang="en-US" sz="2800" b="0" kern="0" dirty="0" smtClean="0">
                <a:solidFill>
                  <a:srgbClr val="333399"/>
                </a:solidFill>
                <a:latin typeface="微软雅黑" pitchFamily="34" charset="-122"/>
                <a:ea typeface="微软雅黑" pitchFamily="34" charset="-122"/>
              </a:rPr>
              <a:t>删掉一部分调试一部分，也就是去掉一部分</a:t>
            </a:r>
            <a:endParaRPr lang="en-US" altLang="zh-CN" sz="2800" b="0" kern="0" dirty="0" smtClean="0">
              <a:solidFill>
                <a:srgbClr val="333399"/>
              </a:solidFill>
              <a:latin typeface="微软雅黑" pitchFamily="34" charset="-122"/>
              <a:ea typeface="微软雅黑" pitchFamily="34" charset="-122"/>
            </a:endParaRPr>
          </a:p>
          <a:p>
            <a:pPr marL="0" lv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的功能，做简化，然后调试剩下的功能。</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sp>
        <p:nvSpPr>
          <p:cNvPr id="15" name="内容占位符 2"/>
          <p:cNvSpPr>
            <a:spLocks noGrp="1" noChangeArrowheads="1"/>
          </p:cNvSpPr>
          <p:nvPr>
            <p:ph idx="4294967295"/>
          </p:nvPr>
        </p:nvSpPr>
        <p:spPr bwMode="auto">
          <a:xfrm>
            <a:off x="1122843" y="1087805"/>
            <a:ext cx="7803505"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3</a:t>
            </a:r>
            <a:r>
              <a:rPr lang="zh-CN" altLang="en-US" sz="2800" b="0" kern="0" dirty="0" smtClean="0">
                <a:solidFill>
                  <a:srgbClr val="333399"/>
                </a:solidFill>
                <a:latin typeface="微软雅黑" pitchFamily="34" charset="-122"/>
                <a:ea typeface="微软雅黑" pitchFamily="34" charset="-122"/>
              </a:rPr>
              <a:t>、</a:t>
            </a:r>
            <a:r>
              <a:rPr lang="en-US" altLang="zh-CN" sz="2800" b="0" kern="0" dirty="0" err="1" smtClean="0">
                <a:solidFill>
                  <a:srgbClr val="333399"/>
                </a:solidFill>
                <a:latin typeface="微软雅黑" pitchFamily="34" charset="-122"/>
                <a:ea typeface="微软雅黑" pitchFamily="34" charset="-122"/>
              </a:rPr>
              <a:t>google</a:t>
            </a:r>
            <a:r>
              <a:rPr lang="zh-CN" altLang="en-US" sz="2800" b="0" kern="0" dirty="0" smtClean="0">
                <a:solidFill>
                  <a:srgbClr val="333399"/>
                </a:solidFill>
                <a:latin typeface="微软雅黑" pitchFamily="34" charset="-122"/>
                <a:ea typeface="微软雅黑" pitchFamily="34" charset="-122"/>
              </a:rPr>
              <a:t>或者百度</a:t>
            </a:r>
          </a:p>
          <a:p>
            <a:pPr marL="0" indent="0" eaLnBrk="1" fontAlgn="auto" hangingPunct="1">
              <a:lnSpc>
                <a:spcPct val="130000"/>
              </a:lnSpc>
              <a:spcBef>
                <a:spcPts val="0"/>
              </a:spcBef>
              <a:spcAft>
                <a:spcPts val="0"/>
              </a:spcAft>
              <a:buSzTx/>
              <a:buNone/>
              <a:defRPr/>
            </a:pPr>
            <a:r>
              <a:rPr lang="zh-CN" altLang="en-US" sz="2800" b="0" kern="0" dirty="0" smtClean="0">
                <a:solidFill>
                  <a:srgbClr val="333399"/>
                </a:solidFill>
                <a:latin typeface="微软雅黑" pitchFamily="34" charset="-122"/>
                <a:ea typeface="微软雅黑" pitchFamily="34" charset="-122"/>
              </a:rPr>
              <a:t>     </a:t>
            </a:r>
            <a:r>
              <a:rPr lang="en-US" altLang="zh-CN" sz="2800" b="0" kern="0" dirty="0" smtClean="0">
                <a:solidFill>
                  <a:srgbClr val="333399"/>
                </a:solidFill>
                <a:latin typeface="微软雅黑" pitchFamily="34" charset="-122"/>
                <a:ea typeface="微软雅黑" pitchFamily="34" charset="-122"/>
              </a:rPr>
              <a:t>A  </a:t>
            </a:r>
            <a:r>
              <a:rPr lang="zh-CN" altLang="en-US" sz="2800" b="0" kern="0" dirty="0" smtClean="0">
                <a:solidFill>
                  <a:srgbClr val="333399"/>
                </a:solidFill>
                <a:latin typeface="微软雅黑" pitchFamily="34" charset="-122"/>
                <a:ea typeface="微软雅黑" pitchFamily="34" charset="-122"/>
              </a:rPr>
              <a:t>先精后粗</a:t>
            </a:r>
          </a:p>
          <a:p>
            <a:pPr marL="0" indent="0" eaLnBrk="1" fontAlgn="auto" hangingPunct="1">
              <a:lnSpc>
                <a:spcPct val="130000"/>
              </a:lnSpc>
              <a:spcBef>
                <a:spcPts val="0"/>
              </a:spcBef>
              <a:spcAft>
                <a:spcPts val="0"/>
              </a:spcAft>
              <a:buSzTx/>
              <a:buNone/>
              <a:defRPr/>
            </a:pPr>
            <a:r>
              <a:rPr lang="zh-CN" altLang="en-US" sz="2800" b="0" kern="0" dirty="0" smtClean="0">
                <a:solidFill>
                  <a:srgbClr val="333399"/>
                </a:solidFill>
                <a:latin typeface="微软雅黑" pitchFamily="34" charset="-122"/>
                <a:ea typeface="微软雅黑" pitchFamily="34" charset="-122"/>
              </a:rPr>
              <a:t>     </a:t>
            </a:r>
            <a:r>
              <a:rPr lang="en-US" altLang="zh-CN" sz="2800" b="0" kern="0" dirty="0" smtClean="0">
                <a:solidFill>
                  <a:srgbClr val="333399"/>
                </a:solidFill>
                <a:latin typeface="微软雅黑" pitchFamily="34" charset="-122"/>
                <a:ea typeface="微软雅黑" pitchFamily="34" charset="-122"/>
              </a:rPr>
              <a:t>B  </a:t>
            </a:r>
            <a:r>
              <a:rPr lang="zh-CN" altLang="en-US" sz="2800" b="0" kern="0" dirty="0" smtClean="0">
                <a:solidFill>
                  <a:srgbClr val="333399"/>
                </a:solidFill>
                <a:latin typeface="微软雅黑" pitchFamily="34" charset="-122"/>
                <a:ea typeface="微软雅黑" pitchFamily="34" charset="-122"/>
              </a:rPr>
              <a:t>先中</a:t>
            </a:r>
            <a:r>
              <a:rPr lang="en-US" altLang="zh-CN" sz="2800" b="0" kern="0" dirty="0" smtClean="0">
                <a:solidFill>
                  <a:srgbClr val="333399"/>
                </a:solidFill>
                <a:latin typeface="微软雅黑" pitchFamily="34" charset="-122"/>
                <a:ea typeface="微软雅黑" pitchFamily="34" charset="-122"/>
              </a:rPr>
              <a:t>2 </a:t>
            </a:r>
            <a:r>
              <a:rPr lang="zh-CN" altLang="en-US" sz="2800" b="0" kern="0" dirty="0" smtClean="0">
                <a:solidFill>
                  <a:srgbClr val="333399"/>
                </a:solidFill>
                <a:latin typeface="微软雅黑" pitchFamily="34" charset="-122"/>
                <a:ea typeface="微软雅黑" pitchFamily="34" charset="-122"/>
              </a:rPr>
              <a:t>定位到底什么环节出错</a:t>
            </a:r>
          </a:p>
          <a:p>
            <a:pPr marL="0" lv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C  </a:t>
            </a:r>
            <a:r>
              <a:rPr lang="zh-CN" altLang="en-US" sz="2800" b="0" kern="0" dirty="0" smtClean="0">
                <a:solidFill>
                  <a:srgbClr val="333399"/>
                </a:solidFill>
                <a:latin typeface="微软雅黑" pitchFamily="34" charset="-122"/>
                <a:ea typeface="微软雅黑" pitchFamily="34" charset="-122"/>
              </a:rPr>
              <a:t>信息筛选，搜索出来的结果不见得能够完</a:t>
            </a:r>
            <a:endParaRPr lang="en-US" altLang="zh-CN" sz="2800" b="0" kern="0" dirty="0" smtClean="0">
              <a:solidFill>
                <a:srgbClr val="333399"/>
              </a:solidFill>
              <a:latin typeface="微软雅黑" pitchFamily="34" charset="-122"/>
              <a:ea typeface="微软雅黑" pitchFamily="34" charset="-122"/>
            </a:endParaRPr>
          </a:p>
          <a:p>
            <a:pPr marL="0" lv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全匹配，建议大家多阅读前几 页的搜索结</a:t>
            </a:r>
            <a:endParaRPr lang="en-US" altLang="zh-CN" sz="2800" b="0" kern="0" dirty="0" smtClean="0">
              <a:solidFill>
                <a:srgbClr val="333399"/>
              </a:solidFill>
              <a:latin typeface="微软雅黑" pitchFamily="34" charset="-122"/>
              <a:ea typeface="微软雅黑" pitchFamily="34" charset="-122"/>
            </a:endParaRPr>
          </a:p>
          <a:p>
            <a:pPr marL="0" lv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果，多打开几个网页看看。一般超过</a:t>
            </a:r>
            <a:r>
              <a:rPr lang="en-US" altLang="zh-CN" sz="2800" b="0" kern="0" dirty="0" smtClean="0">
                <a:solidFill>
                  <a:srgbClr val="333399"/>
                </a:solidFill>
                <a:latin typeface="微软雅黑" pitchFamily="34" charset="-122"/>
                <a:ea typeface="微软雅黑" pitchFamily="34" charset="-122"/>
              </a:rPr>
              <a:t>3</a:t>
            </a:r>
            <a:r>
              <a:rPr lang="zh-CN" altLang="en-US" sz="2800" b="0" kern="0" dirty="0" smtClean="0">
                <a:solidFill>
                  <a:srgbClr val="333399"/>
                </a:solidFill>
                <a:latin typeface="微软雅黑" pitchFamily="34" charset="-122"/>
                <a:ea typeface="微软雅黑" pitchFamily="34" charset="-122"/>
              </a:rPr>
              <a:t>页还</a:t>
            </a:r>
            <a:endParaRPr lang="en-US" altLang="zh-CN" sz="2800" b="0" kern="0" dirty="0" smtClean="0">
              <a:solidFill>
                <a:srgbClr val="333399"/>
              </a:solidFill>
              <a:latin typeface="微软雅黑" pitchFamily="34" charset="-122"/>
              <a:ea typeface="微软雅黑" pitchFamily="34" charset="-122"/>
            </a:endParaRPr>
          </a:p>
          <a:p>
            <a:pPr marL="0" lv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没有找到合适的答案，或许应该调整一下关</a:t>
            </a:r>
            <a:endParaRPr lang="en-US" altLang="zh-CN" sz="2800" b="0" kern="0" dirty="0" smtClean="0">
              <a:solidFill>
                <a:srgbClr val="333399"/>
              </a:solidFill>
              <a:latin typeface="微软雅黑" pitchFamily="34" charset="-122"/>
              <a:ea typeface="微软雅黑" pitchFamily="34" charset="-122"/>
            </a:endParaRPr>
          </a:p>
          <a:p>
            <a:pPr marL="0" lv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键词，或者放粗整个搜索的结果了。</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 name="内容占位符 2"/>
          <p:cNvSpPr>
            <a:spLocks noGrp="1" noChangeArrowheads="1"/>
          </p:cNvSpPr>
          <p:nvPr>
            <p:ph idx="4294967295"/>
          </p:nvPr>
        </p:nvSpPr>
        <p:spPr bwMode="auto">
          <a:xfrm>
            <a:off x="1173643" y="1075105"/>
            <a:ext cx="7803505"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4</a:t>
            </a:r>
            <a:r>
              <a:rPr lang="zh-CN" altLang="en-US" sz="2800" b="0" kern="0" dirty="0" smtClean="0">
                <a:solidFill>
                  <a:srgbClr val="333399"/>
                </a:solidFill>
                <a:latin typeface="微软雅黑" pitchFamily="34" charset="-122"/>
                <a:ea typeface="微软雅黑" pitchFamily="34" charset="-122"/>
              </a:rPr>
              <a:t>、</a:t>
            </a:r>
            <a:r>
              <a:rPr lang="en-US" altLang="zh-CN" sz="2800" b="0" kern="0" dirty="0" smtClean="0">
                <a:solidFill>
                  <a:srgbClr val="333399"/>
                </a:solidFill>
                <a:latin typeface="微软雅黑" pitchFamily="34" charset="-122"/>
                <a:ea typeface="微软雅黑" pitchFamily="34" charset="-122"/>
              </a:rPr>
              <a:t>BBS</a:t>
            </a:r>
            <a:r>
              <a:rPr lang="zh-CN" altLang="en-US" sz="2800" b="0" kern="0" dirty="0" smtClean="0">
                <a:solidFill>
                  <a:srgbClr val="333399"/>
                </a:solidFill>
                <a:latin typeface="微软雅黑" pitchFamily="34" charset="-122"/>
                <a:ea typeface="微软雅黑" pitchFamily="34" charset="-122"/>
              </a:rPr>
              <a:t>上问高手</a:t>
            </a:r>
          </a:p>
          <a:p>
            <a:pPr marL="0" indent="0" eaLnBrk="1" fontAlgn="auto" hangingPunct="1">
              <a:lnSpc>
                <a:spcPct val="130000"/>
              </a:lnSpc>
              <a:spcBef>
                <a:spcPts val="0"/>
              </a:spcBef>
              <a:spcAft>
                <a:spcPts val="0"/>
              </a:spcAft>
              <a:buSzTx/>
              <a:buNone/>
              <a:defRPr/>
            </a:pPr>
            <a:r>
              <a:rPr lang="zh-CN" altLang="en-US" sz="2800" b="0" kern="0" dirty="0" smtClean="0">
                <a:solidFill>
                  <a:srgbClr val="333399"/>
                </a:solidFill>
                <a:latin typeface="微软雅黑" pitchFamily="34" charset="-122"/>
                <a:ea typeface="微软雅黑" pitchFamily="34" charset="-122"/>
              </a:rPr>
              <a:t>     </a:t>
            </a:r>
            <a:r>
              <a:rPr lang="en-US" altLang="zh-CN" sz="2800" b="0" kern="0" dirty="0" smtClean="0">
                <a:solidFill>
                  <a:srgbClr val="333399"/>
                </a:solidFill>
                <a:latin typeface="微软雅黑" pitchFamily="34" charset="-122"/>
                <a:ea typeface="微软雅黑" pitchFamily="34" charset="-122"/>
              </a:rPr>
              <a:t>A  </a:t>
            </a:r>
            <a:r>
              <a:rPr lang="zh-CN" altLang="en-US" sz="2800" b="0" kern="0" dirty="0" smtClean="0">
                <a:solidFill>
                  <a:srgbClr val="333399"/>
                </a:solidFill>
                <a:latin typeface="微软雅黑" pitchFamily="34" charset="-122"/>
                <a:ea typeface="微软雅黑" pitchFamily="34" charset="-122"/>
              </a:rPr>
              <a:t>推荐：</a:t>
            </a:r>
            <a:r>
              <a:rPr lang="en-US" altLang="zh-CN" sz="2800" b="0" kern="0" dirty="0" smtClean="0">
                <a:solidFill>
                  <a:srgbClr val="333399"/>
                </a:solidFill>
                <a:latin typeface="微软雅黑" pitchFamily="34" charset="-122"/>
                <a:ea typeface="微软雅黑" pitchFamily="34" charset="-122"/>
              </a:rPr>
              <a:t>http://www.csdn.net/ </a:t>
            </a:r>
            <a:r>
              <a:rPr lang="zh-CN" altLang="en-US" sz="2800" b="0" kern="0" dirty="0" smtClean="0">
                <a:solidFill>
                  <a:srgbClr val="333399"/>
                </a:solidFill>
                <a:latin typeface="微软雅黑" pitchFamily="34" charset="-122"/>
                <a:ea typeface="微软雅黑" pitchFamily="34" charset="-122"/>
              </a:rPr>
              <a:t>中国最有名</a:t>
            </a:r>
            <a:endParaRPr lang="en-US" altLang="zh-CN" sz="2800" b="0" kern="0" dirty="0" smtClean="0">
              <a:solidFill>
                <a:srgbClr val="333399"/>
              </a:solidFill>
              <a:latin typeface="微软雅黑" pitchFamily="34" charset="-122"/>
              <a:ea typeface="微软雅黑" pitchFamily="34" charset="-122"/>
            </a:endParaRPr>
          </a:p>
          <a:p>
            <a:pPr mar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的技术论坛</a:t>
            </a:r>
          </a:p>
          <a:p>
            <a:pPr marL="0" indent="0" eaLnBrk="1" fontAlgn="auto" hangingPunct="1">
              <a:lnSpc>
                <a:spcPct val="130000"/>
              </a:lnSpc>
              <a:spcBef>
                <a:spcPts val="0"/>
              </a:spcBef>
              <a:spcAft>
                <a:spcPts val="0"/>
              </a:spcAft>
              <a:buSzTx/>
              <a:buNone/>
              <a:defRPr/>
            </a:pPr>
            <a:r>
              <a:rPr lang="zh-CN" altLang="en-US" sz="2800" b="0" kern="0" dirty="0" smtClean="0">
                <a:solidFill>
                  <a:srgbClr val="333399"/>
                </a:solidFill>
                <a:latin typeface="微软雅黑" pitchFamily="34" charset="-122"/>
                <a:ea typeface="微软雅黑" pitchFamily="34" charset="-122"/>
              </a:rPr>
              <a:t>     </a:t>
            </a:r>
            <a:r>
              <a:rPr lang="en-US" altLang="zh-CN" sz="2800" b="0" kern="0" dirty="0" smtClean="0">
                <a:solidFill>
                  <a:srgbClr val="333399"/>
                </a:solidFill>
                <a:latin typeface="微软雅黑" pitchFamily="34" charset="-122"/>
                <a:ea typeface="微软雅黑" pitchFamily="34" charset="-122"/>
              </a:rPr>
              <a:t>B  </a:t>
            </a:r>
            <a:r>
              <a:rPr lang="zh-CN" altLang="en-US" sz="2800" b="0" kern="0" dirty="0" smtClean="0">
                <a:solidFill>
                  <a:srgbClr val="333399"/>
                </a:solidFill>
                <a:latin typeface="微软雅黑" pitchFamily="34" charset="-122"/>
                <a:ea typeface="微软雅黑" pitchFamily="34" charset="-122"/>
              </a:rPr>
              <a:t>或者直接</a:t>
            </a:r>
            <a:r>
              <a:rPr lang="en-US" altLang="zh-CN" sz="2800" b="0" kern="0" dirty="0" err="1" smtClean="0">
                <a:solidFill>
                  <a:srgbClr val="333399"/>
                </a:solidFill>
                <a:latin typeface="微软雅黑" pitchFamily="34" charset="-122"/>
                <a:ea typeface="微软雅黑" pitchFamily="34" charset="-122"/>
              </a:rPr>
              <a:t>google</a:t>
            </a:r>
            <a:r>
              <a:rPr lang="zh-CN" altLang="en-US" sz="2800" b="0" kern="0" dirty="0" smtClean="0">
                <a:solidFill>
                  <a:srgbClr val="333399"/>
                </a:solidFill>
                <a:latin typeface="微软雅黑" pitchFamily="34" charset="-122"/>
                <a:ea typeface="微软雅黑" pitchFamily="34" charset="-122"/>
              </a:rPr>
              <a:t>或百度搜索，关键词 </a:t>
            </a:r>
            <a:endParaRPr lang="en-US" altLang="zh-CN" sz="2800" b="0" kern="0" dirty="0" smtClean="0">
              <a:solidFill>
                <a:srgbClr val="333399"/>
              </a:solidFill>
              <a:latin typeface="微软雅黑" pitchFamily="34" charset="-122"/>
              <a:ea typeface="微软雅黑" pitchFamily="34" charset="-122"/>
            </a:endParaRPr>
          </a:p>
          <a:p>
            <a:pPr mar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a:t>
            </a:r>
            <a:r>
              <a:rPr lang="en-US" altLang="zh-CN" sz="2800" b="0" kern="0" dirty="0" smtClean="0">
                <a:solidFill>
                  <a:srgbClr val="333399"/>
                </a:solidFill>
                <a:latin typeface="微软雅黑" pitchFamily="34" charset="-122"/>
                <a:ea typeface="微软雅黑" pitchFamily="34" charset="-122"/>
              </a:rPr>
              <a:t>java</a:t>
            </a:r>
            <a:r>
              <a:rPr lang="zh-CN" altLang="en-US" sz="2800" b="0" kern="0" dirty="0" smtClean="0">
                <a:solidFill>
                  <a:srgbClr val="333399"/>
                </a:solidFill>
                <a:latin typeface="微软雅黑" pitchFamily="34" charset="-122"/>
                <a:ea typeface="微软雅黑" pitchFamily="34" charset="-122"/>
              </a:rPr>
              <a:t>论坛”“</a:t>
            </a:r>
            <a:r>
              <a:rPr lang="en-US" altLang="zh-CN" sz="2800" b="0" kern="0" dirty="0" smtClean="0">
                <a:solidFill>
                  <a:srgbClr val="333399"/>
                </a:solidFill>
                <a:latin typeface="微软雅黑" pitchFamily="34" charset="-122"/>
                <a:ea typeface="微软雅黑" pitchFamily="34" charset="-122"/>
              </a:rPr>
              <a:t>java </a:t>
            </a:r>
            <a:r>
              <a:rPr lang="en-US" altLang="zh-CN" sz="2800" b="0" kern="0" dirty="0" err="1" smtClean="0">
                <a:solidFill>
                  <a:srgbClr val="333399"/>
                </a:solidFill>
                <a:latin typeface="微软雅黑" pitchFamily="34" charset="-122"/>
                <a:ea typeface="微软雅黑" pitchFamily="34" charset="-122"/>
              </a:rPr>
              <a:t>bbs</a:t>
            </a:r>
            <a:r>
              <a:rPr lang="en-US" altLang="zh-CN" sz="2800" b="0" kern="0" dirty="0" smtClean="0">
                <a:solidFill>
                  <a:srgbClr val="333399"/>
                </a:solidFill>
                <a:latin typeface="微软雅黑" pitchFamily="34" charset="-122"/>
                <a:ea typeface="微软雅黑" pitchFamily="34" charset="-122"/>
              </a:rPr>
              <a:t>”</a:t>
            </a:r>
            <a:r>
              <a:rPr lang="zh-CN" altLang="en-US" sz="2800" b="0" kern="0" dirty="0" smtClean="0">
                <a:solidFill>
                  <a:srgbClr val="333399"/>
                </a:solidFill>
                <a:latin typeface="微软雅黑" pitchFamily="34" charset="-122"/>
                <a:ea typeface="微软雅黑" pitchFamily="34" charset="-122"/>
              </a:rPr>
              <a:t>，然后在搜索结</a:t>
            </a:r>
            <a:endParaRPr lang="en-US" altLang="zh-CN" sz="2800" b="0" kern="0" dirty="0" smtClean="0">
              <a:solidFill>
                <a:srgbClr val="333399"/>
              </a:solidFill>
              <a:latin typeface="微软雅黑" pitchFamily="34" charset="-122"/>
              <a:ea typeface="微软雅黑" pitchFamily="34" charset="-122"/>
            </a:endParaRPr>
          </a:p>
          <a:p>
            <a:pPr marL="0" indent="0" eaLnBrk="1" fontAlgn="auto" hangingPunct="1">
              <a:lnSpc>
                <a:spcPct val="130000"/>
              </a:lnSpc>
              <a:spcBef>
                <a:spcPts val="0"/>
              </a:spcBef>
              <a:spcAft>
                <a:spcPts val="0"/>
              </a:spcAft>
              <a:buSzTx/>
              <a:buNone/>
              <a:defRPr/>
            </a:pP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果里选择</a:t>
            </a:r>
            <a:r>
              <a:rPr lang="en-US" altLang="zh-CN" sz="2800" b="0" kern="0" dirty="0" smtClean="0">
                <a:solidFill>
                  <a:srgbClr val="333399"/>
                </a:solidFill>
                <a:latin typeface="微软雅黑" pitchFamily="34" charset="-122"/>
                <a:ea typeface="微软雅黑" pitchFamily="34" charset="-122"/>
              </a:rPr>
              <a:t> </a:t>
            </a:r>
            <a:r>
              <a:rPr lang="zh-CN" altLang="en-US" sz="2800" b="0" kern="0" dirty="0" smtClean="0">
                <a:solidFill>
                  <a:srgbClr val="333399"/>
                </a:solidFill>
                <a:latin typeface="微软雅黑" pitchFamily="34" charset="-122"/>
                <a:ea typeface="微软雅黑" pitchFamily="34" charset="-122"/>
              </a:rPr>
              <a:t>那些活动频繁的论坛。</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4" y="1205679"/>
            <a:ext cx="7109207"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8" y="1223251"/>
            <a:ext cx="706213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6</a:t>
            </a:r>
            <a:r>
              <a:rPr lang="en-US" altLang="zh-CN" sz="2800" b="0" dirty="0" smtClean="0">
                <a:solidFill>
                  <a:srgbClr val="FFFFFF"/>
                </a:solidFill>
                <a:latin typeface="微软雅黑" pitchFamily="34" charset="-122"/>
                <a:ea typeface="微软雅黑" pitchFamily="34" charset="-122"/>
              </a:rPr>
              <a:t>.</a:t>
            </a:r>
            <a:r>
              <a:rPr lang="zh-CN" altLang="en-US" sz="2800" b="0" dirty="0" smtClean="0">
                <a:solidFill>
                  <a:srgbClr val="FFFFFF"/>
                </a:solidFill>
                <a:latin typeface="微软雅黑" pitchFamily="34" charset="-122"/>
                <a:ea typeface="微软雅黑" pitchFamily="34" charset="-122"/>
              </a:rPr>
              <a:t>如何才能算学好</a:t>
            </a:r>
            <a:r>
              <a:rPr lang="en-US" altLang="zh-CN" sz="2800" b="0" dirty="0" smtClean="0">
                <a:solidFill>
                  <a:srgbClr val="FFFFFF"/>
                </a:solidFill>
                <a:latin typeface="微软雅黑" pitchFamily="34" charset="-122"/>
                <a:ea typeface="微软雅黑" pitchFamily="34" charset="-122"/>
              </a:rPr>
              <a:t>JAVA?</a:t>
            </a:r>
            <a:r>
              <a:rPr lang="zh-CN" altLang="en-US" sz="2800" b="0" dirty="0" smtClean="0">
                <a:solidFill>
                  <a:srgbClr val="FFFFFF"/>
                </a:solidFill>
                <a:latin typeface="微软雅黑" pitchFamily="34" charset="-122"/>
                <a:ea typeface="微软雅黑" pitchFamily="34" charset="-122"/>
              </a:rPr>
              <a:t>（引自网络的评价）</a:t>
            </a:r>
            <a:endParaRPr lang="zh-CN" altLang="en-US" sz="2800" b="0" dirty="0">
              <a:solidFill>
                <a:schemeClr val="bg1"/>
              </a:solidFill>
              <a:latin typeface="微软雅黑" pitchFamily="34" charset="-122"/>
              <a:ea typeface="微软雅黑" pitchFamily="34" charset="-122"/>
            </a:endParaRPr>
          </a:p>
        </p:txBody>
      </p:sp>
      <p:sp>
        <p:nvSpPr>
          <p:cNvPr id="15" name="内容占位符 2"/>
          <p:cNvSpPr>
            <a:spLocks noGrp="1" noChangeArrowheads="1"/>
          </p:cNvSpPr>
          <p:nvPr>
            <p:ph idx="4294967295"/>
          </p:nvPr>
        </p:nvSpPr>
        <p:spPr bwMode="auto">
          <a:xfrm>
            <a:off x="993654" y="1887467"/>
            <a:ext cx="7945394"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lang="zh-CN" altLang="en-US" sz="2800" kern="0" dirty="0" smtClean="0">
                <a:solidFill>
                  <a:srgbClr val="333399"/>
                </a:solidFill>
                <a:latin typeface="微软雅黑" pitchFamily="34" charset="-122"/>
                <a:ea typeface="微软雅黑" pitchFamily="34" charset="-122"/>
              </a:rPr>
              <a:t>语法</a:t>
            </a:r>
            <a:r>
              <a:rPr lang="zh-CN" altLang="en-US" sz="2800" b="0" kern="0" dirty="0" smtClean="0">
                <a:solidFill>
                  <a:srgbClr val="333399"/>
                </a:solidFill>
                <a:latin typeface="微软雅黑" pitchFamily="34" charset="-122"/>
                <a:ea typeface="微软雅黑" pitchFamily="34" charset="-122"/>
              </a:rPr>
              <a:t>：必须比较熟悉，在写代码的时候</a:t>
            </a:r>
            <a:r>
              <a:rPr lang="en-US" altLang="zh-CN" sz="2800" b="0" kern="0" dirty="0" smtClean="0">
                <a:solidFill>
                  <a:srgbClr val="333399"/>
                </a:solidFill>
                <a:latin typeface="微软雅黑" pitchFamily="34" charset="-122"/>
                <a:ea typeface="微软雅黑" pitchFamily="34" charset="-122"/>
              </a:rPr>
              <a:t>IDE</a:t>
            </a:r>
            <a:r>
              <a:rPr lang="zh-CN" altLang="en-US" sz="2800" b="0" kern="0" dirty="0" smtClean="0">
                <a:solidFill>
                  <a:srgbClr val="333399"/>
                </a:solidFill>
                <a:latin typeface="微软雅黑" pitchFamily="34" charset="-122"/>
                <a:ea typeface="微软雅黑" pitchFamily="34" charset="-122"/>
              </a:rPr>
              <a:t>的编辑器对某一行报错应该能够根据报错信息知道是什么样的语法错误并且知道任何修正。</a:t>
            </a:r>
          </a:p>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lang="zh-CN" altLang="en-US" sz="2800" kern="0" dirty="0" smtClean="0">
                <a:solidFill>
                  <a:srgbClr val="333399"/>
                </a:solidFill>
                <a:latin typeface="微软雅黑" pitchFamily="34" charset="-122"/>
                <a:ea typeface="微软雅黑" pitchFamily="34" charset="-122"/>
              </a:rPr>
              <a:t>命令</a:t>
            </a:r>
            <a:r>
              <a:rPr lang="zh-CN" altLang="en-US" sz="2800" b="0" kern="0" dirty="0" smtClean="0">
                <a:solidFill>
                  <a:srgbClr val="333399"/>
                </a:solidFill>
                <a:latin typeface="微软雅黑" pitchFamily="34" charset="-122"/>
                <a:ea typeface="微软雅黑" pitchFamily="34" charset="-122"/>
              </a:rPr>
              <a:t>：必须熟悉</a:t>
            </a:r>
            <a:r>
              <a:rPr lang="en-US" altLang="zh-CN" sz="2800" b="0" kern="0" dirty="0" smtClean="0">
                <a:solidFill>
                  <a:srgbClr val="333399"/>
                </a:solidFill>
                <a:latin typeface="微软雅黑" pitchFamily="34" charset="-122"/>
                <a:ea typeface="微软雅黑" pitchFamily="34" charset="-122"/>
              </a:rPr>
              <a:t>JDK</a:t>
            </a:r>
            <a:r>
              <a:rPr lang="zh-CN" altLang="en-US" sz="2800" b="0" kern="0" dirty="0" smtClean="0">
                <a:solidFill>
                  <a:srgbClr val="333399"/>
                </a:solidFill>
                <a:latin typeface="微软雅黑" pitchFamily="34" charset="-122"/>
                <a:ea typeface="微软雅黑" pitchFamily="34" charset="-122"/>
              </a:rPr>
              <a:t>带的一些常用命令及其常用选项，命令至少需要熟悉：</a:t>
            </a:r>
            <a:r>
              <a:rPr lang="en-US" altLang="zh-CN" sz="2800" b="0" kern="0" dirty="0" err="1" smtClean="0">
                <a:solidFill>
                  <a:srgbClr val="333399"/>
                </a:solidFill>
                <a:latin typeface="微软雅黑" pitchFamily="34" charset="-122"/>
                <a:ea typeface="微软雅黑" pitchFamily="34" charset="-122"/>
              </a:rPr>
              <a:t>appletviewer</a:t>
            </a:r>
            <a:r>
              <a:rPr lang="zh-CN" altLang="en-US" sz="2800" b="0" kern="0" dirty="0" smtClean="0">
                <a:solidFill>
                  <a:srgbClr val="333399"/>
                </a:solidFill>
                <a:latin typeface="微软雅黑" pitchFamily="34" charset="-122"/>
                <a:ea typeface="微软雅黑" pitchFamily="34" charset="-122"/>
              </a:rPr>
              <a:t>、</a:t>
            </a:r>
            <a:r>
              <a:rPr lang="en-US" altLang="zh-CN" sz="2800" b="0" kern="0" dirty="0" err="1" smtClean="0">
                <a:solidFill>
                  <a:srgbClr val="333399"/>
                </a:solidFill>
                <a:latin typeface="微软雅黑" pitchFamily="34" charset="-122"/>
                <a:ea typeface="微软雅黑" pitchFamily="34" charset="-122"/>
              </a:rPr>
              <a:t>HtmlConverter</a:t>
            </a:r>
            <a:r>
              <a:rPr lang="zh-CN" altLang="en-US" sz="2800" b="0" kern="0" dirty="0" smtClean="0">
                <a:solidFill>
                  <a:srgbClr val="333399"/>
                </a:solidFill>
                <a:latin typeface="微软雅黑" pitchFamily="34" charset="-122"/>
                <a:ea typeface="微软雅黑" pitchFamily="34" charset="-122"/>
              </a:rPr>
              <a:t>、</a:t>
            </a:r>
            <a:r>
              <a:rPr lang="en-US" altLang="zh-CN" sz="2800" b="0" kern="0" dirty="0" smtClean="0">
                <a:solidFill>
                  <a:srgbClr val="333399"/>
                </a:solidFill>
                <a:latin typeface="微软雅黑" pitchFamily="34" charset="-122"/>
                <a:ea typeface="微软雅黑" pitchFamily="34" charset="-122"/>
              </a:rPr>
              <a:t>jar</a:t>
            </a:r>
            <a:r>
              <a:rPr lang="zh-CN" altLang="en-US" sz="2800" b="0" kern="0" dirty="0" smtClean="0">
                <a:solidFill>
                  <a:srgbClr val="333399"/>
                </a:solidFill>
                <a:latin typeface="微软雅黑" pitchFamily="34" charset="-122"/>
                <a:ea typeface="微软雅黑" pitchFamily="34" charset="-122"/>
              </a:rPr>
              <a:t>、</a:t>
            </a:r>
            <a:r>
              <a:rPr lang="en-US" altLang="zh-CN" sz="2800" b="0" kern="0" dirty="0" smtClean="0">
                <a:solidFill>
                  <a:srgbClr val="333399"/>
                </a:solidFill>
                <a:latin typeface="微软雅黑" pitchFamily="34" charset="-122"/>
                <a:ea typeface="微软雅黑" pitchFamily="34" charset="-122"/>
              </a:rPr>
              <a:t>java</a:t>
            </a:r>
            <a:r>
              <a:rPr lang="zh-CN" altLang="en-US" sz="2800" b="0" kern="0" dirty="0" smtClean="0">
                <a:solidFill>
                  <a:srgbClr val="333399"/>
                </a:solidFill>
                <a:latin typeface="微软雅黑" pitchFamily="34" charset="-122"/>
                <a:ea typeface="微软雅黑" pitchFamily="34" charset="-122"/>
              </a:rPr>
              <a:t>、</a:t>
            </a:r>
            <a:r>
              <a:rPr lang="en-US" altLang="zh-CN" sz="2800" b="0" kern="0" dirty="0" err="1" smtClean="0">
                <a:solidFill>
                  <a:srgbClr val="333399"/>
                </a:solidFill>
                <a:latin typeface="微软雅黑" pitchFamily="34" charset="-122"/>
                <a:ea typeface="微软雅黑" pitchFamily="34" charset="-122"/>
              </a:rPr>
              <a:t>javac</a:t>
            </a:r>
            <a:r>
              <a:rPr lang="zh-CN" altLang="en-US" sz="2800" b="0" kern="0" dirty="0" smtClean="0">
                <a:solidFill>
                  <a:srgbClr val="333399"/>
                </a:solidFill>
                <a:latin typeface="微软雅黑" pitchFamily="34" charset="-122"/>
                <a:ea typeface="微软雅黑" pitchFamily="34" charset="-122"/>
              </a:rPr>
              <a:t>、</a:t>
            </a:r>
            <a:r>
              <a:rPr lang="en-US" altLang="zh-CN" sz="2800" b="0" kern="0" dirty="0" err="1" smtClean="0">
                <a:solidFill>
                  <a:srgbClr val="333399"/>
                </a:solidFill>
                <a:latin typeface="微软雅黑" pitchFamily="34" charset="-122"/>
                <a:ea typeface="微软雅黑" pitchFamily="34" charset="-122"/>
              </a:rPr>
              <a:t>javadoc</a:t>
            </a:r>
            <a:r>
              <a:rPr lang="zh-CN" altLang="en-US" sz="2800" b="0" kern="0" dirty="0" smtClean="0">
                <a:solidFill>
                  <a:srgbClr val="333399"/>
                </a:solidFill>
                <a:latin typeface="微软雅黑" pitchFamily="34" charset="-122"/>
                <a:ea typeface="微软雅黑" pitchFamily="34" charset="-122"/>
              </a:rPr>
              <a:t>、</a:t>
            </a:r>
            <a:r>
              <a:rPr lang="en-US" altLang="zh-CN" sz="2800" b="0" kern="0" dirty="0" err="1" smtClean="0">
                <a:solidFill>
                  <a:srgbClr val="333399"/>
                </a:solidFill>
                <a:latin typeface="微软雅黑" pitchFamily="34" charset="-122"/>
                <a:ea typeface="微软雅黑" pitchFamily="34" charset="-122"/>
              </a:rPr>
              <a:t>javap</a:t>
            </a:r>
            <a:r>
              <a:rPr lang="zh-CN" altLang="en-US" sz="2800" b="0" kern="0" dirty="0" smtClean="0">
                <a:solidFill>
                  <a:srgbClr val="333399"/>
                </a:solidFill>
                <a:latin typeface="微软雅黑" pitchFamily="34" charset="-122"/>
                <a:ea typeface="微软雅黑" pitchFamily="34" charset="-122"/>
              </a:rPr>
              <a:t>、</a:t>
            </a:r>
            <a:r>
              <a:rPr lang="en-US" altLang="zh-CN" sz="2800" b="0" kern="0" dirty="0" err="1" smtClean="0">
                <a:solidFill>
                  <a:srgbClr val="333399"/>
                </a:solidFill>
                <a:latin typeface="微软雅黑" pitchFamily="34" charset="-122"/>
                <a:ea typeface="微软雅黑" pitchFamily="34" charset="-122"/>
              </a:rPr>
              <a:t>javaw</a:t>
            </a:r>
            <a:r>
              <a:rPr lang="zh-CN" altLang="en-US" sz="2800" b="0" kern="0" dirty="0" smtClean="0">
                <a:solidFill>
                  <a:srgbClr val="333399"/>
                </a:solidFill>
                <a:latin typeface="微软雅黑" pitchFamily="34" charset="-122"/>
                <a:ea typeface="微软雅黑" pitchFamily="34" charset="-122"/>
              </a:rPr>
              <a:t>、</a:t>
            </a:r>
            <a:r>
              <a:rPr lang="en-US" altLang="zh-CN" sz="2800" b="0" kern="0" dirty="0" smtClean="0">
                <a:solidFill>
                  <a:srgbClr val="333399"/>
                </a:solidFill>
                <a:latin typeface="微软雅黑" pitchFamily="34" charset="-122"/>
                <a:ea typeface="微软雅黑" pitchFamily="34" charset="-122"/>
              </a:rPr>
              <a:t>native2ascii</a:t>
            </a:r>
            <a:r>
              <a:rPr lang="zh-CN" altLang="en-US" sz="2800" b="0" kern="0" dirty="0" smtClean="0">
                <a:solidFill>
                  <a:srgbClr val="333399"/>
                </a:solidFill>
                <a:latin typeface="微软雅黑" pitchFamily="34" charset="-122"/>
                <a:ea typeface="微软雅黑" pitchFamily="34" charset="-122"/>
              </a:rPr>
              <a:t>、</a:t>
            </a:r>
            <a:r>
              <a:rPr lang="en-US" altLang="zh-CN" sz="2800" b="0" kern="0" dirty="0" err="1" smtClean="0">
                <a:solidFill>
                  <a:srgbClr val="333399"/>
                </a:solidFill>
                <a:latin typeface="微软雅黑" pitchFamily="34" charset="-122"/>
                <a:ea typeface="微软雅黑" pitchFamily="34" charset="-122"/>
              </a:rPr>
              <a:t>serialver</a:t>
            </a:r>
            <a:r>
              <a:rPr lang="zh-CN" altLang="en-US" sz="2800" b="0" kern="0" dirty="0" smtClean="0">
                <a:solidFill>
                  <a:srgbClr val="333399"/>
                </a:solidFill>
                <a:latin typeface="微软雅黑" pitchFamily="34" charset="-122"/>
                <a:ea typeface="微软雅黑" pitchFamily="34" charset="-122"/>
              </a:rPr>
              <a:t>，如果这些命令你没有全部使用过，那么你对</a:t>
            </a:r>
            <a:r>
              <a:rPr lang="en-US" altLang="zh-CN" sz="2800" b="0" kern="0" dirty="0" smtClean="0">
                <a:solidFill>
                  <a:srgbClr val="333399"/>
                </a:solidFill>
                <a:latin typeface="微软雅黑" pitchFamily="34" charset="-122"/>
                <a:ea typeface="微软雅黑" pitchFamily="34" charset="-122"/>
              </a:rPr>
              <a:t>java</a:t>
            </a:r>
            <a:r>
              <a:rPr lang="zh-CN" altLang="en-US" sz="2800" b="0" kern="0" dirty="0" smtClean="0">
                <a:solidFill>
                  <a:srgbClr val="333399"/>
                </a:solidFill>
                <a:latin typeface="微软雅黑" pitchFamily="34" charset="-122"/>
                <a:ea typeface="微软雅黑" pitchFamily="34" charset="-122"/>
              </a:rPr>
              <a:t>实际上还很不了解。</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51925" y="1205679"/>
            <a:ext cx="2823175"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71899" y="1206500"/>
            <a:ext cx="4492353" cy="5950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50000"/>
              </a:spcBef>
              <a:buClr>
                <a:srgbClr val="1F3F5F"/>
              </a:buClr>
              <a:buSzTx/>
              <a:buFontTx/>
              <a:buNone/>
            </a:pPr>
            <a:r>
              <a:rPr lang="en-US" altLang="zh-CN" b="0" dirty="0" smtClean="0">
                <a:solidFill>
                  <a:srgbClr val="FFFFFF"/>
                </a:solidFill>
                <a:latin typeface="微软雅黑" pitchFamily="34" charset="-122"/>
                <a:ea typeface="微软雅黑" pitchFamily="34" charset="-122"/>
              </a:rPr>
              <a:t>Java</a:t>
            </a:r>
            <a:r>
              <a:rPr lang="zh-CN" altLang="en-US" b="0" dirty="0" smtClean="0">
                <a:solidFill>
                  <a:srgbClr val="FFFFFF"/>
                </a:solidFill>
                <a:latin typeface="微软雅黑" pitchFamily="34" charset="-122"/>
                <a:ea typeface="微软雅黑" pitchFamily="34" charset="-122"/>
              </a:rPr>
              <a:t>教学目的</a:t>
            </a:r>
            <a:endParaRPr lang="en-US" altLang="zh-CN" b="0" dirty="0">
              <a:solidFill>
                <a:srgbClr val="FFFFFF"/>
              </a:solidFill>
              <a:latin typeface="微软雅黑" pitchFamily="34" charset="-122"/>
              <a:ea typeface="微软雅黑" pitchFamily="34" charset="-122"/>
            </a:endParaRPr>
          </a:p>
        </p:txBody>
      </p:sp>
      <p:sp>
        <p:nvSpPr>
          <p:cNvPr id="32" name="Rectangle 77"/>
          <p:cNvSpPr>
            <a:spLocks noChangeArrowheads="1"/>
          </p:cNvSpPr>
          <p:nvPr/>
        </p:nvSpPr>
        <p:spPr bwMode="auto">
          <a:xfrm>
            <a:off x="1079691" y="1973408"/>
            <a:ext cx="7683309" cy="207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掌握面向对象的程序设计方法</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掌握用</a:t>
            </a:r>
            <a:r>
              <a:rPr lang="en-US" altLang="zh-CN" sz="2800" b="0" dirty="0" smtClean="0">
                <a:solidFill>
                  <a:srgbClr val="333399"/>
                </a:solidFill>
                <a:latin typeface="微软雅黑" pitchFamily="34" charset="-122"/>
                <a:ea typeface="微软雅黑" pitchFamily="34" charset="-122"/>
              </a:rPr>
              <a:t>Java</a:t>
            </a:r>
            <a:r>
              <a:rPr lang="zh-CN" altLang="en-US" sz="2800" b="0" dirty="0" smtClean="0">
                <a:solidFill>
                  <a:srgbClr val="333399"/>
                </a:solidFill>
                <a:latin typeface="微软雅黑" pitchFamily="34" charset="-122"/>
                <a:ea typeface="微软雅黑" pitchFamily="34" charset="-122"/>
              </a:rPr>
              <a:t>编程语言编写应用程序的方法</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了解</a:t>
            </a:r>
            <a:r>
              <a:rPr lang="en-US" altLang="zh-CN" sz="2800" b="0" dirty="0" smtClean="0">
                <a:solidFill>
                  <a:srgbClr val="333399"/>
                </a:solidFill>
                <a:latin typeface="微软雅黑" pitchFamily="34" charset="-122"/>
                <a:ea typeface="微软雅黑" pitchFamily="34" charset="-122"/>
              </a:rPr>
              <a:t>Java</a:t>
            </a:r>
            <a:r>
              <a:rPr lang="zh-CN" altLang="en-US" sz="2800" b="0" dirty="0" smtClean="0">
                <a:solidFill>
                  <a:srgbClr val="333399"/>
                </a:solidFill>
                <a:latin typeface="微软雅黑" pitchFamily="34" charset="-122"/>
                <a:ea typeface="微软雅黑" pitchFamily="34" charset="-122"/>
              </a:rPr>
              <a:t>的应用领域</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激发运用</a:t>
            </a:r>
            <a:r>
              <a:rPr lang="en-US" altLang="zh-CN" sz="2800" b="0" dirty="0" smtClean="0">
                <a:solidFill>
                  <a:srgbClr val="333399"/>
                </a:solidFill>
                <a:latin typeface="微软雅黑" pitchFamily="34" charset="-122"/>
                <a:ea typeface="微软雅黑" pitchFamily="34" charset="-122"/>
              </a:rPr>
              <a:t>Java</a:t>
            </a:r>
            <a:r>
              <a:rPr lang="zh-CN" altLang="en-US" sz="2800" b="0" dirty="0" smtClean="0">
                <a:solidFill>
                  <a:srgbClr val="333399"/>
                </a:solidFill>
                <a:latin typeface="微软雅黑" pitchFamily="34" charset="-122"/>
                <a:ea typeface="微软雅黑" pitchFamily="34" charset="-122"/>
              </a:rPr>
              <a:t>语言编写软件的兴趣</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sp>
        <p:nvSpPr>
          <p:cNvPr id="15" name="内容占位符 2"/>
          <p:cNvSpPr>
            <a:spLocks noGrp="1" noChangeArrowheads="1"/>
          </p:cNvSpPr>
          <p:nvPr>
            <p:ph idx="4294967295"/>
          </p:nvPr>
        </p:nvSpPr>
        <p:spPr bwMode="auto">
          <a:xfrm>
            <a:off x="980954" y="1011167"/>
            <a:ext cx="7945394"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lang="zh-CN" altLang="en-US" sz="2800" kern="0" dirty="0" smtClean="0">
                <a:solidFill>
                  <a:srgbClr val="333399"/>
                </a:solidFill>
                <a:latin typeface="微软雅黑" pitchFamily="34" charset="-122"/>
                <a:ea typeface="微软雅黑" pitchFamily="34" charset="-122"/>
              </a:rPr>
              <a:t>工具</a:t>
            </a:r>
            <a:r>
              <a:rPr lang="zh-CN" altLang="en-US" sz="2800" b="0" kern="0" dirty="0" smtClean="0">
                <a:solidFill>
                  <a:srgbClr val="333399"/>
                </a:solidFill>
                <a:latin typeface="微软雅黑" pitchFamily="34" charset="-122"/>
                <a:ea typeface="微软雅黑" pitchFamily="34" charset="-122"/>
              </a:rPr>
              <a:t>：必须至少熟练使用一种</a:t>
            </a:r>
            <a:r>
              <a:rPr lang="en-US" altLang="zh-CN" sz="2800" b="0" kern="0" dirty="0" smtClean="0">
                <a:solidFill>
                  <a:srgbClr val="333399"/>
                </a:solidFill>
                <a:latin typeface="微软雅黑" pitchFamily="34" charset="-122"/>
                <a:ea typeface="微软雅黑" pitchFamily="34" charset="-122"/>
              </a:rPr>
              <a:t>IDE</a:t>
            </a:r>
            <a:r>
              <a:rPr lang="zh-CN" altLang="en-US" sz="2800" b="0" kern="0" dirty="0" smtClean="0">
                <a:solidFill>
                  <a:srgbClr val="333399"/>
                </a:solidFill>
                <a:latin typeface="微软雅黑" pitchFamily="34" charset="-122"/>
                <a:ea typeface="微软雅黑" pitchFamily="34" charset="-122"/>
              </a:rPr>
              <a:t>的开发工具，例如</a:t>
            </a:r>
            <a:r>
              <a:rPr lang="en-US" altLang="zh-CN" sz="2800" b="0" kern="0" dirty="0" smtClean="0">
                <a:solidFill>
                  <a:srgbClr val="333399"/>
                </a:solidFill>
                <a:latin typeface="微软雅黑" pitchFamily="34" charset="-122"/>
                <a:ea typeface="微软雅黑" pitchFamily="34" charset="-122"/>
              </a:rPr>
              <a:t>Eclipse</a:t>
            </a:r>
            <a:r>
              <a:rPr lang="zh-CN" altLang="en-US" sz="2800" b="0" kern="0" dirty="0" smtClean="0">
                <a:solidFill>
                  <a:srgbClr val="333399"/>
                </a:solidFill>
                <a:latin typeface="微软雅黑" pitchFamily="34" charset="-122"/>
                <a:ea typeface="微软雅黑" pitchFamily="34" charset="-122"/>
              </a:rPr>
              <a:t>、</a:t>
            </a:r>
            <a:r>
              <a:rPr lang="en-US" altLang="zh-CN" sz="2800" b="0" kern="0" dirty="0" err="1" smtClean="0">
                <a:solidFill>
                  <a:srgbClr val="333399"/>
                </a:solidFill>
                <a:latin typeface="微软雅黑" pitchFamily="34" charset="-122"/>
                <a:ea typeface="微软雅黑" pitchFamily="34" charset="-122"/>
              </a:rPr>
              <a:t>Netbeans</a:t>
            </a:r>
            <a:r>
              <a:rPr lang="zh-CN" altLang="en-US" sz="2800" b="0" kern="0" dirty="0" smtClean="0">
                <a:solidFill>
                  <a:srgbClr val="333399"/>
                </a:solidFill>
                <a:latin typeface="微软雅黑" pitchFamily="34" charset="-122"/>
                <a:ea typeface="微软雅黑" pitchFamily="34" charset="-122"/>
              </a:rPr>
              <a:t>、</a:t>
            </a:r>
            <a:r>
              <a:rPr lang="en-US" altLang="zh-CN" sz="2800" b="0" kern="0" dirty="0" err="1" smtClean="0">
                <a:solidFill>
                  <a:srgbClr val="333399"/>
                </a:solidFill>
                <a:latin typeface="微软雅黑" pitchFamily="34" charset="-122"/>
                <a:ea typeface="微软雅黑" pitchFamily="34" charset="-122"/>
              </a:rPr>
              <a:t>JBuilder</a:t>
            </a:r>
            <a:r>
              <a:rPr lang="zh-CN" altLang="en-US" sz="2800" b="0" kern="0" dirty="0" smtClean="0">
                <a:solidFill>
                  <a:srgbClr val="333399"/>
                </a:solidFill>
                <a:latin typeface="微软雅黑" pitchFamily="34" charset="-122"/>
                <a:ea typeface="微软雅黑" pitchFamily="34" charset="-122"/>
              </a:rPr>
              <a:t>、</a:t>
            </a:r>
            <a:r>
              <a:rPr lang="en-US" altLang="zh-CN" sz="2800" b="0" kern="0" dirty="0" err="1" smtClean="0">
                <a:solidFill>
                  <a:srgbClr val="333399"/>
                </a:solidFill>
                <a:latin typeface="微软雅黑" pitchFamily="34" charset="-122"/>
                <a:ea typeface="微软雅黑" pitchFamily="34" charset="-122"/>
              </a:rPr>
              <a:t>Jdeveloper</a:t>
            </a:r>
            <a:r>
              <a:rPr lang="zh-CN" altLang="en-US" sz="2800" b="0" kern="0" dirty="0" smtClean="0">
                <a:solidFill>
                  <a:srgbClr val="333399"/>
                </a:solidFill>
                <a:latin typeface="微软雅黑" pitchFamily="34" charset="-122"/>
                <a:ea typeface="微软雅黑" pitchFamily="34" charset="-122"/>
              </a:rPr>
              <a:t>、</a:t>
            </a:r>
            <a:r>
              <a:rPr lang="en-US" altLang="zh-CN" sz="2800" b="0" kern="0" dirty="0" smtClean="0">
                <a:solidFill>
                  <a:srgbClr val="333399"/>
                </a:solidFill>
                <a:latin typeface="微软雅黑" pitchFamily="34" charset="-122"/>
                <a:ea typeface="微软雅黑" pitchFamily="34" charset="-122"/>
              </a:rPr>
              <a:t>IDEA</a:t>
            </a:r>
            <a:r>
              <a:rPr lang="zh-CN" altLang="en-US" sz="2800" b="0" kern="0" dirty="0" smtClean="0">
                <a:solidFill>
                  <a:srgbClr val="333399"/>
                </a:solidFill>
                <a:latin typeface="微软雅黑" pitchFamily="34" charset="-122"/>
                <a:ea typeface="微软雅黑" pitchFamily="34" charset="-122"/>
              </a:rPr>
              <a:t>、</a:t>
            </a:r>
            <a:r>
              <a:rPr lang="en-US" altLang="zh-CN" sz="2800" b="0" kern="0" dirty="0" err="1" smtClean="0">
                <a:solidFill>
                  <a:srgbClr val="333399"/>
                </a:solidFill>
                <a:latin typeface="微软雅黑" pitchFamily="34" charset="-122"/>
                <a:ea typeface="微软雅黑" pitchFamily="34" charset="-122"/>
              </a:rPr>
              <a:t>JCreator</a:t>
            </a:r>
            <a:r>
              <a:rPr lang="zh-CN" altLang="en-US" sz="2800" b="0" kern="0" dirty="0" smtClean="0">
                <a:solidFill>
                  <a:srgbClr val="333399"/>
                </a:solidFill>
                <a:latin typeface="微软雅黑" pitchFamily="34" charset="-122"/>
                <a:ea typeface="微软雅黑" pitchFamily="34" charset="-122"/>
              </a:rPr>
              <a:t>或者</a:t>
            </a:r>
            <a:r>
              <a:rPr lang="en-US" altLang="zh-CN" sz="2800" b="0" kern="0" dirty="0" smtClean="0">
                <a:solidFill>
                  <a:srgbClr val="333399"/>
                </a:solidFill>
                <a:latin typeface="微软雅黑" pitchFamily="34" charset="-122"/>
                <a:ea typeface="微软雅黑" pitchFamily="34" charset="-122"/>
              </a:rPr>
              <a:t>Workshop</a:t>
            </a:r>
            <a:r>
              <a:rPr lang="zh-CN" altLang="en-US" sz="2800" b="0" kern="0" dirty="0" smtClean="0">
                <a:solidFill>
                  <a:srgbClr val="333399"/>
                </a:solidFill>
                <a:latin typeface="微软雅黑" pitchFamily="34" charset="-122"/>
                <a:ea typeface="微软雅黑" pitchFamily="34" charset="-122"/>
              </a:rPr>
              <a:t>，包括进行工程管理、常用选项的设置、插件的安装配置</a:t>
            </a:r>
            <a:r>
              <a:rPr lang="zh-CN" altLang="en-US" sz="2800" b="0" kern="0" dirty="0" smtClean="0">
                <a:solidFill>
                  <a:srgbClr val="333399"/>
                </a:solidFill>
                <a:latin typeface="微软雅黑" pitchFamily="34" charset="-122"/>
                <a:ea typeface="微软雅黑" pitchFamily="34" charset="-122"/>
              </a:rPr>
              <a:t>以及调试</a:t>
            </a:r>
            <a:r>
              <a:rPr lang="zh-CN" altLang="en-US" sz="2800" b="0" kern="0" dirty="0" smtClean="0">
                <a:solidFill>
                  <a:srgbClr val="333399"/>
                </a:solidFill>
                <a:latin typeface="微软雅黑" pitchFamily="34" charset="-122"/>
                <a:ea typeface="微软雅黑" pitchFamily="34" charset="-122"/>
              </a:rPr>
              <a:t>。 </a:t>
            </a:r>
          </a:p>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lang="zh-CN" altLang="en-US" sz="2800" kern="0" dirty="0" smtClean="0">
                <a:solidFill>
                  <a:srgbClr val="333399"/>
                </a:solidFill>
                <a:latin typeface="微软雅黑" pitchFamily="34" charset="-122"/>
                <a:ea typeface="微软雅黑" pitchFamily="34" charset="-122"/>
              </a:rPr>
              <a:t>思想</a:t>
            </a:r>
            <a:r>
              <a:rPr lang="zh-CN" altLang="en-US" sz="2800" b="0" kern="0" dirty="0" smtClean="0">
                <a:solidFill>
                  <a:srgbClr val="333399"/>
                </a:solidFill>
                <a:latin typeface="微软雅黑" pitchFamily="34" charset="-122"/>
                <a:ea typeface="微软雅黑" pitchFamily="34" charset="-122"/>
              </a:rPr>
              <a:t>：必须掌握</a:t>
            </a:r>
            <a:r>
              <a:rPr lang="en-US" altLang="zh-CN" sz="2800" b="0" kern="0" dirty="0" smtClean="0">
                <a:solidFill>
                  <a:srgbClr val="333399"/>
                </a:solidFill>
                <a:latin typeface="微软雅黑" pitchFamily="34" charset="-122"/>
                <a:ea typeface="微软雅黑" pitchFamily="34" charset="-122"/>
              </a:rPr>
              <a:t>OOP</a:t>
            </a:r>
            <a:r>
              <a:rPr lang="zh-CN" altLang="en-US" sz="2800" b="0" kern="0" dirty="0" smtClean="0">
                <a:solidFill>
                  <a:srgbClr val="333399"/>
                </a:solidFill>
                <a:latin typeface="微软雅黑" pitchFamily="34" charset="-122"/>
                <a:ea typeface="微软雅黑" pitchFamily="34" charset="-122"/>
              </a:rPr>
              <a:t>的主要要求，这样使用</a:t>
            </a:r>
            <a:r>
              <a:rPr lang="en-US" altLang="zh-CN" sz="2800" b="0" kern="0" dirty="0" smtClean="0">
                <a:solidFill>
                  <a:srgbClr val="333399"/>
                </a:solidFill>
                <a:latin typeface="微软雅黑" pitchFamily="34" charset="-122"/>
                <a:ea typeface="微软雅黑" pitchFamily="34" charset="-122"/>
              </a:rPr>
              <a:t>Java</a:t>
            </a:r>
            <a:r>
              <a:rPr lang="zh-CN" altLang="en-US" sz="2800" b="0" kern="0" dirty="0" smtClean="0">
                <a:solidFill>
                  <a:srgbClr val="333399"/>
                </a:solidFill>
                <a:latin typeface="微软雅黑" pitchFamily="34" charset="-122"/>
                <a:ea typeface="微软雅黑" pitchFamily="34" charset="-122"/>
              </a:rPr>
              <a:t>开发的系统才能是真正的</a:t>
            </a:r>
            <a:r>
              <a:rPr lang="en-US" altLang="zh-CN" sz="2800" b="0" kern="0" dirty="0" smtClean="0">
                <a:solidFill>
                  <a:srgbClr val="333399"/>
                </a:solidFill>
                <a:latin typeface="微软雅黑" pitchFamily="34" charset="-122"/>
                <a:ea typeface="微软雅黑" pitchFamily="34" charset="-122"/>
              </a:rPr>
              <a:t>Java</a:t>
            </a:r>
            <a:r>
              <a:rPr lang="zh-CN" altLang="en-US" sz="2800" b="0" kern="0" dirty="0" smtClean="0">
                <a:solidFill>
                  <a:srgbClr val="333399"/>
                </a:solidFill>
                <a:latin typeface="微软雅黑" pitchFamily="34" charset="-122"/>
                <a:ea typeface="微软雅黑" pitchFamily="34" charset="-122"/>
              </a:rPr>
              <a:t>系统。 </a:t>
            </a:r>
            <a:endParaRPr lang="en-US" altLang="zh-CN" sz="2800" b="0" kern="0" dirty="0" smtClean="0">
              <a:solidFill>
                <a:srgbClr val="333399"/>
              </a:solidFill>
              <a:latin typeface="微软雅黑" pitchFamily="34" charset="-122"/>
              <a:ea typeface="微软雅黑" pitchFamily="34" charset="-122"/>
            </a:endParaRPr>
          </a:p>
          <a:p>
            <a:pPr marL="0" indent="0" eaLnBrk="1" fontAlgn="auto" hangingPunct="1">
              <a:lnSpc>
                <a:spcPct val="130000"/>
              </a:lnSpc>
              <a:spcBef>
                <a:spcPts val="0"/>
              </a:spcBef>
              <a:spcAft>
                <a:spcPts val="0"/>
              </a:spcAft>
              <a:buSzTx/>
              <a:buFont typeface="Arial" pitchFamily="34" charset="0"/>
              <a:buChar char="•"/>
              <a:defRPr/>
            </a:pPr>
            <a:r>
              <a:rPr lang="zh-CN" altLang="en-US" sz="2800" kern="0" dirty="0" smtClean="0">
                <a:solidFill>
                  <a:srgbClr val="333399"/>
                </a:solidFill>
                <a:latin typeface="微软雅黑" pitchFamily="34" charset="-122"/>
                <a:ea typeface="微软雅黑" pitchFamily="34" charset="-122"/>
              </a:rPr>
              <a:t>规范</a:t>
            </a:r>
            <a:r>
              <a:rPr lang="zh-CN" altLang="en-US" sz="2800" b="0" kern="0" dirty="0" smtClean="0">
                <a:solidFill>
                  <a:srgbClr val="333399"/>
                </a:solidFill>
                <a:latin typeface="微软雅黑" pitchFamily="34" charset="-122"/>
                <a:ea typeface="微软雅黑" pitchFamily="34" charset="-122"/>
              </a:rPr>
              <a:t>：编写的代码必须符合流行的编码规范，例如类名首字母大写，成员和方法名首字母小写，方法名的第一个单词一般是动词，包名全部小写等，这样程序的可读性才比较好。 </a:t>
            </a:r>
          </a:p>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endParaRPr lang="zh-CN" altLang="en-US" sz="2800" b="0" kern="0" dirty="0" smtClean="0">
              <a:solidFill>
                <a:srgbClr val="333399"/>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sp>
        <p:nvSpPr>
          <p:cNvPr id="15" name="内容占位符 2"/>
          <p:cNvSpPr>
            <a:spLocks noGrp="1" noChangeArrowheads="1"/>
          </p:cNvSpPr>
          <p:nvPr>
            <p:ph idx="4294967295"/>
          </p:nvPr>
        </p:nvSpPr>
        <p:spPr bwMode="auto">
          <a:xfrm>
            <a:off x="1093324" y="1166043"/>
            <a:ext cx="7845723"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lvl="0" indent="0" eaLnBrk="1" hangingPunct="1">
              <a:lnSpc>
                <a:spcPct val="130000"/>
              </a:lnSpc>
              <a:spcBef>
                <a:spcPct val="0"/>
              </a:spcBef>
              <a:buSzTx/>
              <a:buNone/>
              <a:defRPr/>
            </a:pPr>
            <a:r>
              <a:rPr lang="zh-CN" altLang="en-US" sz="2800" dirty="0" smtClean="0">
                <a:solidFill>
                  <a:srgbClr val="333399"/>
                </a:solidFill>
                <a:latin typeface="微软雅黑" panose="020B0503020204020204" pitchFamily="34" charset="-122"/>
                <a:ea typeface="微软雅黑" panose="020B0503020204020204" pitchFamily="34" charset="-122"/>
              </a:rPr>
              <a:t>说明：</a:t>
            </a:r>
            <a:r>
              <a:rPr lang="en-US" altLang="zh-CN" sz="2800" dirty="0" smtClean="0">
                <a:solidFill>
                  <a:srgbClr val="333399"/>
                </a:solidFill>
                <a:latin typeface="微软雅黑" panose="020B0503020204020204" pitchFamily="34" charset="-122"/>
                <a:ea typeface="微软雅黑" panose="020B0503020204020204" pitchFamily="34" charset="-122"/>
              </a:rPr>
              <a:t>Java</a:t>
            </a:r>
            <a:r>
              <a:rPr lang="zh-CN" altLang="en-US" sz="2800" dirty="0" smtClean="0">
                <a:solidFill>
                  <a:srgbClr val="333399"/>
                </a:solidFill>
                <a:latin typeface="微软雅黑" panose="020B0503020204020204" pitchFamily="34" charset="-122"/>
                <a:ea typeface="微软雅黑" panose="020B0503020204020204" pitchFamily="34" charset="-122"/>
              </a:rPr>
              <a:t>的核心</a:t>
            </a:r>
            <a:r>
              <a:rPr lang="en-US" altLang="zh-CN" sz="2800" dirty="0" smtClean="0">
                <a:solidFill>
                  <a:srgbClr val="333399"/>
                </a:solidFill>
                <a:latin typeface="微软雅黑" panose="020B0503020204020204" pitchFamily="34" charset="-122"/>
                <a:ea typeface="微软雅黑" panose="020B0503020204020204" pitchFamily="34" charset="-122"/>
              </a:rPr>
              <a:t>API</a:t>
            </a:r>
            <a:r>
              <a:rPr lang="zh-CN" altLang="en-US" sz="2800" dirty="0" smtClean="0">
                <a:solidFill>
                  <a:srgbClr val="333399"/>
                </a:solidFill>
                <a:latin typeface="微软雅黑" panose="020B0503020204020204" pitchFamily="34" charset="-122"/>
                <a:ea typeface="微软雅黑" panose="020B0503020204020204" pitchFamily="34" charset="-122"/>
              </a:rPr>
              <a:t>是非常庞大的，但是有一些内容是必须熟悉的，否则不可能熟练的运用</a:t>
            </a:r>
            <a:r>
              <a:rPr lang="en-US" altLang="zh-CN" sz="2800" dirty="0" smtClean="0">
                <a:solidFill>
                  <a:srgbClr val="333399"/>
                </a:solidFill>
                <a:latin typeface="微软雅黑" panose="020B0503020204020204" pitchFamily="34" charset="-122"/>
                <a:ea typeface="微软雅黑" panose="020B0503020204020204" pitchFamily="34" charset="-122"/>
              </a:rPr>
              <a:t>Java</a:t>
            </a:r>
            <a:r>
              <a:rPr lang="zh-CN" altLang="en-US" sz="2800" dirty="0" smtClean="0">
                <a:solidFill>
                  <a:srgbClr val="333399"/>
                </a:solidFill>
                <a:latin typeface="微软雅黑" panose="020B0503020204020204" pitchFamily="34" charset="-122"/>
                <a:ea typeface="微软雅黑" panose="020B0503020204020204" pitchFamily="34" charset="-122"/>
              </a:rPr>
              <a:t>，包括：</a:t>
            </a:r>
          </a:p>
          <a:p>
            <a:pPr marL="0" lv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1</a:t>
            </a:r>
            <a:r>
              <a:rPr lang="zh-CN" altLang="en-US" sz="2400" b="0" dirty="0" smtClean="0">
                <a:solidFill>
                  <a:srgbClr val="333399"/>
                </a:solidFill>
                <a:latin typeface="微软雅黑" panose="020B0503020204020204" pitchFamily="34" charset="-122"/>
                <a:ea typeface="微软雅黑" panose="020B0503020204020204" pitchFamily="34" charset="-122"/>
              </a:rPr>
              <a:t>）  </a:t>
            </a:r>
            <a:r>
              <a:rPr lang="en-US" altLang="zh-CN" sz="2400" b="0" dirty="0" err="1" smtClean="0">
                <a:solidFill>
                  <a:srgbClr val="333399"/>
                </a:solidFill>
                <a:latin typeface="微软雅黑" panose="020B0503020204020204" pitchFamily="34" charset="-122"/>
                <a:ea typeface="微软雅黑" panose="020B0503020204020204" pitchFamily="34" charset="-122"/>
              </a:rPr>
              <a:t>java.lang</a:t>
            </a:r>
            <a:r>
              <a:rPr lang="zh-CN" altLang="en-US" sz="2400" b="0" dirty="0" smtClean="0">
                <a:solidFill>
                  <a:srgbClr val="333399"/>
                </a:solidFill>
                <a:latin typeface="微软雅黑" panose="020B0503020204020204" pitchFamily="34" charset="-122"/>
                <a:ea typeface="微软雅黑" panose="020B0503020204020204" pitchFamily="34" charset="-122"/>
              </a:rPr>
              <a:t>包下的</a:t>
            </a:r>
            <a:r>
              <a:rPr lang="en-US" altLang="zh-CN" sz="2400" b="0" dirty="0" smtClean="0">
                <a:solidFill>
                  <a:srgbClr val="333399"/>
                </a:solidFill>
                <a:latin typeface="微软雅黑" panose="020B0503020204020204" pitchFamily="34" charset="-122"/>
                <a:ea typeface="微软雅黑" panose="020B0503020204020204" pitchFamily="34" charset="-122"/>
              </a:rPr>
              <a:t>80</a:t>
            </a:r>
            <a:r>
              <a:rPr lang="zh-CN" altLang="en-US" sz="2400" b="0" dirty="0" smtClean="0">
                <a:solidFill>
                  <a:srgbClr val="333399"/>
                </a:solidFill>
                <a:latin typeface="微软雅黑" panose="020B0503020204020204" pitchFamily="34" charset="-122"/>
                <a:ea typeface="微软雅黑" panose="020B0503020204020204" pitchFamily="34" charset="-122"/>
              </a:rPr>
              <a:t>％以上的类的功能的灵活运用。</a:t>
            </a:r>
          </a:p>
          <a:p>
            <a:pPr marL="0" lv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2</a:t>
            </a:r>
            <a:r>
              <a:rPr lang="zh-CN" altLang="en-US" sz="2400" b="0" dirty="0" smtClean="0">
                <a:solidFill>
                  <a:srgbClr val="333399"/>
                </a:solidFill>
                <a:latin typeface="微软雅黑" panose="020B0503020204020204" pitchFamily="34" charset="-122"/>
                <a:ea typeface="微软雅黑" panose="020B0503020204020204" pitchFamily="34" charset="-122"/>
              </a:rPr>
              <a:t>）  </a:t>
            </a:r>
            <a:r>
              <a:rPr lang="en-US" altLang="zh-CN" sz="2400" b="0" dirty="0" err="1" smtClean="0">
                <a:solidFill>
                  <a:srgbClr val="333399"/>
                </a:solidFill>
                <a:latin typeface="微软雅黑" panose="020B0503020204020204" pitchFamily="34" charset="-122"/>
                <a:ea typeface="微软雅黑" panose="020B0503020204020204" pitchFamily="34" charset="-122"/>
              </a:rPr>
              <a:t>java.util</a:t>
            </a:r>
            <a:r>
              <a:rPr lang="zh-CN" altLang="en-US" sz="2400" b="0" dirty="0" smtClean="0">
                <a:solidFill>
                  <a:srgbClr val="333399"/>
                </a:solidFill>
                <a:latin typeface="微软雅黑" panose="020B0503020204020204" pitchFamily="34" charset="-122"/>
                <a:ea typeface="微软雅黑" panose="020B0503020204020204" pitchFamily="34" charset="-122"/>
              </a:rPr>
              <a:t>包下的</a:t>
            </a:r>
            <a:r>
              <a:rPr lang="en-US" altLang="zh-CN" sz="2400" b="0" dirty="0" smtClean="0">
                <a:solidFill>
                  <a:srgbClr val="333399"/>
                </a:solidFill>
                <a:latin typeface="微软雅黑" panose="020B0503020204020204" pitchFamily="34" charset="-122"/>
                <a:ea typeface="微软雅黑" panose="020B0503020204020204" pitchFamily="34" charset="-122"/>
              </a:rPr>
              <a:t>80</a:t>
            </a:r>
            <a:r>
              <a:rPr lang="zh-CN" altLang="en-US" sz="2400" b="0" dirty="0" smtClean="0">
                <a:solidFill>
                  <a:srgbClr val="333399"/>
                </a:solidFill>
                <a:latin typeface="微软雅黑" panose="020B0503020204020204" pitchFamily="34" charset="-122"/>
                <a:ea typeface="微软雅黑" panose="020B0503020204020204" pitchFamily="34" charset="-122"/>
              </a:rPr>
              <a:t>％以上的类的灵活运用，特别是集合类体系、规则表达式、</a:t>
            </a:r>
            <a:r>
              <a:rPr lang="en-US" altLang="zh-CN" sz="2400" b="0" dirty="0" smtClean="0">
                <a:solidFill>
                  <a:srgbClr val="333399"/>
                </a:solidFill>
                <a:latin typeface="微软雅黑" panose="020B0503020204020204" pitchFamily="34" charset="-122"/>
                <a:ea typeface="微软雅黑" panose="020B0503020204020204" pitchFamily="34" charset="-122"/>
              </a:rPr>
              <a:t>zip</a:t>
            </a:r>
            <a:r>
              <a:rPr lang="zh-CN" altLang="en-US" sz="2400" b="0" dirty="0" smtClean="0">
                <a:solidFill>
                  <a:srgbClr val="333399"/>
                </a:solidFill>
                <a:latin typeface="微软雅黑" panose="020B0503020204020204" pitchFamily="34" charset="-122"/>
                <a:ea typeface="微软雅黑" panose="020B0503020204020204" pitchFamily="34" charset="-122"/>
              </a:rPr>
              <a:t>、以及时间、随机数、 属性、资源和</a:t>
            </a:r>
            <a:r>
              <a:rPr lang="en-US" altLang="zh-CN" sz="2400" b="0" dirty="0" smtClean="0">
                <a:solidFill>
                  <a:srgbClr val="333399"/>
                </a:solidFill>
                <a:latin typeface="微软雅黑" panose="020B0503020204020204" pitchFamily="34" charset="-122"/>
                <a:ea typeface="微软雅黑" panose="020B0503020204020204" pitchFamily="34" charset="-122"/>
              </a:rPr>
              <a:t>Timer</a:t>
            </a:r>
            <a:r>
              <a:rPr lang="zh-CN" altLang="en-US" sz="2400" b="0" dirty="0" smtClean="0">
                <a:solidFill>
                  <a:srgbClr val="333399"/>
                </a:solidFill>
                <a:latin typeface="微软雅黑" panose="020B0503020204020204" pitchFamily="34" charset="-122"/>
                <a:ea typeface="微软雅黑" panose="020B0503020204020204" pitchFamily="34" charset="-122"/>
              </a:rPr>
              <a:t>。</a:t>
            </a:r>
            <a:endParaRPr lang="en-US" altLang="zh-CN" sz="2400" b="0" dirty="0" smtClean="0">
              <a:solidFill>
                <a:srgbClr val="333399"/>
              </a:solidFill>
              <a:latin typeface="微软雅黑" panose="020B0503020204020204" pitchFamily="34" charset="-122"/>
              <a:ea typeface="微软雅黑" panose="020B0503020204020204" pitchFamily="34" charset="-122"/>
            </a:endParaRPr>
          </a:p>
          <a:p>
            <a:pPr marL="0" lvl="0" indent="0" eaLnBrk="1" hangingPunct="1">
              <a:lnSpc>
                <a:spcPct val="130000"/>
              </a:lnSpc>
              <a:spcBef>
                <a:spcPct val="0"/>
              </a:spcBef>
              <a:buSzTx/>
              <a:buNone/>
              <a:defRPr/>
            </a:pPr>
            <a:r>
              <a:rPr lang="zh-CN" altLang="en-US" sz="2400" b="0" dirty="0" smtClean="0">
                <a:solidFill>
                  <a:srgbClr val="333399"/>
                </a:solidFill>
                <a:latin typeface="微软雅黑" panose="020B0503020204020204" pitchFamily="34" charset="-122"/>
                <a:ea typeface="微软雅黑" panose="020B0503020204020204" pitchFamily="34" charset="-122"/>
              </a:rPr>
              <a:t> </a:t>
            </a:r>
            <a:r>
              <a:rPr lang="en-US" altLang="zh-CN" sz="2400" b="0" dirty="0" smtClean="0">
                <a:solidFill>
                  <a:srgbClr val="333399"/>
                </a:solidFill>
                <a:latin typeface="微软雅黑" panose="020B0503020204020204" pitchFamily="34" charset="-122"/>
                <a:ea typeface="微软雅黑" panose="020B0503020204020204" pitchFamily="34" charset="-122"/>
              </a:rPr>
              <a:t>3</a:t>
            </a:r>
            <a:r>
              <a:rPr lang="zh-CN" altLang="en-US" sz="2400" b="0" dirty="0" smtClean="0">
                <a:solidFill>
                  <a:srgbClr val="333399"/>
                </a:solidFill>
                <a:latin typeface="微软雅黑" panose="020B0503020204020204" pitchFamily="34" charset="-122"/>
                <a:ea typeface="微软雅黑" panose="020B0503020204020204" pitchFamily="34" charset="-122"/>
              </a:rPr>
              <a:t>）  </a:t>
            </a:r>
            <a:r>
              <a:rPr lang="en-US" altLang="zh-CN" sz="2400" b="0" dirty="0" smtClean="0">
                <a:solidFill>
                  <a:srgbClr val="333399"/>
                </a:solidFill>
                <a:latin typeface="微软雅黑" panose="020B0503020204020204" pitchFamily="34" charset="-122"/>
                <a:ea typeface="微软雅黑" panose="020B0503020204020204" pitchFamily="34" charset="-122"/>
              </a:rPr>
              <a:t>java.io</a:t>
            </a:r>
            <a:r>
              <a:rPr lang="zh-CN" altLang="en-US" sz="2400" b="0" dirty="0" smtClean="0">
                <a:solidFill>
                  <a:srgbClr val="333399"/>
                </a:solidFill>
                <a:latin typeface="微软雅黑" panose="020B0503020204020204" pitchFamily="34" charset="-122"/>
                <a:ea typeface="微软雅黑" panose="020B0503020204020204" pitchFamily="34" charset="-122"/>
              </a:rPr>
              <a:t>包下的</a:t>
            </a:r>
            <a:r>
              <a:rPr lang="en-US" altLang="zh-CN" sz="2400" b="0" dirty="0" smtClean="0">
                <a:solidFill>
                  <a:srgbClr val="333399"/>
                </a:solidFill>
                <a:latin typeface="微软雅黑" panose="020B0503020204020204" pitchFamily="34" charset="-122"/>
                <a:ea typeface="微软雅黑" panose="020B0503020204020204" pitchFamily="34" charset="-122"/>
              </a:rPr>
              <a:t>60</a:t>
            </a:r>
            <a:r>
              <a:rPr lang="zh-CN" altLang="en-US" sz="2400" b="0" dirty="0" smtClean="0">
                <a:solidFill>
                  <a:srgbClr val="333399"/>
                </a:solidFill>
                <a:latin typeface="微软雅黑" panose="020B0503020204020204" pitchFamily="34" charset="-122"/>
                <a:ea typeface="微软雅黑" panose="020B0503020204020204" pitchFamily="34" charset="-122"/>
              </a:rPr>
              <a:t>％以上的类的使用，理解</a:t>
            </a:r>
            <a:r>
              <a:rPr lang="en-US" altLang="zh-CN" sz="2400" b="0" dirty="0" smtClean="0">
                <a:solidFill>
                  <a:srgbClr val="333399"/>
                </a:solidFill>
                <a:latin typeface="微软雅黑" panose="020B0503020204020204" pitchFamily="34" charset="-122"/>
                <a:ea typeface="微软雅黑" panose="020B0503020204020204" pitchFamily="34" charset="-122"/>
              </a:rPr>
              <a:t>IO</a:t>
            </a:r>
            <a:r>
              <a:rPr lang="zh-CN" altLang="en-US" sz="2400" b="0" dirty="0" smtClean="0">
                <a:solidFill>
                  <a:srgbClr val="333399"/>
                </a:solidFill>
                <a:latin typeface="微软雅黑" panose="020B0503020204020204" pitchFamily="34" charset="-122"/>
                <a:ea typeface="微软雅黑" panose="020B0503020204020204" pitchFamily="34" charset="-122"/>
              </a:rPr>
              <a:t>体系的基于管道模型的设计思路以及常用</a:t>
            </a:r>
            <a:r>
              <a:rPr lang="en-US" altLang="zh-CN" sz="2400" b="0" dirty="0" smtClean="0">
                <a:solidFill>
                  <a:srgbClr val="333399"/>
                </a:solidFill>
                <a:latin typeface="微软雅黑" panose="020B0503020204020204" pitchFamily="34" charset="-122"/>
                <a:ea typeface="微软雅黑" panose="020B0503020204020204" pitchFamily="34" charset="-122"/>
              </a:rPr>
              <a:t>IO</a:t>
            </a:r>
            <a:r>
              <a:rPr lang="zh-CN" altLang="en-US" sz="2400" b="0" dirty="0" smtClean="0">
                <a:solidFill>
                  <a:srgbClr val="333399"/>
                </a:solidFill>
                <a:latin typeface="微软雅黑" panose="020B0503020204020204" pitchFamily="34" charset="-122"/>
                <a:ea typeface="微软雅黑" panose="020B0503020204020204" pitchFamily="34" charset="-122"/>
              </a:rPr>
              <a:t>类的特性和使用场合。</a:t>
            </a:r>
          </a:p>
          <a:p>
            <a:pPr marL="0" lvl="0" indent="0" eaLnBrk="1" hangingPunct="1">
              <a:lnSpc>
                <a:spcPct val="130000"/>
              </a:lnSpc>
              <a:spcBef>
                <a:spcPct val="0"/>
              </a:spcBef>
              <a:buSzTx/>
              <a:buNone/>
              <a:defRPr/>
            </a:pPr>
            <a:r>
              <a:rPr lang="zh-CN" altLang="en-US" sz="2400" b="0" dirty="0" smtClean="0">
                <a:solidFill>
                  <a:srgbClr val="333399"/>
                </a:solidFill>
                <a:latin typeface="微软雅黑" panose="020B0503020204020204" pitchFamily="34" charset="-122"/>
                <a:ea typeface="微软雅黑" panose="020B0503020204020204" pitchFamily="34" charset="-122"/>
              </a:rPr>
              <a:t> </a:t>
            </a:r>
            <a:r>
              <a:rPr lang="en-US" altLang="zh-CN" sz="2400" b="0" dirty="0" smtClean="0">
                <a:solidFill>
                  <a:srgbClr val="333399"/>
                </a:solidFill>
                <a:latin typeface="微软雅黑" panose="020B0503020204020204" pitchFamily="34" charset="-122"/>
                <a:ea typeface="微软雅黑" panose="020B0503020204020204" pitchFamily="34" charset="-122"/>
              </a:rPr>
              <a:t>4</a:t>
            </a:r>
            <a:r>
              <a:rPr lang="zh-CN" altLang="en-US" sz="2400" b="0" dirty="0" smtClean="0">
                <a:solidFill>
                  <a:srgbClr val="333399"/>
                </a:solidFill>
                <a:latin typeface="微软雅黑" panose="020B0503020204020204" pitchFamily="34" charset="-122"/>
                <a:ea typeface="微软雅黑" panose="020B0503020204020204" pitchFamily="34" charset="-122"/>
              </a:rPr>
              <a:t>）  </a:t>
            </a:r>
            <a:r>
              <a:rPr lang="en-US" altLang="zh-CN" sz="2400" b="0" dirty="0" err="1" smtClean="0">
                <a:solidFill>
                  <a:srgbClr val="333399"/>
                </a:solidFill>
                <a:latin typeface="微软雅黑" panose="020B0503020204020204" pitchFamily="34" charset="-122"/>
                <a:ea typeface="微软雅黑" panose="020B0503020204020204" pitchFamily="34" charset="-122"/>
              </a:rPr>
              <a:t>java.math</a:t>
            </a:r>
            <a:r>
              <a:rPr lang="zh-CN" altLang="en-US" sz="2400" b="0" dirty="0" smtClean="0">
                <a:solidFill>
                  <a:srgbClr val="333399"/>
                </a:solidFill>
                <a:latin typeface="微软雅黑" panose="020B0503020204020204" pitchFamily="34" charset="-122"/>
                <a:ea typeface="微软雅黑" panose="020B0503020204020204" pitchFamily="34" charset="-122"/>
              </a:rPr>
              <a:t>包下的</a:t>
            </a:r>
            <a:r>
              <a:rPr lang="en-US" altLang="zh-CN" sz="2400" b="0" dirty="0" smtClean="0">
                <a:solidFill>
                  <a:srgbClr val="333399"/>
                </a:solidFill>
                <a:latin typeface="微软雅黑" panose="020B0503020204020204" pitchFamily="34" charset="-122"/>
                <a:ea typeface="微软雅黑" panose="020B0503020204020204" pitchFamily="34" charset="-122"/>
              </a:rPr>
              <a:t>100</a:t>
            </a:r>
            <a:r>
              <a:rPr lang="zh-CN" altLang="en-US" sz="2400" b="0" dirty="0" smtClean="0">
                <a:solidFill>
                  <a:srgbClr val="333399"/>
                </a:solidFill>
                <a:latin typeface="微软雅黑" panose="020B0503020204020204" pitchFamily="34" charset="-122"/>
                <a:ea typeface="微软雅黑" panose="020B0503020204020204" pitchFamily="34" charset="-122"/>
              </a:rPr>
              <a:t>％的内容。</a:t>
            </a:r>
          </a:p>
          <a:p>
            <a:pPr marL="0" lvl="0" indent="0" eaLnBrk="1" hangingPunct="1">
              <a:lnSpc>
                <a:spcPct val="130000"/>
              </a:lnSpc>
              <a:spcBef>
                <a:spcPct val="0"/>
              </a:spcBef>
              <a:buSzTx/>
              <a:buNone/>
              <a:defRPr/>
            </a:pPr>
            <a:r>
              <a:rPr lang="zh-CN" altLang="en-US" sz="2400" b="0" dirty="0" smtClean="0">
                <a:solidFill>
                  <a:srgbClr val="333399"/>
                </a:solidFill>
                <a:latin typeface="微软雅黑" panose="020B0503020204020204" pitchFamily="34" charset="-122"/>
                <a:ea typeface="微软雅黑" panose="020B0503020204020204" pitchFamily="34" charset="-122"/>
              </a:rPr>
              <a:t> </a:t>
            </a:r>
            <a:endParaRPr lang="zh-CN" altLang="en-US" sz="2400" b="0" kern="0" dirty="0" smtClean="0">
              <a:solidFill>
                <a:srgbClr val="333399"/>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四、</a:t>
            </a:r>
            <a:r>
              <a:rPr lang="en-US" altLang="zh-CN" sz="3600" b="0" dirty="0" smtClean="0">
                <a:latin typeface="微软雅黑" pitchFamily="34" charset="-122"/>
                <a:ea typeface="微软雅黑" pitchFamily="34" charset="-122"/>
              </a:rPr>
              <a:t> </a:t>
            </a:r>
            <a:r>
              <a:rPr lang="zh-CN" altLang="en-US" sz="3600" b="0" dirty="0" smtClean="0">
                <a:latin typeface="微软雅黑" pitchFamily="34" charset="-122"/>
                <a:ea typeface="微软雅黑" pitchFamily="34" charset="-122"/>
              </a:rPr>
              <a:t>编写</a:t>
            </a:r>
            <a:r>
              <a:rPr lang="en-US" altLang="zh-CN" sz="3600" b="0" dirty="0" smtClean="0">
                <a:latin typeface="微软雅黑" pitchFamily="34" charset="-122"/>
                <a:ea typeface="微软雅黑" pitchFamily="34" charset="-122"/>
              </a:rPr>
              <a:t>JAVA</a:t>
            </a:r>
            <a:r>
              <a:rPr lang="zh-CN" altLang="en-US" sz="3600" b="0" dirty="0" smtClean="0">
                <a:latin typeface="微软雅黑" pitchFamily="34" charset="-122"/>
                <a:ea typeface="微软雅黑" pitchFamily="34" charset="-122"/>
              </a:rPr>
              <a:t>程序</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sp>
        <p:nvSpPr>
          <p:cNvPr id="15" name="内容占位符 2"/>
          <p:cNvSpPr>
            <a:spLocks noGrp="1" noChangeArrowheads="1"/>
          </p:cNvSpPr>
          <p:nvPr>
            <p:ph idx="4294967295"/>
          </p:nvPr>
        </p:nvSpPr>
        <p:spPr bwMode="auto">
          <a:xfrm>
            <a:off x="1093324" y="1166043"/>
            <a:ext cx="8050676"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lv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5</a:t>
            </a:r>
            <a:r>
              <a:rPr lang="zh-CN" altLang="en-US" sz="2400" b="0" dirty="0" smtClean="0">
                <a:solidFill>
                  <a:srgbClr val="333399"/>
                </a:solidFill>
                <a:latin typeface="微软雅黑" panose="020B0503020204020204" pitchFamily="34" charset="-122"/>
                <a:ea typeface="微软雅黑" panose="020B0503020204020204" pitchFamily="34" charset="-122"/>
              </a:rPr>
              <a:t>）</a:t>
            </a:r>
            <a:r>
              <a:rPr lang="en-US" altLang="zh-CN" sz="2400" b="0" dirty="0" smtClean="0">
                <a:solidFill>
                  <a:srgbClr val="333399"/>
                </a:solidFill>
                <a:latin typeface="微软雅黑" panose="020B0503020204020204" pitchFamily="34" charset="-122"/>
                <a:ea typeface="微软雅黑" panose="020B0503020204020204" pitchFamily="34" charset="-122"/>
              </a:rPr>
              <a:t>java.net</a:t>
            </a:r>
            <a:r>
              <a:rPr lang="zh-CN" altLang="en-US" sz="2400" b="0" dirty="0" smtClean="0">
                <a:solidFill>
                  <a:srgbClr val="333399"/>
                </a:solidFill>
                <a:latin typeface="微软雅黑" panose="020B0503020204020204" pitchFamily="34" charset="-122"/>
                <a:ea typeface="微软雅黑" panose="020B0503020204020204" pitchFamily="34" charset="-122"/>
              </a:rPr>
              <a:t>包下的</a:t>
            </a:r>
            <a:r>
              <a:rPr lang="en-US" altLang="zh-CN" sz="2400" b="0" dirty="0" smtClean="0">
                <a:solidFill>
                  <a:srgbClr val="333399"/>
                </a:solidFill>
                <a:latin typeface="微软雅黑" panose="020B0503020204020204" pitchFamily="34" charset="-122"/>
                <a:ea typeface="微软雅黑" panose="020B0503020204020204" pitchFamily="34" charset="-122"/>
              </a:rPr>
              <a:t>60</a:t>
            </a:r>
            <a:r>
              <a:rPr lang="zh-CN" altLang="en-US" sz="2400" b="0" dirty="0" smtClean="0">
                <a:solidFill>
                  <a:srgbClr val="333399"/>
                </a:solidFill>
                <a:latin typeface="微软雅黑" panose="020B0503020204020204" pitchFamily="34" charset="-122"/>
                <a:ea typeface="微软雅黑" panose="020B0503020204020204" pitchFamily="34" charset="-122"/>
              </a:rPr>
              <a:t>％以上的内容，对各个类的功能比较熟悉。</a:t>
            </a:r>
          </a:p>
          <a:p>
            <a:pPr marL="0" lv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6</a:t>
            </a:r>
            <a:r>
              <a:rPr lang="zh-CN" altLang="en-US" sz="2400" b="0" dirty="0" smtClean="0">
                <a:solidFill>
                  <a:srgbClr val="333399"/>
                </a:solidFill>
                <a:latin typeface="微软雅黑" panose="020B0503020204020204" pitchFamily="34" charset="-122"/>
                <a:ea typeface="微软雅黑" panose="020B0503020204020204" pitchFamily="34" charset="-122"/>
              </a:rPr>
              <a:t>）</a:t>
            </a:r>
            <a:r>
              <a:rPr lang="en-US" altLang="zh-CN" sz="2400" b="0" dirty="0" err="1" smtClean="0">
                <a:solidFill>
                  <a:srgbClr val="333399"/>
                </a:solidFill>
                <a:latin typeface="微软雅黑" panose="020B0503020204020204" pitchFamily="34" charset="-122"/>
                <a:ea typeface="微软雅黑" panose="020B0503020204020204" pitchFamily="34" charset="-122"/>
              </a:rPr>
              <a:t>java.text</a:t>
            </a:r>
            <a:r>
              <a:rPr lang="zh-CN" altLang="en-US" sz="2400" b="0" dirty="0" smtClean="0">
                <a:solidFill>
                  <a:srgbClr val="333399"/>
                </a:solidFill>
                <a:latin typeface="微软雅黑" panose="020B0503020204020204" pitchFamily="34" charset="-122"/>
                <a:ea typeface="微软雅黑" panose="020B0503020204020204" pitchFamily="34" charset="-122"/>
              </a:rPr>
              <a:t>包下的</a:t>
            </a:r>
            <a:r>
              <a:rPr lang="en-US" altLang="zh-CN" sz="2400" b="0" dirty="0" smtClean="0">
                <a:solidFill>
                  <a:srgbClr val="333399"/>
                </a:solidFill>
                <a:latin typeface="微软雅黑" panose="020B0503020204020204" pitchFamily="34" charset="-122"/>
                <a:ea typeface="微软雅黑" panose="020B0503020204020204" pitchFamily="34" charset="-122"/>
              </a:rPr>
              <a:t>60</a:t>
            </a:r>
            <a:r>
              <a:rPr lang="zh-CN" altLang="en-US" sz="2400" b="0" dirty="0" smtClean="0">
                <a:solidFill>
                  <a:srgbClr val="333399"/>
                </a:solidFill>
                <a:latin typeface="微软雅黑" panose="020B0503020204020204" pitchFamily="34" charset="-122"/>
                <a:ea typeface="微软雅黑" panose="020B0503020204020204" pitchFamily="34" charset="-122"/>
              </a:rPr>
              <a:t>％以上的内容，特别是各种格式化类。</a:t>
            </a:r>
          </a:p>
          <a:p>
            <a:pPr marL="0" lv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7</a:t>
            </a:r>
            <a:r>
              <a:rPr lang="zh-CN" altLang="en-US" sz="2400" b="0" dirty="0" smtClean="0">
                <a:solidFill>
                  <a:srgbClr val="333399"/>
                </a:solidFill>
                <a:latin typeface="微软雅黑" panose="020B0503020204020204" pitchFamily="34" charset="-122"/>
                <a:ea typeface="微软雅黑" panose="020B0503020204020204" pitchFamily="34" charset="-122"/>
              </a:rPr>
              <a:t>）熟练运用</a:t>
            </a:r>
            <a:r>
              <a:rPr lang="en-US" altLang="zh-CN" sz="2400" b="0" dirty="0" smtClean="0">
                <a:solidFill>
                  <a:srgbClr val="333399"/>
                </a:solidFill>
                <a:latin typeface="微软雅黑" panose="020B0503020204020204" pitchFamily="34" charset="-122"/>
                <a:ea typeface="微软雅黑" panose="020B0503020204020204" pitchFamily="34" charset="-122"/>
              </a:rPr>
              <a:t>JDBC</a:t>
            </a:r>
            <a:r>
              <a:rPr lang="zh-CN" altLang="en-US" sz="2400" b="0" dirty="0" smtClean="0">
                <a:solidFill>
                  <a:srgbClr val="333399"/>
                </a:solidFill>
                <a:latin typeface="微软雅黑" panose="020B0503020204020204" pitchFamily="34" charset="-122"/>
                <a:ea typeface="微软雅黑" panose="020B0503020204020204" pitchFamily="34" charset="-122"/>
              </a:rPr>
              <a:t>。</a:t>
            </a:r>
          </a:p>
          <a:p>
            <a:pPr marL="0" lv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8</a:t>
            </a:r>
            <a:r>
              <a:rPr lang="zh-CN" altLang="en-US" sz="2400" b="0" dirty="0" smtClean="0">
                <a:solidFill>
                  <a:srgbClr val="333399"/>
                </a:solidFill>
                <a:latin typeface="微软雅黑" panose="020B0503020204020204" pitchFamily="34" charset="-122"/>
                <a:ea typeface="微软雅黑" panose="020B0503020204020204" pitchFamily="34" charset="-122"/>
              </a:rPr>
              <a:t>）</a:t>
            </a:r>
            <a:r>
              <a:rPr lang="en-US" altLang="zh-CN" sz="2400" b="0" dirty="0" err="1" smtClean="0">
                <a:solidFill>
                  <a:srgbClr val="333399"/>
                </a:solidFill>
                <a:latin typeface="微软雅黑" panose="020B0503020204020204" pitchFamily="34" charset="-122"/>
                <a:ea typeface="微软雅黑" panose="020B0503020204020204" pitchFamily="34" charset="-122"/>
              </a:rPr>
              <a:t>java.security</a:t>
            </a:r>
            <a:r>
              <a:rPr lang="zh-CN" altLang="en-US" sz="2400" b="0" dirty="0" smtClean="0">
                <a:solidFill>
                  <a:srgbClr val="333399"/>
                </a:solidFill>
                <a:latin typeface="微软雅黑" panose="020B0503020204020204" pitchFamily="34" charset="-122"/>
                <a:ea typeface="微软雅黑" panose="020B0503020204020204" pitchFamily="34" charset="-122"/>
              </a:rPr>
              <a:t>包下</a:t>
            </a:r>
            <a:r>
              <a:rPr lang="en-US" altLang="zh-CN" sz="2400" b="0" dirty="0" smtClean="0">
                <a:solidFill>
                  <a:srgbClr val="333399"/>
                </a:solidFill>
                <a:latin typeface="微软雅黑" panose="020B0503020204020204" pitchFamily="34" charset="-122"/>
                <a:ea typeface="微软雅黑" panose="020B0503020204020204" pitchFamily="34" charset="-122"/>
              </a:rPr>
              <a:t>40</a:t>
            </a:r>
            <a:r>
              <a:rPr lang="zh-CN" altLang="en-US" sz="2400" b="0" dirty="0" smtClean="0">
                <a:solidFill>
                  <a:srgbClr val="333399"/>
                </a:solidFill>
                <a:latin typeface="微软雅黑" panose="020B0503020204020204" pitchFamily="34" charset="-122"/>
                <a:ea typeface="微软雅黑" panose="020B0503020204020204" pitchFamily="34" charset="-122"/>
              </a:rPr>
              <a:t>％以上的内容，如果对于安全没有接触的话根本就不可能掌握</a:t>
            </a:r>
            <a:r>
              <a:rPr lang="en-US" altLang="zh-CN" sz="2400" b="0" dirty="0" smtClean="0">
                <a:solidFill>
                  <a:srgbClr val="333399"/>
                </a:solidFill>
                <a:latin typeface="微软雅黑" panose="020B0503020204020204" pitchFamily="34" charset="-122"/>
                <a:ea typeface="微软雅黑" panose="020B0503020204020204" pitchFamily="34" charset="-122"/>
              </a:rPr>
              <a:t>java</a:t>
            </a:r>
            <a:r>
              <a:rPr lang="zh-CN" altLang="en-US" sz="2400" b="0" dirty="0" smtClean="0">
                <a:solidFill>
                  <a:srgbClr val="333399"/>
                </a:solidFill>
                <a:latin typeface="微软雅黑" panose="020B0503020204020204" pitchFamily="34" charset="-122"/>
                <a:ea typeface="微软雅黑" panose="020B0503020204020204" pitchFamily="34" charset="-122"/>
              </a:rPr>
              <a:t>。</a:t>
            </a:r>
          </a:p>
          <a:p>
            <a:pPr marL="0" lv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9</a:t>
            </a:r>
            <a:r>
              <a:rPr lang="zh-CN" altLang="en-US" sz="2400" b="0" dirty="0" smtClean="0">
                <a:solidFill>
                  <a:srgbClr val="333399"/>
                </a:solidFill>
                <a:latin typeface="微软雅黑" panose="020B0503020204020204" pitchFamily="34" charset="-122"/>
                <a:ea typeface="微软雅黑" panose="020B0503020204020204" pitchFamily="34" charset="-122"/>
              </a:rPr>
              <a:t>）</a:t>
            </a:r>
            <a:r>
              <a:rPr lang="en-US" altLang="zh-CN" sz="2400" b="0" dirty="0" smtClean="0">
                <a:solidFill>
                  <a:srgbClr val="333399"/>
                </a:solidFill>
                <a:latin typeface="微软雅黑" panose="020B0503020204020204" pitchFamily="34" charset="-122"/>
                <a:ea typeface="微软雅黑" panose="020B0503020204020204" pitchFamily="34" charset="-122"/>
              </a:rPr>
              <a:t>AWT</a:t>
            </a:r>
            <a:r>
              <a:rPr lang="zh-CN" altLang="en-US" sz="2400" b="0" dirty="0" smtClean="0">
                <a:solidFill>
                  <a:srgbClr val="333399"/>
                </a:solidFill>
                <a:latin typeface="微软雅黑" panose="020B0503020204020204" pitchFamily="34" charset="-122"/>
                <a:ea typeface="微软雅黑" panose="020B0503020204020204" pitchFamily="34" charset="-122"/>
              </a:rPr>
              <a:t>的基本内容，包括各种组件事件、监听器、布局管理器、常用组件、打印。</a:t>
            </a:r>
          </a:p>
          <a:p>
            <a:pPr marL="0" lv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10</a:t>
            </a:r>
            <a:r>
              <a:rPr lang="zh-CN" altLang="en-US" sz="2400" b="0" dirty="0" smtClean="0">
                <a:solidFill>
                  <a:srgbClr val="333399"/>
                </a:solidFill>
                <a:latin typeface="微软雅黑" panose="020B0503020204020204" pitchFamily="34" charset="-122"/>
                <a:ea typeface="微软雅黑" panose="020B0503020204020204" pitchFamily="34" charset="-122"/>
              </a:rPr>
              <a:t>）</a:t>
            </a:r>
            <a:r>
              <a:rPr lang="en-US" altLang="zh-CN" sz="2400" b="0" dirty="0" smtClean="0">
                <a:solidFill>
                  <a:srgbClr val="333399"/>
                </a:solidFill>
                <a:latin typeface="微软雅黑" panose="020B0503020204020204" pitchFamily="34" charset="-122"/>
                <a:ea typeface="微软雅黑" panose="020B0503020204020204" pitchFamily="34" charset="-122"/>
              </a:rPr>
              <a:t>Swing</a:t>
            </a:r>
            <a:r>
              <a:rPr lang="zh-CN" altLang="en-US" sz="2400" b="0" dirty="0" smtClean="0">
                <a:solidFill>
                  <a:srgbClr val="333399"/>
                </a:solidFill>
                <a:latin typeface="微软雅黑" panose="020B0503020204020204" pitchFamily="34" charset="-122"/>
                <a:ea typeface="微软雅黑" panose="020B0503020204020204" pitchFamily="34" charset="-122"/>
              </a:rPr>
              <a:t>的基本内容，和</a:t>
            </a:r>
            <a:r>
              <a:rPr lang="en-US" altLang="zh-CN" sz="2400" b="0" dirty="0" smtClean="0">
                <a:solidFill>
                  <a:srgbClr val="333399"/>
                </a:solidFill>
                <a:latin typeface="微软雅黑" panose="020B0503020204020204" pitchFamily="34" charset="-122"/>
                <a:ea typeface="微软雅黑" panose="020B0503020204020204" pitchFamily="34" charset="-122"/>
              </a:rPr>
              <a:t>AWT</a:t>
            </a:r>
            <a:r>
              <a:rPr lang="zh-CN" altLang="en-US" sz="2400" b="0" dirty="0" smtClean="0">
                <a:solidFill>
                  <a:srgbClr val="333399"/>
                </a:solidFill>
                <a:latin typeface="微软雅黑" panose="020B0503020204020204" pitchFamily="34" charset="-122"/>
                <a:ea typeface="微软雅黑" panose="020B0503020204020204" pitchFamily="34" charset="-122"/>
              </a:rPr>
              <a:t>的要求类似。</a:t>
            </a:r>
          </a:p>
          <a:p>
            <a:pPr marL="0" lvl="0" indent="0" eaLnBrk="1" hangingPunct="1">
              <a:lnSpc>
                <a:spcPct val="130000"/>
              </a:lnSpc>
              <a:spcBef>
                <a:spcPct val="0"/>
              </a:spcBef>
              <a:buSzTx/>
              <a:buNone/>
              <a:defRPr/>
            </a:pPr>
            <a:r>
              <a:rPr lang="en-US" altLang="zh-CN" sz="2400" b="0" dirty="0" smtClean="0">
                <a:solidFill>
                  <a:srgbClr val="333399"/>
                </a:solidFill>
                <a:latin typeface="微软雅黑" panose="020B0503020204020204" pitchFamily="34" charset="-122"/>
                <a:ea typeface="微软雅黑" panose="020B0503020204020204" pitchFamily="34" charset="-122"/>
              </a:rPr>
              <a:t>11</a:t>
            </a:r>
            <a:r>
              <a:rPr lang="zh-CN" altLang="en-US" sz="2400" b="0" dirty="0" smtClean="0">
                <a:solidFill>
                  <a:srgbClr val="333399"/>
                </a:solidFill>
                <a:latin typeface="微软雅黑" panose="020B0503020204020204" pitchFamily="34" charset="-122"/>
                <a:ea typeface="微软雅黑" panose="020B0503020204020204" pitchFamily="34" charset="-122"/>
              </a:rPr>
              <a:t>）</a:t>
            </a:r>
            <a:r>
              <a:rPr lang="en-US" altLang="zh-CN" sz="2400" b="0" dirty="0" smtClean="0">
                <a:solidFill>
                  <a:srgbClr val="333399"/>
                </a:solidFill>
                <a:latin typeface="微软雅黑" panose="020B0503020204020204" pitchFamily="34" charset="-122"/>
                <a:ea typeface="微软雅黑" panose="020B0503020204020204" pitchFamily="34" charset="-122"/>
              </a:rPr>
              <a:t>XML</a:t>
            </a:r>
            <a:r>
              <a:rPr lang="zh-CN" altLang="en-US" sz="2400" b="0" dirty="0" smtClean="0">
                <a:solidFill>
                  <a:srgbClr val="333399"/>
                </a:solidFill>
                <a:latin typeface="微软雅黑" panose="020B0503020204020204" pitchFamily="34" charset="-122"/>
                <a:ea typeface="微软雅黑" panose="020B0503020204020204" pitchFamily="34" charset="-122"/>
              </a:rPr>
              <a:t>处理，熟悉</a:t>
            </a:r>
            <a:r>
              <a:rPr lang="en-US" altLang="zh-CN" sz="2400" b="0" dirty="0" smtClean="0">
                <a:solidFill>
                  <a:srgbClr val="333399"/>
                </a:solidFill>
                <a:latin typeface="微软雅黑" panose="020B0503020204020204" pitchFamily="34" charset="-122"/>
                <a:ea typeface="微软雅黑" panose="020B0503020204020204" pitchFamily="34" charset="-122"/>
              </a:rPr>
              <a:t>SAX</a:t>
            </a:r>
            <a:r>
              <a:rPr lang="zh-CN" altLang="en-US" sz="2400" b="0" dirty="0" smtClean="0">
                <a:solidFill>
                  <a:srgbClr val="333399"/>
                </a:solidFill>
                <a:latin typeface="微软雅黑" panose="020B0503020204020204" pitchFamily="34" charset="-122"/>
                <a:ea typeface="微软雅黑" panose="020B0503020204020204" pitchFamily="34" charset="-122"/>
              </a:rPr>
              <a:t>、</a:t>
            </a:r>
            <a:r>
              <a:rPr lang="en-US" altLang="zh-CN" sz="2400" b="0" dirty="0" smtClean="0">
                <a:solidFill>
                  <a:srgbClr val="333399"/>
                </a:solidFill>
                <a:latin typeface="微软雅黑" panose="020B0503020204020204" pitchFamily="34" charset="-122"/>
                <a:ea typeface="微软雅黑" panose="020B0503020204020204" pitchFamily="34" charset="-122"/>
              </a:rPr>
              <a:t>DOM</a:t>
            </a:r>
            <a:r>
              <a:rPr lang="zh-CN" altLang="en-US" sz="2400" b="0" dirty="0" smtClean="0">
                <a:solidFill>
                  <a:srgbClr val="333399"/>
                </a:solidFill>
                <a:latin typeface="微软雅黑" panose="020B0503020204020204" pitchFamily="34" charset="-122"/>
                <a:ea typeface="微软雅黑" panose="020B0503020204020204" pitchFamily="34" charset="-122"/>
              </a:rPr>
              <a:t>以及</a:t>
            </a:r>
            <a:r>
              <a:rPr lang="en-US" altLang="zh-CN" sz="2400" b="0" dirty="0" smtClean="0">
                <a:solidFill>
                  <a:srgbClr val="333399"/>
                </a:solidFill>
                <a:latin typeface="微软雅黑" panose="020B0503020204020204" pitchFamily="34" charset="-122"/>
                <a:ea typeface="微软雅黑" panose="020B0503020204020204" pitchFamily="34" charset="-122"/>
              </a:rPr>
              <a:t>JDOM</a:t>
            </a:r>
            <a:r>
              <a:rPr lang="zh-CN" altLang="en-US" sz="2400" b="0" dirty="0" smtClean="0">
                <a:solidFill>
                  <a:srgbClr val="333399"/>
                </a:solidFill>
                <a:latin typeface="微软雅黑" panose="020B0503020204020204" pitchFamily="34" charset="-122"/>
                <a:ea typeface="微软雅黑" panose="020B0503020204020204" pitchFamily="34" charset="-122"/>
              </a:rPr>
              <a:t>的优缺点并且能够使用其中的一种完成</a:t>
            </a:r>
            <a:r>
              <a:rPr lang="en-US" altLang="zh-CN" sz="2400" b="0" dirty="0" smtClean="0">
                <a:solidFill>
                  <a:srgbClr val="333399"/>
                </a:solidFill>
                <a:latin typeface="微软雅黑" panose="020B0503020204020204" pitchFamily="34" charset="-122"/>
                <a:ea typeface="微软雅黑" panose="020B0503020204020204" pitchFamily="34" charset="-122"/>
              </a:rPr>
              <a:t>XML</a:t>
            </a:r>
            <a:r>
              <a:rPr lang="zh-CN" altLang="en-US" sz="2400" b="0" dirty="0" smtClean="0">
                <a:solidFill>
                  <a:srgbClr val="333399"/>
                </a:solidFill>
                <a:latin typeface="微软雅黑" panose="020B0503020204020204" pitchFamily="34" charset="-122"/>
                <a:ea typeface="微软雅黑" panose="020B0503020204020204" pitchFamily="34" charset="-122"/>
              </a:rPr>
              <a:t>的解析及内容处理。</a:t>
            </a:r>
          </a:p>
          <a:p>
            <a:pPr marL="0" indent="0" eaLnBrk="1" hangingPunct="1">
              <a:lnSpc>
                <a:spcPct val="130000"/>
              </a:lnSpc>
              <a:spcBef>
                <a:spcPct val="0"/>
              </a:spcBef>
              <a:buSzTx/>
              <a:buFont typeface="Arial" pitchFamily="34" charset="0"/>
              <a:buChar char="•"/>
              <a:defRPr/>
            </a:pPr>
            <a:endParaRPr lang="en-US" altLang="zh-CN" sz="2400" b="0" dirty="0" smtClean="0">
              <a:solidFill>
                <a:srgbClr val="333399"/>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30000"/>
              </a:lnSpc>
              <a:spcBef>
                <a:spcPts val="0"/>
              </a:spcBef>
              <a:spcAft>
                <a:spcPts val="0"/>
              </a:spcAft>
              <a:buClrTx/>
              <a:buSzTx/>
              <a:buNone/>
              <a:tabLst/>
              <a:defRPr/>
            </a:pPr>
            <a:endParaRPr lang="zh-CN" altLang="en-US" sz="2400" b="0" kern="0" dirty="0" smtClean="0">
              <a:solidFill>
                <a:srgbClr val="333399"/>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p>
        </p:txBody>
      </p:sp>
      <p:sp>
        <p:nvSpPr>
          <p:cNvPr id="15364" name="Rectangle 72"/>
          <p:cNvSpPr>
            <a:spLocks noChangeArrowheads="1"/>
          </p:cNvSpPr>
          <p:nvPr/>
        </p:nvSpPr>
        <p:spPr bwMode="gray">
          <a:xfrm>
            <a:off x="1168400" y="1814513"/>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sp>
        <p:nvSpPr>
          <p:cNvPr id="26" name="Rectangle 6"/>
          <p:cNvSpPr txBox="1">
            <a:spLocks noChangeArrowheads="1"/>
          </p:cNvSpPr>
          <p:nvPr/>
        </p:nvSpPr>
        <p:spPr bwMode="auto">
          <a:xfrm>
            <a:off x="1048334" y="1106039"/>
            <a:ext cx="7433514" cy="2031299"/>
          </a:xfrm>
          <a:prstGeom prst="rect">
            <a:avLst/>
          </a:prstGeom>
          <a:noFill/>
          <a:ln w="9525">
            <a:noFill/>
            <a:miter lim="800000"/>
            <a:headEnd/>
            <a:tailEnd/>
          </a:ln>
        </p:spPr>
        <p:txBody>
          <a:bodyPr lIns="51435" tIns="25718" rIns="51435" bIns="25718"/>
          <a:lstStyle/>
          <a:p>
            <a:pPr marL="193675" marR="0" lvl="0" indent="-193675" defTabSz="514350" eaLnBrk="1" fontAlgn="auto" latinLnBrk="0" hangingPunct="1">
              <a:lnSpc>
                <a:spcPct val="150000"/>
              </a:lnSpc>
              <a:spcBef>
                <a:spcPct val="20000"/>
              </a:spcBef>
              <a:spcAft>
                <a:spcPts val="0"/>
              </a:spcAft>
              <a:buClrTx/>
              <a:buSzTx/>
              <a:buFont typeface="Arial" pitchFamily="34" charset="0"/>
              <a:buChar char="•"/>
              <a:tabLst/>
              <a:defRPr/>
            </a:pPr>
            <a:r>
              <a:rPr lang="zh-CN" altLang="en-US" sz="2400" b="0" kern="0" dirty="0" smtClean="0">
                <a:solidFill>
                  <a:srgbClr val="333399"/>
                </a:solidFill>
                <a:latin typeface="微软雅黑" pitchFamily="34" charset="-122"/>
                <a:ea typeface="微软雅黑" pitchFamily="34" charset="-122"/>
              </a:rPr>
              <a:t>为了使用</a:t>
            </a:r>
            <a:r>
              <a:rPr lang="en-US" altLang="zh-CN" sz="2400" b="0" kern="0" dirty="0" smtClean="0">
                <a:solidFill>
                  <a:srgbClr val="333399"/>
                </a:solidFill>
                <a:latin typeface="微软雅黑" pitchFamily="34" charset="-122"/>
                <a:ea typeface="微软雅黑" pitchFamily="34" charset="-122"/>
              </a:rPr>
              <a:t>Eclipse</a:t>
            </a:r>
            <a:r>
              <a:rPr lang="zh-CN" altLang="en-US" sz="2400" b="0" kern="0" dirty="0" smtClean="0">
                <a:solidFill>
                  <a:srgbClr val="333399"/>
                </a:solidFill>
                <a:latin typeface="微软雅黑" pitchFamily="34" charset="-122"/>
                <a:ea typeface="微软雅黑" pitchFamily="34" charset="-122"/>
              </a:rPr>
              <a:t>开发</a:t>
            </a:r>
            <a:r>
              <a:rPr lang="en-US" altLang="zh-CN" sz="2400" b="0" kern="0" dirty="0" smtClean="0">
                <a:solidFill>
                  <a:srgbClr val="333399"/>
                </a:solidFill>
                <a:latin typeface="微软雅黑" pitchFamily="34" charset="-122"/>
                <a:ea typeface="微软雅黑" pitchFamily="34" charset="-122"/>
              </a:rPr>
              <a:t>Java</a:t>
            </a:r>
            <a:r>
              <a:rPr lang="zh-CN" altLang="en-US" sz="2400" b="0" kern="0" dirty="0" smtClean="0">
                <a:solidFill>
                  <a:srgbClr val="333399"/>
                </a:solidFill>
                <a:latin typeface="微软雅黑" pitchFamily="34" charset="-122"/>
                <a:ea typeface="微软雅黑" pitchFamily="34" charset="-122"/>
              </a:rPr>
              <a:t>应用程序，需要安装</a:t>
            </a:r>
            <a:r>
              <a:rPr lang="en-US" altLang="zh-CN" sz="2400" b="0" kern="0" dirty="0" smtClean="0">
                <a:solidFill>
                  <a:srgbClr val="333399"/>
                </a:solidFill>
                <a:latin typeface="微软雅黑" pitchFamily="34" charset="-122"/>
                <a:ea typeface="微软雅黑" pitchFamily="34" charset="-122"/>
              </a:rPr>
              <a:t>Eclipse IDE</a:t>
            </a:r>
            <a:r>
              <a:rPr lang="zh-CN" altLang="en-US" sz="2400" b="0" kern="0" dirty="0" smtClean="0">
                <a:solidFill>
                  <a:srgbClr val="333399"/>
                </a:solidFill>
                <a:latin typeface="微软雅黑" pitchFamily="34" charset="-122"/>
                <a:ea typeface="微软雅黑" pitchFamily="34" charset="-122"/>
              </a:rPr>
              <a:t>和</a:t>
            </a:r>
            <a:r>
              <a:rPr lang="en-US" altLang="zh-CN" sz="2400" b="0" kern="0" dirty="0" smtClean="0">
                <a:solidFill>
                  <a:srgbClr val="333399"/>
                </a:solidFill>
                <a:latin typeface="微软雅黑" pitchFamily="34" charset="-122"/>
                <a:ea typeface="微软雅黑" pitchFamily="34" charset="-122"/>
              </a:rPr>
              <a:t>Java JDK </a:t>
            </a:r>
            <a:r>
              <a:rPr lang="zh-CN" altLang="en-US" sz="2400" b="0" kern="0" dirty="0" smtClean="0">
                <a:solidFill>
                  <a:srgbClr val="333399"/>
                </a:solidFill>
                <a:latin typeface="微软雅黑" pitchFamily="34" charset="-122"/>
                <a:ea typeface="微软雅黑" pitchFamily="34" charset="-122"/>
              </a:rPr>
              <a:t>。</a:t>
            </a:r>
            <a:r>
              <a:rPr lang="en-US" altLang="zh-CN" sz="2400" b="0" kern="0" dirty="0" smtClean="0">
                <a:solidFill>
                  <a:srgbClr val="333399"/>
                </a:solidFill>
                <a:latin typeface="微软雅黑" pitchFamily="34" charset="-122"/>
                <a:ea typeface="微软雅黑" pitchFamily="34" charset="-122"/>
              </a:rPr>
              <a:t>Eclipse </a:t>
            </a:r>
            <a:r>
              <a:rPr lang="zh-CN" altLang="en-US" sz="2400" b="0" kern="0" dirty="0" smtClean="0">
                <a:solidFill>
                  <a:srgbClr val="333399"/>
                </a:solidFill>
                <a:latin typeface="微软雅黑" pitchFamily="34" charset="-122"/>
                <a:ea typeface="微软雅黑" pitchFamily="34" charset="-122"/>
              </a:rPr>
              <a:t>主站提供了</a:t>
            </a:r>
            <a:r>
              <a:rPr lang="en-US" altLang="zh-CN" sz="2400" b="0" kern="0" dirty="0" smtClean="0">
                <a:solidFill>
                  <a:srgbClr val="333399"/>
                </a:solidFill>
                <a:latin typeface="微软雅黑" pitchFamily="34" charset="-122"/>
                <a:ea typeface="微软雅黑" pitchFamily="34" charset="-122"/>
              </a:rPr>
              <a:t>JDK</a:t>
            </a:r>
            <a:r>
              <a:rPr lang="zh-CN" altLang="en-US" sz="2400" b="0" kern="0" dirty="0" smtClean="0">
                <a:solidFill>
                  <a:srgbClr val="333399"/>
                </a:solidFill>
                <a:latin typeface="微软雅黑" pitchFamily="34" charset="-122"/>
                <a:ea typeface="微软雅黑" pitchFamily="34" charset="-122"/>
              </a:rPr>
              <a:t>和</a:t>
            </a:r>
            <a:r>
              <a:rPr lang="en-US" altLang="zh-CN" sz="2400" b="0" kern="0" dirty="0" smtClean="0">
                <a:solidFill>
                  <a:srgbClr val="333399"/>
                </a:solidFill>
                <a:latin typeface="微软雅黑" pitchFamily="34" charset="-122"/>
                <a:ea typeface="微软雅黑" pitchFamily="34" charset="-122"/>
              </a:rPr>
              <a:t>Eclipse</a:t>
            </a:r>
            <a:r>
              <a:rPr lang="zh-CN" altLang="en-US" sz="2400" b="0" kern="0" dirty="0" smtClean="0">
                <a:solidFill>
                  <a:srgbClr val="333399"/>
                </a:solidFill>
                <a:latin typeface="微软雅黑" pitchFamily="34" charset="-122"/>
                <a:ea typeface="微软雅黑" pitchFamily="34" charset="-122"/>
              </a:rPr>
              <a:t>的捆绑包，可以登录到</a:t>
            </a:r>
            <a:r>
              <a:rPr lang="en-US" altLang="zh-CN" sz="2400" b="0" kern="0" dirty="0" smtClean="0">
                <a:solidFill>
                  <a:srgbClr val="333399"/>
                </a:solidFill>
                <a:latin typeface="微软雅黑" pitchFamily="34" charset="-122"/>
                <a:ea typeface="微软雅黑" pitchFamily="34" charset="-122"/>
              </a:rPr>
              <a:t>http://www.eclipse.org/downloads</a:t>
            </a:r>
            <a:r>
              <a:rPr lang="zh-CN" altLang="en-US" sz="2400" b="0" kern="0" dirty="0" smtClean="0">
                <a:solidFill>
                  <a:srgbClr val="333399"/>
                </a:solidFill>
                <a:latin typeface="微软雅黑" pitchFamily="34" charset="-122"/>
                <a:ea typeface="微软雅黑" pitchFamily="34" charset="-122"/>
              </a:rPr>
              <a:t>免费下载。</a:t>
            </a:r>
          </a:p>
        </p:txBody>
      </p:sp>
      <p:pic>
        <p:nvPicPr>
          <p:cNvPr id="8" name="图片 5"/>
          <p:cNvPicPr>
            <a:picLocks noChangeAspect="1"/>
          </p:cNvPicPr>
          <p:nvPr/>
        </p:nvPicPr>
        <p:blipFill>
          <a:blip r:embed="rId3" cstate="print"/>
          <a:srcRect/>
          <a:stretch>
            <a:fillRect/>
          </a:stretch>
        </p:blipFill>
        <p:spPr bwMode="auto">
          <a:xfrm>
            <a:off x="2538796" y="3411976"/>
            <a:ext cx="5943052" cy="317580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5" y="1205679"/>
            <a:ext cx="2133536"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8" y="1223251"/>
            <a:ext cx="449235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1.</a:t>
            </a:r>
            <a:r>
              <a:rPr lang="zh-CN" altLang="en-US" sz="2800" b="0" dirty="0" smtClean="0">
                <a:solidFill>
                  <a:srgbClr val="FFFFFF"/>
                </a:solidFill>
                <a:ea typeface="宋体" panose="02010600030101010101" pitchFamily="2" charset="-122"/>
              </a:rPr>
              <a:t> </a:t>
            </a:r>
            <a:r>
              <a:rPr lang="zh-CN" altLang="en-US" sz="2800" b="0" dirty="0" smtClean="0">
                <a:solidFill>
                  <a:srgbClr val="FFFFFF"/>
                </a:solidFill>
                <a:latin typeface="微软雅黑" pitchFamily="34" charset="-122"/>
                <a:ea typeface="微软雅黑" pitchFamily="34" charset="-122"/>
              </a:rPr>
              <a:t>安装</a:t>
            </a:r>
            <a:r>
              <a:rPr lang="zh-CN" altLang="en-US" sz="2800" b="0" dirty="0" smtClean="0">
                <a:solidFill>
                  <a:schemeClr val="bg1"/>
                </a:solidFill>
                <a:latin typeface="微软雅黑" pitchFamily="34" charset="-122"/>
                <a:ea typeface="微软雅黑" pitchFamily="34" charset="-122"/>
              </a:rPr>
              <a:t>步骤</a:t>
            </a:r>
            <a:endParaRPr lang="zh-CN" altLang="en-US" sz="2800" b="0" dirty="0">
              <a:solidFill>
                <a:schemeClr val="bg1"/>
              </a:solidFill>
              <a:latin typeface="微软雅黑" pitchFamily="34" charset="-122"/>
              <a:ea typeface="微软雅黑" pitchFamily="34" charset="-122"/>
            </a:endParaRPr>
          </a:p>
        </p:txBody>
      </p:sp>
      <p:sp>
        <p:nvSpPr>
          <p:cNvPr id="15" name="内容占位符 2"/>
          <p:cNvSpPr>
            <a:spLocks noGrp="1" noChangeArrowheads="1"/>
          </p:cNvSpPr>
          <p:nvPr>
            <p:ph idx="4294967295"/>
          </p:nvPr>
        </p:nvSpPr>
        <p:spPr bwMode="auto">
          <a:xfrm>
            <a:off x="1072482" y="2029356"/>
            <a:ext cx="6416139" cy="34271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lang="en-US" altLang="zh-CN" sz="2800" b="0" kern="0" dirty="0" smtClean="0">
                <a:solidFill>
                  <a:srgbClr val="333399"/>
                </a:solidFill>
                <a:latin typeface="微软雅黑" pitchFamily="34" charset="-122"/>
                <a:ea typeface="微软雅黑" pitchFamily="34" charset="-122"/>
              </a:rPr>
              <a:t>1 </a:t>
            </a:r>
            <a:r>
              <a:rPr lang="zh-CN" altLang="en-US" sz="2800" b="0" kern="0" dirty="0" smtClean="0">
                <a:solidFill>
                  <a:srgbClr val="333399"/>
                </a:solidFill>
                <a:latin typeface="微软雅黑" pitchFamily="34" charset="-122"/>
                <a:ea typeface="微软雅黑" pitchFamily="34" charset="-122"/>
              </a:rPr>
              <a:t>安装</a:t>
            </a:r>
            <a:r>
              <a:rPr lang="en-US" altLang="zh-CN" sz="2800" b="0" kern="0" dirty="0" smtClean="0">
                <a:solidFill>
                  <a:srgbClr val="333399"/>
                </a:solidFill>
                <a:latin typeface="微软雅黑" pitchFamily="34" charset="-122"/>
                <a:ea typeface="微软雅黑" pitchFamily="34" charset="-122"/>
              </a:rPr>
              <a:t>JDK</a:t>
            </a:r>
            <a:r>
              <a:rPr lang="zh-CN" altLang="en-US" sz="2800" b="0" kern="0" dirty="0" smtClean="0">
                <a:solidFill>
                  <a:srgbClr val="333399"/>
                </a:solidFill>
                <a:latin typeface="微软雅黑" pitchFamily="34" charset="-122"/>
                <a:ea typeface="微软雅黑" pitchFamily="34" charset="-122"/>
              </a:rPr>
              <a:t>（已经安装好）</a:t>
            </a:r>
          </a:p>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lang="en-US" altLang="zh-CN" sz="2800" b="0" kern="0" dirty="0" smtClean="0">
                <a:solidFill>
                  <a:srgbClr val="333399"/>
                </a:solidFill>
                <a:latin typeface="微软雅黑" pitchFamily="34" charset="-122"/>
                <a:ea typeface="微软雅黑" pitchFamily="34" charset="-122"/>
              </a:rPr>
              <a:t>2 </a:t>
            </a:r>
            <a:r>
              <a:rPr lang="zh-CN" altLang="en-US" sz="2800" b="0" kern="0" dirty="0" smtClean="0">
                <a:solidFill>
                  <a:srgbClr val="333399"/>
                </a:solidFill>
                <a:latin typeface="微软雅黑" pitchFamily="34" charset="-122"/>
                <a:ea typeface="微软雅黑" pitchFamily="34" charset="-122"/>
              </a:rPr>
              <a:t>配置</a:t>
            </a:r>
            <a:r>
              <a:rPr lang="en-US" altLang="zh-CN" sz="2800" b="0" kern="0" dirty="0" smtClean="0">
                <a:solidFill>
                  <a:srgbClr val="333399"/>
                </a:solidFill>
                <a:latin typeface="微软雅黑" pitchFamily="34" charset="-122"/>
                <a:ea typeface="微软雅黑" pitchFamily="34" charset="-122"/>
              </a:rPr>
              <a:t>PATH</a:t>
            </a:r>
            <a:r>
              <a:rPr lang="zh-CN" altLang="en-US" sz="2800" b="0" kern="0" dirty="0" smtClean="0">
                <a:solidFill>
                  <a:srgbClr val="333399"/>
                </a:solidFill>
                <a:latin typeface="微软雅黑" pitchFamily="34" charset="-122"/>
                <a:ea typeface="微软雅黑" pitchFamily="34" charset="-122"/>
              </a:rPr>
              <a:t>（已经配置好）</a:t>
            </a:r>
          </a:p>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lang="en-US" altLang="zh-CN" sz="2800" b="0" kern="0" dirty="0" smtClean="0">
                <a:solidFill>
                  <a:srgbClr val="333399"/>
                </a:solidFill>
                <a:latin typeface="微软雅黑" pitchFamily="34" charset="-122"/>
                <a:ea typeface="微软雅黑" pitchFamily="34" charset="-122"/>
              </a:rPr>
              <a:t>3 </a:t>
            </a:r>
            <a:r>
              <a:rPr lang="zh-CN" altLang="en-US" sz="2800" b="0" kern="0" dirty="0" smtClean="0">
                <a:solidFill>
                  <a:srgbClr val="333399"/>
                </a:solidFill>
                <a:latin typeface="微软雅黑" pitchFamily="34" charset="-122"/>
                <a:ea typeface="微软雅黑" pitchFamily="34" charset="-122"/>
              </a:rPr>
              <a:t>安装和使用</a:t>
            </a:r>
            <a:r>
              <a:rPr lang="en-US" altLang="zh-CN" sz="2800" b="0" kern="0" dirty="0" smtClean="0">
                <a:solidFill>
                  <a:srgbClr val="333399"/>
                </a:solidFill>
                <a:latin typeface="微软雅黑" pitchFamily="34" charset="-122"/>
                <a:ea typeface="微软雅黑" pitchFamily="34" charset="-122"/>
              </a:rPr>
              <a:t>Eclipse</a:t>
            </a:r>
            <a:r>
              <a:rPr lang="zh-CN" altLang="en-US" sz="2800" b="0" kern="0" dirty="0" smtClean="0">
                <a:solidFill>
                  <a:srgbClr val="333399"/>
                </a:solidFill>
                <a:latin typeface="微软雅黑" pitchFamily="34" charset="-122"/>
                <a:ea typeface="微软雅黑" pitchFamily="34" charset="-122"/>
              </a:rPr>
              <a:t>（已经安装好）</a:t>
            </a:r>
          </a:p>
          <a:p>
            <a:pPr marL="0" marR="0" lvl="0" indent="0" defTabSz="914400" eaLnBrk="1" fontAlgn="auto" latinLnBrk="0" hangingPunct="1">
              <a:lnSpc>
                <a:spcPct val="130000"/>
              </a:lnSpc>
              <a:spcBef>
                <a:spcPts val="0"/>
              </a:spcBef>
              <a:spcAft>
                <a:spcPts val="0"/>
              </a:spcAft>
              <a:buClrTx/>
              <a:buSzTx/>
              <a:buNone/>
              <a:tabLst/>
              <a:defRPr/>
            </a:pPr>
            <a:endParaRPr lang="zh-CN" altLang="en-US" sz="2800" b="0" kern="0" dirty="0" smtClean="0">
              <a:solidFill>
                <a:srgbClr val="333399"/>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5" y="1205679"/>
            <a:ext cx="6577946"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7" y="1223251"/>
            <a:ext cx="685718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2.</a:t>
            </a:r>
            <a:r>
              <a:rPr lang="zh-CN" altLang="en-US" sz="2800" b="0" dirty="0" smtClean="0">
                <a:solidFill>
                  <a:schemeClr val="bg1"/>
                </a:solidFill>
                <a:latin typeface="微软雅黑" pitchFamily="34" charset="-122"/>
                <a:ea typeface="微软雅黑" pitchFamily="34" charset="-122"/>
              </a:rPr>
              <a:t>用</a:t>
            </a:r>
            <a:r>
              <a:rPr lang="en-US" altLang="zh-CN" sz="2800" b="0" dirty="0" smtClean="0">
                <a:solidFill>
                  <a:schemeClr val="bg1"/>
                </a:solidFill>
                <a:latin typeface="微软雅黑" pitchFamily="34" charset="-122"/>
                <a:ea typeface="微软雅黑" pitchFamily="34" charset="-122"/>
              </a:rPr>
              <a:t>Eclipse</a:t>
            </a:r>
            <a:r>
              <a:rPr lang="zh-CN" altLang="en-US" sz="2800" b="0" dirty="0" smtClean="0">
                <a:solidFill>
                  <a:schemeClr val="bg1"/>
                </a:solidFill>
                <a:latin typeface="微软雅黑" pitchFamily="34" charset="-122"/>
                <a:ea typeface="微软雅黑" pitchFamily="34" charset="-122"/>
              </a:rPr>
              <a:t>编辑和运行</a:t>
            </a:r>
            <a:r>
              <a:rPr lang="en-US" altLang="zh-CN" sz="2800" b="0" dirty="0" smtClean="0">
                <a:solidFill>
                  <a:schemeClr val="bg1"/>
                </a:solidFill>
                <a:latin typeface="微软雅黑" pitchFamily="34" charset="-122"/>
                <a:ea typeface="微软雅黑" pitchFamily="34" charset="-122"/>
              </a:rPr>
              <a:t>Java Application</a:t>
            </a:r>
            <a:endParaRPr lang="zh-CN" altLang="en-US" sz="2800" b="0" dirty="0">
              <a:solidFill>
                <a:schemeClr val="bg1"/>
              </a:solidFill>
              <a:latin typeface="微软雅黑" pitchFamily="34" charset="-122"/>
              <a:ea typeface="微软雅黑" pitchFamily="34" charset="-122"/>
            </a:endParaRPr>
          </a:p>
        </p:txBody>
      </p:sp>
      <p:sp>
        <p:nvSpPr>
          <p:cNvPr id="12" name="矩形 11"/>
          <p:cNvSpPr/>
          <p:nvPr/>
        </p:nvSpPr>
        <p:spPr>
          <a:xfrm>
            <a:off x="1024758" y="1816452"/>
            <a:ext cx="7914289" cy="707886"/>
          </a:xfrm>
          <a:prstGeom prst="rect">
            <a:avLst/>
          </a:prstGeom>
        </p:spPr>
        <p:txBody>
          <a:bodyPr wrap="square">
            <a:spAutoFit/>
          </a:bodyPr>
          <a:lstStyle/>
          <a:p>
            <a:r>
              <a:rPr lang="en-US" altLang="zh-CN" sz="2000" b="0" dirty="0" smtClean="0">
                <a:solidFill>
                  <a:schemeClr val="tx2"/>
                </a:solidFill>
                <a:latin typeface="微软雅黑" pitchFamily="34" charset="-122"/>
                <a:ea typeface="微软雅黑" pitchFamily="34" charset="-122"/>
              </a:rPr>
              <a:t>(1)</a:t>
            </a:r>
            <a:r>
              <a:rPr lang="zh-CN" altLang="en-US" sz="2000" b="0" dirty="0" smtClean="0">
                <a:solidFill>
                  <a:schemeClr val="tx2"/>
                </a:solidFill>
                <a:latin typeface="微软雅黑" pitchFamily="34" charset="-122"/>
                <a:ea typeface="微软雅黑" pitchFamily="34" charset="-122"/>
              </a:rPr>
              <a:t>新建工程</a:t>
            </a:r>
          </a:p>
          <a:p>
            <a:r>
              <a:rPr lang="zh-CN" altLang="en-US" sz="2000" b="0" dirty="0" smtClean="0">
                <a:solidFill>
                  <a:schemeClr val="tx2"/>
                </a:solidFill>
                <a:latin typeface="微软雅黑" pitchFamily="34" charset="-122"/>
                <a:ea typeface="微软雅黑" pitchFamily="34" charset="-122"/>
              </a:rPr>
              <a:t>单击菜单栏</a:t>
            </a:r>
            <a:r>
              <a:rPr lang="en-US" altLang="zh-CN" sz="2000" b="0" dirty="0" smtClean="0">
                <a:solidFill>
                  <a:schemeClr val="tx2"/>
                </a:solidFill>
                <a:latin typeface="微软雅黑" pitchFamily="34" charset="-122"/>
                <a:ea typeface="微软雅黑" pitchFamily="34" charset="-122"/>
              </a:rPr>
              <a:t>【File】|【New】|【Java Project…】</a:t>
            </a:r>
            <a:r>
              <a:rPr lang="zh-CN" altLang="en-US" sz="2000" b="0" dirty="0" smtClean="0">
                <a:solidFill>
                  <a:schemeClr val="tx2"/>
                </a:solidFill>
                <a:latin typeface="微软雅黑" pitchFamily="34" charset="-122"/>
                <a:ea typeface="微软雅黑" pitchFamily="34" charset="-122"/>
              </a:rPr>
              <a:t>命令，如图所示。</a:t>
            </a:r>
            <a:endParaRPr lang="zh-CN" altLang="en-US" sz="2000" b="0" dirty="0">
              <a:solidFill>
                <a:schemeClr val="tx2"/>
              </a:solidFill>
              <a:latin typeface="微软雅黑" pitchFamily="34" charset="-122"/>
              <a:ea typeface="微软雅黑" pitchFamily="34" charset="-122"/>
            </a:endParaRPr>
          </a:p>
        </p:txBody>
      </p:sp>
      <p:pic>
        <p:nvPicPr>
          <p:cNvPr id="5123" name="Picture 3"/>
          <p:cNvPicPr>
            <a:picLocks noChangeAspect="1" noChangeArrowheads="1"/>
          </p:cNvPicPr>
          <p:nvPr/>
        </p:nvPicPr>
        <p:blipFill>
          <a:blip r:embed="rId3" cstate="print"/>
          <a:srcRect/>
          <a:stretch>
            <a:fillRect/>
          </a:stretch>
        </p:blipFill>
        <p:spPr bwMode="auto">
          <a:xfrm>
            <a:off x="1057275" y="2684463"/>
            <a:ext cx="7867650" cy="15144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 name="TextBox 10"/>
          <p:cNvSpPr txBox="1">
            <a:spLocks noChangeArrowheads="1"/>
          </p:cNvSpPr>
          <p:nvPr/>
        </p:nvSpPr>
        <p:spPr bwMode="auto">
          <a:xfrm>
            <a:off x="7861684" y="1824037"/>
            <a:ext cx="1282316" cy="646331"/>
          </a:xfrm>
          <a:prstGeom prst="rect">
            <a:avLst/>
          </a:prstGeom>
          <a:noFill/>
          <a:ln w="9525">
            <a:noFill/>
            <a:miter lim="800000"/>
            <a:headEnd/>
            <a:tailEnd/>
          </a:ln>
        </p:spPr>
        <p:txBody>
          <a:bodyPr wrap="square">
            <a:spAutoFit/>
          </a:bodyPr>
          <a:lstStyle/>
          <a:p>
            <a:r>
              <a:rPr lang="zh-CN" altLang="en-US" b="0" dirty="0">
                <a:solidFill>
                  <a:srgbClr val="FF0000"/>
                </a:solidFill>
                <a:latin typeface="微软雅黑" pitchFamily="34" charset="-122"/>
                <a:ea typeface="微软雅黑" pitchFamily="34" charset="-122"/>
              </a:rPr>
              <a:t>输入工程文件名</a:t>
            </a:r>
          </a:p>
        </p:txBody>
      </p:sp>
      <p:sp>
        <p:nvSpPr>
          <p:cNvPr id="7" name="矩形 6"/>
          <p:cNvSpPr/>
          <p:nvPr/>
        </p:nvSpPr>
        <p:spPr>
          <a:xfrm>
            <a:off x="1100959" y="1244952"/>
            <a:ext cx="2099441" cy="3477875"/>
          </a:xfrm>
          <a:prstGeom prst="rect">
            <a:avLst/>
          </a:prstGeom>
        </p:spPr>
        <p:txBody>
          <a:bodyPr wrap="square">
            <a:spAutoFit/>
          </a:bodyPr>
          <a:lstStyle/>
          <a:p>
            <a:r>
              <a:rPr lang="zh-CN" altLang="en-US" sz="2000" b="0" dirty="0" smtClean="0">
                <a:solidFill>
                  <a:schemeClr val="tx2"/>
                </a:solidFill>
                <a:latin typeface="微软雅黑" pitchFamily="34" charset="-122"/>
                <a:ea typeface="微软雅黑" pitchFamily="34" charset="-122"/>
              </a:rPr>
              <a:t>在弹出的名为</a:t>
            </a:r>
            <a:r>
              <a:rPr lang="en-US" altLang="zh-CN" sz="2000" b="0" dirty="0" smtClean="0">
                <a:solidFill>
                  <a:schemeClr val="tx2"/>
                </a:solidFill>
                <a:latin typeface="微软雅黑" pitchFamily="34" charset="-122"/>
                <a:ea typeface="微软雅黑" pitchFamily="34" charset="-122"/>
              </a:rPr>
              <a:t>【New Java Project】</a:t>
            </a:r>
            <a:r>
              <a:rPr lang="zh-CN" altLang="en-US" sz="2000" b="0" dirty="0" smtClean="0">
                <a:solidFill>
                  <a:schemeClr val="tx2"/>
                </a:solidFill>
                <a:latin typeface="微软雅黑" pitchFamily="34" charset="-122"/>
                <a:ea typeface="微软雅黑" pitchFamily="34" charset="-122"/>
              </a:rPr>
              <a:t>对话框中，在</a:t>
            </a:r>
            <a:r>
              <a:rPr lang="en-US" altLang="zh-CN" sz="2000" b="0" dirty="0" smtClean="0">
                <a:solidFill>
                  <a:schemeClr val="tx2"/>
                </a:solidFill>
                <a:latin typeface="微软雅黑" pitchFamily="34" charset="-122"/>
                <a:ea typeface="微软雅黑" pitchFamily="34" charset="-122"/>
              </a:rPr>
              <a:t>【Project Name】</a:t>
            </a:r>
            <a:r>
              <a:rPr lang="zh-CN" altLang="en-US" sz="2000" b="0" dirty="0" smtClean="0">
                <a:solidFill>
                  <a:schemeClr val="tx2"/>
                </a:solidFill>
                <a:latin typeface="微软雅黑" pitchFamily="34" charset="-122"/>
                <a:ea typeface="微软雅黑" pitchFamily="34" charset="-122"/>
              </a:rPr>
              <a:t>后的文本框中输入工程名“</a:t>
            </a:r>
            <a:r>
              <a:rPr lang="en-US" altLang="zh-CN" sz="2000" b="0" dirty="0" err="1" smtClean="0">
                <a:solidFill>
                  <a:schemeClr val="tx2"/>
                </a:solidFill>
                <a:latin typeface="微软雅黑" pitchFamily="34" charset="-122"/>
                <a:ea typeface="微软雅黑" pitchFamily="34" charset="-122"/>
              </a:rPr>
              <a:t>MyProject</a:t>
            </a:r>
            <a:r>
              <a:rPr lang="en-US" altLang="zh-CN" sz="2000" b="0" dirty="0" smtClean="0">
                <a:solidFill>
                  <a:schemeClr val="tx2"/>
                </a:solidFill>
                <a:latin typeface="微软雅黑" pitchFamily="34" charset="-122"/>
                <a:ea typeface="微软雅黑" pitchFamily="34" charset="-122"/>
              </a:rPr>
              <a:t>”</a:t>
            </a:r>
            <a:r>
              <a:rPr lang="zh-CN" altLang="en-US" sz="2000" b="0" dirty="0" smtClean="0">
                <a:solidFill>
                  <a:schemeClr val="tx2"/>
                </a:solidFill>
                <a:latin typeface="微软雅黑" pitchFamily="34" charset="-122"/>
                <a:ea typeface="微软雅黑" pitchFamily="34" charset="-122"/>
              </a:rPr>
              <a:t>，之后单击</a:t>
            </a:r>
            <a:r>
              <a:rPr lang="en-US" altLang="zh-CN" sz="2000" b="0" dirty="0" smtClean="0">
                <a:solidFill>
                  <a:schemeClr val="tx2"/>
                </a:solidFill>
                <a:latin typeface="微软雅黑" pitchFamily="34" charset="-122"/>
                <a:ea typeface="微软雅黑" pitchFamily="34" charset="-122"/>
              </a:rPr>
              <a:t>【Finish】</a:t>
            </a:r>
            <a:r>
              <a:rPr lang="zh-CN" altLang="en-US" sz="2000" b="0" dirty="0" smtClean="0">
                <a:solidFill>
                  <a:schemeClr val="tx2"/>
                </a:solidFill>
                <a:latin typeface="微软雅黑" pitchFamily="34" charset="-122"/>
                <a:ea typeface="微软雅黑" pitchFamily="34" charset="-122"/>
              </a:rPr>
              <a:t>按钮，如图所示。</a:t>
            </a:r>
          </a:p>
        </p:txBody>
      </p:sp>
      <p:pic>
        <p:nvPicPr>
          <p:cNvPr id="6146" name="Picture 2"/>
          <p:cNvPicPr>
            <a:picLocks noChangeAspect="1" noChangeArrowheads="1"/>
          </p:cNvPicPr>
          <p:nvPr/>
        </p:nvPicPr>
        <p:blipFill>
          <a:blip r:embed="rId3" cstate="print"/>
          <a:srcRect/>
          <a:stretch>
            <a:fillRect/>
          </a:stretch>
        </p:blipFill>
        <p:spPr bwMode="auto">
          <a:xfrm>
            <a:off x="3543301" y="1257300"/>
            <a:ext cx="4261888" cy="5600700"/>
          </a:xfrm>
          <a:prstGeom prst="rect">
            <a:avLst/>
          </a:prstGeom>
          <a:noFill/>
          <a:ln w="9525">
            <a:noFill/>
            <a:miter lim="800000"/>
            <a:headEnd/>
            <a:tailEnd/>
          </a:ln>
        </p:spPr>
      </p:pic>
      <p:sp>
        <p:nvSpPr>
          <p:cNvPr id="17" name="矩形标注 13"/>
          <p:cNvSpPr>
            <a:spLocks noChangeArrowheads="1"/>
          </p:cNvSpPr>
          <p:nvPr/>
        </p:nvSpPr>
        <p:spPr bwMode="auto">
          <a:xfrm>
            <a:off x="7730742" y="1813253"/>
            <a:ext cx="1210058" cy="636096"/>
          </a:xfrm>
          <a:prstGeom prst="wedgeRectCallout">
            <a:avLst>
              <a:gd name="adj1" fmla="val -166947"/>
              <a:gd name="adj2" fmla="val 32482"/>
            </a:avLst>
          </a:prstGeom>
          <a:noFill/>
          <a:ln w="28575" algn="ctr">
            <a:solidFill>
              <a:schemeClr val="accent1"/>
            </a:solidFill>
            <a:round/>
            <a:headEnd/>
            <a:tailEnd/>
          </a:ln>
        </p:spPr>
        <p:txBody>
          <a:bodyPr/>
          <a:lstStyle/>
          <a:p>
            <a:pPr algn="ctr" eaLnBrk="1" hangingPunct="1"/>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4" name="矩形 4"/>
          <p:cNvSpPr>
            <a:spLocks noChangeArrowheads="1"/>
          </p:cNvSpPr>
          <p:nvPr/>
        </p:nvSpPr>
        <p:spPr bwMode="auto">
          <a:xfrm>
            <a:off x="1107965" y="1505496"/>
            <a:ext cx="1855952" cy="400110"/>
          </a:xfrm>
          <a:prstGeom prst="rect">
            <a:avLst/>
          </a:prstGeom>
          <a:noFill/>
          <a:ln w="9525">
            <a:noFill/>
            <a:miter lim="800000"/>
            <a:headEnd/>
            <a:tailEnd/>
          </a:ln>
        </p:spPr>
        <p:txBody>
          <a:bodyPr wrap="square">
            <a:spAutoFit/>
          </a:bodyPr>
          <a:lstStyle/>
          <a:p>
            <a:endParaRPr lang="zh-CN" altLang="en-US" sz="2000" b="0" dirty="0" smtClean="0">
              <a:latin typeface="微软雅黑" pitchFamily="34" charset="-122"/>
              <a:ea typeface="微软雅黑" pitchFamily="34" charset="-122"/>
            </a:endParaRPr>
          </a:p>
        </p:txBody>
      </p:sp>
      <p:sp>
        <p:nvSpPr>
          <p:cNvPr id="5" name="矩形 4"/>
          <p:cNvSpPr/>
          <p:nvPr/>
        </p:nvSpPr>
        <p:spPr>
          <a:xfrm>
            <a:off x="1050159" y="1067152"/>
            <a:ext cx="7700141" cy="707886"/>
          </a:xfrm>
          <a:prstGeom prst="rect">
            <a:avLst/>
          </a:prstGeom>
        </p:spPr>
        <p:txBody>
          <a:bodyPr wrap="square">
            <a:spAutoFit/>
          </a:bodyPr>
          <a:lstStyle/>
          <a:p>
            <a:r>
              <a:rPr lang="zh-CN" altLang="en-US" sz="2000" b="0" dirty="0" smtClean="0">
                <a:solidFill>
                  <a:schemeClr val="tx2"/>
                </a:solidFill>
                <a:latin typeface="微软雅黑" pitchFamily="34" charset="-122"/>
                <a:ea typeface="微软雅黑" pitchFamily="34" charset="-122"/>
              </a:rPr>
              <a:t>创建好的名为“</a:t>
            </a:r>
            <a:r>
              <a:rPr lang="en-US" altLang="zh-CN" sz="2000" b="0" dirty="0" err="1" smtClean="0">
                <a:solidFill>
                  <a:schemeClr val="tx2"/>
                </a:solidFill>
                <a:latin typeface="微软雅黑" pitchFamily="34" charset="-122"/>
                <a:ea typeface="微软雅黑" pitchFamily="34" charset="-122"/>
              </a:rPr>
              <a:t>MyProject</a:t>
            </a:r>
            <a:r>
              <a:rPr lang="en-US" altLang="zh-CN" sz="2000" b="0" dirty="0" smtClean="0">
                <a:solidFill>
                  <a:schemeClr val="tx2"/>
                </a:solidFill>
                <a:latin typeface="微软雅黑" pitchFamily="34" charset="-122"/>
                <a:ea typeface="微软雅黑" pitchFamily="34" charset="-122"/>
              </a:rPr>
              <a:t>”</a:t>
            </a:r>
            <a:r>
              <a:rPr lang="zh-CN" altLang="en-US" sz="2000" b="0" dirty="0" smtClean="0">
                <a:solidFill>
                  <a:schemeClr val="tx2"/>
                </a:solidFill>
                <a:latin typeface="微软雅黑" pitchFamily="34" charset="-122"/>
                <a:ea typeface="微软雅黑" pitchFamily="34" charset="-122"/>
              </a:rPr>
              <a:t>的</a:t>
            </a:r>
            <a:r>
              <a:rPr lang="en-US" altLang="zh-CN" sz="2000" b="0" dirty="0" smtClean="0">
                <a:solidFill>
                  <a:schemeClr val="tx2"/>
                </a:solidFill>
                <a:latin typeface="微软雅黑" pitchFamily="34" charset="-122"/>
                <a:ea typeface="微软雅黑" pitchFamily="34" charset="-122"/>
              </a:rPr>
              <a:t>Java</a:t>
            </a:r>
            <a:r>
              <a:rPr lang="zh-CN" altLang="en-US" sz="2000" b="0" dirty="0" smtClean="0">
                <a:solidFill>
                  <a:schemeClr val="tx2"/>
                </a:solidFill>
                <a:latin typeface="微软雅黑" pitchFamily="34" charset="-122"/>
                <a:ea typeface="微软雅黑" pitchFamily="34" charset="-122"/>
              </a:rPr>
              <a:t>工程项目，在工程项目对话框中，可以看到新建好的工程，以及导入的多个</a:t>
            </a:r>
            <a:r>
              <a:rPr lang="en-US" altLang="zh-CN" sz="2000" b="0" dirty="0" smtClean="0">
                <a:solidFill>
                  <a:schemeClr val="tx2"/>
                </a:solidFill>
                <a:latin typeface="微软雅黑" pitchFamily="34" charset="-122"/>
                <a:ea typeface="微软雅黑" pitchFamily="34" charset="-122"/>
              </a:rPr>
              <a:t>jar</a:t>
            </a:r>
            <a:r>
              <a:rPr lang="zh-CN" altLang="en-US" sz="2000" b="0" dirty="0" smtClean="0">
                <a:solidFill>
                  <a:schemeClr val="tx2"/>
                </a:solidFill>
                <a:latin typeface="微软雅黑" pitchFamily="34" charset="-122"/>
                <a:ea typeface="微软雅黑" pitchFamily="34" charset="-122"/>
              </a:rPr>
              <a:t>包文件。</a:t>
            </a:r>
          </a:p>
        </p:txBody>
      </p:sp>
      <p:pic>
        <p:nvPicPr>
          <p:cNvPr id="7170" name="Picture 2"/>
          <p:cNvPicPr>
            <a:picLocks noChangeAspect="1" noChangeArrowheads="1"/>
          </p:cNvPicPr>
          <p:nvPr/>
        </p:nvPicPr>
        <p:blipFill>
          <a:blip r:embed="rId3" cstate="print"/>
          <a:srcRect/>
          <a:stretch>
            <a:fillRect/>
          </a:stretch>
        </p:blipFill>
        <p:spPr bwMode="auto">
          <a:xfrm>
            <a:off x="1171222" y="1854199"/>
            <a:ext cx="7655278" cy="47596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sp>
        <p:nvSpPr>
          <p:cNvPr id="6" name="矩形 5"/>
          <p:cNvSpPr/>
          <p:nvPr/>
        </p:nvSpPr>
        <p:spPr>
          <a:xfrm>
            <a:off x="1139059" y="1130652"/>
            <a:ext cx="7573141" cy="1323439"/>
          </a:xfrm>
          <a:prstGeom prst="rect">
            <a:avLst/>
          </a:prstGeom>
        </p:spPr>
        <p:txBody>
          <a:bodyPr wrap="square">
            <a:spAutoFit/>
          </a:bodyPr>
          <a:lstStyle/>
          <a:p>
            <a:r>
              <a:rPr lang="en-US" altLang="zh-CN" sz="2000" b="0" dirty="0" smtClean="0">
                <a:solidFill>
                  <a:schemeClr val="tx2"/>
                </a:solidFill>
                <a:latin typeface="微软雅黑" pitchFamily="34" charset="-122"/>
                <a:ea typeface="微软雅黑" pitchFamily="34" charset="-122"/>
              </a:rPr>
              <a:t>(2)</a:t>
            </a:r>
            <a:r>
              <a:rPr lang="zh-CN" altLang="en-US" sz="2000" b="0" dirty="0" smtClean="0">
                <a:solidFill>
                  <a:schemeClr val="tx2"/>
                </a:solidFill>
                <a:latin typeface="微软雅黑" pitchFamily="34" charset="-122"/>
                <a:ea typeface="微软雅黑" pitchFamily="34" charset="-122"/>
              </a:rPr>
              <a:t>新建类</a:t>
            </a:r>
          </a:p>
          <a:p>
            <a:r>
              <a:rPr lang="zh-CN" altLang="en-US" sz="2000" b="0" dirty="0" smtClean="0">
                <a:solidFill>
                  <a:schemeClr val="tx2"/>
                </a:solidFill>
                <a:latin typeface="微软雅黑" pitchFamily="34" charset="-122"/>
                <a:ea typeface="微软雅黑" pitchFamily="34" charset="-122"/>
              </a:rPr>
              <a:t>在工程项目对话框中，选中“</a:t>
            </a:r>
            <a:r>
              <a:rPr lang="en-US" altLang="zh-CN" sz="2000" b="0" dirty="0" err="1" smtClean="0">
                <a:solidFill>
                  <a:schemeClr val="tx2"/>
                </a:solidFill>
                <a:latin typeface="微软雅黑" pitchFamily="34" charset="-122"/>
                <a:ea typeface="微软雅黑" pitchFamily="34" charset="-122"/>
              </a:rPr>
              <a:t>MyProject</a:t>
            </a:r>
            <a:r>
              <a:rPr lang="en-US" altLang="zh-CN" sz="2000" b="0" dirty="0" smtClean="0">
                <a:solidFill>
                  <a:schemeClr val="tx2"/>
                </a:solidFill>
                <a:latin typeface="微软雅黑" pitchFamily="34" charset="-122"/>
                <a:ea typeface="微软雅黑" pitchFamily="34" charset="-122"/>
              </a:rPr>
              <a:t>”</a:t>
            </a:r>
            <a:r>
              <a:rPr lang="zh-CN" altLang="en-US" sz="2000" b="0" dirty="0" smtClean="0">
                <a:solidFill>
                  <a:schemeClr val="tx2"/>
                </a:solidFill>
                <a:latin typeface="微软雅黑" pitchFamily="34" charset="-122"/>
                <a:ea typeface="微软雅黑" pitchFamily="34" charset="-122"/>
              </a:rPr>
              <a:t>，单击鼠标右键，在弹出菜单中选择</a:t>
            </a:r>
            <a:r>
              <a:rPr lang="en-US" altLang="zh-CN" sz="2000" b="0" dirty="0" smtClean="0">
                <a:solidFill>
                  <a:schemeClr val="tx2"/>
                </a:solidFill>
                <a:latin typeface="微软雅黑" pitchFamily="34" charset="-122"/>
                <a:ea typeface="微软雅黑" pitchFamily="34" charset="-122"/>
              </a:rPr>
              <a:t>【New】</a:t>
            </a:r>
            <a:r>
              <a:rPr lang="zh-CN" altLang="en-US" sz="2000" b="0" dirty="0" smtClean="0">
                <a:solidFill>
                  <a:schemeClr val="tx2"/>
                </a:solidFill>
                <a:latin typeface="微软雅黑" pitchFamily="34" charset="-122"/>
                <a:ea typeface="微软雅黑" pitchFamily="34" charset="-122"/>
              </a:rPr>
              <a:t>后，再在弹出的菜单中单击</a:t>
            </a:r>
            <a:r>
              <a:rPr lang="en-US" altLang="zh-CN" sz="2000" b="0" dirty="0" smtClean="0">
                <a:solidFill>
                  <a:schemeClr val="tx2"/>
                </a:solidFill>
                <a:latin typeface="微软雅黑" pitchFamily="34" charset="-122"/>
                <a:ea typeface="微软雅黑" pitchFamily="34" charset="-122"/>
              </a:rPr>
              <a:t>【Class】</a:t>
            </a:r>
            <a:r>
              <a:rPr lang="zh-CN" altLang="en-US" sz="2000" b="0" dirty="0" smtClean="0">
                <a:solidFill>
                  <a:schemeClr val="tx2"/>
                </a:solidFill>
                <a:latin typeface="微软雅黑" pitchFamily="34" charset="-122"/>
                <a:ea typeface="微软雅黑" pitchFamily="34" charset="-122"/>
              </a:rPr>
              <a:t>菜单项，如图所示。</a:t>
            </a:r>
          </a:p>
        </p:txBody>
      </p:sp>
      <p:pic>
        <p:nvPicPr>
          <p:cNvPr id="8194" name="Picture 2"/>
          <p:cNvPicPr>
            <a:picLocks noChangeAspect="1" noChangeArrowheads="1"/>
          </p:cNvPicPr>
          <p:nvPr/>
        </p:nvPicPr>
        <p:blipFill>
          <a:blip r:embed="rId3" cstate="print"/>
          <a:srcRect/>
          <a:stretch>
            <a:fillRect/>
          </a:stretch>
        </p:blipFill>
        <p:spPr bwMode="auto">
          <a:xfrm>
            <a:off x="1226859" y="2509839"/>
            <a:ext cx="7917141" cy="281146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7" name="矩形 6"/>
          <p:cNvSpPr/>
          <p:nvPr/>
        </p:nvSpPr>
        <p:spPr>
          <a:xfrm>
            <a:off x="1139059" y="1194152"/>
            <a:ext cx="2315341" cy="3785652"/>
          </a:xfrm>
          <a:prstGeom prst="rect">
            <a:avLst/>
          </a:prstGeom>
        </p:spPr>
        <p:txBody>
          <a:bodyPr wrap="square">
            <a:spAutoFit/>
          </a:bodyPr>
          <a:lstStyle/>
          <a:p>
            <a:r>
              <a:rPr lang="zh-CN" altLang="en-US" sz="2000" b="0" dirty="0" smtClean="0">
                <a:solidFill>
                  <a:schemeClr val="tx2"/>
                </a:solidFill>
                <a:latin typeface="微软雅黑" pitchFamily="34" charset="-122"/>
                <a:ea typeface="微软雅黑" pitchFamily="34" charset="-122"/>
              </a:rPr>
              <a:t>在弹出的</a:t>
            </a:r>
            <a:r>
              <a:rPr lang="en-US" altLang="zh-CN" sz="2000" b="0" dirty="0" smtClean="0">
                <a:solidFill>
                  <a:schemeClr val="tx2"/>
                </a:solidFill>
                <a:latin typeface="微软雅黑" pitchFamily="34" charset="-122"/>
                <a:ea typeface="微软雅黑" pitchFamily="34" charset="-122"/>
              </a:rPr>
              <a:t>【New Java Class】</a:t>
            </a:r>
            <a:r>
              <a:rPr lang="zh-CN" altLang="en-US" sz="2000" b="0" dirty="0" smtClean="0">
                <a:solidFill>
                  <a:schemeClr val="tx2"/>
                </a:solidFill>
                <a:latin typeface="微软雅黑" pitchFamily="34" charset="-122"/>
                <a:ea typeface="微软雅黑" pitchFamily="34" charset="-122"/>
              </a:rPr>
              <a:t>对话框中，在</a:t>
            </a:r>
            <a:r>
              <a:rPr lang="en-US" altLang="zh-CN" sz="2000" b="0" dirty="0" smtClean="0">
                <a:solidFill>
                  <a:schemeClr val="tx2"/>
                </a:solidFill>
                <a:latin typeface="微软雅黑" pitchFamily="34" charset="-122"/>
                <a:ea typeface="微软雅黑" pitchFamily="34" charset="-122"/>
              </a:rPr>
              <a:t>【Name】</a:t>
            </a:r>
            <a:r>
              <a:rPr lang="zh-CN" altLang="en-US" sz="2000" b="0" dirty="0" smtClean="0">
                <a:solidFill>
                  <a:schemeClr val="tx2"/>
                </a:solidFill>
                <a:latin typeface="微软雅黑" pitchFamily="34" charset="-122"/>
                <a:ea typeface="微软雅黑" pitchFamily="34" charset="-122"/>
              </a:rPr>
              <a:t>文本框内输入所要创建的类名，例如输入“</a:t>
            </a:r>
            <a:r>
              <a:rPr lang="en-US" altLang="zh-CN" sz="2000" b="0" dirty="0" smtClean="0">
                <a:solidFill>
                  <a:schemeClr val="tx2"/>
                </a:solidFill>
                <a:latin typeface="微软雅黑" pitchFamily="34" charset="-122"/>
                <a:ea typeface="微软雅黑" pitchFamily="34" charset="-122"/>
              </a:rPr>
              <a:t>HelloWorldApp”</a:t>
            </a:r>
            <a:r>
              <a:rPr lang="zh-CN" altLang="en-US" sz="2000" b="0" dirty="0" smtClean="0">
                <a:solidFill>
                  <a:schemeClr val="tx2"/>
                </a:solidFill>
                <a:latin typeface="微软雅黑" pitchFamily="34" charset="-122"/>
                <a:ea typeface="微软雅黑" pitchFamily="34" charset="-122"/>
              </a:rPr>
              <a:t>，并选择</a:t>
            </a:r>
            <a:r>
              <a:rPr lang="en-US" altLang="zh-CN" sz="2000" b="0" dirty="0" smtClean="0">
                <a:solidFill>
                  <a:schemeClr val="tx2"/>
                </a:solidFill>
                <a:latin typeface="微软雅黑" pitchFamily="34" charset="-122"/>
                <a:ea typeface="微软雅黑" pitchFamily="34" charset="-122"/>
              </a:rPr>
              <a:t>【public static void main(String </a:t>
            </a:r>
            <a:r>
              <a:rPr lang="en-US" altLang="zh-CN" sz="2000" b="0" dirty="0" err="1" smtClean="0">
                <a:solidFill>
                  <a:schemeClr val="tx2"/>
                </a:solidFill>
                <a:latin typeface="微软雅黑" pitchFamily="34" charset="-122"/>
                <a:ea typeface="微软雅黑" pitchFamily="34" charset="-122"/>
              </a:rPr>
              <a:t>args</a:t>
            </a:r>
            <a:r>
              <a:rPr lang="en-US" altLang="zh-CN" sz="2000" b="0" dirty="0" smtClean="0">
                <a:solidFill>
                  <a:schemeClr val="tx2"/>
                </a:solidFill>
                <a:latin typeface="微软雅黑" pitchFamily="34" charset="-122"/>
                <a:ea typeface="微软雅黑" pitchFamily="34" charset="-122"/>
              </a:rPr>
              <a:t>[]】</a:t>
            </a:r>
            <a:r>
              <a:rPr lang="zh-CN" altLang="en-US" sz="2000" b="0" dirty="0" smtClean="0">
                <a:solidFill>
                  <a:schemeClr val="tx2"/>
                </a:solidFill>
                <a:latin typeface="微软雅黑" pitchFamily="34" charset="-122"/>
                <a:ea typeface="微软雅黑" pitchFamily="34" charset="-122"/>
              </a:rPr>
              <a:t>复选框，如下页图所示。</a:t>
            </a:r>
          </a:p>
        </p:txBody>
      </p:sp>
      <p:pic>
        <p:nvPicPr>
          <p:cNvPr id="9218" name="Picture 2"/>
          <p:cNvPicPr>
            <a:picLocks noChangeAspect="1" noChangeArrowheads="1"/>
          </p:cNvPicPr>
          <p:nvPr/>
        </p:nvPicPr>
        <p:blipFill>
          <a:blip r:embed="rId3" cstate="print"/>
          <a:srcRect/>
          <a:stretch>
            <a:fillRect/>
          </a:stretch>
        </p:blipFill>
        <p:spPr bwMode="auto">
          <a:xfrm>
            <a:off x="3790950" y="1108075"/>
            <a:ext cx="5048250" cy="5454650"/>
          </a:xfrm>
          <a:prstGeom prst="rect">
            <a:avLst/>
          </a:prstGeom>
          <a:noFill/>
          <a:ln w="9525">
            <a:noFill/>
            <a:miter lim="800000"/>
            <a:headEnd/>
            <a:tailEnd/>
          </a:ln>
        </p:spPr>
      </p:pic>
      <p:sp>
        <p:nvSpPr>
          <p:cNvPr id="6" name="椭圆 11"/>
          <p:cNvSpPr>
            <a:spLocks noChangeArrowheads="1"/>
          </p:cNvSpPr>
          <p:nvPr/>
        </p:nvSpPr>
        <p:spPr bwMode="auto">
          <a:xfrm>
            <a:off x="4563133" y="3063931"/>
            <a:ext cx="1890657" cy="192963"/>
          </a:xfrm>
          <a:prstGeom prst="ellipse">
            <a:avLst/>
          </a:prstGeom>
          <a:noFill/>
          <a:ln w="28575" algn="ctr">
            <a:solidFill>
              <a:srgbClr val="FF0000"/>
            </a:solidFill>
            <a:round/>
            <a:headEnd/>
            <a:tailEnd/>
          </a:ln>
        </p:spPr>
        <p:txBody>
          <a:bodyPr/>
          <a:lstStyle/>
          <a:p>
            <a:pPr algn="ctr" eaLnBrk="1" hangingPunct="1"/>
            <a:endParaRPr lang="zh-CN" altLang="en-US"/>
          </a:p>
        </p:txBody>
      </p:sp>
      <p:sp>
        <p:nvSpPr>
          <p:cNvPr id="8" name="椭圆 16"/>
          <p:cNvSpPr>
            <a:spLocks noChangeArrowheads="1"/>
          </p:cNvSpPr>
          <p:nvPr/>
        </p:nvSpPr>
        <p:spPr bwMode="auto">
          <a:xfrm>
            <a:off x="4684714" y="4635008"/>
            <a:ext cx="2668149" cy="244420"/>
          </a:xfrm>
          <a:prstGeom prst="ellipse">
            <a:avLst/>
          </a:prstGeom>
          <a:noFill/>
          <a:ln w="28575" algn="ctr">
            <a:solidFill>
              <a:srgbClr val="FF0000"/>
            </a:solidFill>
            <a:round/>
            <a:headEnd/>
            <a:tailEnd/>
          </a:ln>
        </p:spPr>
        <p:txBody>
          <a:bodyPr/>
          <a:lstStyle/>
          <a:p>
            <a:pPr algn="ctr" eaLnBrk="1" hangingPunct="1"/>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51925" y="1205679"/>
            <a:ext cx="2746975"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46499" y="1193800"/>
            <a:ext cx="308260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50000"/>
              </a:spcBef>
              <a:buClr>
                <a:srgbClr val="1F3F5F"/>
              </a:buClr>
              <a:buSzTx/>
              <a:buFontTx/>
              <a:buNone/>
            </a:pPr>
            <a:r>
              <a:rPr lang="zh-CN" altLang="en-US" b="0" dirty="0" smtClean="0">
                <a:solidFill>
                  <a:srgbClr val="FFFFFF"/>
                </a:solidFill>
                <a:latin typeface="微软雅黑" pitchFamily="34" charset="-122"/>
                <a:ea typeface="微软雅黑" pitchFamily="34" charset="-122"/>
              </a:rPr>
              <a:t>掌握编程基础</a:t>
            </a:r>
            <a:endParaRPr lang="en-US" altLang="zh-CN" b="0" dirty="0">
              <a:solidFill>
                <a:srgbClr val="FFFFFF"/>
              </a:solidFill>
              <a:latin typeface="微软雅黑" pitchFamily="34" charset="-122"/>
              <a:ea typeface="微软雅黑" pitchFamily="34" charset="-122"/>
            </a:endParaRPr>
          </a:p>
        </p:txBody>
      </p:sp>
      <p:sp>
        <p:nvSpPr>
          <p:cNvPr id="32" name="Rectangle 77"/>
          <p:cNvSpPr>
            <a:spLocks noChangeArrowheads="1"/>
          </p:cNvSpPr>
          <p:nvPr/>
        </p:nvSpPr>
        <p:spPr bwMode="auto">
          <a:xfrm>
            <a:off x="1041591" y="1922608"/>
            <a:ext cx="7683309" cy="34532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建立编程的概念</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面向对象的编程思路</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基本的语法知识</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掌握</a:t>
            </a:r>
            <a:r>
              <a:rPr lang="en-US" altLang="zh-CN" sz="2800" b="0" dirty="0" smtClean="0">
                <a:solidFill>
                  <a:srgbClr val="333399"/>
                </a:solidFill>
                <a:latin typeface="微软雅黑" pitchFamily="34" charset="-122"/>
                <a:ea typeface="微软雅黑" pitchFamily="34" charset="-122"/>
              </a:rPr>
              <a:t>JDK</a:t>
            </a:r>
            <a:r>
              <a:rPr lang="zh-CN" altLang="en-US" sz="2800" b="0" dirty="0" smtClean="0">
                <a:solidFill>
                  <a:srgbClr val="333399"/>
                </a:solidFill>
                <a:latin typeface="微软雅黑" pitchFamily="34" charset="-122"/>
                <a:ea typeface="微软雅黑" pitchFamily="34" charset="-122"/>
              </a:rPr>
              <a:t>开发程序的方法、会使用</a:t>
            </a:r>
            <a:r>
              <a:rPr lang="en-US" altLang="zh-CN" sz="2800" b="0" dirty="0" smtClean="0">
                <a:solidFill>
                  <a:srgbClr val="333399"/>
                </a:solidFill>
                <a:latin typeface="微软雅黑" pitchFamily="34" charset="-122"/>
                <a:ea typeface="微软雅黑" pitchFamily="34" charset="-122"/>
              </a:rPr>
              <a:t>API </a:t>
            </a:r>
            <a:r>
              <a:rPr lang="zh-CN" altLang="en-US" sz="2800" b="0" dirty="0" smtClean="0">
                <a:solidFill>
                  <a:srgbClr val="333399"/>
                </a:solidFill>
                <a:latin typeface="微软雅黑" pitchFamily="34" charset="-122"/>
                <a:ea typeface="微软雅黑" pitchFamily="34" charset="-122"/>
              </a:rPr>
              <a:t>帮助文档</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编码规范（代码的缩进编排，变量的命名规则要始终保持一致）</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pic>
        <p:nvPicPr>
          <p:cNvPr id="10242" name="Picture 2"/>
          <p:cNvPicPr>
            <a:picLocks noChangeAspect="1" noChangeArrowheads="1"/>
          </p:cNvPicPr>
          <p:nvPr/>
        </p:nvPicPr>
        <p:blipFill>
          <a:blip r:embed="rId3" cstate="print"/>
          <a:srcRect/>
          <a:stretch>
            <a:fillRect/>
          </a:stretch>
        </p:blipFill>
        <p:spPr bwMode="auto">
          <a:xfrm>
            <a:off x="939800" y="1752600"/>
            <a:ext cx="8013700" cy="4507706"/>
          </a:xfrm>
          <a:prstGeom prst="rect">
            <a:avLst/>
          </a:prstGeom>
          <a:noFill/>
          <a:ln w="9525">
            <a:noFill/>
            <a:miter lim="800000"/>
            <a:headEnd/>
            <a:tailEnd/>
          </a:ln>
        </p:spPr>
      </p:pic>
      <p:sp>
        <p:nvSpPr>
          <p:cNvPr id="9" name="矩形 8"/>
          <p:cNvSpPr>
            <a:spLocks noChangeArrowheads="1"/>
          </p:cNvSpPr>
          <p:nvPr/>
        </p:nvSpPr>
        <p:spPr bwMode="auto">
          <a:xfrm>
            <a:off x="2473308" y="2400300"/>
            <a:ext cx="3736106" cy="1438376"/>
          </a:xfrm>
          <a:prstGeom prst="rect">
            <a:avLst/>
          </a:prstGeom>
          <a:noFill/>
          <a:ln w="28575" algn="ctr">
            <a:solidFill>
              <a:schemeClr val="accent1"/>
            </a:solidFill>
            <a:round/>
            <a:headEnd/>
            <a:tailEnd/>
          </a:ln>
        </p:spPr>
        <p:txBody>
          <a:bodyPr/>
          <a:lstStyle/>
          <a:p>
            <a:pPr algn="ctr" eaLnBrk="1" hangingPunct="1"/>
            <a:endParaRPr lang="zh-CN" altLang="en-US"/>
          </a:p>
        </p:txBody>
      </p:sp>
      <p:sp>
        <p:nvSpPr>
          <p:cNvPr id="10" name="TextBox 9"/>
          <p:cNvSpPr txBox="1">
            <a:spLocks noChangeArrowheads="1"/>
          </p:cNvSpPr>
          <p:nvPr/>
        </p:nvSpPr>
        <p:spPr bwMode="auto">
          <a:xfrm>
            <a:off x="2884617" y="3348968"/>
            <a:ext cx="2708954" cy="338554"/>
          </a:xfrm>
          <a:prstGeom prst="rect">
            <a:avLst/>
          </a:prstGeom>
          <a:noFill/>
          <a:ln w="9525">
            <a:noFill/>
            <a:miter lim="800000"/>
            <a:headEnd/>
            <a:tailEnd/>
          </a:ln>
        </p:spPr>
        <p:txBody>
          <a:bodyPr wrap="square">
            <a:spAutoFit/>
          </a:bodyPr>
          <a:lstStyle/>
          <a:p>
            <a:r>
              <a:rPr lang="zh-CN" altLang="en-US" sz="1600" dirty="0">
                <a:solidFill>
                  <a:srgbClr val="FF0000"/>
                </a:solidFill>
              </a:rPr>
              <a:t>在代码框中输入、添加代码</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pic>
        <p:nvPicPr>
          <p:cNvPr id="6" name="Picture 3"/>
          <p:cNvPicPr>
            <a:picLocks noChangeAspect="1" noChangeArrowheads="1"/>
          </p:cNvPicPr>
          <p:nvPr/>
        </p:nvPicPr>
        <p:blipFill>
          <a:blip r:embed="rId3" cstate="print"/>
          <a:srcRect/>
          <a:stretch>
            <a:fillRect/>
          </a:stretch>
        </p:blipFill>
        <p:spPr bwMode="auto">
          <a:xfrm>
            <a:off x="4522567" y="1411804"/>
            <a:ext cx="257175" cy="247650"/>
          </a:xfrm>
          <a:prstGeom prst="rect">
            <a:avLst/>
          </a:prstGeom>
          <a:noFill/>
          <a:ln w="28575" algn="ctr">
            <a:noFill/>
            <a:miter lim="800000"/>
            <a:headEnd/>
            <a:tailEnd/>
          </a:ln>
        </p:spPr>
      </p:pic>
      <p:sp>
        <p:nvSpPr>
          <p:cNvPr id="10" name="矩形 9"/>
          <p:cNvSpPr/>
          <p:nvPr/>
        </p:nvSpPr>
        <p:spPr>
          <a:xfrm>
            <a:off x="1189859" y="1079852"/>
            <a:ext cx="7623941" cy="1015663"/>
          </a:xfrm>
          <a:prstGeom prst="rect">
            <a:avLst/>
          </a:prstGeom>
        </p:spPr>
        <p:txBody>
          <a:bodyPr wrap="square">
            <a:spAutoFit/>
          </a:bodyPr>
          <a:lstStyle/>
          <a:p>
            <a:r>
              <a:rPr lang="en-US" altLang="zh-CN" sz="2000" b="0" dirty="0" smtClean="0">
                <a:solidFill>
                  <a:schemeClr val="tx2"/>
                </a:solidFill>
                <a:latin typeface="微软雅黑" pitchFamily="34" charset="-122"/>
                <a:ea typeface="微软雅黑" pitchFamily="34" charset="-122"/>
              </a:rPr>
              <a:t>(3)</a:t>
            </a:r>
            <a:r>
              <a:rPr lang="zh-CN" altLang="en-US" sz="2000" b="0" dirty="0" smtClean="0">
                <a:solidFill>
                  <a:schemeClr val="tx2"/>
                </a:solidFill>
                <a:latin typeface="微软雅黑" pitchFamily="34" charset="-122"/>
                <a:ea typeface="微软雅黑" pitchFamily="34" charset="-122"/>
              </a:rPr>
              <a:t>运行类</a:t>
            </a:r>
          </a:p>
          <a:p>
            <a:r>
              <a:rPr lang="zh-CN" altLang="en-US" sz="2000" b="0" dirty="0" smtClean="0">
                <a:solidFill>
                  <a:schemeClr val="tx2"/>
                </a:solidFill>
                <a:latin typeface="微软雅黑" pitchFamily="34" charset="-122"/>
                <a:ea typeface="微软雅黑" pitchFamily="34" charset="-122"/>
              </a:rPr>
              <a:t>在菜单栏中单击</a:t>
            </a:r>
            <a:r>
              <a:rPr lang="en-US" altLang="zh-CN" sz="2000" b="0" dirty="0" smtClean="0">
                <a:solidFill>
                  <a:schemeClr val="tx2"/>
                </a:solidFill>
                <a:latin typeface="微软雅黑" pitchFamily="34" charset="-122"/>
                <a:ea typeface="微软雅黑" pitchFamily="34" charset="-122"/>
              </a:rPr>
              <a:t>【</a:t>
            </a:r>
            <a:r>
              <a:rPr lang="zh-CN" altLang="en-US" sz="2000" b="0" dirty="0" smtClean="0">
                <a:solidFill>
                  <a:schemeClr val="tx2"/>
                </a:solidFill>
                <a:latin typeface="微软雅黑" pitchFamily="34" charset="-122"/>
                <a:ea typeface="微软雅黑" pitchFamily="34" charset="-122"/>
              </a:rPr>
              <a:t>绿色箭头</a:t>
            </a:r>
            <a:r>
              <a:rPr lang="en-US" altLang="zh-CN" sz="2000" b="0" dirty="0" smtClean="0">
                <a:solidFill>
                  <a:schemeClr val="tx2"/>
                </a:solidFill>
                <a:latin typeface="微软雅黑" pitchFamily="34" charset="-122"/>
                <a:ea typeface="微软雅黑" pitchFamily="34" charset="-122"/>
              </a:rPr>
              <a:t>】     </a:t>
            </a:r>
            <a:r>
              <a:rPr lang="zh-CN" altLang="en-US" sz="2000" b="0" dirty="0" smtClean="0">
                <a:solidFill>
                  <a:schemeClr val="tx2"/>
                </a:solidFill>
                <a:latin typeface="微软雅黑" pitchFamily="34" charset="-122"/>
                <a:ea typeface="微软雅黑" pitchFamily="34" charset="-122"/>
              </a:rPr>
              <a:t>，如图上方红色框所示。运行程序。程序结果在下方红色框所在位置显示。</a:t>
            </a:r>
          </a:p>
        </p:txBody>
      </p:sp>
      <p:pic>
        <p:nvPicPr>
          <p:cNvPr id="11266" name="Picture 2"/>
          <p:cNvPicPr>
            <a:picLocks noChangeAspect="1" noChangeArrowheads="1"/>
          </p:cNvPicPr>
          <p:nvPr/>
        </p:nvPicPr>
        <p:blipFill>
          <a:blip r:embed="rId4" cstate="print"/>
          <a:srcRect/>
          <a:stretch>
            <a:fillRect/>
          </a:stretch>
        </p:blipFill>
        <p:spPr bwMode="auto">
          <a:xfrm>
            <a:off x="1339850" y="2171700"/>
            <a:ext cx="5835650" cy="4420244"/>
          </a:xfrm>
          <a:prstGeom prst="rect">
            <a:avLst/>
          </a:prstGeom>
          <a:noFill/>
          <a:ln w="9525">
            <a:noFill/>
            <a:miter lim="800000"/>
            <a:headEnd/>
            <a:tailEnd/>
          </a:ln>
        </p:spPr>
      </p:pic>
      <p:sp>
        <p:nvSpPr>
          <p:cNvPr id="8" name="椭圆 6"/>
          <p:cNvSpPr>
            <a:spLocks noChangeArrowheads="1"/>
          </p:cNvSpPr>
          <p:nvPr/>
        </p:nvSpPr>
        <p:spPr bwMode="auto">
          <a:xfrm>
            <a:off x="2570458" y="2607967"/>
            <a:ext cx="366712" cy="146050"/>
          </a:xfrm>
          <a:prstGeom prst="ellipse">
            <a:avLst/>
          </a:prstGeom>
          <a:noFill/>
          <a:ln w="28575" algn="ctr">
            <a:solidFill>
              <a:srgbClr val="FF0000"/>
            </a:solidFill>
            <a:round/>
            <a:headEnd/>
            <a:tailEnd/>
          </a:ln>
        </p:spPr>
        <p:txBody>
          <a:bodyPr/>
          <a:lstStyle/>
          <a:p>
            <a:pPr algn="ctr" eaLnBrk="1" hangingPunct="1"/>
            <a:endParaRPr lang="zh-CN" altLang="en-US"/>
          </a:p>
        </p:txBody>
      </p:sp>
      <p:sp>
        <p:nvSpPr>
          <p:cNvPr id="9" name="椭圆 7"/>
          <p:cNvSpPr>
            <a:spLocks noChangeArrowheads="1"/>
          </p:cNvSpPr>
          <p:nvPr/>
        </p:nvSpPr>
        <p:spPr bwMode="auto">
          <a:xfrm>
            <a:off x="2102035" y="5578474"/>
            <a:ext cx="1592779" cy="306645"/>
          </a:xfrm>
          <a:prstGeom prst="ellipse">
            <a:avLst/>
          </a:prstGeom>
          <a:noFill/>
          <a:ln w="28575" algn="ctr">
            <a:solidFill>
              <a:srgbClr val="FF0000"/>
            </a:solidFill>
            <a:round/>
            <a:headEnd/>
            <a:tailEnd/>
          </a:ln>
        </p:spPr>
        <p:txBody>
          <a:bodyPr/>
          <a:lstStyle/>
          <a:p>
            <a:pPr algn="ctr" eaLnBrk="1" hangingPunct="1"/>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6" y="1105065"/>
            <a:ext cx="2377742"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5" y="1205679"/>
            <a:ext cx="2388717"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7" y="1223251"/>
            <a:ext cx="6857181"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3. </a:t>
            </a:r>
            <a:r>
              <a:rPr lang="zh-CN" altLang="en-US" sz="2800" b="0" dirty="0" smtClean="0">
                <a:solidFill>
                  <a:schemeClr val="bg1"/>
                </a:solidFill>
                <a:latin typeface="微软雅黑" pitchFamily="34" charset="-122"/>
                <a:ea typeface="微软雅黑" pitchFamily="34" charset="-122"/>
              </a:rPr>
              <a:t>运行、调试</a:t>
            </a:r>
            <a:endParaRPr lang="en-US" altLang="zh-CN" sz="2800" b="0" dirty="0" smtClean="0">
              <a:solidFill>
                <a:schemeClr val="bg1"/>
              </a:solidFill>
              <a:latin typeface="微软雅黑" pitchFamily="34" charset="-122"/>
              <a:ea typeface="微软雅黑" pitchFamily="34" charset="-122"/>
            </a:endParaRPr>
          </a:p>
          <a:p>
            <a:pPr defTabSz="514350" eaLnBrk="1" hangingPunct="1">
              <a:buNone/>
            </a:pPr>
            <a:endParaRPr lang="zh-CN" altLang="en-US" sz="2800" dirty="0">
              <a:solidFill>
                <a:schemeClr val="bg1"/>
              </a:solidFill>
              <a:latin typeface="微软雅黑" pitchFamily="34" charset="-122"/>
              <a:ea typeface="微软雅黑" pitchFamily="34" charset="-122"/>
            </a:endParaRPr>
          </a:p>
        </p:txBody>
      </p:sp>
      <p:sp>
        <p:nvSpPr>
          <p:cNvPr id="15" name="Rectangle 3"/>
          <p:cNvSpPr>
            <a:spLocks noChangeArrowheads="1"/>
          </p:cNvSpPr>
          <p:nvPr/>
        </p:nvSpPr>
        <p:spPr bwMode="auto">
          <a:xfrm>
            <a:off x="1094452" y="1903967"/>
            <a:ext cx="6071892" cy="1223963"/>
          </a:xfrm>
          <a:prstGeom prst="rect">
            <a:avLst/>
          </a:prstGeom>
          <a:noFill/>
          <a:ln w="9525">
            <a:noFill/>
            <a:miter lim="800000"/>
            <a:headEnd/>
            <a:tailEnd/>
          </a:ln>
        </p:spPr>
        <p:txBody>
          <a:bodyPr/>
          <a:lstStyle/>
          <a:p>
            <a:pPr marL="193675" marR="0" lvl="0" indent="-193675" defTabSz="514350" eaLnBrk="1" fontAlgn="auto" latinLnBrk="0" hangingPunct="1">
              <a:lnSpc>
                <a:spcPct val="140000"/>
              </a:lnSpc>
              <a:spcBef>
                <a:spcPct val="20000"/>
              </a:spcBef>
              <a:spcAft>
                <a:spcPts val="0"/>
              </a:spcAft>
              <a:buClr>
                <a:srgbClr val="000000"/>
              </a:buClr>
              <a:buSzTx/>
              <a:buFontTx/>
              <a:buChar char="•"/>
              <a:tabLst/>
              <a:defRPr/>
            </a:pPr>
            <a:r>
              <a:rPr kumimoji="0" lang="zh-CN" altLang="en-US"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运行</a:t>
            </a:r>
            <a:r>
              <a:rPr kumimoji="0" lang="en-US" altLang="zh-CN"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Java</a:t>
            </a:r>
            <a:r>
              <a:rPr kumimoji="0" lang="zh-CN" altLang="en-US"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应用程序：</a:t>
            </a:r>
            <a:r>
              <a:rPr kumimoji="0" lang="en-US" altLang="zh-CN"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Run-&gt;Run As-&gt;Java Application</a:t>
            </a:r>
          </a:p>
          <a:p>
            <a:pPr marL="193675" marR="0" lvl="0" indent="-193675" defTabSz="514350" eaLnBrk="1" fontAlgn="auto" latinLnBrk="0" hangingPunct="1">
              <a:lnSpc>
                <a:spcPct val="140000"/>
              </a:lnSpc>
              <a:spcBef>
                <a:spcPct val="20000"/>
              </a:spcBef>
              <a:spcAft>
                <a:spcPts val="0"/>
              </a:spcAft>
              <a:buClr>
                <a:srgbClr val="000000"/>
              </a:buClr>
              <a:buSzTx/>
              <a:buFontTx/>
              <a:buChar char="•"/>
              <a:tabLst/>
              <a:defRPr/>
            </a:pPr>
            <a:r>
              <a:rPr kumimoji="0" lang="zh-CN" altLang="en-US"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若要调试，则</a:t>
            </a:r>
            <a:r>
              <a:rPr kumimoji="0" lang="en-US" altLang="zh-CN" sz="24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Run-&gt;Debug As-&gt;Java Application</a:t>
            </a:r>
          </a:p>
          <a:p>
            <a:pPr marL="193675" marR="0" lvl="0" indent="-193675" defTabSz="514350" eaLnBrk="1" fontAlgn="auto" latinLnBrk="0" hangingPunct="1">
              <a:lnSpc>
                <a:spcPct val="90000"/>
              </a:lnSpc>
              <a:spcBef>
                <a:spcPct val="20000"/>
              </a:spcBef>
              <a:spcAft>
                <a:spcPts val="0"/>
              </a:spcAft>
              <a:buClr>
                <a:srgbClr val="0000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a:p>
            <a:pPr marL="193675" marR="0" lvl="0" indent="-193675" defTabSz="514350" eaLnBrk="1" fontAlgn="auto" latinLnBrk="0" hangingPunct="1">
              <a:lnSpc>
                <a:spcPct val="90000"/>
              </a:lnSpc>
              <a:spcBef>
                <a:spcPct val="20000"/>
              </a:spcBef>
              <a:spcAft>
                <a:spcPts val="0"/>
              </a:spcAft>
              <a:buClr>
                <a:srgbClr val="000000"/>
              </a:buClr>
              <a:buSzTx/>
              <a:buFont typeface="Wingdings" pitchFamily="2" charset="2"/>
              <a:buNone/>
              <a:tabLst/>
              <a:defRPr/>
            </a:pPr>
            <a:r>
              <a:rPr kumimoji="0" lang="en-US" altLang="zh-CN"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p>
        </p:txBody>
      </p:sp>
      <p:pic>
        <p:nvPicPr>
          <p:cNvPr id="16" name="Picture 3"/>
          <p:cNvPicPr>
            <a:picLocks noChangeAspect="1" noChangeArrowheads="1"/>
          </p:cNvPicPr>
          <p:nvPr/>
        </p:nvPicPr>
        <p:blipFill>
          <a:blip r:embed="rId3" cstate="print"/>
          <a:srcRect/>
          <a:stretch>
            <a:fillRect/>
          </a:stretch>
        </p:blipFill>
        <p:spPr bwMode="auto">
          <a:xfrm>
            <a:off x="7251146" y="2114107"/>
            <a:ext cx="257175" cy="247650"/>
          </a:xfrm>
          <a:prstGeom prst="rect">
            <a:avLst/>
          </a:prstGeom>
          <a:noFill/>
          <a:ln w="28575" algn="ctr">
            <a:noFill/>
            <a:miter lim="800000"/>
            <a:headEnd/>
            <a:tailEnd/>
          </a:ln>
        </p:spPr>
      </p:pic>
      <p:pic>
        <p:nvPicPr>
          <p:cNvPr id="17" name="Picture 2"/>
          <p:cNvPicPr>
            <a:picLocks noChangeAspect="1" noChangeArrowheads="1"/>
          </p:cNvPicPr>
          <p:nvPr/>
        </p:nvPicPr>
        <p:blipFill>
          <a:blip r:embed="rId4" cstate="print"/>
          <a:srcRect/>
          <a:stretch>
            <a:fillRect/>
          </a:stretch>
        </p:blipFill>
        <p:spPr bwMode="auto">
          <a:xfrm>
            <a:off x="6824959" y="3196377"/>
            <a:ext cx="266700" cy="238125"/>
          </a:xfrm>
          <a:prstGeom prst="rect">
            <a:avLst/>
          </a:prstGeom>
          <a:noFill/>
          <a:ln w="28575" algn="ctr">
            <a:noFill/>
            <a:miter lim="800000"/>
            <a:headEnd/>
            <a:tailEnd/>
          </a:ln>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6" y="1105065"/>
            <a:ext cx="2377742"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01126" y="1053279"/>
            <a:ext cx="3309716"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053167" y="994651"/>
            <a:ext cx="6857181" cy="1557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4. </a:t>
            </a:r>
            <a:r>
              <a:rPr lang="en-US" altLang="zh-CN" sz="2800" b="0" dirty="0" smtClean="0">
                <a:solidFill>
                  <a:schemeClr val="bg1"/>
                </a:solidFill>
                <a:latin typeface="微软雅黑" pitchFamily="34" charset="-122"/>
                <a:ea typeface="微软雅黑" pitchFamily="34" charset="-122"/>
              </a:rPr>
              <a:t>Eclipse</a:t>
            </a:r>
            <a:r>
              <a:rPr lang="zh-CN" altLang="en-US" sz="2800" b="0" dirty="0" smtClean="0">
                <a:solidFill>
                  <a:schemeClr val="bg1"/>
                </a:solidFill>
                <a:latin typeface="微软雅黑" pitchFamily="34" charset="-122"/>
                <a:ea typeface="微软雅黑" pitchFamily="34" charset="-122"/>
              </a:rPr>
              <a:t>调试基础</a:t>
            </a:r>
          </a:p>
          <a:p>
            <a:pPr defTabSz="514350" eaLnBrk="1" hangingPunct="1">
              <a:buNone/>
            </a:pPr>
            <a:endParaRPr lang="en-US" altLang="zh-CN" sz="2800" b="0" dirty="0" smtClean="0">
              <a:solidFill>
                <a:schemeClr val="bg1"/>
              </a:solidFill>
              <a:latin typeface="微软雅黑" pitchFamily="34" charset="-122"/>
              <a:ea typeface="微软雅黑" pitchFamily="34" charset="-122"/>
            </a:endParaRPr>
          </a:p>
          <a:p>
            <a:pPr defTabSz="514350" eaLnBrk="1" hangingPunct="1">
              <a:buNone/>
            </a:pPr>
            <a:endParaRPr lang="zh-CN" altLang="en-US" sz="2800" dirty="0">
              <a:solidFill>
                <a:schemeClr val="bg1"/>
              </a:solidFill>
              <a:latin typeface="微软雅黑" pitchFamily="34" charset="-122"/>
              <a:ea typeface="微软雅黑" pitchFamily="34" charset="-122"/>
            </a:endParaRPr>
          </a:p>
        </p:txBody>
      </p:sp>
      <p:sp>
        <p:nvSpPr>
          <p:cNvPr id="15" name="Rectangle 3"/>
          <p:cNvSpPr>
            <a:spLocks noChangeArrowheads="1"/>
          </p:cNvSpPr>
          <p:nvPr/>
        </p:nvSpPr>
        <p:spPr bwMode="auto">
          <a:xfrm>
            <a:off x="834840" y="1590011"/>
            <a:ext cx="8687502" cy="1223963"/>
          </a:xfrm>
          <a:prstGeom prst="rect">
            <a:avLst/>
          </a:prstGeom>
          <a:noFill/>
          <a:ln w="9525">
            <a:noFill/>
            <a:miter lim="800000"/>
            <a:headEnd/>
            <a:tailEnd/>
          </a:ln>
        </p:spPr>
        <p:txBody>
          <a:bodyPr/>
          <a:lstStyle/>
          <a:p>
            <a:pPr marL="193675" marR="0" lvl="0" indent="-193675" defTabSz="514350" eaLnBrk="1" fontAlgn="auto" latinLnBrk="0" hangingPunct="1">
              <a:lnSpc>
                <a:spcPct val="140000"/>
              </a:lnSpc>
              <a:spcBef>
                <a:spcPct val="20000"/>
              </a:spcBef>
              <a:spcAft>
                <a:spcPts val="0"/>
              </a:spcAft>
              <a:buClr>
                <a:srgbClr val="000000"/>
              </a:buClr>
              <a:buSzTx/>
              <a:buFontTx/>
              <a:buChar char="•"/>
              <a:tabLst/>
              <a:defRPr/>
            </a:pPr>
            <a:r>
              <a:rPr lang="zh-CN" altLang="en-US" sz="2400" b="0" kern="0" dirty="0" smtClean="0">
                <a:solidFill>
                  <a:srgbClr val="333399"/>
                </a:solidFill>
                <a:latin typeface="微软雅黑" pitchFamily="34" charset="-122"/>
                <a:ea typeface="微软雅黑" pitchFamily="34" charset="-122"/>
              </a:rPr>
              <a:t>在程序需要调试的行双击设置断点，或再次双击取消断点</a:t>
            </a:r>
          </a:p>
          <a:p>
            <a:pPr marL="193675" marR="0" lvl="0" indent="-193675" defTabSz="514350" eaLnBrk="1" fontAlgn="auto" latinLnBrk="0" hangingPunct="1">
              <a:lnSpc>
                <a:spcPct val="140000"/>
              </a:lnSpc>
              <a:spcBef>
                <a:spcPct val="20000"/>
              </a:spcBef>
              <a:spcAft>
                <a:spcPts val="0"/>
              </a:spcAft>
              <a:buClr>
                <a:srgbClr val="000000"/>
              </a:buClr>
              <a:buSzTx/>
              <a:buFontTx/>
              <a:buChar char="•"/>
              <a:tabLst/>
              <a:defRPr/>
            </a:pPr>
            <a:r>
              <a:rPr lang="zh-CN" altLang="en-US" sz="2400" b="0" kern="0" dirty="0" smtClean="0">
                <a:solidFill>
                  <a:srgbClr val="333399"/>
                </a:solidFill>
                <a:latin typeface="微软雅黑" pitchFamily="34" charset="-122"/>
                <a:ea typeface="微软雅黑" pitchFamily="34" charset="-122"/>
              </a:rPr>
              <a:t>单击菜单栏的</a:t>
            </a:r>
            <a:r>
              <a:rPr lang="en-US" altLang="zh-CN" sz="2400" b="0" kern="0" dirty="0" smtClean="0">
                <a:solidFill>
                  <a:srgbClr val="333399"/>
                </a:solidFill>
                <a:latin typeface="微软雅黑" pitchFamily="34" charset="-122"/>
                <a:ea typeface="微软雅黑" pitchFamily="34" charset="-122"/>
              </a:rPr>
              <a:t>【</a:t>
            </a:r>
            <a:r>
              <a:rPr lang="zh-CN" altLang="en-US" sz="2400" b="0" kern="0" dirty="0" smtClean="0">
                <a:solidFill>
                  <a:srgbClr val="333399"/>
                </a:solidFill>
                <a:latin typeface="微软雅黑" pitchFamily="34" charset="-122"/>
                <a:ea typeface="微软雅黑" pitchFamily="34" charset="-122"/>
              </a:rPr>
              <a:t>蜘蛛图片</a:t>
            </a:r>
            <a:r>
              <a:rPr lang="en-US" altLang="zh-CN" sz="2400" b="0" kern="0" dirty="0" smtClean="0">
                <a:solidFill>
                  <a:srgbClr val="333399"/>
                </a:solidFill>
                <a:latin typeface="微软雅黑" pitchFamily="34" charset="-122"/>
                <a:ea typeface="微软雅黑" pitchFamily="34" charset="-122"/>
              </a:rPr>
              <a:t>】    </a:t>
            </a:r>
            <a:r>
              <a:rPr lang="zh-CN" altLang="en-US" sz="2400" b="0" kern="0" dirty="0" smtClean="0">
                <a:solidFill>
                  <a:srgbClr val="333399"/>
                </a:solidFill>
                <a:latin typeface="微软雅黑" pitchFamily="34" charset="-122"/>
                <a:ea typeface="微软雅黑" pitchFamily="34" charset="-122"/>
              </a:rPr>
              <a:t>，进入调试界面</a:t>
            </a:r>
          </a:p>
          <a:p>
            <a:pPr marL="193675" marR="0" lvl="0" indent="-193675" defTabSz="514350" eaLnBrk="1" fontAlgn="auto" latinLnBrk="0" hangingPunct="1">
              <a:lnSpc>
                <a:spcPct val="140000"/>
              </a:lnSpc>
              <a:spcBef>
                <a:spcPct val="20000"/>
              </a:spcBef>
              <a:spcAft>
                <a:spcPts val="0"/>
              </a:spcAft>
              <a:buClr>
                <a:srgbClr val="000000"/>
              </a:buClr>
              <a:buSzTx/>
              <a:buFontTx/>
              <a:buChar char="•"/>
              <a:tabLst/>
              <a:defRPr/>
            </a:pPr>
            <a:r>
              <a:rPr lang="en-US" altLang="zh-CN" sz="2400" b="0" kern="0" dirty="0" smtClean="0">
                <a:solidFill>
                  <a:srgbClr val="333399"/>
                </a:solidFill>
                <a:latin typeface="微软雅黑" pitchFamily="34" charset="-122"/>
                <a:ea typeface="微软雅黑" pitchFamily="34" charset="-122"/>
              </a:rPr>
              <a:t>F6</a:t>
            </a:r>
            <a:r>
              <a:rPr lang="zh-CN" altLang="en-US" sz="2400" b="0" kern="0" dirty="0" smtClean="0">
                <a:solidFill>
                  <a:srgbClr val="333399"/>
                </a:solidFill>
                <a:latin typeface="微软雅黑" pitchFamily="34" charset="-122"/>
                <a:ea typeface="微软雅黑" pitchFamily="34" charset="-122"/>
              </a:rPr>
              <a:t>：单步调试</a:t>
            </a:r>
          </a:p>
          <a:p>
            <a:pPr marL="193675" marR="0" lvl="0" indent="-193675" defTabSz="514350" eaLnBrk="1" fontAlgn="auto" latinLnBrk="0" hangingPunct="1">
              <a:lnSpc>
                <a:spcPct val="140000"/>
              </a:lnSpc>
              <a:spcBef>
                <a:spcPct val="20000"/>
              </a:spcBef>
              <a:spcAft>
                <a:spcPts val="0"/>
              </a:spcAft>
              <a:buClr>
                <a:srgbClr val="000000"/>
              </a:buClr>
              <a:buSzTx/>
              <a:buFontTx/>
              <a:buChar char="•"/>
              <a:tabLst/>
              <a:defRPr/>
            </a:pPr>
            <a:r>
              <a:rPr lang="en-US" altLang="zh-CN" sz="2400" b="0" kern="0" dirty="0" smtClean="0">
                <a:solidFill>
                  <a:srgbClr val="333399"/>
                </a:solidFill>
                <a:latin typeface="微软雅黑" pitchFamily="34" charset="-122"/>
                <a:ea typeface="微软雅黑" pitchFamily="34" charset="-122"/>
              </a:rPr>
              <a:t>F5</a:t>
            </a:r>
            <a:r>
              <a:rPr lang="zh-CN" altLang="en-US" sz="2400" b="0" kern="0" dirty="0" smtClean="0">
                <a:solidFill>
                  <a:srgbClr val="333399"/>
                </a:solidFill>
                <a:latin typeface="微软雅黑" pitchFamily="34" charset="-122"/>
                <a:ea typeface="微软雅黑" pitchFamily="34" charset="-122"/>
              </a:rPr>
              <a:t>：进入函数内部调试</a:t>
            </a:r>
          </a:p>
          <a:p>
            <a:pPr marL="193675" marR="0" lvl="0" indent="-193675" defTabSz="514350" eaLnBrk="1" fontAlgn="auto" latinLnBrk="0" hangingPunct="1">
              <a:lnSpc>
                <a:spcPct val="140000"/>
              </a:lnSpc>
              <a:spcBef>
                <a:spcPct val="20000"/>
              </a:spcBef>
              <a:spcAft>
                <a:spcPts val="0"/>
              </a:spcAft>
              <a:buClr>
                <a:srgbClr val="000000"/>
              </a:buClr>
              <a:buSzTx/>
              <a:buFontTx/>
              <a:buChar char="•"/>
              <a:tabLst/>
              <a:defRPr/>
            </a:pPr>
            <a:r>
              <a:rPr lang="en-US" altLang="zh-CN" sz="2400" b="0" kern="0" dirty="0" smtClean="0">
                <a:solidFill>
                  <a:srgbClr val="333399"/>
                </a:solidFill>
                <a:latin typeface="微软雅黑" pitchFamily="34" charset="-122"/>
                <a:ea typeface="微软雅黑" pitchFamily="34" charset="-122"/>
              </a:rPr>
              <a:t>F8</a:t>
            </a:r>
            <a:r>
              <a:rPr lang="zh-CN" altLang="en-US" sz="2400" b="0" kern="0" dirty="0" smtClean="0">
                <a:solidFill>
                  <a:srgbClr val="333399"/>
                </a:solidFill>
                <a:latin typeface="微软雅黑" pitchFamily="34" charset="-122"/>
                <a:ea typeface="微软雅黑" pitchFamily="34" charset="-122"/>
              </a:rPr>
              <a:t>：结束运行</a:t>
            </a:r>
          </a:p>
          <a:p>
            <a:pPr marL="193675" marR="0" lvl="0" indent="-193675" defTabSz="514350" eaLnBrk="1" fontAlgn="auto" latinLnBrk="0" hangingPunct="1">
              <a:lnSpc>
                <a:spcPct val="140000"/>
              </a:lnSpc>
              <a:spcBef>
                <a:spcPct val="20000"/>
              </a:spcBef>
              <a:spcAft>
                <a:spcPts val="0"/>
              </a:spcAft>
              <a:buClr>
                <a:srgbClr val="000000"/>
              </a:buClr>
              <a:buSzTx/>
              <a:buFontTx/>
              <a:buChar char="•"/>
              <a:tabLst/>
              <a:defRPr/>
            </a:pPr>
            <a:r>
              <a:rPr lang="zh-CN" altLang="en-US" sz="2400" b="0" kern="0" dirty="0" smtClean="0">
                <a:solidFill>
                  <a:srgbClr val="333399"/>
                </a:solidFill>
                <a:latin typeface="微软雅黑" pitchFamily="34" charset="-122"/>
                <a:ea typeface="微软雅黑" pitchFamily="34" charset="-122"/>
              </a:rPr>
              <a:t>鼠标移至某一变量，则会显示该变量当前的值</a:t>
            </a:r>
          </a:p>
          <a:p>
            <a:pPr marL="193675" marR="0" lvl="0" indent="-193675" defTabSz="514350" eaLnBrk="1" fontAlgn="auto" latinLnBrk="0" hangingPunct="1">
              <a:lnSpc>
                <a:spcPct val="140000"/>
              </a:lnSpc>
              <a:spcBef>
                <a:spcPct val="20000"/>
              </a:spcBef>
              <a:spcAft>
                <a:spcPts val="0"/>
              </a:spcAft>
              <a:buClr>
                <a:srgbClr val="000000"/>
              </a:buClr>
              <a:buSzTx/>
              <a:buFontTx/>
              <a:buChar char="•"/>
              <a:tabLst/>
              <a:defRPr/>
            </a:pPr>
            <a:r>
              <a:rPr lang="zh-CN" altLang="en-US" sz="2400" b="0" kern="0" dirty="0" smtClean="0">
                <a:solidFill>
                  <a:srgbClr val="333399"/>
                </a:solidFill>
                <a:latin typeface="微软雅黑" pitchFamily="34" charset="-122"/>
                <a:ea typeface="微软雅黑" pitchFamily="34" charset="-122"/>
              </a:rPr>
              <a:t>在</a:t>
            </a:r>
            <a:r>
              <a:rPr lang="en-US" altLang="zh-CN" sz="2400" b="0" kern="0" dirty="0" smtClean="0">
                <a:solidFill>
                  <a:srgbClr val="333399"/>
                </a:solidFill>
                <a:latin typeface="微软雅黑" pitchFamily="34" charset="-122"/>
                <a:ea typeface="微软雅黑" pitchFamily="34" charset="-122"/>
              </a:rPr>
              <a:t>Variables</a:t>
            </a:r>
            <a:r>
              <a:rPr lang="zh-CN" altLang="en-US" sz="2400" b="0" kern="0" dirty="0" smtClean="0">
                <a:solidFill>
                  <a:srgbClr val="333399"/>
                </a:solidFill>
                <a:latin typeface="微软雅黑" pitchFamily="34" charset="-122"/>
                <a:ea typeface="微软雅黑" pitchFamily="34" charset="-122"/>
              </a:rPr>
              <a:t>的显示框</a:t>
            </a:r>
            <a:r>
              <a:rPr lang="en-US" altLang="zh-CN" sz="2400" b="0" kern="0" dirty="0" smtClean="0">
                <a:solidFill>
                  <a:srgbClr val="333399"/>
                </a:solidFill>
                <a:latin typeface="微软雅黑" pitchFamily="34" charset="-122"/>
                <a:ea typeface="微软雅黑" pitchFamily="34" charset="-122"/>
              </a:rPr>
              <a:t>(</a:t>
            </a:r>
            <a:r>
              <a:rPr lang="zh-CN" altLang="en-US" sz="2400" b="0" kern="0" dirty="0" smtClean="0">
                <a:solidFill>
                  <a:srgbClr val="333399"/>
                </a:solidFill>
                <a:latin typeface="微软雅黑" pitchFamily="34" charset="-122"/>
                <a:ea typeface="微软雅黑" pitchFamily="34" charset="-122"/>
              </a:rPr>
              <a:t>若没出现，则选</a:t>
            </a:r>
            <a:r>
              <a:rPr lang="en-US" altLang="zh-CN" sz="2400" b="0" kern="0" dirty="0" smtClean="0">
                <a:solidFill>
                  <a:srgbClr val="333399"/>
                </a:solidFill>
                <a:latin typeface="微软雅黑" pitchFamily="34" charset="-122"/>
                <a:ea typeface="微软雅黑" pitchFamily="34" charset="-122"/>
              </a:rPr>
              <a:t>window-&gt;</a:t>
            </a:r>
          </a:p>
          <a:p>
            <a:pPr marL="193675" marR="0" lvl="0" indent="-193675" defTabSz="514350" eaLnBrk="1" fontAlgn="auto" latinLnBrk="0" hangingPunct="1">
              <a:lnSpc>
                <a:spcPct val="140000"/>
              </a:lnSpc>
              <a:spcBef>
                <a:spcPct val="20000"/>
              </a:spcBef>
              <a:spcAft>
                <a:spcPts val="0"/>
              </a:spcAft>
              <a:buClr>
                <a:srgbClr val="000000"/>
              </a:buClr>
              <a:buSzTx/>
              <a:tabLst/>
              <a:defRPr/>
            </a:pPr>
            <a:r>
              <a:rPr lang="en-US" altLang="zh-CN" sz="2400" b="0" kern="0" dirty="0" smtClean="0">
                <a:solidFill>
                  <a:srgbClr val="333399"/>
                </a:solidFill>
                <a:latin typeface="微软雅黑" pitchFamily="34" charset="-122"/>
                <a:ea typeface="微软雅黑" pitchFamily="34" charset="-122"/>
              </a:rPr>
              <a:t>   show view-&gt;Variables)</a:t>
            </a:r>
            <a:r>
              <a:rPr lang="zh-CN" altLang="en-US" sz="2400" b="0" kern="0" dirty="0" smtClean="0">
                <a:solidFill>
                  <a:srgbClr val="333399"/>
                </a:solidFill>
                <a:latin typeface="微软雅黑" pitchFamily="34" charset="-122"/>
                <a:ea typeface="微软雅黑" pitchFamily="34" charset="-122"/>
              </a:rPr>
              <a:t>查看各变量的变化情况</a:t>
            </a:r>
          </a:p>
          <a:p>
            <a:pPr marL="193675" marR="0" lvl="0" indent="-193675" defTabSz="514350" eaLnBrk="1" fontAlgn="auto" latinLnBrk="0" hangingPunct="1">
              <a:lnSpc>
                <a:spcPct val="140000"/>
              </a:lnSpc>
              <a:spcBef>
                <a:spcPct val="20000"/>
              </a:spcBef>
              <a:spcAft>
                <a:spcPts val="0"/>
              </a:spcAft>
              <a:buClr>
                <a:srgbClr val="000000"/>
              </a:buClr>
              <a:buSzTx/>
              <a:buFontTx/>
              <a:buChar char="•"/>
              <a:tabLst/>
              <a:defRPr/>
            </a:pPr>
            <a:r>
              <a:rPr lang="zh-CN" altLang="en-US" sz="2400" b="0" kern="0" dirty="0" smtClean="0">
                <a:solidFill>
                  <a:srgbClr val="333399"/>
                </a:solidFill>
                <a:latin typeface="微软雅黑" pitchFamily="34" charset="-122"/>
                <a:ea typeface="微软雅黑" pitchFamily="34" charset="-122"/>
              </a:rPr>
              <a:t>在</a:t>
            </a:r>
            <a:r>
              <a:rPr lang="en-US" altLang="zh-CN" sz="2400" b="0" kern="0" dirty="0" smtClean="0">
                <a:solidFill>
                  <a:srgbClr val="333399"/>
                </a:solidFill>
                <a:latin typeface="微软雅黑" pitchFamily="34" charset="-122"/>
                <a:ea typeface="微软雅黑" pitchFamily="34" charset="-122"/>
              </a:rPr>
              <a:t>window-&gt;show view-&gt;Expressions</a:t>
            </a:r>
            <a:r>
              <a:rPr lang="zh-CN" altLang="en-US" sz="2400" b="0" kern="0" dirty="0" smtClean="0">
                <a:solidFill>
                  <a:srgbClr val="333399"/>
                </a:solidFill>
                <a:latin typeface="微软雅黑" pitchFamily="34" charset="-122"/>
                <a:ea typeface="微软雅黑" pitchFamily="34" charset="-122"/>
              </a:rPr>
              <a:t>输入表达式查看结果</a:t>
            </a:r>
          </a:p>
          <a:p>
            <a:pPr marL="193675" marR="0" lvl="0" indent="-193675" defTabSz="514350" eaLnBrk="1" fontAlgn="auto" latinLnBrk="0" hangingPunct="1">
              <a:lnSpc>
                <a:spcPct val="90000"/>
              </a:lnSpc>
              <a:spcBef>
                <a:spcPct val="20000"/>
              </a:spcBef>
              <a:spcAft>
                <a:spcPts val="0"/>
              </a:spcAft>
              <a:buClr>
                <a:srgbClr val="000000"/>
              </a:buClr>
              <a:buSzTx/>
              <a:buFontTx/>
              <a:buNone/>
              <a:tabLst/>
              <a:defRPr/>
            </a:pPr>
            <a:endParaRPr kumimoji="0" lang="zh-CN" altLang="en-US"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endParaRPr>
          </a:p>
          <a:p>
            <a:pPr marL="193675" marR="0" lvl="0" indent="-193675" defTabSz="514350" eaLnBrk="1" fontAlgn="auto" latinLnBrk="0" hangingPunct="1">
              <a:lnSpc>
                <a:spcPct val="90000"/>
              </a:lnSpc>
              <a:spcBef>
                <a:spcPct val="20000"/>
              </a:spcBef>
              <a:spcAft>
                <a:spcPts val="0"/>
              </a:spcAft>
              <a:buClr>
                <a:srgbClr val="000000"/>
              </a:buClr>
              <a:buSzTx/>
              <a:buFont typeface="Wingdings" pitchFamily="2" charset="2"/>
              <a:buNone/>
              <a:tabLst/>
              <a:defRPr/>
            </a:pPr>
            <a:r>
              <a:rPr kumimoji="0" lang="en-US" altLang="zh-CN" sz="12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p>
        </p:txBody>
      </p:sp>
      <p:pic>
        <p:nvPicPr>
          <p:cNvPr id="13" name="Picture 2"/>
          <p:cNvPicPr>
            <a:picLocks noChangeAspect="1" noChangeArrowheads="1"/>
          </p:cNvPicPr>
          <p:nvPr/>
        </p:nvPicPr>
        <p:blipFill>
          <a:blip r:embed="rId3" cstate="print"/>
          <a:srcRect/>
          <a:stretch>
            <a:fillRect/>
          </a:stretch>
        </p:blipFill>
        <p:spPr bwMode="auto">
          <a:xfrm>
            <a:off x="4704059" y="2345477"/>
            <a:ext cx="266700" cy="238125"/>
          </a:xfrm>
          <a:prstGeom prst="rect">
            <a:avLst/>
          </a:prstGeom>
          <a:noFill/>
          <a:ln w="28575" algn="ctr">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6" y="1105065"/>
            <a:ext cx="2377742"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5" y="1205679"/>
            <a:ext cx="2023075"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7" y="1223251"/>
            <a:ext cx="7341533" cy="1557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latin typeface="微软雅黑" pitchFamily="34" charset="-122"/>
                <a:ea typeface="微软雅黑" pitchFamily="34" charset="-122"/>
              </a:rPr>
              <a:t>5.</a:t>
            </a:r>
            <a:r>
              <a:rPr lang="zh-CN" altLang="en-US" sz="2800" b="0" dirty="0" smtClean="0">
                <a:solidFill>
                  <a:srgbClr val="FFFFFF"/>
                </a:solidFill>
                <a:latin typeface="微软雅黑" pitchFamily="34" charset="-122"/>
                <a:ea typeface="微软雅黑" pitchFamily="34" charset="-122"/>
              </a:rPr>
              <a:t>保存工程</a:t>
            </a:r>
          </a:p>
          <a:p>
            <a:pPr defTabSz="514350" eaLnBrk="1" hangingPunct="1">
              <a:buNone/>
            </a:pPr>
            <a:endParaRPr lang="en-US" altLang="zh-CN" sz="2800" b="0" dirty="0" smtClean="0">
              <a:solidFill>
                <a:schemeClr val="bg1"/>
              </a:solidFill>
              <a:latin typeface="微软雅黑" pitchFamily="34" charset="-122"/>
              <a:ea typeface="微软雅黑" pitchFamily="34" charset="-122"/>
            </a:endParaRPr>
          </a:p>
          <a:p>
            <a:pPr defTabSz="514350" eaLnBrk="1" hangingPunct="1">
              <a:buNone/>
            </a:pPr>
            <a:endParaRPr lang="zh-CN" altLang="en-US" sz="2800" dirty="0">
              <a:solidFill>
                <a:schemeClr val="bg1"/>
              </a:solidFill>
              <a:latin typeface="微软雅黑" pitchFamily="34" charset="-122"/>
              <a:ea typeface="微软雅黑" pitchFamily="34" charset="-122"/>
            </a:endParaRPr>
          </a:p>
        </p:txBody>
      </p:sp>
      <p:sp>
        <p:nvSpPr>
          <p:cNvPr id="14" name="矩形 13"/>
          <p:cNvSpPr/>
          <p:nvPr/>
        </p:nvSpPr>
        <p:spPr>
          <a:xfrm>
            <a:off x="1229711" y="1816452"/>
            <a:ext cx="7914289" cy="707886"/>
          </a:xfrm>
          <a:prstGeom prst="rect">
            <a:avLst/>
          </a:prstGeom>
        </p:spPr>
        <p:txBody>
          <a:bodyPr wrap="square">
            <a:spAutoFit/>
          </a:bodyPr>
          <a:lstStyle/>
          <a:p>
            <a:r>
              <a:rPr lang="zh-CN" altLang="en-US" sz="2000" b="0" dirty="0" smtClean="0">
                <a:solidFill>
                  <a:schemeClr val="tx2"/>
                </a:solidFill>
                <a:latin typeface="微软雅黑" pitchFamily="34" charset="-122"/>
                <a:ea typeface="微软雅黑" pitchFamily="34" charset="-122"/>
              </a:rPr>
              <a:t>单击工程，右键菜单下选择</a:t>
            </a:r>
            <a:r>
              <a:rPr lang="en-US" altLang="zh-CN" sz="2000" b="0" dirty="0" smtClean="0">
                <a:solidFill>
                  <a:schemeClr val="tx2"/>
                </a:solidFill>
                <a:latin typeface="微软雅黑" pitchFamily="34" charset="-122"/>
                <a:ea typeface="微软雅黑" pitchFamily="34" charset="-122"/>
              </a:rPr>
              <a:t>【Export…】</a:t>
            </a:r>
            <a:r>
              <a:rPr lang="zh-CN" altLang="en-US" sz="2000" b="0" dirty="0" smtClean="0">
                <a:solidFill>
                  <a:schemeClr val="tx2"/>
                </a:solidFill>
                <a:latin typeface="微软雅黑" pitchFamily="34" charset="-122"/>
                <a:ea typeface="微软雅黑" pitchFamily="34" charset="-122"/>
              </a:rPr>
              <a:t>，然后依次选择</a:t>
            </a:r>
            <a:r>
              <a:rPr lang="en-US" altLang="zh-CN" sz="2000" b="0" dirty="0" smtClean="0">
                <a:solidFill>
                  <a:schemeClr val="tx2"/>
                </a:solidFill>
                <a:latin typeface="微软雅黑" pitchFamily="34" charset="-122"/>
                <a:ea typeface="微软雅黑" pitchFamily="34" charset="-122"/>
              </a:rPr>
              <a:t>【General】</a:t>
            </a:r>
            <a:r>
              <a:rPr lang="zh-CN" altLang="en-US" sz="2000" b="0" dirty="0" smtClean="0">
                <a:solidFill>
                  <a:schemeClr val="tx2"/>
                </a:solidFill>
                <a:latin typeface="微软雅黑" pitchFamily="34" charset="-122"/>
                <a:ea typeface="微软雅黑" pitchFamily="34" charset="-122"/>
              </a:rPr>
              <a:t>下的</a:t>
            </a:r>
            <a:r>
              <a:rPr lang="en-US" altLang="zh-CN" sz="2000" b="0" dirty="0" smtClean="0">
                <a:solidFill>
                  <a:schemeClr val="tx2"/>
                </a:solidFill>
                <a:latin typeface="微软雅黑" pitchFamily="34" charset="-122"/>
                <a:ea typeface="微软雅黑" pitchFamily="34" charset="-122"/>
              </a:rPr>
              <a:t>【File System】</a:t>
            </a:r>
            <a:r>
              <a:rPr lang="zh-CN" altLang="en-US" sz="2000" b="0" dirty="0" smtClean="0">
                <a:solidFill>
                  <a:schemeClr val="tx2"/>
                </a:solidFill>
                <a:latin typeface="微软雅黑" pitchFamily="34" charset="-122"/>
                <a:ea typeface="微软雅黑" pitchFamily="34" charset="-122"/>
              </a:rPr>
              <a:t>，如图所示。</a:t>
            </a:r>
            <a:endParaRPr lang="zh-CN" altLang="en-US" sz="2000" b="0" dirty="0">
              <a:solidFill>
                <a:schemeClr val="tx2"/>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cstate="print"/>
          <a:srcRect/>
          <a:stretch>
            <a:fillRect/>
          </a:stretch>
        </p:blipFill>
        <p:spPr bwMode="auto">
          <a:xfrm>
            <a:off x="1239839" y="2562225"/>
            <a:ext cx="5734548" cy="4041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202725" y="1205679"/>
            <a:ext cx="3153375"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205567" y="1197851"/>
            <a:ext cx="685718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6.</a:t>
            </a:r>
            <a:r>
              <a:rPr lang="zh-CN" altLang="en-US" sz="2800" b="0" dirty="0" smtClean="0">
                <a:solidFill>
                  <a:schemeClr val="bg1"/>
                </a:solidFill>
                <a:latin typeface="微软雅黑" pitchFamily="34" charset="-122"/>
                <a:ea typeface="微软雅黑" pitchFamily="34" charset="-122"/>
              </a:rPr>
              <a:t>导入已存在工程</a:t>
            </a:r>
            <a:endParaRPr lang="en-US" altLang="zh-CN" sz="2800" b="0" dirty="0" smtClean="0">
              <a:solidFill>
                <a:schemeClr val="bg1"/>
              </a:solidFill>
              <a:latin typeface="微软雅黑" pitchFamily="34" charset="-122"/>
              <a:ea typeface="微软雅黑" pitchFamily="34" charset="-122"/>
            </a:endParaRPr>
          </a:p>
        </p:txBody>
      </p:sp>
      <p:sp>
        <p:nvSpPr>
          <p:cNvPr id="13" name="矩形 12"/>
          <p:cNvSpPr/>
          <p:nvPr/>
        </p:nvSpPr>
        <p:spPr>
          <a:xfrm>
            <a:off x="1229711" y="1816452"/>
            <a:ext cx="7914289" cy="707886"/>
          </a:xfrm>
          <a:prstGeom prst="rect">
            <a:avLst/>
          </a:prstGeom>
        </p:spPr>
        <p:txBody>
          <a:bodyPr wrap="square">
            <a:spAutoFit/>
          </a:bodyPr>
          <a:lstStyle/>
          <a:p>
            <a:r>
              <a:rPr lang="zh-CN" altLang="en-US" sz="2000" b="0" dirty="0" smtClean="0">
                <a:solidFill>
                  <a:schemeClr val="tx2"/>
                </a:solidFill>
                <a:latin typeface="微软雅黑" pitchFamily="34" charset="-122"/>
                <a:ea typeface="微软雅黑" pitchFamily="34" charset="-122"/>
              </a:rPr>
              <a:t>单击菜单栏</a:t>
            </a:r>
            <a:r>
              <a:rPr lang="en-US" altLang="zh-CN" sz="2000" b="0" dirty="0" smtClean="0">
                <a:solidFill>
                  <a:schemeClr val="tx2"/>
                </a:solidFill>
                <a:latin typeface="微软雅黑" pitchFamily="34" charset="-122"/>
                <a:ea typeface="微软雅黑" pitchFamily="34" charset="-122"/>
              </a:rPr>
              <a:t>【File</a:t>
            </a:r>
            <a:r>
              <a:rPr lang="en-US" altLang="zh-CN" sz="2000" b="0" dirty="0" smtClean="0">
                <a:solidFill>
                  <a:schemeClr val="tx2"/>
                </a:solidFill>
                <a:latin typeface="微软雅黑" pitchFamily="34" charset="-122"/>
                <a:ea typeface="微软雅黑" pitchFamily="34" charset="-122"/>
              </a:rPr>
              <a:t>】|【</a:t>
            </a:r>
            <a:r>
              <a:rPr lang="en-US" altLang="zh-CN" sz="2000" b="0" dirty="0" smtClean="0">
                <a:solidFill>
                  <a:schemeClr val="tx2"/>
                </a:solidFill>
                <a:latin typeface="微软雅黑" pitchFamily="34" charset="-122"/>
                <a:ea typeface="微软雅黑" pitchFamily="34" charset="-122"/>
              </a:rPr>
              <a:t>Open Projects from File System</a:t>
            </a:r>
            <a:r>
              <a:rPr lang="en-US" altLang="zh-CN" sz="2000" b="0" dirty="0" smtClean="0">
                <a:solidFill>
                  <a:schemeClr val="tx2"/>
                </a:solidFill>
                <a:latin typeface="微软雅黑" pitchFamily="34" charset="-122"/>
                <a:ea typeface="微软雅黑" pitchFamily="34" charset="-122"/>
              </a:rPr>
              <a:t>…】</a:t>
            </a:r>
            <a:r>
              <a:rPr lang="zh-CN" altLang="en-US" sz="2000" b="0" dirty="0" smtClean="0">
                <a:solidFill>
                  <a:schemeClr val="tx2"/>
                </a:solidFill>
                <a:latin typeface="微软雅黑" pitchFamily="34" charset="-122"/>
                <a:ea typeface="微软雅黑" pitchFamily="34" charset="-122"/>
              </a:rPr>
              <a:t>，</a:t>
            </a:r>
            <a:r>
              <a:rPr lang="zh-CN" altLang="en-US" sz="2000" b="0" dirty="0" smtClean="0">
                <a:solidFill>
                  <a:schemeClr val="tx2"/>
                </a:solidFill>
                <a:latin typeface="微软雅黑" pitchFamily="34" charset="-122"/>
                <a:ea typeface="微软雅黑" pitchFamily="34" charset="-122"/>
              </a:rPr>
              <a:t>然后</a:t>
            </a:r>
            <a:r>
              <a:rPr lang="zh-CN" altLang="en-US" sz="2000" b="0" dirty="0" smtClean="0">
                <a:solidFill>
                  <a:schemeClr val="tx2"/>
                </a:solidFill>
                <a:latin typeface="微软雅黑" pitchFamily="34" charset="-122"/>
                <a:ea typeface="微软雅黑" pitchFamily="34" charset="-122"/>
              </a:rPr>
              <a:t>单击</a:t>
            </a:r>
            <a:r>
              <a:rPr lang="en-US" altLang="zh-CN" sz="2000" b="0" dirty="0" smtClean="0">
                <a:solidFill>
                  <a:schemeClr val="tx2"/>
                </a:solidFill>
                <a:latin typeface="微软雅黑" pitchFamily="34" charset="-122"/>
                <a:ea typeface="微软雅黑" pitchFamily="34" charset="-122"/>
              </a:rPr>
              <a:t>【Directory】</a:t>
            </a:r>
            <a:r>
              <a:rPr lang="zh-CN" altLang="en-US" sz="2000" b="0" dirty="0" smtClean="0">
                <a:solidFill>
                  <a:schemeClr val="tx2"/>
                </a:solidFill>
                <a:latin typeface="微软雅黑" pitchFamily="34" charset="-122"/>
                <a:ea typeface="微软雅黑" pitchFamily="34" charset="-122"/>
              </a:rPr>
              <a:t>选择工程路径，</a:t>
            </a:r>
            <a:r>
              <a:rPr lang="zh-CN" altLang="en-US" sz="2000" b="0" dirty="0" smtClean="0">
                <a:solidFill>
                  <a:schemeClr val="tx2"/>
                </a:solidFill>
                <a:latin typeface="微软雅黑" pitchFamily="34" charset="-122"/>
                <a:ea typeface="微软雅黑" pitchFamily="34" charset="-122"/>
              </a:rPr>
              <a:t>如图所示。</a:t>
            </a:r>
            <a:endParaRPr lang="zh-CN" altLang="en-US" sz="2000" b="0" dirty="0">
              <a:solidFill>
                <a:schemeClr val="tx2"/>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cstate="print"/>
          <a:srcRect/>
          <a:stretch>
            <a:fillRect/>
          </a:stretch>
        </p:blipFill>
        <p:spPr bwMode="auto">
          <a:xfrm>
            <a:off x="1268413" y="2449514"/>
            <a:ext cx="5513387" cy="128122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247775" y="3762152"/>
            <a:ext cx="3959225" cy="312361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sp>
        <p:nvSpPr>
          <p:cNvPr id="13" name="矩形 12"/>
          <p:cNvSpPr/>
          <p:nvPr/>
        </p:nvSpPr>
        <p:spPr>
          <a:xfrm>
            <a:off x="1229711" y="1143352"/>
            <a:ext cx="7914289" cy="707886"/>
          </a:xfrm>
          <a:prstGeom prst="rect">
            <a:avLst/>
          </a:prstGeom>
        </p:spPr>
        <p:txBody>
          <a:bodyPr wrap="square">
            <a:spAutoFit/>
          </a:bodyPr>
          <a:lstStyle/>
          <a:p>
            <a:r>
              <a:rPr lang="zh-CN" altLang="en-US" sz="2000" b="0" dirty="0" smtClean="0">
                <a:solidFill>
                  <a:schemeClr val="tx2"/>
                </a:solidFill>
                <a:latin typeface="微软雅黑" pitchFamily="34" charset="-122"/>
                <a:ea typeface="微软雅黑" pitchFamily="34" charset="-122"/>
              </a:rPr>
              <a:t>或者：单击</a:t>
            </a:r>
            <a:r>
              <a:rPr lang="zh-CN" altLang="en-US" sz="2000" b="0" dirty="0" smtClean="0">
                <a:solidFill>
                  <a:schemeClr val="tx2"/>
                </a:solidFill>
                <a:latin typeface="微软雅黑" pitchFamily="34" charset="-122"/>
                <a:ea typeface="微软雅黑" pitchFamily="34" charset="-122"/>
              </a:rPr>
              <a:t>菜单栏</a:t>
            </a:r>
            <a:r>
              <a:rPr lang="en-US" altLang="zh-CN" sz="2000" b="0" dirty="0" smtClean="0">
                <a:solidFill>
                  <a:schemeClr val="tx2"/>
                </a:solidFill>
                <a:latin typeface="微软雅黑" pitchFamily="34" charset="-122"/>
                <a:ea typeface="微软雅黑" pitchFamily="34" charset="-122"/>
              </a:rPr>
              <a:t>【File】|【Import…】</a:t>
            </a:r>
            <a:r>
              <a:rPr lang="zh-CN" altLang="en-US" sz="2000" b="0" dirty="0" smtClean="0">
                <a:solidFill>
                  <a:schemeClr val="tx2"/>
                </a:solidFill>
                <a:latin typeface="微软雅黑" pitchFamily="34" charset="-122"/>
                <a:ea typeface="微软雅黑" pitchFamily="34" charset="-122"/>
              </a:rPr>
              <a:t>，然后依次选择</a:t>
            </a:r>
            <a:r>
              <a:rPr lang="en-US" altLang="zh-CN" sz="2000" b="0" dirty="0" smtClean="0">
                <a:solidFill>
                  <a:schemeClr val="tx2"/>
                </a:solidFill>
                <a:latin typeface="微软雅黑" pitchFamily="34" charset="-122"/>
                <a:ea typeface="微软雅黑" pitchFamily="34" charset="-122"/>
              </a:rPr>
              <a:t>【General】</a:t>
            </a:r>
            <a:r>
              <a:rPr lang="zh-CN" altLang="en-US" sz="2000" b="0" dirty="0" smtClean="0">
                <a:solidFill>
                  <a:schemeClr val="tx2"/>
                </a:solidFill>
                <a:latin typeface="微软雅黑" pitchFamily="34" charset="-122"/>
                <a:ea typeface="微软雅黑" pitchFamily="34" charset="-122"/>
              </a:rPr>
              <a:t>下的</a:t>
            </a:r>
            <a:r>
              <a:rPr lang="en-US" altLang="zh-CN" sz="2000" b="0" dirty="0" smtClean="0">
                <a:solidFill>
                  <a:schemeClr val="tx2"/>
                </a:solidFill>
                <a:latin typeface="微软雅黑" pitchFamily="34" charset="-122"/>
                <a:ea typeface="微软雅黑" pitchFamily="34" charset="-122"/>
              </a:rPr>
              <a:t>【Existing Projects into Workspace】</a:t>
            </a:r>
            <a:r>
              <a:rPr lang="zh-CN" altLang="en-US" sz="2000" b="0" dirty="0" smtClean="0">
                <a:solidFill>
                  <a:schemeClr val="tx2"/>
                </a:solidFill>
                <a:latin typeface="微软雅黑" pitchFamily="34" charset="-122"/>
                <a:ea typeface="微软雅黑" pitchFamily="34" charset="-122"/>
              </a:rPr>
              <a:t>，如图所示。</a:t>
            </a:r>
            <a:endParaRPr lang="zh-CN" altLang="en-US" sz="2000" b="0" dirty="0">
              <a:solidFill>
                <a:schemeClr val="tx2"/>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3" cstate="print"/>
          <a:srcRect/>
          <a:stretch>
            <a:fillRect/>
          </a:stretch>
        </p:blipFill>
        <p:spPr bwMode="auto">
          <a:xfrm>
            <a:off x="1287463" y="1939924"/>
            <a:ext cx="5926137" cy="4187701"/>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6" y="1105065"/>
            <a:ext cx="2377742"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5" y="1205679"/>
            <a:ext cx="3051775"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7" y="1223251"/>
            <a:ext cx="7341533" cy="1557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latin typeface="微软雅黑" pitchFamily="34" charset="-122"/>
                <a:ea typeface="微软雅黑" pitchFamily="34" charset="-122"/>
              </a:rPr>
              <a:t>7.</a:t>
            </a:r>
            <a:r>
              <a:rPr lang="zh-CN" altLang="en-US" sz="2800" b="0" dirty="0" smtClean="0">
                <a:solidFill>
                  <a:srgbClr val="FFFFFF"/>
                </a:solidFill>
                <a:latin typeface="微软雅黑" pitchFamily="34" charset="-122"/>
                <a:ea typeface="微软雅黑" pitchFamily="34" charset="-122"/>
              </a:rPr>
              <a:t>添加外部的类库</a:t>
            </a:r>
          </a:p>
          <a:p>
            <a:pPr defTabSz="514350" eaLnBrk="1" hangingPunct="1">
              <a:buNone/>
            </a:pPr>
            <a:endParaRPr lang="en-US" altLang="zh-CN" sz="2800" b="0" dirty="0" smtClean="0">
              <a:solidFill>
                <a:schemeClr val="bg1"/>
              </a:solidFill>
              <a:latin typeface="微软雅黑" pitchFamily="34" charset="-122"/>
              <a:ea typeface="微软雅黑" pitchFamily="34" charset="-122"/>
            </a:endParaRPr>
          </a:p>
          <a:p>
            <a:pPr defTabSz="514350" eaLnBrk="1" hangingPunct="1">
              <a:buNone/>
            </a:pPr>
            <a:endParaRPr lang="zh-CN" altLang="en-US" sz="2800" dirty="0">
              <a:solidFill>
                <a:schemeClr val="bg1"/>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3" cstate="print"/>
          <a:srcRect/>
          <a:stretch>
            <a:fillRect/>
          </a:stretch>
        </p:blipFill>
        <p:spPr bwMode="auto">
          <a:xfrm>
            <a:off x="1236663" y="1857375"/>
            <a:ext cx="7429551" cy="4543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smtClean="0">
                <a:latin typeface="微软雅黑" pitchFamily="34" charset="-122"/>
                <a:ea typeface="微软雅黑" pitchFamily="34" charset="-122"/>
              </a:rPr>
              <a:t>五、</a:t>
            </a:r>
            <a:r>
              <a:rPr lang="en-US" altLang="zh-CN" sz="3600" b="0" dirty="0" smtClean="0">
                <a:latin typeface="微软雅黑" pitchFamily="34" charset="-122"/>
                <a:ea typeface="微软雅黑" pitchFamily="34" charset="-122"/>
              </a:rPr>
              <a:t>ECLIPSE</a:t>
            </a:r>
            <a:r>
              <a:rPr lang="zh-CN" altLang="en-US" sz="3600" b="0" dirty="0" smtClean="0">
                <a:latin typeface="微软雅黑" pitchFamily="34" charset="-122"/>
                <a:ea typeface="微软雅黑" pitchFamily="34" charset="-122"/>
              </a:rPr>
              <a:t>简介</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84165" y="1105065"/>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dirty="0">
                <a:solidFill>
                  <a:srgbClr val="FFFFFF"/>
                </a:solidFill>
                <a:ea typeface="宋体" panose="02010600030101010101" pitchFamily="2" charset="-122"/>
              </a:rPr>
              <a:t>(1) </a:t>
            </a:r>
            <a:r>
              <a:rPr lang="zh-CN" altLang="en-US" sz="2800" dirty="0">
                <a:solidFill>
                  <a:srgbClr val="FFFFFF"/>
                </a:solidFill>
                <a:ea typeface="宋体" panose="02010600030101010101" pitchFamily="2" charset="-122"/>
              </a:rPr>
              <a:t>二进制数与十进制数的互换</a:t>
            </a:r>
            <a:endParaRPr lang="en-US" altLang="zh-CN" sz="2800" dirty="0">
              <a:solidFill>
                <a:srgbClr val="FFFFFF"/>
              </a:solidFill>
              <a:ea typeface="宋体" panose="02010600030101010101" pitchFamily="2" charset="-122"/>
            </a:endParaRPr>
          </a:p>
        </p:txBody>
      </p:sp>
      <p:grpSp>
        <p:nvGrpSpPr>
          <p:cNvPr id="2" name="Group 61"/>
          <p:cNvGrpSpPr>
            <a:grpSpLocks/>
          </p:cNvGrpSpPr>
          <p:nvPr/>
        </p:nvGrpSpPr>
        <p:grpSpPr bwMode="auto">
          <a:xfrm>
            <a:off x="1151925" y="1205679"/>
            <a:ext cx="7217375"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67467" y="1223251"/>
            <a:ext cx="7328833"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defTabSz="514350" eaLnBrk="1" hangingPunct="1">
              <a:buNone/>
            </a:pPr>
            <a:r>
              <a:rPr lang="en-US" altLang="zh-CN" sz="2800" b="0" dirty="0" smtClean="0">
                <a:solidFill>
                  <a:srgbClr val="FFFFFF"/>
                </a:solidFill>
                <a:ea typeface="宋体" panose="02010600030101010101" pitchFamily="2" charset="-122"/>
              </a:rPr>
              <a:t>8.</a:t>
            </a:r>
            <a:r>
              <a:rPr lang="zh-CN" altLang="en-US" sz="2800" b="0" dirty="0" smtClean="0">
                <a:solidFill>
                  <a:schemeClr val="bg1"/>
                </a:solidFill>
                <a:latin typeface="微软雅黑" pitchFamily="34" charset="-122"/>
                <a:ea typeface="微软雅黑" pitchFamily="34" charset="-122"/>
              </a:rPr>
              <a:t>改变工作目录：</a:t>
            </a:r>
            <a:r>
              <a:rPr lang="en-US" altLang="zh-CN" sz="2800" b="0" dirty="0" smtClean="0">
                <a:solidFill>
                  <a:schemeClr val="bg1"/>
                </a:solidFill>
                <a:latin typeface="微软雅黑" pitchFamily="34" charset="-122"/>
                <a:ea typeface="微软雅黑" pitchFamily="34" charset="-122"/>
              </a:rPr>
              <a:t>file-&gt;Switch Workspace workspace</a:t>
            </a:r>
          </a:p>
        </p:txBody>
      </p:sp>
      <p:pic>
        <p:nvPicPr>
          <p:cNvPr id="4098" name="Picture 2"/>
          <p:cNvPicPr>
            <a:picLocks noChangeAspect="1" noChangeArrowheads="1"/>
          </p:cNvPicPr>
          <p:nvPr/>
        </p:nvPicPr>
        <p:blipFill>
          <a:blip r:embed="rId3" cstate="print"/>
          <a:srcRect/>
          <a:stretch>
            <a:fillRect/>
          </a:stretch>
        </p:blipFill>
        <p:spPr bwMode="auto">
          <a:xfrm>
            <a:off x="1187450" y="1831975"/>
            <a:ext cx="4914900" cy="4870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pPr algn="ctr"/>
            <a:r>
              <a:rPr lang="zh-CN" altLang="en-US"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rPr>
              <a:t>谢谢</a:t>
            </a:r>
          </a:p>
        </p:txBody>
      </p:sp>
      <p:grpSp>
        <p:nvGrpSpPr>
          <p:cNvPr id="2611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51" name="Picture 514" descr="sphere_highligh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6115"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49" name="Picture 517" descr="sphere_highligh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19" name="Oval 519"/>
          <p:cNvSpPr>
            <a:spLocks noChangeArrowheads="1"/>
          </p:cNvSpPr>
          <p:nvPr/>
        </p:nvSpPr>
        <p:spPr bwMode="gray">
          <a:xfrm>
            <a:off x="581025" y="723900"/>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20" name="Oval 520"/>
          <p:cNvSpPr>
            <a:spLocks noChangeArrowheads="1"/>
          </p:cNvSpPr>
          <p:nvPr/>
        </p:nvSpPr>
        <p:spPr bwMode="gray">
          <a:xfrm>
            <a:off x="2003425" y="365760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26115"/>
                                        </p:tgtEl>
                                        <p:attrNameLst>
                                          <p:attrName>style.visibility</p:attrName>
                                        </p:attrNameLst>
                                      </p:cBhvr>
                                      <p:to>
                                        <p:strVal val="visible"/>
                                      </p:to>
                                    </p:set>
                                    <p:anim calcmode="lin" valueType="num">
                                      <p:cBhvr>
                                        <p:cTn id="10" dur="1000" fill="hold"/>
                                        <p:tgtEl>
                                          <p:spTgt spid="26115"/>
                                        </p:tgtEl>
                                        <p:attrNameLst>
                                          <p:attrName>ppt_w</p:attrName>
                                        </p:attrNameLst>
                                      </p:cBhvr>
                                      <p:tavLst>
                                        <p:tav tm="0">
                                          <p:val>
                                            <p:fltVal val="0"/>
                                          </p:val>
                                        </p:tav>
                                        <p:tav tm="100000">
                                          <p:val>
                                            <p:strVal val="#ppt_w"/>
                                          </p:val>
                                        </p:tav>
                                      </p:tavLst>
                                    </p:anim>
                                    <p:anim calcmode="lin" valueType="num">
                                      <p:cBhvr>
                                        <p:cTn id="11" dur="1000" fill="hold"/>
                                        <p:tgtEl>
                                          <p:spTgt spid="26115"/>
                                        </p:tgtEl>
                                        <p:attrNameLst>
                                          <p:attrName>ppt_h</p:attrName>
                                        </p:attrNameLst>
                                      </p:cBhvr>
                                      <p:tavLst>
                                        <p:tav tm="0">
                                          <p:val>
                                            <p:fltVal val="0"/>
                                          </p:val>
                                        </p:tav>
                                        <p:tav tm="100000">
                                          <p:val>
                                            <p:strVal val="#ppt_h"/>
                                          </p:val>
                                        </p:tav>
                                      </p:tavLst>
                                    </p:anim>
                                    <p:animEffect transition="in" filter="fade">
                                      <p:cBhvr>
                                        <p:cTn id="12" dur="1000"/>
                                        <p:tgtEl>
                                          <p:spTgt spid="26115"/>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26115"/>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6112"/>
                                        </p:tgtEl>
                                        <p:attrNameLst>
                                          <p:attrName>style.visibility</p:attrName>
                                        </p:attrNameLst>
                                      </p:cBhvr>
                                      <p:to>
                                        <p:strVal val="visible"/>
                                      </p:to>
                                    </p:set>
                                    <p:anim calcmode="lin" valueType="num">
                                      <p:cBhvr>
                                        <p:cTn id="17" dur="1000" fill="hold"/>
                                        <p:tgtEl>
                                          <p:spTgt spid="26112"/>
                                        </p:tgtEl>
                                        <p:attrNameLst>
                                          <p:attrName>ppt_w</p:attrName>
                                        </p:attrNameLst>
                                      </p:cBhvr>
                                      <p:tavLst>
                                        <p:tav tm="0">
                                          <p:val>
                                            <p:fltVal val="0"/>
                                          </p:val>
                                        </p:tav>
                                        <p:tav tm="100000">
                                          <p:val>
                                            <p:strVal val="#ppt_w"/>
                                          </p:val>
                                        </p:tav>
                                      </p:tavLst>
                                    </p:anim>
                                    <p:anim calcmode="lin" valueType="num">
                                      <p:cBhvr>
                                        <p:cTn id="18" dur="1000" fill="hold"/>
                                        <p:tgtEl>
                                          <p:spTgt spid="26112"/>
                                        </p:tgtEl>
                                        <p:attrNameLst>
                                          <p:attrName>ppt_h</p:attrName>
                                        </p:attrNameLst>
                                      </p:cBhvr>
                                      <p:tavLst>
                                        <p:tav tm="0">
                                          <p:val>
                                            <p:fltVal val="0"/>
                                          </p:val>
                                        </p:tav>
                                        <p:tav tm="100000">
                                          <p:val>
                                            <p:strVal val="#ppt_h"/>
                                          </p:val>
                                        </p:tav>
                                      </p:tavLst>
                                    </p:anim>
                                    <p:animEffect transition="in" filter="fade">
                                      <p:cBhvr>
                                        <p:cTn id="19" dur="1000"/>
                                        <p:tgtEl>
                                          <p:spTgt spid="2611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611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51925" y="1205679"/>
            <a:ext cx="2746975"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146499" y="1193800"/>
            <a:ext cx="308260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50000"/>
              </a:spcBef>
              <a:buClr>
                <a:srgbClr val="1F3F5F"/>
              </a:buClr>
              <a:buSzTx/>
              <a:buFontTx/>
              <a:buNone/>
            </a:pPr>
            <a:r>
              <a:rPr lang="zh-CN" altLang="en-US" b="0" dirty="0" smtClean="0">
                <a:solidFill>
                  <a:srgbClr val="FFFFFF"/>
                </a:solidFill>
                <a:latin typeface="微软雅黑" pitchFamily="34" charset="-122"/>
                <a:ea typeface="微软雅黑" pitchFamily="34" charset="-122"/>
              </a:rPr>
              <a:t>注重编程实践</a:t>
            </a:r>
            <a:endParaRPr lang="en-US" altLang="zh-CN" b="0" dirty="0">
              <a:solidFill>
                <a:srgbClr val="FFFFFF"/>
              </a:solidFill>
              <a:latin typeface="微软雅黑" pitchFamily="34" charset="-122"/>
              <a:ea typeface="微软雅黑" pitchFamily="34" charset="-122"/>
            </a:endParaRPr>
          </a:p>
        </p:txBody>
      </p:sp>
      <p:sp>
        <p:nvSpPr>
          <p:cNvPr id="32" name="Rectangle 77"/>
          <p:cNvSpPr>
            <a:spLocks noChangeArrowheads="1"/>
          </p:cNvSpPr>
          <p:nvPr/>
        </p:nvSpPr>
        <p:spPr bwMode="auto">
          <a:xfrm>
            <a:off x="1041591" y="1922608"/>
            <a:ext cx="7632509" cy="3797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平时多上机练习、对书上习题举一反三！</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通过阅读代码提高水平（可从</a:t>
            </a:r>
            <a:r>
              <a:rPr lang="en-US" altLang="zh-CN" sz="2800" b="0" dirty="0" smtClean="0">
                <a:solidFill>
                  <a:srgbClr val="333399"/>
                </a:solidFill>
                <a:latin typeface="微软雅黑" pitchFamily="34" charset="-122"/>
                <a:ea typeface="微软雅黑" pitchFamily="34" charset="-122"/>
              </a:rPr>
              <a:t>JDK</a:t>
            </a:r>
            <a:r>
              <a:rPr lang="zh-CN" altLang="en-US" sz="2800" b="0" dirty="0" smtClean="0">
                <a:solidFill>
                  <a:srgbClr val="333399"/>
                </a:solidFill>
                <a:latin typeface="微软雅黑" pitchFamily="34" charset="-122"/>
                <a:ea typeface="微软雅黑" pitchFamily="34" charset="-122"/>
              </a:rPr>
              <a:t>中的</a:t>
            </a:r>
            <a:r>
              <a:rPr lang="en-US" altLang="zh-CN" sz="2800" b="0" dirty="0" smtClean="0">
                <a:solidFill>
                  <a:srgbClr val="333399"/>
                </a:solidFill>
                <a:latin typeface="微软雅黑" pitchFamily="34" charset="-122"/>
                <a:ea typeface="微软雅黑" pitchFamily="34" charset="-122"/>
              </a:rPr>
              <a:t>DEMO</a:t>
            </a:r>
            <a:r>
              <a:rPr lang="zh-CN" altLang="en-US" sz="2800" b="0" dirty="0" smtClean="0">
                <a:solidFill>
                  <a:srgbClr val="333399"/>
                </a:solidFill>
                <a:latin typeface="微软雅黑" pitchFamily="34" charset="-122"/>
                <a:ea typeface="微软雅黑" pitchFamily="34" charset="-122"/>
              </a:rPr>
              <a:t>开始）</a:t>
            </a:r>
            <a:r>
              <a:rPr lang="zh-CN" altLang="en-US" sz="2800" b="0" dirty="0" smtClean="0">
                <a:solidFill>
                  <a:srgbClr val="333399"/>
                </a:solidFill>
                <a:latin typeface="微软雅黑" pitchFamily="34" charset="-122"/>
                <a:ea typeface="微软雅黑" pitchFamily="34" charset="-122"/>
              </a:rPr>
              <a:t>。</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在学习的过程中通过一个例子知识点进行扩散、拓宽。</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多刷题： </a:t>
            </a:r>
            <a:r>
              <a:rPr lang="en-US" altLang="zh-CN" sz="2800" b="0" dirty="0" smtClean="0">
                <a:solidFill>
                  <a:srgbClr val="333399"/>
                </a:solidFill>
                <a:latin typeface="微软雅黑" pitchFamily="34" charset="-122"/>
                <a:ea typeface="微软雅黑" pitchFamily="34" charset="-122"/>
              </a:rPr>
              <a:t>http://bailian.openjudge.cn/</a:t>
            </a:r>
            <a:r>
              <a:rPr lang="zh-CN" altLang="en-US" sz="2800" b="0" dirty="0" smtClean="0">
                <a:solidFill>
                  <a:srgbClr val="333399"/>
                </a:solidFill>
                <a:latin typeface="微软雅黑" pitchFamily="34" charset="-122"/>
                <a:ea typeface="微软雅黑" pitchFamily="34" charset="-122"/>
              </a:rPr>
              <a:t>（百练是北京大学</a:t>
            </a:r>
            <a:r>
              <a:rPr lang="en-US" altLang="zh-CN" sz="2800" b="0" dirty="0" smtClean="0">
                <a:solidFill>
                  <a:srgbClr val="333399"/>
                </a:solidFill>
                <a:latin typeface="微软雅黑" pitchFamily="34" charset="-122"/>
                <a:ea typeface="微软雅黑" pitchFamily="34" charset="-122"/>
              </a:rPr>
              <a:t>ACM</a:t>
            </a:r>
            <a:r>
              <a:rPr lang="zh-CN" altLang="en-US" sz="2800" b="0" dirty="0" smtClean="0">
                <a:solidFill>
                  <a:srgbClr val="333399"/>
                </a:solidFill>
                <a:latin typeface="微软雅黑" pitchFamily="34" charset="-122"/>
                <a:ea typeface="微软雅黑" pitchFamily="34" charset="-122"/>
              </a:rPr>
              <a:t>训练和相关程序课程在线考试系统）</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51925" y="1205679"/>
            <a:ext cx="2016577" cy="550862"/>
            <a:chOff x="720" y="1392"/>
            <a:chExt cx="4058" cy="480"/>
          </a:xfrm>
        </p:grpSpPr>
        <p:sp>
          <p:nvSpPr>
            <p:cNvPr id="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3" name="Group 63"/>
            <p:cNvGrpSpPr>
              <a:grpSpLocks/>
            </p:cNvGrpSpPr>
            <p:nvPr/>
          </p:nvGrpSpPr>
          <p:grpSpPr bwMode="auto">
            <a:xfrm>
              <a:off x="730" y="1407"/>
              <a:ext cx="4042" cy="444"/>
              <a:chOff x="744" y="1407"/>
              <a:chExt cx="3987" cy="444"/>
            </a:xfrm>
          </p:grpSpPr>
          <p:sp>
            <p:nvSpPr>
              <p:cNvPr id="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11" name="Rectangle 73"/>
          <p:cNvSpPr>
            <a:spLocks noChangeArrowheads="1"/>
          </p:cNvSpPr>
          <p:nvPr/>
        </p:nvSpPr>
        <p:spPr bwMode="gray">
          <a:xfrm>
            <a:off x="1209999" y="1191354"/>
            <a:ext cx="449235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50000"/>
              </a:spcBef>
              <a:buClr>
                <a:srgbClr val="1F3F5F"/>
              </a:buClr>
              <a:buSzTx/>
              <a:buFontTx/>
              <a:buNone/>
            </a:pPr>
            <a:r>
              <a:rPr lang="zh-CN" altLang="en-US" b="0" dirty="0" smtClean="0">
                <a:solidFill>
                  <a:srgbClr val="FFFFFF"/>
                </a:solidFill>
                <a:latin typeface="微软雅黑" pitchFamily="34" charset="-122"/>
                <a:ea typeface="微软雅黑" pitchFamily="34" charset="-122"/>
              </a:rPr>
              <a:t>考试形式</a:t>
            </a:r>
            <a:endParaRPr lang="en-US" altLang="zh-CN" b="0" dirty="0">
              <a:solidFill>
                <a:srgbClr val="FFFFFF"/>
              </a:solidFill>
              <a:latin typeface="微软雅黑" pitchFamily="34" charset="-122"/>
              <a:ea typeface="微软雅黑" pitchFamily="34" charset="-122"/>
            </a:endParaRPr>
          </a:p>
        </p:txBody>
      </p:sp>
      <p:sp>
        <p:nvSpPr>
          <p:cNvPr id="15" name="内容占位符 2"/>
          <p:cNvSpPr>
            <a:spLocks noGrp="1" noChangeArrowheads="1"/>
          </p:cNvSpPr>
          <p:nvPr>
            <p:ph idx="4294967295"/>
          </p:nvPr>
        </p:nvSpPr>
        <p:spPr bwMode="auto">
          <a:xfrm>
            <a:off x="1340390" y="2009185"/>
            <a:ext cx="7388940" cy="553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344296" lvl="0" indent="-344296" defTabSz="914360" eaLnBrk="1" hangingPunct="1">
              <a:buSzTx/>
              <a:buNone/>
            </a:pPr>
            <a:r>
              <a:rPr lang="zh-CN" altLang="en-US" sz="2800" b="0" dirty="0" smtClean="0">
                <a:solidFill>
                  <a:srgbClr val="333399"/>
                </a:solidFill>
                <a:latin typeface="微软雅黑" pitchFamily="34" charset="-122"/>
                <a:ea typeface="微软雅黑" pitchFamily="34" charset="-122"/>
              </a:rPr>
              <a:t>总成绩＝实验成绩</a:t>
            </a:r>
            <a:r>
              <a:rPr lang="en-US" altLang="zh-CN" sz="2800" b="0" dirty="0" smtClean="0">
                <a:solidFill>
                  <a:srgbClr val="333399"/>
                </a:solidFill>
                <a:latin typeface="微软雅黑" pitchFamily="34" charset="-122"/>
                <a:ea typeface="微软雅黑" pitchFamily="34" charset="-122"/>
              </a:rPr>
              <a:t>×40%</a:t>
            </a:r>
            <a:r>
              <a:rPr lang="zh-CN" altLang="en-US" sz="2800" b="0" dirty="0" smtClean="0">
                <a:solidFill>
                  <a:srgbClr val="333399"/>
                </a:solidFill>
                <a:latin typeface="微软雅黑" pitchFamily="34" charset="-122"/>
                <a:ea typeface="微软雅黑" pitchFamily="34" charset="-122"/>
              </a:rPr>
              <a:t>＋期末成绩</a:t>
            </a:r>
            <a:r>
              <a:rPr lang="en-US" altLang="zh-CN" sz="2800" b="0" dirty="0" smtClean="0">
                <a:solidFill>
                  <a:srgbClr val="333399"/>
                </a:solidFill>
                <a:latin typeface="微软雅黑" pitchFamily="34" charset="-122"/>
                <a:ea typeface="微软雅黑" pitchFamily="34" charset="-122"/>
              </a:rPr>
              <a:t>×60%</a:t>
            </a:r>
          </a:p>
        </p:txBody>
      </p:sp>
      <p:grpSp>
        <p:nvGrpSpPr>
          <p:cNvPr id="26" name="Group 61"/>
          <p:cNvGrpSpPr>
            <a:grpSpLocks/>
          </p:cNvGrpSpPr>
          <p:nvPr/>
        </p:nvGrpSpPr>
        <p:grpSpPr bwMode="auto">
          <a:xfrm>
            <a:off x="1208632" y="2899799"/>
            <a:ext cx="2016577" cy="550862"/>
            <a:chOff x="720" y="1392"/>
            <a:chExt cx="4058" cy="480"/>
          </a:xfrm>
        </p:grpSpPr>
        <p:sp>
          <p:nvSpPr>
            <p:cNvPr id="27" name="AutoShape 62"/>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28" name="Group 63"/>
            <p:cNvGrpSpPr>
              <a:grpSpLocks/>
            </p:cNvGrpSpPr>
            <p:nvPr/>
          </p:nvGrpSpPr>
          <p:grpSpPr bwMode="auto">
            <a:xfrm>
              <a:off x="730" y="1407"/>
              <a:ext cx="4042" cy="444"/>
              <a:chOff x="744" y="1407"/>
              <a:chExt cx="3987" cy="444"/>
            </a:xfrm>
          </p:grpSpPr>
          <p:sp>
            <p:nvSpPr>
              <p:cNvPr id="29" name="AutoShape 64"/>
              <p:cNvSpPr>
                <a:spLocks noChangeArrowheads="1"/>
              </p:cNvSpPr>
              <p:nvPr/>
            </p:nvSpPr>
            <p:spPr bwMode="gray">
              <a:xfrm>
                <a:off x="744" y="1736"/>
                <a:ext cx="398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30" name="AutoShape 65"/>
              <p:cNvSpPr>
                <a:spLocks noChangeArrowheads="1"/>
              </p:cNvSpPr>
              <p:nvPr/>
            </p:nvSpPr>
            <p:spPr bwMode="gray">
              <a:xfrm>
                <a:off x="744" y="1407"/>
                <a:ext cx="398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grpSp>
      <p:sp>
        <p:nvSpPr>
          <p:cNvPr id="31" name="Rectangle 73"/>
          <p:cNvSpPr>
            <a:spLocks noChangeArrowheads="1"/>
          </p:cNvSpPr>
          <p:nvPr/>
        </p:nvSpPr>
        <p:spPr bwMode="gray">
          <a:xfrm>
            <a:off x="1256074" y="2885475"/>
            <a:ext cx="207191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50000"/>
              </a:spcBef>
              <a:buClr>
                <a:srgbClr val="1F3F5F"/>
              </a:buClr>
              <a:buSzTx/>
              <a:buFontTx/>
              <a:buNone/>
            </a:pPr>
            <a:r>
              <a:rPr lang="zh-CN" altLang="en-US" b="0" dirty="0" smtClean="0">
                <a:solidFill>
                  <a:srgbClr val="FFFFFF"/>
                </a:solidFill>
                <a:latin typeface="微软雅黑" pitchFamily="34" charset="-122"/>
                <a:ea typeface="微软雅黑" pitchFamily="34" charset="-122"/>
              </a:rPr>
              <a:t>学习方法</a:t>
            </a:r>
            <a:endParaRPr lang="en-US" altLang="zh-CN" b="0" dirty="0">
              <a:solidFill>
                <a:srgbClr val="FFFFFF"/>
              </a:solidFill>
              <a:latin typeface="微软雅黑" pitchFamily="34" charset="-122"/>
              <a:ea typeface="微软雅黑" pitchFamily="34" charset="-122"/>
            </a:endParaRPr>
          </a:p>
        </p:txBody>
      </p:sp>
      <p:sp>
        <p:nvSpPr>
          <p:cNvPr id="32" name="Rectangle 77"/>
          <p:cNvSpPr>
            <a:spLocks noChangeArrowheads="1"/>
          </p:cNvSpPr>
          <p:nvPr/>
        </p:nvSpPr>
        <p:spPr bwMode="auto">
          <a:xfrm>
            <a:off x="1193991" y="3599008"/>
            <a:ext cx="7149667" cy="207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课前预习或课后复习</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上课认真，积极思考，不缺课</a:t>
            </a: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实验独立完成</a:t>
            </a:r>
            <a:endParaRPr lang="en-US" altLang="zh-CN" sz="2800" b="0" dirty="0" smtClean="0">
              <a:solidFill>
                <a:srgbClr val="333399"/>
              </a:solidFill>
              <a:latin typeface="微软雅黑" pitchFamily="34" charset="-122"/>
              <a:ea typeface="微软雅黑" pitchFamily="34" charset="-122"/>
            </a:endParaRPr>
          </a:p>
          <a:p>
            <a:pPr marL="344296" lvl="0" indent="-344296" defTabSz="914360" eaLnBrk="1" hangingPunct="1">
              <a:buSzTx/>
              <a:buFont typeface="Arial" pitchFamily="34" charset="0"/>
              <a:buChar char="•"/>
            </a:pPr>
            <a:r>
              <a:rPr lang="zh-CN" altLang="en-US" sz="2800" b="0" dirty="0" smtClean="0">
                <a:solidFill>
                  <a:srgbClr val="333399"/>
                </a:solidFill>
                <a:latin typeface="微软雅黑" pitchFamily="34" charset="-122"/>
                <a:ea typeface="微软雅黑" pitchFamily="34" charset="-122"/>
              </a:rPr>
              <a:t>学会解决编程中碰到的各种问题</a:t>
            </a:r>
            <a:endParaRPr lang="en-US" altLang="zh-CN" sz="2800" b="0" dirty="0" smtClean="0">
              <a:solidFill>
                <a:srgbClr val="333399"/>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a:xfrm>
            <a:off x="1065213" y="-17463"/>
            <a:ext cx="7958137" cy="1011238"/>
          </a:xfrm>
        </p:spPr>
        <p:txBody>
          <a:bodyPr/>
          <a:lstStyle/>
          <a:p>
            <a:pPr algn="ctr" eaLnBrk="1" hangingPunct="1"/>
            <a:r>
              <a:rPr lang="zh-CN" altLang="en-US" sz="4100" b="0" dirty="0">
                <a:latin typeface="微软雅黑" pitchFamily="34" charset="-122"/>
                <a:ea typeface="微软雅黑" pitchFamily="34" charset="-122"/>
              </a:rPr>
              <a:t>目  录</a:t>
            </a:r>
            <a:endParaRPr lang="en-US" altLang="zh-CN" sz="4100" b="0" dirty="0">
              <a:latin typeface="微软雅黑" pitchFamily="34" charset="-122"/>
              <a:ea typeface="微软雅黑" pitchFamily="34" charset="-122"/>
            </a:endParaRPr>
          </a:p>
        </p:txBody>
      </p:sp>
      <p:sp>
        <p:nvSpPr>
          <p:cNvPr id="6147" name="Line 36"/>
          <p:cNvSpPr>
            <a:spLocks noChangeShapeType="1"/>
          </p:cNvSpPr>
          <p:nvPr/>
        </p:nvSpPr>
        <p:spPr bwMode="auto">
          <a:xfrm flipV="1">
            <a:off x="3509741" y="2629380"/>
            <a:ext cx="6080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48" name="Line 37"/>
          <p:cNvSpPr>
            <a:spLocks noChangeShapeType="1"/>
          </p:cNvSpPr>
          <p:nvPr/>
        </p:nvSpPr>
        <p:spPr bwMode="auto">
          <a:xfrm>
            <a:off x="3576416" y="3305655"/>
            <a:ext cx="54133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49" name="Line 38"/>
          <p:cNvSpPr>
            <a:spLocks noChangeShapeType="1"/>
          </p:cNvSpPr>
          <p:nvPr/>
        </p:nvSpPr>
        <p:spPr bwMode="auto">
          <a:xfrm flipV="1">
            <a:off x="3509741" y="3913667"/>
            <a:ext cx="6080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6150" name="Group 39"/>
          <p:cNvGrpSpPr>
            <a:grpSpLocks/>
          </p:cNvGrpSpPr>
          <p:nvPr/>
        </p:nvGrpSpPr>
        <p:grpSpPr bwMode="auto">
          <a:xfrm>
            <a:off x="3238278" y="1953105"/>
            <a:ext cx="879475" cy="338137"/>
            <a:chOff x="1492" y="1538"/>
            <a:chExt cx="624" cy="240"/>
          </a:xfrm>
        </p:grpSpPr>
        <p:sp>
          <p:nvSpPr>
            <p:cNvPr id="6179" name="Line 40"/>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80" name="Line 41"/>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6151" name="Group 42"/>
          <p:cNvGrpSpPr>
            <a:grpSpLocks/>
          </p:cNvGrpSpPr>
          <p:nvPr/>
        </p:nvGrpSpPr>
        <p:grpSpPr bwMode="auto">
          <a:xfrm>
            <a:off x="3171603" y="4320067"/>
            <a:ext cx="946150" cy="269875"/>
            <a:chOff x="1444" y="3218"/>
            <a:chExt cx="672" cy="192"/>
          </a:xfrm>
        </p:grpSpPr>
        <p:sp>
          <p:nvSpPr>
            <p:cNvPr id="6177" name="Line 43"/>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178" name="Line 44"/>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6152" name="AutoShape 45"/>
          <p:cNvSpPr>
            <a:spLocks noChangeArrowheads="1"/>
          </p:cNvSpPr>
          <p:nvPr/>
        </p:nvSpPr>
        <p:spPr bwMode="gray">
          <a:xfrm>
            <a:off x="4112991" y="1749905"/>
            <a:ext cx="3840162" cy="433387"/>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58" name="Rectangle 46"/>
          <p:cNvSpPr>
            <a:spLocks noChangeArrowheads="1"/>
          </p:cNvSpPr>
          <p:nvPr/>
        </p:nvSpPr>
        <p:spPr bwMode="auto">
          <a:xfrm>
            <a:off x="4570191" y="1737205"/>
            <a:ext cx="28176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zh-CN" altLang="en-US" sz="2400" b="0" dirty="0">
                <a:solidFill>
                  <a:srgbClr val="000000"/>
                </a:solidFill>
                <a:latin typeface="微软雅黑" pitchFamily="34" charset="-122"/>
                <a:ea typeface="微软雅黑" pitchFamily="34" charset="-122"/>
              </a:rPr>
              <a:t>一</a:t>
            </a:r>
            <a:r>
              <a:rPr lang="zh-CN" altLang="en-US" sz="2400" b="0" dirty="0" smtClean="0">
                <a:solidFill>
                  <a:srgbClr val="000000"/>
                </a:solidFill>
                <a:latin typeface="微软雅黑" pitchFamily="34" charset="-122"/>
                <a:ea typeface="微软雅黑" pitchFamily="34" charset="-122"/>
              </a:rPr>
              <a:t>、</a:t>
            </a:r>
            <a:r>
              <a:rPr lang="en-US" altLang="zh-CN" sz="2400" b="0" dirty="0" smtClean="0">
                <a:solidFill>
                  <a:srgbClr val="000000"/>
                </a:solidFill>
                <a:latin typeface="微软雅黑" pitchFamily="34" charset="-122"/>
                <a:ea typeface="微软雅黑" pitchFamily="34" charset="-122"/>
              </a:rPr>
              <a:t>JAVA</a:t>
            </a:r>
            <a:r>
              <a:rPr lang="zh-CN" altLang="en-US" sz="2400" b="0" dirty="0" smtClean="0">
                <a:solidFill>
                  <a:srgbClr val="000000"/>
                </a:solidFill>
                <a:latin typeface="微软雅黑" pitchFamily="34" charset="-122"/>
                <a:ea typeface="微软雅黑" pitchFamily="34" charset="-122"/>
              </a:rPr>
              <a:t>发展历史</a:t>
            </a:r>
            <a:endParaRPr lang="zh-CN" altLang="en-US" sz="2400" b="0" dirty="0">
              <a:solidFill>
                <a:srgbClr val="000000"/>
              </a:solidFill>
              <a:latin typeface="微软雅黑" pitchFamily="34" charset="-122"/>
              <a:ea typeface="微软雅黑" pitchFamily="34" charset="-122"/>
            </a:endParaRPr>
          </a:p>
        </p:txBody>
      </p:sp>
      <p:sp>
        <p:nvSpPr>
          <p:cNvPr id="6154" name="AutoShape 47"/>
          <p:cNvSpPr>
            <a:spLocks noChangeArrowheads="1"/>
          </p:cNvSpPr>
          <p:nvPr/>
        </p:nvSpPr>
        <p:spPr bwMode="gray">
          <a:xfrm>
            <a:off x="4112991" y="2415067"/>
            <a:ext cx="3893325" cy="43338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55" name="AutoShape 49"/>
          <p:cNvSpPr>
            <a:spLocks noChangeArrowheads="1"/>
          </p:cNvSpPr>
          <p:nvPr/>
        </p:nvSpPr>
        <p:spPr bwMode="gray">
          <a:xfrm>
            <a:off x="4109816" y="3073880"/>
            <a:ext cx="3939030" cy="434975"/>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3" name="Oval 51"/>
          <p:cNvSpPr>
            <a:spLocks noChangeArrowheads="1"/>
          </p:cNvSpPr>
          <p:nvPr/>
        </p:nvSpPr>
        <p:spPr bwMode="gray">
          <a:xfrm>
            <a:off x="4033616" y="1854680"/>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64" name="Oval 52"/>
          <p:cNvSpPr>
            <a:spLocks noChangeArrowheads="1"/>
          </p:cNvSpPr>
          <p:nvPr/>
        </p:nvSpPr>
        <p:spPr bwMode="gray">
          <a:xfrm>
            <a:off x="4044728" y="2532542"/>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65" name="Oval 53"/>
          <p:cNvSpPr>
            <a:spLocks noChangeArrowheads="1"/>
          </p:cNvSpPr>
          <p:nvPr/>
        </p:nvSpPr>
        <p:spPr bwMode="gray">
          <a:xfrm>
            <a:off x="4044728" y="3204055"/>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59" name="AutoShape 54"/>
          <p:cNvSpPr>
            <a:spLocks noChangeArrowheads="1"/>
          </p:cNvSpPr>
          <p:nvPr/>
        </p:nvSpPr>
        <p:spPr bwMode="gray">
          <a:xfrm>
            <a:off x="4112991" y="3723167"/>
            <a:ext cx="3978385" cy="434975"/>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8" name="Oval 56"/>
          <p:cNvSpPr>
            <a:spLocks noChangeArrowheads="1"/>
          </p:cNvSpPr>
          <p:nvPr/>
        </p:nvSpPr>
        <p:spPr bwMode="gray">
          <a:xfrm>
            <a:off x="4033616" y="3846992"/>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61" name="AutoShape 57"/>
          <p:cNvSpPr>
            <a:spLocks noChangeArrowheads="1"/>
          </p:cNvSpPr>
          <p:nvPr/>
        </p:nvSpPr>
        <p:spPr bwMode="gray">
          <a:xfrm>
            <a:off x="4112991" y="4424842"/>
            <a:ext cx="4031548" cy="43338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71" name="Oval 59"/>
          <p:cNvSpPr>
            <a:spLocks noChangeArrowheads="1"/>
          </p:cNvSpPr>
          <p:nvPr/>
        </p:nvSpPr>
        <p:spPr bwMode="gray">
          <a:xfrm>
            <a:off x="4044728" y="4542317"/>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6163" name="Group 60"/>
          <p:cNvGrpSpPr>
            <a:grpSpLocks/>
          </p:cNvGrpSpPr>
          <p:nvPr/>
        </p:nvGrpSpPr>
        <p:grpSpPr bwMode="auto">
          <a:xfrm>
            <a:off x="1406303" y="2083280"/>
            <a:ext cx="2373313" cy="2371725"/>
            <a:chOff x="192" y="1631"/>
            <a:chExt cx="1684" cy="1683"/>
          </a:xfrm>
        </p:grpSpPr>
        <p:sp>
          <p:nvSpPr>
            <p:cNvPr id="474173" name="Oval 61"/>
            <p:cNvSpPr>
              <a:spLocks noChangeArrowheads="1"/>
            </p:cNvSpPr>
            <p:nvPr/>
          </p:nvSpPr>
          <p:spPr bwMode="gray">
            <a:xfrm>
              <a:off x="192" y="1631"/>
              <a:ext cx="1684" cy="16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wrap="none"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4" name="Oval 62"/>
            <p:cNvSpPr>
              <a:spLocks noChangeArrowheads="1"/>
            </p:cNvSpPr>
            <p:nvPr/>
          </p:nvSpPr>
          <p:spPr bwMode="gray">
            <a:xfrm>
              <a:off x="304" y="1740"/>
              <a:ext cx="1461" cy="146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5" name="Oval 63"/>
            <p:cNvSpPr>
              <a:spLocks noChangeArrowheads="1"/>
            </p:cNvSpPr>
            <p:nvPr/>
          </p:nvSpPr>
          <p:spPr bwMode="gray">
            <a:xfrm>
              <a:off x="288" y="1754"/>
              <a:ext cx="1461" cy="1462"/>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71" name="Oval 64"/>
            <p:cNvSpPr>
              <a:spLocks noChangeArrowheads="1"/>
            </p:cNvSpPr>
            <p:nvPr/>
          </p:nvSpPr>
          <p:spPr bwMode="gray">
            <a:xfrm>
              <a:off x="375" y="1814"/>
              <a:ext cx="1317" cy="1316"/>
            </a:xfrm>
            <a:prstGeom prst="ellipse">
              <a:avLst/>
            </a:prstGeom>
            <a:solidFill>
              <a:srgbClr val="000000"/>
            </a:solidFill>
            <a:ln>
              <a:noFill/>
            </a:ln>
            <a:effectLst/>
            <a:extLst>
              <a:ext uri="{91240B29-F687-4F45-9708-019B960494DF}">
                <a14:hiddenLine xmlns:a14="http://schemas.microsoft.com/office/drawing/2010/main" xmlns="" w="38100" algn="ctr">
                  <a:solidFill>
                    <a:schemeClr val="bg1"/>
                  </a:solidFill>
                  <a:round/>
                  <a:headEnd/>
                  <a:tailEnd/>
                </a14:hiddenLine>
              </a:ext>
              <a:ext uri="{AF507438-7753-43E0-B8FC-AC1667EBCBE1}">
                <a14:hiddenEffects xmlns:a14="http://schemas.microsoft.com/office/drawing/2010/main" xmlns="">
                  <a:effectLst>
                    <a:outerShdw dist="109250" dir="3267739" algn="ctr" rotWithShape="0">
                      <a:srgbClr val="808080">
                        <a:alpha val="50000"/>
                      </a:srgbClr>
                    </a:outerShdw>
                  </a:effectLst>
                </a14:hiddenEffects>
              </a:ext>
            </a:extLst>
          </p:spPr>
          <p:txBody>
            <a:bodyPr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2" name="Oval 65"/>
            <p:cNvSpPr>
              <a:spLocks noChangeArrowheads="1"/>
            </p:cNvSpPr>
            <p:nvPr/>
          </p:nvSpPr>
          <p:spPr bwMode="gray">
            <a:xfrm>
              <a:off x="396" y="1835"/>
              <a:ext cx="1276" cy="127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3"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4" name="Oval 67"/>
            <p:cNvSpPr>
              <a:spLocks noChangeArrowheads="1"/>
            </p:cNvSpPr>
            <p:nvPr/>
          </p:nvSpPr>
          <p:spPr bwMode="gray">
            <a:xfrm>
              <a:off x="426" y="1854"/>
              <a:ext cx="1184" cy="116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5" name="Oval 68"/>
            <p:cNvSpPr>
              <a:spLocks noChangeArrowheads="1"/>
            </p:cNvSpPr>
            <p:nvPr/>
          </p:nvSpPr>
          <p:spPr bwMode="gray">
            <a:xfrm>
              <a:off x="480" y="1872"/>
              <a:ext cx="1053" cy="94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81" name="Text Box 69"/>
            <p:cNvSpPr txBox="1">
              <a:spLocks noChangeArrowheads="1"/>
            </p:cNvSpPr>
            <p:nvPr/>
          </p:nvSpPr>
          <p:spPr bwMode="gray">
            <a:xfrm>
              <a:off x="383" y="2160"/>
              <a:ext cx="1060" cy="612"/>
            </a:xfrm>
            <a:prstGeom prst="rect">
              <a:avLst/>
            </a:prstGeom>
            <a:noFill/>
            <a:ln>
              <a:noFill/>
            </a:ln>
            <a:effectLst/>
            <a:extLst>
              <a:ext uri="{909E8E84-426E-40DD-AFC4-6F175D3DCCD1}">
                <a14:hiddenFill xmlns:a14="http://schemas.microsoft.com/office/drawing/2010/main" xmlns="">
                  <a:solidFill>
                    <a:srgbClr val="CC33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1" hangingPunct="1">
                <a:defRPr/>
              </a:pPr>
              <a:r>
                <a:rPr lang="zh-CN" altLang="en-US" sz="2500" b="0" dirty="0">
                  <a:solidFill>
                    <a:srgbClr val="000000"/>
                  </a:solidFill>
                  <a:effectLst>
                    <a:outerShdw blurRad="38100" dist="38100" dir="2700000" algn="tl">
                      <a:srgbClr val="000000">
                        <a:alpha val="43137"/>
                      </a:srgbClr>
                    </a:outerShdw>
                  </a:effectLst>
                  <a:latin typeface="微软雅黑" pitchFamily="34" charset="-122"/>
                  <a:ea typeface="微软雅黑" pitchFamily="34" charset="-122"/>
                </a:rPr>
                <a:t>第一</a:t>
              </a:r>
              <a:r>
                <a:rPr lang="zh-CN" altLang="en-US" sz="2500" b="0"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rPr>
                <a:t>章主要内容</a:t>
              </a:r>
              <a:endParaRPr lang="en-US" altLang="zh-CN" sz="2500" b="0" dirty="0">
                <a:solidFill>
                  <a:srgbClr val="000000"/>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
        <p:nvSpPr>
          <p:cNvPr id="39" name="Rectangle 46"/>
          <p:cNvSpPr>
            <a:spLocks noChangeArrowheads="1"/>
          </p:cNvSpPr>
          <p:nvPr/>
        </p:nvSpPr>
        <p:spPr bwMode="auto">
          <a:xfrm>
            <a:off x="4570191" y="2375380"/>
            <a:ext cx="28176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zh-CN" altLang="en-US" sz="2400" b="0" dirty="0">
                <a:solidFill>
                  <a:srgbClr val="000000"/>
                </a:solidFill>
                <a:latin typeface="微软雅黑" pitchFamily="34" charset="-122"/>
                <a:ea typeface="微软雅黑" pitchFamily="34" charset="-122"/>
              </a:rPr>
              <a:t>二</a:t>
            </a:r>
            <a:r>
              <a:rPr lang="zh-CN" altLang="en-US" sz="2400" b="0" dirty="0" smtClean="0">
                <a:solidFill>
                  <a:srgbClr val="000000"/>
                </a:solidFill>
                <a:latin typeface="微软雅黑" pitchFamily="34" charset="-122"/>
                <a:ea typeface="微软雅黑" pitchFamily="34" charset="-122"/>
              </a:rPr>
              <a:t>、</a:t>
            </a:r>
            <a:r>
              <a:rPr lang="en-US" altLang="zh-CN" sz="2400" b="0" dirty="0" smtClean="0">
                <a:solidFill>
                  <a:srgbClr val="000000"/>
                </a:solidFill>
                <a:latin typeface="微软雅黑" pitchFamily="34" charset="-122"/>
                <a:ea typeface="微软雅黑" pitchFamily="34" charset="-122"/>
              </a:rPr>
              <a:t>JAVA</a:t>
            </a:r>
            <a:r>
              <a:rPr lang="zh-CN" altLang="en-US" sz="2400" b="0" dirty="0" smtClean="0">
                <a:solidFill>
                  <a:srgbClr val="000000"/>
                </a:solidFill>
                <a:latin typeface="微软雅黑" pitchFamily="34" charset="-122"/>
                <a:ea typeface="微软雅黑" pitchFamily="34" charset="-122"/>
              </a:rPr>
              <a:t>主要特点</a:t>
            </a:r>
            <a:endParaRPr lang="zh-CN" altLang="en-US" sz="2400" b="0" dirty="0">
              <a:solidFill>
                <a:srgbClr val="000000"/>
              </a:solidFill>
              <a:latin typeface="微软雅黑" pitchFamily="34" charset="-122"/>
              <a:ea typeface="微软雅黑" pitchFamily="34" charset="-122"/>
            </a:endParaRPr>
          </a:p>
        </p:txBody>
      </p:sp>
      <p:sp>
        <p:nvSpPr>
          <p:cNvPr id="40" name="Rectangle 46"/>
          <p:cNvSpPr>
            <a:spLocks noChangeArrowheads="1"/>
          </p:cNvSpPr>
          <p:nvPr/>
        </p:nvSpPr>
        <p:spPr bwMode="auto">
          <a:xfrm>
            <a:off x="4570191" y="3078642"/>
            <a:ext cx="284186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zh-CN" altLang="en-US" sz="2400" b="0" dirty="0">
                <a:solidFill>
                  <a:srgbClr val="000000"/>
                </a:solidFill>
                <a:latin typeface="微软雅黑" pitchFamily="34" charset="-122"/>
                <a:ea typeface="微软雅黑" pitchFamily="34" charset="-122"/>
              </a:rPr>
              <a:t>三</a:t>
            </a:r>
            <a:r>
              <a:rPr lang="zh-CN" altLang="en-US" sz="2400" b="0" dirty="0" smtClean="0">
                <a:solidFill>
                  <a:srgbClr val="000000"/>
                </a:solidFill>
                <a:latin typeface="微软雅黑" pitchFamily="34" charset="-122"/>
                <a:ea typeface="微软雅黑" pitchFamily="34" charset="-122"/>
              </a:rPr>
              <a:t>、</a:t>
            </a:r>
            <a:r>
              <a:rPr lang="en-US" altLang="zh-CN" sz="2400" b="0" dirty="0" smtClean="0">
                <a:solidFill>
                  <a:srgbClr val="000000"/>
                </a:solidFill>
                <a:latin typeface="微软雅黑" pitchFamily="34" charset="-122"/>
                <a:ea typeface="微软雅黑" pitchFamily="34" charset="-122"/>
              </a:rPr>
              <a:t>JAVA</a:t>
            </a:r>
            <a:r>
              <a:rPr lang="zh-CN" altLang="en-US" sz="2400" b="0" dirty="0" smtClean="0">
                <a:solidFill>
                  <a:srgbClr val="000000"/>
                </a:solidFill>
                <a:latin typeface="微软雅黑" pitchFamily="34" charset="-122"/>
                <a:ea typeface="微软雅黑" pitchFamily="34" charset="-122"/>
              </a:rPr>
              <a:t>开发工具</a:t>
            </a:r>
            <a:endParaRPr lang="zh-CN" altLang="en-US" sz="2400" b="0" dirty="0">
              <a:solidFill>
                <a:srgbClr val="000000"/>
              </a:solidFill>
              <a:latin typeface="微软雅黑" pitchFamily="34" charset="-122"/>
              <a:ea typeface="微软雅黑" pitchFamily="34" charset="-122"/>
            </a:endParaRPr>
          </a:p>
        </p:txBody>
      </p:sp>
      <p:sp>
        <p:nvSpPr>
          <p:cNvPr id="41" name="Rectangle 46"/>
          <p:cNvSpPr>
            <a:spLocks noChangeArrowheads="1"/>
          </p:cNvSpPr>
          <p:nvPr/>
        </p:nvSpPr>
        <p:spPr bwMode="auto">
          <a:xfrm>
            <a:off x="4570191" y="3740630"/>
            <a:ext cx="28176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zh-CN" altLang="en-US" sz="2400" b="0" dirty="0">
                <a:solidFill>
                  <a:srgbClr val="000000"/>
                </a:solidFill>
                <a:latin typeface="微软雅黑" pitchFamily="34" charset="-122"/>
                <a:ea typeface="微软雅黑" pitchFamily="34" charset="-122"/>
              </a:rPr>
              <a:t>四</a:t>
            </a:r>
            <a:r>
              <a:rPr lang="zh-CN" altLang="en-US" sz="2400" b="0" dirty="0" smtClean="0">
                <a:solidFill>
                  <a:srgbClr val="000000"/>
                </a:solidFill>
                <a:latin typeface="微软雅黑" pitchFamily="34" charset="-122"/>
                <a:ea typeface="微软雅黑" pitchFamily="34" charset="-122"/>
              </a:rPr>
              <a:t>、编写</a:t>
            </a:r>
            <a:r>
              <a:rPr lang="en-US" altLang="zh-CN" sz="2400" b="0" dirty="0" smtClean="0">
                <a:solidFill>
                  <a:srgbClr val="000000"/>
                </a:solidFill>
                <a:latin typeface="微软雅黑" pitchFamily="34" charset="-122"/>
                <a:ea typeface="微软雅黑" pitchFamily="34" charset="-122"/>
              </a:rPr>
              <a:t>JAVA</a:t>
            </a:r>
            <a:r>
              <a:rPr lang="zh-CN" altLang="en-US" sz="2400" b="0" dirty="0" smtClean="0">
                <a:solidFill>
                  <a:srgbClr val="000000"/>
                </a:solidFill>
                <a:latin typeface="微软雅黑" pitchFamily="34" charset="-122"/>
                <a:ea typeface="微软雅黑" pitchFamily="34" charset="-122"/>
              </a:rPr>
              <a:t>程序</a:t>
            </a:r>
            <a:endParaRPr lang="zh-CN" altLang="en-US" sz="2400" b="0" dirty="0">
              <a:solidFill>
                <a:srgbClr val="000000"/>
              </a:solidFill>
              <a:latin typeface="微软雅黑" pitchFamily="34" charset="-122"/>
              <a:ea typeface="微软雅黑" pitchFamily="34" charset="-122"/>
            </a:endParaRPr>
          </a:p>
        </p:txBody>
      </p:sp>
      <p:sp>
        <p:nvSpPr>
          <p:cNvPr id="42" name="Rectangle 46"/>
          <p:cNvSpPr>
            <a:spLocks noChangeArrowheads="1"/>
          </p:cNvSpPr>
          <p:nvPr/>
        </p:nvSpPr>
        <p:spPr bwMode="auto">
          <a:xfrm>
            <a:off x="4570191" y="4410555"/>
            <a:ext cx="319029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a:defRPr/>
            </a:pPr>
            <a:r>
              <a:rPr lang="zh-CN" altLang="en-US" sz="2400" b="0" dirty="0">
                <a:solidFill>
                  <a:srgbClr val="000000"/>
                </a:solidFill>
                <a:latin typeface="微软雅黑" pitchFamily="34" charset="-122"/>
                <a:ea typeface="微软雅黑" pitchFamily="34" charset="-122"/>
              </a:rPr>
              <a:t>五</a:t>
            </a:r>
            <a:r>
              <a:rPr lang="zh-CN" altLang="en-US" sz="2400" b="0" dirty="0" smtClean="0">
                <a:solidFill>
                  <a:srgbClr val="000000"/>
                </a:solidFill>
                <a:latin typeface="微软雅黑" pitchFamily="34" charset="-122"/>
                <a:ea typeface="微软雅黑" pitchFamily="34" charset="-122"/>
              </a:rPr>
              <a:t>、开发环境</a:t>
            </a:r>
            <a:r>
              <a:rPr lang="en-US" altLang="zh-CN" sz="2400" b="0" dirty="0" smtClean="0">
                <a:solidFill>
                  <a:srgbClr val="000000"/>
                </a:solidFill>
                <a:latin typeface="微软雅黑" pitchFamily="34" charset="-122"/>
                <a:ea typeface="微软雅黑" pitchFamily="34" charset="-122"/>
              </a:rPr>
              <a:t>ECLIPSE</a:t>
            </a:r>
            <a:endParaRPr lang="zh-CN" altLang="en-US" sz="2400" b="0" dirty="0">
              <a:solidFill>
                <a:srgbClr val="000000"/>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74158"/>
                                        </p:tgtEl>
                                        <p:attrNameLst>
                                          <p:attrName>style.visibility</p:attrName>
                                        </p:attrNameLst>
                                      </p:cBhvr>
                                      <p:to>
                                        <p:strVal val="visible"/>
                                      </p:to>
                                    </p:set>
                                    <p:anim calcmode="lin" valueType="num">
                                      <p:cBhvr>
                                        <p:cTn id="7" dur="500" fill="hold"/>
                                        <p:tgtEl>
                                          <p:spTgt spid="474158"/>
                                        </p:tgtEl>
                                        <p:attrNameLst>
                                          <p:attrName>ppt_w</p:attrName>
                                        </p:attrNameLst>
                                      </p:cBhvr>
                                      <p:tavLst>
                                        <p:tav tm="0">
                                          <p:val>
                                            <p:fltVal val="0"/>
                                          </p:val>
                                        </p:tav>
                                        <p:tav tm="100000">
                                          <p:val>
                                            <p:strVal val="#ppt_w"/>
                                          </p:val>
                                        </p:tav>
                                      </p:tavLst>
                                    </p:anim>
                                    <p:anim calcmode="lin" valueType="num">
                                      <p:cBhvr>
                                        <p:cTn id="8" dur="500" fill="hold"/>
                                        <p:tgtEl>
                                          <p:spTgt spid="47415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58" grpId="0"/>
      <p:bldP spid="39"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a:latin typeface="微软雅黑" pitchFamily="34" charset="-122"/>
                <a:ea typeface="微软雅黑" pitchFamily="34" charset="-122"/>
              </a:rPr>
              <a:t>一</a:t>
            </a:r>
            <a:r>
              <a:rPr lang="zh-CN" altLang="en-US" sz="3600" b="0" dirty="0" smtClean="0">
                <a:latin typeface="微软雅黑" pitchFamily="34" charset="-122"/>
                <a:ea typeface="微软雅黑" pitchFamily="34" charset="-122"/>
              </a:rPr>
              <a:t>、</a:t>
            </a:r>
            <a:r>
              <a:rPr lang="en-US" altLang="zh-CN" sz="3600" b="0" dirty="0" smtClean="0">
                <a:latin typeface="微软雅黑" pitchFamily="34" charset="-122"/>
                <a:ea typeface="微软雅黑" pitchFamily="34" charset="-122"/>
              </a:rPr>
              <a:t> JAVA</a:t>
            </a:r>
            <a:r>
              <a:rPr lang="zh-CN" altLang="en-US" sz="3600" b="0" dirty="0" smtClean="0">
                <a:latin typeface="微软雅黑" pitchFamily="34" charset="-122"/>
                <a:ea typeface="微软雅黑" pitchFamily="34" charset="-122"/>
              </a:rPr>
              <a:t>发展历史</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68400" y="1814513"/>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a:solidFill>
                  <a:srgbClr val="FFFFFF"/>
                </a:solidFill>
                <a:ea typeface="宋体" panose="02010600030101010101" pitchFamily="2" charset="-122"/>
              </a:rPr>
              <a:t>(1) </a:t>
            </a:r>
            <a:r>
              <a:rPr lang="zh-CN" altLang="en-US" sz="2800">
                <a:solidFill>
                  <a:srgbClr val="FFFFFF"/>
                </a:solidFill>
                <a:ea typeface="宋体" panose="02010600030101010101" pitchFamily="2" charset="-122"/>
              </a:rPr>
              <a:t>二进制数与十进制数的互换</a:t>
            </a:r>
            <a:endParaRPr lang="en-US" altLang="zh-CN" sz="2800">
              <a:solidFill>
                <a:srgbClr val="FFFFFF"/>
              </a:solidFill>
              <a:ea typeface="宋体" panose="02010600030101010101" pitchFamily="2" charset="-122"/>
            </a:endParaRPr>
          </a:p>
        </p:txBody>
      </p:sp>
      <p:sp>
        <p:nvSpPr>
          <p:cNvPr id="22" name="Rectangle 6"/>
          <p:cNvSpPr>
            <a:spLocks noGrp="1" noChangeArrowheads="1"/>
          </p:cNvSpPr>
          <p:nvPr>
            <p:ph idx="4294967295"/>
          </p:nvPr>
        </p:nvSpPr>
        <p:spPr bwMode="auto">
          <a:xfrm>
            <a:off x="5858741" y="5960052"/>
            <a:ext cx="3285259" cy="385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1435" tIns="25718" rIns="51435" bIns="25718"/>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    JAVA</a:t>
            </a:r>
            <a:r>
              <a:rPr kumimoji="0" lang="zh-CN" altLang="en-US" sz="1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之父  </a:t>
            </a:r>
            <a:r>
              <a:rPr kumimoji="0" lang="en-US" altLang="zh-CN" sz="1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James Gosling</a:t>
            </a:r>
          </a:p>
        </p:txBody>
      </p:sp>
      <p:pic>
        <p:nvPicPr>
          <p:cNvPr id="25" name="Picture 57" descr="图片"/>
          <p:cNvPicPr>
            <a:picLocks noChangeAspect="1" noChangeArrowheads="1"/>
          </p:cNvPicPr>
          <p:nvPr/>
        </p:nvPicPr>
        <p:blipFill>
          <a:blip r:embed="rId3" cstate="print"/>
          <a:srcRect/>
          <a:stretch>
            <a:fillRect/>
          </a:stretch>
        </p:blipFill>
        <p:spPr bwMode="auto">
          <a:xfrm>
            <a:off x="5915459" y="1289482"/>
            <a:ext cx="2947004" cy="4418591"/>
          </a:xfrm>
          <a:prstGeom prst="rect">
            <a:avLst/>
          </a:prstGeom>
          <a:noFill/>
          <a:ln w="9525">
            <a:noFill/>
            <a:miter lim="800000"/>
            <a:headEnd/>
            <a:tailEnd/>
          </a:ln>
        </p:spPr>
      </p:pic>
      <p:sp>
        <p:nvSpPr>
          <p:cNvPr id="26" name="Rectangle 6"/>
          <p:cNvSpPr txBox="1">
            <a:spLocks noChangeArrowheads="1"/>
          </p:cNvSpPr>
          <p:nvPr/>
        </p:nvSpPr>
        <p:spPr bwMode="auto">
          <a:xfrm>
            <a:off x="1111396" y="1374053"/>
            <a:ext cx="4846060" cy="676419"/>
          </a:xfrm>
          <a:prstGeom prst="rect">
            <a:avLst/>
          </a:prstGeom>
          <a:noFill/>
          <a:ln w="9525">
            <a:noFill/>
            <a:miter lim="800000"/>
            <a:headEnd/>
            <a:tailEnd/>
          </a:ln>
        </p:spPr>
        <p:txBody>
          <a:bodyPr lIns="51435" tIns="25718" rIns="51435" bIns="25718"/>
          <a:lstStyle/>
          <a:p>
            <a:pPr marL="193675" marR="0" lvl="0" indent="-193675" defTabSz="51435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1982</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年</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Sun Microsystems</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诞生于美国斯坦福大学校园</a:t>
            </a:r>
          </a:p>
        </p:txBody>
      </p:sp>
      <p:sp>
        <p:nvSpPr>
          <p:cNvPr id="27" name="Rectangle 6"/>
          <p:cNvSpPr txBox="1">
            <a:spLocks noChangeArrowheads="1"/>
          </p:cNvSpPr>
          <p:nvPr/>
        </p:nvSpPr>
        <p:spPr bwMode="auto">
          <a:xfrm>
            <a:off x="1069832" y="2881890"/>
            <a:ext cx="4541260" cy="1329892"/>
          </a:xfrm>
          <a:prstGeom prst="rect">
            <a:avLst/>
          </a:prstGeom>
          <a:noFill/>
          <a:ln w="9525">
            <a:noFill/>
            <a:miter lim="800000"/>
            <a:headEnd/>
            <a:tailEnd/>
          </a:ln>
        </p:spPr>
        <p:txBody>
          <a:bodyPr lIns="51435" tIns="25718" rIns="51435" bIns="25718"/>
          <a:lstStyle/>
          <a:p>
            <a:pPr marL="193675" marR="0" lvl="0" indent="-193675" defTabSz="514350" eaLnBrk="1" fontAlgn="auto" latinLnBrk="0" hangingPunct="1">
              <a:lnSpc>
                <a:spcPct val="150000"/>
              </a:lnSpc>
              <a:spcBef>
                <a:spcPct val="20000"/>
              </a:spcBef>
              <a:spcAft>
                <a:spcPts val="0"/>
              </a:spcAft>
              <a:buClrTx/>
              <a:buSzTx/>
              <a:buFont typeface="Arial" pitchFamily="34" charset="0"/>
              <a:buChar char="•"/>
              <a:tabLst/>
              <a:defRPr/>
            </a:pP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1990</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年，</a:t>
            </a:r>
            <a:r>
              <a:rPr kumimoji="0" lang="en-US" altLang="zh-CN"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James Gosling</a:t>
            </a:r>
            <a:r>
              <a:rPr kumimoji="0" lang="zh-CN" altLang="en-US" sz="28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领导的绿色小组诞生</a:t>
            </a:r>
          </a:p>
          <a:p>
            <a:pPr marL="193675" marR="0" lvl="0" indent="-193675" defTabSz="514350" eaLnBrk="1" fontAlgn="auto" latinLnBrk="0" hangingPunct="1">
              <a:lnSpc>
                <a:spcPct val="150000"/>
              </a:lnSpc>
              <a:spcBef>
                <a:spcPct val="20000"/>
              </a:spcBef>
              <a:spcAft>
                <a:spcPts val="0"/>
              </a:spcAft>
              <a:buClrTx/>
              <a:buSzTx/>
              <a:buFontTx/>
              <a:buNone/>
              <a:tabLst/>
              <a:defRPr/>
            </a:pPr>
            <a:endParaRPr kumimoji="0" lang="zh-CN" altLang="en-US" sz="12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4)">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b="0" dirty="0">
                <a:latin typeface="微软雅黑" pitchFamily="34" charset="-122"/>
                <a:ea typeface="微软雅黑" pitchFamily="34" charset="-122"/>
              </a:rPr>
              <a:t>一</a:t>
            </a:r>
            <a:r>
              <a:rPr lang="zh-CN" altLang="en-US" sz="3600" b="0" dirty="0" smtClean="0">
                <a:latin typeface="微软雅黑" pitchFamily="34" charset="-122"/>
                <a:ea typeface="微软雅黑" pitchFamily="34" charset="-122"/>
              </a:rPr>
              <a:t>、</a:t>
            </a:r>
            <a:r>
              <a:rPr lang="en-US" altLang="zh-CN" sz="3600" b="0" dirty="0" smtClean="0">
                <a:latin typeface="微软雅黑" pitchFamily="34" charset="-122"/>
                <a:ea typeface="微软雅黑" pitchFamily="34" charset="-122"/>
              </a:rPr>
              <a:t> JAVA</a:t>
            </a:r>
            <a:r>
              <a:rPr lang="zh-CN" altLang="en-US" sz="3600" b="0" dirty="0" smtClean="0">
                <a:latin typeface="微软雅黑" pitchFamily="34" charset="-122"/>
                <a:ea typeface="微软雅黑" pitchFamily="34" charset="-122"/>
              </a:rPr>
              <a:t>发展历史</a:t>
            </a:r>
            <a:endParaRPr lang="en-US" altLang="zh-CN" sz="3600" b="0" dirty="0">
              <a:latin typeface="微软雅黑" pitchFamily="34" charset="-122"/>
              <a:ea typeface="微软雅黑" pitchFamily="34" charset="-122"/>
            </a:endParaRPr>
          </a:p>
        </p:txBody>
      </p:sp>
      <p:sp>
        <p:nvSpPr>
          <p:cNvPr id="15364" name="Rectangle 72"/>
          <p:cNvSpPr>
            <a:spLocks noChangeArrowheads="1"/>
          </p:cNvSpPr>
          <p:nvPr/>
        </p:nvSpPr>
        <p:spPr bwMode="gray">
          <a:xfrm>
            <a:off x="1168400" y="1814513"/>
            <a:ext cx="503396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50000"/>
              </a:spcBef>
              <a:buClr>
                <a:srgbClr val="1F3F5F"/>
              </a:buClr>
              <a:buSzTx/>
              <a:buFontTx/>
              <a:buNone/>
            </a:pPr>
            <a:r>
              <a:rPr lang="en-US" altLang="zh-CN" sz="2800">
                <a:solidFill>
                  <a:srgbClr val="FFFFFF"/>
                </a:solidFill>
                <a:ea typeface="宋体" panose="02010600030101010101" pitchFamily="2" charset="-122"/>
              </a:rPr>
              <a:t>(1) </a:t>
            </a:r>
            <a:r>
              <a:rPr lang="zh-CN" altLang="en-US" sz="2800">
                <a:solidFill>
                  <a:srgbClr val="FFFFFF"/>
                </a:solidFill>
                <a:ea typeface="宋体" panose="02010600030101010101" pitchFamily="2" charset="-122"/>
              </a:rPr>
              <a:t>二进制数与十进制数的互换</a:t>
            </a:r>
            <a:endParaRPr lang="en-US" altLang="zh-CN" sz="2800">
              <a:solidFill>
                <a:srgbClr val="FFFFFF"/>
              </a:solidFill>
              <a:ea typeface="宋体" panose="02010600030101010101" pitchFamily="2" charset="-122"/>
            </a:endParaRPr>
          </a:p>
        </p:txBody>
      </p:sp>
      <p:sp>
        <p:nvSpPr>
          <p:cNvPr id="8" name="Rectangle 6"/>
          <p:cNvSpPr>
            <a:spLocks noGrp="1" noChangeArrowheads="1"/>
          </p:cNvSpPr>
          <p:nvPr>
            <p:ph idx="4294967295"/>
          </p:nvPr>
        </p:nvSpPr>
        <p:spPr>
          <a:xfrm>
            <a:off x="1246765" y="4380201"/>
            <a:ext cx="7329198" cy="647700"/>
          </a:xfrm>
        </p:spPr>
        <p:txBody>
          <a:bodyPr lIns="51435" tIns="25718" rIns="51435" bIns="25718"/>
          <a:lstStyle/>
          <a:p>
            <a:pPr eaLnBrk="1" hangingPunct="1">
              <a:lnSpc>
                <a:spcPct val="150000"/>
              </a:lnSpc>
              <a:buFontTx/>
              <a:buNone/>
            </a:pPr>
            <a:r>
              <a:rPr lang="en-US" altLang="zh-CN" sz="2400" b="0" dirty="0" smtClean="0">
                <a:solidFill>
                  <a:srgbClr val="333399"/>
                </a:solidFill>
                <a:latin typeface="微软雅黑" pitchFamily="34" charset="-122"/>
                <a:ea typeface="微软雅黑" pitchFamily="34" charset="-122"/>
              </a:rPr>
              <a:t>1991</a:t>
            </a:r>
            <a:r>
              <a:rPr lang="zh-CN" altLang="en-US" sz="2400" b="0" dirty="0" smtClean="0">
                <a:solidFill>
                  <a:srgbClr val="333399"/>
                </a:solidFill>
                <a:latin typeface="微软雅黑" pitchFamily="34" charset="-122"/>
                <a:ea typeface="微软雅黑" pitchFamily="34" charset="-122"/>
              </a:rPr>
              <a:t>年</a:t>
            </a:r>
            <a:r>
              <a:rPr lang="en-US" altLang="zh-CN" sz="2400" b="0" dirty="0" smtClean="0">
                <a:solidFill>
                  <a:srgbClr val="333399"/>
                </a:solidFill>
                <a:latin typeface="微软雅黑" pitchFamily="34" charset="-122"/>
                <a:ea typeface="微软雅黑" pitchFamily="34" charset="-122"/>
              </a:rPr>
              <a:t>,SUN</a:t>
            </a:r>
            <a:r>
              <a:rPr lang="zh-CN" altLang="en-US" sz="2400" b="0" dirty="0" smtClean="0">
                <a:solidFill>
                  <a:srgbClr val="333399"/>
                </a:solidFill>
                <a:latin typeface="微软雅黑" pitchFamily="34" charset="-122"/>
                <a:ea typeface="微软雅黑" pitchFamily="34" charset="-122"/>
              </a:rPr>
              <a:t>公司为消费电子产品开发一个名为</a:t>
            </a:r>
            <a:r>
              <a:rPr lang="en-US" altLang="zh-CN" sz="2400" b="0" dirty="0" smtClean="0">
                <a:solidFill>
                  <a:srgbClr val="333399"/>
                </a:solidFill>
                <a:latin typeface="微软雅黑" pitchFamily="34" charset="-122"/>
                <a:ea typeface="微软雅黑" pitchFamily="34" charset="-122"/>
              </a:rPr>
              <a:t>Oak</a:t>
            </a:r>
            <a:r>
              <a:rPr lang="zh-CN" altLang="en-US" sz="2400" b="0" dirty="0" smtClean="0">
                <a:solidFill>
                  <a:srgbClr val="333399"/>
                </a:solidFill>
                <a:latin typeface="微软雅黑" pitchFamily="34" charset="-122"/>
                <a:ea typeface="微软雅黑" pitchFamily="34" charset="-122"/>
              </a:rPr>
              <a:t>的软件</a:t>
            </a:r>
            <a:r>
              <a:rPr lang="en-US" altLang="zh-CN" sz="2400" b="0" dirty="0" smtClean="0">
                <a:solidFill>
                  <a:srgbClr val="333399"/>
                </a:solidFill>
                <a:latin typeface="微软雅黑" pitchFamily="34" charset="-122"/>
                <a:ea typeface="微软雅黑" pitchFamily="34" charset="-122"/>
              </a:rPr>
              <a:t>,</a:t>
            </a:r>
            <a:r>
              <a:rPr lang="zh-CN" altLang="en-US" sz="2400" b="0" dirty="0" smtClean="0">
                <a:solidFill>
                  <a:srgbClr val="333399"/>
                </a:solidFill>
                <a:latin typeface="微软雅黑" pitchFamily="34" charset="-122"/>
                <a:ea typeface="微软雅黑" pitchFamily="34" charset="-122"/>
              </a:rPr>
              <a:t>在安全性和可移植性方面有所增强。</a:t>
            </a:r>
            <a:endParaRPr lang="en-US" altLang="zh-CN" sz="2400" dirty="0" smtClean="0">
              <a:solidFill>
                <a:schemeClr val="accent2"/>
              </a:solidFill>
              <a:latin typeface="微软雅黑" pitchFamily="34" charset="-122"/>
              <a:ea typeface="微软雅黑" pitchFamily="34" charset="-122"/>
            </a:endParaRPr>
          </a:p>
        </p:txBody>
      </p:sp>
      <p:pic>
        <p:nvPicPr>
          <p:cNvPr id="9" name="Picture 11" descr="1"/>
          <p:cNvPicPr>
            <a:picLocks noChangeAspect="1" noChangeArrowheads="1"/>
          </p:cNvPicPr>
          <p:nvPr/>
        </p:nvPicPr>
        <p:blipFill>
          <a:blip r:embed="rId3" cstate="print"/>
          <a:srcRect/>
          <a:stretch>
            <a:fillRect/>
          </a:stretch>
        </p:blipFill>
        <p:spPr bwMode="auto">
          <a:xfrm>
            <a:off x="1138380" y="1812782"/>
            <a:ext cx="2606291" cy="2414444"/>
          </a:xfrm>
          <a:prstGeom prst="rect">
            <a:avLst/>
          </a:prstGeom>
          <a:noFill/>
          <a:ln w="9525">
            <a:noFill/>
            <a:miter lim="800000"/>
            <a:headEnd/>
            <a:tailEnd/>
          </a:ln>
        </p:spPr>
      </p:pic>
      <p:pic>
        <p:nvPicPr>
          <p:cNvPr id="10" name="Picture 12" descr="2"/>
          <p:cNvPicPr>
            <a:picLocks noChangeAspect="1" noChangeArrowheads="1"/>
          </p:cNvPicPr>
          <p:nvPr/>
        </p:nvPicPr>
        <p:blipFill>
          <a:blip r:embed="rId4" cstate="print"/>
          <a:srcRect/>
          <a:stretch>
            <a:fillRect/>
          </a:stretch>
        </p:blipFill>
        <p:spPr bwMode="auto">
          <a:xfrm>
            <a:off x="5980403" y="1658793"/>
            <a:ext cx="2606288" cy="2414444"/>
          </a:xfrm>
          <a:prstGeom prst="rect">
            <a:avLst/>
          </a:prstGeom>
          <a:noFill/>
          <a:ln w="9525">
            <a:noFill/>
            <a:miter lim="800000"/>
            <a:headEnd/>
            <a:tailEnd/>
          </a:ln>
        </p:spPr>
      </p:pic>
      <p:pic>
        <p:nvPicPr>
          <p:cNvPr id="11" name="Picture 13" descr="3"/>
          <p:cNvPicPr>
            <a:picLocks noChangeAspect="1" noChangeArrowheads="1"/>
          </p:cNvPicPr>
          <p:nvPr/>
        </p:nvPicPr>
        <p:blipFill>
          <a:blip r:embed="rId5" cstate="print"/>
          <a:srcRect/>
          <a:stretch>
            <a:fillRect/>
          </a:stretch>
        </p:blipFill>
        <p:spPr bwMode="auto">
          <a:xfrm>
            <a:off x="3620943" y="1686503"/>
            <a:ext cx="2606291" cy="241444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08最新商务办公系列精品PPT模板">
  <a:themeElements>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2008最新商务办公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2008最新商务办公系列精品PPT模板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2008最新商务办公系列精品PPT模板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2008最新商务办公系列精品PPT模板</Template>
  <TotalTime>4451</TotalTime>
  <Words>6248</Words>
  <Application>Microsoft Office PowerPoint</Application>
  <PresentationFormat>全屏显示(4:3)</PresentationFormat>
  <Paragraphs>501</Paragraphs>
  <Slides>49</Slides>
  <Notes>46</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2008最新商务办公系列精品PPT模板</vt:lpstr>
      <vt:lpstr>第一章 Java语言概述</vt:lpstr>
      <vt:lpstr>联系方式</vt:lpstr>
      <vt:lpstr>幻灯片 3</vt:lpstr>
      <vt:lpstr>幻灯片 4</vt:lpstr>
      <vt:lpstr>幻灯片 5</vt:lpstr>
      <vt:lpstr>幻灯片 6</vt:lpstr>
      <vt:lpstr>目  录</vt:lpstr>
      <vt:lpstr>一、 JAVA发展历史</vt:lpstr>
      <vt:lpstr>一、 JAVA发展历史</vt:lpstr>
      <vt:lpstr>一、 JAVA发展历史</vt:lpstr>
      <vt:lpstr>一、 JAVA发展历史</vt:lpstr>
      <vt:lpstr>一、 JAVA发展历史</vt:lpstr>
      <vt:lpstr>二、 JAVA主要特点</vt:lpstr>
      <vt:lpstr>三、 JAVA开发工具</vt:lpstr>
      <vt:lpstr>三、 JAVA开发工具</vt:lpstr>
      <vt:lpstr>三、 JAVA开发工具</vt:lpstr>
      <vt:lpstr>三、 JAVA开发工具</vt:lpstr>
      <vt:lpstr>三、 JAVA开发工具</vt:lpstr>
      <vt:lpstr>四、 编写JAVA程序</vt:lpstr>
      <vt:lpstr>四、 编写JAVA程序</vt:lpstr>
      <vt:lpstr>四、 编写JAVA程序</vt:lpstr>
      <vt:lpstr>幻灯片 22</vt:lpstr>
      <vt:lpstr>四、 编写JAVA程序</vt:lpstr>
      <vt:lpstr>四、 编写JAVA程序</vt:lpstr>
      <vt:lpstr>四、 编写JAVA程序</vt:lpstr>
      <vt:lpstr>四、 编写JAVA程序</vt:lpstr>
      <vt:lpstr>四、 编写JAVA程序</vt:lpstr>
      <vt:lpstr>四、 编写JAVA程序</vt:lpstr>
      <vt:lpstr>四、 编写JAVA程序</vt:lpstr>
      <vt:lpstr>四、 编写JAVA程序</vt:lpstr>
      <vt:lpstr>四、 编写JAVA程序</vt:lpstr>
      <vt:lpstr>四、 编写JAVA程序</vt:lpstr>
      <vt:lpstr>五、ECLIPSE简介</vt:lpstr>
      <vt:lpstr>五、ECLIPSE简介</vt:lpstr>
      <vt:lpstr>五、ECLIPSE简介</vt:lpstr>
      <vt:lpstr>五、ECLIPSE简介</vt:lpstr>
      <vt:lpstr>五、ECLIPSE简介</vt:lpstr>
      <vt:lpstr>五、ECLIPSE简介</vt:lpstr>
      <vt:lpstr>五、ECLIPSE简介</vt:lpstr>
      <vt:lpstr>五、ECLIPSE简介</vt:lpstr>
      <vt:lpstr>五、ECLIPSE简介</vt:lpstr>
      <vt:lpstr>五、ECLIPSE简介</vt:lpstr>
      <vt:lpstr>五、ECLIPSE简介</vt:lpstr>
      <vt:lpstr>五、ECLIPSE简介</vt:lpstr>
      <vt:lpstr>五、ECLIPSE简介</vt:lpstr>
      <vt:lpstr>五、ECLIPSE简介</vt:lpstr>
      <vt:lpstr>五、ECLIPSE简介</vt:lpstr>
      <vt:lpstr>五、ECLIPSE简介</vt:lpstr>
      <vt:lpstr>幻灯片 49</vt:lpstr>
    </vt:vector>
  </TitlesOfParts>
  <Company>rst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Sunny</dc:creator>
  <cp:lastModifiedBy>Lenovo</cp:lastModifiedBy>
  <cp:revision>295</cp:revision>
  <dcterms:created xsi:type="dcterms:W3CDTF">2008-07-07T07:12:37Z</dcterms:created>
  <dcterms:modified xsi:type="dcterms:W3CDTF">2018-03-06T05:35:20Z</dcterms:modified>
</cp:coreProperties>
</file>