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6.xml" ContentType="application/vnd.openxmlformats-officedocument.presentationml.notesSlid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91"/>
  </p:notesMasterIdLst>
  <p:handoutMasterIdLst>
    <p:handoutMasterId r:id="rId92"/>
  </p:handoutMasterIdLst>
  <p:sldIdLst>
    <p:sldId id="434" r:id="rId2"/>
    <p:sldId id="630" r:id="rId3"/>
    <p:sldId id="534" r:id="rId4"/>
    <p:sldId id="628" r:id="rId5"/>
    <p:sldId id="574" r:id="rId6"/>
    <p:sldId id="569" r:id="rId7"/>
    <p:sldId id="568" r:id="rId8"/>
    <p:sldId id="536" r:id="rId9"/>
    <p:sldId id="570" r:id="rId10"/>
    <p:sldId id="571" r:id="rId11"/>
    <p:sldId id="572" r:id="rId12"/>
    <p:sldId id="573" r:id="rId13"/>
    <p:sldId id="575" r:id="rId14"/>
    <p:sldId id="576" r:id="rId15"/>
    <p:sldId id="577" r:id="rId16"/>
    <p:sldId id="581" r:id="rId17"/>
    <p:sldId id="582" r:id="rId18"/>
    <p:sldId id="583" r:id="rId19"/>
    <p:sldId id="624" r:id="rId20"/>
    <p:sldId id="580" r:id="rId21"/>
    <p:sldId id="584" r:id="rId22"/>
    <p:sldId id="585" r:id="rId23"/>
    <p:sldId id="586" r:id="rId24"/>
    <p:sldId id="588" r:id="rId25"/>
    <p:sldId id="589" r:id="rId26"/>
    <p:sldId id="590" r:id="rId27"/>
    <p:sldId id="591" r:id="rId28"/>
    <p:sldId id="595" r:id="rId29"/>
    <p:sldId id="596" r:id="rId30"/>
    <p:sldId id="597" r:id="rId31"/>
    <p:sldId id="598" r:id="rId32"/>
    <p:sldId id="599" r:id="rId33"/>
    <p:sldId id="617" r:id="rId34"/>
    <p:sldId id="618" r:id="rId35"/>
    <p:sldId id="619" r:id="rId36"/>
    <p:sldId id="620" r:id="rId37"/>
    <p:sldId id="622" r:id="rId38"/>
    <p:sldId id="623" r:id="rId39"/>
    <p:sldId id="629" r:id="rId40"/>
    <p:sldId id="602" r:id="rId41"/>
    <p:sldId id="603" r:id="rId42"/>
    <p:sldId id="604" r:id="rId43"/>
    <p:sldId id="605" r:id="rId44"/>
    <p:sldId id="625" r:id="rId45"/>
    <p:sldId id="626" r:id="rId46"/>
    <p:sldId id="627" r:id="rId47"/>
    <p:sldId id="606" r:id="rId48"/>
    <p:sldId id="607" r:id="rId49"/>
    <p:sldId id="608" r:id="rId50"/>
    <p:sldId id="631" r:id="rId51"/>
    <p:sldId id="609" r:id="rId52"/>
    <p:sldId id="610" r:id="rId53"/>
    <p:sldId id="632" r:id="rId54"/>
    <p:sldId id="611" r:id="rId55"/>
    <p:sldId id="633" r:id="rId56"/>
    <p:sldId id="634" r:id="rId57"/>
    <p:sldId id="612" r:id="rId58"/>
    <p:sldId id="613" r:id="rId59"/>
    <p:sldId id="614" r:id="rId60"/>
    <p:sldId id="615" r:id="rId61"/>
    <p:sldId id="616" r:id="rId62"/>
    <p:sldId id="637" r:id="rId63"/>
    <p:sldId id="635" r:id="rId64"/>
    <p:sldId id="638" r:id="rId65"/>
    <p:sldId id="640" r:id="rId66"/>
    <p:sldId id="639" r:id="rId67"/>
    <p:sldId id="641" r:id="rId68"/>
    <p:sldId id="642" r:id="rId69"/>
    <p:sldId id="644" r:id="rId70"/>
    <p:sldId id="643" r:id="rId71"/>
    <p:sldId id="645" r:id="rId72"/>
    <p:sldId id="646" r:id="rId73"/>
    <p:sldId id="647" r:id="rId74"/>
    <p:sldId id="648" r:id="rId75"/>
    <p:sldId id="649" r:id="rId76"/>
    <p:sldId id="650" r:id="rId77"/>
    <p:sldId id="651" r:id="rId78"/>
    <p:sldId id="652" r:id="rId79"/>
    <p:sldId id="653" r:id="rId80"/>
    <p:sldId id="654" r:id="rId81"/>
    <p:sldId id="655" r:id="rId82"/>
    <p:sldId id="656" r:id="rId83"/>
    <p:sldId id="658" r:id="rId84"/>
    <p:sldId id="659" r:id="rId85"/>
    <p:sldId id="660" r:id="rId86"/>
    <p:sldId id="661" r:id="rId87"/>
    <p:sldId id="662" r:id="rId88"/>
    <p:sldId id="663" r:id="rId89"/>
    <p:sldId id="276" r:id="rId90"/>
  </p:sldIdLst>
  <p:sldSz cx="9144000" cy="6858000" type="screen4x3"/>
  <p:notesSz cx="9723438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FFFF"/>
    <a:srgbClr val="C0C0C0"/>
    <a:srgbClr val="2FBFFF"/>
    <a:srgbClr val="1C1C1C"/>
    <a:srgbClr val="969696"/>
    <a:srgbClr val="E36803"/>
    <a:srgbClr val="FF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313" autoAdjust="0"/>
    <p:restoredTop sz="73464" autoAdjust="0"/>
  </p:normalViewPr>
  <p:slideViewPr>
    <p:cSldViewPr snapToGrid="0">
      <p:cViewPr varScale="1">
        <p:scale>
          <a:sx n="49" d="100"/>
          <a:sy n="49" d="100"/>
        </p:scale>
        <p:origin x="-1696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09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20272"/>
    </p:cViewPr>
  </p:sorterViewPr>
  <p:notesViewPr>
    <p:cSldViewPr snapToGrid="0">
      <p:cViewPr varScale="1">
        <p:scale>
          <a:sx n="68" d="100"/>
          <a:sy n="68" d="100"/>
        </p:scale>
        <p:origin x="1728" y="6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98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EF2C57C-DB31-44E9-81E4-607D253F66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48013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1550" y="3257550"/>
            <a:ext cx="7780338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71E443A-DDB4-424F-AD02-EE58CDCED8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.com/s?q=%E5%90%8E%E9%9D%A2&amp;ie=utf-8&amp;src=internal_wenda_recommend_textn" TargetMode="External"/><Relationship Id="rId7" Type="http://schemas.openxmlformats.org/officeDocument/2006/relationships/hyperlink" Target="http://www.so.com/s?q=%E5%85%AB%E8%BF%9B%E5%88%B6%E6%95%B0&amp;ie=utf-8&amp;src=internal_wenda_recommend_textn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so.com/s?q=%E5%AD%97%E7%AC%A6&amp;ie=utf-8&amp;src=internal_wenda_recommend_textn" TargetMode="External"/><Relationship Id="rId5" Type="http://schemas.openxmlformats.org/officeDocument/2006/relationships/hyperlink" Target="http://www.so.com/s?q=%E6%95%B0%E5%80%BC&amp;ie=utf-8&amp;src=internal_wenda_recommend_textn" TargetMode="External"/><Relationship Id="rId4" Type="http://schemas.openxmlformats.org/officeDocument/2006/relationships/hyperlink" Target="http://www.so.com/s?q=%E6%95%B0%E5%AD%97&amp;ie=utf-8&amp;src=internal_wenda_recommend_textn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  <a:pPr/>
              <a:t>3</a:t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r>
              <a:rPr lang="en-US" altLang="zh-CN" sz="1200" dirty="0" smtClean="0">
                <a:solidFill>
                  <a:srgbClr val="000000"/>
                </a:solidFill>
                <a:ea typeface="宋体" panose="02010600030101010101" pitchFamily="2" charset="-122"/>
              </a:rPr>
              <a:t>Unicode</a:t>
            </a:r>
            <a:r>
              <a:rPr lang="zh-CN" altLang="en-US" sz="1200" dirty="0" smtClean="0">
                <a:solidFill>
                  <a:srgbClr val="000000"/>
                </a:solidFill>
                <a:ea typeface="宋体" panose="02010600030101010101" pitchFamily="2" charset="-122"/>
              </a:rPr>
              <a:t>字符采用</a:t>
            </a:r>
            <a:r>
              <a:rPr lang="en-US" altLang="zh-CN" sz="1200" dirty="0" smtClean="0">
                <a:solidFill>
                  <a:srgbClr val="000000"/>
                </a:solidFill>
                <a:ea typeface="宋体" panose="02010600030101010101" pitchFamily="2" charset="-122"/>
              </a:rPr>
              <a:t>16</a:t>
            </a:r>
            <a:r>
              <a:rPr lang="zh-CN" altLang="en-US" sz="1200" dirty="0" smtClean="0">
                <a:solidFill>
                  <a:srgbClr val="000000"/>
                </a:solidFill>
                <a:ea typeface="宋体" panose="02010600030101010101" pitchFamily="2" charset="-122"/>
              </a:rPr>
              <a:t>个二进制即</a:t>
            </a:r>
            <a:r>
              <a:rPr lang="en-US" altLang="zh-CN" sz="1200" dirty="0" smtClean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200" dirty="0" smtClean="0">
                <a:solidFill>
                  <a:srgbClr val="000000"/>
                </a:solidFill>
                <a:ea typeface="宋体" panose="02010600030101010101" pitchFamily="2" charset="-122"/>
              </a:rPr>
              <a:t>个字节存储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8391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13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597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14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597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15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597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16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597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17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597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18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2993C4-44EE-496A-BFDC-015E507A0A1A}" type="slidenum">
              <a:rPr lang="zh-CN" altLang="en-US" b="0" smtClean="0"/>
              <a:pPr/>
              <a:t>19</a:t>
            </a:fld>
            <a:endParaRPr lang="en-US" altLang="zh-CN" b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\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是转义符，如果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hlinkClick r:id="rId3"/>
              </a:rPr>
              <a:t>后面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是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hlinkClick r:id="rId4"/>
              </a:rPr>
              <a:t>数字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，就表示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ASCII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hlinkClick r:id="rId5"/>
              </a:rPr>
              <a:t>数值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对应的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hlinkClick r:id="rId6"/>
              </a:rPr>
              <a:t>字符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，这里的数字通常是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1-3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位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hlinkClick r:id="rId7"/>
              </a:rPr>
              <a:t>八进制数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  <a:pPr/>
              <a:t>21</a:t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8391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4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22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5971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23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5971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A.</a:t>
            </a:r>
            <a:r>
              <a:rPr lang="zh-CN" altLang="en-US" dirty="0" smtClean="0"/>
              <a:t>不能将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型数据直接赋值给</a:t>
            </a:r>
            <a:r>
              <a:rPr lang="en-US" altLang="zh-CN" dirty="0" smtClean="0"/>
              <a:t>char,</a:t>
            </a:r>
            <a:r>
              <a:rPr lang="zh-CN" altLang="en-US" dirty="0" smtClean="0"/>
              <a:t>要强制转换：</a:t>
            </a:r>
            <a:r>
              <a:rPr lang="en-US" altLang="zh-CN" sz="1200" b="1" u="none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char </a:t>
            </a:r>
            <a:r>
              <a:rPr lang="en-US" altLang="zh-CN" sz="1200" b="1" u="none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ch</a:t>
            </a:r>
            <a:r>
              <a:rPr lang="en-US" altLang="zh-CN" sz="1200" b="1" u="none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=(char)12D;</a:t>
            </a:r>
          </a:p>
          <a:p>
            <a:r>
              <a:rPr lang="en-US" altLang="zh-CN" sz="1200" b="1" u="none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B.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b="1" u="none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int </a:t>
            </a:r>
            <a:r>
              <a:rPr lang="en-US" altLang="zh-CN" sz="1200" b="1" u="none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</a:t>
            </a:r>
            <a:r>
              <a:rPr lang="en-US" altLang="zh-CN" sz="1200" b="1" u="none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=(int)12.0;</a:t>
            </a:r>
          </a:p>
          <a:p>
            <a:r>
              <a:rPr lang="en-US" altLang="zh-CN" sz="1200" b="1" u="none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C.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1200" b="1" u="none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int </a:t>
            </a:r>
            <a:r>
              <a:rPr lang="en-US" altLang="zh-CN" sz="1200" b="1" u="none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</a:t>
            </a:r>
            <a:r>
              <a:rPr lang="en-US" altLang="zh-CN" sz="1200" b="1" u="none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=(int)12.0f;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u="none" dirty="0" smtClean="0"/>
              <a:t>F. float f=(float)3.14;</a:t>
            </a:r>
            <a:endParaRPr lang="zh-CN" altLang="en-US" b="1" u="non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 </a:t>
            </a:r>
            <a:r>
              <a:rPr lang="zh-CN" altLang="en-US" dirty="0" smtClean="0"/>
              <a:t>超出了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可以表示的范围</a:t>
            </a:r>
            <a:endParaRPr lang="en-US" altLang="zh-CN" dirty="0" smtClean="0"/>
          </a:p>
          <a:p>
            <a:r>
              <a:rPr lang="en-US" altLang="zh-CN" dirty="0" smtClean="0"/>
              <a:t>C </a:t>
            </a:r>
            <a:r>
              <a:rPr lang="zh-CN" altLang="en-US" dirty="0" smtClean="0"/>
              <a:t>浮点类型默认是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类型，要进行强制转化才能赋值给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类型变量</a:t>
            </a:r>
            <a:endParaRPr lang="en-US" altLang="zh-CN" dirty="0" smtClean="0"/>
          </a:p>
          <a:p>
            <a:r>
              <a:rPr lang="en-US" altLang="zh-CN" dirty="0" smtClean="0"/>
              <a:t>G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字符类型</a:t>
            </a:r>
            <a:r>
              <a:rPr lang="en-US" altLang="zh-CN" baseline="0" dirty="0" smtClean="0"/>
              <a:t>+</a:t>
            </a:r>
            <a:r>
              <a:rPr lang="zh-CN" altLang="en-US" baseline="0" dirty="0" smtClean="0"/>
              <a:t>数值，数据类型变成</a:t>
            </a:r>
            <a:r>
              <a:rPr lang="en-US" altLang="zh-CN" baseline="0" dirty="0" err="1" smtClean="0"/>
              <a:t>int</a:t>
            </a:r>
            <a:r>
              <a:rPr lang="zh-CN" altLang="en-US" baseline="0" dirty="0" smtClean="0"/>
              <a:t>类型，要进行强制转换才能赋值给</a:t>
            </a:r>
            <a:r>
              <a:rPr lang="en-US" altLang="zh-CN" baseline="0" dirty="0" smtClean="0"/>
              <a:t>char</a:t>
            </a:r>
            <a:r>
              <a:rPr lang="zh-CN" altLang="en-US" baseline="0" dirty="0" smtClean="0"/>
              <a:t>类型变量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  <a:pPr/>
              <a:t>27</a:t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83911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28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29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30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31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  <a:pPr/>
              <a:t>5</a:t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83911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  <a:pPr/>
              <a:t>34</a:t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83911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System.out.print</a:t>
            </a:r>
            <a:r>
              <a:rPr lang="en-US" altLang="zh-CN" dirty="0" smtClean="0"/>
              <a:t>((char)a+","+a+","+b+","+c);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  <a:pPr/>
              <a:t>36</a:t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83911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37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  <a:pPr/>
              <a:t>39</a:t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83911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  <a:pPr/>
              <a:t>40</a:t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83911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  <a:pPr/>
              <a:t>41</a:t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8391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  <a:pPr/>
              <a:t>6</a:t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r>
              <a:rPr lang="en-US" altLang="zh-CN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invalid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VariableDeclaratorId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83911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42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5971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43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47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5971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48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5971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49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51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597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52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53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54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5971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55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56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57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59719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58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59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59719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60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59719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61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597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  <a:pPr/>
              <a:t>8</a:t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43245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62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59719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63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  <a:pPr/>
              <a:t>64</a:t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839116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  <a:pPr/>
              <a:t>65</a:t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839116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66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59719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67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59719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68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59719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69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59719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70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71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9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比如整数</a:t>
            </a:r>
            <a:r>
              <a:rPr lang="en-US" altLang="zh-CN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128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，十进制表示为</a:t>
            </a:r>
            <a:r>
              <a:rPr lang="en-US" altLang="zh-CN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128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，八进制表示为</a:t>
            </a:r>
            <a:r>
              <a:rPr lang="en-US" altLang="zh-CN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0200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，十六进制表示为</a:t>
            </a:r>
            <a:r>
              <a:rPr lang="en-US" altLang="zh-CN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0x80</a:t>
            </a:r>
            <a:r>
              <a:rPr lang="zh-CN" altLang="en-US" sz="12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59719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72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r>
              <a:rPr lang="en-US" altLang="zh-CN" sz="1200" dirty="0" smtClean="0">
                <a:latin typeface="宋体" charset="-122"/>
              </a:rPr>
              <a:t>switch</a:t>
            </a:r>
            <a:r>
              <a:rPr lang="zh-CN" altLang="en-US" sz="1200" dirty="0" smtClean="0">
                <a:latin typeface="宋体" charset="-122"/>
              </a:rPr>
              <a:t>语句中</a:t>
            </a:r>
            <a:r>
              <a:rPr lang="zh-CN" altLang="en-US" sz="1200" b="1" dirty="0" smtClean="0">
                <a:solidFill>
                  <a:schemeClr val="hlink"/>
                </a:solidFill>
                <a:latin typeface="宋体" charset="-122"/>
              </a:rPr>
              <a:t>表达式的值必须是整型或字符型</a:t>
            </a:r>
            <a:r>
              <a:rPr lang="zh-CN" altLang="en-US" sz="1200" dirty="0" smtClean="0">
                <a:latin typeface="宋体" charset="-122"/>
              </a:rPr>
              <a:t>；</a:t>
            </a:r>
            <a:r>
              <a:rPr lang="zh-CN" altLang="en-US" sz="1200" b="1" dirty="0" smtClean="0">
                <a:solidFill>
                  <a:schemeClr val="hlink"/>
                </a:solidFill>
                <a:latin typeface="宋体" charset="-122"/>
              </a:rPr>
              <a:t>常量值</a:t>
            </a:r>
            <a:r>
              <a:rPr lang="en-US" altLang="zh-CN" sz="1200" b="1" dirty="0" smtClean="0">
                <a:solidFill>
                  <a:schemeClr val="hlink"/>
                </a:solidFill>
                <a:latin typeface="宋体" charset="-122"/>
              </a:rPr>
              <a:t>1</a:t>
            </a:r>
            <a:r>
              <a:rPr lang="zh-CN" altLang="en-US" sz="1200" b="1" dirty="0" smtClean="0">
                <a:solidFill>
                  <a:schemeClr val="hlink"/>
                </a:solidFill>
                <a:latin typeface="宋体" charset="-122"/>
              </a:rPr>
              <a:t>到常量值 </a:t>
            </a:r>
            <a:r>
              <a:rPr lang="en-US" altLang="zh-CN" sz="1200" b="1" dirty="0" smtClean="0">
                <a:solidFill>
                  <a:schemeClr val="hlink"/>
                </a:solidFill>
                <a:latin typeface="宋体" charset="-122"/>
              </a:rPr>
              <a:t>n</a:t>
            </a:r>
            <a:r>
              <a:rPr lang="zh-CN" altLang="en-US" sz="1200" b="1" dirty="0" smtClean="0">
                <a:solidFill>
                  <a:schemeClr val="hlink"/>
                </a:solidFill>
                <a:latin typeface="宋体" charset="-122"/>
              </a:rPr>
              <a:t>必须也是整型或字符型</a:t>
            </a:r>
            <a:r>
              <a:rPr lang="zh-CN" altLang="en-US" sz="1200" dirty="0" smtClean="0">
                <a:latin typeface="宋体" charset="-122"/>
              </a:rPr>
              <a:t>。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59719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73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  <a:pPr/>
              <a:t>74</a:t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839116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75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59719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76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59719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77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59719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78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59719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79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59719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80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59719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81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10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59719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82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  <a:pPr/>
              <a:t>83</a:t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839116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84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59719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85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86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59719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87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88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597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11</a:t>
            </a:fld>
            <a:endParaRPr lang="en-US" altLang="zh-CN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42"/>
          <p:cNvSpPr>
            <a:spLocks noChangeArrowheads="1"/>
          </p:cNvSpPr>
          <p:nvPr/>
        </p:nvSpPr>
        <p:spPr bwMode="gray">
          <a:xfrm>
            <a:off x="3071813" y="0"/>
            <a:ext cx="1417637" cy="6858000"/>
          </a:xfrm>
          <a:prstGeom prst="rect">
            <a:avLst/>
          </a:prstGeom>
          <a:solidFill>
            <a:schemeClr val="accent2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Rectangle 1634"/>
          <p:cNvSpPr>
            <a:spLocks noChangeArrowheads="1"/>
          </p:cNvSpPr>
          <p:nvPr/>
        </p:nvSpPr>
        <p:spPr bwMode="gray">
          <a:xfrm>
            <a:off x="0" y="0"/>
            <a:ext cx="3152775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85882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Rectangle 1596"/>
          <p:cNvSpPr>
            <a:spLocks noChangeArrowheads="1"/>
          </p:cNvSpPr>
          <p:nvPr/>
        </p:nvSpPr>
        <p:spPr bwMode="gray">
          <a:xfrm>
            <a:off x="6902450" y="-11113"/>
            <a:ext cx="303213" cy="6858001"/>
          </a:xfrm>
          <a:prstGeom prst="rect">
            <a:avLst/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Rectangle 1597"/>
          <p:cNvSpPr>
            <a:spLocks noChangeArrowheads="1"/>
          </p:cNvSpPr>
          <p:nvPr/>
        </p:nvSpPr>
        <p:spPr bwMode="gray">
          <a:xfrm>
            <a:off x="7158038" y="12700"/>
            <a:ext cx="227012" cy="68580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Rectangle 1592"/>
          <p:cNvSpPr>
            <a:spLocks noChangeArrowheads="1"/>
          </p:cNvSpPr>
          <p:nvPr/>
        </p:nvSpPr>
        <p:spPr bwMode="gray">
          <a:xfrm>
            <a:off x="4375150" y="0"/>
            <a:ext cx="1060450" cy="6858000"/>
          </a:xfrm>
          <a:prstGeom prst="rect">
            <a:avLst/>
          </a:prstGeom>
          <a:solidFill>
            <a:schemeClr val="accent2">
              <a:alpha val="6392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Rectangle 1593"/>
          <p:cNvSpPr>
            <a:spLocks noChangeArrowheads="1"/>
          </p:cNvSpPr>
          <p:nvPr/>
        </p:nvSpPr>
        <p:spPr bwMode="gray">
          <a:xfrm>
            <a:off x="5359400" y="-17463"/>
            <a:ext cx="728663" cy="6938963"/>
          </a:xfrm>
          <a:prstGeom prst="rect">
            <a:avLst/>
          </a:prstGeom>
          <a:solidFill>
            <a:schemeClr val="accent2">
              <a:alpha val="5411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" name="Rectangle 1594"/>
          <p:cNvSpPr>
            <a:spLocks noChangeArrowheads="1"/>
          </p:cNvSpPr>
          <p:nvPr/>
        </p:nvSpPr>
        <p:spPr bwMode="gray">
          <a:xfrm>
            <a:off x="6018213" y="-19050"/>
            <a:ext cx="547687" cy="6938963"/>
          </a:xfrm>
          <a:prstGeom prst="rect">
            <a:avLst/>
          </a:prstGeom>
          <a:solidFill>
            <a:schemeClr val="accent2">
              <a:alpha val="4705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" name="Rectangle 1595"/>
          <p:cNvSpPr>
            <a:spLocks noChangeArrowheads="1"/>
          </p:cNvSpPr>
          <p:nvPr/>
        </p:nvSpPr>
        <p:spPr bwMode="gray">
          <a:xfrm>
            <a:off x="6505575" y="0"/>
            <a:ext cx="446088" cy="6858000"/>
          </a:xfrm>
          <a:prstGeom prst="rect">
            <a:avLst/>
          </a:prstGeom>
          <a:solidFill>
            <a:schemeClr val="accent2">
              <a:alpha val="3686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" name="Rectangle 1622"/>
          <p:cNvSpPr>
            <a:spLocks noChangeArrowheads="1"/>
          </p:cNvSpPr>
          <p:nvPr/>
        </p:nvSpPr>
        <p:spPr bwMode="gray">
          <a:xfrm>
            <a:off x="7339013" y="52388"/>
            <a:ext cx="136525" cy="6858000"/>
          </a:xfrm>
          <a:prstGeom prst="rect">
            <a:avLst/>
          </a:prstGeom>
          <a:solidFill>
            <a:schemeClr val="accent2">
              <a:alpha val="1490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" name="Rectangle 1623"/>
          <p:cNvSpPr>
            <a:spLocks noChangeArrowheads="1"/>
          </p:cNvSpPr>
          <p:nvPr/>
        </p:nvSpPr>
        <p:spPr bwMode="gray">
          <a:xfrm>
            <a:off x="8366125" y="20638"/>
            <a:ext cx="344488" cy="6858000"/>
          </a:xfrm>
          <a:prstGeom prst="rect">
            <a:avLst/>
          </a:prstGeom>
          <a:solidFill>
            <a:schemeClr val="accent2">
              <a:alpha val="2313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" name="Rectangle 1624"/>
          <p:cNvSpPr>
            <a:spLocks noChangeArrowheads="1"/>
          </p:cNvSpPr>
          <p:nvPr/>
        </p:nvSpPr>
        <p:spPr bwMode="gray">
          <a:xfrm>
            <a:off x="8664575" y="0"/>
            <a:ext cx="474663" cy="6858000"/>
          </a:xfrm>
          <a:prstGeom prst="rect">
            <a:avLst/>
          </a:prstGeom>
          <a:solidFill>
            <a:schemeClr val="accent2">
              <a:alpha val="27843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" name="Rectangle 1643"/>
          <p:cNvSpPr>
            <a:spLocks noChangeArrowheads="1"/>
          </p:cNvSpPr>
          <p:nvPr/>
        </p:nvSpPr>
        <p:spPr bwMode="gray">
          <a:xfrm>
            <a:off x="7953375" y="4763"/>
            <a:ext cx="136525" cy="6858000"/>
          </a:xfrm>
          <a:prstGeom prst="rect">
            <a:avLst/>
          </a:prstGeom>
          <a:solidFill>
            <a:schemeClr val="accent2">
              <a:alpha val="588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" name="Rectangle 1644"/>
          <p:cNvSpPr>
            <a:spLocks noChangeArrowheads="1"/>
          </p:cNvSpPr>
          <p:nvPr/>
        </p:nvSpPr>
        <p:spPr bwMode="gray">
          <a:xfrm>
            <a:off x="8045450" y="4763"/>
            <a:ext cx="168275" cy="6858000"/>
          </a:xfrm>
          <a:prstGeom prst="rect">
            <a:avLst/>
          </a:prstGeom>
          <a:solidFill>
            <a:schemeClr val="accent2">
              <a:alpha val="1215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" name="Rectangle 1645"/>
          <p:cNvSpPr>
            <a:spLocks noChangeArrowheads="1"/>
          </p:cNvSpPr>
          <p:nvPr/>
        </p:nvSpPr>
        <p:spPr bwMode="gray">
          <a:xfrm>
            <a:off x="8177213" y="-11113"/>
            <a:ext cx="230187" cy="6858001"/>
          </a:xfrm>
          <a:prstGeom prst="rect">
            <a:avLst/>
          </a:prstGeom>
          <a:solidFill>
            <a:schemeClr val="accent2">
              <a:alpha val="1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6847" name="Rectangle 1647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3802063" y="1314450"/>
            <a:ext cx="5105400" cy="1470025"/>
          </a:xfrm>
        </p:spPr>
        <p:txBody>
          <a:bodyPr/>
          <a:lstStyle>
            <a:lvl1pPr algn="ctr">
              <a:defRPr sz="4400"/>
            </a:lvl1pPr>
          </a:lstStyle>
          <a:p>
            <a:pPr lvl="0"/>
            <a:r>
              <a:rPr lang="zh-CN" altLang="en-US" noProof="0" dirty="0"/>
              <a:t>按一下以編輯母片標題樣式</a:t>
            </a:r>
          </a:p>
        </p:txBody>
      </p:sp>
      <p:sp>
        <p:nvSpPr>
          <p:cNvPr id="436848" name="Rectangle 1648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810000" y="2762250"/>
            <a:ext cx="5151438" cy="75723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按一下以編輯母片副標題樣式</a:t>
            </a:r>
          </a:p>
        </p:txBody>
      </p:sp>
      <p:sp>
        <p:nvSpPr>
          <p:cNvPr id="18" name="Rectangle 1650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3552825" y="6534150"/>
            <a:ext cx="2895600" cy="234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649"/>
          <p:cNvSpPr>
            <a:spLocks noGrp="1" noChangeArrowheads="1"/>
          </p:cNvSpPr>
          <p:nvPr>
            <p:ph type="dt" sz="quarter" idx="11"/>
          </p:nvPr>
        </p:nvSpPr>
        <p:spPr bwMode="gray">
          <a:xfrm>
            <a:off x="6900863" y="652621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651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3011488" y="6527800"/>
            <a:ext cx="373062" cy="234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E2EBD-3029-4DEC-8E6E-8C247268AF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2974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100"/>
                            </p:stCondLst>
                            <p:childTnLst>
                              <p:par>
                                <p:cTn id="6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6" presetClass="emph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6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6" presetClass="emph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6" presetClass="emph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900"/>
                            </p:stCondLst>
                            <p:childTnLst>
                              <p:par>
                                <p:cTn id="8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42F47-74C9-4A15-869F-B4D8001663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1886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8338" y="65088"/>
            <a:ext cx="1995487" cy="64595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30288" y="65088"/>
            <a:ext cx="5835650" cy="64595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29580-A285-4EE2-9DBB-BCD0B7CD19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9103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1030288" y="1163638"/>
            <a:ext cx="7961312" cy="53609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787F2-FB59-43BA-B988-201E476700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17582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DBAEB-DCCE-498C-A008-1C7A5FDA32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5374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6CB8C-AF3F-463D-B822-8D5955701E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901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30288" y="1163638"/>
            <a:ext cx="3903662" cy="53609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6350" y="1163638"/>
            <a:ext cx="3905250" cy="53609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25776-3203-4F30-950D-96A629279D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7984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3F6F0C-0F7A-4CE2-A0F6-7CE6588037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3641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36085-C021-4DD6-A471-9461B8C45B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9940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D1F59-41CD-4FC4-9567-88123B8F60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6871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6DC49-FF4B-4545-8535-8EE1616431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995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F6AA1-7645-4974-8670-EC62B16401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2370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491"/>
          <p:cNvSpPr>
            <a:spLocks noChangeShapeType="1"/>
          </p:cNvSpPr>
          <p:nvPr/>
        </p:nvSpPr>
        <p:spPr bwMode="auto">
          <a:xfrm>
            <a:off x="1101725" y="1000125"/>
            <a:ext cx="7834313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002" name="Rectangle 474"/>
          <p:cNvSpPr>
            <a:spLocks noChangeArrowheads="1"/>
          </p:cNvSpPr>
          <p:nvPr/>
        </p:nvSpPr>
        <p:spPr bwMode="gray">
          <a:xfrm>
            <a:off x="269875" y="0"/>
            <a:ext cx="284163" cy="6889750"/>
          </a:xfrm>
          <a:prstGeom prst="rect">
            <a:avLst/>
          </a:prstGeom>
          <a:solidFill>
            <a:schemeClr val="accent2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3" name="Rectangle 475"/>
          <p:cNvSpPr>
            <a:spLocks noChangeArrowheads="1"/>
          </p:cNvSpPr>
          <p:nvPr/>
        </p:nvSpPr>
        <p:spPr bwMode="gray">
          <a:xfrm>
            <a:off x="-12700" y="0"/>
            <a:ext cx="330200" cy="6858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28627"/>
                  <a:invGamma/>
                </a:schemeClr>
              </a:gs>
              <a:gs pos="100000">
                <a:schemeClr val="accent2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5" name="Rectangle 477"/>
          <p:cNvSpPr>
            <a:spLocks noChangeArrowheads="1"/>
          </p:cNvSpPr>
          <p:nvPr/>
        </p:nvSpPr>
        <p:spPr bwMode="gray">
          <a:xfrm>
            <a:off x="749300" y="-14288"/>
            <a:ext cx="71438" cy="687228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7" name="Rectangle 479"/>
          <p:cNvSpPr>
            <a:spLocks noChangeArrowheads="1"/>
          </p:cNvSpPr>
          <p:nvPr/>
        </p:nvSpPr>
        <p:spPr bwMode="gray">
          <a:xfrm>
            <a:off x="508000" y="0"/>
            <a:ext cx="168275" cy="6865938"/>
          </a:xfrm>
          <a:prstGeom prst="rect">
            <a:avLst/>
          </a:prstGeom>
          <a:solidFill>
            <a:schemeClr val="accent2">
              <a:alpha val="5411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9" name="Rectangle 481"/>
          <p:cNvSpPr>
            <a:spLocks noChangeArrowheads="1"/>
          </p:cNvSpPr>
          <p:nvPr/>
        </p:nvSpPr>
        <p:spPr bwMode="gray">
          <a:xfrm>
            <a:off x="661988" y="0"/>
            <a:ext cx="114300" cy="6872288"/>
          </a:xfrm>
          <a:prstGeom prst="rect">
            <a:avLst/>
          </a:prstGeom>
          <a:solidFill>
            <a:schemeClr val="accent2">
              <a:alpha val="3686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2" name="Rectangle 460"/>
          <p:cNvSpPr>
            <a:spLocks noGrp="1" noChangeArrowheads="1"/>
          </p:cNvSpPr>
          <p:nvPr>
            <p:ph type="title"/>
          </p:nvPr>
        </p:nvSpPr>
        <p:spPr bwMode="auto">
          <a:xfrm>
            <a:off x="1055688" y="65088"/>
            <a:ext cx="79581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按一下以編輯母片標題樣式</a:t>
            </a:r>
          </a:p>
        </p:txBody>
      </p:sp>
      <p:sp>
        <p:nvSpPr>
          <p:cNvPr id="1033" name="Rectangle 46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0288" y="1163638"/>
            <a:ext cx="7961312" cy="536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按一下以編輯母片</a:t>
            </a:r>
          </a:p>
          <a:p>
            <a:pPr lvl="1"/>
            <a:r>
              <a:rPr lang="zh-CN" altLang="en-US"/>
              <a:t>第二層</a:t>
            </a:r>
          </a:p>
          <a:p>
            <a:pPr lvl="2"/>
            <a:r>
              <a:rPr lang="zh-CN" altLang="en-US"/>
              <a:t>第三層</a:t>
            </a:r>
          </a:p>
          <a:p>
            <a:pPr lvl="3"/>
            <a:r>
              <a:rPr lang="zh-CN" altLang="en-US"/>
              <a:t>第四層</a:t>
            </a:r>
          </a:p>
          <a:p>
            <a:pPr lvl="4"/>
            <a:r>
              <a:rPr lang="zh-CN" altLang="en-US"/>
              <a:t>第五層</a:t>
            </a:r>
          </a:p>
        </p:txBody>
      </p:sp>
      <p:sp>
        <p:nvSpPr>
          <p:cNvPr id="150990" name="Rectangle 46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7913" y="6616700"/>
            <a:ext cx="2133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991" name="Rectangle 46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38825" y="6616700"/>
            <a:ext cx="2895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992" name="Rectangle 46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87825" y="6616700"/>
            <a:ext cx="66198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BA4AF4B-91E7-4363-9BEC-897795207D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7" name="Oval 508"/>
          <p:cNvSpPr>
            <a:spLocks noChangeArrowheads="1"/>
          </p:cNvSpPr>
          <p:nvPr/>
        </p:nvSpPr>
        <p:spPr bwMode="gray">
          <a:xfrm>
            <a:off x="438150" y="1892300"/>
            <a:ext cx="619125" cy="614363"/>
          </a:xfrm>
          <a:prstGeom prst="ellipse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 w="28575" algn="ctr">
            <a:solidFill>
              <a:srgbClr val="F8F8F8">
                <a:alpha val="70195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8" name="Oval 511"/>
          <p:cNvSpPr>
            <a:spLocks noChangeArrowheads="1"/>
          </p:cNvSpPr>
          <p:nvPr/>
        </p:nvSpPr>
        <p:spPr bwMode="gray">
          <a:xfrm>
            <a:off x="442913" y="315913"/>
            <a:ext cx="603250" cy="596900"/>
          </a:xfrm>
          <a:prstGeom prst="ellipse">
            <a:avLst/>
          </a:prstGeom>
          <a:blipFill dpi="0" rotWithShape="1">
            <a:blip r:embed="rId15" cstate="print"/>
            <a:srcRect/>
            <a:stretch>
              <a:fillRect/>
            </a:stretch>
          </a:blipFill>
          <a:ln w="57150" algn="ctr">
            <a:solidFill>
              <a:srgbClr val="F8F8F8">
                <a:alpha val="70195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9" name="Oval 515"/>
          <p:cNvSpPr>
            <a:spLocks noChangeArrowheads="1"/>
          </p:cNvSpPr>
          <p:nvPr/>
        </p:nvSpPr>
        <p:spPr bwMode="gray">
          <a:xfrm>
            <a:off x="430213" y="1128713"/>
            <a:ext cx="603250" cy="593725"/>
          </a:xfrm>
          <a:prstGeom prst="ellipse">
            <a:avLst/>
          </a:prstGeom>
          <a:blipFill dpi="0" rotWithShape="1">
            <a:blip r:embed="rId16" cstate="print"/>
            <a:srcRect/>
            <a:stretch>
              <a:fillRect/>
            </a:stretch>
          </a:blipFill>
          <a:ln w="38100" algn="ctr">
            <a:solidFill>
              <a:srgbClr val="F8F8F8">
                <a:alpha val="70195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10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1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2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15100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15100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15100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15100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15100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Font typeface="Wingdings" panose="05000000000000000000" pitchFamily="2" charset="2"/>
        <a:buChar char="£"/>
        <a:defRPr sz="32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500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&#31532;&#20108;&#31456;&#20363;&#39064;/2-1.tx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&#31532;&#20108;&#31456;&#20363;&#39064;/2-2.txt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&#31532;&#20108;&#31456;&#20363;&#39064;/2-3.txt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&#31532;&#20108;&#31456;&#20363;&#39064;/2-3.txt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1532;&#20108;&#31456;&#20363;&#39064;/2-4.txt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&#31532;&#20108;&#31456;&#20363;&#39064;/2-5.txt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&#31532;&#20108;&#31456;&#20363;&#39064;/2-6.txt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&#31532;&#20108;&#31456;&#20363;&#39064;/2-7.txt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&#31532;&#20108;&#31456;&#20363;&#39064;/2-8.txt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&#31532;&#20108;&#31456;&#20363;&#39064;/2-9.txt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&#31532;&#20108;&#31456;&#20363;&#39064;/2-10.txt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&#31532;&#20108;&#31456;&#20363;&#39064;/2-11.txt" TargetMode="Externa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Relationship Id="rId5" Type="http://schemas.openxmlformats.org/officeDocument/2006/relationships/hyperlink" Target="&#31532;&#20108;&#31456;&#20363;&#39064;/2-13.txt" TargetMode="External"/><Relationship Id="rId4" Type="http://schemas.openxmlformats.org/officeDocument/2006/relationships/hyperlink" Target="&#31532;&#20108;&#31456;&#20363;&#39064;/2-12.txt" TargetMode="Externa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&#31532;&#20108;&#31456;&#20363;&#39064;/2-14.txt" TargetMode="Externa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409" name="Rectangle 41"/>
          <p:cNvSpPr>
            <a:spLocks noGrp="1" noChangeArrowheads="1"/>
          </p:cNvSpPr>
          <p:nvPr>
            <p:ph type="ctrTitle"/>
          </p:nvPr>
        </p:nvSpPr>
        <p:spPr>
          <a:xfrm>
            <a:off x="3403600" y="1463675"/>
            <a:ext cx="5526088" cy="1470025"/>
          </a:xfrm>
          <a:effectLst>
            <a:outerShdw dist="17961" dir="2700000" algn="ctr" rotWithShape="0">
              <a:srgbClr val="F8F8F8">
                <a:alpha val="50000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第二章 </a:t>
            </a:r>
            <a:r>
              <a:rPr lang="zh-CN" alt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数据类型、运算符和表达式、语句</a:t>
            </a:r>
            <a:endParaRPr lang="zh-CN" altLang="en-US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442418" name="Group 50"/>
          <p:cNvGrpSpPr>
            <a:grpSpLocks/>
          </p:cNvGrpSpPr>
          <p:nvPr/>
        </p:nvGrpSpPr>
        <p:grpSpPr bwMode="auto">
          <a:xfrm>
            <a:off x="5780088" y="5492750"/>
            <a:ext cx="669925" cy="654050"/>
            <a:chOff x="4027" y="3016"/>
            <a:chExt cx="515" cy="505"/>
          </a:xfrm>
        </p:grpSpPr>
        <p:sp>
          <p:nvSpPr>
            <p:cNvPr id="442419" name="Oval 51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431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5131" name="Picture 52" descr="sphere_highligh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2421" name="Group 53"/>
          <p:cNvGrpSpPr>
            <a:grpSpLocks/>
          </p:cNvGrpSpPr>
          <p:nvPr/>
        </p:nvGrpSpPr>
        <p:grpSpPr bwMode="auto">
          <a:xfrm>
            <a:off x="7170738" y="5029200"/>
            <a:ext cx="349250" cy="339725"/>
            <a:chOff x="4027" y="3016"/>
            <a:chExt cx="515" cy="505"/>
          </a:xfrm>
        </p:grpSpPr>
        <p:sp>
          <p:nvSpPr>
            <p:cNvPr id="442422" name="Oval 54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431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5129" name="Picture 55" descr="sphere_highligh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2424" name="Oval 56"/>
          <p:cNvSpPr>
            <a:spLocks noChangeArrowheads="1"/>
          </p:cNvSpPr>
          <p:nvPr/>
        </p:nvSpPr>
        <p:spPr bwMode="gray">
          <a:xfrm>
            <a:off x="3960813" y="4986338"/>
            <a:ext cx="1082675" cy="1071562"/>
          </a:xfrm>
          <a:prstGeom prst="ellipse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28575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2425" name="Oval 57"/>
          <p:cNvSpPr>
            <a:spLocks noChangeArrowheads="1"/>
          </p:cNvSpPr>
          <p:nvPr/>
        </p:nvSpPr>
        <p:spPr bwMode="gray">
          <a:xfrm>
            <a:off x="371475" y="536575"/>
            <a:ext cx="2759075" cy="2730500"/>
          </a:xfrm>
          <a:prstGeom prst="ellipse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76200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2426" name="Oval 58"/>
          <p:cNvSpPr>
            <a:spLocks noChangeArrowheads="1"/>
          </p:cNvSpPr>
          <p:nvPr/>
        </p:nvSpPr>
        <p:spPr bwMode="gray">
          <a:xfrm>
            <a:off x="1941513" y="3600450"/>
            <a:ext cx="1911350" cy="1892300"/>
          </a:xfrm>
          <a:prstGeom prst="ellipse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 w="57150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4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7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559 -0.10479 C 0.0559 -0.10456 0.05156 -0.05136 0.0401 -0.02661 C 0.02864 -0.00185 -0.00226 0.00462 -0.0184 -0.00579 " pathEditMode="relative" rAng="0" ptsTypes="fsf">
                                      <p:cBhvr>
                                        <p:cTn id="11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545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4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0.14236 -0.15476 C 0.14236 -0.15452 0.12535 -0.04603 0.10382 -0.01758 C 0.08229 0.01087 0.00382 0.02244 -0.0342 0.01874 " pathEditMode="relative" rAng="0" ptsTypes="fsf">
                                      <p:cBhvr>
                                        <p:cTn id="18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37" y="88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4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748985" y="2638594"/>
          <a:ext cx="5643603" cy="2428890"/>
        </p:xfrm>
        <a:graphic>
          <a:graphicData uri="http://schemas.openxmlformats.org/drawingml/2006/table">
            <a:tbl>
              <a:tblPr/>
              <a:tblGrid>
                <a:gridCol w="1723707"/>
                <a:gridCol w="1639457"/>
                <a:gridCol w="2280439"/>
              </a:tblGrid>
              <a:tr h="4857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数据类型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所占位数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数的取值范围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857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byte</a:t>
                      </a: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8</a:t>
                      </a: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-2</a:t>
                      </a:r>
                      <a:r>
                        <a:rPr lang="en-US" sz="2000" b="1" kern="100" baseline="30000" dirty="0">
                          <a:latin typeface="Times New Roman"/>
                          <a:ea typeface="宋体"/>
                        </a:rPr>
                        <a:t>7</a:t>
                      </a:r>
                      <a:r>
                        <a:rPr lang="zh-CN" sz="2000" b="1" kern="100" dirty="0">
                          <a:latin typeface="Times New Roman"/>
                          <a:ea typeface="宋体"/>
                        </a:rPr>
                        <a:t>～</a:t>
                      </a: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en-US" sz="2000" b="1" kern="100" baseline="30000" dirty="0">
                          <a:latin typeface="Times New Roman"/>
                          <a:ea typeface="宋体"/>
                        </a:rPr>
                        <a:t>7</a:t>
                      </a: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-1</a:t>
                      </a: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7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short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16</a:t>
                      </a: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-2</a:t>
                      </a:r>
                      <a:r>
                        <a:rPr lang="en-US" sz="2000" b="1" kern="100" baseline="30000" dirty="0">
                          <a:latin typeface="Times New Roman"/>
                          <a:ea typeface="宋体"/>
                        </a:rPr>
                        <a:t>15</a:t>
                      </a:r>
                      <a:r>
                        <a:rPr lang="zh-CN" sz="2000" b="1" kern="100" dirty="0">
                          <a:latin typeface="Times New Roman"/>
                          <a:ea typeface="宋体"/>
                        </a:rPr>
                        <a:t>～</a:t>
                      </a: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en-US" sz="2000" b="1" kern="100" baseline="30000" dirty="0">
                          <a:latin typeface="Times New Roman"/>
                          <a:ea typeface="宋体"/>
                        </a:rPr>
                        <a:t>15</a:t>
                      </a: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-1</a:t>
                      </a: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7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int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32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-2</a:t>
                      </a:r>
                      <a:r>
                        <a:rPr lang="en-US" sz="2000" b="1" kern="100" baseline="30000" dirty="0">
                          <a:latin typeface="Times New Roman"/>
                          <a:ea typeface="宋体"/>
                        </a:rPr>
                        <a:t>31</a:t>
                      </a:r>
                      <a:r>
                        <a:rPr lang="zh-CN" sz="2000" b="1" kern="100" dirty="0">
                          <a:latin typeface="Times New Roman"/>
                          <a:ea typeface="宋体"/>
                        </a:rPr>
                        <a:t>～</a:t>
                      </a: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en-US" sz="2000" b="1" kern="100" baseline="30000" dirty="0">
                          <a:latin typeface="Times New Roman"/>
                          <a:ea typeface="宋体"/>
                        </a:rPr>
                        <a:t>31</a:t>
                      </a: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-1</a:t>
                      </a: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7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long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64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-2</a:t>
                      </a:r>
                      <a:r>
                        <a:rPr lang="en-US" sz="2000" b="1" kern="100" baseline="30000" dirty="0">
                          <a:latin typeface="Times New Roman"/>
                          <a:ea typeface="宋体"/>
                        </a:rPr>
                        <a:t>63</a:t>
                      </a:r>
                      <a:r>
                        <a:rPr lang="zh-CN" sz="2000" b="1" kern="100" dirty="0">
                          <a:latin typeface="Times New Roman"/>
                          <a:ea typeface="宋体"/>
                        </a:rPr>
                        <a:t>～</a:t>
                      </a: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en-US" sz="2000" b="1" kern="100" baseline="30000" dirty="0">
                          <a:latin typeface="Times New Roman"/>
                          <a:ea typeface="宋体"/>
                        </a:rPr>
                        <a:t>63</a:t>
                      </a: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-1</a:t>
                      </a: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123289" y="1155939"/>
            <a:ext cx="731334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整型变量分为四种：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byte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short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long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。它们各自所占位数及取值范围如下表所示：</a:t>
            </a:r>
          </a:p>
        </p:txBody>
      </p:sp>
    </p:spTree>
    <p:extLst>
      <p:ext uri="{BB962C8B-B14F-4D97-AF65-F5344CB8AC3E}">
        <p14:creationId xmlns:p14="http://schemas.microsoft.com/office/powerpoint/2010/main" xmlns="" val="2906180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25538" y="2142886"/>
            <a:ext cx="774241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两个整数相加，结果默认转化为</a:t>
            </a:r>
            <a:r>
              <a:rPr lang="en-US" altLang="zh-CN" sz="2800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int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，赋值给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byte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或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short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时会发生类型转化问题。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125538" y="1199436"/>
            <a:ext cx="5375275" cy="695325"/>
            <a:chOff x="624" y="670"/>
            <a:chExt cx="3386" cy="547"/>
          </a:xfrm>
        </p:grpSpPr>
        <p:sp>
          <p:nvSpPr>
            <p:cNvPr id="28680" name="AutoShape 80"/>
            <p:cNvSpPr>
              <a:spLocks noChangeArrowheads="1"/>
            </p:cNvSpPr>
            <p:nvPr/>
          </p:nvSpPr>
          <p:spPr bwMode="gray">
            <a:xfrm>
              <a:off x="624" y="670"/>
              <a:ext cx="1302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1" name="Text Box 81"/>
            <p:cNvSpPr txBox="1">
              <a:spLocks noChangeArrowheads="1"/>
            </p:cNvSpPr>
            <p:nvPr/>
          </p:nvSpPr>
          <p:spPr bwMode="gray">
            <a:xfrm>
              <a:off x="707" y="724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注意事项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142792" y="3269501"/>
            <a:ext cx="75707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在选用整数类型上，一定要注意数的范围，否则可能由于数的类型选择不当而造成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溢出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  <a:endParaRPr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" name="Text Box 78"/>
          <p:cNvSpPr txBox="1">
            <a:spLocks noChangeArrowheads="1"/>
          </p:cNvSpPr>
          <p:nvPr/>
        </p:nvSpPr>
        <p:spPr bwMode="gray">
          <a:xfrm>
            <a:off x="1125538" y="4347744"/>
            <a:ext cx="75707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整数常量默认为</a:t>
            </a: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类型，对于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long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类型整数常量，书写时应在数字后加“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l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”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或“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L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”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  <a:endParaRPr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11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54100" y="1169987"/>
            <a:ext cx="7959725" cy="2108052"/>
          </a:xfrm>
        </p:spPr>
        <p:txBody>
          <a:bodyPr/>
          <a:lstStyle/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、以下选项中，能表示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Java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语言中的一个整型常量的是（       ）。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A. 141.                          B. -97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C. 12,000                      D. 9 8 7</a:t>
            </a:r>
          </a:p>
          <a:p>
            <a:pPr marL="0" indent="0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课堂练习：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53751" y="1587259"/>
            <a:ext cx="741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</a:rPr>
              <a:t>B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972000" y="3668772"/>
            <a:ext cx="7959725" cy="210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、</a:t>
            </a:r>
            <a:r>
              <a:rPr lang="zh-CN" altLang="en-US" sz="2800" dirty="0" smtClean="0">
                <a:latin typeface="+mn-lt"/>
                <a:ea typeface="宋体" panose="02010600030101010101" pitchFamily="2" charset="-122"/>
              </a:rPr>
              <a:t>将一个十六进制值赋给一个</a:t>
            </a:r>
            <a:r>
              <a:rPr lang="en-US" altLang="zh-CN" sz="2800" dirty="0" smtClean="0">
                <a:latin typeface="+mn-lt"/>
                <a:ea typeface="宋体" panose="02010600030101010101" pitchFamily="2" charset="-122"/>
              </a:rPr>
              <a:t>long</a:t>
            </a:r>
            <a:r>
              <a:rPr lang="zh-CN" altLang="en-US" sz="2800" dirty="0" smtClean="0">
                <a:latin typeface="+mn-lt"/>
                <a:ea typeface="宋体" panose="02010600030101010101" pitchFamily="2" charset="-122"/>
              </a:rPr>
              <a:t>型变量的语句是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（       ）。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A. long</a:t>
            </a:r>
            <a:r>
              <a:rPr kumimoji="0" lang="en-US" altLang="zh-CN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a=0x123L;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B. </a:t>
            </a:r>
            <a:r>
              <a:rPr lang="en-US" altLang="zh-CN" sz="2800" dirty="0" smtClean="0">
                <a:latin typeface="+mn-lt"/>
                <a:ea typeface="宋体" panose="02010600030101010101" pitchFamily="2" charset="-122"/>
              </a:rPr>
              <a:t>long a=123L;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C. long</a:t>
            </a:r>
            <a:r>
              <a:rPr kumimoji="0" lang="en-US" altLang="zh-CN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a=0123;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    D. long a=0123L;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63948" y="4120549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</a:rPr>
              <a:t>A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1199456" y="1106746"/>
            <a:ext cx="2892696" cy="684940"/>
            <a:chOff x="720" y="1407"/>
            <a:chExt cx="4084" cy="444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084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二、浮点型数据</a:t>
              </a:r>
              <a:endParaRPr lang="zh-CN" altLang="en-US" sz="28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" name="Group 63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3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52000" y="3825990"/>
            <a:ext cx="7313343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浮点型数据有两种表示方法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</a:p>
          <a:p>
            <a:pPr eaLnBrk="1" hangingPunct="1"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十进制数形式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： 由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数字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小数点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组成，且必须有小数点，如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0.123, 1.23, 123.0</a:t>
            </a:r>
          </a:p>
          <a:p>
            <a:pPr eaLnBrk="1" hangingPunct="1"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科学计数法形式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：如：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123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e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或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123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E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，其中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e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或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E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之前必须有数字，且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e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或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E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后面的指数必须为整数。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52000" y="1893111"/>
            <a:ext cx="7313343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浮点型常量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分为两种：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float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型和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double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型。使用时要注意：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float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型常量后必须加“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f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”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或“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F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”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double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型常量后可以加“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”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或“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”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或什么都不加。</a:t>
            </a:r>
          </a:p>
        </p:txBody>
      </p:sp>
    </p:spTree>
    <p:extLst>
      <p:ext uri="{BB962C8B-B14F-4D97-AF65-F5344CB8AC3E}">
        <p14:creationId xmlns:p14="http://schemas.microsoft.com/office/powerpoint/2010/main" xmlns="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123289" y="1155939"/>
            <a:ext cx="731334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浮点型变量也分为两种：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float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型和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double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型，其数据特点如下表所示。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44905" y="2244920"/>
          <a:ext cx="5786478" cy="1643073"/>
        </p:xfrm>
        <a:graphic>
          <a:graphicData uri="http://schemas.openxmlformats.org/drawingml/2006/table">
            <a:tbl>
              <a:tblPr/>
              <a:tblGrid>
                <a:gridCol w="1437165"/>
                <a:gridCol w="1891005"/>
                <a:gridCol w="2458308"/>
              </a:tblGrid>
              <a:tr h="5476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数据类型</a:t>
                      </a:r>
                      <a:endParaRPr lang="zh-CN" sz="2000" kern="100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所占位数</a:t>
                      </a:r>
                      <a:endParaRPr lang="zh-CN" sz="2000" kern="100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数的取值范围</a:t>
                      </a:r>
                      <a:endParaRPr lang="zh-CN" sz="2000" kern="100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476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float</a:t>
                      </a: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32</a:t>
                      </a: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1.4E-45 </a:t>
                      </a:r>
                      <a:r>
                        <a:rPr lang="zh-CN" sz="2000" b="1" kern="100" dirty="0">
                          <a:latin typeface="Times New Roman"/>
                          <a:ea typeface="宋体"/>
                        </a:rPr>
                        <a:t>～</a:t>
                      </a: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3.4E+38</a:t>
                      </a: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double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64</a:t>
                      </a: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4.9E-324 </a:t>
                      </a:r>
                      <a:r>
                        <a:rPr lang="zh-CN" sz="2000" b="1" kern="100" dirty="0">
                          <a:latin typeface="Times New Roman"/>
                          <a:ea typeface="宋体"/>
                        </a:rPr>
                        <a:t>～</a:t>
                      </a: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1.7E308</a:t>
                      </a: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150429" y="4452372"/>
            <a:ext cx="731334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注意：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float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double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只能用来做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科学计算或者是工程计算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，在商业计算等精确计算中，我们要用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java.math.BigDecimal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xmlns="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1244061" y="1129048"/>
            <a:ext cx="2904193" cy="684940"/>
            <a:chOff x="720" y="1407"/>
            <a:chExt cx="4053" cy="444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022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三、布尔型数据</a:t>
              </a:r>
              <a:endParaRPr lang="zh-CN" altLang="en-US" sz="28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" name="Group 63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3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88000" y="1874526"/>
            <a:ext cx="731334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布尔型数据只有两个值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true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（真）和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false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（假），默认值为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false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。布尔型变量的定义如：</a:t>
            </a: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boolean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b=true; </a:t>
            </a:r>
            <a:endParaRPr lang="zh-CN" altLang="en-US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88000" y="3632702"/>
            <a:ext cx="731334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使用时要注意，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布尔型数据不能和其他类型数据（包括数值型）进行相互转换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boolean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类型只允许使用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boolean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值。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zh-CN" altLang="en-US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 typeface="Wingdings" pitchFamily="2" charset="2"/>
              <a:buChar char="Ø"/>
            </a:pPr>
            <a:endParaRPr lang="zh-CN" altLang="en-US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1177154" y="1106746"/>
            <a:ext cx="2826134" cy="684940"/>
            <a:chOff x="720" y="1407"/>
            <a:chExt cx="4099" cy="444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099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四、字符型数据</a:t>
              </a:r>
              <a:endParaRPr lang="zh-CN" altLang="en-US" sz="28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" name="Group 63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3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88000" y="1874526"/>
            <a:ext cx="753763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Java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使用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Unicode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字符集，这种字符集中每个字符用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个字节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即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16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位表示。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88000" y="3043799"/>
            <a:ext cx="7537631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字符型常量表示：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用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单引号括起来的一个字符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，如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‘b’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‘1’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用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单引号所引的转义字符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形如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'\u????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'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Unicode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形式的字符，其中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'????'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应严格按照四个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16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进制数字进行替换，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例如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char</a:t>
            </a:r>
            <a:r>
              <a:rPr lang="en-US" altLang="zh-CN" sz="2800" dirty="0" smtClean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c = '\u31100'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是错误的，而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char 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c= '\u2abc'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是正确的。</a:t>
            </a:r>
          </a:p>
        </p:txBody>
      </p:sp>
    </p:spTree>
    <p:extLst>
      <p:ext uri="{BB962C8B-B14F-4D97-AF65-F5344CB8AC3E}">
        <p14:creationId xmlns:p14="http://schemas.microsoft.com/office/powerpoint/2010/main" xmlns="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123289" y="1155939"/>
            <a:ext cx="73133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常用的转义字符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19846" y="1842537"/>
          <a:ext cx="5963632" cy="3577608"/>
        </p:xfrm>
        <a:graphic>
          <a:graphicData uri="http://schemas.openxmlformats.org/drawingml/2006/table">
            <a:tbl>
              <a:tblPr/>
              <a:tblGrid>
                <a:gridCol w="1481164"/>
                <a:gridCol w="2533569"/>
                <a:gridCol w="1948899"/>
              </a:tblGrid>
              <a:tr h="3975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引用方法</a:t>
                      </a:r>
                      <a:endParaRPr lang="zh-CN" sz="2000" kern="100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对应的</a:t>
                      </a:r>
                      <a:r>
                        <a:rPr lang="en-US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Unicode</a:t>
                      </a:r>
                      <a:r>
                        <a:rPr lang="zh-CN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编码</a:t>
                      </a:r>
                      <a:endParaRPr lang="zh-CN" sz="2000" kern="100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表示的意义</a:t>
                      </a:r>
                      <a:endParaRPr lang="zh-CN" sz="2000" kern="100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75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+mn-ea"/>
                          <a:ea typeface="+mn-ea"/>
                        </a:rPr>
                        <a:t>'\b'</a:t>
                      </a:r>
                      <a:endParaRPr lang="zh-CN" sz="2000" b="1" kern="100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+mn-ea"/>
                          <a:ea typeface="+mn-ea"/>
                        </a:rPr>
                        <a:t>'\u0008'</a:t>
                      </a:r>
                      <a:endParaRPr lang="zh-CN" sz="2000" b="1" kern="100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+mn-ea"/>
                          <a:ea typeface="+mn-ea"/>
                        </a:rPr>
                        <a:t>退格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5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+mn-ea"/>
                          <a:ea typeface="+mn-ea"/>
                        </a:rPr>
                        <a:t>'\t'</a:t>
                      </a:r>
                      <a:endParaRPr lang="zh-CN" sz="2000" b="1" kern="10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+mn-ea"/>
                          <a:ea typeface="+mn-ea"/>
                        </a:rPr>
                        <a:t>'\u0009'</a:t>
                      </a:r>
                      <a:endParaRPr lang="zh-CN" sz="2000" b="1" kern="100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+mn-ea"/>
                          <a:ea typeface="+mn-ea"/>
                        </a:rPr>
                        <a:t>水平制表符</a:t>
                      </a:r>
                      <a:r>
                        <a:rPr lang="en-US" sz="2000" b="1" kern="100" dirty="0">
                          <a:latin typeface="+mn-ea"/>
                          <a:ea typeface="+mn-ea"/>
                        </a:rPr>
                        <a:t>tab</a:t>
                      </a:r>
                      <a:endParaRPr lang="zh-CN" sz="2000" b="1" kern="100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5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+mn-ea"/>
                          <a:ea typeface="+mn-ea"/>
                        </a:rPr>
                        <a:t>'\n'</a:t>
                      </a:r>
                      <a:endParaRPr lang="zh-CN" sz="2000" b="1" kern="10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+mn-ea"/>
                          <a:ea typeface="+mn-ea"/>
                        </a:rPr>
                        <a:t>'\u000a'</a:t>
                      </a:r>
                      <a:endParaRPr lang="zh-CN" sz="2000" b="1" kern="10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+mn-ea"/>
                          <a:ea typeface="+mn-ea"/>
                        </a:rPr>
                        <a:t>换行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5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+mn-ea"/>
                          <a:ea typeface="+mn-ea"/>
                        </a:rPr>
                        <a:t>'\f'</a:t>
                      </a:r>
                      <a:endParaRPr lang="zh-CN" sz="2000" b="1" kern="10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+mn-ea"/>
                          <a:ea typeface="+mn-ea"/>
                        </a:rPr>
                        <a:t>'\u000c'</a:t>
                      </a:r>
                      <a:endParaRPr lang="zh-CN" sz="2000" b="1" kern="10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+mn-ea"/>
                          <a:ea typeface="+mn-ea"/>
                        </a:rPr>
                        <a:t>表格符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5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+mn-ea"/>
                          <a:ea typeface="+mn-ea"/>
                        </a:rPr>
                        <a:t>'\r'</a:t>
                      </a:r>
                      <a:endParaRPr lang="zh-CN" sz="2000" b="1" kern="10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+mn-ea"/>
                          <a:ea typeface="+mn-ea"/>
                        </a:rPr>
                        <a:t>'\u000d'</a:t>
                      </a:r>
                      <a:endParaRPr lang="zh-CN" sz="2000" b="1" kern="10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+mn-ea"/>
                          <a:ea typeface="+mn-ea"/>
                        </a:rPr>
                        <a:t>回车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5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+mn-ea"/>
                          <a:ea typeface="+mn-ea"/>
                        </a:rPr>
                        <a:t>'\"'</a:t>
                      </a:r>
                      <a:endParaRPr lang="zh-CN" sz="2000" b="1" kern="10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+mn-ea"/>
                          <a:ea typeface="+mn-ea"/>
                        </a:rPr>
                        <a:t>'\u0022'</a:t>
                      </a:r>
                      <a:endParaRPr lang="zh-CN" sz="2000" b="1" kern="10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+mn-ea"/>
                          <a:ea typeface="+mn-ea"/>
                        </a:rPr>
                        <a:t>双引号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5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+mn-ea"/>
                          <a:ea typeface="+mn-ea"/>
                        </a:rPr>
                        <a:t>'\''</a:t>
                      </a:r>
                      <a:endParaRPr lang="zh-CN" sz="2000" b="1" kern="10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+mn-ea"/>
                          <a:ea typeface="+mn-ea"/>
                        </a:rPr>
                        <a:t>'\u0027'</a:t>
                      </a:r>
                      <a:endParaRPr lang="zh-CN" sz="2000" b="1" kern="10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+mn-ea"/>
                          <a:ea typeface="+mn-ea"/>
                        </a:rPr>
                        <a:t>单引号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5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+mn-ea"/>
                          <a:ea typeface="+mn-ea"/>
                        </a:rPr>
                        <a:t>'\\'</a:t>
                      </a:r>
                      <a:endParaRPr lang="zh-CN" sz="2000" b="1" kern="10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+mn-ea"/>
                          <a:ea typeface="+mn-ea"/>
                        </a:rPr>
                        <a:t>'\u005c'</a:t>
                      </a:r>
                      <a:endParaRPr lang="zh-CN" sz="2000" b="1" kern="100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+mn-ea"/>
                          <a:ea typeface="+mn-ea"/>
                        </a:rPr>
                        <a:t>反斜线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06180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25538" y="2142886"/>
            <a:ext cx="774241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字符型变量只有一种：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char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类型，它在机器中占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16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位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，其范围为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～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65535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125538" y="1199436"/>
            <a:ext cx="5375275" cy="695325"/>
            <a:chOff x="624" y="670"/>
            <a:chExt cx="3386" cy="547"/>
          </a:xfrm>
        </p:grpSpPr>
        <p:sp>
          <p:nvSpPr>
            <p:cNvPr id="28680" name="AutoShape 80"/>
            <p:cNvSpPr>
              <a:spLocks noChangeArrowheads="1"/>
            </p:cNvSpPr>
            <p:nvPr/>
          </p:nvSpPr>
          <p:spPr bwMode="gray">
            <a:xfrm>
              <a:off x="624" y="670"/>
              <a:ext cx="1302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1" name="Text Box 81"/>
            <p:cNvSpPr txBox="1">
              <a:spLocks noChangeArrowheads="1"/>
            </p:cNvSpPr>
            <p:nvPr/>
          </p:nvSpPr>
          <p:spPr bwMode="gray">
            <a:xfrm>
              <a:off x="707" y="724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注意事项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142792" y="3269501"/>
            <a:ext cx="757078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字符型变量实际上是一个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数字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，因此它可以赋值给一个数，例如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float f =‘a’;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=‘a’;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等式子都是正确的。</a:t>
            </a:r>
            <a:endParaRPr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" name="Text Box 78"/>
          <p:cNvSpPr txBox="1">
            <a:spLocks noChangeArrowheads="1"/>
          </p:cNvSpPr>
          <p:nvPr/>
        </p:nvSpPr>
        <p:spPr bwMode="gray">
          <a:xfrm>
            <a:off x="1142790" y="4779065"/>
            <a:ext cx="75707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char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数据类型举例：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  <a:hlinkClick r:id="rId3" action="ppaction://hlinkfile"/>
              </a:rPr>
              <a:t>例子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  <a:hlinkClick r:id="rId3" action="ppaction://hlinkfile"/>
              </a:rPr>
              <a:t>2-1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11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71"/>
          <p:cNvSpPr>
            <a:spLocks noChangeArrowheads="1"/>
          </p:cNvSpPr>
          <p:nvPr/>
        </p:nvSpPr>
        <p:spPr bwMode="gray">
          <a:xfrm>
            <a:off x="4098925" y="1225550"/>
            <a:ext cx="2557463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4A9ACC"/>
              </a:buClr>
              <a:buFontTx/>
              <a:buNone/>
            </a:pPr>
            <a:r>
              <a:rPr lang="en-US" altLang="zh-CN" sz="2800" dirty="0">
                <a:solidFill>
                  <a:srgbClr val="7E52CC"/>
                </a:solidFill>
                <a:ea typeface="宋体" panose="02010600030101010101" pitchFamily="2" charset="-122"/>
              </a:rPr>
              <a:t>ASCII</a:t>
            </a:r>
            <a:r>
              <a:rPr lang="zh-CN" altLang="en-US" sz="2800" dirty="0">
                <a:solidFill>
                  <a:srgbClr val="7E52CC"/>
                </a:solidFill>
                <a:ea typeface="宋体" panose="02010600030101010101" pitchFamily="2" charset="-122"/>
              </a:rPr>
              <a:t>码表</a:t>
            </a:r>
            <a:r>
              <a:rPr lang="en-US" altLang="zh-CN" sz="2800" dirty="0">
                <a:solidFill>
                  <a:srgbClr val="7E52CC"/>
                </a:solidFill>
                <a:ea typeface="宋体" panose="02010600030101010101" pitchFamily="2" charset="-122"/>
              </a:rPr>
              <a:t>(7</a:t>
            </a:r>
            <a:r>
              <a:rPr lang="zh-CN" altLang="en-US" sz="2800" dirty="0">
                <a:solidFill>
                  <a:srgbClr val="7E52CC"/>
                </a:solidFill>
                <a:ea typeface="宋体" panose="02010600030101010101" pitchFamily="2" charset="-122"/>
              </a:rPr>
              <a:t>位</a:t>
            </a:r>
            <a:r>
              <a:rPr lang="en-US" altLang="zh-CN" sz="2800" dirty="0">
                <a:solidFill>
                  <a:srgbClr val="7E52CC"/>
                </a:solidFill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57348" name="Rectangle 72"/>
          <p:cNvSpPr>
            <a:spLocks noChangeArrowheads="1"/>
          </p:cNvSpPr>
          <p:nvPr/>
        </p:nvSpPr>
        <p:spPr bwMode="gray">
          <a:xfrm>
            <a:off x="1168400" y="1814513"/>
            <a:ext cx="50339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1F3F5F"/>
              </a:buClr>
              <a:buSzTx/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ea typeface="宋体" panose="02010600030101010101" pitchFamily="2" charset="-122"/>
              </a:rPr>
              <a:t>(1) </a:t>
            </a:r>
            <a:r>
              <a:rPr lang="zh-CN" altLang="en-US" sz="2800">
                <a:solidFill>
                  <a:srgbClr val="FFFFFF"/>
                </a:solidFill>
                <a:ea typeface="宋体" panose="02010600030101010101" pitchFamily="2" charset="-122"/>
              </a:rPr>
              <a:t>二进制数与十进制数的互换</a:t>
            </a:r>
            <a:endParaRPr lang="en-US" altLang="zh-CN" sz="2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7349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1155700" y="1747838"/>
          <a:ext cx="7988300" cy="5221287"/>
        </p:xfrm>
        <a:graphic>
          <a:graphicData uri="http://schemas.openxmlformats.org/presentationml/2006/ole">
            <p:oleObj spid="_x0000_s1026" name="文档" r:id="rId4" imgW="7296124" imgH="5613585" progId="">
              <p:embed/>
            </p:oleObj>
          </a:graphicData>
        </a:graphic>
      </p:graphicFrame>
      <p:sp>
        <p:nvSpPr>
          <p:cNvPr id="57350" name="Rectangle 4"/>
          <p:cNvSpPr>
            <a:spLocks noChangeArrowheads="1"/>
          </p:cNvSpPr>
          <p:nvPr/>
        </p:nvSpPr>
        <p:spPr bwMode="auto">
          <a:xfrm>
            <a:off x="2179638" y="974725"/>
            <a:ext cx="10795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kumimoji="1" lang="zh-CN" altLang="en-US" sz="2000" u="sng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高三位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kumimoji="1" lang="en-US" altLang="zh-CN" sz="2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en-US" altLang="zh-CN" sz="2000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kumimoji="1" lang="en-US" altLang="zh-CN" sz="2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en-US" altLang="zh-CN" sz="2000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1" lang="en-US" altLang="zh-CN" sz="2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en-US" altLang="zh-CN" sz="2000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</a:p>
        </p:txBody>
      </p:sp>
      <p:sp>
        <p:nvSpPr>
          <p:cNvPr id="57351" name="Rectangle 5"/>
          <p:cNvSpPr>
            <a:spLocks noChangeArrowheads="1"/>
          </p:cNvSpPr>
          <p:nvPr/>
        </p:nvSpPr>
        <p:spPr bwMode="auto">
          <a:xfrm>
            <a:off x="141036" y="2860676"/>
            <a:ext cx="139900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kumimoji="1" lang="zh-CN" altLang="en-US" sz="2000" u="sng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低四位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1" lang="en-US" altLang="zh-CN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en-US" altLang="zh-CN" sz="2000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en-US" altLang="zh-CN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en-US" altLang="zh-CN" sz="2000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en-US" altLang="zh-CN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en-US" altLang="zh-CN" sz="2000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en-US" altLang="zh-CN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en-US" altLang="zh-CN" sz="2000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881063" y="13930"/>
            <a:ext cx="7958137" cy="1011238"/>
          </a:xfrm>
        </p:spPr>
        <p:txBody>
          <a:bodyPr/>
          <a:lstStyle/>
          <a:p>
            <a:pPr algn="ctr" eaLnBrk="1" hangingPunct="1"/>
            <a:r>
              <a:rPr lang="zh-CN" altLang="en-US" sz="4100" dirty="0">
                <a:ea typeface="宋体" panose="02010600030101010101" pitchFamily="2" charset="-122"/>
              </a:rPr>
              <a:t>目  录</a:t>
            </a:r>
            <a:endParaRPr lang="en-US" altLang="zh-CN" sz="4100" dirty="0">
              <a:ea typeface="宋体" panose="02010600030101010101" pitchFamily="2" charset="-122"/>
            </a:endParaRPr>
          </a:p>
        </p:txBody>
      </p:sp>
      <p:sp>
        <p:nvSpPr>
          <p:cNvPr id="6147" name="Line 36"/>
          <p:cNvSpPr>
            <a:spLocks noChangeShapeType="1"/>
          </p:cNvSpPr>
          <p:nvPr/>
        </p:nvSpPr>
        <p:spPr bwMode="auto">
          <a:xfrm flipV="1">
            <a:off x="3648825" y="2991290"/>
            <a:ext cx="608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9" name="Line 38"/>
          <p:cNvSpPr>
            <a:spLocks noChangeShapeType="1"/>
          </p:cNvSpPr>
          <p:nvPr/>
        </p:nvSpPr>
        <p:spPr bwMode="auto">
          <a:xfrm flipV="1">
            <a:off x="3610665" y="3918687"/>
            <a:ext cx="608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3343964" y="2095940"/>
            <a:ext cx="879475" cy="338137"/>
            <a:chOff x="1492" y="1538"/>
            <a:chExt cx="624" cy="240"/>
          </a:xfrm>
        </p:grpSpPr>
        <p:sp>
          <p:nvSpPr>
            <p:cNvPr id="6179" name="Line 40"/>
            <p:cNvSpPr>
              <a:spLocks noChangeShapeType="1"/>
            </p:cNvSpPr>
            <p:nvPr/>
          </p:nvSpPr>
          <p:spPr bwMode="auto">
            <a:xfrm>
              <a:off x="1732" y="153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0" name="Line 41"/>
            <p:cNvSpPr>
              <a:spLocks noChangeShapeType="1"/>
            </p:cNvSpPr>
            <p:nvPr/>
          </p:nvSpPr>
          <p:spPr bwMode="auto">
            <a:xfrm flipV="1">
              <a:off x="1492" y="1538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3277289" y="4462902"/>
            <a:ext cx="946150" cy="269875"/>
            <a:chOff x="1444" y="3218"/>
            <a:chExt cx="672" cy="192"/>
          </a:xfrm>
        </p:grpSpPr>
        <p:sp>
          <p:nvSpPr>
            <p:cNvPr id="6177" name="Line 43"/>
            <p:cNvSpPr>
              <a:spLocks noChangeShapeType="1"/>
            </p:cNvSpPr>
            <p:nvPr/>
          </p:nvSpPr>
          <p:spPr bwMode="auto">
            <a:xfrm>
              <a:off x="1732" y="341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8" name="Line 44"/>
            <p:cNvSpPr>
              <a:spLocks noChangeShapeType="1"/>
            </p:cNvSpPr>
            <p:nvPr/>
          </p:nvSpPr>
          <p:spPr bwMode="auto">
            <a:xfrm>
              <a:off x="1444" y="321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52" name="AutoShape 45"/>
          <p:cNvSpPr>
            <a:spLocks noChangeArrowheads="1"/>
          </p:cNvSpPr>
          <p:nvPr/>
        </p:nvSpPr>
        <p:spPr bwMode="gray">
          <a:xfrm>
            <a:off x="4342379" y="1825608"/>
            <a:ext cx="3691359" cy="5863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4158" name="Rectangle 46"/>
          <p:cNvSpPr>
            <a:spLocks noChangeArrowheads="1"/>
          </p:cNvSpPr>
          <p:nvPr/>
        </p:nvSpPr>
        <p:spPr bwMode="auto">
          <a:xfrm>
            <a:off x="4367374" y="1876230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一</a:t>
            </a:r>
            <a:r>
              <a:rPr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、数据类型</a:t>
            </a:r>
            <a:endParaRPr lang="zh-CN" altLang="en-US" sz="2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154" name="AutoShape 47"/>
          <p:cNvSpPr>
            <a:spLocks noChangeArrowheads="1"/>
          </p:cNvSpPr>
          <p:nvPr/>
        </p:nvSpPr>
        <p:spPr bwMode="gray">
          <a:xfrm>
            <a:off x="4293802" y="2721924"/>
            <a:ext cx="3704055" cy="57285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4163" name="Oval 51"/>
          <p:cNvSpPr>
            <a:spLocks noChangeArrowheads="1"/>
          </p:cNvSpPr>
          <p:nvPr/>
        </p:nvSpPr>
        <p:spPr bwMode="gray">
          <a:xfrm>
            <a:off x="4139302" y="1997515"/>
            <a:ext cx="203200" cy="2016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4164" name="Oval 52"/>
          <p:cNvSpPr>
            <a:spLocks noChangeArrowheads="1"/>
          </p:cNvSpPr>
          <p:nvPr/>
        </p:nvSpPr>
        <p:spPr bwMode="gray">
          <a:xfrm>
            <a:off x="4100531" y="2918285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159" name="AutoShape 54"/>
          <p:cNvSpPr>
            <a:spLocks noChangeArrowheads="1"/>
          </p:cNvSpPr>
          <p:nvPr/>
        </p:nvSpPr>
        <p:spPr bwMode="gray">
          <a:xfrm>
            <a:off x="4303731" y="3633339"/>
            <a:ext cx="3715679" cy="546959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4168" name="Oval 56"/>
          <p:cNvSpPr>
            <a:spLocks noChangeArrowheads="1"/>
          </p:cNvSpPr>
          <p:nvPr/>
        </p:nvSpPr>
        <p:spPr bwMode="gray">
          <a:xfrm>
            <a:off x="4090602" y="3844073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161" name="AutoShape 57"/>
          <p:cNvSpPr>
            <a:spLocks noChangeArrowheads="1"/>
          </p:cNvSpPr>
          <p:nvPr/>
        </p:nvSpPr>
        <p:spPr bwMode="gray">
          <a:xfrm>
            <a:off x="4327406" y="4496907"/>
            <a:ext cx="3666365" cy="61718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4171" name="Oval 59"/>
          <p:cNvSpPr>
            <a:spLocks noChangeArrowheads="1"/>
          </p:cNvSpPr>
          <p:nvPr/>
        </p:nvSpPr>
        <p:spPr bwMode="gray">
          <a:xfrm>
            <a:off x="4150414" y="4685152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1511989" y="2226115"/>
            <a:ext cx="2373313" cy="2371725"/>
            <a:chOff x="192" y="1631"/>
            <a:chExt cx="1684" cy="1683"/>
          </a:xfrm>
        </p:grpSpPr>
        <p:sp>
          <p:nvSpPr>
            <p:cNvPr id="474173" name="Oval 61"/>
            <p:cNvSpPr>
              <a:spLocks noChangeArrowheads="1"/>
            </p:cNvSpPr>
            <p:nvPr/>
          </p:nvSpPr>
          <p:spPr bwMode="gray">
            <a:xfrm>
              <a:off x="192" y="1631"/>
              <a:ext cx="1684" cy="168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74174" name="Oval 62"/>
            <p:cNvSpPr>
              <a:spLocks noChangeArrowheads="1"/>
            </p:cNvSpPr>
            <p:nvPr/>
          </p:nvSpPr>
          <p:spPr bwMode="gray">
            <a:xfrm>
              <a:off x="304" y="1740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74175" name="Oval 63"/>
            <p:cNvSpPr>
              <a:spLocks noChangeArrowheads="1"/>
            </p:cNvSpPr>
            <p:nvPr/>
          </p:nvSpPr>
          <p:spPr bwMode="gray">
            <a:xfrm>
              <a:off x="288" y="1754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171" name="Oval 64"/>
            <p:cNvSpPr>
              <a:spLocks noChangeArrowheads="1"/>
            </p:cNvSpPr>
            <p:nvPr/>
          </p:nvSpPr>
          <p:spPr bwMode="gray">
            <a:xfrm>
              <a:off x="375" y="1814"/>
              <a:ext cx="1317" cy="131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2" name="Oval 65"/>
            <p:cNvSpPr>
              <a:spLocks noChangeArrowheads="1"/>
            </p:cNvSpPr>
            <p:nvPr/>
          </p:nvSpPr>
          <p:spPr bwMode="gray">
            <a:xfrm>
              <a:off x="396" y="1835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3" name="Oval 66"/>
            <p:cNvSpPr>
              <a:spLocks noChangeArrowheads="1"/>
            </p:cNvSpPr>
            <p:nvPr/>
          </p:nvSpPr>
          <p:spPr bwMode="gray">
            <a:xfrm>
              <a:off x="412" y="1842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4" name="Oval 67"/>
            <p:cNvSpPr>
              <a:spLocks noChangeArrowheads="1"/>
            </p:cNvSpPr>
            <p:nvPr/>
          </p:nvSpPr>
          <p:spPr bwMode="gray">
            <a:xfrm>
              <a:off x="426" y="1854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5" name="Oval 68"/>
            <p:cNvSpPr>
              <a:spLocks noChangeArrowheads="1"/>
            </p:cNvSpPr>
            <p:nvPr/>
          </p:nvSpPr>
          <p:spPr bwMode="gray">
            <a:xfrm>
              <a:off x="480" y="1872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4181" name="Text Box 69"/>
            <p:cNvSpPr txBox="1">
              <a:spLocks noChangeArrowheads="1"/>
            </p:cNvSpPr>
            <p:nvPr/>
          </p:nvSpPr>
          <p:spPr bwMode="gray">
            <a:xfrm>
              <a:off x="383" y="2160"/>
              <a:ext cx="1214" cy="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33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第二</a:t>
              </a:r>
              <a:r>
                <a:rPr lang="zh-CN" altLang="en-US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章主要内容</a:t>
              </a:r>
              <a:endPara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sp>
        <p:nvSpPr>
          <p:cNvPr id="39" name="Rectangle 46"/>
          <p:cNvSpPr>
            <a:spLocks noChangeArrowheads="1"/>
          </p:cNvSpPr>
          <p:nvPr/>
        </p:nvSpPr>
        <p:spPr bwMode="auto">
          <a:xfrm>
            <a:off x="4472066" y="2720935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二</a:t>
            </a:r>
            <a:r>
              <a:rPr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、输入输出</a:t>
            </a:r>
            <a:endParaRPr lang="zh-CN" altLang="en-US" sz="2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1" name="Rectangle 46"/>
          <p:cNvSpPr>
            <a:spLocks noChangeArrowheads="1"/>
          </p:cNvSpPr>
          <p:nvPr/>
        </p:nvSpPr>
        <p:spPr bwMode="auto">
          <a:xfrm>
            <a:off x="4499102" y="3641593"/>
            <a:ext cx="34307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三</a:t>
            </a:r>
            <a:r>
              <a:rPr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、运算符和表达式</a:t>
            </a:r>
            <a:endParaRPr lang="zh-CN" altLang="en-US" sz="2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4557963" y="4543887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四</a:t>
            </a:r>
            <a:r>
              <a:rPr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、语句</a:t>
            </a:r>
            <a:endParaRPr lang="zh-CN" altLang="en-US" sz="2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3377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4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4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58" grpId="0"/>
      <p:bldP spid="39" grpId="0"/>
      <p:bldP spid="41" grpId="0"/>
      <p:bldP spid="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54100" y="1169987"/>
            <a:ext cx="7959725" cy="2108052"/>
          </a:xfrm>
        </p:spPr>
        <p:txBody>
          <a:bodyPr/>
          <a:lstStyle/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、以下字符常量中，不合法的是（   ）。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A. ‘|’                             B. ‘\’’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C. “a”                          D. ‘\”’</a:t>
            </a:r>
          </a:p>
          <a:p>
            <a:pPr marL="0" indent="0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课堂练习：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94098" y="1173191"/>
            <a:ext cx="741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</a:rPr>
              <a:t>C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959989" y="3099428"/>
            <a:ext cx="7959725" cy="210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5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、</a:t>
            </a:r>
            <a:r>
              <a:rPr lang="zh-CN" altLang="en-US" sz="2800" noProof="0" dirty="0" smtClean="0">
                <a:latin typeface="+mn-lt"/>
                <a:ea typeface="宋体" panose="02010600030101010101" pitchFamily="2" charset="-122"/>
              </a:rPr>
              <a:t>下列关于字符常量的描述中，错误的是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（    ）。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A.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字符常量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’A’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对应的十进制数是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65</a:t>
            </a:r>
          </a:p>
          <a:p>
            <a:pPr marL="514350" lvl="0" indent="-514350" eaLnBrk="1" hangingPunct="1">
              <a:spcBef>
                <a:spcPct val="20000"/>
              </a:spcBef>
              <a:buClr>
                <a:schemeClr val="accent2"/>
              </a:buClr>
              <a:buSzPct val="85000"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B.</a:t>
            </a:r>
            <a:r>
              <a:rPr lang="zh-CN" altLang="en-US" sz="2800" dirty="0" smtClean="0">
                <a:ea typeface="宋体" panose="02010600030101010101" pitchFamily="2" charset="-122"/>
              </a:rPr>
              <a:t>字符常量</a:t>
            </a:r>
            <a:r>
              <a:rPr lang="en-US" altLang="zh-CN" sz="2800" dirty="0" smtClean="0">
                <a:ea typeface="宋体" panose="02010600030101010101" pitchFamily="2" charset="-122"/>
              </a:rPr>
              <a:t>’A’</a:t>
            </a:r>
            <a:r>
              <a:rPr lang="zh-CN" altLang="en-US" sz="2800" dirty="0" smtClean="0">
                <a:ea typeface="宋体" panose="02010600030101010101" pitchFamily="2" charset="-122"/>
              </a:rPr>
              <a:t>以八进制表示是</a:t>
            </a:r>
            <a:r>
              <a:rPr lang="en-US" altLang="zh-CN" sz="2800" dirty="0" smtClean="0">
                <a:ea typeface="宋体" panose="02010600030101010101" pitchFamily="2" charset="-122"/>
              </a:rPr>
              <a:t>’\101’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lvl="0" eaLnBrk="1" hangingPunct="1">
              <a:spcBef>
                <a:spcPct val="20000"/>
              </a:spcBef>
              <a:buClr>
                <a:schemeClr val="accent2"/>
              </a:buClr>
              <a:buSzPct val="85000"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C.</a:t>
            </a:r>
            <a:r>
              <a:rPr lang="zh-CN" altLang="en-US" sz="2800" dirty="0" smtClean="0">
                <a:ea typeface="宋体" panose="02010600030101010101" pitchFamily="2" charset="-122"/>
              </a:rPr>
              <a:t>字符常量</a:t>
            </a:r>
            <a:r>
              <a:rPr lang="en-US" altLang="zh-CN" sz="2800" dirty="0" smtClean="0">
                <a:ea typeface="宋体" panose="02010600030101010101" pitchFamily="2" charset="-122"/>
              </a:rPr>
              <a:t>’A’</a:t>
            </a:r>
            <a:r>
              <a:rPr lang="zh-CN" altLang="en-US" sz="2800" dirty="0" smtClean="0">
                <a:ea typeface="宋体" panose="02010600030101010101" pitchFamily="2" charset="-122"/>
              </a:rPr>
              <a:t>以十六进制表示是</a:t>
            </a:r>
            <a:r>
              <a:rPr lang="en-US" altLang="zh-CN" sz="2800" dirty="0" smtClean="0">
                <a:ea typeface="宋体" panose="02010600030101010101" pitchFamily="2" charset="-122"/>
              </a:rPr>
              <a:t>’\41’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5000"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D.</a:t>
            </a:r>
            <a:r>
              <a:rPr lang="zh-CN" altLang="en-US" sz="2800" dirty="0" smtClean="0">
                <a:ea typeface="宋体" panose="02010600030101010101" pitchFamily="2" charset="-122"/>
              </a:rPr>
              <a:t>字符常量</a:t>
            </a:r>
            <a:r>
              <a:rPr lang="en-US" altLang="zh-CN" sz="2800" dirty="0" smtClean="0">
                <a:ea typeface="宋体" panose="02010600030101010101" pitchFamily="2" charset="-122"/>
              </a:rPr>
              <a:t>’A’</a:t>
            </a:r>
            <a:r>
              <a:rPr lang="zh-CN" altLang="en-US" sz="2800" dirty="0" smtClean="0">
                <a:ea typeface="宋体" panose="02010600030101010101" pitchFamily="2" charset="-122"/>
              </a:rPr>
              <a:t>以</a:t>
            </a:r>
            <a:r>
              <a:rPr lang="en-US" altLang="zh-CN" sz="2800" dirty="0" smtClean="0">
                <a:ea typeface="宋体" panose="02010600030101010101" pitchFamily="2" charset="-122"/>
              </a:rPr>
              <a:t>Unicode</a:t>
            </a:r>
            <a:r>
              <a:rPr lang="zh-CN" altLang="en-US" sz="2800" dirty="0" smtClean="0">
                <a:ea typeface="宋体" panose="02010600030101010101" pitchFamily="2" charset="-122"/>
              </a:rPr>
              <a:t>编码表示是</a:t>
            </a:r>
            <a:r>
              <a:rPr lang="en-US" altLang="zh-CN" sz="2800" dirty="0" smtClean="0">
                <a:ea typeface="宋体" panose="02010600030101010101" pitchFamily="2" charset="-122"/>
              </a:rPr>
              <a:t>’\u0041’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36944" y="3085379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</a:rPr>
              <a:t>C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Rectangle 77"/>
          <p:cNvSpPr>
            <a:spLocks noChangeArrowheads="1"/>
          </p:cNvSpPr>
          <p:nvPr/>
        </p:nvSpPr>
        <p:spPr bwMode="auto">
          <a:xfrm>
            <a:off x="1226056" y="3019244"/>
            <a:ext cx="7400357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自动转换由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编译系统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实现</a:t>
            </a:r>
            <a:endParaRPr lang="en-US" altLang="zh-CN" sz="2800" dirty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2" name="Rectangle 9"/>
          <p:cNvSpPr txBox="1">
            <a:spLocks noChangeArrowheads="1"/>
          </p:cNvSpPr>
          <p:nvPr/>
        </p:nvSpPr>
        <p:spPr bwMode="auto">
          <a:xfrm>
            <a:off x="1096371" y="1111723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4. </a:t>
            </a:r>
            <a:r>
              <a:rPr lang="zh-CN" altLang="en-US" dirty="0" smtClean="0">
                <a:ea typeface="宋体" panose="02010600030101010101" pitchFamily="2" charset="-122"/>
              </a:rPr>
              <a:t>基本数据类型之间的转换</a:t>
            </a: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81817" y="1828172"/>
            <a:ext cx="75136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   Java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语言为数据类型提供了两种转换方法：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自动转换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强制转换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2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1223180" y="3689229"/>
            <a:ext cx="7400357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强制转换由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用户编程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实现，再由系统执行</a:t>
            </a:r>
            <a:endParaRPr lang="zh-CN" altLang="en-US" sz="28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59124" y="4826270"/>
            <a:ext cx="9558068" cy="2238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AutoShape 52"/>
          <p:cNvSpPr>
            <a:spLocks noChangeArrowheads="1"/>
          </p:cNvSpPr>
          <p:nvPr/>
        </p:nvSpPr>
        <p:spPr bwMode="gray">
          <a:xfrm>
            <a:off x="1449085" y="5222547"/>
            <a:ext cx="6536675" cy="1311215"/>
          </a:xfrm>
          <a:prstGeom prst="roundRect">
            <a:avLst>
              <a:gd name="adj" fmla="val 16667"/>
            </a:avLst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" name="Rectangle 77"/>
          <p:cNvSpPr>
            <a:spLocks noChangeArrowheads="1"/>
          </p:cNvSpPr>
          <p:nvPr/>
        </p:nvSpPr>
        <p:spPr bwMode="auto">
          <a:xfrm>
            <a:off x="1540980" y="5311295"/>
            <a:ext cx="6578892" cy="171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低</a:t>
            </a:r>
            <a:r>
              <a:rPr lang="en-US" altLang="zh-CN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-----------------------------------------------------&gt;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高</a:t>
            </a:r>
          </a:p>
          <a:p>
            <a:pPr>
              <a:lnSpc>
                <a:spcPct val="11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byte-&gt; short-&gt; </a:t>
            </a:r>
            <a:r>
              <a:rPr lang="en-US" altLang="zh-CN" sz="2400" dirty="0" err="1" smtClean="0">
                <a:solidFill>
                  <a:srgbClr val="00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 -&gt; long -&gt; float -&gt; double</a:t>
            </a:r>
          </a:p>
          <a:p>
            <a:pPr>
              <a:lnSpc>
                <a:spcPct val="11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            char</a:t>
            </a:r>
          </a:p>
          <a:p>
            <a:pPr>
              <a:lnSpc>
                <a:spcPct val="11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          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97639" y="4645217"/>
            <a:ext cx="3735318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 smtClean="0">
                <a:solidFill>
                  <a:srgbClr val="000000"/>
                </a:solidFill>
                <a:ea typeface="宋体" panose="02010600030101010101" pitchFamily="2" charset="-122"/>
              </a:rPr>
              <a:t> 不同类型数据间的优先关系如下：</a:t>
            </a:r>
          </a:p>
        </p:txBody>
      </p:sp>
    </p:spTree>
    <p:extLst>
      <p:ext uri="{BB962C8B-B14F-4D97-AF65-F5344CB8AC3E}">
        <p14:creationId xmlns:p14="http://schemas.microsoft.com/office/powerpoint/2010/main" xmlns="" val="2116717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100986" y="1111334"/>
            <a:ext cx="757466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自动转换是指编译系统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可自动将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低优先级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数据类型转换为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高优先级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数据类型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。各种数据类型的转换规则见下表：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02788" y="2734047"/>
          <a:ext cx="6500858" cy="2914665"/>
        </p:xfrm>
        <a:graphic>
          <a:graphicData uri="http://schemas.openxmlformats.org/drawingml/2006/table">
            <a:tbl>
              <a:tblPr/>
              <a:tblGrid>
                <a:gridCol w="4143404"/>
                <a:gridCol w="2357454"/>
              </a:tblGrid>
              <a:tr h="4610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数据类型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可以自动转换</a:t>
                      </a:r>
                      <a:r>
                        <a:rPr lang="zh-CN" sz="2000" b="1" kern="100" dirty="0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得</a:t>
                      </a:r>
                      <a:endParaRPr lang="en-US" altLang="zh-CN" sz="2000" b="1" kern="100" dirty="0" smtClean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到的数据类型</a:t>
                      </a:r>
                      <a:endParaRPr lang="zh-CN" sz="2000" b="1" kern="100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610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char</a:t>
                      </a: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latin typeface="Times New Roman"/>
                          <a:ea typeface="宋体"/>
                        </a:rPr>
                        <a:t>int</a:t>
                      </a: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0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byte</a:t>
                      </a:r>
                      <a:r>
                        <a:rPr lang="zh-CN" sz="2000" b="1" kern="100" dirty="0"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short</a:t>
                      </a: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latin typeface="Times New Roman"/>
                          <a:ea typeface="宋体"/>
                        </a:rPr>
                        <a:t>int</a:t>
                      </a: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0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byte</a:t>
                      </a:r>
                      <a:r>
                        <a:rPr lang="zh-CN" sz="2000" b="1" kern="100"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short</a:t>
                      </a:r>
                      <a:r>
                        <a:rPr lang="zh-CN" sz="2000" b="1" kern="100"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int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long</a:t>
                      </a: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0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byte</a:t>
                      </a:r>
                      <a:r>
                        <a:rPr lang="zh-CN" sz="2000" b="1" kern="100"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short</a:t>
                      </a:r>
                      <a:r>
                        <a:rPr lang="zh-CN" sz="2000" b="1" kern="100"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int</a:t>
                      </a:r>
                      <a:r>
                        <a:rPr lang="zh-CN" sz="2000" b="1" kern="100"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long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float</a:t>
                      </a: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0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byte</a:t>
                      </a:r>
                      <a:r>
                        <a:rPr lang="zh-CN" sz="2000" b="1" kern="100"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short</a:t>
                      </a:r>
                      <a:r>
                        <a:rPr lang="zh-CN" sz="2000" b="1" kern="100"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int</a:t>
                      </a:r>
                      <a:r>
                        <a:rPr lang="zh-CN" sz="2000" b="1" kern="100"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long</a:t>
                      </a:r>
                      <a:r>
                        <a:rPr lang="zh-CN" sz="2000" b="1" kern="100"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float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double</a:t>
                      </a: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06180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152000" y="1155939"/>
            <a:ext cx="731334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高优先级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数据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要转换成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低优先级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数据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，需用到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强制类型转换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，其转换格式为：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152000" y="3549734"/>
            <a:ext cx="73133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  <a:hlinkClick r:id="rId3" action="ppaction://hlinkfile"/>
              </a:rPr>
              <a:t> 例子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  <a:hlinkClick r:id="rId3" action="ppaction://hlinkfile"/>
              </a:rPr>
              <a:t>2-2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AutoShape 52"/>
          <p:cNvSpPr>
            <a:spLocks noChangeArrowheads="1"/>
          </p:cNvSpPr>
          <p:nvPr/>
        </p:nvSpPr>
        <p:spPr bwMode="gray">
          <a:xfrm>
            <a:off x="2105255" y="2264782"/>
            <a:ext cx="4585475" cy="755650"/>
          </a:xfrm>
          <a:prstGeom prst="roundRect">
            <a:avLst>
              <a:gd name="adj" fmla="val 16667"/>
            </a:avLst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（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类型名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）（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数据或表达式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）</a:t>
            </a:r>
            <a:endParaRPr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6180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54100" y="1169986"/>
            <a:ext cx="7959725" cy="4764987"/>
          </a:xfrm>
        </p:spPr>
        <p:txBody>
          <a:bodyPr/>
          <a:lstStyle/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6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、下列赋值语句中，正确的是（             ）。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A. char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ch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=12D;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B. int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=12.0;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C.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=12.0f;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D.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=(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)12.0;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E.  float f=2.71f;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F.  float f=3.14;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G.  double d=3.0E10f;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H.  double d=9.6E6;</a:t>
            </a:r>
          </a:p>
          <a:p>
            <a:pPr marL="0" indent="0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课堂练习：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18054" y="1138686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</a:rPr>
              <a:t>DEGH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54100" y="1169987"/>
            <a:ext cx="7959725" cy="2349590"/>
          </a:xfrm>
        </p:spPr>
        <p:txBody>
          <a:bodyPr/>
          <a:lstStyle/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7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、有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个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byte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类型的变量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a,b,c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。已知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的值是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127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的值是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，在执行语句“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c=(byte)(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a+b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);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”之后，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的值是多少（       ）。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A. -126                        B.128        </a:t>
            </a:r>
          </a:p>
          <a:p>
            <a:pPr marL="514350" indent="-51435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C. 130                         D. 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编译错误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课堂练习：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74852" y="2001326"/>
            <a:ext cx="741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</a:rPr>
              <a:t>A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54100" y="1169986"/>
            <a:ext cx="7959725" cy="4764987"/>
          </a:xfrm>
        </p:spPr>
        <p:txBody>
          <a:bodyPr/>
          <a:lstStyle/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8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、下列代码中，编译时会出现问题的时（            ）。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A. byte a=500;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B. float b=500L;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C. float c=500.0; 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D.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d=500;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E. char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ch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='5';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F. d=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ch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G.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ch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=ch+3;</a:t>
            </a:r>
          </a:p>
          <a:p>
            <a:pPr marL="0" indent="0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课堂练习：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99788" y="1635711"/>
            <a:ext cx="98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</a:rPr>
              <a:t>ACG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Rectangle 77"/>
          <p:cNvSpPr>
            <a:spLocks noChangeArrowheads="1"/>
          </p:cNvSpPr>
          <p:nvPr/>
        </p:nvSpPr>
        <p:spPr bwMode="auto">
          <a:xfrm>
            <a:off x="1260561" y="1846052"/>
            <a:ext cx="7400357" cy="15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数组是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相同类型的数据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按顺序组成的一种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复合数据类型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，通过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数组名加数组下标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来使用数组中的数据，下标从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0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开始。</a:t>
            </a:r>
          </a:p>
        </p:txBody>
      </p:sp>
      <p:sp>
        <p:nvSpPr>
          <p:cNvPr id="22" name="Rectangle 9"/>
          <p:cNvSpPr txBox="1">
            <a:spLocks noChangeArrowheads="1"/>
          </p:cNvSpPr>
          <p:nvPr/>
        </p:nvSpPr>
        <p:spPr bwMode="auto">
          <a:xfrm>
            <a:off x="1096371" y="1111723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5. </a:t>
            </a:r>
            <a:r>
              <a:rPr lang="zh-CN" altLang="en-US" dirty="0" smtClean="0">
                <a:ea typeface="宋体" panose="02010600030101010101" pitchFamily="2" charset="-122"/>
              </a:rPr>
              <a:t>数组</a:t>
            </a: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1205928" y="3585713"/>
            <a:ext cx="7400357" cy="198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数组元素的数据类型可以是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Java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的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任何数据类型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，例如：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基本类型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2800" dirty="0" err="1" smtClean="0">
                <a:solidFill>
                  <a:srgbClr val="000000"/>
                </a:solidFill>
                <a:ea typeface="宋体" panose="02010600030101010101" pitchFamily="2" charset="-122"/>
              </a:rPr>
              <a:t>int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float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double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char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等），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class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）或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接口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interface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）等。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59124" y="4826270"/>
            <a:ext cx="9558068" cy="2238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6717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52000" y="1877949"/>
            <a:ext cx="757471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声明数组可确定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数组名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维数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元素的数据类型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223149" y="1107673"/>
            <a:ext cx="5375275" cy="695325"/>
            <a:chOff x="624" y="670"/>
            <a:chExt cx="3386" cy="547"/>
          </a:xfrm>
        </p:grpSpPr>
        <p:sp>
          <p:nvSpPr>
            <p:cNvPr id="28680" name="AutoShape 80"/>
            <p:cNvSpPr>
              <a:spLocks noChangeArrowheads="1"/>
            </p:cNvSpPr>
            <p:nvPr/>
          </p:nvSpPr>
          <p:spPr bwMode="gray">
            <a:xfrm>
              <a:off x="624" y="670"/>
              <a:ext cx="1508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1" name="Text Box 81"/>
            <p:cNvSpPr txBox="1">
              <a:spLocks noChangeArrowheads="1"/>
            </p:cNvSpPr>
            <p:nvPr/>
          </p:nvSpPr>
          <p:spPr bwMode="gray">
            <a:xfrm>
              <a:off x="707" y="724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数组的声明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52000" y="2909295"/>
            <a:ext cx="7570787" cy="2021853"/>
            <a:chOff x="1152000" y="2909295"/>
            <a:chExt cx="7570787" cy="2021853"/>
          </a:xfrm>
        </p:grpSpPr>
        <p:sp>
          <p:nvSpPr>
            <p:cNvPr id="11" name="Text Box 78"/>
            <p:cNvSpPr txBox="1">
              <a:spLocks noChangeArrowheads="1"/>
            </p:cNvSpPr>
            <p:nvPr/>
          </p:nvSpPr>
          <p:spPr bwMode="gray">
            <a:xfrm>
              <a:off x="1152000" y="2909295"/>
              <a:ext cx="757078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 typeface="Wingdings" pitchFamily="2" charset="2"/>
                <a:buChar char="p"/>
              </a:pPr>
              <a:r>
                <a:rPr lang="zh-CN" altLang="en-US" sz="2800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声明</a:t>
              </a:r>
              <a:r>
                <a:rPr lang="zh-CN" altLang="en-US" sz="2800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一维数组</a:t>
              </a:r>
              <a:r>
                <a:rPr lang="zh-CN" altLang="en-US" sz="2800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有</a:t>
              </a:r>
              <a:r>
                <a:rPr lang="zh-CN" altLang="en-US" sz="28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两种方式</a:t>
              </a:r>
              <a:r>
                <a:rPr lang="zh-CN" altLang="en-US" sz="2800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：</a:t>
              </a:r>
              <a:endPara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" name="AutoShape 52"/>
            <p:cNvSpPr>
              <a:spLocks noChangeArrowheads="1"/>
            </p:cNvSpPr>
            <p:nvPr/>
          </p:nvSpPr>
          <p:spPr bwMode="gray">
            <a:xfrm>
              <a:off x="1358125" y="3398814"/>
              <a:ext cx="6091912" cy="1532334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alpha val="30196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 typeface="Arial" pitchFamily="34" charset="0"/>
                <a:buChar char="•"/>
              </a:pPr>
              <a:r>
                <a:rPr lang="zh-CN" altLang="en-US" sz="2800" dirty="0" smtClean="0">
                  <a:ln>
                    <a:solidFill>
                      <a:schemeClr val="accent1"/>
                    </a:solidFill>
                  </a:ln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 类型标识符  数组名</a:t>
              </a:r>
              <a:r>
                <a:rPr lang="en-US" altLang="zh-CN" sz="2800" dirty="0" smtClean="0">
                  <a:ln>
                    <a:solidFill>
                      <a:schemeClr val="accent1"/>
                    </a:solidFill>
                  </a:ln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[]</a:t>
              </a:r>
              <a:r>
                <a:rPr lang="zh-CN" altLang="en-US" sz="2800" dirty="0" smtClean="0">
                  <a:ln>
                    <a:solidFill>
                      <a:schemeClr val="accent1"/>
                    </a:solidFill>
                  </a:ln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；</a:t>
              </a:r>
            </a:p>
            <a:p>
              <a:pPr>
                <a:spcBef>
                  <a:spcPct val="0"/>
                </a:spcBef>
                <a:buSzTx/>
                <a:buFont typeface="Arial" pitchFamily="34" charset="0"/>
                <a:buChar char="•"/>
              </a:pPr>
              <a:r>
                <a:rPr lang="zh-CN" altLang="en-US" sz="2800" dirty="0" smtClean="0">
                  <a:ln>
                    <a:solidFill>
                      <a:schemeClr val="accent1"/>
                    </a:solidFill>
                  </a:ln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 类型标识符</a:t>
              </a:r>
              <a:r>
                <a:rPr lang="en-US" altLang="zh-CN" sz="2800" dirty="0" smtClean="0">
                  <a:ln>
                    <a:solidFill>
                      <a:schemeClr val="accent1"/>
                    </a:solidFill>
                  </a:ln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[]  </a:t>
              </a:r>
              <a:r>
                <a:rPr lang="zh-CN" altLang="en-US" sz="2800" dirty="0" smtClean="0">
                  <a:ln>
                    <a:solidFill>
                      <a:schemeClr val="accent1"/>
                    </a:solidFill>
                  </a:ln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数组名；</a:t>
              </a:r>
              <a:endParaRPr lang="en-US" altLang="zh-CN" sz="2800" dirty="0" smtClean="0">
                <a:ln>
                  <a:solidFill>
                    <a:schemeClr val="accent1"/>
                  </a:solidFill>
                </a:ln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  <a:p>
              <a:pPr>
                <a:spcBef>
                  <a:spcPct val="0"/>
                </a:spcBef>
                <a:buSzTx/>
                <a:buNone/>
              </a:pPr>
              <a:r>
                <a:rPr lang="zh-CN" altLang="en-US" sz="2800" dirty="0" smtClean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例如：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int </a:t>
              </a:r>
              <a:r>
                <a:rPr lang="en-US" altLang="zh-CN" sz="2800" dirty="0" err="1" smtClean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abc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[]; </a:t>
              </a:r>
              <a:r>
                <a:rPr lang="en-US" altLang="zh-CN" sz="2800" dirty="0" err="1" smtClean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myClass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[] mc; 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52000" y="5109025"/>
            <a:ext cx="7570787" cy="1555217"/>
            <a:chOff x="1152000" y="5109025"/>
            <a:chExt cx="7570787" cy="1555217"/>
          </a:xfrm>
        </p:grpSpPr>
        <p:sp>
          <p:nvSpPr>
            <p:cNvPr id="13" name="Text Box 78"/>
            <p:cNvSpPr txBox="1">
              <a:spLocks noChangeArrowheads="1"/>
            </p:cNvSpPr>
            <p:nvPr/>
          </p:nvSpPr>
          <p:spPr bwMode="gray">
            <a:xfrm>
              <a:off x="1152000" y="5109025"/>
              <a:ext cx="757078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 typeface="Wingdings" pitchFamily="2" charset="2"/>
                <a:buChar char="p"/>
              </a:pPr>
              <a:r>
                <a:rPr lang="zh-CN" altLang="en-US" sz="2800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声明</a:t>
              </a:r>
              <a:r>
                <a:rPr lang="zh-CN" altLang="en-US" sz="2800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二维数组</a:t>
              </a:r>
              <a:r>
                <a:rPr lang="zh-CN" altLang="en-US" sz="2800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也有</a:t>
              </a:r>
              <a:r>
                <a:rPr lang="zh-CN" altLang="en-US" sz="28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两种方式</a:t>
              </a:r>
              <a:r>
                <a:rPr lang="zh-CN" altLang="en-US" sz="2800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：</a:t>
              </a:r>
            </a:p>
          </p:txBody>
        </p:sp>
        <p:sp>
          <p:nvSpPr>
            <p:cNvPr id="9" name="AutoShape 52"/>
            <p:cNvSpPr>
              <a:spLocks noChangeArrowheads="1"/>
            </p:cNvSpPr>
            <p:nvPr/>
          </p:nvSpPr>
          <p:spPr bwMode="gray">
            <a:xfrm>
              <a:off x="1454768" y="5608634"/>
              <a:ext cx="4917059" cy="1055608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alpha val="30196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 typeface="Arial" pitchFamily="34" charset="0"/>
                <a:buChar char="•"/>
              </a:pPr>
              <a:r>
                <a:rPr lang="zh-CN" altLang="en-US" sz="2800" dirty="0" smtClean="0">
                  <a:ln>
                    <a:solidFill>
                      <a:schemeClr val="accent1">
                        <a:alpha val="76000"/>
                      </a:schemeClr>
                    </a:solidFill>
                  </a:ln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 类型标识符  数组名</a:t>
              </a:r>
              <a:r>
                <a:rPr lang="en-US" altLang="zh-CN" sz="2800" dirty="0" smtClean="0">
                  <a:ln>
                    <a:solidFill>
                      <a:schemeClr val="accent1">
                        <a:alpha val="76000"/>
                      </a:schemeClr>
                    </a:solidFill>
                  </a:ln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[][]</a:t>
              </a:r>
              <a:r>
                <a:rPr lang="zh-CN" altLang="en-US" sz="2800" dirty="0" smtClean="0">
                  <a:ln>
                    <a:solidFill>
                      <a:schemeClr val="accent1">
                        <a:alpha val="76000"/>
                      </a:schemeClr>
                    </a:solidFill>
                  </a:ln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；</a:t>
              </a:r>
            </a:p>
            <a:p>
              <a:pPr>
                <a:spcBef>
                  <a:spcPct val="0"/>
                </a:spcBef>
                <a:buSzTx/>
                <a:buFont typeface="Arial" pitchFamily="34" charset="0"/>
                <a:buChar char="•"/>
              </a:pPr>
              <a:r>
                <a:rPr lang="zh-CN" altLang="en-US" sz="2800" dirty="0" smtClean="0">
                  <a:ln>
                    <a:solidFill>
                      <a:schemeClr val="accent1">
                        <a:alpha val="76000"/>
                      </a:schemeClr>
                    </a:solidFill>
                  </a:ln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 类型标识符</a:t>
              </a:r>
              <a:r>
                <a:rPr lang="en-US" altLang="zh-CN" sz="2800" dirty="0" smtClean="0">
                  <a:ln>
                    <a:solidFill>
                      <a:schemeClr val="accent1">
                        <a:alpha val="76000"/>
                      </a:schemeClr>
                    </a:solidFill>
                  </a:ln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[][]  </a:t>
              </a:r>
              <a:r>
                <a:rPr lang="zh-CN" altLang="en-US" sz="2800" dirty="0" smtClean="0">
                  <a:ln>
                    <a:solidFill>
                      <a:schemeClr val="accent1">
                        <a:alpha val="76000"/>
                      </a:schemeClr>
                    </a:solidFill>
                  </a:ln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数组名；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111637" y="1070093"/>
            <a:ext cx="5375275" cy="695325"/>
            <a:chOff x="624" y="670"/>
            <a:chExt cx="3386" cy="547"/>
          </a:xfrm>
        </p:grpSpPr>
        <p:sp>
          <p:nvSpPr>
            <p:cNvPr id="28680" name="AutoShape 80"/>
            <p:cNvSpPr>
              <a:spLocks noChangeArrowheads="1"/>
            </p:cNvSpPr>
            <p:nvPr/>
          </p:nvSpPr>
          <p:spPr bwMode="gray">
            <a:xfrm>
              <a:off x="624" y="670"/>
              <a:ext cx="1508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1" name="Text Box 81"/>
            <p:cNvSpPr txBox="1">
              <a:spLocks noChangeArrowheads="1"/>
            </p:cNvSpPr>
            <p:nvPr/>
          </p:nvSpPr>
          <p:spPr bwMode="gray">
            <a:xfrm>
              <a:off x="707" y="724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数组的创建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009487" y="1855005"/>
            <a:ext cx="75707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创建数组要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给出数组长度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并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分配空间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  <a:p>
            <a:pPr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一维数组的创建格式为：   </a:t>
            </a:r>
            <a:endParaRPr lang="zh-CN" altLang="en-US" sz="2800" dirty="0" smtClean="0">
              <a:ln>
                <a:solidFill>
                  <a:schemeClr val="accent1"/>
                </a:solidFill>
              </a:ln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AutoShape 52"/>
          <p:cNvSpPr>
            <a:spLocks noChangeArrowheads="1"/>
          </p:cNvSpPr>
          <p:nvPr/>
        </p:nvSpPr>
        <p:spPr bwMode="gray">
          <a:xfrm>
            <a:off x="1369278" y="2785029"/>
            <a:ext cx="5579313" cy="578882"/>
          </a:xfrm>
          <a:prstGeom prst="roundRect">
            <a:avLst>
              <a:gd name="adj" fmla="val 16667"/>
            </a:avLst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ln>
                  <a:solidFill>
                    <a:schemeClr val="accent1"/>
                  </a:solidFill>
                </a:ln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ln>
                  <a:solidFill>
                    <a:schemeClr val="accent1"/>
                  </a:solidFill>
                </a:ln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数组名</a:t>
            </a:r>
            <a:r>
              <a:rPr lang="en-US" altLang="zh-CN" sz="2800" dirty="0" smtClean="0">
                <a:ln>
                  <a:solidFill>
                    <a:schemeClr val="accent1"/>
                  </a:solidFill>
                </a:ln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=new </a:t>
            </a:r>
            <a:r>
              <a:rPr lang="zh-CN" altLang="en-US" sz="2800" dirty="0" smtClean="0">
                <a:ln>
                  <a:solidFill>
                    <a:schemeClr val="accent1"/>
                  </a:solidFill>
                </a:ln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类型标识符</a:t>
            </a:r>
            <a:r>
              <a:rPr lang="en-US" altLang="zh-CN" sz="2800" dirty="0" smtClean="0">
                <a:ln>
                  <a:solidFill>
                    <a:schemeClr val="accent1"/>
                  </a:solidFill>
                </a:ln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[</a:t>
            </a:r>
            <a:r>
              <a:rPr lang="zh-CN" altLang="en-US" sz="2800" dirty="0" smtClean="0">
                <a:ln>
                  <a:solidFill>
                    <a:schemeClr val="accent1"/>
                  </a:solidFill>
                </a:ln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大小</a:t>
            </a:r>
            <a:r>
              <a:rPr lang="en-US" altLang="zh-CN" sz="2800" dirty="0" smtClean="0">
                <a:ln>
                  <a:solidFill>
                    <a:schemeClr val="accent1"/>
                  </a:solidFill>
                </a:ln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]</a:t>
            </a:r>
            <a:r>
              <a:rPr lang="zh-CN" altLang="en-US" sz="2800" dirty="0" smtClean="0">
                <a:ln>
                  <a:solidFill>
                    <a:schemeClr val="accent1"/>
                  </a:solidFill>
                </a:ln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；</a:t>
            </a:r>
            <a:endParaRPr lang="en-US" altLang="zh-CN" sz="280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AutoShape 52"/>
          <p:cNvSpPr>
            <a:spLocks noChangeArrowheads="1"/>
          </p:cNvSpPr>
          <p:nvPr/>
        </p:nvSpPr>
        <p:spPr bwMode="gray">
          <a:xfrm>
            <a:off x="1332108" y="3840678"/>
            <a:ext cx="6503703" cy="578882"/>
          </a:xfrm>
          <a:prstGeom prst="roundRect">
            <a:avLst>
              <a:gd name="adj" fmla="val 16667"/>
            </a:avLst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ln>
                  <a:solidFill>
                    <a:schemeClr val="accent1"/>
                  </a:solidFill>
                </a:ln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数组名</a:t>
            </a:r>
            <a:r>
              <a:rPr lang="en-US" altLang="zh-CN" sz="2800" dirty="0" smtClean="0">
                <a:ln>
                  <a:solidFill>
                    <a:schemeClr val="accent1"/>
                  </a:solidFill>
                </a:ln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=new </a:t>
            </a:r>
            <a:r>
              <a:rPr lang="zh-CN" altLang="en-US" sz="2800" dirty="0" smtClean="0">
                <a:ln>
                  <a:solidFill>
                    <a:schemeClr val="accent1"/>
                  </a:solidFill>
                </a:ln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类型标识符</a:t>
            </a:r>
            <a:r>
              <a:rPr lang="en-US" altLang="zh-CN" sz="2800" dirty="0" smtClean="0">
                <a:ln>
                  <a:solidFill>
                    <a:schemeClr val="accent1"/>
                  </a:solidFill>
                </a:ln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[</a:t>
            </a:r>
            <a:r>
              <a:rPr lang="zh-CN" altLang="en-US" sz="2800" dirty="0" smtClean="0">
                <a:ln>
                  <a:solidFill>
                    <a:schemeClr val="accent1"/>
                  </a:solidFill>
                </a:ln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大小</a:t>
            </a:r>
            <a:r>
              <a:rPr lang="en-US" altLang="zh-CN" sz="2800" dirty="0" smtClean="0">
                <a:ln>
                  <a:solidFill>
                    <a:schemeClr val="accent1"/>
                  </a:solidFill>
                </a:ln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][</a:t>
            </a:r>
            <a:r>
              <a:rPr lang="zh-CN" altLang="en-US" sz="2800" dirty="0" smtClean="0">
                <a:ln>
                  <a:solidFill>
                    <a:schemeClr val="accent1"/>
                  </a:solidFill>
                </a:ln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大小</a:t>
            </a:r>
            <a:r>
              <a:rPr lang="en-US" altLang="zh-CN" sz="2800" dirty="0" smtClean="0">
                <a:ln>
                  <a:solidFill>
                    <a:schemeClr val="accent1"/>
                  </a:solidFill>
                </a:ln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]</a:t>
            </a:r>
            <a:r>
              <a:rPr lang="zh-CN" altLang="en-US" sz="2800" dirty="0" smtClean="0">
                <a:ln>
                  <a:solidFill>
                    <a:schemeClr val="accent1"/>
                  </a:solidFill>
                </a:ln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；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935999" y="4745942"/>
            <a:ext cx="8531385" cy="1969833"/>
            <a:chOff x="901479" y="4824000"/>
            <a:chExt cx="8497932" cy="1969833"/>
          </a:xfrm>
        </p:grpSpPr>
        <p:sp>
          <p:nvSpPr>
            <p:cNvPr id="13" name="Text Box 78"/>
            <p:cNvSpPr txBox="1">
              <a:spLocks noChangeArrowheads="1"/>
            </p:cNvSpPr>
            <p:nvPr/>
          </p:nvSpPr>
          <p:spPr bwMode="gray">
            <a:xfrm>
              <a:off x="901479" y="4824000"/>
              <a:ext cx="824252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 typeface="Wingdings" pitchFamily="2" charset="2"/>
                <a:buChar char="p"/>
              </a:pPr>
              <a:r>
                <a:rPr lang="zh-CN" altLang="en-US" sz="2800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 </a:t>
              </a:r>
              <a:r>
                <a:rPr lang="zh-CN" altLang="en-US" sz="28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数组的声明和创建也可以合为一步</a:t>
              </a:r>
              <a:r>
                <a:rPr lang="zh-CN" altLang="en-US" sz="2800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：</a:t>
              </a:r>
            </a:p>
          </p:txBody>
        </p:sp>
        <p:sp>
          <p:nvSpPr>
            <p:cNvPr id="9" name="AutoShape 52"/>
            <p:cNvSpPr>
              <a:spLocks noChangeArrowheads="1"/>
            </p:cNvSpPr>
            <p:nvPr/>
          </p:nvSpPr>
          <p:spPr bwMode="gray">
            <a:xfrm>
              <a:off x="1188000" y="5261499"/>
              <a:ext cx="8211411" cy="1532334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alpha val="30196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 typeface="Arial" pitchFamily="34" charset="0"/>
                <a:buChar char="•"/>
              </a:pPr>
              <a:r>
                <a:rPr lang="zh-CN" altLang="en-US" sz="2800" dirty="0" smtClean="0">
                  <a:ln>
                    <a:solidFill>
                      <a:schemeClr val="accent1"/>
                    </a:solidFill>
                  </a:ln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类型标识符 数组名</a:t>
              </a:r>
              <a:r>
                <a:rPr lang="en-US" altLang="zh-CN" sz="2800" dirty="0" smtClean="0">
                  <a:ln>
                    <a:solidFill>
                      <a:schemeClr val="accent1"/>
                    </a:solidFill>
                  </a:ln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[]=new </a:t>
              </a:r>
              <a:r>
                <a:rPr lang="zh-CN" altLang="en-US" sz="2800" dirty="0" smtClean="0">
                  <a:ln>
                    <a:solidFill>
                      <a:schemeClr val="accent1"/>
                    </a:solidFill>
                  </a:ln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类型标识符</a:t>
              </a:r>
              <a:r>
                <a:rPr lang="en-US" altLang="zh-CN" sz="2800" dirty="0" smtClean="0">
                  <a:ln>
                    <a:solidFill>
                      <a:schemeClr val="accent1"/>
                    </a:solidFill>
                  </a:ln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[</a:t>
              </a:r>
              <a:r>
                <a:rPr lang="zh-CN" altLang="en-US" sz="2800" dirty="0" smtClean="0">
                  <a:ln>
                    <a:solidFill>
                      <a:schemeClr val="accent1"/>
                    </a:solidFill>
                  </a:ln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大小</a:t>
              </a:r>
              <a:r>
                <a:rPr lang="en-US" altLang="zh-CN" sz="2800" dirty="0" smtClean="0">
                  <a:ln>
                    <a:solidFill>
                      <a:schemeClr val="accent1"/>
                    </a:solidFill>
                  </a:ln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]</a:t>
              </a:r>
              <a:r>
                <a:rPr lang="zh-CN" altLang="en-US" sz="2800" dirty="0" smtClean="0">
                  <a:ln>
                    <a:solidFill>
                      <a:schemeClr val="accent1"/>
                    </a:solidFill>
                  </a:ln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；</a:t>
              </a:r>
            </a:p>
            <a:p>
              <a:pPr>
                <a:spcBef>
                  <a:spcPct val="0"/>
                </a:spcBef>
                <a:buSzTx/>
                <a:buFont typeface="Arial" pitchFamily="34" charset="0"/>
                <a:buChar char="•"/>
              </a:pPr>
              <a:r>
                <a:rPr lang="zh-CN" altLang="en-US" sz="2800" dirty="0" smtClean="0">
                  <a:ln>
                    <a:solidFill>
                      <a:schemeClr val="accent1"/>
                    </a:solidFill>
                  </a:ln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类型标识符 数组名</a:t>
              </a:r>
              <a:r>
                <a:rPr lang="en-US" altLang="zh-CN" sz="2800" dirty="0" smtClean="0">
                  <a:ln>
                    <a:solidFill>
                      <a:schemeClr val="accent1"/>
                    </a:solidFill>
                  </a:ln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[][]=new </a:t>
              </a:r>
              <a:r>
                <a:rPr lang="zh-CN" altLang="en-US" sz="2800" dirty="0" smtClean="0">
                  <a:ln>
                    <a:solidFill>
                      <a:schemeClr val="accent1"/>
                    </a:solidFill>
                  </a:ln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类型标识符</a:t>
              </a:r>
              <a:r>
                <a:rPr lang="en-US" altLang="zh-CN" sz="2800" dirty="0" smtClean="0">
                  <a:ln>
                    <a:solidFill>
                      <a:schemeClr val="accent1"/>
                    </a:solidFill>
                  </a:ln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[</a:t>
              </a:r>
              <a:r>
                <a:rPr lang="zh-CN" altLang="en-US" sz="2800" dirty="0" smtClean="0">
                  <a:ln>
                    <a:solidFill>
                      <a:schemeClr val="accent1"/>
                    </a:solidFill>
                  </a:ln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大小</a:t>
              </a:r>
              <a:r>
                <a:rPr lang="en-US" altLang="zh-CN" sz="2800" dirty="0" smtClean="0">
                  <a:ln>
                    <a:solidFill>
                      <a:schemeClr val="accent1"/>
                    </a:solidFill>
                  </a:ln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] </a:t>
              </a:r>
            </a:p>
            <a:p>
              <a:pPr>
                <a:spcBef>
                  <a:spcPct val="0"/>
                </a:spcBef>
                <a:buSzTx/>
                <a:buNone/>
              </a:pPr>
              <a:r>
                <a:rPr lang="en-US" altLang="zh-CN" sz="2800" dirty="0" smtClean="0">
                  <a:ln>
                    <a:solidFill>
                      <a:schemeClr val="accent1"/>
                    </a:solidFill>
                  </a:ln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[</a:t>
              </a:r>
              <a:r>
                <a:rPr lang="zh-CN" altLang="en-US" sz="2800" dirty="0" smtClean="0">
                  <a:ln>
                    <a:solidFill>
                      <a:schemeClr val="accent1"/>
                    </a:solidFill>
                  </a:ln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大小</a:t>
              </a:r>
              <a:r>
                <a:rPr lang="en-US" altLang="zh-CN" sz="2800" dirty="0" smtClean="0">
                  <a:ln>
                    <a:solidFill>
                      <a:schemeClr val="accent1"/>
                    </a:solidFill>
                  </a:ln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]</a:t>
              </a:r>
              <a:r>
                <a:rPr lang="zh-CN" altLang="en-US" sz="2800" dirty="0" smtClean="0">
                  <a:ln>
                    <a:solidFill>
                      <a:schemeClr val="accent1"/>
                    </a:solidFill>
                  </a:ln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；</a:t>
              </a:r>
            </a:p>
          </p:txBody>
        </p:sp>
      </p:grpSp>
      <p:sp>
        <p:nvSpPr>
          <p:cNvPr id="10" name="Text Box 78"/>
          <p:cNvSpPr txBox="1">
            <a:spLocks noChangeArrowheads="1"/>
          </p:cNvSpPr>
          <p:nvPr/>
        </p:nvSpPr>
        <p:spPr bwMode="gray">
          <a:xfrm>
            <a:off x="1072677" y="3334401"/>
            <a:ext cx="75707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二维数组的创建格式为：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Rectangle 77"/>
          <p:cNvSpPr>
            <a:spLocks noChangeArrowheads="1"/>
          </p:cNvSpPr>
          <p:nvPr/>
        </p:nvSpPr>
        <p:spPr bwMode="auto">
          <a:xfrm>
            <a:off x="1260564" y="3404227"/>
            <a:ext cx="7400357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要点：</a:t>
            </a:r>
            <a:endParaRPr lang="en-US" altLang="zh-CN" sz="2800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标识符由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字母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、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下划线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、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美元符号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($)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和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数字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组成，且第一个字符不能是数字。</a:t>
            </a:r>
            <a:endParaRPr lang="en-US" altLang="zh-CN" sz="2800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标识符中的字母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区分大小写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Java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语言使用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Unicode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标准字符表集。</a:t>
            </a:r>
            <a:endParaRPr lang="zh-CN" altLang="en-US" sz="28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1" name="Rectangle 72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一</a:t>
            </a:r>
            <a:r>
              <a:rPr lang="zh-CN" altLang="en-US" sz="3600" dirty="0" smtClean="0">
                <a:ea typeface="宋体" panose="02010600030101010101" pitchFamily="2" charset="-122"/>
              </a:rPr>
              <a:t>、数据类型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22" name="Rectangle 9"/>
          <p:cNvSpPr txBox="1">
            <a:spLocks noChangeArrowheads="1"/>
          </p:cNvSpPr>
          <p:nvPr/>
        </p:nvSpPr>
        <p:spPr bwMode="auto">
          <a:xfrm>
            <a:off x="1096371" y="1111723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1. </a:t>
            </a:r>
            <a:r>
              <a:rPr lang="zh-CN" altLang="en-US" dirty="0" smtClean="0">
                <a:ea typeface="宋体" panose="02010600030101010101" pitchFamily="2" charset="-122"/>
              </a:rPr>
              <a:t>标识符</a:t>
            </a:r>
            <a:endParaRPr lang="en-US" altLang="zh-CN" sz="3000" dirty="0">
              <a:ea typeface="宋体" panose="02010600030101010101" pitchFamily="2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F09C6B24-486E-4649-8504-BAD153CC1861}"/>
              </a:ext>
            </a:extLst>
          </p:cNvPr>
          <p:cNvGrpSpPr/>
          <p:nvPr/>
        </p:nvGrpSpPr>
        <p:grpSpPr>
          <a:xfrm>
            <a:off x="1288326" y="1180624"/>
            <a:ext cx="7229193" cy="1959244"/>
            <a:chOff x="1931888" y="3492500"/>
            <a:chExt cx="6496050" cy="2710273"/>
          </a:xfrm>
        </p:grpSpPr>
        <p:grpSp>
          <p:nvGrpSpPr>
            <p:cNvPr id="23" name="Group 73"/>
            <p:cNvGrpSpPr>
              <a:grpSpLocks/>
            </p:cNvGrpSpPr>
            <p:nvPr/>
          </p:nvGrpSpPr>
          <p:grpSpPr bwMode="auto">
            <a:xfrm>
              <a:off x="1931888" y="3492500"/>
              <a:ext cx="6496050" cy="2710273"/>
              <a:chOff x="657" y="1344"/>
              <a:chExt cx="2112" cy="2231"/>
            </a:xfrm>
          </p:grpSpPr>
          <p:sp>
            <p:nvSpPr>
              <p:cNvPr id="25" name="AutoShape 74"/>
              <p:cNvSpPr>
                <a:spLocks noChangeArrowheads="1"/>
              </p:cNvSpPr>
              <p:nvPr/>
            </p:nvSpPr>
            <p:spPr bwMode="gray">
              <a:xfrm>
                <a:off x="657" y="2135"/>
                <a:ext cx="2112" cy="1440"/>
              </a:xfrm>
              <a:prstGeom prst="roundRect">
                <a:avLst>
                  <a:gd name="adj" fmla="val 10347"/>
                </a:avLst>
              </a:prstGeom>
              <a:gradFill rotWithShape="1">
                <a:gsLst>
                  <a:gs pos="0">
                    <a:srgbClr val="CCECFF"/>
                  </a:gs>
                  <a:gs pos="100000">
                    <a:srgbClr val="FFFFFF"/>
                  </a:gs>
                </a:gsLst>
                <a:lin ang="18900000" scaled="1"/>
              </a:gradFill>
              <a:ln w="50800">
                <a:solidFill>
                  <a:srgbClr val="7099E2"/>
                </a:solidFill>
                <a:round/>
                <a:headEnd/>
                <a:tailEnd/>
              </a:ln>
              <a:effectLst>
                <a:outerShdw dist="107763" dir="2700000" algn="ctr" rotWithShape="0">
                  <a:srgbClr val="C0C0C0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85000"/>
                  <a:buFont typeface="Wingdings" panose="05000000000000000000" pitchFamily="2" charset="2"/>
                  <a:buChar char="£"/>
                  <a:defRPr sz="3200" b="1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05000"/>
                  <a:buChar char="•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6" name="Freeform 76"/>
              <p:cNvSpPr>
                <a:spLocks/>
              </p:cNvSpPr>
              <p:nvPr/>
            </p:nvSpPr>
            <p:spPr bwMode="gray">
              <a:xfrm>
                <a:off x="2425" y="1344"/>
                <a:ext cx="233" cy="254"/>
              </a:xfrm>
              <a:custGeom>
                <a:avLst/>
                <a:gdLst>
                  <a:gd name="T0" fmla="*/ 67 w 267"/>
                  <a:gd name="T1" fmla="*/ 0 h 292"/>
                  <a:gd name="T2" fmla="*/ 81 w 267"/>
                  <a:gd name="T3" fmla="*/ 3 h 292"/>
                  <a:gd name="T4" fmla="*/ 93 w 267"/>
                  <a:gd name="T5" fmla="*/ 6 h 292"/>
                  <a:gd name="T6" fmla="*/ 106 w 267"/>
                  <a:gd name="T7" fmla="*/ 13 h 292"/>
                  <a:gd name="T8" fmla="*/ 116 w 267"/>
                  <a:gd name="T9" fmla="*/ 21 h 292"/>
                  <a:gd name="T10" fmla="*/ 124 w 267"/>
                  <a:gd name="T11" fmla="*/ 32 h 292"/>
                  <a:gd name="T12" fmla="*/ 129 w 267"/>
                  <a:gd name="T13" fmla="*/ 43 h 292"/>
                  <a:gd name="T14" fmla="*/ 134 w 267"/>
                  <a:gd name="T15" fmla="*/ 58 h 292"/>
                  <a:gd name="T16" fmla="*/ 134 w 267"/>
                  <a:gd name="T17" fmla="*/ 73 h 292"/>
                  <a:gd name="T18" fmla="*/ 134 w 267"/>
                  <a:gd name="T19" fmla="*/ 87 h 292"/>
                  <a:gd name="T20" fmla="*/ 129 w 267"/>
                  <a:gd name="T21" fmla="*/ 102 h 292"/>
                  <a:gd name="T22" fmla="*/ 124 w 267"/>
                  <a:gd name="T23" fmla="*/ 113 h 292"/>
                  <a:gd name="T24" fmla="*/ 116 w 267"/>
                  <a:gd name="T25" fmla="*/ 124 h 292"/>
                  <a:gd name="T26" fmla="*/ 106 w 267"/>
                  <a:gd name="T27" fmla="*/ 133 h 292"/>
                  <a:gd name="T28" fmla="*/ 93 w 267"/>
                  <a:gd name="T29" fmla="*/ 139 h 292"/>
                  <a:gd name="T30" fmla="*/ 81 w 267"/>
                  <a:gd name="T31" fmla="*/ 144 h 292"/>
                  <a:gd name="T32" fmla="*/ 67 w 267"/>
                  <a:gd name="T33" fmla="*/ 145 h 292"/>
                  <a:gd name="T34" fmla="*/ 52 w 267"/>
                  <a:gd name="T35" fmla="*/ 144 h 292"/>
                  <a:gd name="T36" fmla="*/ 38 w 267"/>
                  <a:gd name="T37" fmla="*/ 138 h 292"/>
                  <a:gd name="T38" fmla="*/ 26 w 267"/>
                  <a:gd name="T39" fmla="*/ 130 h 292"/>
                  <a:gd name="T40" fmla="*/ 15 w 267"/>
                  <a:gd name="T41" fmla="*/ 118 h 292"/>
                  <a:gd name="T42" fmla="*/ 7 w 267"/>
                  <a:gd name="T43" fmla="*/ 104 h 292"/>
                  <a:gd name="T44" fmla="*/ 3 w 267"/>
                  <a:gd name="T45" fmla="*/ 89 h 292"/>
                  <a:gd name="T46" fmla="*/ 0 w 267"/>
                  <a:gd name="T47" fmla="*/ 73 h 292"/>
                  <a:gd name="T48" fmla="*/ 3 w 267"/>
                  <a:gd name="T49" fmla="*/ 56 h 292"/>
                  <a:gd name="T50" fmla="*/ 7 w 267"/>
                  <a:gd name="T51" fmla="*/ 40 h 292"/>
                  <a:gd name="T52" fmla="*/ 15 w 267"/>
                  <a:gd name="T53" fmla="*/ 27 h 292"/>
                  <a:gd name="T54" fmla="*/ 26 w 267"/>
                  <a:gd name="T55" fmla="*/ 16 h 292"/>
                  <a:gd name="T56" fmla="*/ 38 w 267"/>
                  <a:gd name="T57" fmla="*/ 7 h 292"/>
                  <a:gd name="T58" fmla="*/ 52 w 267"/>
                  <a:gd name="T59" fmla="*/ 3 h 292"/>
                  <a:gd name="T60" fmla="*/ 67 w 267"/>
                  <a:gd name="T61" fmla="*/ 0 h 292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267" h="292">
                    <a:moveTo>
                      <a:pt x="133" y="0"/>
                    </a:moveTo>
                    <a:lnTo>
                      <a:pt x="161" y="3"/>
                    </a:lnTo>
                    <a:lnTo>
                      <a:pt x="186" y="12"/>
                    </a:lnTo>
                    <a:lnTo>
                      <a:pt x="209" y="25"/>
                    </a:lnTo>
                    <a:lnTo>
                      <a:pt x="228" y="42"/>
                    </a:lnTo>
                    <a:lnTo>
                      <a:pt x="245" y="64"/>
                    </a:lnTo>
                    <a:lnTo>
                      <a:pt x="257" y="88"/>
                    </a:lnTo>
                    <a:lnTo>
                      <a:pt x="265" y="116"/>
                    </a:lnTo>
                    <a:lnTo>
                      <a:pt x="267" y="146"/>
                    </a:lnTo>
                    <a:lnTo>
                      <a:pt x="265" y="175"/>
                    </a:lnTo>
                    <a:lnTo>
                      <a:pt x="257" y="203"/>
                    </a:lnTo>
                    <a:lnTo>
                      <a:pt x="245" y="227"/>
                    </a:lnTo>
                    <a:lnTo>
                      <a:pt x="228" y="249"/>
                    </a:lnTo>
                    <a:lnTo>
                      <a:pt x="209" y="267"/>
                    </a:lnTo>
                    <a:lnTo>
                      <a:pt x="186" y="281"/>
                    </a:lnTo>
                    <a:lnTo>
                      <a:pt x="161" y="289"/>
                    </a:lnTo>
                    <a:lnTo>
                      <a:pt x="133" y="292"/>
                    </a:lnTo>
                    <a:lnTo>
                      <a:pt x="103" y="288"/>
                    </a:lnTo>
                    <a:lnTo>
                      <a:pt x="75" y="277"/>
                    </a:lnTo>
                    <a:lnTo>
                      <a:pt x="51" y="260"/>
                    </a:lnTo>
                    <a:lnTo>
                      <a:pt x="29" y="237"/>
                    </a:lnTo>
                    <a:lnTo>
                      <a:pt x="13" y="210"/>
                    </a:lnTo>
                    <a:lnTo>
                      <a:pt x="4" y="178"/>
                    </a:lnTo>
                    <a:lnTo>
                      <a:pt x="0" y="146"/>
                    </a:lnTo>
                    <a:lnTo>
                      <a:pt x="4" y="113"/>
                    </a:lnTo>
                    <a:lnTo>
                      <a:pt x="13" y="81"/>
                    </a:lnTo>
                    <a:lnTo>
                      <a:pt x="29" y="54"/>
                    </a:lnTo>
                    <a:lnTo>
                      <a:pt x="51" y="32"/>
                    </a:lnTo>
                    <a:lnTo>
                      <a:pt x="75" y="14"/>
                    </a:lnTo>
                    <a:lnTo>
                      <a:pt x="103" y="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7099E2"/>
              </a:solidFill>
              <a:ln>
                <a:noFill/>
              </a:ln>
              <a:effectLst>
                <a:outerShdw dist="91581" dir="3378596" algn="ctr" rotWithShape="0">
                  <a:srgbClr val="C0C0C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F7F16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" name="Text Box 78"/>
            <p:cNvSpPr txBox="1">
              <a:spLocks noChangeArrowheads="1"/>
            </p:cNvSpPr>
            <p:nvPr/>
          </p:nvSpPr>
          <p:spPr bwMode="gray">
            <a:xfrm>
              <a:off x="2115293" y="4704621"/>
              <a:ext cx="6115937" cy="11850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     用来标识</a:t>
              </a:r>
              <a:r>
                <a:rPr lang="zh-CN" altLang="en-US" sz="28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类名</a:t>
              </a: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、</a:t>
              </a:r>
              <a:r>
                <a:rPr lang="zh-CN" altLang="en-US" sz="28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变量名</a:t>
              </a: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、</a:t>
              </a:r>
              <a:r>
                <a:rPr lang="zh-CN" altLang="en-US" sz="28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方法名</a:t>
              </a: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、</a:t>
              </a:r>
              <a:r>
                <a:rPr lang="zh-CN" altLang="en-US" sz="28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类型名</a:t>
              </a:r>
              <a:r>
                <a:rPr lang="en-US" altLang="zh-CN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、</a:t>
              </a:r>
              <a:r>
                <a:rPr lang="zh-CN" altLang="en-US" sz="28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数组名</a:t>
              </a: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、</a:t>
              </a:r>
              <a:r>
                <a:rPr lang="zh-CN" altLang="en-US" sz="28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文件名</a:t>
              </a: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的</a:t>
              </a:r>
              <a:r>
                <a:rPr lang="zh-CN" altLang="en-US" sz="2800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有效字符序列</a:t>
              </a: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。</a:t>
              </a:r>
              <a:endPara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116717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050383" y="1125697"/>
            <a:ext cx="5375276" cy="695325"/>
            <a:chOff x="624" y="670"/>
            <a:chExt cx="3386" cy="547"/>
          </a:xfrm>
        </p:grpSpPr>
        <p:sp>
          <p:nvSpPr>
            <p:cNvPr id="28680" name="AutoShape 80"/>
            <p:cNvSpPr>
              <a:spLocks noChangeArrowheads="1"/>
            </p:cNvSpPr>
            <p:nvPr/>
          </p:nvSpPr>
          <p:spPr bwMode="gray">
            <a:xfrm>
              <a:off x="624" y="670"/>
              <a:ext cx="2289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1" name="Text Box 81"/>
            <p:cNvSpPr txBox="1">
              <a:spLocks noChangeArrowheads="1"/>
            </p:cNvSpPr>
            <p:nvPr/>
          </p:nvSpPr>
          <p:spPr bwMode="gray">
            <a:xfrm>
              <a:off x="707" y="724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数组的初始化和赋值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022014" y="1992792"/>
            <a:ext cx="797702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静态初始化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：直接在声明的时候使用初始化表给数组的全部或部分元素赋初值。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例如：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[ ] a = {3,4,5}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；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double b[ ]={1.0,2.0}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；</a:t>
            </a:r>
          </a:p>
        </p:txBody>
      </p:sp>
      <p:sp>
        <p:nvSpPr>
          <p:cNvPr id="13" name="Text Box 78"/>
          <p:cNvSpPr txBox="1">
            <a:spLocks noChangeArrowheads="1"/>
          </p:cNvSpPr>
          <p:nvPr/>
        </p:nvSpPr>
        <p:spPr bwMode="gray">
          <a:xfrm>
            <a:off x="1014215" y="3749457"/>
            <a:ext cx="781663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动态初始化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：使用赋值表达式给数组的各个元素赋值。</a:t>
            </a:r>
          </a:p>
          <a:p>
            <a:pPr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例如：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a[]=new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[2];</a:t>
            </a:r>
          </a:p>
          <a:p>
            <a:pPr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     a[0]=1;</a:t>
            </a:r>
          </a:p>
          <a:p>
            <a:pPr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     a[1]=2;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044000" y="2092782"/>
            <a:ext cx="774241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每个数组都包含一个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成员变量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length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，它是在初始化时设定的数组大小。可用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数组名后加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.length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来访问该变量。例如：用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a.length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可以获取数组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的大小。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125538" y="1199436"/>
            <a:ext cx="5375275" cy="695325"/>
            <a:chOff x="624" y="670"/>
            <a:chExt cx="3386" cy="547"/>
          </a:xfrm>
        </p:grpSpPr>
        <p:sp>
          <p:nvSpPr>
            <p:cNvPr id="28680" name="AutoShape 80"/>
            <p:cNvSpPr>
              <a:spLocks noChangeArrowheads="1"/>
            </p:cNvSpPr>
            <p:nvPr/>
          </p:nvSpPr>
          <p:spPr bwMode="gray">
            <a:xfrm>
              <a:off x="624" y="670"/>
              <a:ext cx="1302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1" name="Text Box 81"/>
            <p:cNvSpPr txBox="1">
              <a:spLocks noChangeArrowheads="1"/>
            </p:cNvSpPr>
            <p:nvPr/>
          </p:nvSpPr>
          <p:spPr bwMode="gray">
            <a:xfrm>
              <a:off x="707" y="724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注意事项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3" name="Text Box 78"/>
          <p:cNvSpPr txBox="1">
            <a:spLocks noChangeArrowheads="1"/>
          </p:cNvSpPr>
          <p:nvPr/>
        </p:nvSpPr>
        <p:spPr bwMode="gray">
          <a:xfrm>
            <a:off x="1044000" y="5228251"/>
            <a:ext cx="75707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一维数组应用举例：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  <a:hlinkClick r:id="rId3" action="ppaction://hlinkfile"/>
              </a:rPr>
              <a:t>例子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  <a:hlinkClick r:id="rId3" action="ppaction://hlinkfile"/>
              </a:rPr>
              <a:t>2-3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Text Box 78"/>
          <p:cNvSpPr txBox="1">
            <a:spLocks noChangeArrowheads="1"/>
          </p:cNvSpPr>
          <p:nvPr/>
        </p:nvSpPr>
        <p:spPr bwMode="gray">
          <a:xfrm>
            <a:off x="1044000" y="4023878"/>
            <a:ext cx="774241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数组属于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引用型变量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。若两个相同类型的数组具有相同的引用，它们就有完全相同的元素。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13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54100" y="1169987"/>
            <a:ext cx="7959725" cy="2738134"/>
          </a:xfrm>
        </p:spPr>
        <p:txBody>
          <a:bodyPr/>
          <a:lstStyle/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9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、下列关于数组的定义形式，正确的是（    ）。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A.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[] c=new char[10];                        </a:t>
            </a:r>
          </a:p>
          <a:p>
            <a:pPr marL="514350" indent="-51435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B.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[][3]=new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[2][];       </a:t>
            </a:r>
          </a:p>
          <a:p>
            <a:pPr marL="514350" indent="-51435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C.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[] a=new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;                         </a:t>
            </a:r>
          </a:p>
          <a:p>
            <a:pPr marL="514350" indent="-51435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D. char b[]; b=new char[80];</a:t>
            </a:r>
          </a:p>
          <a:p>
            <a:pPr marL="0" indent="0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课堂练习：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83389" y="1174609"/>
            <a:ext cx="741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</a:rPr>
              <a:t>D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54101" y="1169986"/>
            <a:ext cx="7939588" cy="3276753"/>
          </a:xfrm>
        </p:spPr>
        <p:txBody>
          <a:bodyPr/>
          <a:lstStyle/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10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、假设有两个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类型数组：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int[] a=new int[10];</a:t>
            </a:r>
          </a:p>
          <a:p>
            <a:pPr marL="514350" indent="-51435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int[] b=new int[8];</a:t>
            </a:r>
          </a:p>
          <a:p>
            <a:pPr marL="514350" indent="-51435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b=a;</a:t>
            </a:r>
          </a:p>
          <a:p>
            <a:pPr marL="514350" indent="-51435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a[0]=100;</a:t>
            </a:r>
          </a:p>
          <a:p>
            <a:pPr marL="514350" indent="-514350" eaLnBrk="1" hangingPunct="1">
              <a:buClr>
                <a:schemeClr val="accent2"/>
              </a:buClr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问：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b[0]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的值一定是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100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吗？</a:t>
            </a:r>
          </a:p>
          <a:p>
            <a:pPr marL="0" indent="0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课堂练习：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18052" y="3704867"/>
            <a:ext cx="1435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</a:rPr>
              <a:t>答：是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1041574" y="4629258"/>
            <a:ext cx="7939588" cy="1658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5000"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11</a:t>
            </a:r>
            <a:r>
              <a:rPr lang="zh-CN" altLang="en-US" sz="2800" dirty="0" smtClean="0">
                <a:latin typeface="+mn-lt"/>
                <a:ea typeface="宋体" panose="02010600030101010101" pitchFamily="2" charset="-122"/>
              </a:rPr>
              <a:t>、下列两条语句的作用等价吗？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5000"/>
            </a:pPr>
            <a:r>
              <a:rPr lang="zh-CN" altLang="en-US" sz="2800" dirty="0" smtClean="0">
                <a:latin typeface="+mn-lt"/>
                <a:ea typeface="宋体" panose="02010600030101010101" pitchFamily="2" charset="-122"/>
              </a:rPr>
              <a:t>        </a:t>
            </a:r>
            <a:r>
              <a:rPr lang="en-US" altLang="zh-CN" sz="2800" dirty="0" smtClean="0">
                <a:latin typeface="+mn-lt"/>
                <a:ea typeface="宋体" panose="02010600030101010101" pitchFamily="2" charset="-122"/>
              </a:rPr>
              <a:t>int[] a={1,2,3,4,5,6,7,8};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5000"/>
            </a:pPr>
            <a:r>
              <a:rPr lang="en-US" altLang="zh-CN" sz="2800" dirty="0" smtClean="0">
                <a:latin typeface="+mn-lt"/>
                <a:ea typeface="宋体" panose="02010600030101010101" pitchFamily="2" charset="-122"/>
              </a:rPr>
              <a:t>        int[] a=new int[8];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5000"/>
            </a:pP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0243" y="5711119"/>
            <a:ext cx="2297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</a:rPr>
              <a:t>答：不等价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Rectangle 77"/>
          <p:cNvSpPr>
            <a:spLocks noChangeArrowheads="1"/>
          </p:cNvSpPr>
          <p:nvPr/>
        </p:nvSpPr>
        <p:spPr bwMode="auto">
          <a:xfrm>
            <a:off x="1543227" y="1783422"/>
            <a:ext cx="7400357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输出语句的作用是在命令行窗口输出数据。</a:t>
            </a:r>
          </a:p>
        </p:txBody>
      </p:sp>
      <p:sp>
        <p:nvSpPr>
          <p:cNvPr id="22" name="Rectangle 9"/>
          <p:cNvSpPr txBox="1">
            <a:spLocks noChangeArrowheads="1"/>
          </p:cNvSpPr>
          <p:nvPr/>
        </p:nvSpPr>
        <p:spPr bwMode="auto">
          <a:xfrm>
            <a:off x="1096371" y="1111723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1. </a:t>
            </a:r>
            <a:r>
              <a:rPr lang="zh-CN" altLang="en-US" dirty="0" smtClean="0">
                <a:ea typeface="宋体" panose="02010600030101010101" pitchFamily="2" charset="-122"/>
              </a:rPr>
              <a:t>数据的输出</a:t>
            </a: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1130771" y="2358161"/>
            <a:ext cx="7400357" cy="529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System.out.printf</a:t>
            </a:r>
            <a:endParaRPr lang="zh-CN" altLang="en-US" sz="28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59124" y="4826270"/>
            <a:ext cx="9558068" cy="2238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34646" y="2997581"/>
            <a:ext cx="71962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格式控制部分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表达式</a:t>
            </a:r>
            <a:r>
              <a:rPr lang="en-US" altLang="zh-CN" sz="2400" dirty="0" smtClean="0"/>
              <a:t>1,</a:t>
            </a:r>
            <a:r>
              <a:rPr lang="zh-CN" altLang="en-US" sz="2400" dirty="0" smtClean="0"/>
              <a:t>表达式</a:t>
            </a:r>
            <a:r>
              <a:rPr lang="en-US" altLang="zh-CN" sz="2400" dirty="0" smtClean="0"/>
              <a:t>2,…</a:t>
            </a:r>
            <a:r>
              <a:rPr lang="zh-CN" altLang="en-US" sz="2400" dirty="0" smtClean="0"/>
              <a:t>表达式</a:t>
            </a:r>
            <a:r>
              <a:rPr lang="en-US" altLang="zh-CN" sz="2400" dirty="0" smtClean="0"/>
              <a:t>n);</a:t>
            </a: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070227" y="3550221"/>
            <a:ext cx="7400357" cy="529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System.out.print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或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System.out.println</a:t>
            </a:r>
            <a:endParaRPr lang="zh-CN" altLang="en-US" sz="28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157910" y="5541859"/>
            <a:ext cx="7400357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  <a:hlinkClick r:id="rId3" action="ppaction://hlinkfile"/>
              </a:rPr>
              <a:t> 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  <a:hlinkClick r:id="rId4" action="ppaction://hlinkfile"/>
              </a:rPr>
              <a:t>例子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  <a:hlinkClick r:id="rId4" action="ppaction://hlinkfile"/>
              </a:rPr>
              <a:t>2-4</a:t>
            </a:r>
            <a:endParaRPr lang="zh-CN" altLang="en-US" sz="2800" dirty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24000" y="4227219"/>
            <a:ext cx="71962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它们的区别是前者不换行，而后者输出之后会换行。可以输出任何数据类型。</a:t>
            </a:r>
            <a:r>
              <a:rPr lang="zh-CN" altLang="zh-CN" sz="2400" dirty="0" smtClean="0"/>
              <a:t>当一次需要输出多个变量时，可使用“</a:t>
            </a:r>
            <a:r>
              <a:rPr lang="en-US" altLang="zh-CN" sz="2400" dirty="0" smtClean="0"/>
              <a:t>+</a:t>
            </a:r>
            <a:r>
              <a:rPr lang="zh-CN" altLang="zh-CN" sz="2400" dirty="0" smtClean="0"/>
              <a:t>”号连接各项。</a:t>
            </a:r>
            <a:endParaRPr lang="zh-CN" altLang="zh-CN" sz="2400" dirty="0"/>
          </a:p>
        </p:txBody>
      </p:sp>
      <p:sp>
        <p:nvSpPr>
          <p:cNvPr id="10" name="Rectangle 72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二</a:t>
            </a:r>
            <a:r>
              <a:rPr lang="zh-CN" altLang="en-US" sz="3600" dirty="0" smtClean="0">
                <a:ea typeface="宋体" panose="02010600030101010101" pitchFamily="2" charset="-122"/>
              </a:rPr>
              <a:t>、输入输出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6717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54100" y="1169986"/>
            <a:ext cx="8089899" cy="3276753"/>
          </a:xfrm>
        </p:spPr>
        <p:txBody>
          <a:bodyPr/>
          <a:lstStyle/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12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、下列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System.out.printf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语句输出的结果是什么？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int a=97;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byte b=(byte)128;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byte c=(byte)(-129);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System.out.printf("%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c,%d,%d,%d",a,a,b,c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);</a:t>
            </a: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课堂练习：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9958" y="4619267"/>
            <a:ext cx="5193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</a:rPr>
              <a:t>答：</a:t>
            </a:r>
            <a:r>
              <a:rPr lang="en-US" altLang="zh-CN" sz="2800" dirty="0" smtClean="0">
                <a:solidFill>
                  <a:srgbClr val="C00000"/>
                </a:solidFill>
              </a:rPr>
              <a:t> a,97,-128,127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Rectangle 77"/>
          <p:cNvSpPr>
            <a:spLocks noChangeArrowheads="1"/>
          </p:cNvSpPr>
          <p:nvPr/>
        </p:nvSpPr>
        <p:spPr bwMode="auto">
          <a:xfrm>
            <a:off x="1117342" y="1670688"/>
            <a:ext cx="7462987" cy="341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       Scanner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是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SDK1.5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新增的一个类，可以使用该类创建一个对象：</a:t>
            </a: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Scanner reader=new Scanner(</a:t>
            </a:r>
            <a:r>
              <a:rPr lang="en-US" altLang="zh-CN" sz="24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System.in</a:t>
            </a:r>
            <a:r>
              <a:rPr lang="en-US" altLang="zh-CN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);</a:t>
            </a: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     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然后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reader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对象调用下列方法（函数），读取用户在命令行输入的各种数据类型，</a:t>
            </a: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24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nextByte</a:t>
            </a: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(), </a:t>
            </a:r>
            <a:r>
              <a:rPr lang="en-US" altLang="zh-CN" sz="24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nextShort</a:t>
            </a: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(), </a:t>
            </a:r>
            <a:r>
              <a:rPr lang="en-US" altLang="zh-CN" sz="24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nextInt</a:t>
            </a: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(), </a:t>
            </a:r>
            <a:r>
              <a:rPr lang="en-US" altLang="zh-CN" sz="24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nextLong</a:t>
            </a: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(), </a:t>
            </a:r>
            <a:r>
              <a:rPr lang="en-US" altLang="zh-CN" sz="24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nextFloat</a:t>
            </a: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(), </a:t>
            </a:r>
            <a:r>
              <a:rPr lang="en-US" altLang="zh-CN" sz="24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nextDouble</a:t>
            </a: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(), </a:t>
            </a:r>
            <a:r>
              <a:rPr lang="en-US" altLang="zh-CN" sz="24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nextLine</a:t>
            </a: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22" name="Rectangle 9"/>
          <p:cNvSpPr txBox="1">
            <a:spLocks noChangeArrowheads="1"/>
          </p:cNvSpPr>
          <p:nvPr/>
        </p:nvSpPr>
        <p:spPr bwMode="auto">
          <a:xfrm>
            <a:off x="1159001" y="1061619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2. </a:t>
            </a:r>
            <a:r>
              <a:rPr lang="zh-CN" altLang="en-US" dirty="0" smtClean="0">
                <a:ea typeface="宋体" panose="02010600030101010101" pitchFamily="2" charset="-122"/>
              </a:rPr>
              <a:t>数据的输入</a:t>
            </a: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59124" y="4826270"/>
            <a:ext cx="9558068" cy="2238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AutoShape 52"/>
          <p:cNvSpPr>
            <a:spLocks noChangeArrowheads="1"/>
          </p:cNvSpPr>
          <p:nvPr/>
        </p:nvSpPr>
        <p:spPr bwMode="gray">
          <a:xfrm>
            <a:off x="1090211" y="5353595"/>
            <a:ext cx="7702793" cy="1001125"/>
          </a:xfrm>
          <a:prstGeom prst="roundRect">
            <a:avLst>
              <a:gd name="adj" fmla="val 16667"/>
            </a:avLst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zh-CN" altLang="en-US" sz="2400" dirty="0" smtClean="0">
                <a:solidFill>
                  <a:schemeClr val="tx1"/>
                </a:solidFill>
              </a:rPr>
              <a:t>注意：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zh-CN" altLang="en-US" sz="2400" dirty="0" smtClean="0">
                <a:solidFill>
                  <a:schemeClr val="tx1"/>
                </a:solidFill>
              </a:rPr>
              <a:t>使用该类需要在类名前加如下语句：</a:t>
            </a:r>
            <a:r>
              <a:rPr lang="en-US" altLang="zh-CN" sz="2400" dirty="0" smtClean="0">
                <a:solidFill>
                  <a:schemeClr val="tx1"/>
                </a:solidFill>
              </a:rPr>
              <a:t>import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java.util</a:t>
            </a:r>
            <a:r>
              <a:rPr lang="en-US" altLang="zh-CN" sz="2400" dirty="0" smtClean="0">
                <a:solidFill>
                  <a:schemeClr val="tx1"/>
                </a:solidFill>
              </a:rPr>
              <a:t>.*;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6717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050382" y="2055203"/>
            <a:ext cx="774241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上述方法执行时都会堵塞，等待你在命令行输入数据回车确认。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Java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使用</a:t>
            </a: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hasnext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Byte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(), </a:t>
            </a: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hasnext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Double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(),</a:t>
            </a: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hasnext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Float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(),</a:t>
            </a: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hasnext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(),</a:t>
            </a: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hasnext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Long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(), </a:t>
            </a: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hasnext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Short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等待用户的输入。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125538" y="1199436"/>
            <a:ext cx="5375275" cy="695325"/>
            <a:chOff x="624" y="670"/>
            <a:chExt cx="3386" cy="547"/>
          </a:xfrm>
        </p:grpSpPr>
        <p:sp>
          <p:nvSpPr>
            <p:cNvPr id="28680" name="AutoShape 80"/>
            <p:cNvSpPr>
              <a:spLocks noChangeArrowheads="1"/>
            </p:cNvSpPr>
            <p:nvPr/>
          </p:nvSpPr>
          <p:spPr bwMode="gray">
            <a:xfrm>
              <a:off x="624" y="670"/>
              <a:ext cx="1302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1" name="Text Box 81"/>
            <p:cNvSpPr txBox="1">
              <a:spLocks noChangeArrowheads="1"/>
            </p:cNvSpPr>
            <p:nvPr/>
          </p:nvSpPr>
          <p:spPr bwMode="gray">
            <a:xfrm>
              <a:off x="707" y="724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注意事项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3" name="Text Box 78"/>
          <p:cNvSpPr txBox="1">
            <a:spLocks noChangeArrowheads="1"/>
          </p:cNvSpPr>
          <p:nvPr/>
        </p:nvSpPr>
        <p:spPr bwMode="gray">
          <a:xfrm>
            <a:off x="1075435" y="4338140"/>
            <a:ext cx="779299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  <a:hlinkClick r:id="rId3" action="ppaction://hlinkfile"/>
              </a:rPr>
              <a:t>例子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  <a:hlinkClick r:id="rId3" action="ppaction://hlinkfile"/>
              </a:rPr>
              <a:t>2-5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。在这个例子中，用户在键盘依次输入若干个数字，每输入一个数字都需要按回车键确认，最后在键盘输入一个非数字字符结束整个的输入操作过程。程序将计算出这些数的和及平均值。</a:t>
            </a:r>
            <a:endParaRPr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>
                <a:ea typeface="宋体" panose="02010600030101010101" pitchFamily="2" charset="-122"/>
              </a:rPr>
              <a:t>问题：</a:t>
            </a:r>
            <a:r>
              <a:rPr lang="en-US" altLang="zh-CN" sz="3200" dirty="0" smtClean="0">
                <a:ea typeface="宋体" panose="02010600030101010101" pitchFamily="2" charset="-122"/>
              </a:rPr>
              <a:t>JAVA</a:t>
            </a:r>
            <a:r>
              <a:rPr lang="zh-CN" altLang="en-US" sz="3200" dirty="0" smtClean="0">
                <a:ea typeface="宋体" panose="02010600030101010101" pitchFamily="2" charset="-122"/>
              </a:rPr>
              <a:t>怎么输入单个字符？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4697" y="1286874"/>
            <a:ext cx="79493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333333"/>
                </a:solidFill>
                <a:latin typeface="Arial" charset="0"/>
                <a:cs typeface="Arial" charset="0"/>
              </a:rPr>
              <a:t>答：</a:t>
            </a:r>
            <a:r>
              <a:rPr lang="en-US" altLang="zh-CN" sz="2800" dirty="0" smtClean="0">
                <a:solidFill>
                  <a:srgbClr val="333333"/>
                </a:solidFill>
                <a:latin typeface="Arial" charset="0"/>
                <a:cs typeface="Arial" charset="0"/>
              </a:rPr>
              <a:t>JAVA</a:t>
            </a:r>
            <a:r>
              <a:rPr lang="zh-CN" altLang="en-US" sz="2800" dirty="0" smtClean="0">
                <a:solidFill>
                  <a:srgbClr val="333333"/>
                </a:solidFill>
                <a:latin typeface="Arial" charset="0"/>
                <a:cs typeface="Arial" charset="0"/>
              </a:rPr>
              <a:t>不能直接输入字符，可以以字符串形式输入。</a:t>
            </a:r>
            <a:endParaRPr lang="en-US" altLang="zh-CN" sz="2800" dirty="0" smtClean="0">
              <a:solidFill>
                <a:srgbClr val="333333"/>
              </a:solidFill>
              <a:latin typeface="Arial" charset="0"/>
              <a:cs typeface="Arial" charset="0"/>
            </a:endParaRPr>
          </a:p>
          <a:p>
            <a:r>
              <a:rPr lang="zh-CN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Scanner in = new Scanner(System.in);</a:t>
            </a:r>
            <a:r>
              <a:rPr lang="zh-CN" altLang="zh-CN" sz="2800" dirty="0" smtClean="0">
                <a:solidFill>
                  <a:srgbClr val="333333"/>
                </a:solidFill>
                <a:latin typeface="Arial" charset="0"/>
                <a:cs typeface="Arial" charset="0"/>
              </a:rPr>
              <a:t/>
            </a:r>
            <a:br>
              <a:rPr lang="zh-CN" altLang="zh-CN" sz="2800" dirty="0" smtClean="0">
                <a:solidFill>
                  <a:srgbClr val="333333"/>
                </a:solidFill>
                <a:latin typeface="Arial" charset="0"/>
                <a:cs typeface="Arial" charset="0"/>
              </a:rPr>
            </a:br>
            <a:r>
              <a:rPr lang="zh-CN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String input = in.next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Line</a:t>
            </a:r>
            <a:r>
              <a:rPr lang="zh-CN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();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zh-CN" altLang="zh-CN" sz="2000" dirty="0" smtClean="0">
                <a:solidFill>
                  <a:srgbClr val="333333"/>
                </a:solidFill>
                <a:latin typeface="Arial" charset="0"/>
                <a:cs typeface="Arial" charset="0"/>
              </a:rPr>
              <a:t>//获取输入的字符串</a:t>
            </a:r>
            <a:r>
              <a:rPr lang="zh-CN" altLang="zh-CN" sz="2400" dirty="0" smtClean="0">
                <a:solidFill>
                  <a:srgbClr val="333333"/>
                </a:solidFill>
                <a:latin typeface="Arial" charset="0"/>
                <a:cs typeface="Arial" charset="0"/>
              </a:rPr>
              <a:t/>
            </a:r>
            <a:br>
              <a:rPr lang="zh-CN" altLang="zh-CN" sz="2400" dirty="0" smtClean="0">
                <a:solidFill>
                  <a:srgbClr val="333333"/>
                </a:solidFill>
                <a:latin typeface="Arial" charset="0"/>
                <a:cs typeface="Arial" charset="0"/>
              </a:rPr>
            </a:br>
            <a:r>
              <a:rPr lang="zh-CN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char[] inputChar = input.toCharArray();</a:t>
            </a:r>
            <a:endParaRPr lang="en-US" altLang="zh-CN" sz="28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r>
              <a:rPr lang="en-US" altLang="zh-CN" sz="2000" dirty="0" smtClean="0">
                <a:solidFill>
                  <a:srgbClr val="333333"/>
                </a:solidFill>
                <a:latin typeface="Arial" charset="0"/>
                <a:cs typeface="Arial" charset="0"/>
              </a:rPr>
              <a:t>   </a:t>
            </a:r>
            <a:r>
              <a:rPr lang="zh-CN" altLang="zh-CN" sz="2000" dirty="0" smtClean="0">
                <a:solidFill>
                  <a:srgbClr val="333333"/>
                </a:solidFill>
                <a:latin typeface="Arial" charset="0"/>
                <a:cs typeface="Arial" charset="0"/>
              </a:rPr>
              <a:t>//转为字符数组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  <a:cs typeface="Arial" charset="0"/>
              </a:rPr>
              <a:t>，</a:t>
            </a:r>
            <a:r>
              <a:rPr lang="zh-CN" altLang="zh-CN" sz="2000" dirty="0" smtClean="0">
                <a:solidFill>
                  <a:srgbClr val="333333"/>
                </a:solidFill>
                <a:latin typeface="Arial" charset="0"/>
                <a:cs typeface="Arial" charset="0"/>
              </a:rPr>
              <a:t>然后在字符数组中就有你输入的字符了 </a:t>
            </a:r>
            <a:endParaRPr lang="en-US" altLang="zh-CN" sz="2000" dirty="0">
              <a:solidFill>
                <a:srgbClr val="333333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89202" y="4534495"/>
            <a:ext cx="7178393" cy="1379196"/>
          </a:xfrm>
          <a:prstGeom prst="rect">
            <a:avLst/>
          </a:prstGeom>
          <a:solidFill>
            <a:srgbClr val="F1FEDD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85698" anchor="ctr">
            <a:spAutoFit/>
          </a:bodyPr>
          <a:lstStyle/>
          <a:p>
            <a:pPr eaLnBrk="0" hangingPunct="0"/>
            <a:r>
              <a:rPr lang="zh-CN" altLang="en-US" sz="2800" dirty="0">
                <a:solidFill>
                  <a:srgbClr val="333333"/>
                </a:solidFill>
                <a:latin typeface="Arial" charset="0"/>
                <a:cs typeface="Arial" charset="0"/>
              </a:rPr>
              <a:t>如果只是单个字符： </a:t>
            </a:r>
            <a:endParaRPr lang="en-US" altLang="zh-CN" sz="2800" dirty="0">
              <a:solidFill>
                <a:srgbClr val="333333"/>
              </a:solidFill>
              <a:latin typeface="Arial" charset="0"/>
              <a:cs typeface="Arial" charset="0"/>
            </a:endParaRPr>
          </a:p>
          <a:p>
            <a:pPr eaLnBrk="0" hangingPunct="0"/>
            <a:r>
              <a:rPr lang="zh-CN" altLang="zh-CN" sz="2800" dirty="0">
                <a:solidFill>
                  <a:srgbClr val="333333"/>
                </a:solidFill>
                <a:latin typeface="Arial" charset="0"/>
                <a:cs typeface="Arial" charset="0"/>
              </a:rPr>
              <a:t>Scanner input =new Scanner(System.in);</a:t>
            </a:r>
            <a:br>
              <a:rPr lang="zh-CN" altLang="zh-CN" sz="2800" dirty="0">
                <a:solidFill>
                  <a:srgbClr val="333333"/>
                </a:solidFill>
                <a:latin typeface="Arial" charset="0"/>
                <a:cs typeface="Arial" charset="0"/>
              </a:rPr>
            </a:br>
            <a:r>
              <a:rPr lang="zh-CN" altLang="zh-CN" sz="2800" dirty="0">
                <a:solidFill>
                  <a:srgbClr val="333333"/>
                </a:solidFill>
                <a:latin typeface="Arial" charset="0"/>
                <a:cs typeface="Arial" charset="0"/>
              </a:rPr>
              <a:t>char c=input.next</a:t>
            </a:r>
            <a:r>
              <a:rPr lang="en-US" altLang="zh-CN" sz="2800" dirty="0">
                <a:solidFill>
                  <a:srgbClr val="333333"/>
                </a:solidFill>
                <a:latin typeface="Arial" charset="0"/>
                <a:cs typeface="Arial" charset="0"/>
              </a:rPr>
              <a:t>Line</a:t>
            </a:r>
            <a:r>
              <a:rPr lang="zh-CN" altLang="zh-CN" sz="2800" dirty="0">
                <a:solidFill>
                  <a:srgbClr val="333333"/>
                </a:solidFill>
                <a:latin typeface="Arial" charset="0"/>
                <a:cs typeface="Arial" charset="0"/>
              </a:rPr>
              <a:t>().charAt(0);</a:t>
            </a:r>
            <a:r>
              <a:rPr lang="zh-CN" altLang="zh-CN" sz="28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Rectangle 77"/>
          <p:cNvSpPr>
            <a:spLocks noChangeArrowheads="1"/>
          </p:cNvSpPr>
          <p:nvPr/>
        </p:nvSpPr>
        <p:spPr bwMode="auto">
          <a:xfrm>
            <a:off x="1543227" y="1783422"/>
            <a:ext cx="7400357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Java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语言提供了以下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种形式的注释。</a:t>
            </a:r>
          </a:p>
        </p:txBody>
      </p:sp>
      <p:sp>
        <p:nvSpPr>
          <p:cNvPr id="22" name="Rectangle 9"/>
          <p:cNvSpPr txBox="1">
            <a:spLocks noChangeArrowheads="1"/>
          </p:cNvSpPr>
          <p:nvPr/>
        </p:nvSpPr>
        <p:spPr bwMode="auto">
          <a:xfrm>
            <a:off x="1096371" y="1111723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3. </a:t>
            </a:r>
            <a:r>
              <a:rPr lang="zh-CN" altLang="en-US" dirty="0" smtClean="0">
                <a:ea typeface="宋体" panose="02010600030101010101" pitchFamily="2" charset="-122"/>
              </a:rPr>
              <a:t>注释语句</a:t>
            </a: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1106387" y="2321585"/>
            <a:ext cx="7400357" cy="529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// text</a:t>
            </a:r>
            <a:endParaRPr lang="zh-CN" altLang="en-US" sz="28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59124" y="4826270"/>
            <a:ext cx="9558068" cy="2238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88342" y="2887853"/>
            <a:ext cx="71962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从</a:t>
            </a:r>
            <a:r>
              <a:rPr lang="en-US" altLang="zh-CN" sz="2400" dirty="0" smtClean="0"/>
              <a:t>”//”</a:t>
            </a:r>
            <a:r>
              <a:rPr lang="zh-CN" altLang="en-US" sz="2400" dirty="0" smtClean="0"/>
              <a:t>到本行结束的所有字符均为注释</a:t>
            </a:r>
            <a:endParaRPr lang="en-US" altLang="zh-CN" sz="2400" dirty="0" smtClean="0"/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094611" y="3428301"/>
            <a:ext cx="7400357" cy="529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/*text*/</a:t>
            </a:r>
            <a:endParaRPr lang="zh-CN" altLang="en-US" sz="28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" name="Rectangle 77"/>
          <p:cNvSpPr>
            <a:spLocks noChangeArrowheads="1"/>
          </p:cNvSpPr>
          <p:nvPr/>
        </p:nvSpPr>
        <p:spPr bwMode="auto">
          <a:xfrm>
            <a:off x="1096950" y="4578691"/>
            <a:ext cx="7400357" cy="529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/**text*/</a:t>
            </a:r>
            <a:endParaRPr lang="zh-CN" altLang="en-US" sz="28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11808" y="4056531"/>
            <a:ext cx="71962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从</a:t>
            </a:r>
            <a:r>
              <a:rPr lang="en-US" altLang="zh-CN" sz="2400" dirty="0" smtClean="0"/>
              <a:t>”/*”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”*/”</a:t>
            </a:r>
            <a:r>
              <a:rPr lang="zh-CN" altLang="en-US" sz="2400" dirty="0" smtClean="0"/>
              <a:t>间的所有字符均为注释</a:t>
            </a:r>
            <a:endParaRPr lang="zh-CN" altLang="zh-CN" sz="2400" dirty="0"/>
          </a:p>
        </p:txBody>
      </p:sp>
      <p:sp>
        <p:nvSpPr>
          <p:cNvPr id="10" name="矩形 9"/>
          <p:cNvSpPr/>
          <p:nvPr/>
        </p:nvSpPr>
        <p:spPr>
          <a:xfrm>
            <a:off x="1530096" y="5196483"/>
            <a:ext cx="71962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从</a:t>
            </a:r>
            <a:r>
              <a:rPr lang="en-US" altLang="zh-CN" sz="2400" dirty="0" smtClean="0"/>
              <a:t>”/*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”*/”</a:t>
            </a:r>
            <a:r>
              <a:rPr lang="zh-CN" altLang="en-US" sz="2400" dirty="0" smtClean="0"/>
              <a:t>间的所有字符均为注释。当这类注释出现在任何声明之前时，会作为</a:t>
            </a:r>
            <a:r>
              <a:rPr lang="en-US" altLang="zh-CN" sz="2400" dirty="0" err="1" smtClean="0"/>
              <a:t>JavaDoc</a:t>
            </a:r>
            <a:r>
              <a:rPr lang="zh-CN" altLang="en-US" sz="2400" dirty="0" smtClean="0"/>
              <a:t>文档的内容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xmlns="" val="2116717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080000" y="1980000"/>
            <a:ext cx="774241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类名，接口名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：采用名词，首字母大写，内含的单词首字母大写。例如：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HelloWorld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125538" y="1199436"/>
            <a:ext cx="5375275" cy="695325"/>
            <a:chOff x="624" y="670"/>
            <a:chExt cx="3386" cy="547"/>
          </a:xfrm>
        </p:grpSpPr>
        <p:sp>
          <p:nvSpPr>
            <p:cNvPr id="28680" name="AutoShape 80"/>
            <p:cNvSpPr>
              <a:spLocks noChangeArrowheads="1"/>
            </p:cNvSpPr>
            <p:nvPr/>
          </p:nvSpPr>
          <p:spPr bwMode="gray">
            <a:xfrm>
              <a:off x="624" y="670"/>
              <a:ext cx="1302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1" name="Text Box 81"/>
            <p:cNvSpPr txBox="1">
              <a:spLocks noChangeArrowheads="1"/>
            </p:cNvSpPr>
            <p:nvPr/>
          </p:nvSpPr>
          <p:spPr bwMode="gray">
            <a:xfrm>
              <a:off x="707" y="724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命名准则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080000" y="3060000"/>
            <a:ext cx="75707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方法名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：采用动词，首字母小写，内含的单词首字母大写。例如：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actionPerformed</a:t>
            </a:r>
            <a:endParaRPr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" name="Text Box 78"/>
          <p:cNvSpPr txBox="1">
            <a:spLocks noChangeArrowheads="1"/>
          </p:cNvSpPr>
          <p:nvPr/>
        </p:nvSpPr>
        <p:spPr bwMode="gray">
          <a:xfrm>
            <a:off x="1080000" y="4140000"/>
            <a:ext cx="75707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变量名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：采用名词，首字母小写，内含的单词首字母大写。例如：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connectNumber</a:t>
            </a:r>
            <a:endParaRPr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Box 78"/>
          <p:cNvSpPr txBox="1">
            <a:spLocks noChangeArrowheads="1"/>
          </p:cNvSpPr>
          <p:nvPr/>
        </p:nvSpPr>
        <p:spPr bwMode="gray">
          <a:xfrm>
            <a:off x="1080000" y="5220000"/>
            <a:ext cx="75707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常量名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：全部大写，单词用下划线分开。例如：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HEAD_COUNT</a:t>
            </a:r>
            <a:endParaRPr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11" grpId="0"/>
      <p:bldP spid="13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Rectangle 77"/>
          <p:cNvSpPr>
            <a:spLocks noChangeArrowheads="1"/>
          </p:cNvSpPr>
          <p:nvPr/>
        </p:nvSpPr>
        <p:spPr bwMode="auto">
          <a:xfrm>
            <a:off x="1197933" y="1650584"/>
            <a:ext cx="7400357" cy="529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   </a:t>
            </a:r>
          </a:p>
        </p:txBody>
      </p:sp>
      <p:sp>
        <p:nvSpPr>
          <p:cNvPr id="21" name="Rectangle 72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ea typeface="宋体" panose="02010600030101010101" pitchFamily="2" charset="-122"/>
              </a:rPr>
              <a:t>三、运算符和表达式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22" name="Rectangle 9"/>
          <p:cNvSpPr txBox="1">
            <a:spLocks noChangeArrowheads="1"/>
          </p:cNvSpPr>
          <p:nvPr/>
        </p:nvSpPr>
        <p:spPr bwMode="auto">
          <a:xfrm>
            <a:off x="1096371" y="1111723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1. </a:t>
            </a:r>
            <a:r>
              <a:rPr lang="zh-CN" altLang="en-US" dirty="0" smtClean="0">
                <a:ea typeface="宋体" panose="02010600030101010101" pitchFamily="2" charset="-122"/>
              </a:rPr>
              <a:t>运算符</a:t>
            </a:r>
            <a:endParaRPr lang="en-US" altLang="zh-CN" sz="3000" dirty="0">
              <a:ea typeface="宋体" panose="02010600030101010101" pitchFamily="2" charset="-122"/>
            </a:endParaRPr>
          </a:p>
        </p:txBody>
      </p:sp>
      <p:grpSp>
        <p:nvGrpSpPr>
          <p:cNvPr id="10" name="Group 21"/>
          <p:cNvGrpSpPr>
            <a:grpSpLocks noChangeAspect="1"/>
          </p:cNvGrpSpPr>
          <p:nvPr/>
        </p:nvGrpSpPr>
        <p:grpSpPr bwMode="auto">
          <a:xfrm>
            <a:off x="-189571" y="3706643"/>
            <a:ext cx="10248376" cy="3396685"/>
            <a:chOff x="2362" y="9659"/>
            <a:chExt cx="8334" cy="3288"/>
          </a:xfrm>
        </p:grpSpPr>
        <p:sp>
          <p:nvSpPr>
            <p:cNvPr id="11" name="AutoShape 31"/>
            <p:cNvSpPr>
              <a:spLocks noChangeAspect="1" noChangeArrowheads="1" noTextEdit="1"/>
            </p:cNvSpPr>
            <p:nvPr/>
          </p:nvSpPr>
          <p:spPr bwMode="auto">
            <a:xfrm>
              <a:off x="2362" y="9766"/>
              <a:ext cx="8075" cy="318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Text Box 30"/>
            <p:cNvSpPr txBox="1">
              <a:spLocks noChangeArrowheads="1"/>
            </p:cNvSpPr>
            <p:nvPr/>
          </p:nvSpPr>
          <p:spPr bwMode="auto">
            <a:xfrm>
              <a:off x="2514" y="10858"/>
              <a:ext cx="797" cy="3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Times New Roman" pitchFamily="18" charset="0"/>
                </a:rPr>
                <a:t>运算符</a:t>
              </a:r>
              <a:endParaRPr kumimoji="0" lang="zh-CN" sz="200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3" name="AutoShape 29"/>
            <p:cNvSpPr>
              <a:spLocks/>
            </p:cNvSpPr>
            <p:nvPr/>
          </p:nvSpPr>
          <p:spPr bwMode="auto">
            <a:xfrm>
              <a:off x="3311" y="9790"/>
              <a:ext cx="299" cy="2554"/>
            </a:xfrm>
            <a:prstGeom prst="leftBrace">
              <a:avLst>
                <a:gd name="adj1" fmla="val 7118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Text Box 28"/>
            <p:cNvSpPr txBox="1">
              <a:spLocks noChangeArrowheads="1"/>
            </p:cNvSpPr>
            <p:nvPr/>
          </p:nvSpPr>
          <p:spPr bwMode="auto">
            <a:xfrm>
              <a:off x="3610" y="9659"/>
              <a:ext cx="4603" cy="3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i="0" u="none" strike="noStrike" cap="none" normalizeH="0" baseline="0" dirty="0" smtClean="0">
                  <a:ln>
                    <a:noFill/>
                  </a:ln>
                  <a:latin typeface="+mn-ea"/>
                  <a:ea typeface="+mn-ea"/>
                  <a:cs typeface="Times New Roman" pitchFamily="18" charset="0"/>
                </a:rPr>
                <a:t>算术运算符</a:t>
              </a: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（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+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、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、*、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/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、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%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、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++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、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--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、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+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、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-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）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5" name="Text Box 27"/>
            <p:cNvSpPr txBox="1">
              <a:spLocks noChangeArrowheads="1"/>
            </p:cNvSpPr>
            <p:nvPr/>
          </p:nvSpPr>
          <p:spPr bwMode="auto">
            <a:xfrm>
              <a:off x="3610" y="10054"/>
              <a:ext cx="4356" cy="3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i="0" u="none" strike="noStrike" cap="none" normalizeH="0" baseline="0" dirty="0" smtClean="0">
                  <a:ln>
                    <a:noFill/>
                  </a:ln>
                  <a:latin typeface="+mn-ea"/>
                  <a:ea typeface="+mn-ea"/>
                  <a:cs typeface="Times New Roman" pitchFamily="18" charset="0"/>
                </a:rPr>
                <a:t>关系运算符</a:t>
              </a: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（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==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、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!=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、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&gt;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、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&gt;=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、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&lt;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、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&lt;=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）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3610" y="10463"/>
              <a:ext cx="3654" cy="3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i="0" u="none" strike="noStrike" cap="none" normalizeH="0" baseline="0" dirty="0" smtClean="0">
                  <a:ln>
                    <a:noFill/>
                  </a:ln>
                  <a:latin typeface="+mn-ea"/>
                  <a:ea typeface="+mn-ea"/>
                  <a:cs typeface="Times New Roman" pitchFamily="18" charset="0"/>
                </a:rPr>
                <a:t>逻辑运算符</a:t>
              </a: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（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&amp;&amp;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、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||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、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!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）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7" name="Text Box 25"/>
            <p:cNvSpPr txBox="1">
              <a:spLocks noChangeArrowheads="1"/>
            </p:cNvSpPr>
            <p:nvPr/>
          </p:nvSpPr>
          <p:spPr bwMode="auto">
            <a:xfrm>
              <a:off x="3610" y="10858"/>
              <a:ext cx="4652" cy="3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i="0" u="none" strike="noStrike" cap="none" normalizeH="0" baseline="0" dirty="0" smtClean="0">
                  <a:ln>
                    <a:noFill/>
                  </a:ln>
                  <a:latin typeface="+mn-ea"/>
                  <a:ea typeface="+mn-ea"/>
                  <a:cs typeface="Times New Roman" pitchFamily="18" charset="0"/>
                </a:rPr>
                <a:t>位运算符</a:t>
              </a: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（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&amp;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、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|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、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~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、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^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、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&gt;&gt;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、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&lt;&lt;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、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&gt;&gt;&gt;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）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8" name="Text Box 24"/>
            <p:cNvSpPr txBox="1">
              <a:spLocks noChangeArrowheads="1"/>
            </p:cNvSpPr>
            <p:nvPr/>
          </p:nvSpPr>
          <p:spPr bwMode="auto">
            <a:xfrm>
              <a:off x="3610" y="11254"/>
              <a:ext cx="7086" cy="3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i="0" u="none" strike="noStrike" cap="none" normalizeH="0" baseline="0" dirty="0" smtClean="0">
                  <a:ln>
                    <a:noFill/>
                  </a:ln>
                  <a:latin typeface="+mn-ea"/>
                  <a:ea typeface="+mn-ea"/>
                  <a:cs typeface="Times New Roman" pitchFamily="18" charset="0"/>
                </a:rPr>
                <a:t>赋值运算符</a:t>
              </a: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（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=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、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+=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、*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=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、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/=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、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%=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、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&amp;=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、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|=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、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^=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、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&gt;&gt;=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、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&lt;&lt;=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、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&gt;&gt;&gt;=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）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9" name="Text Box 23"/>
            <p:cNvSpPr txBox="1">
              <a:spLocks noChangeArrowheads="1"/>
            </p:cNvSpPr>
            <p:nvPr/>
          </p:nvSpPr>
          <p:spPr bwMode="auto">
            <a:xfrm>
              <a:off x="3610" y="11649"/>
              <a:ext cx="3654" cy="3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i="0" u="none" strike="noStrike" cap="none" normalizeH="0" baseline="0" dirty="0" smtClean="0">
                  <a:ln>
                    <a:noFill/>
                  </a:ln>
                  <a:latin typeface="+mn-ea"/>
                  <a:ea typeface="+mn-ea"/>
                  <a:cs typeface="Times New Roman" pitchFamily="18" charset="0"/>
                </a:rPr>
                <a:t>条件运算符</a:t>
              </a: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（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?: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）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3610" y="12044"/>
              <a:ext cx="3810" cy="3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i="0" u="none" strike="noStrike" cap="none" normalizeH="0" baseline="0" dirty="0" smtClean="0">
                  <a:ln>
                    <a:noFill/>
                  </a:ln>
                  <a:latin typeface="+mn-ea"/>
                  <a:ea typeface="+mn-ea"/>
                  <a:cs typeface="Times New Roman" pitchFamily="18" charset="0"/>
                </a:rPr>
                <a:t>其他运算符</a:t>
              </a:r>
              <a:r>
                <a: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（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.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、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[]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、</a:t>
              </a: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instanceof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、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new</a:t>
              </a:r>
              <a:r>
                <a:rPr kumimoji="0" lang="zh-CN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）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</p:grpSp>
      <p:grpSp>
        <p:nvGrpSpPr>
          <p:cNvPr id="24" name="组合 19">
            <a:extLst>
              <a:ext uri="{FF2B5EF4-FFF2-40B4-BE49-F238E27FC236}">
                <a16:creationId xmlns:a16="http://schemas.microsoft.com/office/drawing/2014/main" xmlns="" id="{F09C6B24-486E-4649-8504-BAD153CC1861}"/>
              </a:ext>
            </a:extLst>
          </p:cNvPr>
          <p:cNvGrpSpPr/>
          <p:nvPr/>
        </p:nvGrpSpPr>
        <p:grpSpPr>
          <a:xfrm>
            <a:off x="1388686" y="1236380"/>
            <a:ext cx="7229193" cy="2209346"/>
            <a:chOff x="1931888" y="3492500"/>
            <a:chExt cx="6496050" cy="3494769"/>
          </a:xfrm>
        </p:grpSpPr>
        <p:grpSp>
          <p:nvGrpSpPr>
            <p:cNvPr id="25" name="Group 73"/>
            <p:cNvGrpSpPr>
              <a:grpSpLocks/>
            </p:cNvGrpSpPr>
            <p:nvPr/>
          </p:nvGrpSpPr>
          <p:grpSpPr bwMode="auto">
            <a:xfrm>
              <a:off x="1931888" y="3492500"/>
              <a:ext cx="6496050" cy="3241151"/>
              <a:chOff x="657" y="1344"/>
              <a:chExt cx="2112" cy="2668"/>
            </a:xfrm>
          </p:grpSpPr>
          <p:sp>
            <p:nvSpPr>
              <p:cNvPr id="27" name="AutoShape 74"/>
              <p:cNvSpPr>
                <a:spLocks noChangeArrowheads="1"/>
              </p:cNvSpPr>
              <p:nvPr/>
            </p:nvSpPr>
            <p:spPr bwMode="gray">
              <a:xfrm>
                <a:off x="657" y="2135"/>
                <a:ext cx="2112" cy="1877"/>
              </a:xfrm>
              <a:prstGeom prst="roundRect">
                <a:avLst>
                  <a:gd name="adj" fmla="val 10347"/>
                </a:avLst>
              </a:prstGeom>
              <a:gradFill rotWithShape="1">
                <a:gsLst>
                  <a:gs pos="0">
                    <a:srgbClr val="CCECFF"/>
                  </a:gs>
                  <a:gs pos="100000">
                    <a:srgbClr val="FFFFFF"/>
                  </a:gs>
                </a:gsLst>
                <a:lin ang="18900000" scaled="1"/>
              </a:gradFill>
              <a:ln w="50800">
                <a:solidFill>
                  <a:srgbClr val="7099E2"/>
                </a:solidFill>
                <a:round/>
                <a:headEnd/>
                <a:tailEnd/>
              </a:ln>
              <a:effectLst>
                <a:outerShdw dist="107763" dir="2700000" algn="ctr" rotWithShape="0">
                  <a:srgbClr val="C0C0C0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85000"/>
                  <a:buFont typeface="Wingdings" panose="05000000000000000000" pitchFamily="2" charset="2"/>
                  <a:buChar char="£"/>
                  <a:defRPr sz="3200" b="1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05000"/>
                  <a:buChar char="•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8" name="Freeform 76"/>
              <p:cNvSpPr>
                <a:spLocks/>
              </p:cNvSpPr>
              <p:nvPr/>
            </p:nvSpPr>
            <p:spPr bwMode="gray">
              <a:xfrm>
                <a:off x="2425" y="1344"/>
                <a:ext cx="233" cy="254"/>
              </a:xfrm>
              <a:custGeom>
                <a:avLst/>
                <a:gdLst>
                  <a:gd name="T0" fmla="*/ 67 w 267"/>
                  <a:gd name="T1" fmla="*/ 0 h 292"/>
                  <a:gd name="T2" fmla="*/ 81 w 267"/>
                  <a:gd name="T3" fmla="*/ 3 h 292"/>
                  <a:gd name="T4" fmla="*/ 93 w 267"/>
                  <a:gd name="T5" fmla="*/ 6 h 292"/>
                  <a:gd name="T6" fmla="*/ 106 w 267"/>
                  <a:gd name="T7" fmla="*/ 13 h 292"/>
                  <a:gd name="T8" fmla="*/ 116 w 267"/>
                  <a:gd name="T9" fmla="*/ 21 h 292"/>
                  <a:gd name="T10" fmla="*/ 124 w 267"/>
                  <a:gd name="T11" fmla="*/ 32 h 292"/>
                  <a:gd name="T12" fmla="*/ 129 w 267"/>
                  <a:gd name="T13" fmla="*/ 43 h 292"/>
                  <a:gd name="T14" fmla="*/ 134 w 267"/>
                  <a:gd name="T15" fmla="*/ 58 h 292"/>
                  <a:gd name="T16" fmla="*/ 134 w 267"/>
                  <a:gd name="T17" fmla="*/ 73 h 292"/>
                  <a:gd name="T18" fmla="*/ 134 w 267"/>
                  <a:gd name="T19" fmla="*/ 87 h 292"/>
                  <a:gd name="T20" fmla="*/ 129 w 267"/>
                  <a:gd name="T21" fmla="*/ 102 h 292"/>
                  <a:gd name="T22" fmla="*/ 124 w 267"/>
                  <a:gd name="T23" fmla="*/ 113 h 292"/>
                  <a:gd name="T24" fmla="*/ 116 w 267"/>
                  <a:gd name="T25" fmla="*/ 124 h 292"/>
                  <a:gd name="T26" fmla="*/ 106 w 267"/>
                  <a:gd name="T27" fmla="*/ 133 h 292"/>
                  <a:gd name="T28" fmla="*/ 93 w 267"/>
                  <a:gd name="T29" fmla="*/ 139 h 292"/>
                  <a:gd name="T30" fmla="*/ 81 w 267"/>
                  <a:gd name="T31" fmla="*/ 144 h 292"/>
                  <a:gd name="T32" fmla="*/ 67 w 267"/>
                  <a:gd name="T33" fmla="*/ 145 h 292"/>
                  <a:gd name="T34" fmla="*/ 52 w 267"/>
                  <a:gd name="T35" fmla="*/ 144 h 292"/>
                  <a:gd name="T36" fmla="*/ 38 w 267"/>
                  <a:gd name="T37" fmla="*/ 138 h 292"/>
                  <a:gd name="T38" fmla="*/ 26 w 267"/>
                  <a:gd name="T39" fmla="*/ 130 h 292"/>
                  <a:gd name="T40" fmla="*/ 15 w 267"/>
                  <a:gd name="T41" fmla="*/ 118 h 292"/>
                  <a:gd name="T42" fmla="*/ 7 w 267"/>
                  <a:gd name="T43" fmla="*/ 104 h 292"/>
                  <a:gd name="T44" fmla="*/ 3 w 267"/>
                  <a:gd name="T45" fmla="*/ 89 h 292"/>
                  <a:gd name="T46" fmla="*/ 0 w 267"/>
                  <a:gd name="T47" fmla="*/ 73 h 292"/>
                  <a:gd name="T48" fmla="*/ 3 w 267"/>
                  <a:gd name="T49" fmla="*/ 56 h 292"/>
                  <a:gd name="T50" fmla="*/ 7 w 267"/>
                  <a:gd name="T51" fmla="*/ 40 h 292"/>
                  <a:gd name="T52" fmla="*/ 15 w 267"/>
                  <a:gd name="T53" fmla="*/ 27 h 292"/>
                  <a:gd name="T54" fmla="*/ 26 w 267"/>
                  <a:gd name="T55" fmla="*/ 16 h 292"/>
                  <a:gd name="T56" fmla="*/ 38 w 267"/>
                  <a:gd name="T57" fmla="*/ 7 h 292"/>
                  <a:gd name="T58" fmla="*/ 52 w 267"/>
                  <a:gd name="T59" fmla="*/ 3 h 292"/>
                  <a:gd name="T60" fmla="*/ 67 w 267"/>
                  <a:gd name="T61" fmla="*/ 0 h 292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267" h="292">
                    <a:moveTo>
                      <a:pt x="133" y="0"/>
                    </a:moveTo>
                    <a:lnTo>
                      <a:pt x="161" y="3"/>
                    </a:lnTo>
                    <a:lnTo>
                      <a:pt x="186" y="12"/>
                    </a:lnTo>
                    <a:lnTo>
                      <a:pt x="209" y="25"/>
                    </a:lnTo>
                    <a:lnTo>
                      <a:pt x="228" y="42"/>
                    </a:lnTo>
                    <a:lnTo>
                      <a:pt x="245" y="64"/>
                    </a:lnTo>
                    <a:lnTo>
                      <a:pt x="257" y="88"/>
                    </a:lnTo>
                    <a:lnTo>
                      <a:pt x="265" y="116"/>
                    </a:lnTo>
                    <a:lnTo>
                      <a:pt x="267" y="146"/>
                    </a:lnTo>
                    <a:lnTo>
                      <a:pt x="265" y="175"/>
                    </a:lnTo>
                    <a:lnTo>
                      <a:pt x="257" y="203"/>
                    </a:lnTo>
                    <a:lnTo>
                      <a:pt x="245" y="227"/>
                    </a:lnTo>
                    <a:lnTo>
                      <a:pt x="228" y="249"/>
                    </a:lnTo>
                    <a:lnTo>
                      <a:pt x="209" y="267"/>
                    </a:lnTo>
                    <a:lnTo>
                      <a:pt x="186" y="281"/>
                    </a:lnTo>
                    <a:lnTo>
                      <a:pt x="161" y="289"/>
                    </a:lnTo>
                    <a:lnTo>
                      <a:pt x="133" y="292"/>
                    </a:lnTo>
                    <a:lnTo>
                      <a:pt x="103" y="288"/>
                    </a:lnTo>
                    <a:lnTo>
                      <a:pt x="75" y="277"/>
                    </a:lnTo>
                    <a:lnTo>
                      <a:pt x="51" y="260"/>
                    </a:lnTo>
                    <a:lnTo>
                      <a:pt x="29" y="237"/>
                    </a:lnTo>
                    <a:lnTo>
                      <a:pt x="13" y="210"/>
                    </a:lnTo>
                    <a:lnTo>
                      <a:pt x="4" y="178"/>
                    </a:lnTo>
                    <a:lnTo>
                      <a:pt x="0" y="146"/>
                    </a:lnTo>
                    <a:lnTo>
                      <a:pt x="4" y="113"/>
                    </a:lnTo>
                    <a:lnTo>
                      <a:pt x="13" y="81"/>
                    </a:lnTo>
                    <a:lnTo>
                      <a:pt x="29" y="54"/>
                    </a:lnTo>
                    <a:lnTo>
                      <a:pt x="51" y="32"/>
                    </a:lnTo>
                    <a:lnTo>
                      <a:pt x="75" y="14"/>
                    </a:lnTo>
                    <a:lnTo>
                      <a:pt x="103" y="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7099E2"/>
              </a:solidFill>
              <a:ln>
                <a:noFill/>
              </a:ln>
              <a:effectLst>
                <a:outerShdw dist="91581" dir="3378596" algn="ctr" rotWithShape="0">
                  <a:srgbClr val="C0C0C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F7F16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" name="Text Box 78"/>
            <p:cNvSpPr txBox="1">
              <a:spLocks noChangeArrowheads="1"/>
            </p:cNvSpPr>
            <p:nvPr/>
          </p:nvSpPr>
          <p:spPr bwMode="gray">
            <a:xfrm>
              <a:off x="2045150" y="4475311"/>
              <a:ext cx="6115937" cy="2511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None/>
              </a:pP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   对各种类型的数据进行加工的过程称为</a:t>
              </a:r>
              <a:r>
                <a:rPr lang="zh-CN" altLang="en-US" sz="28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运算</a:t>
              </a: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，表示各种不同运算的符号称为</a:t>
              </a:r>
              <a:r>
                <a:rPr lang="zh-CN" altLang="en-US" sz="28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运算符</a:t>
              </a: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，参与运算的数据称为</a:t>
              </a:r>
              <a:r>
                <a:rPr lang="zh-CN" altLang="en-US" sz="28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操作数</a:t>
              </a: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。</a:t>
              </a:r>
            </a:p>
            <a:p>
              <a:pPr>
                <a:spcBef>
                  <a:spcPct val="0"/>
                </a:spcBef>
                <a:buSzTx/>
                <a:buNone/>
              </a:pPr>
              <a:endPara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116717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Rectangle 77"/>
          <p:cNvSpPr>
            <a:spLocks noChangeArrowheads="1"/>
          </p:cNvSpPr>
          <p:nvPr/>
        </p:nvSpPr>
        <p:spPr bwMode="auto">
          <a:xfrm>
            <a:off x="1060146" y="1788370"/>
            <a:ext cx="7400357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    </a:t>
            </a: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endParaRPr lang="zh-CN" altLang="en-US" sz="2800" dirty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2" name="Rectangle 9"/>
          <p:cNvSpPr txBox="1">
            <a:spLocks noChangeArrowheads="1"/>
          </p:cNvSpPr>
          <p:nvPr/>
        </p:nvSpPr>
        <p:spPr bwMode="auto">
          <a:xfrm>
            <a:off x="1096371" y="1111723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2. </a:t>
            </a:r>
            <a:r>
              <a:rPr lang="zh-CN" altLang="en-US" dirty="0" smtClean="0">
                <a:ea typeface="宋体" panose="02010600030101010101" pitchFamily="2" charset="-122"/>
              </a:rPr>
              <a:t>表达式</a:t>
            </a:r>
            <a:endParaRPr lang="en-US" altLang="zh-CN" sz="3000" dirty="0">
              <a:ea typeface="宋体" panose="02010600030101010101" pitchFamily="2" charset="-122"/>
            </a:endParaRPr>
          </a:p>
        </p:txBody>
      </p:sp>
      <p:grpSp>
        <p:nvGrpSpPr>
          <p:cNvPr id="5" name="组合 19">
            <a:extLst>
              <a:ext uri="{FF2B5EF4-FFF2-40B4-BE49-F238E27FC236}">
                <a16:creationId xmlns:a16="http://schemas.microsoft.com/office/drawing/2014/main" xmlns="" id="{F09C6B24-486E-4649-8504-BAD153CC1861}"/>
              </a:ext>
            </a:extLst>
          </p:cNvPr>
          <p:cNvGrpSpPr/>
          <p:nvPr/>
        </p:nvGrpSpPr>
        <p:grpSpPr>
          <a:xfrm>
            <a:off x="1187964" y="1180623"/>
            <a:ext cx="7229193" cy="2692119"/>
            <a:chOff x="1931888" y="3492500"/>
            <a:chExt cx="6496050" cy="3724080"/>
          </a:xfrm>
        </p:grpSpPr>
        <p:grpSp>
          <p:nvGrpSpPr>
            <p:cNvPr id="6" name="Group 73"/>
            <p:cNvGrpSpPr>
              <a:grpSpLocks/>
            </p:cNvGrpSpPr>
            <p:nvPr/>
          </p:nvGrpSpPr>
          <p:grpSpPr bwMode="auto">
            <a:xfrm>
              <a:off x="1931888" y="3492500"/>
              <a:ext cx="6496050" cy="3365063"/>
              <a:chOff x="657" y="1344"/>
              <a:chExt cx="2112" cy="2770"/>
            </a:xfrm>
          </p:grpSpPr>
          <p:sp>
            <p:nvSpPr>
              <p:cNvPr id="8" name="AutoShape 74"/>
              <p:cNvSpPr>
                <a:spLocks noChangeArrowheads="1"/>
              </p:cNvSpPr>
              <p:nvPr/>
            </p:nvSpPr>
            <p:spPr bwMode="gray">
              <a:xfrm>
                <a:off x="657" y="2135"/>
                <a:ext cx="2112" cy="1979"/>
              </a:xfrm>
              <a:prstGeom prst="roundRect">
                <a:avLst>
                  <a:gd name="adj" fmla="val 10347"/>
                </a:avLst>
              </a:prstGeom>
              <a:gradFill rotWithShape="1">
                <a:gsLst>
                  <a:gs pos="0">
                    <a:srgbClr val="CCECFF"/>
                  </a:gs>
                  <a:gs pos="100000">
                    <a:srgbClr val="FFFFFF"/>
                  </a:gs>
                </a:gsLst>
                <a:lin ang="18900000" scaled="1"/>
              </a:gradFill>
              <a:ln w="50800">
                <a:solidFill>
                  <a:srgbClr val="7099E2"/>
                </a:solidFill>
                <a:round/>
                <a:headEnd/>
                <a:tailEnd/>
              </a:ln>
              <a:effectLst>
                <a:outerShdw dist="107763" dir="2700000" algn="ctr" rotWithShape="0">
                  <a:srgbClr val="C0C0C0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85000"/>
                  <a:buFont typeface="Wingdings" panose="05000000000000000000" pitchFamily="2" charset="2"/>
                  <a:buChar char="£"/>
                  <a:defRPr sz="3200" b="1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05000"/>
                  <a:buChar char="•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" name="Freeform 76"/>
              <p:cNvSpPr>
                <a:spLocks/>
              </p:cNvSpPr>
              <p:nvPr/>
            </p:nvSpPr>
            <p:spPr bwMode="gray">
              <a:xfrm>
                <a:off x="2425" y="1344"/>
                <a:ext cx="233" cy="254"/>
              </a:xfrm>
              <a:custGeom>
                <a:avLst/>
                <a:gdLst>
                  <a:gd name="T0" fmla="*/ 67 w 267"/>
                  <a:gd name="T1" fmla="*/ 0 h 292"/>
                  <a:gd name="T2" fmla="*/ 81 w 267"/>
                  <a:gd name="T3" fmla="*/ 3 h 292"/>
                  <a:gd name="T4" fmla="*/ 93 w 267"/>
                  <a:gd name="T5" fmla="*/ 6 h 292"/>
                  <a:gd name="T6" fmla="*/ 106 w 267"/>
                  <a:gd name="T7" fmla="*/ 13 h 292"/>
                  <a:gd name="T8" fmla="*/ 116 w 267"/>
                  <a:gd name="T9" fmla="*/ 21 h 292"/>
                  <a:gd name="T10" fmla="*/ 124 w 267"/>
                  <a:gd name="T11" fmla="*/ 32 h 292"/>
                  <a:gd name="T12" fmla="*/ 129 w 267"/>
                  <a:gd name="T13" fmla="*/ 43 h 292"/>
                  <a:gd name="T14" fmla="*/ 134 w 267"/>
                  <a:gd name="T15" fmla="*/ 58 h 292"/>
                  <a:gd name="T16" fmla="*/ 134 w 267"/>
                  <a:gd name="T17" fmla="*/ 73 h 292"/>
                  <a:gd name="T18" fmla="*/ 134 w 267"/>
                  <a:gd name="T19" fmla="*/ 87 h 292"/>
                  <a:gd name="T20" fmla="*/ 129 w 267"/>
                  <a:gd name="T21" fmla="*/ 102 h 292"/>
                  <a:gd name="T22" fmla="*/ 124 w 267"/>
                  <a:gd name="T23" fmla="*/ 113 h 292"/>
                  <a:gd name="T24" fmla="*/ 116 w 267"/>
                  <a:gd name="T25" fmla="*/ 124 h 292"/>
                  <a:gd name="T26" fmla="*/ 106 w 267"/>
                  <a:gd name="T27" fmla="*/ 133 h 292"/>
                  <a:gd name="T28" fmla="*/ 93 w 267"/>
                  <a:gd name="T29" fmla="*/ 139 h 292"/>
                  <a:gd name="T30" fmla="*/ 81 w 267"/>
                  <a:gd name="T31" fmla="*/ 144 h 292"/>
                  <a:gd name="T32" fmla="*/ 67 w 267"/>
                  <a:gd name="T33" fmla="*/ 145 h 292"/>
                  <a:gd name="T34" fmla="*/ 52 w 267"/>
                  <a:gd name="T35" fmla="*/ 144 h 292"/>
                  <a:gd name="T36" fmla="*/ 38 w 267"/>
                  <a:gd name="T37" fmla="*/ 138 h 292"/>
                  <a:gd name="T38" fmla="*/ 26 w 267"/>
                  <a:gd name="T39" fmla="*/ 130 h 292"/>
                  <a:gd name="T40" fmla="*/ 15 w 267"/>
                  <a:gd name="T41" fmla="*/ 118 h 292"/>
                  <a:gd name="T42" fmla="*/ 7 w 267"/>
                  <a:gd name="T43" fmla="*/ 104 h 292"/>
                  <a:gd name="T44" fmla="*/ 3 w 267"/>
                  <a:gd name="T45" fmla="*/ 89 h 292"/>
                  <a:gd name="T46" fmla="*/ 0 w 267"/>
                  <a:gd name="T47" fmla="*/ 73 h 292"/>
                  <a:gd name="T48" fmla="*/ 3 w 267"/>
                  <a:gd name="T49" fmla="*/ 56 h 292"/>
                  <a:gd name="T50" fmla="*/ 7 w 267"/>
                  <a:gd name="T51" fmla="*/ 40 h 292"/>
                  <a:gd name="T52" fmla="*/ 15 w 267"/>
                  <a:gd name="T53" fmla="*/ 27 h 292"/>
                  <a:gd name="T54" fmla="*/ 26 w 267"/>
                  <a:gd name="T55" fmla="*/ 16 h 292"/>
                  <a:gd name="T56" fmla="*/ 38 w 267"/>
                  <a:gd name="T57" fmla="*/ 7 h 292"/>
                  <a:gd name="T58" fmla="*/ 52 w 267"/>
                  <a:gd name="T59" fmla="*/ 3 h 292"/>
                  <a:gd name="T60" fmla="*/ 67 w 267"/>
                  <a:gd name="T61" fmla="*/ 0 h 292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267" h="292">
                    <a:moveTo>
                      <a:pt x="133" y="0"/>
                    </a:moveTo>
                    <a:lnTo>
                      <a:pt x="161" y="3"/>
                    </a:lnTo>
                    <a:lnTo>
                      <a:pt x="186" y="12"/>
                    </a:lnTo>
                    <a:lnTo>
                      <a:pt x="209" y="25"/>
                    </a:lnTo>
                    <a:lnTo>
                      <a:pt x="228" y="42"/>
                    </a:lnTo>
                    <a:lnTo>
                      <a:pt x="245" y="64"/>
                    </a:lnTo>
                    <a:lnTo>
                      <a:pt x="257" y="88"/>
                    </a:lnTo>
                    <a:lnTo>
                      <a:pt x="265" y="116"/>
                    </a:lnTo>
                    <a:lnTo>
                      <a:pt x="267" y="146"/>
                    </a:lnTo>
                    <a:lnTo>
                      <a:pt x="265" y="175"/>
                    </a:lnTo>
                    <a:lnTo>
                      <a:pt x="257" y="203"/>
                    </a:lnTo>
                    <a:lnTo>
                      <a:pt x="245" y="227"/>
                    </a:lnTo>
                    <a:lnTo>
                      <a:pt x="228" y="249"/>
                    </a:lnTo>
                    <a:lnTo>
                      <a:pt x="209" y="267"/>
                    </a:lnTo>
                    <a:lnTo>
                      <a:pt x="186" y="281"/>
                    </a:lnTo>
                    <a:lnTo>
                      <a:pt x="161" y="289"/>
                    </a:lnTo>
                    <a:lnTo>
                      <a:pt x="133" y="292"/>
                    </a:lnTo>
                    <a:lnTo>
                      <a:pt x="103" y="288"/>
                    </a:lnTo>
                    <a:lnTo>
                      <a:pt x="75" y="277"/>
                    </a:lnTo>
                    <a:lnTo>
                      <a:pt x="51" y="260"/>
                    </a:lnTo>
                    <a:lnTo>
                      <a:pt x="29" y="237"/>
                    </a:lnTo>
                    <a:lnTo>
                      <a:pt x="13" y="210"/>
                    </a:lnTo>
                    <a:lnTo>
                      <a:pt x="4" y="178"/>
                    </a:lnTo>
                    <a:lnTo>
                      <a:pt x="0" y="146"/>
                    </a:lnTo>
                    <a:lnTo>
                      <a:pt x="4" y="113"/>
                    </a:lnTo>
                    <a:lnTo>
                      <a:pt x="13" y="81"/>
                    </a:lnTo>
                    <a:lnTo>
                      <a:pt x="29" y="54"/>
                    </a:lnTo>
                    <a:lnTo>
                      <a:pt x="51" y="32"/>
                    </a:lnTo>
                    <a:lnTo>
                      <a:pt x="75" y="14"/>
                    </a:lnTo>
                    <a:lnTo>
                      <a:pt x="103" y="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7099E2"/>
              </a:solidFill>
              <a:ln>
                <a:noFill/>
              </a:ln>
              <a:effectLst>
                <a:outerShdw dist="91581" dir="3378596" algn="ctr" rotWithShape="0">
                  <a:srgbClr val="C0C0C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F7F16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" name="Text Box 78"/>
            <p:cNvSpPr txBox="1">
              <a:spLocks noChangeArrowheads="1"/>
            </p:cNvSpPr>
            <p:nvPr/>
          </p:nvSpPr>
          <p:spPr bwMode="gray">
            <a:xfrm>
              <a:off x="2115293" y="4704622"/>
              <a:ext cx="6115937" cy="2511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None/>
              </a:pP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   表达式是</a:t>
              </a:r>
              <a:r>
                <a:rPr lang="zh-CN" altLang="en-US" sz="28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用运算符把操作数连接起来的式子</a:t>
              </a: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，可分为</a:t>
              </a:r>
              <a:r>
                <a:rPr lang="zh-CN" altLang="en-US" sz="2800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算术表达式</a:t>
              </a: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、</a:t>
              </a:r>
              <a:r>
                <a:rPr lang="zh-CN" altLang="en-US" sz="2800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关系表达式</a:t>
              </a: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、</a:t>
              </a:r>
              <a:r>
                <a:rPr lang="zh-CN" altLang="en-US" sz="2800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逻辑表达式</a:t>
              </a: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、</a:t>
              </a:r>
              <a:r>
                <a:rPr lang="zh-CN" altLang="en-US" sz="2800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赋值表达式</a:t>
              </a: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、</a:t>
              </a:r>
              <a:r>
                <a:rPr lang="zh-CN" altLang="en-US" sz="2800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条件表达式</a:t>
              </a: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。</a:t>
              </a:r>
            </a:p>
            <a:p>
              <a:pPr>
                <a:spcBef>
                  <a:spcPct val="0"/>
                </a:spcBef>
                <a:buSzTx/>
                <a:buNone/>
              </a:pPr>
              <a:endPara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116717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1106274" y="1028840"/>
            <a:ext cx="5044419" cy="684940"/>
            <a:chOff x="720" y="1407"/>
            <a:chExt cx="4094" cy="444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094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None/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一、算术运算符和算术表达式</a:t>
              </a:r>
              <a:endParaRPr lang="zh-CN" altLang="en-US" sz="28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" name="Group 63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3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02965" y="1661584"/>
            <a:ext cx="773995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算术表达式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是由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算术运算符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将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操作数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连接组成的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表达式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，例如：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x+y%z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。算术运算符见下表所示。</a:t>
            </a:r>
            <a:endParaRPr lang="zh-CN" altLang="en-US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714481" y="3039296"/>
          <a:ext cx="5656475" cy="3643340"/>
        </p:xfrm>
        <a:graphic>
          <a:graphicData uri="http://schemas.openxmlformats.org/drawingml/2006/table">
            <a:tbl>
              <a:tblPr/>
              <a:tblGrid>
                <a:gridCol w="1500198"/>
                <a:gridCol w="1043940"/>
                <a:gridCol w="1621170"/>
                <a:gridCol w="1491167"/>
              </a:tblGrid>
              <a:tr h="364334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算术运算符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具体描述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例子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4334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单目运算符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+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Times New Roman"/>
                          <a:ea typeface="宋体"/>
                        </a:rPr>
                        <a:t>正数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+x</a:t>
                      </a: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3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-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Times New Roman"/>
                          <a:ea typeface="宋体"/>
                        </a:rPr>
                        <a:t>负数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-x</a:t>
                      </a: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3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++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Times New Roman"/>
                          <a:ea typeface="宋体"/>
                        </a:rPr>
                        <a:t>自增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++x</a:t>
                      </a:r>
                      <a:r>
                        <a:rPr lang="zh-CN" sz="2000" b="1" kern="100" dirty="0">
                          <a:latin typeface="Times New Roman"/>
                          <a:ea typeface="宋体"/>
                        </a:rPr>
                        <a:t>或</a:t>
                      </a: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x++</a:t>
                      </a: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3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--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Times New Roman"/>
                          <a:ea typeface="宋体"/>
                        </a:rPr>
                        <a:t>自减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--x</a:t>
                      </a:r>
                      <a:r>
                        <a:rPr lang="zh-CN" sz="2000" b="1" kern="100" dirty="0">
                          <a:latin typeface="Times New Roman"/>
                          <a:ea typeface="宋体"/>
                        </a:rPr>
                        <a:t>或</a:t>
                      </a: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x--</a:t>
                      </a: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334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双目运算符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+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Times New Roman"/>
                          <a:ea typeface="宋体"/>
                        </a:rPr>
                        <a:t>加法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latin typeface="Times New Roman"/>
                          <a:ea typeface="宋体"/>
                        </a:rPr>
                        <a:t>x+y</a:t>
                      </a: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3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-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Times New Roman"/>
                          <a:ea typeface="宋体"/>
                        </a:rPr>
                        <a:t>减法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x-y</a:t>
                      </a: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3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*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Times New Roman"/>
                          <a:ea typeface="宋体"/>
                        </a:rPr>
                        <a:t>乘法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x*y</a:t>
                      </a: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3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/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Times New Roman"/>
                          <a:ea typeface="宋体"/>
                        </a:rPr>
                        <a:t>除法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x/y</a:t>
                      </a: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3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%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Times New Roman"/>
                          <a:ea typeface="宋体"/>
                        </a:rPr>
                        <a:t>取余数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latin typeface="Times New Roman"/>
                          <a:ea typeface="宋体"/>
                        </a:rPr>
                        <a:t>x%y</a:t>
                      </a: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080000" y="1854787"/>
            <a:ext cx="774241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lvl="0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两个整数类型的数据做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除法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时，结果只保留整数部分。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113360" y="1111410"/>
            <a:ext cx="5349875" cy="583463"/>
            <a:chOff x="640" y="719"/>
            <a:chExt cx="3370" cy="459"/>
          </a:xfrm>
        </p:grpSpPr>
        <p:sp>
          <p:nvSpPr>
            <p:cNvPr id="28680" name="AutoShape 80"/>
            <p:cNvSpPr>
              <a:spLocks noChangeArrowheads="1"/>
            </p:cNvSpPr>
            <p:nvPr/>
          </p:nvSpPr>
          <p:spPr bwMode="gray">
            <a:xfrm>
              <a:off x="640" y="719"/>
              <a:ext cx="1188" cy="459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1" name="Text Box 81"/>
            <p:cNvSpPr txBox="1">
              <a:spLocks noChangeArrowheads="1"/>
            </p:cNvSpPr>
            <p:nvPr/>
          </p:nvSpPr>
          <p:spPr bwMode="gray">
            <a:xfrm>
              <a:off x="707" y="724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注意事项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080000" y="2780986"/>
            <a:ext cx="75707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lvl="0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整数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和浮点数都能进行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取余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运算。</a:t>
            </a:r>
          </a:p>
        </p:txBody>
      </p:sp>
      <p:sp>
        <p:nvSpPr>
          <p:cNvPr id="13" name="Text Box 78"/>
          <p:cNvSpPr txBox="1">
            <a:spLocks noChangeArrowheads="1"/>
          </p:cNvSpPr>
          <p:nvPr/>
        </p:nvSpPr>
        <p:spPr bwMode="gray">
          <a:xfrm>
            <a:off x="1080000" y="3383240"/>
            <a:ext cx="75707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lvl="0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“/”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运算符，当都为整数时，结果为整数，有一个为浮点，则为浮点数。</a:t>
            </a:r>
          </a:p>
        </p:txBody>
      </p:sp>
      <p:sp>
        <p:nvSpPr>
          <p:cNvPr id="8" name="Text Box 78"/>
          <p:cNvSpPr txBox="1">
            <a:spLocks noChangeArrowheads="1"/>
          </p:cNvSpPr>
          <p:nvPr/>
        </p:nvSpPr>
        <p:spPr bwMode="gray">
          <a:xfrm>
            <a:off x="1080000" y="4412462"/>
            <a:ext cx="757078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自增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/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自减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运算符只适用于变量，且位于运算符的哪一侧有不同效果。例如假设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=3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j=4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，作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j=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++ +j+ ++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运算后，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的值为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5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j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的值为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12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11" grpId="0"/>
      <p:bldP spid="13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54101" y="1169986"/>
            <a:ext cx="7939588" cy="3276753"/>
          </a:xfrm>
        </p:spPr>
        <p:txBody>
          <a:bodyPr/>
          <a:lstStyle/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13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、下列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System.out.printf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输出的结果是什么？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a=100,x,y;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x=++a;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y=a--;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System.out.printf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(“%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d,%d,%d”,x,y,a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);</a:t>
            </a:r>
          </a:p>
          <a:p>
            <a:pPr marL="0" indent="0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课堂练习：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6529" y="4336550"/>
            <a:ext cx="3534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</a:rPr>
              <a:t>答案：</a:t>
            </a:r>
            <a:r>
              <a:rPr lang="en-US" altLang="zh-CN" sz="2800" dirty="0" smtClean="0">
                <a:solidFill>
                  <a:srgbClr val="C00000"/>
                </a:solidFill>
              </a:rPr>
              <a:t>101,101,100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54101" y="1169986"/>
            <a:ext cx="7939588" cy="3276753"/>
          </a:xfrm>
        </p:spPr>
        <p:txBody>
          <a:bodyPr/>
          <a:lstStyle/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14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、下列哪些语句有错误？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x=0;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x=5.0/2;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float y=12.5f;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y=5.0/2;</a:t>
            </a:r>
          </a:p>
          <a:p>
            <a:pPr marL="0" indent="0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课堂练习：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9711" y="4250489"/>
            <a:ext cx="69876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</a:rPr>
              <a:t>答案：</a:t>
            </a:r>
          </a:p>
          <a:p>
            <a:r>
              <a:rPr lang="zh-CN" altLang="en-US" sz="2800" dirty="0" smtClean="0">
                <a:solidFill>
                  <a:srgbClr val="C00000"/>
                </a:solidFill>
              </a:rPr>
              <a:t>（</a:t>
            </a:r>
            <a:r>
              <a:rPr lang="en-US" altLang="zh-CN" sz="2800" dirty="0" smtClean="0">
                <a:solidFill>
                  <a:srgbClr val="C00000"/>
                </a:solidFill>
              </a:rPr>
              <a:t>1</a:t>
            </a:r>
            <a:r>
              <a:rPr lang="zh-CN" altLang="en-US" sz="2800" dirty="0" smtClean="0">
                <a:solidFill>
                  <a:srgbClr val="C00000"/>
                </a:solidFill>
              </a:rPr>
              <a:t>） </a:t>
            </a:r>
            <a:r>
              <a:rPr lang="en-US" altLang="zh-CN" sz="2800" dirty="0" smtClean="0">
                <a:solidFill>
                  <a:srgbClr val="C00000"/>
                </a:solidFill>
              </a:rPr>
              <a:t>x=5.0/2; </a:t>
            </a:r>
            <a:r>
              <a:rPr lang="zh-CN" altLang="en-US" sz="2800" dirty="0" smtClean="0">
                <a:solidFill>
                  <a:srgbClr val="C00000"/>
                </a:solidFill>
              </a:rPr>
              <a:t>应改成</a:t>
            </a:r>
            <a:r>
              <a:rPr lang="en-US" altLang="zh-CN" sz="2800" dirty="0" smtClean="0">
                <a:solidFill>
                  <a:srgbClr val="C00000"/>
                </a:solidFill>
              </a:rPr>
              <a:t>x=</a:t>
            </a:r>
            <a:r>
              <a:rPr lang="zh-CN" altLang="en-US" sz="2800" dirty="0" smtClean="0">
                <a:solidFill>
                  <a:srgbClr val="C00000"/>
                </a:solidFill>
              </a:rPr>
              <a:t>（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int</a:t>
            </a:r>
            <a:r>
              <a:rPr lang="zh-CN" altLang="en-US" sz="2800" dirty="0" smtClean="0">
                <a:solidFill>
                  <a:srgbClr val="C00000"/>
                </a:solidFill>
              </a:rPr>
              <a:t>）</a:t>
            </a:r>
            <a:r>
              <a:rPr lang="en-US" altLang="zh-CN" sz="2800" dirty="0" smtClean="0">
                <a:solidFill>
                  <a:srgbClr val="C00000"/>
                </a:solidFill>
              </a:rPr>
              <a:t>5.0/2;</a:t>
            </a:r>
          </a:p>
          <a:p>
            <a:r>
              <a:rPr lang="zh-CN" altLang="en-US" sz="2800" dirty="0" smtClean="0">
                <a:solidFill>
                  <a:srgbClr val="C00000"/>
                </a:solidFill>
              </a:rPr>
              <a:t>（</a:t>
            </a:r>
            <a:r>
              <a:rPr lang="en-US" altLang="zh-CN" sz="2800" dirty="0" smtClean="0">
                <a:solidFill>
                  <a:srgbClr val="C00000"/>
                </a:solidFill>
              </a:rPr>
              <a:t>2</a:t>
            </a:r>
            <a:r>
              <a:rPr lang="zh-CN" altLang="en-US" sz="2800" dirty="0" smtClean="0">
                <a:solidFill>
                  <a:srgbClr val="C00000"/>
                </a:solidFill>
              </a:rPr>
              <a:t>） </a:t>
            </a:r>
            <a:r>
              <a:rPr lang="en-US" altLang="zh-CN" sz="2800" dirty="0" smtClean="0">
                <a:solidFill>
                  <a:srgbClr val="C00000"/>
                </a:solidFill>
              </a:rPr>
              <a:t>y=5.0/2; </a:t>
            </a:r>
            <a:r>
              <a:rPr lang="zh-CN" altLang="en-US" sz="2800" dirty="0" smtClean="0">
                <a:solidFill>
                  <a:srgbClr val="C00000"/>
                </a:solidFill>
              </a:rPr>
              <a:t>应改成</a:t>
            </a:r>
            <a:r>
              <a:rPr lang="en-US" altLang="zh-CN" sz="2800" dirty="0" smtClean="0">
                <a:solidFill>
                  <a:srgbClr val="C00000"/>
                </a:solidFill>
              </a:rPr>
              <a:t>y=</a:t>
            </a:r>
            <a:r>
              <a:rPr lang="zh-CN" altLang="en-US" sz="2800" dirty="0" smtClean="0">
                <a:solidFill>
                  <a:srgbClr val="C00000"/>
                </a:solidFill>
              </a:rPr>
              <a:t>（</a:t>
            </a:r>
            <a:r>
              <a:rPr lang="en-US" altLang="zh-CN" sz="2800" dirty="0" smtClean="0">
                <a:solidFill>
                  <a:srgbClr val="C00000"/>
                </a:solidFill>
              </a:rPr>
              <a:t>float</a:t>
            </a:r>
            <a:r>
              <a:rPr lang="zh-CN" altLang="en-US" sz="2800" dirty="0" smtClean="0">
                <a:solidFill>
                  <a:srgbClr val="C00000"/>
                </a:solidFill>
              </a:rPr>
              <a:t>）</a:t>
            </a:r>
            <a:r>
              <a:rPr lang="en-US" altLang="zh-CN" sz="2800" dirty="0" smtClean="0">
                <a:solidFill>
                  <a:srgbClr val="C00000"/>
                </a:solidFill>
              </a:rPr>
              <a:t>5.0/2;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54101" y="1169986"/>
            <a:ext cx="7939588" cy="3276753"/>
          </a:xfrm>
        </p:spPr>
        <p:txBody>
          <a:bodyPr/>
          <a:lstStyle/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15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、下列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System.out.printf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输出的结果是什么？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(5/2);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(5.0/2);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(5.0%1.2);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(5%2);</a:t>
            </a: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课堂练习：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9711" y="4250489"/>
            <a:ext cx="69876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</a:rPr>
              <a:t>答案：</a:t>
            </a:r>
            <a:r>
              <a:rPr lang="en-US" altLang="zh-CN" sz="2800" dirty="0" smtClean="0">
                <a:solidFill>
                  <a:srgbClr val="C00000"/>
                </a:solidFill>
              </a:rPr>
              <a:t>2</a:t>
            </a:r>
          </a:p>
          <a:p>
            <a:r>
              <a:rPr lang="en-US" altLang="zh-CN" sz="2800" dirty="0" smtClean="0">
                <a:solidFill>
                  <a:srgbClr val="C00000"/>
                </a:solidFill>
              </a:rPr>
              <a:t>           2.5</a:t>
            </a:r>
          </a:p>
          <a:p>
            <a:r>
              <a:rPr lang="en-US" altLang="zh-CN" sz="2800" dirty="0" smtClean="0">
                <a:solidFill>
                  <a:srgbClr val="C00000"/>
                </a:solidFill>
              </a:rPr>
              <a:t>           0.2</a:t>
            </a:r>
          </a:p>
          <a:p>
            <a:r>
              <a:rPr lang="en-US" altLang="zh-CN" sz="2800" dirty="0" smtClean="0">
                <a:solidFill>
                  <a:srgbClr val="C00000"/>
                </a:solidFill>
              </a:rPr>
              <a:t>          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1106274" y="1028840"/>
            <a:ext cx="5044419" cy="748189"/>
            <a:chOff x="720" y="1407"/>
            <a:chExt cx="4094" cy="485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720" y="1448"/>
              <a:ext cx="4094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None/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二、关系运算符和关系表达式</a:t>
              </a:r>
              <a:endParaRPr lang="zh-CN" altLang="en-US" sz="28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" name="Group 63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3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40543" y="1874526"/>
            <a:ext cx="7727884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关系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运算符都是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双目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运算符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，利用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关系运算符连接的式子称为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关系表达式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，运算结果是一个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布尔型数值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true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（为真）或者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false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（为假）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。具体内容如表所示。</a:t>
            </a:r>
            <a:endParaRPr lang="zh-CN" altLang="en-US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772021" y="3821025"/>
          <a:ext cx="5962043" cy="2640344"/>
        </p:xfrm>
        <a:graphic>
          <a:graphicData uri="http://schemas.openxmlformats.org/drawingml/2006/table">
            <a:tbl>
              <a:tblPr/>
              <a:tblGrid>
                <a:gridCol w="1561368"/>
                <a:gridCol w="1277939"/>
                <a:gridCol w="1561368"/>
                <a:gridCol w="1561368"/>
              </a:tblGrid>
              <a:tr h="33004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关系运算符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具体描述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例子：假设</a:t>
                      </a:r>
                      <a:r>
                        <a:rPr lang="en-US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a=1</a:t>
                      </a:r>
                      <a:r>
                        <a:rPr lang="zh-CN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，</a:t>
                      </a:r>
                      <a:r>
                        <a:rPr lang="en-US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b=2</a:t>
                      </a:r>
                      <a:endParaRPr lang="zh-CN" sz="2000" b="1" kern="100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00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关系表达式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运算结果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300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==</a:t>
                      </a:r>
                      <a:endParaRPr lang="zh-CN" sz="2000" b="1" kern="100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Times New Roman"/>
                          <a:ea typeface="宋体"/>
                        </a:rPr>
                        <a:t>等于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a==b</a:t>
                      </a: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latin typeface="Times New Roman"/>
                          <a:ea typeface="宋体"/>
                        </a:rPr>
                        <a:t>false</a:t>
                      </a: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0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!=</a:t>
                      </a:r>
                      <a:endParaRPr lang="zh-CN" sz="2000" b="1" kern="100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Times New Roman"/>
                          <a:ea typeface="宋体"/>
                        </a:rPr>
                        <a:t>不等于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a!=b</a:t>
                      </a: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true</a:t>
                      </a: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0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&gt;</a:t>
                      </a:r>
                      <a:endParaRPr lang="zh-CN" sz="2000" b="1" kern="100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Times New Roman"/>
                          <a:ea typeface="宋体"/>
                        </a:rPr>
                        <a:t>大于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a&gt;b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false</a:t>
                      </a: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0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&gt;=</a:t>
                      </a:r>
                      <a:endParaRPr lang="zh-CN" sz="2000" b="1" kern="100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Times New Roman"/>
                          <a:ea typeface="宋体"/>
                        </a:rPr>
                        <a:t>大于等于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a&gt;=b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false</a:t>
                      </a: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0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&lt;</a:t>
                      </a:r>
                      <a:endParaRPr lang="zh-CN" sz="2000" b="1" kern="100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Times New Roman"/>
                          <a:ea typeface="宋体"/>
                        </a:rPr>
                        <a:t>小于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a&lt;b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true</a:t>
                      </a: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0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&lt;=</a:t>
                      </a:r>
                      <a:endParaRPr lang="zh-CN" sz="2000" b="1" kern="100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Times New Roman"/>
                          <a:ea typeface="宋体"/>
                        </a:rPr>
                        <a:t>小于等于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a&lt;=b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true</a:t>
                      </a: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1106274" y="1028840"/>
            <a:ext cx="5044419" cy="748189"/>
            <a:chOff x="720" y="1407"/>
            <a:chExt cx="4094" cy="485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720" y="1448"/>
              <a:ext cx="4094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None/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三、逻辑运算符和逻辑表达式</a:t>
              </a:r>
              <a:endParaRPr lang="zh-CN" altLang="en-US" sz="28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" name="Group 63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3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076149" y="1823011"/>
            <a:ext cx="772788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利用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逻辑运算符将操作数连接的式子称为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逻辑表达式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。逻辑表达式参与运算的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操作数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都是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布尔类型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的，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结果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也是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布尔类型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。逻辑运算符见下表。</a:t>
            </a:r>
            <a:endParaRPr lang="zh-CN" altLang="en-US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073885" y="3374037"/>
          <a:ext cx="7786742" cy="3143271"/>
        </p:xfrm>
        <a:graphic>
          <a:graphicData uri="http://schemas.openxmlformats.org/drawingml/2006/table">
            <a:tbl>
              <a:tblPr/>
              <a:tblGrid>
                <a:gridCol w="785818"/>
                <a:gridCol w="1143008"/>
                <a:gridCol w="1298833"/>
                <a:gridCol w="1058621"/>
                <a:gridCol w="785818"/>
                <a:gridCol w="2714644"/>
              </a:tblGrid>
              <a:tr h="285751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b="1" kern="100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0898" marR="60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逻辑运算符</a:t>
                      </a:r>
                    </a:p>
                  </a:txBody>
                  <a:tcPr marL="60898" marR="60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具体描述</a:t>
                      </a:r>
                    </a:p>
                  </a:txBody>
                  <a:tcPr marL="60898" marR="60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举例</a:t>
                      </a:r>
                    </a:p>
                  </a:txBody>
                  <a:tcPr marL="60898" marR="60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运算规则</a:t>
                      </a:r>
                    </a:p>
                  </a:txBody>
                  <a:tcPr marL="60898" marR="60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71504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单目运算符</a:t>
                      </a:r>
                    </a:p>
                  </a:txBody>
                  <a:tcPr marL="60898" marR="60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/>
                          <a:ea typeface="宋体"/>
                        </a:rPr>
                        <a:t>!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0898" marR="60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Times New Roman"/>
                          <a:ea typeface="宋体"/>
                        </a:rPr>
                        <a:t>非</a:t>
                      </a:r>
                    </a:p>
                  </a:txBody>
                  <a:tcPr marL="60898" marR="60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/>
                          <a:ea typeface="宋体"/>
                        </a:rPr>
                        <a:t>!x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0898" marR="60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/>
                          <a:ea typeface="宋体"/>
                        </a:rPr>
                        <a:t>x</a:t>
                      </a:r>
                      <a:r>
                        <a:rPr lang="zh-CN" sz="1800" b="1" kern="100" dirty="0">
                          <a:latin typeface="Times New Roman"/>
                          <a:ea typeface="宋体"/>
                        </a:rPr>
                        <a:t>为</a:t>
                      </a:r>
                      <a:r>
                        <a:rPr lang="en-US" sz="1800" b="1" kern="100" dirty="0">
                          <a:latin typeface="Times New Roman"/>
                          <a:ea typeface="宋体"/>
                        </a:rPr>
                        <a:t>true</a:t>
                      </a:r>
                      <a:r>
                        <a:rPr lang="zh-CN" sz="1800" b="1" kern="100" dirty="0">
                          <a:latin typeface="Times New Roman"/>
                          <a:ea typeface="宋体"/>
                        </a:rPr>
                        <a:t>时</a:t>
                      </a:r>
                      <a:r>
                        <a:rPr lang="en-US" sz="1800" b="1" kern="100" dirty="0">
                          <a:latin typeface="Times New Roman"/>
                          <a:ea typeface="宋体"/>
                        </a:rPr>
                        <a:t>,</a:t>
                      </a:r>
                      <a:r>
                        <a:rPr lang="zh-CN" sz="1800" b="1" kern="100" dirty="0">
                          <a:latin typeface="Times New Roman"/>
                          <a:ea typeface="宋体"/>
                        </a:rPr>
                        <a:t>结果为</a:t>
                      </a:r>
                      <a:r>
                        <a:rPr lang="en-US" sz="1800" b="1" kern="100" dirty="0">
                          <a:latin typeface="Times New Roman"/>
                          <a:ea typeface="宋体"/>
                        </a:rPr>
                        <a:t>false</a:t>
                      </a:r>
                      <a:r>
                        <a:rPr lang="zh-CN" sz="1800" b="1" kern="100" dirty="0">
                          <a:latin typeface="Times New Roman"/>
                          <a:ea typeface="宋体"/>
                        </a:rPr>
                        <a:t>，</a:t>
                      </a:r>
                      <a:r>
                        <a:rPr lang="en-US" sz="1800" b="1" kern="100" dirty="0">
                          <a:latin typeface="Times New Roman"/>
                          <a:ea typeface="宋体"/>
                        </a:rPr>
                        <a:t>x</a:t>
                      </a:r>
                      <a:r>
                        <a:rPr lang="zh-CN" sz="1800" b="1" kern="100" dirty="0">
                          <a:latin typeface="Times New Roman"/>
                          <a:ea typeface="宋体"/>
                        </a:rPr>
                        <a:t>为</a:t>
                      </a:r>
                      <a:r>
                        <a:rPr lang="en-US" sz="1800" b="1" kern="100" dirty="0">
                          <a:latin typeface="Times New Roman"/>
                          <a:ea typeface="宋体"/>
                        </a:rPr>
                        <a:t>false</a:t>
                      </a:r>
                      <a:r>
                        <a:rPr lang="zh-CN" sz="1800" b="1" kern="100" dirty="0">
                          <a:latin typeface="Times New Roman"/>
                          <a:ea typeface="宋体"/>
                        </a:rPr>
                        <a:t>时，结果为</a:t>
                      </a:r>
                      <a:r>
                        <a:rPr lang="en-US" sz="1800" b="1" kern="100" dirty="0">
                          <a:latin typeface="Times New Roman"/>
                          <a:ea typeface="宋体"/>
                        </a:rPr>
                        <a:t>true</a:t>
                      </a:r>
                      <a:r>
                        <a:rPr lang="zh-CN" sz="1800" b="1" kern="100" dirty="0">
                          <a:latin typeface="Times New Roman"/>
                          <a:ea typeface="宋体"/>
                        </a:rPr>
                        <a:t>。</a:t>
                      </a:r>
                    </a:p>
                  </a:txBody>
                  <a:tcPr marL="60898" marR="60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4">
                <a:tc row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b="1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双目</a:t>
                      </a:r>
                      <a:r>
                        <a:rPr lang="zh-CN" sz="18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运算符</a:t>
                      </a:r>
                    </a:p>
                  </a:txBody>
                  <a:tcPr marL="60898" marR="60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简洁逻辑运算符</a:t>
                      </a:r>
                    </a:p>
                  </a:txBody>
                  <a:tcPr marL="60898" marR="60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/>
                          <a:ea typeface="宋体"/>
                        </a:rPr>
                        <a:t>&amp;&amp;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0898" marR="60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宋体"/>
                        </a:rPr>
                        <a:t>与</a:t>
                      </a:r>
                    </a:p>
                  </a:txBody>
                  <a:tcPr marL="60898" marR="60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/>
                          <a:ea typeface="宋体"/>
                        </a:rPr>
                        <a:t>x&amp;&amp;y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0898" marR="60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latin typeface="Times New Roman"/>
                          <a:ea typeface="宋体"/>
                        </a:rPr>
                        <a:t>x,y</a:t>
                      </a:r>
                      <a:r>
                        <a:rPr lang="zh-CN" sz="1800" b="1" kern="100" dirty="0">
                          <a:latin typeface="Times New Roman"/>
                          <a:ea typeface="宋体"/>
                        </a:rPr>
                        <a:t>都为</a:t>
                      </a:r>
                      <a:r>
                        <a:rPr lang="en-US" sz="1800" b="1" kern="100" dirty="0">
                          <a:latin typeface="Times New Roman"/>
                          <a:ea typeface="宋体"/>
                        </a:rPr>
                        <a:t>true</a:t>
                      </a:r>
                      <a:r>
                        <a:rPr lang="zh-CN" sz="1800" b="1" kern="100" dirty="0">
                          <a:latin typeface="Times New Roman"/>
                          <a:ea typeface="宋体"/>
                        </a:rPr>
                        <a:t>时，结果为</a:t>
                      </a:r>
                      <a:r>
                        <a:rPr lang="en-US" sz="1800" b="1" kern="100" dirty="0">
                          <a:latin typeface="Times New Roman"/>
                          <a:ea typeface="宋体"/>
                        </a:rPr>
                        <a:t>true</a:t>
                      </a:r>
                      <a:r>
                        <a:rPr lang="zh-CN" sz="1800" b="1" kern="100" dirty="0">
                          <a:latin typeface="Times New Roman"/>
                          <a:ea typeface="宋体"/>
                        </a:rPr>
                        <a:t>；其他情况为</a:t>
                      </a:r>
                      <a:r>
                        <a:rPr lang="en-US" sz="1800" b="1" kern="100" dirty="0">
                          <a:latin typeface="Times New Roman"/>
                          <a:ea typeface="宋体"/>
                        </a:rPr>
                        <a:t>false</a:t>
                      </a:r>
                      <a:r>
                        <a:rPr lang="zh-CN" sz="1800" b="1" kern="100" dirty="0">
                          <a:latin typeface="Times New Roman"/>
                          <a:ea typeface="宋体"/>
                        </a:rPr>
                        <a:t>。</a:t>
                      </a:r>
                    </a:p>
                  </a:txBody>
                  <a:tcPr marL="60898" marR="60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/>
                          <a:ea typeface="宋体"/>
                        </a:rPr>
                        <a:t>||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0898" marR="60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Times New Roman"/>
                          <a:ea typeface="宋体"/>
                        </a:rPr>
                        <a:t>或</a:t>
                      </a:r>
                    </a:p>
                  </a:txBody>
                  <a:tcPr marL="60898" marR="60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/>
                          <a:ea typeface="宋体"/>
                        </a:rPr>
                        <a:t>x||y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0898" marR="60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latin typeface="Times New Roman"/>
                          <a:ea typeface="宋体"/>
                        </a:rPr>
                        <a:t>x,y</a:t>
                      </a:r>
                      <a:r>
                        <a:rPr lang="zh-CN" sz="1800" b="1" kern="100" dirty="0">
                          <a:latin typeface="Times New Roman"/>
                          <a:ea typeface="宋体"/>
                        </a:rPr>
                        <a:t>都为</a:t>
                      </a:r>
                      <a:r>
                        <a:rPr lang="en-US" sz="1800" b="1" kern="100" dirty="0">
                          <a:latin typeface="Times New Roman"/>
                          <a:ea typeface="宋体"/>
                        </a:rPr>
                        <a:t>false</a:t>
                      </a:r>
                      <a:r>
                        <a:rPr lang="zh-CN" sz="1800" b="1" kern="100" dirty="0">
                          <a:latin typeface="Times New Roman"/>
                          <a:ea typeface="宋体"/>
                        </a:rPr>
                        <a:t>时，结果为</a:t>
                      </a:r>
                      <a:r>
                        <a:rPr lang="en-US" sz="1800" b="1" kern="100" dirty="0">
                          <a:latin typeface="Times New Roman"/>
                          <a:ea typeface="宋体"/>
                        </a:rPr>
                        <a:t>false</a:t>
                      </a:r>
                      <a:r>
                        <a:rPr lang="zh-CN" sz="1800" b="1" kern="100" dirty="0">
                          <a:latin typeface="Times New Roman"/>
                          <a:ea typeface="宋体"/>
                        </a:rPr>
                        <a:t>；其他情况为</a:t>
                      </a:r>
                      <a:r>
                        <a:rPr lang="en-US" sz="1800" b="1" kern="100" dirty="0">
                          <a:latin typeface="Times New Roman"/>
                          <a:ea typeface="宋体"/>
                        </a:rPr>
                        <a:t>true</a:t>
                      </a:r>
                      <a:r>
                        <a:rPr lang="zh-CN" sz="1800" b="1" kern="100" dirty="0">
                          <a:latin typeface="Times New Roman"/>
                          <a:ea typeface="宋体"/>
                        </a:rPr>
                        <a:t>。</a:t>
                      </a:r>
                    </a:p>
                  </a:txBody>
                  <a:tcPr marL="60898" marR="60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非简洁逻辑运算符</a:t>
                      </a:r>
                    </a:p>
                  </a:txBody>
                  <a:tcPr marL="60898" marR="60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/>
                          <a:ea typeface="宋体"/>
                        </a:rPr>
                        <a:t>&amp;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0898" marR="60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Times New Roman"/>
                          <a:ea typeface="宋体"/>
                        </a:rPr>
                        <a:t>与</a:t>
                      </a:r>
                    </a:p>
                  </a:txBody>
                  <a:tcPr marL="60898" marR="60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latin typeface="Times New Roman"/>
                          <a:ea typeface="宋体"/>
                        </a:rPr>
                        <a:t>x&amp;y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0898" marR="60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latin typeface="Times New Roman"/>
                          <a:ea typeface="宋体"/>
                        </a:rPr>
                        <a:t>x,y</a:t>
                      </a:r>
                      <a:r>
                        <a:rPr lang="zh-CN" sz="1800" b="1" kern="100" dirty="0">
                          <a:latin typeface="Times New Roman"/>
                          <a:ea typeface="宋体"/>
                        </a:rPr>
                        <a:t>都为</a:t>
                      </a:r>
                      <a:r>
                        <a:rPr lang="en-US" sz="1800" b="1" kern="100" dirty="0">
                          <a:latin typeface="Times New Roman"/>
                          <a:ea typeface="宋体"/>
                        </a:rPr>
                        <a:t>true</a:t>
                      </a:r>
                      <a:r>
                        <a:rPr lang="zh-CN" sz="1800" b="1" kern="100" dirty="0">
                          <a:latin typeface="Times New Roman"/>
                          <a:ea typeface="宋体"/>
                        </a:rPr>
                        <a:t>时，结果为</a:t>
                      </a:r>
                      <a:r>
                        <a:rPr lang="en-US" sz="1800" b="1" kern="100" dirty="0">
                          <a:latin typeface="Times New Roman"/>
                          <a:ea typeface="宋体"/>
                        </a:rPr>
                        <a:t>true</a:t>
                      </a:r>
                      <a:r>
                        <a:rPr lang="zh-CN" sz="1800" b="1" kern="100" dirty="0">
                          <a:latin typeface="Times New Roman"/>
                          <a:ea typeface="宋体"/>
                        </a:rPr>
                        <a:t>；其他情况为</a:t>
                      </a:r>
                      <a:r>
                        <a:rPr lang="en-US" sz="1800" b="1" kern="100" dirty="0">
                          <a:latin typeface="Times New Roman"/>
                          <a:ea typeface="宋体"/>
                        </a:rPr>
                        <a:t>false</a:t>
                      </a:r>
                      <a:r>
                        <a:rPr lang="zh-CN" sz="1800" b="1" kern="100" dirty="0">
                          <a:latin typeface="Times New Roman"/>
                          <a:ea typeface="宋体"/>
                        </a:rPr>
                        <a:t>。</a:t>
                      </a:r>
                    </a:p>
                  </a:txBody>
                  <a:tcPr marL="60898" marR="60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/>
                          <a:ea typeface="宋体"/>
                        </a:rPr>
                        <a:t>|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0898" marR="60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宋体"/>
                        </a:rPr>
                        <a:t>或</a:t>
                      </a:r>
                    </a:p>
                  </a:txBody>
                  <a:tcPr marL="60898" marR="60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/>
                          <a:ea typeface="宋体"/>
                        </a:rPr>
                        <a:t>x|y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0898" marR="60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latin typeface="Times New Roman"/>
                          <a:ea typeface="宋体"/>
                        </a:rPr>
                        <a:t>x,y</a:t>
                      </a:r>
                      <a:r>
                        <a:rPr lang="zh-CN" sz="1800" b="1" kern="100" dirty="0">
                          <a:latin typeface="Times New Roman"/>
                          <a:ea typeface="宋体"/>
                        </a:rPr>
                        <a:t>都为</a:t>
                      </a:r>
                      <a:r>
                        <a:rPr lang="en-US" sz="1800" b="1" kern="100" dirty="0">
                          <a:latin typeface="Times New Roman"/>
                          <a:ea typeface="宋体"/>
                        </a:rPr>
                        <a:t>false</a:t>
                      </a:r>
                      <a:r>
                        <a:rPr lang="zh-CN" sz="1800" b="1" kern="100" dirty="0">
                          <a:latin typeface="Times New Roman"/>
                          <a:ea typeface="宋体"/>
                        </a:rPr>
                        <a:t>时，结果为</a:t>
                      </a:r>
                      <a:r>
                        <a:rPr lang="en-US" sz="1800" b="1" kern="100" dirty="0">
                          <a:latin typeface="Times New Roman"/>
                          <a:ea typeface="宋体"/>
                        </a:rPr>
                        <a:t>false</a:t>
                      </a:r>
                      <a:r>
                        <a:rPr lang="zh-CN" sz="1800" b="1" kern="100" dirty="0">
                          <a:latin typeface="Times New Roman"/>
                          <a:ea typeface="宋体"/>
                        </a:rPr>
                        <a:t>；其他情况为</a:t>
                      </a:r>
                      <a:r>
                        <a:rPr lang="en-US" sz="1800" b="1" kern="100" dirty="0">
                          <a:latin typeface="Times New Roman"/>
                          <a:ea typeface="宋体"/>
                        </a:rPr>
                        <a:t>true</a:t>
                      </a:r>
                      <a:r>
                        <a:rPr lang="zh-CN" sz="1800" b="1" kern="100" dirty="0">
                          <a:latin typeface="Times New Roman"/>
                          <a:ea typeface="宋体"/>
                        </a:rPr>
                        <a:t>。</a:t>
                      </a:r>
                    </a:p>
                  </a:txBody>
                  <a:tcPr marL="60898" marR="60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054950" y="3157494"/>
            <a:ext cx="743769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利用“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&amp;&amp;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”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和“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||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”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执行操作时，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如果从左边的表达式中得到的操作数能确定运算结果，则不再对右边的表达式进行运算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。采用“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&amp;&amp;”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和“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||”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的目的是为了加快运算速度。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113360" y="1111410"/>
            <a:ext cx="5349875" cy="695325"/>
            <a:chOff x="640" y="719"/>
            <a:chExt cx="3370" cy="547"/>
          </a:xfrm>
        </p:grpSpPr>
        <p:sp>
          <p:nvSpPr>
            <p:cNvPr id="28680" name="AutoShape 80"/>
            <p:cNvSpPr>
              <a:spLocks noChangeArrowheads="1"/>
            </p:cNvSpPr>
            <p:nvPr/>
          </p:nvSpPr>
          <p:spPr bwMode="gray">
            <a:xfrm>
              <a:off x="640" y="719"/>
              <a:ext cx="1302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1" name="Text Box 81"/>
            <p:cNvSpPr txBox="1">
              <a:spLocks noChangeArrowheads="1"/>
            </p:cNvSpPr>
            <p:nvPr/>
          </p:nvSpPr>
          <p:spPr bwMode="gray">
            <a:xfrm>
              <a:off x="707" y="724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注意事项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9" name="Text Box 78"/>
          <p:cNvSpPr txBox="1">
            <a:spLocks noChangeArrowheads="1"/>
          </p:cNvSpPr>
          <p:nvPr/>
        </p:nvSpPr>
        <p:spPr bwMode="gray">
          <a:xfrm>
            <a:off x="1057036" y="2007187"/>
            <a:ext cx="746066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利用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“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&amp;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”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和“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|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”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执行操作时，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左右两边的表达式都会进行运算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  <a:endParaRPr lang="zh-CN" altLang="en-US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/>
          <p:cNvSpPr txBox="1">
            <a:spLocks noChangeArrowheads="1"/>
          </p:cNvSpPr>
          <p:nvPr/>
        </p:nvSpPr>
        <p:spPr bwMode="auto">
          <a:xfrm>
            <a:off x="1096371" y="1111723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2. </a:t>
            </a:r>
            <a:r>
              <a:rPr lang="zh-CN" altLang="en-US" dirty="0" smtClean="0">
                <a:ea typeface="宋体" panose="02010600030101010101" pitchFamily="2" charset="-122"/>
              </a:rPr>
              <a:t>关键字</a:t>
            </a:r>
            <a:endParaRPr lang="en-US" altLang="zh-CN" sz="3000" dirty="0">
              <a:ea typeface="宋体" panose="02010600030101010101" pitchFamily="2" charset="-122"/>
            </a:endParaRPr>
          </a:p>
        </p:txBody>
      </p:sp>
      <p:grpSp>
        <p:nvGrpSpPr>
          <p:cNvPr id="2" name="组合 19">
            <a:extLst>
              <a:ext uri="{FF2B5EF4-FFF2-40B4-BE49-F238E27FC236}">
                <a16:creationId xmlns:a16="http://schemas.microsoft.com/office/drawing/2014/main" xmlns="" id="{F09C6B24-486E-4649-8504-BAD153CC1861}"/>
              </a:ext>
            </a:extLst>
          </p:cNvPr>
          <p:cNvGrpSpPr/>
          <p:nvPr/>
        </p:nvGrpSpPr>
        <p:grpSpPr>
          <a:xfrm>
            <a:off x="1288326" y="1180624"/>
            <a:ext cx="7229193" cy="2261232"/>
            <a:chOff x="1931888" y="3492500"/>
            <a:chExt cx="6496050" cy="3128022"/>
          </a:xfrm>
        </p:grpSpPr>
        <p:grpSp>
          <p:nvGrpSpPr>
            <p:cNvPr id="3" name="Group 73"/>
            <p:cNvGrpSpPr>
              <a:grpSpLocks/>
            </p:cNvGrpSpPr>
            <p:nvPr/>
          </p:nvGrpSpPr>
          <p:grpSpPr bwMode="auto">
            <a:xfrm>
              <a:off x="1931888" y="3492500"/>
              <a:ext cx="6496050" cy="2710273"/>
              <a:chOff x="657" y="1344"/>
              <a:chExt cx="2112" cy="2231"/>
            </a:xfrm>
          </p:grpSpPr>
          <p:sp>
            <p:nvSpPr>
              <p:cNvPr id="25" name="AutoShape 74"/>
              <p:cNvSpPr>
                <a:spLocks noChangeArrowheads="1"/>
              </p:cNvSpPr>
              <p:nvPr/>
            </p:nvSpPr>
            <p:spPr bwMode="gray">
              <a:xfrm>
                <a:off x="657" y="2135"/>
                <a:ext cx="2112" cy="1440"/>
              </a:xfrm>
              <a:prstGeom prst="roundRect">
                <a:avLst>
                  <a:gd name="adj" fmla="val 10347"/>
                </a:avLst>
              </a:prstGeom>
              <a:gradFill rotWithShape="1">
                <a:gsLst>
                  <a:gs pos="0">
                    <a:srgbClr val="CCECFF"/>
                  </a:gs>
                  <a:gs pos="100000">
                    <a:srgbClr val="FFFFFF"/>
                  </a:gs>
                </a:gsLst>
                <a:lin ang="18900000" scaled="1"/>
              </a:gradFill>
              <a:ln w="50800">
                <a:solidFill>
                  <a:srgbClr val="7099E2"/>
                </a:solidFill>
                <a:round/>
                <a:headEnd/>
                <a:tailEnd/>
              </a:ln>
              <a:effectLst>
                <a:outerShdw dist="107763" dir="2700000" algn="ctr" rotWithShape="0">
                  <a:srgbClr val="C0C0C0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85000"/>
                  <a:buFont typeface="Wingdings" panose="05000000000000000000" pitchFamily="2" charset="2"/>
                  <a:buChar char="£"/>
                  <a:defRPr sz="3200" b="1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05000"/>
                  <a:buChar char="•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6" name="Freeform 76"/>
              <p:cNvSpPr>
                <a:spLocks/>
              </p:cNvSpPr>
              <p:nvPr/>
            </p:nvSpPr>
            <p:spPr bwMode="gray">
              <a:xfrm>
                <a:off x="2425" y="1344"/>
                <a:ext cx="233" cy="254"/>
              </a:xfrm>
              <a:custGeom>
                <a:avLst/>
                <a:gdLst>
                  <a:gd name="T0" fmla="*/ 67 w 267"/>
                  <a:gd name="T1" fmla="*/ 0 h 292"/>
                  <a:gd name="T2" fmla="*/ 81 w 267"/>
                  <a:gd name="T3" fmla="*/ 3 h 292"/>
                  <a:gd name="T4" fmla="*/ 93 w 267"/>
                  <a:gd name="T5" fmla="*/ 6 h 292"/>
                  <a:gd name="T6" fmla="*/ 106 w 267"/>
                  <a:gd name="T7" fmla="*/ 13 h 292"/>
                  <a:gd name="T8" fmla="*/ 116 w 267"/>
                  <a:gd name="T9" fmla="*/ 21 h 292"/>
                  <a:gd name="T10" fmla="*/ 124 w 267"/>
                  <a:gd name="T11" fmla="*/ 32 h 292"/>
                  <a:gd name="T12" fmla="*/ 129 w 267"/>
                  <a:gd name="T13" fmla="*/ 43 h 292"/>
                  <a:gd name="T14" fmla="*/ 134 w 267"/>
                  <a:gd name="T15" fmla="*/ 58 h 292"/>
                  <a:gd name="T16" fmla="*/ 134 w 267"/>
                  <a:gd name="T17" fmla="*/ 73 h 292"/>
                  <a:gd name="T18" fmla="*/ 134 w 267"/>
                  <a:gd name="T19" fmla="*/ 87 h 292"/>
                  <a:gd name="T20" fmla="*/ 129 w 267"/>
                  <a:gd name="T21" fmla="*/ 102 h 292"/>
                  <a:gd name="T22" fmla="*/ 124 w 267"/>
                  <a:gd name="T23" fmla="*/ 113 h 292"/>
                  <a:gd name="T24" fmla="*/ 116 w 267"/>
                  <a:gd name="T25" fmla="*/ 124 h 292"/>
                  <a:gd name="T26" fmla="*/ 106 w 267"/>
                  <a:gd name="T27" fmla="*/ 133 h 292"/>
                  <a:gd name="T28" fmla="*/ 93 w 267"/>
                  <a:gd name="T29" fmla="*/ 139 h 292"/>
                  <a:gd name="T30" fmla="*/ 81 w 267"/>
                  <a:gd name="T31" fmla="*/ 144 h 292"/>
                  <a:gd name="T32" fmla="*/ 67 w 267"/>
                  <a:gd name="T33" fmla="*/ 145 h 292"/>
                  <a:gd name="T34" fmla="*/ 52 w 267"/>
                  <a:gd name="T35" fmla="*/ 144 h 292"/>
                  <a:gd name="T36" fmla="*/ 38 w 267"/>
                  <a:gd name="T37" fmla="*/ 138 h 292"/>
                  <a:gd name="T38" fmla="*/ 26 w 267"/>
                  <a:gd name="T39" fmla="*/ 130 h 292"/>
                  <a:gd name="T40" fmla="*/ 15 w 267"/>
                  <a:gd name="T41" fmla="*/ 118 h 292"/>
                  <a:gd name="T42" fmla="*/ 7 w 267"/>
                  <a:gd name="T43" fmla="*/ 104 h 292"/>
                  <a:gd name="T44" fmla="*/ 3 w 267"/>
                  <a:gd name="T45" fmla="*/ 89 h 292"/>
                  <a:gd name="T46" fmla="*/ 0 w 267"/>
                  <a:gd name="T47" fmla="*/ 73 h 292"/>
                  <a:gd name="T48" fmla="*/ 3 w 267"/>
                  <a:gd name="T49" fmla="*/ 56 h 292"/>
                  <a:gd name="T50" fmla="*/ 7 w 267"/>
                  <a:gd name="T51" fmla="*/ 40 h 292"/>
                  <a:gd name="T52" fmla="*/ 15 w 267"/>
                  <a:gd name="T53" fmla="*/ 27 h 292"/>
                  <a:gd name="T54" fmla="*/ 26 w 267"/>
                  <a:gd name="T55" fmla="*/ 16 h 292"/>
                  <a:gd name="T56" fmla="*/ 38 w 267"/>
                  <a:gd name="T57" fmla="*/ 7 h 292"/>
                  <a:gd name="T58" fmla="*/ 52 w 267"/>
                  <a:gd name="T59" fmla="*/ 3 h 292"/>
                  <a:gd name="T60" fmla="*/ 67 w 267"/>
                  <a:gd name="T61" fmla="*/ 0 h 292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267" h="292">
                    <a:moveTo>
                      <a:pt x="133" y="0"/>
                    </a:moveTo>
                    <a:lnTo>
                      <a:pt x="161" y="3"/>
                    </a:lnTo>
                    <a:lnTo>
                      <a:pt x="186" y="12"/>
                    </a:lnTo>
                    <a:lnTo>
                      <a:pt x="209" y="25"/>
                    </a:lnTo>
                    <a:lnTo>
                      <a:pt x="228" y="42"/>
                    </a:lnTo>
                    <a:lnTo>
                      <a:pt x="245" y="64"/>
                    </a:lnTo>
                    <a:lnTo>
                      <a:pt x="257" y="88"/>
                    </a:lnTo>
                    <a:lnTo>
                      <a:pt x="265" y="116"/>
                    </a:lnTo>
                    <a:lnTo>
                      <a:pt x="267" y="146"/>
                    </a:lnTo>
                    <a:lnTo>
                      <a:pt x="265" y="175"/>
                    </a:lnTo>
                    <a:lnTo>
                      <a:pt x="257" y="203"/>
                    </a:lnTo>
                    <a:lnTo>
                      <a:pt x="245" y="227"/>
                    </a:lnTo>
                    <a:lnTo>
                      <a:pt x="228" y="249"/>
                    </a:lnTo>
                    <a:lnTo>
                      <a:pt x="209" y="267"/>
                    </a:lnTo>
                    <a:lnTo>
                      <a:pt x="186" y="281"/>
                    </a:lnTo>
                    <a:lnTo>
                      <a:pt x="161" y="289"/>
                    </a:lnTo>
                    <a:lnTo>
                      <a:pt x="133" y="292"/>
                    </a:lnTo>
                    <a:lnTo>
                      <a:pt x="103" y="288"/>
                    </a:lnTo>
                    <a:lnTo>
                      <a:pt x="75" y="277"/>
                    </a:lnTo>
                    <a:lnTo>
                      <a:pt x="51" y="260"/>
                    </a:lnTo>
                    <a:lnTo>
                      <a:pt x="29" y="237"/>
                    </a:lnTo>
                    <a:lnTo>
                      <a:pt x="13" y="210"/>
                    </a:lnTo>
                    <a:lnTo>
                      <a:pt x="4" y="178"/>
                    </a:lnTo>
                    <a:lnTo>
                      <a:pt x="0" y="146"/>
                    </a:lnTo>
                    <a:lnTo>
                      <a:pt x="4" y="113"/>
                    </a:lnTo>
                    <a:lnTo>
                      <a:pt x="13" y="81"/>
                    </a:lnTo>
                    <a:lnTo>
                      <a:pt x="29" y="54"/>
                    </a:lnTo>
                    <a:lnTo>
                      <a:pt x="51" y="32"/>
                    </a:lnTo>
                    <a:lnTo>
                      <a:pt x="75" y="14"/>
                    </a:lnTo>
                    <a:lnTo>
                      <a:pt x="103" y="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7099E2"/>
              </a:solidFill>
              <a:ln>
                <a:noFill/>
              </a:ln>
              <a:effectLst>
                <a:outerShdw dist="91581" dir="3378596" algn="ctr" rotWithShape="0">
                  <a:srgbClr val="C0C0C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F7F16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" name="Text Box 78"/>
            <p:cNvSpPr txBox="1">
              <a:spLocks noChangeArrowheads="1"/>
            </p:cNvSpPr>
            <p:nvPr/>
          </p:nvSpPr>
          <p:spPr bwMode="gray">
            <a:xfrm>
              <a:off x="2115293" y="4704622"/>
              <a:ext cx="6115937" cy="191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None/>
              </a:pP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     </a:t>
              </a:r>
              <a:r>
                <a:rPr lang="en-US" altLang="zh-CN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Java</a:t>
              </a: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语言中已经</a:t>
              </a:r>
              <a:r>
                <a:rPr lang="zh-CN" altLang="en-US" sz="28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被赋予特定意义</a:t>
              </a: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的一些</a:t>
              </a:r>
              <a:r>
                <a:rPr lang="zh-CN" altLang="en-US" sz="28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单词</a:t>
              </a: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，不可以再作为标识符来用。</a:t>
              </a:r>
            </a:p>
            <a:p>
              <a:pPr>
                <a:spcBef>
                  <a:spcPct val="0"/>
                </a:spcBef>
                <a:buSzTx/>
                <a:buNone/>
              </a:pPr>
              <a:endPara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116717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54100" y="1169987"/>
            <a:ext cx="7959725" cy="2738134"/>
          </a:xfrm>
        </p:spPr>
        <p:txBody>
          <a:bodyPr/>
          <a:lstStyle/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16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、下列叙述正确的是（          ）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A.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表达式”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12+56&gt;34”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的值为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true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B.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表达式”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12+56||34”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是非法的表达式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C.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表达式”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x+y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=12”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是非法的表达式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D.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表达式”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12+56&gt;34”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的值是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13</a:t>
            </a:r>
          </a:p>
          <a:p>
            <a:pPr marL="0" indent="0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课堂练习：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56100" y="1148851"/>
            <a:ext cx="1090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</a:rPr>
              <a:t>ABC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1106274" y="1129049"/>
            <a:ext cx="2914581" cy="684940"/>
            <a:chOff x="720" y="1407"/>
            <a:chExt cx="4094" cy="444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094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None/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四、移位运算符</a:t>
              </a:r>
              <a:endParaRPr lang="zh-CN" altLang="en-US" sz="28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" name="Group 63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3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02966" y="1862000"/>
            <a:ext cx="772788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移位运算符都是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双目运算符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，具体内容如下表所示。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322913" y="3124613"/>
          <a:ext cx="6929486" cy="2703211"/>
        </p:xfrm>
        <a:graphic>
          <a:graphicData uri="http://schemas.openxmlformats.org/drawingml/2006/table">
            <a:tbl>
              <a:tblPr/>
              <a:tblGrid>
                <a:gridCol w="1531189"/>
                <a:gridCol w="1459102"/>
                <a:gridCol w="1153113"/>
                <a:gridCol w="2786082"/>
              </a:tblGrid>
              <a:tr h="3861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移位运算符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具体描述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举例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运算规则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723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&lt;&lt;</a:t>
                      </a:r>
                      <a:endParaRPr lang="zh-CN" sz="2000" b="1" kern="100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Times New Roman"/>
                          <a:ea typeface="宋体"/>
                        </a:rPr>
                        <a:t>左移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x&lt;&lt;n</a:t>
                      </a: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x</a:t>
                      </a:r>
                      <a:r>
                        <a:rPr lang="zh-CN" sz="2000" b="1" kern="100" dirty="0">
                          <a:latin typeface="Times New Roman"/>
                          <a:ea typeface="宋体"/>
                        </a:rPr>
                        <a:t>各比特位左移</a:t>
                      </a: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n</a:t>
                      </a:r>
                      <a:r>
                        <a:rPr lang="zh-CN" sz="2000" b="1" kern="100" dirty="0">
                          <a:latin typeface="Times New Roman"/>
                          <a:ea typeface="宋体"/>
                        </a:rPr>
                        <a:t>位，</a:t>
                      </a:r>
                      <a:r>
                        <a:rPr lang="zh-CN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右边补</a:t>
                      </a:r>
                      <a:r>
                        <a:rPr lang="en-US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0</a:t>
                      </a:r>
                      <a:r>
                        <a:rPr lang="zh-CN" sz="2000" b="1" kern="100" dirty="0">
                          <a:latin typeface="Times New Roman"/>
                          <a:ea typeface="宋体"/>
                        </a:rPr>
                        <a:t>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23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&gt;&gt;</a:t>
                      </a:r>
                      <a:endParaRPr lang="zh-CN" sz="2000" b="1" kern="100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Times New Roman"/>
                          <a:ea typeface="宋体"/>
                        </a:rPr>
                        <a:t>右移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x&gt;&gt;n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x</a:t>
                      </a:r>
                      <a:r>
                        <a:rPr lang="zh-CN" sz="2000" b="1" kern="100" dirty="0">
                          <a:latin typeface="Times New Roman"/>
                          <a:ea typeface="宋体"/>
                        </a:rPr>
                        <a:t>各比特位右移</a:t>
                      </a: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n</a:t>
                      </a:r>
                      <a:r>
                        <a:rPr lang="zh-CN" sz="2000" b="1" kern="100" dirty="0">
                          <a:latin typeface="Times New Roman"/>
                          <a:ea typeface="宋体"/>
                        </a:rPr>
                        <a:t>位，左边</a:t>
                      </a:r>
                      <a:r>
                        <a:rPr lang="zh-CN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按符号位补</a:t>
                      </a:r>
                      <a:r>
                        <a:rPr lang="en-US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0</a:t>
                      </a:r>
                      <a:r>
                        <a:rPr lang="zh-CN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或</a:t>
                      </a:r>
                      <a:r>
                        <a:rPr lang="en-US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1</a:t>
                      </a:r>
                      <a:r>
                        <a:rPr lang="zh-CN" sz="2000" b="1" kern="100" dirty="0">
                          <a:latin typeface="Times New Roman"/>
                          <a:ea typeface="宋体"/>
                        </a:rPr>
                        <a:t>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23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&gt;&gt;&gt;</a:t>
                      </a:r>
                      <a:endParaRPr lang="zh-CN" sz="2000" b="1" kern="100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Times New Roman"/>
                          <a:ea typeface="宋体"/>
                        </a:rPr>
                        <a:t>不带符号右移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x&gt;&gt;&gt;n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x</a:t>
                      </a:r>
                      <a:r>
                        <a:rPr lang="zh-CN" sz="2000" b="1" kern="100" dirty="0">
                          <a:latin typeface="Times New Roman"/>
                          <a:ea typeface="宋体"/>
                        </a:rPr>
                        <a:t>各比特位右移</a:t>
                      </a: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n</a:t>
                      </a:r>
                      <a:r>
                        <a:rPr lang="zh-CN" sz="2000" b="1" kern="100" dirty="0">
                          <a:latin typeface="Times New Roman"/>
                          <a:ea typeface="宋体"/>
                        </a:rPr>
                        <a:t>位，</a:t>
                      </a:r>
                      <a:r>
                        <a:rPr lang="zh-CN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左边的空位一律填零</a:t>
                      </a:r>
                      <a:r>
                        <a:rPr lang="zh-CN" sz="2000" b="1" kern="100" dirty="0">
                          <a:latin typeface="Times New Roman"/>
                          <a:ea typeface="宋体"/>
                        </a:rPr>
                        <a:t>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044000" y="3508223"/>
            <a:ext cx="762558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lvl="0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当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是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long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类型数据时，系统总是先计算出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n%64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的结果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m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，然后再进行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移位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m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的运算。</a:t>
            </a:r>
          </a:p>
          <a:p>
            <a:pPr lvl="0">
              <a:spcBef>
                <a:spcPct val="0"/>
              </a:spcBef>
              <a:buSzTx/>
              <a:buFont typeface="Wingdings" pitchFamily="2" charset="2"/>
              <a:buChar char="p"/>
            </a:pPr>
            <a:endParaRPr lang="zh-CN" altLang="en-US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113360" y="1111410"/>
            <a:ext cx="5287963" cy="695325"/>
            <a:chOff x="640" y="719"/>
            <a:chExt cx="3331" cy="547"/>
          </a:xfrm>
        </p:grpSpPr>
        <p:sp>
          <p:nvSpPr>
            <p:cNvPr id="28680" name="AutoShape 80"/>
            <p:cNvSpPr>
              <a:spLocks noChangeArrowheads="1"/>
            </p:cNvSpPr>
            <p:nvPr/>
          </p:nvSpPr>
          <p:spPr bwMode="gray">
            <a:xfrm>
              <a:off x="640" y="719"/>
              <a:ext cx="1302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1" name="Text Box 81"/>
            <p:cNvSpPr txBox="1">
              <a:spLocks noChangeArrowheads="1"/>
            </p:cNvSpPr>
            <p:nvPr/>
          </p:nvSpPr>
          <p:spPr bwMode="gray">
            <a:xfrm>
              <a:off x="668" y="773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注意事项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9" name="Text Box 78"/>
          <p:cNvSpPr txBox="1">
            <a:spLocks noChangeArrowheads="1"/>
          </p:cNvSpPr>
          <p:nvPr/>
        </p:nvSpPr>
        <p:spPr bwMode="gray">
          <a:xfrm>
            <a:off x="1044000" y="2007187"/>
            <a:ext cx="746066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当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是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byte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、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short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或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类型数据时，系统总是先计算出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n%32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的结果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m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，然后再进行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移位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m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的运算。</a:t>
            </a:r>
          </a:p>
        </p:txBody>
      </p:sp>
      <p:sp>
        <p:nvSpPr>
          <p:cNvPr id="7" name="Text Box 78"/>
          <p:cNvSpPr txBox="1">
            <a:spLocks noChangeArrowheads="1"/>
          </p:cNvSpPr>
          <p:nvPr/>
        </p:nvSpPr>
        <p:spPr bwMode="gray">
          <a:xfrm>
            <a:off x="1044000" y="4674460"/>
            <a:ext cx="75707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移位运算举例：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  <a:hlinkClick r:id="rId3" action="ppaction://hlinkfile"/>
              </a:rPr>
              <a:t>例子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  <a:hlinkClick r:id="rId3" action="ppaction://hlinkfile"/>
              </a:rPr>
              <a:t>2-6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9" grpId="0"/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54101" y="1169987"/>
            <a:ext cx="7939588" cy="800482"/>
          </a:xfrm>
        </p:spPr>
        <p:txBody>
          <a:bodyPr/>
          <a:lstStyle/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17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、对于一个整数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m,m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&lt;&lt;1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的结果一定是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2m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吗？</a:t>
            </a: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课堂练习：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22590" y="1996686"/>
            <a:ext cx="69876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</a:rPr>
              <a:t>答案：</a:t>
            </a:r>
            <a:r>
              <a:rPr lang="zh-CN" altLang="en-US" sz="2800" dirty="0" smtClean="0">
                <a:solidFill>
                  <a:srgbClr val="C00000"/>
                </a:solidFill>
              </a:rPr>
              <a:t>不一定。</a:t>
            </a:r>
            <a:endParaRPr lang="zh-CN" altLang="en-US" sz="2800" dirty="0" smtClean="0">
              <a:solidFill>
                <a:srgbClr val="C00000"/>
              </a:solidFill>
            </a:endParaRPr>
          </a:p>
          <a:p>
            <a:r>
              <a:rPr lang="zh-CN" altLang="en-US" sz="2800" dirty="0" smtClean="0">
                <a:solidFill>
                  <a:srgbClr val="C00000"/>
                </a:solidFill>
              </a:rPr>
              <a:t>例如</a:t>
            </a:r>
            <a:r>
              <a:rPr lang="en-US" altLang="zh-CN" sz="2800" dirty="0" smtClean="0">
                <a:solidFill>
                  <a:srgbClr val="C00000"/>
                </a:solidFill>
              </a:rPr>
              <a:t>: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2800" dirty="0" smtClean="0">
                <a:solidFill>
                  <a:srgbClr val="C00000"/>
                </a:solidFill>
              </a:rPr>
              <a:t> x=0x80000000;</a:t>
            </a:r>
          </a:p>
          <a:p>
            <a:r>
              <a:rPr lang="en-US" altLang="zh-CN" sz="2800" dirty="0" smtClean="0">
                <a:solidFill>
                  <a:srgbClr val="C00000"/>
                </a:solidFill>
              </a:rPr>
              <a:t>     x=x&lt;&lt;1;</a:t>
            </a:r>
          </a:p>
          <a:p>
            <a:r>
              <a:rPr lang="zh-CN" altLang="en-US" sz="2800" dirty="0" smtClean="0">
                <a:solidFill>
                  <a:srgbClr val="C00000"/>
                </a:solidFill>
              </a:rPr>
              <a:t>结果为：</a:t>
            </a:r>
            <a:r>
              <a:rPr lang="en-US" altLang="zh-CN" sz="2800" dirty="0" smtClean="0">
                <a:solidFill>
                  <a:srgbClr val="C00000"/>
                </a:solidFill>
              </a:rPr>
              <a:t>x=0;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1106275" y="1129049"/>
            <a:ext cx="2576378" cy="684940"/>
            <a:chOff x="720" y="1407"/>
            <a:chExt cx="4094" cy="444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094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None/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五、位运算符</a:t>
              </a:r>
              <a:endParaRPr lang="zh-CN" altLang="en-US" sz="28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" name="Group 63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3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02966" y="1862000"/>
            <a:ext cx="772788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位运算符的具体内容见下表。例如：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= 0xFFFFFFF1;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j = ~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; //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最高位取反后为正，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j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值为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14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6 ^ 3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的结果为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5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453780" y="3519029"/>
          <a:ext cx="6858049" cy="2301248"/>
        </p:xfrm>
        <a:graphic>
          <a:graphicData uri="http://schemas.openxmlformats.org/drawingml/2006/table">
            <a:tbl>
              <a:tblPr/>
              <a:tblGrid>
                <a:gridCol w="1105684"/>
                <a:gridCol w="593829"/>
                <a:gridCol w="1397495"/>
                <a:gridCol w="813306"/>
                <a:gridCol w="2947735"/>
              </a:tblGrid>
              <a:tr h="422912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位运算符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具体描述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举例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运算规则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229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单目运算符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~</a:t>
                      </a: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Times New Roman"/>
                          <a:ea typeface="宋体"/>
                        </a:rPr>
                        <a:t>按位取反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~x</a:t>
                      </a: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Times New Roman"/>
                          <a:ea typeface="宋体"/>
                        </a:rPr>
                        <a:t>将</a:t>
                      </a: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x</a:t>
                      </a:r>
                      <a:r>
                        <a:rPr lang="zh-CN" sz="2000" b="1" kern="100" dirty="0">
                          <a:latin typeface="Times New Roman"/>
                          <a:ea typeface="宋体"/>
                        </a:rPr>
                        <a:t>按比特位取反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912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双目运算符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&amp;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Times New Roman"/>
                          <a:ea typeface="宋体"/>
                        </a:rPr>
                        <a:t>按位与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x&amp;y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latin typeface="Times New Roman"/>
                          <a:ea typeface="宋体"/>
                        </a:rPr>
                        <a:t>x,y</a:t>
                      </a:r>
                      <a:r>
                        <a:rPr lang="zh-CN" sz="2000" b="1" kern="100" dirty="0">
                          <a:latin typeface="Times New Roman"/>
                          <a:ea typeface="宋体"/>
                        </a:rPr>
                        <a:t>按位进行与操作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9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|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Times New Roman"/>
                          <a:ea typeface="宋体"/>
                        </a:rPr>
                        <a:t>按位或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x|y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latin typeface="Times New Roman"/>
                          <a:ea typeface="宋体"/>
                        </a:rPr>
                        <a:t>x,y</a:t>
                      </a:r>
                      <a:r>
                        <a:rPr lang="zh-CN" sz="2000" b="1" kern="100" dirty="0">
                          <a:latin typeface="Times New Roman"/>
                          <a:ea typeface="宋体"/>
                        </a:rPr>
                        <a:t>按位进行或操作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9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^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Times New Roman"/>
                          <a:ea typeface="宋体"/>
                        </a:rPr>
                        <a:t>按位异或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x^y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latin typeface="Times New Roman"/>
                          <a:ea typeface="宋体"/>
                        </a:rPr>
                        <a:t>x,y</a:t>
                      </a:r>
                      <a:r>
                        <a:rPr lang="zh-CN" sz="2000" b="1" kern="100" dirty="0">
                          <a:latin typeface="Times New Roman"/>
                          <a:ea typeface="宋体"/>
                        </a:rPr>
                        <a:t>按位进行异或操作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080000" y="1854787"/>
            <a:ext cx="774241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kern="1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宋体"/>
              </a:rPr>
              <a:t>~</a:t>
            </a:r>
            <a:r>
              <a:rPr lang="zh-CN" altLang="en-US" sz="2800" kern="100" dirty="0" smtClean="0">
                <a:solidFill>
                  <a:schemeClr val="tx1"/>
                </a:solidFill>
                <a:latin typeface="Times New Roman"/>
                <a:ea typeface="宋体"/>
              </a:rPr>
              <a:t>的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运算法则是：如果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对应位是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0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~a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的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该位是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否则是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0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113360" y="1111410"/>
            <a:ext cx="5349875" cy="583463"/>
            <a:chOff x="640" y="719"/>
            <a:chExt cx="3370" cy="459"/>
          </a:xfrm>
        </p:grpSpPr>
        <p:sp>
          <p:nvSpPr>
            <p:cNvPr id="28680" name="AutoShape 80"/>
            <p:cNvSpPr>
              <a:spLocks noChangeArrowheads="1"/>
            </p:cNvSpPr>
            <p:nvPr/>
          </p:nvSpPr>
          <p:spPr bwMode="gray">
            <a:xfrm>
              <a:off x="640" y="719"/>
              <a:ext cx="1188" cy="459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1" name="Text Box 81"/>
            <p:cNvSpPr txBox="1">
              <a:spLocks noChangeArrowheads="1"/>
            </p:cNvSpPr>
            <p:nvPr/>
          </p:nvSpPr>
          <p:spPr bwMode="gray">
            <a:xfrm>
              <a:off x="707" y="724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注意事项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080000" y="2858259"/>
            <a:ext cx="757078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kern="1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宋体"/>
              </a:rPr>
              <a:t>&amp;</a:t>
            </a:r>
            <a:r>
              <a:rPr lang="zh-CN" altLang="en-US" sz="2800" kern="100" dirty="0" smtClean="0">
                <a:solidFill>
                  <a:schemeClr val="tx1"/>
                </a:solidFill>
                <a:latin typeface="Times New Roman"/>
                <a:ea typeface="宋体"/>
              </a:rPr>
              <a:t>的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运算法则是：如果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、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b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两个数据对应位都是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&amp;b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的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该位是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否则是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0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。如果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的精度高于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，那么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结果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a &amp;b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精度和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相同。</a:t>
            </a:r>
          </a:p>
        </p:txBody>
      </p:sp>
      <p:sp>
        <p:nvSpPr>
          <p:cNvPr id="13" name="Text Box 78"/>
          <p:cNvSpPr txBox="1">
            <a:spLocks noChangeArrowheads="1"/>
          </p:cNvSpPr>
          <p:nvPr/>
        </p:nvSpPr>
        <p:spPr bwMode="gray">
          <a:xfrm>
            <a:off x="1080000" y="4349155"/>
            <a:ext cx="757078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kern="1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宋体"/>
              </a:rPr>
              <a:t>|</a:t>
            </a:r>
            <a:r>
              <a:rPr lang="zh-CN" altLang="en-US" sz="2800" kern="100" dirty="0" smtClean="0">
                <a:solidFill>
                  <a:schemeClr val="tx1"/>
                </a:solidFill>
                <a:latin typeface="Times New Roman"/>
                <a:ea typeface="宋体"/>
              </a:rPr>
              <a:t>的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运算法则是：如果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、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b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两个数据对应位都是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0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 | b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的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该位是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0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否则是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。如果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的精度高于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，那么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结果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a | b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精度和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相同。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11" grpId="0"/>
      <p:bldP spid="1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080000" y="1854787"/>
            <a:ext cx="774241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kern="1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宋体"/>
              </a:rPr>
              <a:t>^</a:t>
            </a:r>
            <a:r>
              <a:rPr lang="zh-CN" altLang="en-US" sz="2800" kern="100" dirty="0" smtClean="0">
                <a:solidFill>
                  <a:schemeClr val="tx1"/>
                </a:solidFill>
                <a:latin typeface="Times New Roman"/>
                <a:ea typeface="宋体"/>
              </a:rPr>
              <a:t>的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运算法则是：如果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、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b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两个数据对应位相同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^b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的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该位是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0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否则是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。如果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的精度高于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，那么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结果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a ^b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精度和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相同。</a:t>
            </a:r>
          </a:p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endParaRPr lang="zh-CN" altLang="en-US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113360" y="1111410"/>
            <a:ext cx="5349875" cy="583463"/>
            <a:chOff x="640" y="719"/>
            <a:chExt cx="3370" cy="459"/>
          </a:xfrm>
        </p:grpSpPr>
        <p:sp>
          <p:nvSpPr>
            <p:cNvPr id="28680" name="AutoShape 80"/>
            <p:cNvSpPr>
              <a:spLocks noChangeArrowheads="1"/>
            </p:cNvSpPr>
            <p:nvPr/>
          </p:nvSpPr>
          <p:spPr bwMode="gray">
            <a:xfrm>
              <a:off x="640" y="719"/>
              <a:ext cx="1188" cy="459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1" name="Text Box 81"/>
            <p:cNvSpPr txBox="1">
              <a:spLocks noChangeArrowheads="1"/>
            </p:cNvSpPr>
            <p:nvPr/>
          </p:nvSpPr>
          <p:spPr bwMode="gray">
            <a:xfrm>
              <a:off x="707" y="724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注意事项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3" name="Text Box 78"/>
          <p:cNvSpPr txBox="1">
            <a:spLocks noChangeArrowheads="1"/>
          </p:cNvSpPr>
          <p:nvPr/>
        </p:nvSpPr>
        <p:spPr bwMode="gray">
          <a:xfrm>
            <a:off x="1118637" y="3537785"/>
            <a:ext cx="75707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异或运算举例：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  <a:hlinkClick r:id="rId3" action="ppaction://hlinkfile"/>
              </a:rPr>
              <a:t>例子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  <a:hlinkClick r:id="rId3" action="ppaction://hlinkfile"/>
              </a:rPr>
              <a:t>2-7</a:t>
            </a:r>
            <a:endParaRPr lang="zh-CN" altLang="en-US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1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1244061" y="1129048"/>
            <a:ext cx="2801846" cy="684940"/>
            <a:chOff x="720" y="1407"/>
            <a:chExt cx="4103" cy="444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103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六、条件运算符</a:t>
              </a:r>
              <a:endParaRPr lang="zh-CN" altLang="en-US" sz="28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" name="Group 63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3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40543" y="1874526"/>
            <a:ext cx="76151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条件运算符为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三目运算符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，其具体形式为：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布尔表达式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？表达式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2 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：表达式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3 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（表达式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和表达式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的类型必须相同）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092527" y="3404789"/>
            <a:ext cx="761515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条件运算符的执行顺序是：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先求解表达式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若值为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true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则执行表达式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，此时表达式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的值作为整个条件表达式的值，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否则求解表达式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3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，将表达式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的值作为整个条件表达式的值。</a:t>
            </a:r>
          </a:p>
        </p:txBody>
      </p:sp>
    </p:spTree>
    <p:extLst>
      <p:ext uri="{BB962C8B-B14F-4D97-AF65-F5344CB8AC3E}">
        <p14:creationId xmlns:p14="http://schemas.microsoft.com/office/powerpoint/2010/main" xmlns="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042424" y="3959160"/>
            <a:ext cx="762558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lvl="0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实例例子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  <a:hlinkClick r:id="rId3" action="ppaction://hlinkfile"/>
              </a:rPr>
              <a:t>2-8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  <a:buSzTx/>
              <a:buFont typeface="Wingdings" pitchFamily="2" charset="2"/>
              <a:buChar char="p"/>
            </a:pPr>
            <a:endParaRPr lang="zh-CN" altLang="en-US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113360" y="1111410"/>
            <a:ext cx="5287963" cy="695325"/>
            <a:chOff x="640" y="719"/>
            <a:chExt cx="3331" cy="547"/>
          </a:xfrm>
        </p:grpSpPr>
        <p:sp>
          <p:nvSpPr>
            <p:cNvPr id="28680" name="AutoShape 80"/>
            <p:cNvSpPr>
              <a:spLocks noChangeArrowheads="1"/>
            </p:cNvSpPr>
            <p:nvPr/>
          </p:nvSpPr>
          <p:spPr bwMode="gray">
            <a:xfrm>
              <a:off x="640" y="719"/>
              <a:ext cx="1302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1" name="Text Box 81"/>
            <p:cNvSpPr txBox="1">
              <a:spLocks noChangeArrowheads="1"/>
            </p:cNvSpPr>
            <p:nvPr/>
          </p:nvSpPr>
          <p:spPr bwMode="gray">
            <a:xfrm>
              <a:off x="668" y="773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注意事项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9" name="Text Box 78"/>
          <p:cNvSpPr txBox="1">
            <a:spLocks noChangeArrowheads="1"/>
          </p:cNvSpPr>
          <p:nvPr/>
        </p:nvSpPr>
        <p:spPr bwMode="gray">
          <a:xfrm>
            <a:off x="1019458" y="1932031"/>
            <a:ext cx="746066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在实际应用中，常常将条件运算符与赋值运算符结合起来，构成赋值表达式，以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替代比较简单的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if/else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语句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。条件运算符的优先级高于赋值运算符，结合方式为“自右自左”。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1244061" y="1129048"/>
            <a:ext cx="4981376" cy="684940"/>
            <a:chOff x="720" y="1407"/>
            <a:chExt cx="4103" cy="444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103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七、赋值运算符和赋值表达式</a:t>
              </a:r>
              <a:endParaRPr lang="zh-CN" altLang="en-US" sz="28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" name="Group 63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3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40543" y="1874526"/>
            <a:ext cx="761515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赋值运算符是“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=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”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。赋值运算符的作用是将赋值运算符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右边的一个数据或一个表达式的值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赋给赋值运算符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左边的一个变量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。注意赋值号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左边必须是变量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（即没有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final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修饰的变量）。赋值运算的另一种形式是复合赋值运算符连接起来的表达式，具体参见下表。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80209" y="4829176"/>
            <a:ext cx="7615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赋值运算符组成的表达式称为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赋值表达式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Rectangle 77"/>
          <p:cNvSpPr>
            <a:spLocks noChangeArrowheads="1"/>
          </p:cNvSpPr>
          <p:nvPr/>
        </p:nvSpPr>
        <p:spPr bwMode="auto">
          <a:xfrm>
            <a:off x="1105288" y="1879735"/>
            <a:ext cx="7400357" cy="4358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abstract</a:t>
            </a:r>
            <a:r>
              <a:rPr lang="zh-CN" altLang="en-US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break</a:t>
            </a:r>
            <a:r>
              <a:rPr lang="zh-CN" altLang="en-US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byte</a:t>
            </a:r>
            <a:r>
              <a:rPr lang="zh-CN" altLang="en-US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0" dirty="0" err="1" smtClean="0">
                <a:solidFill>
                  <a:srgbClr val="000000"/>
                </a:solidFill>
                <a:ea typeface="宋体" panose="02010600030101010101" pitchFamily="2" charset="-122"/>
              </a:rPr>
              <a:t>boolean</a:t>
            </a:r>
            <a:r>
              <a:rPr lang="zh-CN" altLang="en-US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catch</a:t>
            </a:r>
            <a:r>
              <a:rPr lang="zh-CN" altLang="en-US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endParaRPr lang="en-US" altLang="zh-CN" sz="2800" b="0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case</a:t>
            </a:r>
            <a:r>
              <a:rPr lang="zh-CN" altLang="en-US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class</a:t>
            </a:r>
            <a:r>
              <a:rPr lang="zh-CN" altLang="en-US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char</a:t>
            </a:r>
            <a:r>
              <a:rPr lang="zh-CN" altLang="en-US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continue</a:t>
            </a:r>
            <a:r>
              <a:rPr lang="zh-CN" altLang="en-US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default</a:t>
            </a:r>
            <a:r>
              <a:rPr lang="zh-CN" altLang="en-US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 </a:t>
            </a:r>
            <a:r>
              <a:rPr lang="en-US" altLang="zh-CN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double</a:t>
            </a:r>
            <a:r>
              <a:rPr lang="zh-CN" altLang="en-US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do</a:t>
            </a:r>
            <a:r>
              <a:rPr lang="zh-CN" altLang="en-US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else</a:t>
            </a:r>
            <a:r>
              <a:rPr lang="zh-CN" altLang="en-US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extends</a:t>
            </a:r>
            <a:r>
              <a:rPr lang="zh-CN" altLang="en-US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false</a:t>
            </a:r>
            <a:r>
              <a:rPr lang="zh-CN" altLang="en-US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final</a:t>
            </a:r>
            <a:r>
              <a:rPr lang="zh-CN" altLang="en-US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float</a:t>
            </a:r>
            <a:r>
              <a:rPr lang="zh-CN" altLang="en-US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finally</a:t>
            </a:r>
            <a:r>
              <a:rPr lang="zh-CN" altLang="en-US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import</a:t>
            </a:r>
            <a:r>
              <a:rPr lang="zh-CN" altLang="en-US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   </a:t>
            </a:r>
            <a:r>
              <a:rPr lang="en-US" altLang="zh-CN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implements</a:t>
            </a:r>
            <a:r>
              <a:rPr lang="zh-CN" altLang="en-US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0" dirty="0" err="1" smtClean="0">
                <a:solidFill>
                  <a:srgbClr val="000000"/>
                </a:solidFill>
                <a:ea typeface="宋体" panose="02010600030101010101" pitchFamily="2" charset="-122"/>
              </a:rPr>
              <a:t>int</a:t>
            </a:r>
            <a:r>
              <a:rPr lang="zh-CN" altLang="en-US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interface</a:t>
            </a:r>
            <a:r>
              <a:rPr lang="zh-CN" altLang="en-US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0" dirty="0" err="1" smtClean="0">
                <a:solidFill>
                  <a:srgbClr val="000000"/>
                </a:solidFill>
                <a:ea typeface="宋体" panose="02010600030101010101" pitchFamily="2" charset="-122"/>
              </a:rPr>
              <a:t>instanceof</a:t>
            </a:r>
            <a:r>
              <a:rPr lang="zh-CN" altLang="en-US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long</a:t>
            </a:r>
            <a:r>
              <a:rPr lang="zh-CN" altLang="en-US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native</a:t>
            </a:r>
            <a:r>
              <a:rPr lang="zh-CN" altLang="en-US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new</a:t>
            </a:r>
            <a:r>
              <a:rPr lang="zh-CN" altLang="en-US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null</a:t>
            </a:r>
            <a:r>
              <a:rPr lang="zh-CN" altLang="en-US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package</a:t>
            </a:r>
            <a:r>
              <a:rPr lang="zh-CN" altLang="en-US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private</a:t>
            </a:r>
            <a:r>
              <a:rPr lang="zh-CN" altLang="en-US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protected</a:t>
            </a:r>
            <a:r>
              <a:rPr lang="zh-CN" altLang="en-US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public</a:t>
            </a:r>
            <a:r>
              <a:rPr lang="zh-CN" altLang="en-US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return</a:t>
            </a:r>
            <a:r>
              <a:rPr lang="zh-CN" altLang="en-US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switch</a:t>
            </a:r>
            <a:r>
              <a:rPr lang="zh-CN" altLang="en-US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synchronized</a:t>
            </a:r>
            <a:r>
              <a:rPr lang="zh-CN" altLang="en-US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short</a:t>
            </a:r>
            <a:r>
              <a:rPr lang="zh-CN" altLang="en-US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static</a:t>
            </a:r>
            <a:r>
              <a:rPr lang="zh-CN" altLang="en-US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super</a:t>
            </a:r>
            <a:r>
              <a:rPr lang="zh-CN" altLang="en-US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try</a:t>
            </a:r>
            <a:r>
              <a:rPr lang="zh-CN" altLang="en-US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true</a:t>
            </a:r>
            <a:r>
              <a:rPr lang="zh-CN" altLang="en-US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this</a:t>
            </a:r>
            <a:r>
              <a:rPr lang="zh-CN" altLang="en-US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throw</a:t>
            </a:r>
            <a:r>
              <a:rPr lang="zh-CN" altLang="en-US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throws</a:t>
            </a:r>
            <a:r>
              <a:rPr lang="zh-CN" altLang="en-US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transient</a:t>
            </a:r>
            <a:r>
              <a:rPr lang="zh-CN" altLang="en-US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volatile, void</a:t>
            </a:r>
            <a:r>
              <a:rPr lang="zh-CN" altLang="en-US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b="0" dirty="0" smtClean="0">
                <a:solidFill>
                  <a:srgbClr val="000000"/>
                </a:solidFill>
                <a:ea typeface="宋体" panose="02010600030101010101" pitchFamily="2" charset="-122"/>
              </a:rPr>
              <a:t>while</a:t>
            </a:r>
            <a:endParaRPr lang="zh-CN" altLang="en-US" sz="28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6" name="Group 79"/>
          <p:cNvGrpSpPr>
            <a:grpSpLocks/>
          </p:cNvGrpSpPr>
          <p:nvPr/>
        </p:nvGrpSpPr>
        <p:grpSpPr bwMode="auto">
          <a:xfrm>
            <a:off x="1194550" y="1078841"/>
            <a:ext cx="2946129" cy="695325"/>
            <a:chOff x="624" y="738"/>
            <a:chExt cx="3386" cy="547"/>
          </a:xfrm>
        </p:grpSpPr>
        <p:sp>
          <p:nvSpPr>
            <p:cNvPr id="7" name="AutoShape 80"/>
            <p:cNvSpPr>
              <a:spLocks noChangeArrowheads="1"/>
            </p:cNvSpPr>
            <p:nvPr/>
          </p:nvSpPr>
          <p:spPr bwMode="gray">
            <a:xfrm>
              <a:off x="624" y="738"/>
              <a:ext cx="2833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" name="Text Box 81"/>
            <p:cNvSpPr txBox="1">
              <a:spLocks noChangeArrowheads="1"/>
            </p:cNvSpPr>
            <p:nvPr/>
          </p:nvSpPr>
          <p:spPr bwMode="gray">
            <a:xfrm>
              <a:off x="707" y="805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48</a:t>
              </a: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个关键字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116717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316969" y="1816068"/>
          <a:ext cx="7358114" cy="3929088"/>
        </p:xfrm>
        <a:graphic>
          <a:graphicData uri="http://schemas.openxmlformats.org/drawingml/2006/table">
            <a:tbl>
              <a:tblPr/>
              <a:tblGrid>
                <a:gridCol w="2150708"/>
                <a:gridCol w="2135572"/>
                <a:gridCol w="1481424"/>
                <a:gridCol w="1590410"/>
              </a:tblGrid>
              <a:tr h="3274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复合赋值运算符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具体描述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举例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等效于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274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+=</a:t>
                      </a:r>
                      <a:endParaRPr lang="zh-CN" sz="2000" b="1" kern="100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Times New Roman"/>
                          <a:ea typeface="宋体"/>
                        </a:rPr>
                        <a:t>加赋值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x+=y</a:t>
                      </a: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x=x+y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4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-=</a:t>
                      </a:r>
                      <a:endParaRPr lang="zh-CN" sz="2000" b="1" kern="100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Times New Roman"/>
                          <a:ea typeface="宋体"/>
                        </a:rPr>
                        <a:t>减赋值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x-=y</a:t>
                      </a: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x=x-y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4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*=</a:t>
                      </a:r>
                      <a:endParaRPr lang="zh-CN" sz="2000" b="1" kern="100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Times New Roman"/>
                          <a:ea typeface="宋体"/>
                        </a:rPr>
                        <a:t>乘赋值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x*=y</a:t>
                      </a: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x=x*y</a:t>
                      </a: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4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/=</a:t>
                      </a:r>
                      <a:endParaRPr lang="zh-CN" sz="2000" b="1" kern="100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Times New Roman"/>
                          <a:ea typeface="宋体"/>
                        </a:rPr>
                        <a:t>除赋值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x/=y</a:t>
                      </a: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x=x/y</a:t>
                      </a: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4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%=</a:t>
                      </a:r>
                      <a:endParaRPr lang="zh-CN" sz="2000" b="1" kern="100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Times New Roman"/>
                          <a:ea typeface="宋体"/>
                        </a:rPr>
                        <a:t>求余赋值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x%=y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x=</a:t>
                      </a:r>
                      <a:r>
                        <a:rPr lang="en-US" sz="2000" b="1" kern="100" dirty="0" err="1">
                          <a:latin typeface="Times New Roman"/>
                          <a:ea typeface="宋体"/>
                        </a:rPr>
                        <a:t>x%y</a:t>
                      </a: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4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&lt;&lt;=</a:t>
                      </a:r>
                      <a:endParaRPr lang="zh-CN" sz="2000" b="1" kern="100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Times New Roman"/>
                          <a:ea typeface="宋体"/>
                        </a:rPr>
                        <a:t>左移赋值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x&lt;&lt;=y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x=x&lt;&lt;y</a:t>
                      </a: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4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&gt;&gt;=</a:t>
                      </a:r>
                      <a:endParaRPr lang="zh-CN" sz="2000" b="1" kern="100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Times New Roman"/>
                          <a:ea typeface="宋体"/>
                        </a:rPr>
                        <a:t>右移赋值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x&gt;&gt;=y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x=x&gt;&gt;y</a:t>
                      </a: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4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&gt;&gt;&gt;=</a:t>
                      </a:r>
                      <a:endParaRPr lang="zh-CN" sz="2000" b="1" kern="100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Times New Roman"/>
                          <a:ea typeface="宋体"/>
                        </a:rPr>
                        <a:t>无符号右移赋值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x&gt;&gt;&gt;=y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x=x&gt;&gt;&gt;y</a:t>
                      </a: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4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^=</a:t>
                      </a:r>
                      <a:endParaRPr lang="zh-CN" sz="2000" b="1" kern="100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Times New Roman"/>
                          <a:ea typeface="宋体"/>
                        </a:rPr>
                        <a:t>位异或赋值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x^=y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x=</a:t>
                      </a:r>
                      <a:r>
                        <a:rPr lang="en-US" sz="2000" b="1" kern="100" dirty="0" err="1">
                          <a:latin typeface="Times New Roman"/>
                          <a:ea typeface="宋体"/>
                        </a:rPr>
                        <a:t>x^y</a:t>
                      </a: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4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&amp;=</a:t>
                      </a:r>
                      <a:endParaRPr lang="zh-CN" sz="2000" b="1" kern="100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Times New Roman"/>
                          <a:ea typeface="宋体"/>
                        </a:rPr>
                        <a:t>位与赋值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x&amp;=y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x=</a:t>
                      </a:r>
                      <a:r>
                        <a:rPr lang="en-US" sz="2000" b="1" kern="100" dirty="0" err="1">
                          <a:latin typeface="Times New Roman"/>
                          <a:ea typeface="宋体"/>
                        </a:rPr>
                        <a:t>x&amp;y</a:t>
                      </a: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4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</a:rPr>
                        <a:t>|=</a:t>
                      </a:r>
                      <a:endParaRPr lang="zh-CN" sz="2000" b="1" kern="100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Times New Roman"/>
                          <a:ea typeface="宋体"/>
                        </a:rPr>
                        <a:t>位或赋值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x|=y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/>
                          <a:ea typeface="宋体"/>
                        </a:rPr>
                        <a:t>x=</a:t>
                      </a:r>
                      <a:r>
                        <a:rPr lang="en-US" sz="2000" b="1" kern="100" dirty="0" err="1">
                          <a:latin typeface="Times New Roman"/>
                          <a:ea typeface="宋体"/>
                        </a:rPr>
                        <a:t>x|y</a:t>
                      </a:r>
                      <a:endParaRPr lang="zh-CN" sz="20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06180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1244060" y="1129048"/>
            <a:ext cx="4010520" cy="684940"/>
            <a:chOff x="720" y="1407"/>
            <a:chExt cx="4103" cy="444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103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None/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八、</a:t>
              </a:r>
              <a:r>
                <a:rPr lang="en-US" altLang="zh-CN" sz="2800" dirty="0" err="1" smtClean="0">
                  <a:solidFill>
                    <a:schemeClr val="bg1"/>
                  </a:solidFill>
                  <a:ea typeface="宋体" panose="02010600030101010101" pitchFamily="2" charset="-122"/>
                </a:rPr>
                <a:t>instanceof</a:t>
              </a:r>
              <a:r>
                <a:rPr lang="en-US" altLang="zh-CN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 </a:t>
              </a: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运算符</a:t>
              </a:r>
              <a:endParaRPr lang="zh-CN" altLang="en-US" sz="28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" name="Group 63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3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40543" y="1926041"/>
            <a:ext cx="761515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该运算符是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双目运算符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左面的操作元是一个对象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右面是一个类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。当左面的对象是右面的类创建的对象时，该运算的结果是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true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，否则是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false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。该运算符将在第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章以后使用。</a:t>
            </a:r>
          </a:p>
        </p:txBody>
      </p:sp>
    </p:spTree>
    <p:extLst>
      <p:ext uri="{BB962C8B-B14F-4D97-AF65-F5344CB8AC3E}">
        <p14:creationId xmlns:p14="http://schemas.microsoft.com/office/powerpoint/2010/main" xmlns="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1244060" y="1129048"/>
            <a:ext cx="3546881" cy="684940"/>
            <a:chOff x="720" y="1407"/>
            <a:chExt cx="4103" cy="444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103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None/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九、运算符的优先级</a:t>
              </a:r>
              <a:endParaRPr lang="zh-CN" altLang="en-US" sz="28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" name="Group 63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3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52000" y="1874526"/>
            <a:ext cx="761515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运算符的优先级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决定了表达式中不同运算执行的先后次序。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优先级高的先进行运算，优先级低的后进行运算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。在优先级相同的情况下，由结合性决定运算顺序。</a:t>
            </a:r>
          </a:p>
          <a:p>
            <a:pPr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endParaRPr lang="zh-CN" altLang="en-US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52000" y="3907065"/>
            <a:ext cx="761515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最基本的规律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是：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域、括号和数组下标的运算优先级最高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，接下来依次是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单目运算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双目运算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三目运算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赋值运算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的优先级最低。</a:t>
            </a:r>
          </a:p>
          <a:p>
            <a:pPr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endParaRPr lang="zh-CN" altLang="en-US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54101" y="1169987"/>
            <a:ext cx="7939588" cy="1238362"/>
          </a:xfrm>
        </p:spPr>
        <p:txBody>
          <a:bodyPr/>
          <a:lstStyle/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18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、假如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x=1,y=-2,n=10;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那么，表达式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x+y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+(--n)*(x&gt;y&amp;&amp;x&gt;0?(x+1):y)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的值是多少？</a:t>
            </a: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课堂练习：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1226" y="2936844"/>
            <a:ext cx="6987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</a:rPr>
              <a:t>答案：</a:t>
            </a:r>
            <a:r>
              <a:rPr lang="en-US" altLang="zh-CN" sz="2800" dirty="0" smtClean="0">
                <a:solidFill>
                  <a:srgbClr val="C00000"/>
                </a:solidFill>
              </a:rPr>
              <a:t>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Rectangle 77"/>
          <p:cNvSpPr>
            <a:spLocks noChangeArrowheads="1"/>
          </p:cNvSpPr>
          <p:nvPr/>
        </p:nvSpPr>
        <p:spPr bwMode="auto">
          <a:xfrm>
            <a:off x="1144653" y="3378469"/>
            <a:ext cx="7400357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Java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中的控制语句主要有以下几类：</a:t>
            </a:r>
            <a:endParaRPr lang="en-US" altLang="zh-CN" sz="2800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分支语句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if-else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switch</a:t>
            </a:r>
          </a:p>
          <a:p>
            <a:pPr lvl="0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循环语句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while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do-while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for</a:t>
            </a:r>
          </a:p>
          <a:p>
            <a:pPr lvl="0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跳转语句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break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continue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return</a:t>
            </a:r>
          </a:p>
          <a:p>
            <a:pPr lvl="0"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endParaRPr lang="zh-CN" altLang="en-US" sz="28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1" name="Rectangle 72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三</a:t>
            </a:r>
            <a:r>
              <a:rPr lang="zh-CN" altLang="en-US" sz="3600" dirty="0" smtClean="0">
                <a:ea typeface="宋体" panose="02010600030101010101" pitchFamily="2" charset="-122"/>
              </a:rPr>
              <a:t>、语句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grpSp>
        <p:nvGrpSpPr>
          <p:cNvPr id="2" name="组合 19">
            <a:extLst>
              <a:ext uri="{FF2B5EF4-FFF2-40B4-BE49-F238E27FC236}">
                <a16:creationId xmlns:a16="http://schemas.microsoft.com/office/drawing/2014/main" xmlns="" id="{F09C6B24-486E-4649-8504-BAD153CC1861}"/>
              </a:ext>
            </a:extLst>
          </p:cNvPr>
          <p:cNvGrpSpPr/>
          <p:nvPr/>
        </p:nvGrpSpPr>
        <p:grpSpPr>
          <a:xfrm>
            <a:off x="1262569" y="742743"/>
            <a:ext cx="7229193" cy="2250011"/>
            <a:chOff x="1931888" y="3492500"/>
            <a:chExt cx="6496050" cy="3152871"/>
          </a:xfrm>
        </p:grpSpPr>
        <p:grpSp>
          <p:nvGrpSpPr>
            <p:cNvPr id="3" name="Group 73"/>
            <p:cNvGrpSpPr>
              <a:grpSpLocks/>
            </p:cNvGrpSpPr>
            <p:nvPr/>
          </p:nvGrpSpPr>
          <p:grpSpPr bwMode="auto">
            <a:xfrm>
              <a:off x="1931888" y="3492500"/>
              <a:ext cx="6496050" cy="2710274"/>
              <a:chOff x="657" y="1344"/>
              <a:chExt cx="2112" cy="2231"/>
            </a:xfrm>
          </p:grpSpPr>
          <p:sp>
            <p:nvSpPr>
              <p:cNvPr id="25" name="AutoShape 74"/>
              <p:cNvSpPr>
                <a:spLocks noChangeArrowheads="1"/>
              </p:cNvSpPr>
              <p:nvPr/>
            </p:nvSpPr>
            <p:spPr bwMode="gray">
              <a:xfrm>
                <a:off x="657" y="2135"/>
                <a:ext cx="2112" cy="1440"/>
              </a:xfrm>
              <a:prstGeom prst="roundRect">
                <a:avLst>
                  <a:gd name="adj" fmla="val 10347"/>
                </a:avLst>
              </a:prstGeom>
              <a:gradFill rotWithShape="1">
                <a:gsLst>
                  <a:gs pos="0">
                    <a:srgbClr val="CCECFF"/>
                  </a:gs>
                  <a:gs pos="100000">
                    <a:srgbClr val="FFFFFF"/>
                  </a:gs>
                </a:gsLst>
                <a:lin ang="18900000" scaled="1"/>
              </a:gradFill>
              <a:ln w="50800">
                <a:solidFill>
                  <a:srgbClr val="7099E2"/>
                </a:solidFill>
                <a:round/>
                <a:headEnd/>
                <a:tailEnd/>
              </a:ln>
              <a:effectLst>
                <a:outerShdw dist="107763" dir="2700000" algn="ctr" rotWithShape="0">
                  <a:srgbClr val="C0C0C0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85000"/>
                  <a:buFont typeface="Wingdings" panose="05000000000000000000" pitchFamily="2" charset="2"/>
                  <a:buChar char="£"/>
                  <a:defRPr sz="3200" b="1">
                    <a:solidFill>
                      <a:schemeClr val="accent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105000"/>
                  <a:buChar char="•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Char char="•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6" name="Freeform 76"/>
              <p:cNvSpPr>
                <a:spLocks/>
              </p:cNvSpPr>
              <p:nvPr/>
            </p:nvSpPr>
            <p:spPr bwMode="gray">
              <a:xfrm>
                <a:off x="2425" y="1344"/>
                <a:ext cx="233" cy="254"/>
              </a:xfrm>
              <a:custGeom>
                <a:avLst/>
                <a:gdLst>
                  <a:gd name="T0" fmla="*/ 67 w 267"/>
                  <a:gd name="T1" fmla="*/ 0 h 292"/>
                  <a:gd name="T2" fmla="*/ 81 w 267"/>
                  <a:gd name="T3" fmla="*/ 3 h 292"/>
                  <a:gd name="T4" fmla="*/ 93 w 267"/>
                  <a:gd name="T5" fmla="*/ 6 h 292"/>
                  <a:gd name="T6" fmla="*/ 106 w 267"/>
                  <a:gd name="T7" fmla="*/ 13 h 292"/>
                  <a:gd name="T8" fmla="*/ 116 w 267"/>
                  <a:gd name="T9" fmla="*/ 21 h 292"/>
                  <a:gd name="T10" fmla="*/ 124 w 267"/>
                  <a:gd name="T11" fmla="*/ 32 h 292"/>
                  <a:gd name="T12" fmla="*/ 129 w 267"/>
                  <a:gd name="T13" fmla="*/ 43 h 292"/>
                  <a:gd name="T14" fmla="*/ 134 w 267"/>
                  <a:gd name="T15" fmla="*/ 58 h 292"/>
                  <a:gd name="T16" fmla="*/ 134 w 267"/>
                  <a:gd name="T17" fmla="*/ 73 h 292"/>
                  <a:gd name="T18" fmla="*/ 134 w 267"/>
                  <a:gd name="T19" fmla="*/ 87 h 292"/>
                  <a:gd name="T20" fmla="*/ 129 w 267"/>
                  <a:gd name="T21" fmla="*/ 102 h 292"/>
                  <a:gd name="T22" fmla="*/ 124 w 267"/>
                  <a:gd name="T23" fmla="*/ 113 h 292"/>
                  <a:gd name="T24" fmla="*/ 116 w 267"/>
                  <a:gd name="T25" fmla="*/ 124 h 292"/>
                  <a:gd name="T26" fmla="*/ 106 w 267"/>
                  <a:gd name="T27" fmla="*/ 133 h 292"/>
                  <a:gd name="T28" fmla="*/ 93 w 267"/>
                  <a:gd name="T29" fmla="*/ 139 h 292"/>
                  <a:gd name="T30" fmla="*/ 81 w 267"/>
                  <a:gd name="T31" fmla="*/ 144 h 292"/>
                  <a:gd name="T32" fmla="*/ 67 w 267"/>
                  <a:gd name="T33" fmla="*/ 145 h 292"/>
                  <a:gd name="T34" fmla="*/ 52 w 267"/>
                  <a:gd name="T35" fmla="*/ 144 h 292"/>
                  <a:gd name="T36" fmla="*/ 38 w 267"/>
                  <a:gd name="T37" fmla="*/ 138 h 292"/>
                  <a:gd name="T38" fmla="*/ 26 w 267"/>
                  <a:gd name="T39" fmla="*/ 130 h 292"/>
                  <a:gd name="T40" fmla="*/ 15 w 267"/>
                  <a:gd name="T41" fmla="*/ 118 h 292"/>
                  <a:gd name="T42" fmla="*/ 7 w 267"/>
                  <a:gd name="T43" fmla="*/ 104 h 292"/>
                  <a:gd name="T44" fmla="*/ 3 w 267"/>
                  <a:gd name="T45" fmla="*/ 89 h 292"/>
                  <a:gd name="T46" fmla="*/ 0 w 267"/>
                  <a:gd name="T47" fmla="*/ 73 h 292"/>
                  <a:gd name="T48" fmla="*/ 3 w 267"/>
                  <a:gd name="T49" fmla="*/ 56 h 292"/>
                  <a:gd name="T50" fmla="*/ 7 w 267"/>
                  <a:gd name="T51" fmla="*/ 40 h 292"/>
                  <a:gd name="T52" fmla="*/ 15 w 267"/>
                  <a:gd name="T53" fmla="*/ 27 h 292"/>
                  <a:gd name="T54" fmla="*/ 26 w 267"/>
                  <a:gd name="T55" fmla="*/ 16 h 292"/>
                  <a:gd name="T56" fmla="*/ 38 w 267"/>
                  <a:gd name="T57" fmla="*/ 7 h 292"/>
                  <a:gd name="T58" fmla="*/ 52 w 267"/>
                  <a:gd name="T59" fmla="*/ 3 h 292"/>
                  <a:gd name="T60" fmla="*/ 67 w 267"/>
                  <a:gd name="T61" fmla="*/ 0 h 292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267" h="292">
                    <a:moveTo>
                      <a:pt x="133" y="0"/>
                    </a:moveTo>
                    <a:lnTo>
                      <a:pt x="161" y="3"/>
                    </a:lnTo>
                    <a:lnTo>
                      <a:pt x="186" y="12"/>
                    </a:lnTo>
                    <a:lnTo>
                      <a:pt x="209" y="25"/>
                    </a:lnTo>
                    <a:lnTo>
                      <a:pt x="228" y="42"/>
                    </a:lnTo>
                    <a:lnTo>
                      <a:pt x="245" y="64"/>
                    </a:lnTo>
                    <a:lnTo>
                      <a:pt x="257" y="88"/>
                    </a:lnTo>
                    <a:lnTo>
                      <a:pt x="265" y="116"/>
                    </a:lnTo>
                    <a:lnTo>
                      <a:pt x="267" y="146"/>
                    </a:lnTo>
                    <a:lnTo>
                      <a:pt x="265" y="175"/>
                    </a:lnTo>
                    <a:lnTo>
                      <a:pt x="257" y="203"/>
                    </a:lnTo>
                    <a:lnTo>
                      <a:pt x="245" y="227"/>
                    </a:lnTo>
                    <a:lnTo>
                      <a:pt x="228" y="249"/>
                    </a:lnTo>
                    <a:lnTo>
                      <a:pt x="209" y="267"/>
                    </a:lnTo>
                    <a:lnTo>
                      <a:pt x="186" y="281"/>
                    </a:lnTo>
                    <a:lnTo>
                      <a:pt x="161" y="289"/>
                    </a:lnTo>
                    <a:lnTo>
                      <a:pt x="133" y="292"/>
                    </a:lnTo>
                    <a:lnTo>
                      <a:pt x="103" y="288"/>
                    </a:lnTo>
                    <a:lnTo>
                      <a:pt x="75" y="277"/>
                    </a:lnTo>
                    <a:lnTo>
                      <a:pt x="51" y="260"/>
                    </a:lnTo>
                    <a:lnTo>
                      <a:pt x="29" y="237"/>
                    </a:lnTo>
                    <a:lnTo>
                      <a:pt x="13" y="210"/>
                    </a:lnTo>
                    <a:lnTo>
                      <a:pt x="4" y="178"/>
                    </a:lnTo>
                    <a:lnTo>
                      <a:pt x="0" y="146"/>
                    </a:lnTo>
                    <a:lnTo>
                      <a:pt x="4" y="113"/>
                    </a:lnTo>
                    <a:lnTo>
                      <a:pt x="13" y="81"/>
                    </a:lnTo>
                    <a:lnTo>
                      <a:pt x="29" y="54"/>
                    </a:lnTo>
                    <a:lnTo>
                      <a:pt x="51" y="32"/>
                    </a:lnTo>
                    <a:lnTo>
                      <a:pt x="75" y="14"/>
                    </a:lnTo>
                    <a:lnTo>
                      <a:pt x="103" y="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7099E2"/>
              </a:solidFill>
              <a:ln>
                <a:noFill/>
              </a:ln>
              <a:effectLst>
                <a:outerShdw dist="91581" dir="3378596" algn="ctr" rotWithShape="0">
                  <a:srgbClr val="C0C0C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F7F161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" name="Text Box 78"/>
            <p:cNvSpPr txBox="1">
              <a:spLocks noChangeArrowheads="1"/>
            </p:cNvSpPr>
            <p:nvPr/>
          </p:nvSpPr>
          <p:spPr bwMode="gray">
            <a:xfrm>
              <a:off x="2115293" y="4704620"/>
              <a:ext cx="6115937" cy="19407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None/>
              </a:pP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    </a:t>
              </a:r>
              <a:r>
                <a:rPr lang="en-US" altLang="zh-CN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Java</a:t>
              </a: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程序通过</a:t>
              </a:r>
              <a:r>
                <a:rPr lang="zh-CN" altLang="en-US" sz="2800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控制语句</a:t>
              </a: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来执行程序流，完成一定的任务。</a:t>
              </a:r>
            </a:p>
            <a:p>
              <a:pPr>
                <a:spcBef>
                  <a:spcPct val="0"/>
                </a:spcBef>
                <a:buSzTx/>
                <a:buNone/>
              </a:pPr>
              <a:endParaRPr lang="zh-CN" altLang="en-US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116717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/>
          <p:cNvSpPr txBox="1">
            <a:spLocks noChangeArrowheads="1"/>
          </p:cNvSpPr>
          <p:nvPr/>
        </p:nvSpPr>
        <p:spPr bwMode="auto">
          <a:xfrm>
            <a:off x="1096371" y="1111723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1.</a:t>
            </a:r>
            <a:r>
              <a:rPr lang="zh-CN" altLang="en-US" dirty="0" smtClean="0">
                <a:ea typeface="宋体" panose="02010600030101010101" pitchFamily="2" charset="-122"/>
              </a:rPr>
              <a:t>分支语句</a:t>
            </a: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1079256" y="1855886"/>
            <a:ext cx="7400357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分支语句的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执行流程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为：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根据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条件表达式的值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选择语句组的执行次序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符合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条件表达式的语句组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被执行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不符合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条件表达式值的语句组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被跳过不执行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endParaRPr lang="zh-CN" altLang="en-US" sz="28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59124" y="4826270"/>
            <a:ext cx="9558068" cy="2238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044471" y="4271438"/>
            <a:ext cx="7400357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条件语句有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4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种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基本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语句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  <a:endParaRPr lang="zh-CN" altLang="en-US" sz="28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6717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1244061" y="1129048"/>
            <a:ext cx="2194598" cy="684940"/>
            <a:chOff x="720" y="1407"/>
            <a:chExt cx="4103" cy="444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103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None/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一、</a:t>
              </a:r>
              <a:r>
                <a:rPr lang="en-US" altLang="zh-CN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 if</a:t>
              </a: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结构</a:t>
              </a:r>
              <a:endParaRPr lang="zh-CN" altLang="en-US" sz="28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" name="Group 63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3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9" name="AutoShape 52"/>
          <p:cNvSpPr>
            <a:spLocks noChangeArrowheads="1"/>
          </p:cNvSpPr>
          <p:nvPr/>
        </p:nvSpPr>
        <p:spPr bwMode="gray">
          <a:xfrm>
            <a:off x="1731770" y="1955688"/>
            <a:ext cx="2917504" cy="1959490"/>
          </a:xfrm>
          <a:prstGeom prst="roundRect">
            <a:avLst>
              <a:gd name="adj" fmla="val 16667"/>
            </a:avLst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if(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布尔表达式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{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语句组；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  <a:endParaRPr lang="zh-CN" altLang="en-US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8" name="Group 4"/>
          <p:cNvGrpSpPr>
            <a:grpSpLocks/>
          </p:cNvGrpSpPr>
          <p:nvPr/>
        </p:nvGrpSpPr>
        <p:grpSpPr bwMode="auto">
          <a:xfrm>
            <a:off x="4210923" y="3724969"/>
            <a:ext cx="4178300" cy="2628900"/>
            <a:chOff x="1392" y="2256"/>
            <a:chExt cx="2632" cy="1656"/>
          </a:xfrm>
        </p:grpSpPr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2111" y="2520"/>
              <a:ext cx="254" cy="228"/>
            </a:xfrm>
            <a:prstGeom prst="rect">
              <a:avLst/>
            </a:prstGeom>
            <a:solidFill>
              <a:srgbClr val="FFFFFF"/>
            </a:solidFill>
            <a:ln w="38100">
              <a:noFill/>
              <a:miter lim="800000"/>
              <a:headEnd/>
              <a:tailEnd type="none" w="sm" len="med"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b="1">
                  <a:solidFill>
                    <a:schemeClr val="bg2"/>
                  </a:solidFill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30" name="Rectangle 6"/>
            <p:cNvSpPr>
              <a:spLocks noChangeArrowheads="1"/>
            </p:cNvSpPr>
            <p:nvPr/>
          </p:nvSpPr>
          <p:spPr bwMode="auto">
            <a:xfrm>
              <a:off x="1392" y="3050"/>
              <a:ext cx="1152" cy="31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38100">
              <a:solidFill>
                <a:srgbClr val="FF99CC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r>
                <a:rPr lang="zh-CN" altLang="en-US" sz="2000" b="1" dirty="0">
                  <a:latin typeface="Times New Roman" pitchFamily="18" charset="0"/>
                  <a:ea typeface="宋体" pitchFamily="2" charset="-122"/>
                </a:rPr>
                <a:t>语句</a:t>
              </a:r>
              <a:r>
                <a:rPr lang="zh-CN" altLang="en-US" sz="2000" b="1" dirty="0" smtClean="0">
                  <a:latin typeface="Times New Roman" pitchFamily="18" charset="0"/>
                  <a:ea typeface="宋体" pitchFamily="2" charset="-122"/>
                </a:rPr>
                <a:t>组</a:t>
              </a:r>
              <a:endParaRPr lang="en-US" altLang="zh-CN" sz="2000" b="1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1" name="Line 7"/>
            <p:cNvSpPr>
              <a:spLocks noChangeShapeType="1"/>
            </p:cNvSpPr>
            <p:nvPr/>
          </p:nvSpPr>
          <p:spPr bwMode="auto">
            <a:xfrm>
              <a:off x="2950" y="2256"/>
              <a:ext cx="0" cy="26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AutoShape 8"/>
            <p:cNvSpPr>
              <a:spLocks noChangeArrowheads="1"/>
            </p:cNvSpPr>
            <p:nvPr/>
          </p:nvSpPr>
          <p:spPr bwMode="auto">
            <a:xfrm>
              <a:off x="2256" y="2510"/>
              <a:ext cx="1366" cy="538"/>
            </a:xfrm>
            <a:prstGeom prst="flowChartDecision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38100">
              <a:solidFill>
                <a:srgbClr val="FF99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lang="zh-CN" altLang="en-US" sz="2000" b="1" dirty="0">
                  <a:latin typeface="Times New Roman" pitchFamily="18" charset="0"/>
                  <a:ea typeface="宋体" pitchFamily="2" charset="-122"/>
                </a:rPr>
                <a:t>条件？</a:t>
              </a:r>
            </a:p>
          </p:txBody>
        </p:sp>
        <p:sp>
          <p:nvSpPr>
            <p:cNvPr id="34" name="Line 10"/>
            <p:cNvSpPr>
              <a:spLocks noChangeShapeType="1"/>
            </p:cNvSpPr>
            <p:nvPr/>
          </p:nvSpPr>
          <p:spPr bwMode="auto">
            <a:xfrm>
              <a:off x="2950" y="3648"/>
              <a:ext cx="0" cy="26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11"/>
            <p:cNvSpPr>
              <a:spLocks noChangeShapeType="1"/>
            </p:cNvSpPr>
            <p:nvPr/>
          </p:nvSpPr>
          <p:spPr bwMode="auto">
            <a:xfrm>
              <a:off x="1974" y="3372"/>
              <a:ext cx="0" cy="283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12"/>
            <p:cNvSpPr>
              <a:spLocks noChangeShapeType="1"/>
            </p:cNvSpPr>
            <p:nvPr/>
          </p:nvSpPr>
          <p:spPr bwMode="auto">
            <a:xfrm>
              <a:off x="4024" y="3387"/>
              <a:ext cx="0" cy="283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1974" y="3648"/>
              <a:ext cx="205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>
              <a:off x="3634" y="2784"/>
              <a:ext cx="39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 flipH="1">
              <a:off x="4021" y="2784"/>
              <a:ext cx="3" cy="88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Text Box 16"/>
            <p:cNvSpPr txBox="1">
              <a:spLocks noChangeArrowheads="1"/>
            </p:cNvSpPr>
            <p:nvPr/>
          </p:nvSpPr>
          <p:spPr bwMode="auto">
            <a:xfrm>
              <a:off x="3648" y="2520"/>
              <a:ext cx="267" cy="238"/>
            </a:xfrm>
            <a:prstGeom prst="rect">
              <a:avLst/>
            </a:prstGeom>
            <a:solidFill>
              <a:srgbClr val="FFFFFF"/>
            </a:solidFill>
            <a:ln w="38100">
              <a:noFill/>
              <a:miter lim="800000"/>
              <a:headEnd/>
              <a:tailEnd type="none" w="sm" len="med"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b="1">
                  <a:solidFill>
                    <a:schemeClr val="bg2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1" name="Line 17"/>
            <p:cNvSpPr>
              <a:spLocks noChangeShapeType="1"/>
            </p:cNvSpPr>
            <p:nvPr/>
          </p:nvSpPr>
          <p:spPr bwMode="auto">
            <a:xfrm flipH="1">
              <a:off x="1974" y="2784"/>
              <a:ext cx="29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>
              <a:off x="1974" y="2784"/>
              <a:ext cx="0" cy="26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1244060" y="1129048"/>
            <a:ext cx="3070363" cy="684940"/>
            <a:chOff x="720" y="1407"/>
            <a:chExt cx="4103" cy="444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103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None/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二、</a:t>
              </a:r>
              <a:r>
                <a:rPr lang="en-US" altLang="zh-CN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 if…else</a:t>
              </a: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结构</a:t>
              </a:r>
              <a:endParaRPr lang="zh-CN" altLang="en-US" sz="28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3" name="Group 63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3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9" name="AutoShape 52"/>
          <p:cNvSpPr>
            <a:spLocks noChangeArrowheads="1"/>
          </p:cNvSpPr>
          <p:nvPr/>
        </p:nvSpPr>
        <p:spPr bwMode="gray">
          <a:xfrm>
            <a:off x="1306768" y="1904172"/>
            <a:ext cx="3187960" cy="2861011"/>
          </a:xfrm>
          <a:prstGeom prst="roundRect">
            <a:avLst>
              <a:gd name="adj" fmla="val 16667"/>
            </a:avLst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if(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布尔表达式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语句组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；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else{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语句组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；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3785920" y="3918152"/>
            <a:ext cx="4968875" cy="2628900"/>
            <a:chOff x="1392" y="2256"/>
            <a:chExt cx="3130" cy="1656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2111" y="2520"/>
              <a:ext cx="254" cy="228"/>
            </a:xfrm>
            <a:prstGeom prst="rect">
              <a:avLst/>
            </a:prstGeom>
            <a:solidFill>
              <a:srgbClr val="FFFFFF"/>
            </a:solidFill>
            <a:ln w="38100">
              <a:noFill/>
              <a:miter lim="800000"/>
              <a:headEnd/>
              <a:tailEnd type="none" w="sm" len="med"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b="1">
                  <a:solidFill>
                    <a:schemeClr val="bg2"/>
                  </a:solidFill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1392" y="3050"/>
              <a:ext cx="1152" cy="31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38100">
              <a:solidFill>
                <a:srgbClr val="FF99CC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r>
                <a:rPr lang="zh-CN" altLang="en-US" sz="2000" b="1" dirty="0">
                  <a:latin typeface="Times New Roman" pitchFamily="18" charset="0"/>
                  <a:ea typeface="宋体" pitchFamily="2" charset="-122"/>
                </a:rPr>
                <a:t>语句组</a:t>
              </a:r>
              <a:r>
                <a:rPr lang="en-US" altLang="zh-CN" sz="2000" b="1" dirty="0"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2950" y="2256"/>
              <a:ext cx="0" cy="26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>
              <a:off x="2256" y="2510"/>
              <a:ext cx="1366" cy="538"/>
            </a:xfrm>
            <a:prstGeom prst="flowChartDecision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38100">
              <a:solidFill>
                <a:srgbClr val="FF99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lang="zh-CN" altLang="en-US" sz="2000" b="1" dirty="0">
                  <a:latin typeface="Times New Roman" pitchFamily="18" charset="0"/>
                  <a:ea typeface="宋体" pitchFamily="2" charset="-122"/>
                </a:rPr>
                <a:t>条件？</a:t>
              </a: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3456" y="3069"/>
              <a:ext cx="1066" cy="311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38100">
              <a:solidFill>
                <a:srgbClr val="FF99CC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r>
                <a:rPr lang="zh-CN" altLang="en-US" sz="2000" b="1" dirty="0">
                  <a:latin typeface="Times New Roman" pitchFamily="18" charset="0"/>
                  <a:ea typeface="宋体" pitchFamily="2" charset="-122"/>
                </a:rPr>
                <a:t>语句组</a:t>
              </a:r>
              <a:r>
                <a:rPr lang="en-US" altLang="zh-CN" sz="2000" b="1" dirty="0"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2950" y="3648"/>
              <a:ext cx="0" cy="26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1974" y="3372"/>
              <a:ext cx="0" cy="283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4024" y="3387"/>
              <a:ext cx="0" cy="283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974" y="3648"/>
              <a:ext cx="205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3634" y="2784"/>
              <a:ext cx="39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4024" y="2784"/>
              <a:ext cx="0" cy="26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3648" y="2520"/>
              <a:ext cx="267" cy="238"/>
            </a:xfrm>
            <a:prstGeom prst="rect">
              <a:avLst/>
            </a:prstGeom>
            <a:solidFill>
              <a:srgbClr val="FFFFFF"/>
            </a:solidFill>
            <a:ln w="38100">
              <a:noFill/>
              <a:miter lim="800000"/>
              <a:headEnd/>
              <a:tailEnd type="none" w="sm" len="med"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b="1">
                  <a:solidFill>
                    <a:schemeClr val="bg2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 flipH="1">
              <a:off x="1974" y="2784"/>
              <a:ext cx="29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auto">
            <a:xfrm>
              <a:off x="1974" y="2784"/>
              <a:ext cx="0" cy="26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1244060" y="1129048"/>
            <a:ext cx="3817337" cy="684940"/>
            <a:chOff x="720" y="1407"/>
            <a:chExt cx="4103" cy="444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103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None/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三、嵌套</a:t>
              </a:r>
              <a:r>
                <a:rPr lang="en-US" altLang="zh-CN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if…else</a:t>
              </a: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结构</a:t>
              </a:r>
              <a:endParaRPr lang="zh-CN" altLang="en-US" sz="28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3" name="Group 63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3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9" name="AutoShape 52"/>
          <p:cNvSpPr>
            <a:spLocks noChangeArrowheads="1"/>
          </p:cNvSpPr>
          <p:nvPr/>
        </p:nvSpPr>
        <p:spPr bwMode="gray">
          <a:xfrm>
            <a:off x="1512830" y="2007203"/>
            <a:ext cx="4256906" cy="4316324"/>
          </a:xfrm>
          <a:prstGeom prst="roundRect">
            <a:avLst>
              <a:gd name="adj" fmla="val 16667"/>
            </a:avLst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if(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布尔表达式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 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语句组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1;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}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else if(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布尔表达式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 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语句组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2;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}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          …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else if(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布尔表达式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  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语句组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n;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else{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  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语句组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n+1;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906180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1244060" y="1129048"/>
            <a:ext cx="3817337" cy="684940"/>
            <a:chOff x="720" y="1407"/>
            <a:chExt cx="4103" cy="444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103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None/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三、嵌套</a:t>
              </a:r>
              <a:r>
                <a:rPr lang="en-US" altLang="zh-CN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if…else</a:t>
              </a: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结构</a:t>
              </a:r>
              <a:endParaRPr lang="zh-CN" altLang="en-US" sz="28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3" name="Group 63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3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1386469" y="2115131"/>
            <a:ext cx="6894512" cy="3946525"/>
            <a:chOff x="528" y="528"/>
            <a:chExt cx="4992" cy="3216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3330" y="2102"/>
              <a:ext cx="166" cy="322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 type="none" w="sm" len="med"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800" b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772" y="528"/>
              <a:ext cx="0" cy="35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3691" y="1488"/>
              <a:ext cx="458" cy="3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2800" b="1">
                  <a:latin typeface="Times New Roman" pitchFamily="18" charset="0"/>
                </a:rPr>
                <a:t>……</a:t>
              </a:r>
              <a:endParaRPr lang="en-US" altLang="zh-CN" sz="2800" b="1">
                <a:latin typeface="宋体" charset="-122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2034" y="1374"/>
              <a:ext cx="165" cy="322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 type="none" w="sm" len="med"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800" b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942" y="817"/>
              <a:ext cx="165" cy="322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 type="none" w="sm" len="med"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800" b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2472" y="817"/>
              <a:ext cx="180" cy="322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 type="none" w="sm" len="med"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8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6" name="AutoShape 11"/>
            <p:cNvSpPr>
              <a:spLocks noChangeArrowheads="1"/>
            </p:cNvSpPr>
            <p:nvPr/>
          </p:nvSpPr>
          <p:spPr bwMode="auto">
            <a:xfrm>
              <a:off x="1154" y="876"/>
              <a:ext cx="1208" cy="495"/>
            </a:xfrm>
            <a:prstGeom prst="flowChartDecision">
              <a:avLst/>
            </a:prstGeom>
            <a:gradFill rotWithShape="0">
              <a:gsLst>
                <a:gs pos="0">
                  <a:srgbClr val="99FFCC"/>
                </a:gs>
                <a:gs pos="50000">
                  <a:srgbClr val="FFFFFF"/>
                </a:gs>
                <a:gs pos="100000">
                  <a:srgbClr val="99FFCC"/>
                </a:gs>
              </a:gsLst>
              <a:lin ang="5400000" scaled="1"/>
            </a:gradFill>
            <a:ln w="28575">
              <a:solidFill>
                <a:srgbClr val="FF99CC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000" b="1">
                  <a:latin typeface="宋体" charset="-122"/>
                </a:rPr>
                <a:t>条件</a:t>
              </a:r>
              <a:r>
                <a:rPr lang="en-US" altLang="zh-CN" sz="2000" b="1">
                  <a:latin typeface="宋体" charset="-122"/>
                </a:rPr>
                <a:t>1</a:t>
              </a: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528" y="1461"/>
              <a:ext cx="960" cy="319"/>
            </a:xfrm>
            <a:prstGeom prst="rect">
              <a:avLst/>
            </a:prstGeom>
            <a:gradFill rotWithShape="0">
              <a:gsLst>
                <a:gs pos="0">
                  <a:srgbClr val="99FFCC"/>
                </a:gs>
                <a:gs pos="50000">
                  <a:srgbClr val="FFFFFF"/>
                </a:gs>
                <a:gs pos="100000">
                  <a:srgbClr val="99FFCC"/>
                </a:gs>
              </a:gsLst>
              <a:lin ang="5400000" scaled="1"/>
            </a:gradFill>
            <a:ln w="28575">
              <a:solidFill>
                <a:srgbClr val="FF99CC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000" b="1">
                  <a:latin typeface="宋体" charset="-122"/>
                </a:rPr>
                <a:t>语句组</a:t>
              </a:r>
              <a:r>
                <a:rPr lang="en-US" altLang="zh-CN" sz="2000" b="1">
                  <a:latin typeface="宋体" charset="-122"/>
                </a:rPr>
                <a:t>1</a:t>
              </a: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1468" y="2021"/>
              <a:ext cx="932" cy="298"/>
            </a:xfrm>
            <a:prstGeom prst="rect">
              <a:avLst/>
            </a:prstGeom>
            <a:gradFill rotWithShape="0">
              <a:gsLst>
                <a:gs pos="0">
                  <a:srgbClr val="99FFCC"/>
                </a:gs>
                <a:gs pos="50000">
                  <a:srgbClr val="FFFFFF"/>
                </a:gs>
                <a:gs pos="100000">
                  <a:srgbClr val="99FFCC"/>
                </a:gs>
              </a:gsLst>
              <a:lin ang="5400000" scaled="1"/>
            </a:gradFill>
            <a:ln w="28575">
              <a:solidFill>
                <a:srgbClr val="FF99CC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000" b="1">
                  <a:latin typeface="宋体" charset="-122"/>
                </a:rPr>
                <a:t>语句组</a:t>
              </a:r>
              <a:r>
                <a:rPr lang="en-US" altLang="zh-CN" sz="2000" b="1">
                  <a:latin typeface="宋体" charset="-122"/>
                </a:rPr>
                <a:t>2</a:t>
              </a: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2748" y="3393"/>
              <a:ext cx="0" cy="35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864" y="1783"/>
              <a:ext cx="0" cy="161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 flipV="1">
              <a:off x="864" y="3393"/>
              <a:ext cx="429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>
              <a:off x="2370" y="1117"/>
              <a:ext cx="419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auto">
            <a:xfrm>
              <a:off x="2779" y="1117"/>
              <a:ext cx="0" cy="32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AutoShape 19"/>
            <p:cNvSpPr>
              <a:spLocks noChangeArrowheads="1"/>
            </p:cNvSpPr>
            <p:nvPr/>
          </p:nvSpPr>
          <p:spPr bwMode="auto">
            <a:xfrm>
              <a:off x="2175" y="1430"/>
              <a:ext cx="1208" cy="495"/>
            </a:xfrm>
            <a:prstGeom prst="flowChartDecision">
              <a:avLst/>
            </a:prstGeom>
            <a:gradFill rotWithShape="0">
              <a:gsLst>
                <a:gs pos="0">
                  <a:srgbClr val="99FFCC"/>
                </a:gs>
                <a:gs pos="50000">
                  <a:srgbClr val="FFFFFF"/>
                </a:gs>
                <a:gs pos="100000">
                  <a:srgbClr val="99FFCC"/>
                </a:gs>
              </a:gsLst>
              <a:lin ang="5400000" scaled="1"/>
            </a:gradFill>
            <a:ln w="28575">
              <a:solidFill>
                <a:srgbClr val="FF99CC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000" b="1" dirty="0">
                  <a:latin typeface="宋体" charset="-122"/>
                </a:rPr>
                <a:t>条件</a:t>
              </a:r>
              <a:r>
                <a:rPr lang="en-US" altLang="zh-CN" sz="2000" b="1" dirty="0">
                  <a:latin typeface="宋体" charset="-122"/>
                </a:rPr>
                <a:t>2</a:t>
              </a:r>
            </a:p>
          </p:txBody>
        </p:sp>
        <p:sp>
          <p:nvSpPr>
            <p:cNvPr id="28" name="Text Box 20"/>
            <p:cNvSpPr txBox="1">
              <a:spLocks noChangeArrowheads="1"/>
            </p:cNvSpPr>
            <p:nvPr/>
          </p:nvSpPr>
          <p:spPr bwMode="auto">
            <a:xfrm>
              <a:off x="3468" y="1390"/>
              <a:ext cx="179" cy="322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 type="none" w="sm" len="med"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8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29" name="Line 21"/>
            <p:cNvSpPr>
              <a:spLocks noChangeShapeType="1"/>
            </p:cNvSpPr>
            <p:nvPr/>
          </p:nvSpPr>
          <p:spPr bwMode="auto">
            <a:xfrm flipV="1">
              <a:off x="3391" y="1672"/>
              <a:ext cx="292" cy="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2"/>
            <p:cNvSpPr>
              <a:spLocks noChangeShapeType="1"/>
            </p:cNvSpPr>
            <p:nvPr/>
          </p:nvSpPr>
          <p:spPr bwMode="auto">
            <a:xfrm>
              <a:off x="4105" y="1696"/>
              <a:ext cx="0" cy="48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AutoShape 23"/>
            <p:cNvSpPr>
              <a:spLocks noChangeArrowheads="1"/>
            </p:cNvSpPr>
            <p:nvPr/>
          </p:nvSpPr>
          <p:spPr bwMode="auto">
            <a:xfrm>
              <a:off x="3498" y="2155"/>
              <a:ext cx="1208" cy="495"/>
            </a:xfrm>
            <a:prstGeom prst="flowChartDecision">
              <a:avLst/>
            </a:prstGeom>
            <a:gradFill rotWithShape="0">
              <a:gsLst>
                <a:gs pos="0">
                  <a:srgbClr val="99FFCC"/>
                </a:gs>
                <a:gs pos="50000">
                  <a:srgbClr val="FFFFFF"/>
                </a:gs>
                <a:gs pos="100000">
                  <a:srgbClr val="99FFCC"/>
                </a:gs>
              </a:gsLst>
              <a:lin ang="5400000" scaled="1"/>
            </a:gradFill>
            <a:ln w="28575">
              <a:solidFill>
                <a:srgbClr val="FF99CC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000" b="1">
                  <a:latin typeface="宋体" charset="-122"/>
                </a:rPr>
                <a:t>条件</a:t>
              </a:r>
              <a:r>
                <a:rPr lang="en-US" altLang="zh-CN" sz="2000" b="1">
                  <a:latin typeface="宋体" charset="-122"/>
                </a:rPr>
                <a:t>n</a:t>
              </a:r>
            </a:p>
          </p:txBody>
        </p:sp>
        <p:sp>
          <p:nvSpPr>
            <p:cNvPr id="32" name="Rectangle 24"/>
            <p:cNvSpPr>
              <a:spLocks noChangeArrowheads="1"/>
            </p:cNvSpPr>
            <p:nvPr/>
          </p:nvSpPr>
          <p:spPr bwMode="auto">
            <a:xfrm>
              <a:off x="2787" y="2749"/>
              <a:ext cx="957" cy="297"/>
            </a:xfrm>
            <a:prstGeom prst="rect">
              <a:avLst/>
            </a:prstGeom>
            <a:gradFill rotWithShape="0">
              <a:gsLst>
                <a:gs pos="0">
                  <a:srgbClr val="99FFCC"/>
                </a:gs>
                <a:gs pos="50000">
                  <a:srgbClr val="FFFFFF"/>
                </a:gs>
                <a:gs pos="100000">
                  <a:srgbClr val="99FFCC"/>
                </a:gs>
              </a:gsLst>
              <a:lin ang="5400000" scaled="1"/>
            </a:gradFill>
            <a:ln w="28575">
              <a:solidFill>
                <a:srgbClr val="FF99CC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000" b="1">
                  <a:latin typeface="宋体" charset="-122"/>
                </a:rPr>
                <a:t>语句组</a:t>
              </a:r>
              <a:r>
                <a:rPr lang="en-US" altLang="zh-CN" sz="2000" b="1">
                  <a:latin typeface="宋体" charset="-122"/>
                </a:rPr>
                <a:t>n</a:t>
              </a:r>
            </a:p>
          </p:txBody>
        </p:sp>
        <p:sp>
          <p:nvSpPr>
            <p:cNvPr id="33" name="Text Box 25"/>
            <p:cNvSpPr txBox="1">
              <a:spLocks noChangeArrowheads="1"/>
            </p:cNvSpPr>
            <p:nvPr/>
          </p:nvSpPr>
          <p:spPr bwMode="auto">
            <a:xfrm>
              <a:off x="4806" y="2114"/>
              <a:ext cx="179" cy="322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 type="none" w="sm" len="med"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8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34" name="Line 26"/>
            <p:cNvSpPr>
              <a:spLocks noChangeShapeType="1"/>
            </p:cNvSpPr>
            <p:nvPr/>
          </p:nvSpPr>
          <p:spPr bwMode="auto">
            <a:xfrm>
              <a:off x="4723" y="2402"/>
              <a:ext cx="449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27"/>
            <p:cNvSpPr>
              <a:spLocks noChangeShapeType="1"/>
            </p:cNvSpPr>
            <p:nvPr/>
          </p:nvSpPr>
          <p:spPr bwMode="auto">
            <a:xfrm>
              <a:off x="5160" y="2400"/>
              <a:ext cx="0" cy="36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Rectangle 28"/>
            <p:cNvSpPr>
              <a:spLocks noChangeArrowheads="1"/>
            </p:cNvSpPr>
            <p:nvPr/>
          </p:nvSpPr>
          <p:spPr bwMode="auto">
            <a:xfrm>
              <a:off x="4464" y="2752"/>
              <a:ext cx="1056" cy="297"/>
            </a:xfrm>
            <a:prstGeom prst="rect">
              <a:avLst/>
            </a:prstGeom>
            <a:gradFill rotWithShape="0">
              <a:gsLst>
                <a:gs pos="0">
                  <a:srgbClr val="99FFCC"/>
                </a:gs>
                <a:gs pos="50000">
                  <a:srgbClr val="FFFFFF"/>
                </a:gs>
                <a:gs pos="100000">
                  <a:srgbClr val="99FFCC"/>
                </a:gs>
              </a:gsLst>
              <a:lin ang="5400000" scaled="1"/>
            </a:gradFill>
            <a:ln w="28575">
              <a:solidFill>
                <a:srgbClr val="FF99CC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000" b="1">
                  <a:latin typeface="宋体" charset="-122"/>
                </a:rPr>
                <a:t>语句组</a:t>
              </a:r>
              <a:r>
                <a:rPr lang="en-US" altLang="zh-CN" sz="2000" b="1">
                  <a:latin typeface="宋体" charset="-122"/>
                </a:rPr>
                <a:t>n+1</a:t>
              </a:r>
            </a:p>
          </p:txBody>
        </p:sp>
        <p:sp>
          <p:nvSpPr>
            <p:cNvPr id="37" name="Line 29"/>
            <p:cNvSpPr>
              <a:spLocks noChangeShapeType="1"/>
            </p:cNvSpPr>
            <p:nvPr/>
          </p:nvSpPr>
          <p:spPr bwMode="auto">
            <a:xfrm flipH="1">
              <a:off x="1882" y="2328"/>
              <a:ext cx="3" cy="105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0"/>
            <p:cNvSpPr>
              <a:spLocks noChangeShapeType="1"/>
            </p:cNvSpPr>
            <p:nvPr/>
          </p:nvSpPr>
          <p:spPr bwMode="auto">
            <a:xfrm flipH="1">
              <a:off x="3209" y="3068"/>
              <a:ext cx="0" cy="32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1"/>
            <p:cNvSpPr>
              <a:spLocks noChangeShapeType="1"/>
            </p:cNvSpPr>
            <p:nvPr/>
          </p:nvSpPr>
          <p:spPr bwMode="auto">
            <a:xfrm>
              <a:off x="5136" y="3072"/>
              <a:ext cx="0" cy="32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2"/>
            <p:cNvSpPr>
              <a:spLocks noChangeShapeType="1"/>
            </p:cNvSpPr>
            <p:nvPr/>
          </p:nvSpPr>
          <p:spPr bwMode="auto">
            <a:xfrm>
              <a:off x="862" y="1124"/>
              <a:ext cx="289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33"/>
            <p:cNvSpPr>
              <a:spLocks noChangeShapeType="1"/>
            </p:cNvSpPr>
            <p:nvPr/>
          </p:nvSpPr>
          <p:spPr bwMode="auto">
            <a:xfrm>
              <a:off x="862" y="1124"/>
              <a:ext cx="0" cy="33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34"/>
            <p:cNvSpPr>
              <a:spLocks noChangeShapeType="1"/>
            </p:cNvSpPr>
            <p:nvPr/>
          </p:nvSpPr>
          <p:spPr bwMode="auto">
            <a:xfrm>
              <a:off x="1879" y="1684"/>
              <a:ext cx="29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35"/>
            <p:cNvSpPr>
              <a:spLocks noChangeShapeType="1"/>
            </p:cNvSpPr>
            <p:nvPr/>
          </p:nvSpPr>
          <p:spPr bwMode="auto">
            <a:xfrm>
              <a:off x="1879" y="1684"/>
              <a:ext cx="0" cy="32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36"/>
            <p:cNvSpPr>
              <a:spLocks noChangeShapeType="1"/>
            </p:cNvSpPr>
            <p:nvPr/>
          </p:nvSpPr>
          <p:spPr bwMode="auto">
            <a:xfrm flipH="1">
              <a:off x="3216" y="2400"/>
              <a:ext cx="28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Line 37"/>
            <p:cNvSpPr>
              <a:spLocks noChangeShapeType="1"/>
            </p:cNvSpPr>
            <p:nvPr/>
          </p:nvSpPr>
          <p:spPr bwMode="auto">
            <a:xfrm>
              <a:off x="3216" y="2400"/>
              <a:ext cx="0" cy="3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906180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54100" y="1169986"/>
            <a:ext cx="7959725" cy="4764987"/>
          </a:xfrm>
        </p:spPr>
        <p:txBody>
          <a:bodyPr/>
          <a:lstStyle/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smtClean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800" smtClean="0">
                <a:solidFill>
                  <a:schemeClr val="tx1"/>
                </a:solidFill>
                <a:ea typeface="宋体" panose="02010600030101010101" pitchFamily="2" charset="-122"/>
              </a:rPr>
              <a:t>、以下类名中，正确的命名是（           ）。</a:t>
            </a:r>
            <a:endParaRPr lang="en-US" altLang="zh-CN" sz="280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smtClean="0">
                <a:solidFill>
                  <a:schemeClr val="tx1"/>
                </a:solidFill>
                <a:ea typeface="宋体" panose="02010600030101010101" pitchFamily="2" charset="-122"/>
              </a:rPr>
              <a:t>A. Police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smtClean="0">
                <a:solidFill>
                  <a:schemeClr val="tx1"/>
                </a:solidFill>
                <a:ea typeface="宋体" panose="02010600030101010101" pitchFamily="2" charset="-122"/>
              </a:rPr>
              <a:t>B. this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smtClean="0">
                <a:solidFill>
                  <a:schemeClr val="tx1"/>
                </a:solidFill>
                <a:ea typeface="宋体" panose="02010600030101010101" pitchFamily="2" charset="-122"/>
              </a:rPr>
              <a:t>C. 2006_stu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smtClean="0">
                <a:solidFill>
                  <a:schemeClr val="tx1"/>
                </a:solidFill>
                <a:ea typeface="宋体" panose="02010600030101010101" pitchFamily="2" charset="-122"/>
              </a:rPr>
              <a:t>D. final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smtClean="0">
                <a:solidFill>
                  <a:schemeClr val="tx1"/>
                </a:solidFill>
                <a:ea typeface="宋体" panose="02010600030101010101" pitchFamily="2" charset="-122"/>
              </a:rPr>
              <a:t>E.  _name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smtClean="0">
                <a:solidFill>
                  <a:schemeClr val="tx1"/>
                </a:solidFill>
                <a:ea typeface="宋体" panose="02010600030101010101" pitchFamily="2" charset="-122"/>
              </a:rPr>
              <a:t>F.  +super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smtClean="0">
                <a:solidFill>
                  <a:schemeClr val="tx1"/>
                </a:solidFill>
                <a:ea typeface="宋体" panose="02010600030101010101" pitchFamily="2" charset="-122"/>
              </a:rPr>
              <a:t>H.  Void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smtClean="0">
                <a:solidFill>
                  <a:schemeClr val="tx1"/>
                </a:solidFill>
                <a:ea typeface="宋体" panose="02010600030101010101" pitchFamily="2" charset="-122"/>
              </a:rPr>
              <a:t>G.  \u0061</a:t>
            </a:r>
          </a:p>
          <a:p>
            <a:pPr marL="0" indent="0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课堂练习：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18054" y="1138686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</a:rPr>
              <a:t>AEH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080000" y="3134735"/>
            <a:ext cx="762558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养成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后面无论是一句还是多句代码，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都写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{ }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的习惯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113360" y="1111410"/>
            <a:ext cx="5287963" cy="695325"/>
            <a:chOff x="640" y="719"/>
            <a:chExt cx="3331" cy="547"/>
          </a:xfrm>
        </p:grpSpPr>
        <p:sp>
          <p:nvSpPr>
            <p:cNvPr id="28680" name="AutoShape 80"/>
            <p:cNvSpPr>
              <a:spLocks noChangeArrowheads="1"/>
            </p:cNvSpPr>
            <p:nvPr/>
          </p:nvSpPr>
          <p:spPr bwMode="gray">
            <a:xfrm>
              <a:off x="640" y="719"/>
              <a:ext cx="1302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1" name="Text Box 81"/>
            <p:cNvSpPr txBox="1">
              <a:spLocks noChangeArrowheads="1"/>
            </p:cNvSpPr>
            <p:nvPr/>
          </p:nvSpPr>
          <p:spPr bwMode="gray">
            <a:xfrm>
              <a:off x="668" y="773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注意事项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9" name="Text Box 78"/>
          <p:cNvSpPr txBox="1">
            <a:spLocks noChangeArrowheads="1"/>
          </p:cNvSpPr>
          <p:nvPr/>
        </p:nvSpPr>
        <p:spPr bwMode="gray">
          <a:xfrm>
            <a:off x="1080000" y="2007187"/>
            <a:ext cx="746066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lvl="0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if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括号中的结果应该为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布尔值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，否则编译不会通过。</a:t>
            </a:r>
          </a:p>
        </p:txBody>
      </p:sp>
      <p:sp>
        <p:nvSpPr>
          <p:cNvPr id="7" name="Text Box 78"/>
          <p:cNvSpPr txBox="1">
            <a:spLocks noChangeArrowheads="1"/>
          </p:cNvSpPr>
          <p:nvPr/>
        </p:nvSpPr>
        <p:spPr bwMode="gray">
          <a:xfrm>
            <a:off x="1080000" y="4365367"/>
            <a:ext cx="75707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实例：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  <a:hlinkClick r:id="rId3" action="ppaction://hlinkfile"/>
              </a:rPr>
              <a:t>例子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  <a:hlinkClick r:id="rId3" action="ppaction://hlinkfile"/>
              </a:rPr>
              <a:t>2-9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9" grpId="0"/>
      <p:bldP spid="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28343" y="1105592"/>
            <a:ext cx="8669448" cy="1238362"/>
          </a:xfrm>
        </p:spPr>
        <p:txBody>
          <a:bodyPr/>
          <a:lstStyle/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19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、下列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System.out.print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语句输出结果是什么？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x=10,y=10,z=10;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if(x&gt;9){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   y=100;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   z=200;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  }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else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y=-100;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z=-200;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System.out.printf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(“%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d,%d,%d”,x,y,z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);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课堂练习：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6250" y="3771884"/>
            <a:ext cx="3413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</a:rPr>
              <a:t>答案：</a:t>
            </a:r>
            <a:r>
              <a:rPr lang="en-US" altLang="zh-CN" sz="2800" dirty="0" smtClean="0">
                <a:solidFill>
                  <a:srgbClr val="C00000"/>
                </a:solidFill>
              </a:rPr>
              <a:t>10,100,-200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1244060" y="1129048"/>
            <a:ext cx="3083241" cy="684940"/>
            <a:chOff x="720" y="1407"/>
            <a:chExt cx="4103" cy="444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103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None/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四、</a:t>
              </a:r>
              <a:r>
                <a:rPr lang="en-US" altLang="zh-CN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 switch</a:t>
              </a: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结构</a:t>
              </a:r>
              <a:endParaRPr lang="zh-CN" altLang="en-US" sz="28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3" name="Group 63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3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9" name="AutoShape 52"/>
          <p:cNvSpPr>
            <a:spLocks noChangeArrowheads="1"/>
          </p:cNvSpPr>
          <p:nvPr/>
        </p:nvSpPr>
        <p:spPr bwMode="gray">
          <a:xfrm>
            <a:off x="1293889" y="1994323"/>
            <a:ext cx="5596309" cy="4535265"/>
          </a:xfrm>
          <a:prstGeom prst="roundRect">
            <a:avLst>
              <a:gd name="adj" fmla="val 16667"/>
            </a:avLst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switch (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表达式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case 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常量表达式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：语句组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                             break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；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case 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常量表达式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：语句组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                             break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；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              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……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case 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常量表达式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：语句组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                             break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；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default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：语句组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n+1]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   }</a:t>
            </a:r>
          </a:p>
        </p:txBody>
      </p:sp>
    </p:spTree>
    <p:extLst>
      <p:ext uri="{BB962C8B-B14F-4D97-AF65-F5344CB8AC3E}">
        <p14:creationId xmlns:p14="http://schemas.microsoft.com/office/powerpoint/2010/main" xmlns="" val="2906180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116000" y="1949879"/>
            <a:ext cx="762558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case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子句中的</a:t>
            </a:r>
            <a:r>
              <a:rPr lang="zh-CN" altLang="en-US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常量表达式</a:t>
            </a:r>
            <a:r>
              <a:rPr lang="en-US" altLang="zh-CN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必须是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常量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，而且所有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case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子句中的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值应是不同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的。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151996" y="183696"/>
            <a:ext cx="5287963" cy="695325"/>
            <a:chOff x="640" y="668"/>
            <a:chExt cx="3331" cy="547"/>
          </a:xfrm>
        </p:grpSpPr>
        <p:sp>
          <p:nvSpPr>
            <p:cNvPr id="28680" name="AutoShape 80"/>
            <p:cNvSpPr>
              <a:spLocks noChangeArrowheads="1"/>
            </p:cNvSpPr>
            <p:nvPr/>
          </p:nvSpPr>
          <p:spPr bwMode="gray">
            <a:xfrm>
              <a:off x="640" y="668"/>
              <a:ext cx="1302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1" name="Text Box 81"/>
            <p:cNvSpPr txBox="1">
              <a:spLocks noChangeArrowheads="1"/>
            </p:cNvSpPr>
            <p:nvPr/>
          </p:nvSpPr>
          <p:spPr bwMode="gray">
            <a:xfrm>
              <a:off x="668" y="773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注意事项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9" name="Text Box 78"/>
          <p:cNvSpPr txBox="1">
            <a:spLocks noChangeArrowheads="1"/>
          </p:cNvSpPr>
          <p:nvPr/>
        </p:nvSpPr>
        <p:spPr bwMode="gray">
          <a:xfrm>
            <a:off x="1116000" y="1067030"/>
            <a:ext cx="780642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表达式的返回值类型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必须是这几种类型之一：</a:t>
            </a: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byte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、</a:t>
            </a: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short 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、</a:t>
            </a:r>
            <a:r>
              <a:rPr lang="en-US" altLang="zh-CN" sz="24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和</a:t>
            </a: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char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，其他类型都不允许。</a:t>
            </a:r>
          </a:p>
        </p:txBody>
      </p:sp>
      <p:sp>
        <p:nvSpPr>
          <p:cNvPr id="7" name="Text Box 78"/>
          <p:cNvSpPr txBox="1">
            <a:spLocks noChangeArrowheads="1"/>
          </p:cNvSpPr>
          <p:nvPr/>
        </p:nvSpPr>
        <p:spPr bwMode="gray">
          <a:xfrm>
            <a:off x="1116000" y="2871417"/>
            <a:ext cx="75707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lvl="0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语句块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不需要用</a:t>
            </a: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{}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括起来。</a:t>
            </a:r>
          </a:p>
        </p:txBody>
      </p:sp>
      <p:sp>
        <p:nvSpPr>
          <p:cNvPr id="8" name="Text Box 78"/>
          <p:cNvSpPr txBox="1">
            <a:spLocks noChangeArrowheads="1"/>
          </p:cNvSpPr>
          <p:nvPr/>
        </p:nvSpPr>
        <p:spPr bwMode="gray">
          <a:xfrm>
            <a:off x="1116000" y="3345790"/>
            <a:ext cx="75707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default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子句是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可选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的。</a:t>
            </a:r>
            <a:endParaRPr lang="en-US" altLang="zh-CN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" name="Text Box 78"/>
          <p:cNvSpPr txBox="1">
            <a:spLocks noChangeArrowheads="1"/>
          </p:cNvSpPr>
          <p:nvPr/>
        </p:nvSpPr>
        <p:spPr bwMode="gray">
          <a:xfrm>
            <a:off x="1116000" y="3835187"/>
            <a:ext cx="757078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lvl="0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break</a:t>
            </a:r>
            <a:r>
              <a:rPr lang="zh-CN" altLang="en-US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语句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用来在执行完一个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case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分支后，使程序跳出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switch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语句，即终止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switch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语句的执行（在一些特殊情况下，多个不同的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case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值要执行一组相同的操作，这时可以不用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break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）。</a:t>
            </a:r>
          </a:p>
        </p:txBody>
      </p: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114343" y="5381743"/>
            <a:ext cx="75707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lvl="0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可以使用</a:t>
            </a: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if…else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结构实现</a:t>
            </a: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switch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的所有功能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，但是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switch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结构更加简练。</a:t>
            </a:r>
          </a:p>
        </p:txBody>
      </p:sp>
      <p:sp>
        <p:nvSpPr>
          <p:cNvPr id="12" name="Text Box 78"/>
          <p:cNvSpPr txBox="1">
            <a:spLocks noChangeArrowheads="1"/>
          </p:cNvSpPr>
          <p:nvPr/>
        </p:nvSpPr>
        <p:spPr bwMode="gray">
          <a:xfrm>
            <a:off x="1116000" y="6181550"/>
            <a:ext cx="75707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lvl="0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实例：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hlinkClick r:id="rId3" action="ppaction://hlinkfile"/>
              </a:rPr>
              <a:t>例子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hlinkClick r:id="rId3" action="ppaction://hlinkfile"/>
              </a:rPr>
              <a:t>2-10</a:t>
            </a:r>
            <a:endParaRPr lang="en-US" altLang="zh-CN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9" grpId="0"/>
      <p:bldP spid="7" grpId="0"/>
      <p:bldP spid="8" grpId="0"/>
      <p:bldP spid="10" grpId="0"/>
      <p:bldP spid="11" grpId="0"/>
      <p:bldP spid="1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/>
          <p:cNvSpPr txBox="1">
            <a:spLocks noChangeArrowheads="1"/>
          </p:cNvSpPr>
          <p:nvPr/>
        </p:nvSpPr>
        <p:spPr bwMode="auto">
          <a:xfrm>
            <a:off x="1096371" y="1111723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2.</a:t>
            </a:r>
            <a:r>
              <a:rPr lang="zh-CN" altLang="en-US" dirty="0" smtClean="0">
                <a:ea typeface="宋体" panose="02010600030101010101" pitchFamily="2" charset="-122"/>
              </a:rPr>
              <a:t>循环语句</a:t>
            </a: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1079256" y="1855886"/>
            <a:ext cx="7400357" cy="15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循环结构的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执行流程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为：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反复执行同一段代码，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直到满足结束条件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。循环语句一般包括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初始化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循环体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迭代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判断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四个部分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59124" y="4826270"/>
            <a:ext cx="9558068" cy="2238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080000" y="3653252"/>
            <a:ext cx="7400357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Java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语言提供了以下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三种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循环结构：</a:t>
            </a:r>
          </a:p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while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循环</a:t>
            </a:r>
          </a:p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do…while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循环</a:t>
            </a:r>
          </a:p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for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循环</a:t>
            </a:r>
          </a:p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endParaRPr lang="zh-CN" altLang="en-US" sz="28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6717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1199456" y="1106746"/>
            <a:ext cx="2892696" cy="684940"/>
            <a:chOff x="720" y="1407"/>
            <a:chExt cx="4084" cy="444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084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一、</a:t>
              </a:r>
              <a:r>
                <a:rPr lang="en-US" altLang="zh-CN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 while</a:t>
              </a: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循环</a:t>
              </a:r>
              <a:endParaRPr lang="zh-CN" altLang="en-US" sz="28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" name="Group 63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3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52000" y="3439623"/>
            <a:ext cx="73133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一般格式如下：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52000" y="1854475"/>
            <a:ext cx="738669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while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循环（又称“当型循环”）的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执行流程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为：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首先判断是否满足条件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若满足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则执行循环体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如此重复执行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直到不满足条件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9" name="AutoShape 52"/>
          <p:cNvSpPr>
            <a:spLocks noChangeArrowheads="1"/>
          </p:cNvSpPr>
          <p:nvPr/>
        </p:nvSpPr>
        <p:spPr bwMode="gray">
          <a:xfrm>
            <a:off x="1590102" y="4138656"/>
            <a:ext cx="4424332" cy="2378053"/>
          </a:xfrm>
          <a:prstGeom prst="roundRect">
            <a:avLst>
              <a:gd name="adj" fmla="val 16667"/>
            </a:avLst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[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循环变量初始化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]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while(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布尔表达式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      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循环体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；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      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循环变量控制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；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100986" y="1111334"/>
            <a:ext cx="75746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其流程逻辑关系如图所示：</a:t>
            </a:r>
          </a:p>
        </p:txBody>
      </p:sp>
      <p:grpSp>
        <p:nvGrpSpPr>
          <p:cNvPr id="35" name="Group 1"/>
          <p:cNvGrpSpPr>
            <a:grpSpLocks noChangeAspect="1"/>
          </p:cNvGrpSpPr>
          <p:nvPr/>
        </p:nvGrpSpPr>
        <p:grpSpPr bwMode="auto">
          <a:xfrm>
            <a:off x="1428728" y="1714488"/>
            <a:ext cx="6215106" cy="3730560"/>
            <a:chOff x="2362" y="8017"/>
            <a:chExt cx="7200" cy="4320"/>
          </a:xfrm>
        </p:grpSpPr>
        <p:sp>
          <p:nvSpPr>
            <p:cNvPr id="36" name="AutoShape 15"/>
            <p:cNvSpPr>
              <a:spLocks noChangeAspect="1" noChangeArrowheads="1" noTextEdit="1"/>
            </p:cNvSpPr>
            <p:nvPr/>
          </p:nvSpPr>
          <p:spPr bwMode="auto">
            <a:xfrm>
              <a:off x="2362" y="8017"/>
              <a:ext cx="7200" cy="43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AutoShape 14"/>
            <p:cNvSpPr>
              <a:spLocks noChangeArrowheads="1"/>
            </p:cNvSpPr>
            <p:nvPr/>
          </p:nvSpPr>
          <p:spPr bwMode="auto">
            <a:xfrm>
              <a:off x="4390" y="8951"/>
              <a:ext cx="2419" cy="834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Text Box 13"/>
            <p:cNvSpPr txBox="1">
              <a:spLocks noChangeArrowheads="1"/>
            </p:cNvSpPr>
            <p:nvPr/>
          </p:nvSpPr>
          <p:spPr bwMode="auto">
            <a:xfrm>
              <a:off x="4963" y="9211"/>
              <a:ext cx="1261" cy="3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布尔表达式</a:t>
              </a:r>
              <a:endParaRPr kumimoji="0" 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" name="AutoShape 12"/>
            <p:cNvSpPr>
              <a:spLocks noChangeShapeType="1"/>
            </p:cNvSpPr>
            <p:nvPr/>
          </p:nvSpPr>
          <p:spPr bwMode="auto">
            <a:xfrm>
              <a:off x="5587" y="9785"/>
              <a:ext cx="26" cy="7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5613" y="9913"/>
              <a:ext cx="741" cy="3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为真</a:t>
              </a:r>
              <a:endParaRPr kumimoji="0" 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1" name="Text Box 10"/>
            <p:cNvSpPr txBox="1">
              <a:spLocks noChangeArrowheads="1"/>
            </p:cNvSpPr>
            <p:nvPr/>
          </p:nvSpPr>
          <p:spPr bwMode="auto">
            <a:xfrm>
              <a:off x="4963" y="10495"/>
              <a:ext cx="1260" cy="4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循环体</a:t>
              </a:r>
              <a:endParaRPr kumimoji="0" 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2" name="AutoShape 9"/>
            <p:cNvSpPr>
              <a:spLocks noChangeShapeType="1"/>
            </p:cNvSpPr>
            <p:nvPr/>
          </p:nvSpPr>
          <p:spPr bwMode="auto">
            <a:xfrm>
              <a:off x="5613" y="10937"/>
              <a:ext cx="0" cy="5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AutoShape 8"/>
            <p:cNvSpPr>
              <a:spLocks noChangeShapeType="1"/>
            </p:cNvSpPr>
            <p:nvPr/>
          </p:nvSpPr>
          <p:spPr bwMode="auto">
            <a:xfrm flipH="1">
              <a:off x="4065" y="11483"/>
              <a:ext cx="154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AutoShape 7"/>
            <p:cNvSpPr>
              <a:spLocks noChangeShapeType="1"/>
            </p:cNvSpPr>
            <p:nvPr/>
          </p:nvSpPr>
          <p:spPr bwMode="auto">
            <a:xfrm flipH="1" flipV="1">
              <a:off x="4000" y="8649"/>
              <a:ext cx="65" cy="283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AutoShape 6"/>
            <p:cNvSpPr>
              <a:spLocks noChangeShapeType="1"/>
            </p:cNvSpPr>
            <p:nvPr/>
          </p:nvSpPr>
          <p:spPr bwMode="auto">
            <a:xfrm>
              <a:off x="5613" y="8327"/>
              <a:ext cx="0" cy="62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AutoShape 5"/>
            <p:cNvSpPr>
              <a:spLocks noChangeShapeType="1"/>
            </p:cNvSpPr>
            <p:nvPr/>
          </p:nvSpPr>
          <p:spPr bwMode="auto">
            <a:xfrm>
              <a:off x="4000" y="8649"/>
              <a:ext cx="161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Text Box 4"/>
            <p:cNvSpPr txBox="1">
              <a:spLocks noChangeArrowheads="1"/>
            </p:cNvSpPr>
            <p:nvPr/>
          </p:nvSpPr>
          <p:spPr bwMode="auto">
            <a:xfrm>
              <a:off x="6809" y="8951"/>
              <a:ext cx="741" cy="3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为假</a:t>
              </a:r>
              <a:endParaRPr kumimoji="0" 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8" name="AutoShape 3"/>
            <p:cNvSpPr>
              <a:spLocks noChangeShapeType="1"/>
            </p:cNvSpPr>
            <p:nvPr/>
          </p:nvSpPr>
          <p:spPr bwMode="auto">
            <a:xfrm>
              <a:off x="6809" y="9367"/>
              <a:ext cx="68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AutoShape 2"/>
            <p:cNvSpPr>
              <a:spLocks noChangeShapeType="1"/>
            </p:cNvSpPr>
            <p:nvPr/>
          </p:nvSpPr>
          <p:spPr bwMode="auto">
            <a:xfrm>
              <a:off x="7485" y="9367"/>
              <a:ext cx="65" cy="248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906180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1199456" y="1106746"/>
            <a:ext cx="3527090" cy="684940"/>
            <a:chOff x="720" y="1407"/>
            <a:chExt cx="4084" cy="444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084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二、</a:t>
              </a:r>
              <a:r>
                <a:rPr lang="en-US" altLang="zh-CN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 do…while</a:t>
              </a: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循环</a:t>
              </a:r>
              <a:endParaRPr lang="zh-CN" altLang="en-US" sz="28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" name="Group 63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3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52000" y="3774475"/>
            <a:ext cx="73133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一般格式如下：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52000" y="1854475"/>
            <a:ext cx="7386693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do…while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循环（又称“直到型循环”）的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执行流程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为：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首先执行循环体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，然后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计算布尔表达式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若结果为</a:t>
            </a:r>
            <a:r>
              <a:rPr lang="en-US" altLang="zh-CN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true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，则继续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执行循环体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直到布尔表达式的值为</a:t>
            </a:r>
            <a:r>
              <a:rPr lang="en-US" altLang="zh-CN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false</a:t>
            </a:r>
            <a:r>
              <a:rPr lang="zh-CN" altLang="en-US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为止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9" name="AutoShape 52"/>
          <p:cNvSpPr>
            <a:spLocks noChangeArrowheads="1"/>
          </p:cNvSpPr>
          <p:nvPr/>
        </p:nvSpPr>
        <p:spPr bwMode="gray">
          <a:xfrm>
            <a:off x="1551466" y="4318961"/>
            <a:ext cx="4231149" cy="2378053"/>
          </a:xfrm>
          <a:prstGeom prst="roundRect">
            <a:avLst>
              <a:gd name="adj" fmla="val 16667"/>
            </a:avLst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[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循环变量初始化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]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do {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   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循环体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；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   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循环变量控制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；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} while (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布尔表达式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100986" y="1111334"/>
            <a:ext cx="75746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其流程逻辑关系如图所示：</a:t>
            </a:r>
          </a:p>
        </p:txBody>
      </p:sp>
      <p:grpSp>
        <p:nvGrpSpPr>
          <p:cNvPr id="18" name="Group 1"/>
          <p:cNvGrpSpPr>
            <a:grpSpLocks noChangeAspect="1"/>
          </p:cNvGrpSpPr>
          <p:nvPr/>
        </p:nvGrpSpPr>
        <p:grpSpPr bwMode="auto">
          <a:xfrm>
            <a:off x="1558725" y="1737829"/>
            <a:ext cx="6072230" cy="3644800"/>
            <a:chOff x="2362" y="412"/>
            <a:chExt cx="7200" cy="4320"/>
          </a:xfrm>
        </p:grpSpPr>
        <p:sp>
          <p:nvSpPr>
            <p:cNvPr id="19" name="AutoShape 12"/>
            <p:cNvSpPr>
              <a:spLocks noChangeAspect="1" noChangeArrowheads="1" noTextEdit="1"/>
            </p:cNvSpPr>
            <p:nvPr/>
          </p:nvSpPr>
          <p:spPr bwMode="auto">
            <a:xfrm>
              <a:off x="2362" y="412"/>
              <a:ext cx="7200" cy="43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Text Box 11"/>
            <p:cNvSpPr txBox="1">
              <a:spLocks noChangeArrowheads="1"/>
            </p:cNvSpPr>
            <p:nvPr/>
          </p:nvSpPr>
          <p:spPr bwMode="auto">
            <a:xfrm>
              <a:off x="4878" y="1400"/>
              <a:ext cx="1261" cy="4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循环体</a:t>
              </a:r>
              <a:endParaRPr kumimoji="0" 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>
              <a:off x="5535" y="1842"/>
              <a:ext cx="0" cy="7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Line 9"/>
            <p:cNvSpPr>
              <a:spLocks noChangeShapeType="1"/>
            </p:cNvSpPr>
            <p:nvPr/>
          </p:nvSpPr>
          <p:spPr bwMode="auto">
            <a:xfrm>
              <a:off x="5535" y="635"/>
              <a:ext cx="0" cy="7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3" name="AutoShape 8"/>
            <p:cNvSpPr>
              <a:spLocks noChangeArrowheads="1"/>
            </p:cNvSpPr>
            <p:nvPr/>
          </p:nvSpPr>
          <p:spPr bwMode="auto">
            <a:xfrm>
              <a:off x="4268" y="2608"/>
              <a:ext cx="2549" cy="859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布尔表达式</a:t>
              </a:r>
              <a:endParaRPr kumimoji="0" 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4" name="Line 7"/>
            <p:cNvSpPr>
              <a:spLocks noChangeShapeType="1"/>
            </p:cNvSpPr>
            <p:nvPr/>
          </p:nvSpPr>
          <p:spPr bwMode="auto">
            <a:xfrm flipH="1">
              <a:off x="5533" y="3467"/>
              <a:ext cx="2" cy="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Text Box 6"/>
            <p:cNvSpPr txBox="1">
              <a:spLocks noChangeArrowheads="1"/>
            </p:cNvSpPr>
            <p:nvPr/>
          </p:nvSpPr>
          <p:spPr bwMode="auto">
            <a:xfrm>
              <a:off x="5535" y="3830"/>
              <a:ext cx="728" cy="3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为假</a:t>
              </a:r>
              <a:endParaRPr kumimoji="0" 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6" name="Line 5"/>
            <p:cNvSpPr>
              <a:spLocks noChangeShapeType="1"/>
            </p:cNvSpPr>
            <p:nvPr/>
          </p:nvSpPr>
          <p:spPr bwMode="auto">
            <a:xfrm flipH="1">
              <a:off x="3711" y="3830"/>
              <a:ext cx="182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Line 4"/>
            <p:cNvSpPr>
              <a:spLocks noChangeShapeType="1"/>
            </p:cNvSpPr>
            <p:nvPr/>
          </p:nvSpPr>
          <p:spPr bwMode="auto">
            <a:xfrm flipV="1">
              <a:off x="3711" y="1036"/>
              <a:ext cx="1" cy="27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Line 3"/>
            <p:cNvSpPr>
              <a:spLocks noChangeShapeType="1"/>
            </p:cNvSpPr>
            <p:nvPr/>
          </p:nvSpPr>
          <p:spPr bwMode="auto">
            <a:xfrm>
              <a:off x="3712" y="1036"/>
              <a:ext cx="182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Text Box 2"/>
            <p:cNvSpPr txBox="1">
              <a:spLocks noChangeArrowheads="1"/>
            </p:cNvSpPr>
            <p:nvPr/>
          </p:nvSpPr>
          <p:spPr bwMode="auto">
            <a:xfrm>
              <a:off x="4502" y="3467"/>
              <a:ext cx="730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为真</a:t>
              </a:r>
              <a:endParaRPr kumimoji="0" 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906180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1199456" y="1106746"/>
            <a:ext cx="2380871" cy="684940"/>
            <a:chOff x="720" y="1407"/>
            <a:chExt cx="4084" cy="444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084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None/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三、</a:t>
              </a:r>
              <a:r>
                <a:rPr lang="en-US" altLang="zh-CN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 for</a:t>
              </a: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循环</a:t>
              </a:r>
              <a:endParaRPr lang="zh-CN" altLang="en-US" sz="28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" name="Group 63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3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39121" y="3813111"/>
            <a:ext cx="73133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一般格式如下：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52000" y="1854475"/>
            <a:ext cx="7386693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循环的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执行流程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为：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首先执行初始化操作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然后判断终止条件是否满足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如果满足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则执行循环体中的语句，最后执行迭代部分。完成一次循环后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重新判断终止条件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9" name="AutoShape 52"/>
          <p:cNvSpPr>
            <a:spLocks noChangeArrowheads="1"/>
          </p:cNvSpPr>
          <p:nvPr/>
        </p:nvSpPr>
        <p:spPr bwMode="gray">
          <a:xfrm>
            <a:off x="1152221" y="4479947"/>
            <a:ext cx="7991779" cy="2088280"/>
          </a:xfrm>
          <a:prstGeom prst="roundRect">
            <a:avLst>
              <a:gd name="adj" fmla="val 16667"/>
            </a:avLst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for(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初值表达式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初始化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);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布尔表达式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终止条件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迭代表达式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{  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  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循环体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；  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72"/>
          <p:cNvSpPr>
            <a:spLocks noChangeArrowheads="1"/>
          </p:cNvSpPr>
          <p:nvPr/>
        </p:nvSpPr>
        <p:spPr bwMode="gray">
          <a:xfrm>
            <a:off x="1182635" y="1731237"/>
            <a:ext cx="16337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1F3F5F"/>
              </a:buClr>
              <a:buSzTx/>
              <a:buFontTx/>
              <a:buNone/>
            </a:pPr>
            <a:r>
              <a:rPr lang="zh-CN" altLang="en-US" sz="2800" dirty="0">
                <a:solidFill>
                  <a:srgbClr val="FFFFFF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FFFFFF"/>
                </a:solidFill>
                <a:ea typeface="宋体" panose="02010600030101010101" pitchFamily="2" charset="-122"/>
              </a:rPr>
              <a:t>① 定义</a:t>
            </a:r>
            <a:endParaRPr lang="en-US" altLang="zh-CN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2" name="Rectangle 9"/>
          <p:cNvSpPr txBox="1">
            <a:spLocks noChangeArrowheads="1"/>
          </p:cNvSpPr>
          <p:nvPr/>
        </p:nvSpPr>
        <p:spPr bwMode="auto">
          <a:xfrm>
            <a:off x="1079800" y="1016832"/>
            <a:ext cx="7178675" cy="524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3. </a:t>
            </a:r>
            <a:r>
              <a:rPr lang="zh-CN" altLang="en-US" dirty="0" smtClean="0">
                <a:ea typeface="宋体" panose="02010600030101010101" pitchFamily="2" charset="-122"/>
              </a:rPr>
              <a:t>基本数据类型</a:t>
            </a:r>
            <a:endParaRPr lang="en-US" altLang="zh-CN" sz="3000" dirty="0">
              <a:ea typeface="宋体" panose="02010600030101010101" pitchFamily="2" charset="-122"/>
            </a:endParaRPr>
          </a:p>
        </p:txBody>
      </p:sp>
      <p:grpSp>
        <p:nvGrpSpPr>
          <p:cNvPr id="9" name="Group 1"/>
          <p:cNvGrpSpPr>
            <a:grpSpLocks noChangeAspect="1"/>
          </p:cNvGrpSpPr>
          <p:nvPr/>
        </p:nvGrpSpPr>
        <p:grpSpPr bwMode="auto">
          <a:xfrm>
            <a:off x="685837" y="1585304"/>
            <a:ext cx="9072563" cy="3786187"/>
            <a:chOff x="2362" y="4608"/>
            <a:chExt cx="6886" cy="3532"/>
          </a:xfrm>
        </p:grpSpPr>
        <p:sp>
          <p:nvSpPr>
            <p:cNvPr id="10" name="AutoShape 17"/>
            <p:cNvSpPr>
              <a:spLocks noChangeAspect="1" noChangeArrowheads="1" noTextEdit="1"/>
            </p:cNvSpPr>
            <p:nvPr/>
          </p:nvSpPr>
          <p:spPr bwMode="auto">
            <a:xfrm>
              <a:off x="2362" y="4608"/>
              <a:ext cx="6886" cy="3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2362" y="6373"/>
              <a:ext cx="1096" cy="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zh-CN" dirty="0">
                  <a:latin typeface="Times New Roman" pitchFamily="18" charset="0"/>
                  <a:cs typeface="Times New Roman" pitchFamily="18" charset="0"/>
                </a:rPr>
                <a:t>数据类型</a:t>
              </a:r>
              <a:endParaRPr lang="zh-CN" dirty="0"/>
            </a:p>
          </p:txBody>
        </p:sp>
        <p:sp>
          <p:nvSpPr>
            <p:cNvPr id="12" name="AutoShape 15"/>
            <p:cNvSpPr>
              <a:spLocks/>
            </p:cNvSpPr>
            <p:nvPr/>
          </p:nvSpPr>
          <p:spPr bwMode="auto">
            <a:xfrm>
              <a:off x="3301" y="5646"/>
              <a:ext cx="157" cy="1853"/>
            </a:xfrm>
            <a:prstGeom prst="leftBrace">
              <a:avLst>
                <a:gd name="adj1" fmla="val 9835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3406" y="5548"/>
              <a:ext cx="140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zh-CN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基本数据类型</a:t>
              </a:r>
              <a:endParaRPr 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406" y="7162"/>
              <a:ext cx="1409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zh-CN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复合数据类型</a:t>
              </a:r>
              <a:endParaRPr lang="zh-C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AutoShape 12"/>
            <p:cNvSpPr>
              <a:spLocks/>
            </p:cNvSpPr>
            <p:nvPr/>
          </p:nvSpPr>
          <p:spPr bwMode="auto">
            <a:xfrm>
              <a:off x="4708" y="5088"/>
              <a:ext cx="210" cy="1258"/>
            </a:xfrm>
            <a:prstGeom prst="leftBrace">
              <a:avLst>
                <a:gd name="adj1" fmla="val 49921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AutoShape 11"/>
            <p:cNvSpPr>
              <a:spLocks/>
            </p:cNvSpPr>
            <p:nvPr/>
          </p:nvSpPr>
          <p:spPr bwMode="auto">
            <a:xfrm>
              <a:off x="4708" y="6743"/>
              <a:ext cx="210" cy="1255"/>
            </a:xfrm>
            <a:prstGeom prst="leftBrace">
              <a:avLst>
                <a:gd name="adj1" fmla="val 4980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4866" y="4980"/>
              <a:ext cx="1097" cy="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zh-CN" dirty="0">
                  <a:latin typeface="Times New Roman" pitchFamily="18" charset="0"/>
                  <a:cs typeface="Times New Roman" pitchFamily="18" charset="0"/>
                </a:rPr>
                <a:t>数值类型</a:t>
              </a:r>
              <a:endParaRPr lang="zh-CN" dirty="0"/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4866" y="5573"/>
              <a:ext cx="2974" cy="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zh-CN" dirty="0">
                  <a:latin typeface="Times New Roman" pitchFamily="18" charset="0"/>
                  <a:cs typeface="Times New Roman" pitchFamily="18" charset="0"/>
                </a:rPr>
                <a:t>字符类型（</a:t>
              </a:r>
              <a:r>
                <a:rPr lang="en-US" altLang="zh-CN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char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）</a:t>
              </a:r>
              <a:endParaRPr lang="zh-CN" altLang="en-US" dirty="0"/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4866" y="6016"/>
              <a:ext cx="2818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zh-CN" dirty="0">
                  <a:latin typeface="Times New Roman" pitchFamily="18" charset="0"/>
                  <a:cs typeface="Times New Roman" pitchFamily="18" charset="0"/>
                </a:rPr>
                <a:t>布尔类型（</a:t>
              </a:r>
              <a:r>
                <a:rPr lang="en-US" altLang="zh-CN" dirty="0" err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boolean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）</a:t>
              </a:r>
              <a:endParaRPr lang="zh-CN" altLang="en-US" dirty="0"/>
            </a:p>
          </p:txBody>
        </p:sp>
        <p:sp>
          <p:nvSpPr>
            <p:cNvPr id="24" name="Text Box 7"/>
            <p:cNvSpPr txBox="1">
              <a:spLocks noChangeArrowheads="1"/>
            </p:cNvSpPr>
            <p:nvPr/>
          </p:nvSpPr>
          <p:spPr bwMode="auto">
            <a:xfrm>
              <a:off x="4866" y="6645"/>
              <a:ext cx="1879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zh-CN" dirty="0">
                  <a:latin typeface="Times New Roman" pitchFamily="18" charset="0"/>
                  <a:cs typeface="Times New Roman" pitchFamily="18" charset="0"/>
                </a:rPr>
                <a:t>类（</a:t>
              </a:r>
              <a:r>
                <a:rPr lang="en-US" altLang="zh-CN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class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）</a:t>
              </a:r>
              <a:endParaRPr lang="zh-CN" altLang="en-US" dirty="0"/>
            </a:p>
          </p:txBody>
        </p:sp>
        <p:sp>
          <p:nvSpPr>
            <p:cNvPr id="25" name="Text Box 6"/>
            <p:cNvSpPr txBox="1">
              <a:spLocks noChangeArrowheads="1"/>
            </p:cNvSpPr>
            <p:nvPr/>
          </p:nvSpPr>
          <p:spPr bwMode="auto">
            <a:xfrm>
              <a:off x="4866" y="7102"/>
              <a:ext cx="1879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zh-CN" dirty="0">
                  <a:latin typeface="Times New Roman" pitchFamily="18" charset="0"/>
                  <a:cs typeface="Times New Roman" pitchFamily="18" charset="0"/>
                </a:rPr>
                <a:t>接口（</a:t>
              </a:r>
              <a:r>
                <a:rPr lang="en-US" altLang="zh-CN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interface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）</a:t>
              </a:r>
              <a:endParaRPr lang="zh-CN" altLang="en-US" dirty="0"/>
            </a:p>
          </p:txBody>
        </p:sp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4866" y="7646"/>
              <a:ext cx="1096" cy="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zh-CN" dirty="0">
                  <a:latin typeface="Times New Roman" pitchFamily="18" charset="0"/>
                  <a:cs typeface="Times New Roman" pitchFamily="18" charset="0"/>
                </a:rPr>
                <a:t>数组</a:t>
              </a:r>
              <a:endParaRPr lang="zh-CN" dirty="0"/>
            </a:p>
          </p:txBody>
        </p:sp>
        <p:sp>
          <p:nvSpPr>
            <p:cNvPr id="27" name="AutoShape 4"/>
            <p:cNvSpPr>
              <a:spLocks/>
            </p:cNvSpPr>
            <p:nvPr/>
          </p:nvSpPr>
          <p:spPr bwMode="auto">
            <a:xfrm>
              <a:off x="5805" y="4842"/>
              <a:ext cx="157" cy="679"/>
            </a:xfrm>
            <a:prstGeom prst="leftBrace">
              <a:avLst>
                <a:gd name="adj1" fmla="val 3604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Text Box 3"/>
            <p:cNvSpPr txBox="1">
              <a:spLocks noChangeArrowheads="1"/>
            </p:cNvSpPr>
            <p:nvPr/>
          </p:nvSpPr>
          <p:spPr bwMode="auto">
            <a:xfrm>
              <a:off x="5911" y="4743"/>
              <a:ext cx="3198" cy="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zh-CN" dirty="0">
                  <a:latin typeface="Times New Roman" pitchFamily="18" charset="0"/>
                  <a:cs typeface="Times New Roman" pitchFamily="18" charset="0"/>
                </a:rPr>
                <a:t>整数类型（</a:t>
              </a:r>
              <a:r>
                <a:rPr lang="en-US" altLang="zh-CN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byte</a:t>
              </a:r>
              <a:r>
                <a:rPr lang="zh-CN" alt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、</a:t>
              </a:r>
              <a:r>
                <a:rPr lang="en-US" altLang="zh-CN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short</a:t>
              </a:r>
              <a:r>
                <a:rPr lang="zh-CN" alt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、</a:t>
              </a:r>
              <a:r>
                <a:rPr lang="en-US" altLang="zh-CN" dirty="0" err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int</a:t>
              </a:r>
              <a:r>
                <a:rPr lang="zh-CN" alt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、</a:t>
              </a:r>
              <a:r>
                <a:rPr lang="en-US" altLang="zh-CN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long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）</a:t>
              </a:r>
              <a:endParaRPr lang="zh-CN" altLang="en-US" dirty="0"/>
            </a:p>
          </p:txBody>
        </p:sp>
        <p:sp>
          <p:nvSpPr>
            <p:cNvPr id="29" name="Text Box 2"/>
            <p:cNvSpPr txBox="1">
              <a:spLocks noChangeArrowheads="1"/>
            </p:cNvSpPr>
            <p:nvPr/>
          </p:nvSpPr>
          <p:spPr bwMode="auto">
            <a:xfrm>
              <a:off x="5911" y="5151"/>
              <a:ext cx="2399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zh-CN" dirty="0">
                  <a:latin typeface="Times New Roman" pitchFamily="18" charset="0"/>
                  <a:cs typeface="Times New Roman" pitchFamily="18" charset="0"/>
                </a:rPr>
                <a:t>浮点类型（</a:t>
              </a:r>
              <a:r>
                <a:rPr lang="en-US" altLang="zh-CN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float</a:t>
              </a:r>
              <a:r>
                <a:rPr lang="zh-CN" alt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、</a:t>
              </a:r>
              <a:r>
                <a:rPr lang="en-US" altLang="zh-CN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double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）</a:t>
              </a:r>
              <a:endParaRPr lang="zh-CN" altLang="en-US" dirty="0"/>
            </a:p>
          </p:txBody>
        </p:sp>
      </p:grp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812740" y="5611027"/>
            <a:ext cx="73133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常量定义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final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数据类型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常量名</a:t>
            </a:r>
            <a:r>
              <a:rPr lang="en-US" altLang="zh-CN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=</a:t>
            </a:r>
            <a:r>
              <a:rPr lang="zh-CN" alt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赋值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；</a:t>
            </a:r>
            <a:endParaRPr lang="en-US" altLang="zh-CN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变量定义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：         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数据类型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变量名</a:t>
            </a:r>
            <a:r>
              <a:rPr lang="en-US" altLang="zh-CN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=</a:t>
            </a:r>
            <a:r>
              <a:rPr lang="zh-CN" alt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初始值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xmlns="" val="10855019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100986" y="1111334"/>
            <a:ext cx="75746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其流程逻辑关系如图所示：</a:t>
            </a:r>
          </a:p>
        </p:txBody>
      </p:sp>
      <p:grpSp>
        <p:nvGrpSpPr>
          <p:cNvPr id="15" name="Group 1"/>
          <p:cNvGrpSpPr>
            <a:grpSpLocks noChangeAspect="1"/>
          </p:cNvGrpSpPr>
          <p:nvPr/>
        </p:nvGrpSpPr>
        <p:grpSpPr bwMode="auto">
          <a:xfrm>
            <a:off x="2298863" y="1739037"/>
            <a:ext cx="4071966" cy="4362668"/>
            <a:chOff x="2290" y="7533"/>
            <a:chExt cx="4141" cy="4444"/>
          </a:xfrm>
        </p:grpSpPr>
        <p:sp>
          <p:nvSpPr>
            <p:cNvPr id="16" name="AutoShape 18"/>
            <p:cNvSpPr>
              <a:spLocks noChangeAspect="1" noChangeArrowheads="1" noTextEdit="1"/>
            </p:cNvSpPr>
            <p:nvPr/>
          </p:nvSpPr>
          <p:spPr bwMode="auto">
            <a:xfrm>
              <a:off x="2290" y="7533"/>
              <a:ext cx="4141" cy="444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2881" y="8967"/>
              <a:ext cx="2761" cy="717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布尔表达式</a:t>
              </a:r>
              <a:endParaRPr kumimoji="0" 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3474" y="10257"/>
              <a:ext cx="1577" cy="4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循环体</a:t>
              </a:r>
              <a:endParaRPr kumimoji="0" 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0" name="Line 15"/>
            <p:cNvSpPr>
              <a:spLocks noChangeShapeType="1"/>
            </p:cNvSpPr>
            <p:nvPr/>
          </p:nvSpPr>
          <p:spPr bwMode="auto">
            <a:xfrm>
              <a:off x="4262" y="8393"/>
              <a:ext cx="0" cy="5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Line 14"/>
            <p:cNvSpPr>
              <a:spLocks noChangeShapeType="1"/>
            </p:cNvSpPr>
            <p:nvPr/>
          </p:nvSpPr>
          <p:spPr bwMode="auto">
            <a:xfrm>
              <a:off x="4262" y="9684"/>
              <a:ext cx="0" cy="5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5642" y="9314"/>
              <a:ext cx="7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6431" y="9294"/>
              <a:ext cx="0" cy="11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Line 11"/>
            <p:cNvSpPr>
              <a:spLocks noChangeShapeType="1"/>
            </p:cNvSpPr>
            <p:nvPr/>
          </p:nvSpPr>
          <p:spPr bwMode="auto">
            <a:xfrm>
              <a:off x="4262" y="10687"/>
              <a:ext cx="0" cy="4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 flipH="1">
              <a:off x="2290" y="11977"/>
              <a:ext cx="19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Line 9"/>
            <p:cNvSpPr>
              <a:spLocks noChangeShapeType="1"/>
            </p:cNvSpPr>
            <p:nvPr/>
          </p:nvSpPr>
          <p:spPr bwMode="auto">
            <a:xfrm flipV="1">
              <a:off x="2290" y="8680"/>
              <a:ext cx="0" cy="3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Line 8"/>
            <p:cNvSpPr>
              <a:spLocks noChangeShapeType="1"/>
            </p:cNvSpPr>
            <p:nvPr/>
          </p:nvSpPr>
          <p:spPr bwMode="auto">
            <a:xfrm>
              <a:off x="2290" y="8680"/>
              <a:ext cx="19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Text Box 7"/>
            <p:cNvSpPr txBox="1">
              <a:spLocks noChangeArrowheads="1"/>
            </p:cNvSpPr>
            <p:nvPr/>
          </p:nvSpPr>
          <p:spPr bwMode="auto">
            <a:xfrm>
              <a:off x="4262" y="9684"/>
              <a:ext cx="789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为真</a:t>
              </a:r>
              <a:endParaRPr kumimoji="0" 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" name="Text Box 6"/>
            <p:cNvSpPr txBox="1">
              <a:spLocks noChangeArrowheads="1"/>
            </p:cNvSpPr>
            <p:nvPr/>
          </p:nvSpPr>
          <p:spPr bwMode="auto">
            <a:xfrm>
              <a:off x="5642" y="8967"/>
              <a:ext cx="722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为假</a:t>
              </a:r>
              <a:endParaRPr kumimoji="0" 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0" name="Text Box 5"/>
            <p:cNvSpPr txBox="1">
              <a:spLocks noChangeArrowheads="1"/>
            </p:cNvSpPr>
            <p:nvPr/>
          </p:nvSpPr>
          <p:spPr bwMode="auto">
            <a:xfrm>
              <a:off x="3474" y="7963"/>
              <a:ext cx="1577" cy="4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初值表达式</a:t>
              </a:r>
              <a:endParaRPr kumimoji="0" 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1" name="Text Box 4"/>
            <p:cNvSpPr txBox="1">
              <a:spLocks noChangeArrowheads="1"/>
            </p:cNvSpPr>
            <p:nvPr/>
          </p:nvSpPr>
          <p:spPr bwMode="auto">
            <a:xfrm>
              <a:off x="3474" y="11117"/>
              <a:ext cx="1577" cy="4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迭代表达式</a:t>
              </a:r>
              <a:endParaRPr kumimoji="0" 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2" name="Line 3"/>
            <p:cNvSpPr>
              <a:spLocks noChangeShapeType="1"/>
            </p:cNvSpPr>
            <p:nvPr/>
          </p:nvSpPr>
          <p:spPr bwMode="auto">
            <a:xfrm>
              <a:off x="4262" y="11547"/>
              <a:ext cx="0" cy="4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Line 2"/>
            <p:cNvSpPr>
              <a:spLocks noChangeShapeType="1"/>
            </p:cNvSpPr>
            <p:nvPr/>
          </p:nvSpPr>
          <p:spPr bwMode="auto">
            <a:xfrm>
              <a:off x="4262" y="7533"/>
              <a:ext cx="0" cy="4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906180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030042" y="1846848"/>
            <a:ext cx="76255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lvl="0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“布尔表达式”为空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时，相当于真值为</a:t>
            </a: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true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151996" y="183696"/>
            <a:ext cx="5287963" cy="695325"/>
            <a:chOff x="640" y="668"/>
            <a:chExt cx="3331" cy="547"/>
          </a:xfrm>
        </p:grpSpPr>
        <p:sp>
          <p:nvSpPr>
            <p:cNvPr id="28680" name="AutoShape 80"/>
            <p:cNvSpPr>
              <a:spLocks noChangeArrowheads="1"/>
            </p:cNvSpPr>
            <p:nvPr/>
          </p:nvSpPr>
          <p:spPr bwMode="gray">
            <a:xfrm>
              <a:off x="640" y="668"/>
              <a:ext cx="1302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1" name="Text Box 81"/>
            <p:cNvSpPr txBox="1">
              <a:spLocks noChangeArrowheads="1"/>
            </p:cNvSpPr>
            <p:nvPr/>
          </p:nvSpPr>
          <p:spPr bwMode="gray">
            <a:xfrm>
              <a:off x="668" y="773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注意事项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9" name="Text Box 78"/>
          <p:cNvSpPr txBox="1">
            <a:spLocks noChangeArrowheads="1"/>
          </p:cNvSpPr>
          <p:nvPr/>
        </p:nvSpPr>
        <p:spPr bwMode="gray">
          <a:xfrm>
            <a:off x="1030042" y="1067030"/>
            <a:ext cx="780642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lvl="0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在“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初值表达式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”中可以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申明作用域为该</a:t>
            </a: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for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循环的变量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7" name="Text Box 78"/>
          <p:cNvSpPr txBox="1">
            <a:spLocks noChangeArrowheads="1"/>
          </p:cNvSpPr>
          <p:nvPr/>
        </p:nvSpPr>
        <p:spPr bwMode="gray">
          <a:xfrm>
            <a:off x="1030042" y="2343383"/>
            <a:ext cx="757078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“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初值表达式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”、“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布尔表达式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”以及“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迭代表达式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”部分都可以为空语句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但分号不能省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三者均为空的时候，相当于一个无限循环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0" name="Text Box 78"/>
          <p:cNvSpPr txBox="1">
            <a:spLocks noChangeArrowheads="1"/>
          </p:cNvSpPr>
          <p:nvPr/>
        </p:nvSpPr>
        <p:spPr bwMode="gray">
          <a:xfrm>
            <a:off x="1030042" y="3667762"/>
            <a:ext cx="75707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“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初值表达式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”和“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迭代表达式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”部分都可以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使用逗号语句执行多个操作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030042" y="4596132"/>
            <a:ext cx="75707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如果循环变量在</a:t>
            </a: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for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中定义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，变量的作用范围仅限于循环体内。</a:t>
            </a:r>
          </a:p>
        </p:txBody>
      </p:sp>
      <p:sp>
        <p:nvSpPr>
          <p:cNvPr id="12" name="Text Box 78"/>
          <p:cNvSpPr txBox="1">
            <a:spLocks noChangeArrowheads="1"/>
          </p:cNvSpPr>
          <p:nvPr/>
        </p:nvSpPr>
        <p:spPr bwMode="gray">
          <a:xfrm>
            <a:off x="1030042" y="5447455"/>
            <a:ext cx="75707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循环和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while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循环可以相互转换。</a:t>
            </a:r>
          </a:p>
        </p:txBody>
      </p:sp>
      <p:sp>
        <p:nvSpPr>
          <p:cNvPr id="13" name="Text Box 78"/>
          <p:cNvSpPr txBox="1">
            <a:spLocks noChangeArrowheads="1"/>
          </p:cNvSpPr>
          <p:nvPr/>
        </p:nvSpPr>
        <p:spPr bwMode="gray">
          <a:xfrm>
            <a:off x="1030042" y="6127889"/>
            <a:ext cx="75707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实例：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hlinkClick r:id="rId3" action="ppaction://hlinkfile"/>
              </a:rPr>
              <a:t>例子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hlinkClick r:id="rId3" action="ppaction://hlinkfile"/>
              </a:rPr>
              <a:t>2-11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hlinkClick r:id="rId4" action="ppaction://hlinkfile"/>
              </a:rPr>
              <a:t>例子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hlinkClick r:id="rId4" action="ppaction://hlinkfile"/>
              </a:rPr>
              <a:t>2-12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hlinkClick r:id="rId5" action="ppaction://hlinkfile"/>
              </a:rPr>
              <a:t>例子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hlinkClick r:id="rId5" action="ppaction://hlinkfile"/>
              </a:rPr>
              <a:t>2-13</a:t>
            </a:r>
            <a:endParaRPr lang="en-US" altLang="zh-CN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9" grpId="0"/>
      <p:bldP spid="7" grpId="0"/>
      <p:bldP spid="10" grpId="0"/>
      <p:bldP spid="11" grpId="0"/>
      <p:bldP spid="12" grpId="0"/>
      <p:bldP spid="13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28343" y="1105592"/>
            <a:ext cx="8669448" cy="1238362"/>
          </a:xfrm>
        </p:spPr>
        <p:txBody>
          <a:bodyPr/>
          <a:lstStyle/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20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、下列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语句的输出结果是什么？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for(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=1;i&lt;=4;i++){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switch(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){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case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1: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System.out.printf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(“%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c”,’a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’);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case 2: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System.out.printf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(“%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c”,’b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’);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   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break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case 3: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System.out.printf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(“%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c”,’c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’);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case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4: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System.out.printf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(“%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c”,’d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’);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  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break;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}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课堂练习：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90791" y="6038566"/>
            <a:ext cx="3413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</a:rPr>
              <a:t>答案：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abbcdd</a:t>
            </a:r>
            <a:endParaRPr lang="en-US" altLang="zh-CN" sz="280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/>
          <p:cNvSpPr txBox="1">
            <a:spLocks noChangeArrowheads="1"/>
          </p:cNvSpPr>
          <p:nvPr/>
        </p:nvSpPr>
        <p:spPr bwMode="auto">
          <a:xfrm>
            <a:off x="1096371" y="1111723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3.</a:t>
            </a:r>
            <a:r>
              <a:rPr lang="zh-CN" altLang="en-US" dirty="0" smtClean="0">
                <a:ea typeface="宋体" panose="02010600030101010101" pitchFamily="2" charset="-122"/>
              </a:rPr>
              <a:t>跳转</a:t>
            </a:r>
            <a:r>
              <a:rPr lang="zh-CN" altLang="en-US" dirty="0" smtClean="0">
                <a:ea typeface="宋体" panose="02010600030101010101" pitchFamily="2" charset="-122"/>
              </a:rPr>
              <a:t>语句</a:t>
            </a:r>
            <a:endParaRPr lang="en-US" altLang="zh-CN" sz="3000" dirty="0">
              <a:ea typeface="宋体" panose="02010600030101010101" pitchFamily="2" charset="-122"/>
            </a:endParaRPr>
          </a:p>
        </p:txBody>
      </p:sp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1079256" y="1855886"/>
            <a:ext cx="7400357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Java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语言提供了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4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种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跳转语句：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break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continue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return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throw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59124" y="4826270"/>
            <a:ext cx="9558068" cy="2238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77"/>
          <p:cNvSpPr>
            <a:spLocks noChangeArrowheads="1"/>
          </p:cNvSpPr>
          <p:nvPr/>
        </p:nvSpPr>
        <p:spPr bwMode="auto">
          <a:xfrm>
            <a:off x="1157274" y="3318402"/>
            <a:ext cx="7400357" cy="1951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跳转语句的功能是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改变程序的执行流程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break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语句可以独立使用，而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continue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语句只能用在循环结构的循环体中。</a:t>
            </a:r>
          </a:p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endParaRPr lang="zh-CN" altLang="en-US" sz="28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6717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1199456" y="1106746"/>
            <a:ext cx="2767237" cy="684940"/>
            <a:chOff x="720" y="1407"/>
            <a:chExt cx="4084" cy="444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084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None/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一、</a:t>
              </a:r>
              <a:r>
                <a:rPr lang="en-US" altLang="zh-CN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 break</a:t>
              </a: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语句</a:t>
              </a:r>
              <a:endParaRPr lang="zh-CN" altLang="en-US" sz="28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" name="Group 63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3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39121" y="3529776"/>
            <a:ext cx="80048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break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语句有不带标号和带标号的两种形式：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52000" y="1854475"/>
            <a:ext cx="738669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break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语句的作用是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退出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switch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语句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或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循环语句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，并从紧接着该语句的第一条语句开始继续执行。</a:t>
            </a:r>
          </a:p>
        </p:txBody>
      </p:sp>
      <p:sp>
        <p:nvSpPr>
          <p:cNvPr id="9" name="AutoShape 52"/>
          <p:cNvSpPr>
            <a:spLocks noChangeArrowheads="1"/>
          </p:cNvSpPr>
          <p:nvPr/>
        </p:nvSpPr>
        <p:spPr bwMode="gray">
          <a:xfrm>
            <a:off x="1590103" y="4235249"/>
            <a:ext cx="3020534" cy="890543"/>
          </a:xfrm>
          <a:prstGeom prst="roundRect">
            <a:avLst>
              <a:gd name="adj" fmla="val 16667"/>
            </a:avLst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break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；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break  lab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；</a:t>
            </a:r>
          </a:p>
        </p:txBody>
      </p:sp>
      <p:sp>
        <p:nvSpPr>
          <p:cNvPr id="10" name="矩形 9"/>
          <p:cNvSpPr/>
          <p:nvPr/>
        </p:nvSpPr>
        <p:spPr>
          <a:xfrm>
            <a:off x="1564783" y="5436911"/>
            <a:ext cx="7579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400" dirty="0" smtClean="0"/>
              <a:t>其中：</a:t>
            </a:r>
            <a:r>
              <a:rPr lang="en-US" altLang="zh-CN" sz="2400" dirty="0" smtClean="0"/>
              <a:t>break</a:t>
            </a:r>
            <a:r>
              <a:rPr lang="zh-CN" altLang="en-US" sz="2400" dirty="0" smtClean="0"/>
              <a:t>是关键字；</a:t>
            </a:r>
            <a:r>
              <a:rPr lang="en-US" altLang="zh-CN" sz="2400" dirty="0" smtClean="0"/>
              <a:t>lab</a:t>
            </a:r>
            <a:r>
              <a:rPr lang="zh-CN" altLang="en-US" sz="2400" dirty="0" smtClean="0"/>
              <a:t>是用户定义的标号。</a:t>
            </a:r>
          </a:p>
        </p:txBody>
      </p:sp>
    </p:spTree>
    <p:extLst>
      <p:ext uri="{BB962C8B-B14F-4D97-AF65-F5344CB8AC3E}">
        <p14:creationId xmlns:p14="http://schemas.microsoft.com/office/powerpoint/2010/main" xmlns="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044000" y="2941552"/>
            <a:ext cx="7625586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break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语句用在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单层循环结构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的循环体中，其作用是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强制退出循环结构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。若程序中有内外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两重循环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，而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break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语句写在内循环中，则执行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break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语句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只能退出内循环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。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113360" y="1111410"/>
            <a:ext cx="5287963" cy="695325"/>
            <a:chOff x="640" y="719"/>
            <a:chExt cx="3331" cy="547"/>
          </a:xfrm>
        </p:grpSpPr>
        <p:sp>
          <p:nvSpPr>
            <p:cNvPr id="28680" name="AutoShape 80"/>
            <p:cNvSpPr>
              <a:spLocks noChangeArrowheads="1"/>
            </p:cNvSpPr>
            <p:nvPr/>
          </p:nvSpPr>
          <p:spPr bwMode="gray">
            <a:xfrm>
              <a:off x="640" y="719"/>
              <a:ext cx="1302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1" name="Text Box 81"/>
            <p:cNvSpPr txBox="1">
              <a:spLocks noChangeArrowheads="1"/>
            </p:cNvSpPr>
            <p:nvPr/>
          </p:nvSpPr>
          <p:spPr bwMode="gray">
            <a:xfrm>
              <a:off x="668" y="773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注意事项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9" name="Text Box 78"/>
          <p:cNvSpPr txBox="1">
            <a:spLocks noChangeArrowheads="1"/>
          </p:cNvSpPr>
          <p:nvPr/>
        </p:nvSpPr>
        <p:spPr bwMode="gray">
          <a:xfrm>
            <a:off x="1044000" y="1904156"/>
            <a:ext cx="766475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break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语句用在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switch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语句中，其作用是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强制退出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switch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结构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，执行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switch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结构后的语句。</a:t>
            </a:r>
          </a:p>
        </p:txBody>
      </p:sp>
      <p:sp>
        <p:nvSpPr>
          <p:cNvPr id="7" name="Text Box 78"/>
          <p:cNvSpPr txBox="1">
            <a:spLocks noChangeArrowheads="1"/>
          </p:cNvSpPr>
          <p:nvPr/>
        </p:nvSpPr>
        <p:spPr bwMode="gray">
          <a:xfrm>
            <a:off x="1044000" y="4957795"/>
            <a:ext cx="757078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lvl="0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break lab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语句用在循环语句中，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必须在外循环入口语句的前方写上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lab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标号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，可以使程序流程退出标号所指明的外循环。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9" grpId="0"/>
      <p:bldP spid="7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1199456" y="1106746"/>
            <a:ext cx="3359665" cy="684940"/>
            <a:chOff x="720" y="1407"/>
            <a:chExt cx="4084" cy="444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084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None/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二、</a:t>
              </a:r>
              <a:r>
                <a:rPr lang="en-US" altLang="zh-CN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 continue</a:t>
              </a: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语句</a:t>
              </a:r>
              <a:endParaRPr lang="zh-CN" altLang="en-US" sz="28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" name="Group 63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3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39121" y="3529776"/>
            <a:ext cx="80048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continue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语句有不带标号和带标号的两种形式：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52000" y="1854475"/>
            <a:ext cx="738669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continue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语句的作用是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跳过循环体内的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continue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语句后面还没有执行的语句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回到循环体的开始处重新执行下一轮循环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9" name="AutoShape 52"/>
          <p:cNvSpPr>
            <a:spLocks noChangeArrowheads="1"/>
          </p:cNvSpPr>
          <p:nvPr/>
        </p:nvSpPr>
        <p:spPr bwMode="gray">
          <a:xfrm>
            <a:off x="1590103" y="4235249"/>
            <a:ext cx="3020534" cy="890543"/>
          </a:xfrm>
          <a:prstGeom prst="roundRect">
            <a:avLst>
              <a:gd name="adj" fmla="val 16667"/>
            </a:avLst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continue 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；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continue lab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；</a:t>
            </a:r>
          </a:p>
        </p:txBody>
      </p:sp>
      <p:sp>
        <p:nvSpPr>
          <p:cNvPr id="10" name="矩形 9"/>
          <p:cNvSpPr/>
          <p:nvPr/>
        </p:nvSpPr>
        <p:spPr>
          <a:xfrm>
            <a:off x="1410236" y="5411153"/>
            <a:ext cx="7579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400" dirty="0" smtClean="0"/>
              <a:t>其中：</a:t>
            </a:r>
            <a:r>
              <a:rPr lang="en-US" altLang="zh-CN" sz="2400" dirty="0" smtClean="0">
                <a:ea typeface="宋体" panose="02010600030101010101" pitchFamily="2" charset="-122"/>
              </a:rPr>
              <a:t> continue</a:t>
            </a:r>
            <a:r>
              <a:rPr lang="zh-CN" altLang="en-US" sz="2400" dirty="0" smtClean="0"/>
              <a:t>是关键字；</a:t>
            </a:r>
            <a:r>
              <a:rPr lang="en-US" altLang="zh-CN" sz="2400" dirty="0" smtClean="0"/>
              <a:t>lab</a:t>
            </a:r>
            <a:r>
              <a:rPr lang="zh-CN" altLang="en-US" sz="2400" dirty="0" smtClean="0"/>
              <a:t>是用户定义的标号。</a:t>
            </a:r>
          </a:p>
        </p:txBody>
      </p:sp>
    </p:spTree>
    <p:extLst>
      <p:ext uri="{BB962C8B-B14F-4D97-AF65-F5344CB8AC3E}">
        <p14:creationId xmlns:p14="http://schemas.microsoft.com/office/powerpoint/2010/main" xmlns="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056879" y="3881710"/>
            <a:ext cx="775227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lvl="0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当程序中有嵌套的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多层循环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时，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为从内循环跳到外循环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，可使用带标号的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continue lab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语句。此时应在外循环的入口语句前方加上标号。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113360" y="1111410"/>
            <a:ext cx="5287963" cy="695325"/>
            <a:chOff x="640" y="719"/>
            <a:chExt cx="3331" cy="547"/>
          </a:xfrm>
        </p:grpSpPr>
        <p:sp>
          <p:nvSpPr>
            <p:cNvPr id="28680" name="AutoShape 80"/>
            <p:cNvSpPr>
              <a:spLocks noChangeArrowheads="1"/>
            </p:cNvSpPr>
            <p:nvPr/>
          </p:nvSpPr>
          <p:spPr bwMode="gray">
            <a:xfrm>
              <a:off x="640" y="719"/>
              <a:ext cx="1302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1" name="Text Box 81"/>
            <p:cNvSpPr txBox="1">
              <a:spLocks noChangeArrowheads="1"/>
            </p:cNvSpPr>
            <p:nvPr/>
          </p:nvSpPr>
          <p:spPr bwMode="gray">
            <a:xfrm>
              <a:off x="668" y="773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注意事项</a:t>
              </a:r>
              <a:endPara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9" name="Text Box 78"/>
          <p:cNvSpPr txBox="1">
            <a:spLocks noChangeArrowheads="1"/>
          </p:cNvSpPr>
          <p:nvPr/>
        </p:nvSpPr>
        <p:spPr bwMode="gray">
          <a:xfrm>
            <a:off x="1044000" y="1904156"/>
            <a:ext cx="775227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lvl="0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continue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语句也称为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循环的短路语句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。用在循环结构中，使程序执行到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continue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语句时回到循环的入口处，执行下一次循环，而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使循环体内写在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continue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语句后的语句不执行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8" name="Text Box 78"/>
          <p:cNvSpPr txBox="1">
            <a:spLocks noChangeArrowheads="1"/>
          </p:cNvSpPr>
          <p:nvPr/>
        </p:nvSpPr>
        <p:spPr bwMode="gray">
          <a:xfrm>
            <a:off x="1119129" y="5515181"/>
            <a:ext cx="76255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lvl="0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例子：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  <a:hlinkClick r:id="rId3" action="ppaction://hlinkfile"/>
              </a:rPr>
              <a:t>2-14</a:t>
            </a:r>
            <a:endParaRPr lang="zh-CN" altLang="en-US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9" grpId="0"/>
      <p:bldP spid="8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1199456" y="1106746"/>
            <a:ext cx="3604364" cy="684940"/>
            <a:chOff x="720" y="1407"/>
            <a:chExt cx="4084" cy="444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084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None/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三、返回语句</a:t>
              </a:r>
              <a:r>
                <a:rPr lang="en-US" altLang="zh-CN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return</a:t>
              </a:r>
              <a:endParaRPr lang="zh-CN" altLang="en-US" sz="28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" name="Group 63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3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39121" y="3529776"/>
            <a:ext cx="80048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return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语句有不带标号和带标号的两种形式：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52000" y="1854475"/>
            <a:ext cx="738669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return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语句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从当前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方法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中退出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，返回到调用该方法的语句处，并从紧跟该语句的下一条语句继续程序的执行。</a:t>
            </a:r>
          </a:p>
        </p:txBody>
      </p:sp>
      <p:sp>
        <p:nvSpPr>
          <p:cNvPr id="9" name="AutoShape 52"/>
          <p:cNvSpPr>
            <a:spLocks noChangeArrowheads="1"/>
          </p:cNvSpPr>
          <p:nvPr/>
        </p:nvSpPr>
        <p:spPr bwMode="gray">
          <a:xfrm>
            <a:off x="1590103" y="4235249"/>
            <a:ext cx="3703114" cy="890543"/>
          </a:xfrm>
          <a:prstGeom prst="roundRect">
            <a:avLst>
              <a:gd name="adj" fmla="val 16667"/>
            </a:avLst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return 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；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return </a:t>
            </a:r>
            <a:r>
              <a:rPr lang="en-US" altLang="zh-CN" sz="2800" dirty="0" smtClean="0">
                <a:solidFill>
                  <a:schemeClr val="tx1"/>
                </a:solidFill>
              </a:rPr>
              <a:t>expression 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；</a:t>
            </a:r>
          </a:p>
        </p:txBody>
      </p:sp>
      <p:sp>
        <p:nvSpPr>
          <p:cNvPr id="10" name="矩形 9"/>
          <p:cNvSpPr/>
          <p:nvPr/>
        </p:nvSpPr>
        <p:spPr>
          <a:xfrm>
            <a:off x="1345842" y="5398274"/>
            <a:ext cx="75792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return</a:t>
            </a:r>
            <a:r>
              <a:rPr lang="zh-CN" altLang="en-US" sz="2400" dirty="0" smtClean="0"/>
              <a:t>语句通常用在一个方法体的最后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否则会产生编译错误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除非用在</a:t>
            </a:r>
            <a:r>
              <a:rPr lang="en-US" altLang="zh-CN" sz="2400" dirty="0" smtClean="0"/>
              <a:t>if-else</a:t>
            </a:r>
            <a:r>
              <a:rPr lang="zh-CN" altLang="en-US" sz="2400" dirty="0" smtClean="0"/>
              <a:t>语句中。</a:t>
            </a:r>
          </a:p>
        </p:txBody>
      </p:sp>
    </p:spTree>
    <p:extLst>
      <p:ext uri="{BB962C8B-B14F-4D97-AF65-F5344CB8AC3E}">
        <p14:creationId xmlns:p14="http://schemas.microsoft.com/office/powerpoint/2010/main" xmlns="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1" name="WordArt 491"/>
          <p:cNvSpPr>
            <a:spLocks noChangeArrowheads="1" noChangeShapeType="1" noTextEdit="1"/>
          </p:cNvSpPr>
          <p:nvPr/>
        </p:nvSpPr>
        <p:spPr bwMode="gray">
          <a:xfrm>
            <a:off x="3556000" y="1739900"/>
            <a:ext cx="5222875" cy="746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25"/>
              </a:avLst>
            </a:prstTxWarp>
          </a:bodyPr>
          <a:lstStyle/>
          <a:p>
            <a:pPr algn="ctr"/>
            <a:r>
              <a:rPr lang="zh-CN" altLang="en-US" sz="3600" kern="10">
                <a:ln w="2540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3A265E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effectLst>
                  <a:prstShdw prst="shdw13" dist="53882" dir="2700000">
                    <a:srgbClr val="000000">
                      <a:alpha val="50000"/>
                    </a:srgbClr>
                  </a:prstShdw>
                </a:effectLst>
                <a:latin typeface="+mn-ea"/>
                <a:cs typeface="+mn-ea"/>
              </a:rPr>
              <a:t>谢谢</a:t>
            </a:r>
          </a:p>
        </p:txBody>
      </p:sp>
      <p:grpSp>
        <p:nvGrpSpPr>
          <p:cNvPr id="26112" name="Group 512"/>
          <p:cNvGrpSpPr>
            <a:grpSpLocks/>
          </p:cNvGrpSpPr>
          <p:nvPr/>
        </p:nvGrpSpPr>
        <p:grpSpPr bwMode="auto">
          <a:xfrm>
            <a:off x="5932488" y="5632450"/>
            <a:ext cx="669925" cy="654050"/>
            <a:chOff x="4027" y="3016"/>
            <a:chExt cx="515" cy="505"/>
          </a:xfrm>
        </p:grpSpPr>
        <p:sp>
          <p:nvSpPr>
            <p:cNvPr id="26113" name="Oval 513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431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87051" name="Picture 514" descr="sphere_highligh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115" name="Group 515"/>
          <p:cNvGrpSpPr>
            <a:grpSpLocks/>
          </p:cNvGrpSpPr>
          <p:nvPr/>
        </p:nvGrpSpPr>
        <p:grpSpPr bwMode="auto">
          <a:xfrm>
            <a:off x="7323138" y="5181600"/>
            <a:ext cx="349250" cy="339725"/>
            <a:chOff x="4027" y="3016"/>
            <a:chExt cx="515" cy="505"/>
          </a:xfrm>
        </p:grpSpPr>
        <p:sp>
          <p:nvSpPr>
            <p:cNvPr id="26116" name="Oval 516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431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87049" name="Picture 517" descr="sphere_highligh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118" name="Oval 518"/>
          <p:cNvSpPr>
            <a:spLocks noChangeArrowheads="1"/>
          </p:cNvSpPr>
          <p:nvPr/>
        </p:nvSpPr>
        <p:spPr bwMode="gray">
          <a:xfrm>
            <a:off x="4113213" y="5138738"/>
            <a:ext cx="1082675" cy="1071562"/>
          </a:xfrm>
          <a:prstGeom prst="ellipse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28575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6119" name="Oval 519"/>
          <p:cNvSpPr>
            <a:spLocks noChangeArrowheads="1"/>
          </p:cNvSpPr>
          <p:nvPr/>
        </p:nvSpPr>
        <p:spPr bwMode="gray">
          <a:xfrm>
            <a:off x="581025" y="723900"/>
            <a:ext cx="2759075" cy="2730500"/>
          </a:xfrm>
          <a:prstGeom prst="ellipse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76200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6120" name="Oval 520"/>
          <p:cNvSpPr>
            <a:spLocks noChangeArrowheads="1"/>
          </p:cNvSpPr>
          <p:nvPr/>
        </p:nvSpPr>
        <p:spPr bwMode="gray">
          <a:xfrm>
            <a:off x="2003425" y="3657600"/>
            <a:ext cx="1911350" cy="1892300"/>
          </a:xfrm>
          <a:prstGeom prst="ellipse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 w="57150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6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6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559 -0.10479 C 0.0559 -0.10456 0.05156 -0.05136 0.0401 -0.02661 C 0.02864 -0.00185 -0.00226 0.00462 -0.0184 -0.00579 " pathEditMode="relative" rAng="0" ptsTypes="fsf">
                                      <p:cBhvr>
                                        <p:cTn id="14" dur="1000" fill="hold"/>
                                        <p:tgtEl>
                                          <p:spTgt spid="26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545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7" presetClass="path" presetSubtype="0" accel="50000" decel="5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0.14236 -0.15476 C 0.14236 -0.15452 0.12535 -0.04603 0.10382 -0.01758 C 0.08229 0.01087 0.00382 0.02244 -0.0342 0.01874 " pathEditMode="relative" rAng="0" ptsTypes="fsf">
                                      <p:cBhvr>
                                        <p:cTn id="21" dur="1000" fill="hold"/>
                                        <p:tgtEl>
                                          <p:spTgt spid="26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37" y="88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1244061" y="1129048"/>
            <a:ext cx="2469295" cy="684940"/>
            <a:chOff x="720" y="1407"/>
            <a:chExt cx="4088" cy="444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088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一、整型数据</a:t>
              </a:r>
              <a:endParaRPr lang="zh-CN" altLang="en-US" sz="2800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" name="Group 63"/>
            <p:cNvGrpSpPr>
              <a:grpSpLocks/>
            </p:cNvGrpSpPr>
            <p:nvPr/>
          </p:nvGrpSpPr>
          <p:grpSpPr bwMode="auto">
            <a:xfrm>
              <a:off x="728" y="1407"/>
              <a:ext cx="4052" cy="444"/>
              <a:chOff x="742" y="1407"/>
              <a:chExt cx="3997" cy="444"/>
            </a:xfrm>
          </p:grpSpPr>
          <p:sp>
            <p:nvSpPr>
              <p:cNvPr id="23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40543" y="1874526"/>
            <a:ext cx="731334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整型数据包括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整型常量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整型变量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。整型数据在机器中用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补码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表示。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61584" y="3242409"/>
            <a:ext cx="731334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整型常量分为三种：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十进制整数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八进制整数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十六进制整数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。其中，八进制整数以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0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开头；十六进制整数以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0x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或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0X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开头。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 typeface="Wingdings" pitchFamily="2" charset="2"/>
              <a:buChar char="Ø"/>
            </a:pPr>
            <a:endParaRPr lang="zh-CN" altLang="en-US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 typeface="Wingdings" pitchFamily="2" charset="2"/>
              <a:buChar char="Ø"/>
            </a:pPr>
            <a:endParaRPr lang="zh-CN" altLang="en-US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theme/theme1.xml><?xml version="1.0" encoding="utf-8"?>
<a:theme xmlns:a="http://schemas.openxmlformats.org/drawingml/2006/main" name="2008最新商务办公系列精品PPT模板">
  <a:themeElements>
    <a:clrScheme name="2008最新商务办公系列精品PPT模板 1">
      <a:dk1>
        <a:srgbClr val="30311D"/>
      </a:dk1>
      <a:lt1>
        <a:srgbClr val="FFFFFF"/>
      </a:lt1>
      <a:dk2>
        <a:srgbClr val="003366"/>
      </a:dk2>
      <a:lt2>
        <a:srgbClr val="DDDDDD"/>
      </a:lt2>
      <a:accent1>
        <a:srgbClr val="7E52CC"/>
      </a:accent1>
      <a:accent2>
        <a:srgbClr val="4A9ACC"/>
      </a:accent2>
      <a:accent3>
        <a:srgbClr val="FFFFFF"/>
      </a:accent3>
      <a:accent4>
        <a:srgbClr val="272817"/>
      </a:accent4>
      <a:accent5>
        <a:srgbClr val="C0B3E2"/>
      </a:accent5>
      <a:accent6>
        <a:srgbClr val="428BB9"/>
      </a:accent6>
      <a:hlink>
        <a:srgbClr val="4582A7"/>
      </a:hlink>
      <a:folHlink>
        <a:srgbClr val="B2AF7A"/>
      </a:folHlink>
    </a:clrScheme>
    <a:fontScheme name="2008最新商务办公系列精品PPT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53882" dir="2700000" algn="ctr" rotWithShape="0">
                  <a:srgbClr val="080808">
                    <a:alpha val="50000"/>
                  </a:srgb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53882" dir="2700000" algn="ctr" rotWithShape="0">
                  <a:srgbClr val="080808">
                    <a:alpha val="50000"/>
                  </a:srgb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2008最新商务办公系列精品PPT模板 1">
        <a:dk1>
          <a:srgbClr val="30311D"/>
        </a:dk1>
        <a:lt1>
          <a:srgbClr val="FFFFFF"/>
        </a:lt1>
        <a:dk2>
          <a:srgbClr val="003366"/>
        </a:dk2>
        <a:lt2>
          <a:srgbClr val="DDDDDD"/>
        </a:lt2>
        <a:accent1>
          <a:srgbClr val="7E52CC"/>
        </a:accent1>
        <a:accent2>
          <a:srgbClr val="4A9ACC"/>
        </a:accent2>
        <a:accent3>
          <a:srgbClr val="FFFFFF"/>
        </a:accent3>
        <a:accent4>
          <a:srgbClr val="272817"/>
        </a:accent4>
        <a:accent5>
          <a:srgbClr val="C0B3E2"/>
        </a:accent5>
        <a:accent6>
          <a:srgbClr val="428BB9"/>
        </a:accent6>
        <a:hlink>
          <a:srgbClr val="4582A7"/>
        </a:hlink>
        <a:folHlink>
          <a:srgbClr val="B2AF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最新商务办公系列精品PPT模板 2">
        <a:dk1>
          <a:srgbClr val="000000"/>
        </a:dk1>
        <a:lt1>
          <a:srgbClr val="FFFFFF"/>
        </a:lt1>
        <a:dk2>
          <a:srgbClr val="702424"/>
        </a:dk2>
        <a:lt2>
          <a:srgbClr val="C0C0C0"/>
        </a:lt2>
        <a:accent1>
          <a:srgbClr val="54BBBE"/>
        </a:accent1>
        <a:accent2>
          <a:srgbClr val="E49514"/>
        </a:accent2>
        <a:accent3>
          <a:srgbClr val="FFFFFF"/>
        </a:accent3>
        <a:accent4>
          <a:srgbClr val="000000"/>
        </a:accent4>
        <a:accent5>
          <a:srgbClr val="B3DADB"/>
        </a:accent5>
        <a:accent6>
          <a:srgbClr val="CF8711"/>
        </a:accent6>
        <a:hlink>
          <a:srgbClr val="6C9A42"/>
        </a:hlink>
        <a:folHlink>
          <a:srgbClr val="82A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最新商务办公系列精品PPT模板 3">
        <a:dk1>
          <a:srgbClr val="003366"/>
        </a:dk1>
        <a:lt1>
          <a:srgbClr val="FFFFFF"/>
        </a:lt1>
        <a:dk2>
          <a:srgbClr val="000000"/>
        </a:dk2>
        <a:lt2>
          <a:srgbClr val="DDDDDD"/>
        </a:lt2>
        <a:accent1>
          <a:srgbClr val="438ACB"/>
        </a:accent1>
        <a:accent2>
          <a:srgbClr val="32A287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2C927A"/>
        </a:accent6>
        <a:hlink>
          <a:srgbClr val="729943"/>
        </a:hlink>
        <a:folHlink>
          <a:srgbClr val="82B4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2008最新商务办公系列精品PPT模板</Template>
  <TotalTime>7626</TotalTime>
  <Words>6258</Words>
  <Application>Microsoft Office PowerPoint</Application>
  <PresentationFormat>全屏显示(4:3)</PresentationFormat>
  <Paragraphs>866</Paragraphs>
  <Slides>89</Slides>
  <Notes>86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89</vt:i4>
      </vt:variant>
    </vt:vector>
  </HeadingPairs>
  <TitlesOfParts>
    <vt:vector size="91" baseType="lpstr">
      <vt:lpstr>2008最新商务办公系列精品PPT模板</vt:lpstr>
      <vt:lpstr>文档</vt:lpstr>
      <vt:lpstr>第二章 数据类型、运算符和表达式、语句</vt:lpstr>
      <vt:lpstr>目  录</vt:lpstr>
      <vt:lpstr>一、数据类型</vt:lpstr>
      <vt:lpstr>幻灯片 4</vt:lpstr>
      <vt:lpstr>幻灯片 5</vt:lpstr>
      <vt:lpstr>幻灯片 6</vt:lpstr>
      <vt:lpstr>课堂练习：</vt:lpstr>
      <vt:lpstr>幻灯片 8</vt:lpstr>
      <vt:lpstr>幻灯片 9</vt:lpstr>
      <vt:lpstr>幻灯片 10</vt:lpstr>
      <vt:lpstr>幻灯片 11</vt:lpstr>
      <vt:lpstr>课堂练习：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课堂练习：</vt:lpstr>
      <vt:lpstr>幻灯片 21</vt:lpstr>
      <vt:lpstr>幻灯片 22</vt:lpstr>
      <vt:lpstr>幻灯片 23</vt:lpstr>
      <vt:lpstr>课堂练习：</vt:lpstr>
      <vt:lpstr>课堂练习：</vt:lpstr>
      <vt:lpstr>课堂练习：</vt:lpstr>
      <vt:lpstr>幻灯片 27</vt:lpstr>
      <vt:lpstr>幻灯片 28</vt:lpstr>
      <vt:lpstr>幻灯片 29</vt:lpstr>
      <vt:lpstr>幻灯片 30</vt:lpstr>
      <vt:lpstr>幻灯片 31</vt:lpstr>
      <vt:lpstr>课堂练习：</vt:lpstr>
      <vt:lpstr>课堂练习：</vt:lpstr>
      <vt:lpstr>二、输入输出</vt:lpstr>
      <vt:lpstr>课堂练习：</vt:lpstr>
      <vt:lpstr>幻灯片 36</vt:lpstr>
      <vt:lpstr>幻灯片 37</vt:lpstr>
      <vt:lpstr>问题：JAVA怎么输入单个字符？</vt:lpstr>
      <vt:lpstr>幻灯片 39</vt:lpstr>
      <vt:lpstr>三、运算符和表达式</vt:lpstr>
      <vt:lpstr>幻灯片 41</vt:lpstr>
      <vt:lpstr>幻灯片 42</vt:lpstr>
      <vt:lpstr>幻灯片 43</vt:lpstr>
      <vt:lpstr>课堂练习：</vt:lpstr>
      <vt:lpstr>课堂练习：</vt:lpstr>
      <vt:lpstr>课堂练习：</vt:lpstr>
      <vt:lpstr>幻灯片 47</vt:lpstr>
      <vt:lpstr>幻灯片 48</vt:lpstr>
      <vt:lpstr>幻灯片 49</vt:lpstr>
      <vt:lpstr>课堂练习：</vt:lpstr>
      <vt:lpstr>幻灯片 51</vt:lpstr>
      <vt:lpstr>幻灯片 52</vt:lpstr>
      <vt:lpstr>课堂练习：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课堂练习：</vt:lpstr>
      <vt:lpstr>三、语句</vt:lpstr>
      <vt:lpstr>幻灯片 65</vt:lpstr>
      <vt:lpstr>幻灯片 66</vt:lpstr>
      <vt:lpstr>幻灯片 67</vt:lpstr>
      <vt:lpstr>幻灯片 68</vt:lpstr>
      <vt:lpstr>幻灯片 69</vt:lpstr>
      <vt:lpstr>幻灯片 70</vt:lpstr>
      <vt:lpstr>课堂练习：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  <vt:lpstr>幻灯片 81</vt:lpstr>
      <vt:lpstr>课堂练习：</vt:lpstr>
      <vt:lpstr>幻灯片 83</vt:lpstr>
      <vt:lpstr>幻灯片 84</vt:lpstr>
      <vt:lpstr>幻灯片 85</vt:lpstr>
      <vt:lpstr>幻灯片 86</vt:lpstr>
      <vt:lpstr>幻灯片 87</vt:lpstr>
      <vt:lpstr>幻灯片 88</vt:lpstr>
      <vt:lpstr>幻灯片 89</vt:lpstr>
    </vt:vector>
  </TitlesOfParts>
  <Company>rst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Sunny</dc:creator>
  <cp:lastModifiedBy>Lenovo</cp:lastModifiedBy>
  <cp:revision>508</cp:revision>
  <dcterms:created xsi:type="dcterms:W3CDTF">2008-07-07T07:12:37Z</dcterms:created>
  <dcterms:modified xsi:type="dcterms:W3CDTF">2018-03-20T03:09:55Z</dcterms:modified>
</cp:coreProperties>
</file>