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758" r:id="rId3"/>
    <p:sldId id="628" r:id="rId4"/>
    <p:sldId id="534" r:id="rId5"/>
    <p:sldId id="664" r:id="rId6"/>
    <p:sldId id="665" r:id="rId7"/>
    <p:sldId id="667" r:id="rId8"/>
    <p:sldId id="668" r:id="rId9"/>
    <p:sldId id="669" r:id="rId10"/>
    <p:sldId id="670" r:id="rId11"/>
    <p:sldId id="671" r:id="rId12"/>
    <p:sldId id="672" r:id="rId13"/>
    <p:sldId id="674" r:id="rId14"/>
    <p:sldId id="675" r:id="rId15"/>
    <p:sldId id="678" r:id="rId16"/>
    <p:sldId id="680" r:id="rId17"/>
    <p:sldId id="679" r:id="rId18"/>
    <p:sldId id="681" r:id="rId19"/>
    <p:sldId id="683" r:id="rId20"/>
    <p:sldId id="684" r:id="rId21"/>
    <p:sldId id="685" r:id="rId22"/>
    <p:sldId id="686" r:id="rId23"/>
    <p:sldId id="688" r:id="rId24"/>
    <p:sldId id="689" r:id="rId25"/>
    <p:sldId id="690" r:id="rId26"/>
    <p:sldId id="691" r:id="rId27"/>
    <p:sldId id="692" r:id="rId28"/>
    <p:sldId id="693" r:id="rId29"/>
    <p:sldId id="694" r:id="rId30"/>
    <p:sldId id="695" r:id="rId31"/>
    <p:sldId id="696" r:id="rId32"/>
    <p:sldId id="698" r:id="rId33"/>
    <p:sldId id="699" r:id="rId34"/>
    <p:sldId id="700" r:id="rId35"/>
    <p:sldId id="701" r:id="rId36"/>
    <p:sldId id="702" r:id="rId37"/>
    <p:sldId id="704" r:id="rId38"/>
    <p:sldId id="705" r:id="rId39"/>
    <p:sldId id="706" r:id="rId40"/>
    <p:sldId id="707" r:id="rId41"/>
    <p:sldId id="726" r:id="rId42"/>
    <p:sldId id="727" r:id="rId43"/>
    <p:sldId id="728" r:id="rId44"/>
    <p:sldId id="751" r:id="rId45"/>
    <p:sldId id="752" r:id="rId46"/>
    <p:sldId id="753" r:id="rId47"/>
    <p:sldId id="744" r:id="rId48"/>
    <p:sldId id="740" r:id="rId49"/>
    <p:sldId id="745" r:id="rId50"/>
    <p:sldId id="742" r:id="rId51"/>
    <p:sldId id="743" r:id="rId52"/>
    <p:sldId id="746" r:id="rId53"/>
    <p:sldId id="747" r:id="rId54"/>
    <p:sldId id="748" r:id="rId55"/>
    <p:sldId id="729" r:id="rId56"/>
    <p:sldId id="730" r:id="rId57"/>
    <p:sldId id="731" r:id="rId58"/>
    <p:sldId id="732" r:id="rId59"/>
    <p:sldId id="733" r:id="rId60"/>
    <p:sldId id="735" r:id="rId61"/>
    <p:sldId id="736" r:id="rId62"/>
    <p:sldId id="734" r:id="rId63"/>
    <p:sldId id="737" r:id="rId64"/>
    <p:sldId id="276" r:id="rId65"/>
    <p:sldId id="708" r:id="rId66"/>
    <p:sldId id="709" r:id="rId67"/>
    <p:sldId id="711" r:id="rId68"/>
    <p:sldId id="710" r:id="rId69"/>
    <p:sldId id="722" r:id="rId70"/>
    <p:sldId id="714" r:id="rId71"/>
    <p:sldId id="719" r:id="rId72"/>
    <p:sldId id="713" r:id="rId73"/>
    <p:sldId id="720" r:id="rId74"/>
    <p:sldId id="715" r:id="rId75"/>
    <p:sldId id="721" r:id="rId76"/>
    <p:sldId id="716" r:id="rId77"/>
    <p:sldId id="723" r:id="rId78"/>
    <p:sldId id="717" r:id="rId79"/>
    <p:sldId id="724" r:id="rId80"/>
    <p:sldId id="718" r:id="rId81"/>
    <p:sldId id="725" r:id="rId82"/>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FF"/>
    <a:srgbClr val="C0C0C0"/>
    <a:srgbClr val="2FBFFF"/>
    <a:srgbClr val="1C1C1C"/>
    <a:srgbClr val="969696"/>
    <a:srgbClr val="E36803"/>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inimized">
    <p:restoredLeft sz="6313" autoAdjust="0"/>
    <p:restoredTop sz="78039" autoAdjust="0"/>
  </p:normalViewPr>
  <p:slideViewPr>
    <p:cSldViewPr snapToGrid="0">
      <p:cViewPr>
        <p:scale>
          <a:sx n="48" d="100"/>
          <a:sy n="48" d="100"/>
        </p:scale>
        <p:origin x="-2396" y="-156"/>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98"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a:t>
            </a:fld>
            <a:endParaRPr lang="en-US" altLang="zh-CN"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12</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14</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15</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Times New Roman" pitchFamily="18" charset="0"/>
              </a:rPr>
              <a:t>默认的构造方法是无参数的，你一定还记得构造方法的名字必须和类名相同这一规定。</a:t>
            </a:r>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16</a:t>
            </a:fld>
            <a:endParaRPr lang="en-US" altLang="zh-CN"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ea typeface="宋体" charset="-122"/>
              </a:rPr>
              <a:t>创建对象就是指为它分配成员变量，并获得一个引用，以确保这些成员变量由它来“操作管理”。</a:t>
            </a:r>
            <a:endParaRPr lang="en-US" altLang="zh-CN" dirty="0" smtClean="0">
              <a:ea typeface="宋体" charset="-122"/>
            </a:endParaRPr>
          </a:p>
          <a:p>
            <a:pPr eaLnBrk="1" hangingPunct="1"/>
            <a:endParaRPr lang="en-US" altLang="zh-CN" dirty="0" smtClean="0">
              <a:ea typeface="宋体" charset="-122"/>
            </a:endParaRPr>
          </a:p>
          <a:p>
            <a:pPr eaLnBrk="1" hangingPunct="1"/>
            <a:r>
              <a:rPr lang="zh-CN" altLang="en-US" dirty="0" smtClean="0">
                <a:ea typeface="宋体" charset="-122"/>
              </a:rPr>
              <a:t>对象名的内容为地址</a:t>
            </a:r>
            <a:endParaRPr lang="en-US" altLang="zh-CN" dirty="0" smtClean="0">
              <a:ea typeface="宋体" charset="-122"/>
            </a:endParaRPr>
          </a:p>
          <a:p>
            <a:pPr eaLnBrk="1" hangingPunct="1"/>
            <a:r>
              <a:rPr lang="en-US" altLang="zh-CN" dirty="0" smtClean="0">
                <a:ea typeface="宋体" charset="-122"/>
              </a:rPr>
              <a:t>---------------------------------------------------------</a:t>
            </a:r>
          </a:p>
          <a:p>
            <a:pPr eaLnBrk="1" hangingPunct="1"/>
            <a:r>
              <a:rPr lang="en-US" altLang="zh-CN" dirty="0" smtClean="0">
                <a:ea typeface="宋体" charset="-122"/>
              </a:rPr>
              <a:t>1.</a:t>
            </a:r>
            <a:r>
              <a:rPr lang="zh-CN" altLang="en-US" dirty="0" smtClean="0">
                <a:ea typeface="宋体" charset="-122"/>
              </a:rPr>
              <a:t>寄存器：最快的存储区</a:t>
            </a:r>
            <a:r>
              <a:rPr lang="en-US" altLang="zh-CN" dirty="0" smtClean="0">
                <a:ea typeface="宋体" charset="-122"/>
              </a:rPr>
              <a:t>, </a:t>
            </a:r>
            <a:r>
              <a:rPr lang="zh-CN" altLang="en-US" dirty="0" smtClean="0">
                <a:ea typeface="宋体" charset="-122"/>
              </a:rPr>
              <a:t>由编译器根据需求进行分配</a:t>
            </a:r>
            <a:r>
              <a:rPr lang="en-US" altLang="zh-CN" dirty="0" smtClean="0">
                <a:ea typeface="宋体" charset="-122"/>
              </a:rPr>
              <a:t>,</a:t>
            </a:r>
            <a:r>
              <a:rPr lang="zh-CN" altLang="en-US" dirty="0" smtClean="0">
                <a:ea typeface="宋体" charset="-122"/>
              </a:rPr>
              <a:t>我们在程序中无法控制</a:t>
            </a:r>
            <a:r>
              <a:rPr lang="en-US" altLang="zh-CN" dirty="0" smtClean="0">
                <a:ea typeface="宋体" charset="-122"/>
              </a:rPr>
              <a:t>.</a:t>
            </a:r>
            <a:br>
              <a:rPr lang="en-US" altLang="zh-CN" dirty="0" smtClean="0">
                <a:ea typeface="宋体" charset="-122"/>
              </a:rPr>
            </a:br>
            <a:r>
              <a:rPr lang="en-US" altLang="zh-CN" dirty="0" smtClean="0">
                <a:ea typeface="宋体" charset="-122"/>
              </a:rPr>
              <a:t>2.</a:t>
            </a:r>
            <a:r>
              <a:rPr lang="zh-CN" altLang="en-US" dirty="0" smtClean="0">
                <a:ea typeface="宋体" charset="-122"/>
              </a:rPr>
              <a:t>栈：存放基本类型的变量数据和对象的引用，但对象本身不存放在栈中，而是存放在堆（</a:t>
            </a:r>
            <a:r>
              <a:rPr lang="en-US" altLang="zh-CN" dirty="0" smtClean="0">
                <a:ea typeface="宋体" charset="-122"/>
              </a:rPr>
              <a:t>new </a:t>
            </a:r>
            <a:r>
              <a:rPr lang="zh-CN" altLang="en-US" dirty="0" smtClean="0">
                <a:ea typeface="宋体" charset="-122"/>
              </a:rPr>
              <a:t>出来的对象）或者常量池中（字符串常量对象存放在常量池中。）</a:t>
            </a:r>
            <a:r>
              <a:rPr lang="en-US" altLang="zh-CN" dirty="0" smtClean="0">
                <a:ea typeface="宋体" charset="-122"/>
              </a:rPr>
              <a:t/>
            </a:r>
            <a:br>
              <a:rPr lang="en-US" altLang="zh-CN" dirty="0" smtClean="0">
                <a:ea typeface="宋体" charset="-122"/>
              </a:rPr>
            </a:br>
            <a:r>
              <a:rPr lang="en-US" altLang="zh-CN" dirty="0" smtClean="0">
                <a:ea typeface="宋体" charset="-122"/>
              </a:rPr>
              <a:t>3. </a:t>
            </a:r>
            <a:r>
              <a:rPr lang="zh-CN" altLang="en-US" dirty="0" smtClean="0">
                <a:ea typeface="宋体" charset="-122"/>
              </a:rPr>
              <a:t>堆：存放所有</a:t>
            </a:r>
            <a:r>
              <a:rPr lang="en-US" altLang="zh-CN" dirty="0" smtClean="0">
                <a:ea typeface="宋体" charset="-122"/>
              </a:rPr>
              <a:t>new</a:t>
            </a:r>
            <a:r>
              <a:rPr lang="zh-CN" altLang="en-US" dirty="0" smtClean="0">
                <a:ea typeface="宋体" charset="-122"/>
              </a:rPr>
              <a:t>出来的对象。</a:t>
            </a:r>
            <a:r>
              <a:rPr lang="en-US" altLang="zh-CN" dirty="0" smtClean="0">
                <a:ea typeface="宋体" charset="-122"/>
              </a:rPr>
              <a:t/>
            </a:r>
            <a:br>
              <a:rPr lang="en-US" altLang="zh-CN" dirty="0" smtClean="0">
                <a:ea typeface="宋体" charset="-122"/>
              </a:rPr>
            </a:br>
            <a:r>
              <a:rPr lang="en-US" altLang="zh-CN" dirty="0" smtClean="0">
                <a:ea typeface="宋体" charset="-122"/>
              </a:rPr>
              <a:t>4. </a:t>
            </a:r>
            <a:r>
              <a:rPr lang="zh-CN" altLang="en-US" dirty="0" smtClean="0">
                <a:ea typeface="宋体" charset="-122"/>
              </a:rPr>
              <a:t>静态域：存放静态成员（</a:t>
            </a:r>
            <a:r>
              <a:rPr lang="en-US" altLang="zh-CN" dirty="0" smtClean="0">
                <a:ea typeface="宋体" charset="-122"/>
              </a:rPr>
              <a:t>static</a:t>
            </a:r>
            <a:r>
              <a:rPr lang="zh-CN" altLang="en-US" dirty="0" smtClean="0">
                <a:ea typeface="宋体" charset="-122"/>
              </a:rPr>
              <a:t>定义的）</a:t>
            </a:r>
            <a:r>
              <a:rPr lang="en-US" altLang="zh-CN" dirty="0" smtClean="0">
                <a:ea typeface="宋体" charset="-122"/>
              </a:rPr>
              <a:t/>
            </a:r>
            <a:br>
              <a:rPr lang="en-US" altLang="zh-CN" dirty="0" smtClean="0">
                <a:ea typeface="宋体" charset="-122"/>
              </a:rPr>
            </a:br>
            <a:r>
              <a:rPr lang="en-US" altLang="zh-CN" dirty="0" smtClean="0">
                <a:ea typeface="宋体" charset="-122"/>
              </a:rPr>
              <a:t>5. </a:t>
            </a:r>
            <a:r>
              <a:rPr lang="zh-CN" altLang="en-US" dirty="0" smtClean="0">
                <a:ea typeface="宋体" charset="-122"/>
              </a:rPr>
              <a:t>常量池：存放字符串常量和基本类型常量（</a:t>
            </a:r>
            <a:r>
              <a:rPr lang="en-US" altLang="zh-CN" dirty="0" smtClean="0">
                <a:ea typeface="宋体" charset="-122"/>
              </a:rPr>
              <a:t>public static final</a:t>
            </a:r>
            <a:r>
              <a:rPr lang="zh-CN" altLang="en-US" dirty="0" smtClean="0">
                <a:ea typeface="宋体" charset="-122"/>
              </a:rPr>
              <a:t>）。</a:t>
            </a:r>
            <a:endParaRPr lang="en-US" altLang="zh-CN" dirty="0" smtClean="0">
              <a:ea typeface="宋体" charset="-122"/>
            </a:endParaRPr>
          </a:p>
          <a:p>
            <a:pPr eaLnBrk="1" hangingPunct="1"/>
            <a:r>
              <a:rPr lang="en-US" altLang="zh-CN" dirty="0" smtClean="0">
                <a:ea typeface="宋体" charset="-122"/>
              </a:rPr>
              <a:t>---------------------------------------------------------</a:t>
            </a:r>
          </a:p>
          <a:p>
            <a:pPr eaLnBrk="1" hangingPunct="1"/>
            <a:r>
              <a:rPr lang="zh-CN" altLang="en-US" dirty="0" smtClean="0">
                <a:ea typeface="宋体" charset="-122"/>
              </a:rPr>
              <a:t>对于栈和常量池中的对象可以共享，对于堆中的对象不可以共享。</a:t>
            </a:r>
            <a:endParaRPr lang="en-US" altLang="zh-CN" dirty="0" smtClean="0">
              <a:ea typeface="宋体" charset="-122"/>
            </a:endParaRPr>
          </a:p>
          <a:p>
            <a:pPr eaLnBrk="1" hangingPunct="1"/>
            <a:r>
              <a:rPr lang="zh-CN" altLang="en-US" dirty="0" smtClean="0">
                <a:ea typeface="宋体" charset="-122"/>
              </a:rPr>
              <a:t>栈中的数据大小和生命周期是可以确定的，当没有引用指向数据时，这个数据就会消失。堆中的对象的由垃圾回收器负责回收，因此大小和生命周期不需要确定，具有很大的灵活性。</a:t>
            </a:r>
            <a:endParaRPr lang="zh-CN" altLang="zh-CN" dirty="0" smtClean="0">
              <a:ea typeface="宋体" charset="-122"/>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17</a:t>
            </a:fld>
            <a:endParaRPr lang="en-US" altLang="zh-CN"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18</a:t>
            </a:fld>
            <a:endParaRPr lang="en-US" altLang="zh-CN"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19</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20</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21</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en-US" altLang="zh-CN" sz="1200" dirty="0" smtClean="0"/>
              <a:t>Java</a:t>
            </a:r>
            <a:r>
              <a:rPr lang="zh-CN" altLang="en-US" sz="1200" dirty="0" smtClean="0">
                <a:latin typeface="Times New Roman" pitchFamily="18" charset="0"/>
              </a:rPr>
              <a:t>具有“</a:t>
            </a:r>
            <a:r>
              <a:rPr lang="zh-CN" altLang="en-US" sz="1200" b="1" dirty="0" smtClean="0">
                <a:solidFill>
                  <a:srgbClr val="FF0000"/>
                </a:solidFill>
                <a:latin typeface="Times New Roman" pitchFamily="18" charset="0"/>
              </a:rPr>
              <a:t>垃圾收集</a:t>
            </a:r>
            <a:r>
              <a:rPr lang="zh-CN" altLang="en-US" sz="1200" dirty="0" smtClean="0">
                <a:latin typeface="Times New Roman" pitchFamily="18" charset="0"/>
              </a:rPr>
              <a:t>”机制，</a:t>
            </a:r>
            <a:r>
              <a:rPr lang="en-US" altLang="zh-CN" sz="1200" dirty="0" smtClean="0"/>
              <a:t>Java</a:t>
            </a:r>
            <a:r>
              <a:rPr lang="zh-CN" altLang="en-US" sz="1200" dirty="0" smtClean="0">
                <a:latin typeface="Times New Roman" pitchFamily="18" charset="0"/>
              </a:rPr>
              <a:t>的运行环境周期地检测某个实体是否已不再被任何对象所引用，如果发现这样的实体，就释放实体占有的内存。因此，</a:t>
            </a:r>
            <a:r>
              <a:rPr lang="en-US" altLang="zh-CN" sz="1200" dirty="0" smtClean="0"/>
              <a:t>Java</a:t>
            </a:r>
            <a:r>
              <a:rPr lang="zh-CN" altLang="en-US" sz="1200" dirty="0" smtClean="0">
                <a:latin typeface="Times New Roman" pitchFamily="18" charset="0"/>
              </a:rPr>
              <a:t>编程人员不必象</a:t>
            </a:r>
            <a:r>
              <a:rPr lang="en-US" altLang="zh-CN" sz="1200" dirty="0" smtClean="0"/>
              <a:t>C++</a:t>
            </a:r>
            <a:r>
              <a:rPr lang="zh-CN" altLang="en-US" sz="1200" dirty="0" smtClean="0">
                <a:latin typeface="Times New Roman" pitchFamily="18" charset="0"/>
              </a:rPr>
              <a:t>程序员那样，要时刻自己检查哪些对象应该释放内存。</a:t>
            </a:r>
            <a:endParaRPr lang="en-US" altLang="zh-CN" sz="1200" dirty="0" smtClean="0">
              <a:latin typeface="Times New Roman" pitchFamily="18" charset="0"/>
            </a:endParaRPr>
          </a:p>
          <a:p>
            <a:endParaRPr lang="en-US" altLang="zh-CN" sz="1200" dirty="0" smtClean="0">
              <a:latin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Times New Roman" pitchFamily="18" charset="0"/>
              </a:rPr>
              <a:t>由于对象是动态地分配实体，所以</a:t>
            </a:r>
            <a:r>
              <a:rPr lang="en-US" altLang="zh-CN" sz="1200" dirty="0" smtClean="0">
                <a:latin typeface="Times New Roman" pitchFamily="18" charset="0"/>
              </a:rPr>
              <a:t>Java</a:t>
            </a:r>
            <a:r>
              <a:rPr lang="zh-CN" altLang="en-US" sz="1200" dirty="0" smtClean="0">
                <a:latin typeface="Times New Roman" pitchFamily="18" charset="0"/>
              </a:rPr>
              <a:t>的编译器对空对象不做检查。因此，在编写程序时要避免使用空对象。 </a:t>
            </a:r>
            <a:endParaRPr lang="en-US" altLang="zh-CN" sz="1200" dirty="0" smtClean="0">
              <a:latin typeface="Times New Roman" pitchFamily="18" charset="0"/>
            </a:endParaRPr>
          </a:p>
          <a:p>
            <a:endParaRPr lang="en-US" altLang="zh-CN" sz="1200" dirty="0" smtClean="0">
              <a:latin typeface="Times New Roman" pitchFamily="18" charset="0"/>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22</a:t>
            </a:fld>
            <a:endParaRPr lang="en-US" altLang="zh-CN" b="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24</a:t>
            </a:fld>
            <a:endParaRPr lang="en-US" altLang="zh-CN"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25</a:t>
            </a:fld>
            <a:endParaRPr lang="en-US" altLang="zh-CN"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27</a:t>
            </a:fld>
            <a:endParaRPr lang="en-US" altLang="zh-CN" b="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29</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30</a:t>
            </a:fld>
            <a:endParaRPr lang="en-US" altLang="zh-CN" b="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31</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宋体" charset="-122"/>
                <a:ea typeface="宋体" charset="-122"/>
              </a:rPr>
              <a:t>Java</a:t>
            </a:r>
            <a:r>
              <a:rPr lang="zh-CN" altLang="en-US" dirty="0" smtClean="0">
                <a:latin typeface="宋体" charset="-122"/>
                <a:ea typeface="宋体" charset="-122"/>
              </a:rPr>
              <a:t>语言规定标识符由</a:t>
            </a:r>
            <a:r>
              <a:rPr lang="zh-CN" altLang="en-US" b="1" dirty="0" smtClean="0">
                <a:solidFill>
                  <a:schemeClr val="hlink"/>
                </a:solidFill>
                <a:latin typeface="宋体" charset="-122"/>
                <a:ea typeface="宋体" charset="-122"/>
              </a:rPr>
              <a:t>字母、下划线、美元符号和数字组成，并且第一个字符不能是数字</a:t>
            </a:r>
            <a:r>
              <a:rPr lang="zh-CN" altLang="en-US" dirty="0" smtClean="0">
                <a:latin typeface="宋体" charset="-122"/>
                <a:ea typeface="宋体" charset="-122"/>
              </a:rPr>
              <a:t>。</a:t>
            </a:r>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1</a:t>
            </a:r>
            <a:r>
              <a:rPr lang="zh-CN" altLang="en-US" dirty="0" smtClean="0">
                <a:ea typeface="宋体" charset="-122"/>
              </a:rPr>
              <a:t>、</a:t>
            </a:r>
            <a:r>
              <a:rPr lang="en-US" altLang="zh-CN" dirty="0" smtClean="0">
                <a:ea typeface="宋体" charset="-122"/>
              </a:rPr>
              <a:t>class</a:t>
            </a:r>
            <a:r>
              <a:rPr lang="zh-CN" altLang="en-US" dirty="0" smtClean="0">
                <a:ea typeface="宋体" charset="-122"/>
              </a:rPr>
              <a:t>前的修饰符</a:t>
            </a:r>
            <a:endParaRPr lang="en-US" altLang="zh-CN" dirty="0" smtClean="0">
              <a:ea typeface="宋体" charset="-122"/>
            </a:endParaRPr>
          </a:p>
          <a:p>
            <a:pPr eaLnBrk="1" hangingPunct="1"/>
            <a:r>
              <a:rPr lang="zh-CN" altLang="en-US" dirty="0" smtClean="0">
                <a:ea typeface="宋体" charset="-122"/>
              </a:rPr>
              <a:t>缺省方式：</a:t>
            </a:r>
            <a:r>
              <a:rPr lang="en-US" altLang="zh-CN" dirty="0" smtClean="0">
                <a:ea typeface="宋体" charset="-122"/>
              </a:rPr>
              <a:t>class</a:t>
            </a:r>
            <a:r>
              <a:rPr lang="zh-CN" altLang="en-US" dirty="0" smtClean="0">
                <a:ea typeface="宋体" charset="-122"/>
              </a:rPr>
              <a:t>没有修饰符，只能被同一个包名中的类访问</a:t>
            </a:r>
          </a:p>
          <a:p>
            <a:pPr eaLnBrk="1" hangingPunct="1"/>
            <a:r>
              <a:rPr lang="en-US" altLang="zh-CN" dirty="0" smtClean="0">
                <a:ea typeface="宋体" charset="-122"/>
              </a:rPr>
              <a:t>public</a:t>
            </a:r>
            <a:r>
              <a:rPr lang="zh-CN" altLang="en-US" dirty="0" smtClean="0">
                <a:ea typeface="宋体" charset="-122"/>
              </a:rPr>
              <a:t>：能被所有的类访问。一个</a:t>
            </a:r>
            <a:r>
              <a:rPr lang="en-US" altLang="zh-CN" dirty="0" smtClean="0">
                <a:ea typeface="宋体" charset="-122"/>
              </a:rPr>
              <a:t>java</a:t>
            </a:r>
            <a:r>
              <a:rPr lang="zh-CN" altLang="en-US" dirty="0" smtClean="0">
                <a:ea typeface="宋体" charset="-122"/>
              </a:rPr>
              <a:t>文件可以包含多个类，但最多只能包含一个公共类，而且这个公共类必须与其所在的文件同名。</a:t>
            </a:r>
          </a:p>
          <a:p>
            <a:pPr eaLnBrk="1" hangingPunct="1"/>
            <a:r>
              <a:rPr lang="en-US" altLang="zh-CN" dirty="0" smtClean="0">
                <a:ea typeface="宋体" charset="-122"/>
              </a:rPr>
              <a:t>abstract:</a:t>
            </a:r>
            <a:r>
              <a:rPr lang="zh-CN" altLang="en-US" dirty="0" smtClean="0">
                <a:ea typeface="宋体" charset="-122"/>
              </a:rPr>
              <a:t>修饰的类被称为抽象类。抽象类就是没有具体对象的概念类。 </a:t>
            </a:r>
            <a:br>
              <a:rPr lang="zh-CN" altLang="en-US" dirty="0" smtClean="0">
                <a:ea typeface="宋体" charset="-122"/>
              </a:rPr>
            </a:br>
            <a:r>
              <a:rPr lang="en-US" altLang="zh-CN" dirty="0" smtClean="0">
                <a:ea typeface="宋体" charset="-122"/>
              </a:rPr>
              <a:t>final</a:t>
            </a:r>
            <a:r>
              <a:rPr lang="zh-CN" altLang="en-US" dirty="0" smtClean="0">
                <a:ea typeface="宋体" charset="-122"/>
              </a:rPr>
              <a:t>：不能被继承，即类不能有子类</a:t>
            </a:r>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2</a:t>
            </a:r>
            <a:r>
              <a:rPr lang="zh-CN" altLang="en-US" dirty="0" smtClean="0">
                <a:ea typeface="宋体" charset="-122"/>
              </a:rPr>
              <a:t>、类的结构：成员变量和成员方法</a:t>
            </a:r>
            <a:endParaRPr lang="en-US" altLang="zh-CN" dirty="0" smtClean="0">
              <a:ea typeface="宋体" charset="-122"/>
            </a:endParaRPr>
          </a:p>
          <a:p>
            <a:pPr eaLnBrk="1" hangingPunct="1"/>
            <a:r>
              <a:rPr lang="zh-CN" altLang="en-US" dirty="0" smtClean="0">
                <a:ea typeface="宋体" charset="-122"/>
              </a:rPr>
              <a:t>成员变量即类的数据，反映了类的属性和状态。</a:t>
            </a:r>
          </a:p>
          <a:p>
            <a:pPr eaLnBrk="1" hangingPunct="1"/>
            <a:r>
              <a:rPr lang="zh-CN" altLang="en-US" dirty="0" smtClean="0">
                <a:ea typeface="宋体" charset="-122"/>
              </a:rPr>
              <a:t>成员方法即类的行为（对数据的操作）</a:t>
            </a:r>
          </a:p>
          <a:p>
            <a:pPr eaLnBrk="1" hangingPunct="1"/>
            <a:r>
              <a:rPr lang="zh-CN" altLang="en-US" dirty="0" smtClean="0">
                <a:ea typeface="宋体" charset="-122"/>
              </a:rPr>
              <a:t>成员方法可以是普通方法、构造方法、</a:t>
            </a:r>
            <a:r>
              <a:rPr lang="en-US" altLang="zh-CN" dirty="0" smtClean="0">
                <a:ea typeface="宋体" charset="-122"/>
              </a:rPr>
              <a:t>main</a:t>
            </a:r>
            <a:r>
              <a:rPr lang="zh-CN" altLang="en-US" dirty="0" smtClean="0">
                <a:ea typeface="宋体" charset="-122"/>
              </a:rPr>
              <a:t>方法</a:t>
            </a:r>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3</a:t>
            </a:r>
            <a:r>
              <a:rPr lang="zh-CN" altLang="en-US" dirty="0" smtClean="0">
                <a:ea typeface="宋体" charset="-122"/>
              </a:rPr>
              <a:t>、成员变量前的修饰符</a:t>
            </a:r>
            <a:endParaRPr lang="en-US" altLang="zh-CN" dirty="0" smtClean="0">
              <a:ea typeface="宋体" charset="-122"/>
            </a:endParaRPr>
          </a:p>
          <a:p>
            <a:pPr eaLnBrk="1" hangingPunct="1"/>
            <a:r>
              <a:rPr lang="en-US" altLang="zh-CN" dirty="0" smtClean="0">
                <a:ea typeface="宋体" charset="-122"/>
              </a:rPr>
              <a:t>static: </a:t>
            </a:r>
            <a:r>
              <a:rPr lang="zh-CN" altLang="en-US" dirty="0" smtClean="0">
                <a:ea typeface="宋体" charset="-122"/>
              </a:rPr>
              <a:t>表示是一个类成员变量（静态变量）；</a:t>
            </a:r>
          </a:p>
          <a:p>
            <a:pPr eaLnBrk="1" hangingPunct="1"/>
            <a:r>
              <a:rPr lang="en-US" altLang="zh-CN" dirty="0" smtClean="0">
                <a:ea typeface="宋体" charset="-122"/>
              </a:rPr>
              <a:t>final: </a:t>
            </a:r>
            <a:r>
              <a:rPr lang="zh-CN" altLang="en-US" dirty="0" smtClean="0">
                <a:ea typeface="宋体" charset="-122"/>
              </a:rPr>
              <a:t>表示是一个常量</a:t>
            </a:r>
            <a:r>
              <a:rPr lang="en-US" altLang="zh-CN" dirty="0" smtClean="0">
                <a:ea typeface="宋体" charset="-122"/>
              </a:rPr>
              <a:t>(</a:t>
            </a:r>
            <a:r>
              <a:rPr lang="zh-CN" altLang="en-US" dirty="0" smtClean="0">
                <a:ea typeface="宋体" charset="-122"/>
              </a:rPr>
              <a:t>最终成员变量）；例：</a:t>
            </a:r>
            <a:r>
              <a:rPr lang="en-US" altLang="zh-CN" dirty="0" smtClean="0">
                <a:ea typeface="宋体" charset="-122"/>
              </a:rPr>
              <a:t>final double PI=3.1415926;</a:t>
            </a:r>
          </a:p>
          <a:p>
            <a:pPr eaLnBrk="1" hangingPunct="1"/>
            <a:r>
              <a:rPr lang="zh-CN" altLang="en-US" dirty="0" smtClean="0">
                <a:ea typeface="宋体" charset="-122"/>
              </a:rPr>
              <a:t>修饰符</a:t>
            </a:r>
            <a:r>
              <a:rPr lang="en-US" altLang="zh-CN" dirty="0" smtClean="0">
                <a:ea typeface="宋体" charset="-122"/>
              </a:rPr>
              <a:t>: </a:t>
            </a:r>
            <a:r>
              <a:rPr lang="zh-CN" altLang="en-US" dirty="0" smtClean="0">
                <a:ea typeface="宋体" charset="-122"/>
              </a:rPr>
              <a:t>表示变量的访问权限（缺省访问、</a:t>
            </a:r>
            <a:r>
              <a:rPr lang="en-US" altLang="zh-CN" dirty="0" smtClean="0">
                <a:ea typeface="宋体" charset="-122"/>
              </a:rPr>
              <a:t>public</a:t>
            </a:r>
            <a:r>
              <a:rPr lang="zh-CN" altLang="en-US" dirty="0" smtClean="0">
                <a:ea typeface="宋体" charset="-122"/>
              </a:rPr>
              <a:t>、</a:t>
            </a:r>
            <a:r>
              <a:rPr lang="en-US" altLang="zh-CN" dirty="0" smtClean="0">
                <a:ea typeface="宋体" charset="-122"/>
              </a:rPr>
              <a:t>protected</a:t>
            </a:r>
            <a:r>
              <a:rPr lang="zh-CN" altLang="en-US" dirty="0" smtClean="0">
                <a:ea typeface="宋体" charset="-122"/>
              </a:rPr>
              <a:t>和</a:t>
            </a:r>
            <a:r>
              <a:rPr lang="en-US" altLang="zh-CN" dirty="0" smtClean="0">
                <a:ea typeface="宋体" charset="-122"/>
              </a:rPr>
              <a:t>private</a:t>
            </a:r>
            <a:r>
              <a:rPr lang="zh-CN" altLang="en-US" dirty="0" smtClean="0">
                <a:ea typeface="宋体" charset="-122"/>
              </a:rPr>
              <a:t>）</a:t>
            </a:r>
          </a:p>
          <a:p>
            <a:pPr eaLnBrk="1" hangingPunct="1"/>
            <a:r>
              <a:rPr lang="zh-CN" altLang="en-US" dirty="0" smtClean="0">
                <a:ea typeface="宋体" charset="-122"/>
              </a:rPr>
              <a:t>作用域：整个类。</a:t>
            </a:r>
            <a:endParaRPr lang="en-US" altLang="zh-CN" dirty="0" smtClean="0">
              <a:ea typeface="宋体" charset="-122"/>
            </a:endParaRPr>
          </a:p>
          <a:p>
            <a:pPr eaLnBrk="1" hangingPunct="1"/>
            <a:endParaRPr lang="en-US" altLang="zh-CN" dirty="0" smtClean="0">
              <a:ea typeface="宋体" charset="-122"/>
            </a:endParaRPr>
          </a:p>
          <a:p>
            <a:pPr eaLnBrk="1" hangingPunct="1"/>
            <a:r>
              <a:rPr lang="en-US" altLang="zh-CN" dirty="0" smtClean="0">
                <a:ea typeface="宋体" charset="-122"/>
              </a:rPr>
              <a:t>4</a:t>
            </a:r>
            <a:r>
              <a:rPr lang="zh-CN" altLang="en-US" dirty="0" smtClean="0">
                <a:ea typeface="宋体" charset="-122"/>
              </a:rPr>
              <a:t>、成员方法前的修饰符</a:t>
            </a:r>
          </a:p>
          <a:p>
            <a:pPr eaLnBrk="1" hangingPunct="1"/>
            <a:r>
              <a:rPr lang="en-US" altLang="zh-CN" dirty="0" smtClean="0">
                <a:ea typeface="宋体" charset="-122"/>
              </a:rPr>
              <a:t>static: </a:t>
            </a:r>
            <a:r>
              <a:rPr lang="zh-CN" altLang="en-US" dirty="0" smtClean="0">
                <a:ea typeface="宋体" charset="-122"/>
              </a:rPr>
              <a:t>类方法（静态方法）；</a:t>
            </a:r>
          </a:p>
          <a:p>
            <a:pPr eaLnBrk="1" hangingPunct="1"/>
            <a:r>
              <a:rPr lang="en-US" altLang="zh-CN" dirty="0" smtClean="0">
                <a:ea typeface="宋体" charset="-122"/>
              </a:rPr>
              <a:t>abstract: </a:t>
            </a:r>
            <a:r>
              <a:rPr lang="zh-CN" altLang="en-US" dirty="0" smtClean="0">
                <a:ea typeface="宋体" charset="-122"/>
              </a:rPr>
              <a:t>抽象方法（无方法体的方法）；</a:t>
            </a:r>
          </a:p>
          <a:p>
            <a:pPr eaLnBrk="1" hangingPunct="1"/>
            <a:r>
              <a:rPr lang="en-US" altLang="zh-CN" dirty="0" smtClean="0">
                <a:ea typeface="宋体" charset="-122"/>
              </a:rPr>
              <a:t>final: </a:t>
            </a:r>
            <a:r>
              <a:rPr lang="zh-CN" altLang="en-US" dirty="0" smtClean="0">
                <a:ea typeface="宋体" charset="-122"/>
              </a:rPr>
              <a:t>最终方法（不能被子类改变）。</a:t>
            </a:r>
          </a:p>
          <a:p>
            <a:pPr eaLnBrk="1" hangingPunct="1"/>
            <a:r>
              <a:rPr lang="en-US" altLang="zh-CN" dirty="0" smtClean="0">
                <a:ea typeface="宋体" charset="-122"/>
              </a:rPr>
              <a:t>throws: </a:t>
            </a:r>
            <a:r>
              <a:rPr lang="zh-CN" altLang="en-US" dirty="0" smtClean="0">
                <a:ea typeface="宋体" charset="-122"/>
              </a:rPr>
              <a:t>表示抛出异常</a:t>
            </a:r>
          </a:p>
          <a:p>
            <a:pPr eaLnBrk="1" hangingPunct="1"/>
            <a:r>
              <a:rPr lang="zh-CN" altLang="en-US" dirty="0" smtClean="0">
                <a:ea typeface="宋体" charset="-122"/>
              </a:rPr>
              <a:t>方法的访问权限</a:t>
            </a:r>
            <a:r>
              <a:rPr lang="en-US" altLang="zh-CN" dirty="0" smtClean="0">
                <a:ea typeface="宋体" charset="-122"/>
              </a:rPr>
              <a:t>(</a:t>
            </a:r>
            <a:r>
              <a:rPr lang="zh-CN" altLang="en-US" dirty="0" smtClean="0">
                <a:ea typeface="宋体" charset="-122"/>
              </a:rPr>
              <a:t>缺省的、</a:t>
            </a:r>
            <a:r>
              <a:rPr lang="en-US" altLang="zh-CN" dirty="0" smtClean="0">
                <a:ea typeface="宋体" charset="-122"/>
              </a:rPr>
              <a:t>public</a:t>
            </a:r>
            <a:r>
              <a:rPr lang="zh-CN" altLang="en-US" dirty="0" smtClean="0">
                <a:ea typeface="宋体" charset="-122"/>
              </a:rPr>
              <a:t>、</a:t>
            </a:r>
            <a:r>
              <a:rPr lang="en-US" altLang="zh-CN" dirty="0" smtClean="0">
                <a:ea typeface="宋体" charset="-122"/>
              </a:rPr>
              <a:t>protected</a:t>
            </a:r>
            <a:r>
              <a:rPr lang="zh-CN" altLang="en-US" dirty="0" smtClean="0">
                <a:ea typeface="宋体" charset="-122"/>
              </a:rPr>
              <a:t>和</a:t>
            </a:r>
            <a:r>
              <a:rPr lang="en-US" altLang="zh-CN" dirty="0" smtClean="0">
                <a:ea typeface="宋体" charset="-122"/>
              </a:rPr>
              <a:t>private)</a:t>
            </a: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5</a:t>
            </a:fld>
            <a:endParaRPr lang="en-US" altLang="zh-CN" b="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eaLnBrk="1" hangingPunct="1"/>
            <a:r>
              <a:rPr lang="zh-CN" altLang="en-US" dirty="0" smtClean="0">
                <a:ea typeface="宋体" charset="-122"/>
              </a:rPr>
              <a:t>只有在创建了对象后，才能使用对象来调用实例方法；这时实例变量和其他的实例方法已经创立了。</a:t>
            </a:r>
            <a:endParaRPr lang="en-US" altLang="zh-CN" dirty="0" smtClean="0">
              <a:ea typeface="宋体" charset="-122"/>
            </a:endParaRPr>
          </a:p>
          <a:p>
            <a:pPr eaLnBrk="1" hangingPunct="1"/>
            <a:endParaRPr lang="en-US" altLang="zh-CN" dirty="0" smtClean="0">
              <a:ea typeface="宋体" charset="-122"/>
            </a:endParaRPr>
          </a:p>
          <a:p>
            <a:pPr eaLnBrk="1" hangingPunct="1"/>
            <a:r>
              <a:rPr lang="zh-CN" altLang="en-US" dirty="0" smtClean="0">
                <a:ea typeface="宋体" charset="-122"/>
              </a:rPr>
              <a:t>而类方法可以直接用类名调用，此时也许还没有对象，因而实例变量和实例方法都不能调用。</a:t>
            </a:r>
            <a:endParaRPr lang="zh-CN" altLang="zh-CN" dirty="0" smtClean="0">
              <a:ea typeface="宋体" charset="-122"/>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33</a:t>
            </a:fld>
            <a:endParaRPr lang="en-US" altLang="zh-CN" b="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34</a:t>
            </a:fld>
            <a:endParaRPr lang="en-US" altLang="zh-CN" b="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35</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36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b="0" i="0" kern="1200" dirty="0" smtClean="0">
                <a:solidFill>
                  <a:schemeClr val="tx1"/>
                </a:solidFill>
                <a:latin typeface="Arial" panose="020B0604020202020204" pitchFamily="34" charset="0"/>
                <a:ea typeface="+mn-ea"/>
                <a:cs typeface="+mn-cs"/>
              </a:rPr>
              <a:t>java </a:t>
            </a:r>
            <a:r>
              <a:rPr lang="zh-CN" altLang="en-US" sz="1200" b="0" i="0" kern="1200" dirty="0" smtClean="0">
                <a:solidFill>
                  <a:schemeClr val="tx1"/>
                </a:solidFill>
                <a:latin typeface="Arial" panose="020B0604020202020204" pitchFamily="34" charset="0"/>
                <a:ea typeface="+mn-ea"/>
                <a:cs typeface="+mn-cs"/>
              </a:rPr>
              <a:t>中一个类没有成员变量，在创建这个类的对象时仍然会在堆空间中分配空间，因为所有类都自动继承</a:t>
            </a:r>
            <a:r>
              <a:rPr lang="en-US" altLang="zh-CN" sz="1200" b="0" i="0" kern="1200" dirty="0" smtClean="0">
                <a:solidFill>
                  <a:schemeClr val="tx1"/>
                </a:solidFill>
                <a:latin typeface="Arial" panose="020B0604020202020204" pitchFamily="34" charset="0"/>
                <a:ea typeface="+mn-ea"/>
                <a:cs typeface="+mn-cs"/>
              </a:rPr>
              <a:t>Object</a:t>
            </a:r>
            <a:r>
              <a:rPr lang="zh-CN" altLang="en-US" sz="1200" b="0" i="0" kern="1200" dirty="0" smtClean="0">
                <a:solidFill>
                  <a:schemeClr val="tx1"/>
                </a:solidFill>
                <a:latin typeface="Arial" panose="020B0604020202020204" pitchFamily="34" charset="0"/>
                <a:ea typeface="+mn-ea"/>
                <a:cs typeface="+mn-cs"/>
              </a:rPr>
              <a:t>类，继承来的所有成员变量和方法都需要空间存放。</a:t>
            </a:r>
            <a:endParaRPr lang="zh-CN" altLang="en-US" sz="1200" b="1" i="0" kern="1200" dirty="0" smtClean="0">
              <a:solidFill>
                <a:schemeClr val="tx1"/>
              </a:solidFill>
              <a:latin typeface="Arial" panose="020B0604020202020204" pitchFamily="34" charset="0"/>
              <a:ea typeface="+mn-ea"/>
              <a:cs typeface="+mn-cs"/>
            </a:endParaRPr>
          </a:p>
        </p:txBody>
      </p:sp>
    </p:spTree>
    <p:extLst>
      <p:ext uri="{BB962C8B-B14F-4D97-AF65-F5344CB8AC3E}">
        <p14:creationId xmlns:p14="http://schemas.microsoft.com/office/powerpoint/2010/main" xmlns="" val="1453597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37</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38</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39</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40</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41</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6</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zh-CN" altLang="en-US" sz="1200" dirty="0" smtClean="0">
                <a:latin typeface="Times New Roman" pitchFamily="18" charset="0"/>
              </a:rPr>
              <a:t>成员变量的类型可以是</a:t>
            </a:r>
            <a:r>
              <a:rPr lang="en-US" altLang="zh-CN" sz="1200" dirty="0" smtClean="0"/>
              <a:t>Java</a:t>
            </a:r>
            <a:r>
              <a:rPr lang="zh-CN" altLang="en-US" sz="1200" dirty="0" smtClean="0">
                <a:latin typeface="Times New Roman" pitchFamily="18" charset="0"/>
              </a:rPr>
              <a:t>中的任何一种数据类型，包括前面学习过的基本类型：</a:t>
            </a:r>
            <a:r>
              <a:rPr lang="zh-CN" altLang="en-US" sz="1200" b="1" dirty="0" smtClean="0">
                <a:latin typeface="Times New Roman" pitchFamily="18" charset="0"/>
              </a:rPr>
              <a:t>整型、浮点型、字符型、布尔型、数组以及后面要学习的对象及接口</a:t>
            </a:r>
            <a:r>
              <a:rPr lang="zh-CN" altLang="en-US" sz="1200" dirty="0" smtClean="0">
                <a:latin typeface="Times New Roman" pitchFamily="18" charset="0"/>
              </a:rPr>
              <a:t>。</a:t>
            </a:r>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42</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43</a:t>
            </a:fld>
            <a:endParaRPr lang="en-US" altLang="zh-CN" b="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44</a:t>
            </a:fld>
            <a:endParaRPr lang="en-US" altLang="zh-CN" b="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45</a:t>
            </a:fld>
            <a:endParaRPr lang="en-US" altLang="zh-CN" b="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46</a:t>
            </a:fld>
            <a:endParaRPr lang="en-US" altLang="zh-CN" b="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47</a:t>
            </a:fld>
            <a:endParaRPr lang="en-US" altLang="zh-CN" b="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48</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solidFill>
                  <a:schemeClr val="tx1"/>
                </a:solidFill>
                <a:ea typeface="宋体" panose="02010600030101010101" pitchFamily="2" charset="-122"/>
              </a:rPr>
              <a:t>当程序执行时，</a:t>
            </a:r>
            <a:r>
              <a:rPr lang="en-US" altLang="zh-CN" sz="1200" dirty="0" smtClean="0">
                <a:solidFill>
                  <a:schemeClr val="tx1"/>
                </a:solidFill>
                <a:ea typeface="宋体" panose="02010600030101010101" pitchFamily="2" charset="-122"/>
              </a:rPr>
              <a:t>Java</a:t>
            </a:r>
            <a:r>
              <a:rPr lang="zh-CN" altLang="en-US" sz="1200" dirty="0" smtClean="0">
                <a:solidFill>
                  <a:schemeClr val="tx1"/>
                </a:solidFill>
                <a:ea typeface="宋体" panose="02010600030101010101" pitchFamily="2" charset="-122"/>
              </a:rPr>
              <a:t>运行平台从类库中加载程序真正使用的类字节码到内存。</a:t>
            </a:r>
            <a:endParaRPr lang="en-US" altLang="zh-CN" sz="1200" dirty="0" smtClean="0">
              <a:solidFill>
                <a:schemeClr val="tx1"/>
              </a:solidFill>
              <a:ea typeface="宋体" panose="02010600030101010101" pitchFamily="2" charset="-122"/>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49</a:t>
            </a:fld>
            <a:endParaRPr lang="en-US" altLang="zh-CN" b="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50</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51</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a:t>
            </a:fld>
            <a:endParaRPr lang="en-US" altLang="zh-CN" b="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52</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algn="just">
              <a:spcBef>
                <a:spcPct val="0"/>
              </a:spcBef>
              <a:buFont typeface="Wingdings" pitchFamily="2" charset="2"/>
              <a:buNone/>
            </a:pPr>
            <a:r>
              <a:rPr lang="en-US" altLang="zh-CN" sz="1200" dirty="0" smtClean="0"/>
              <a:t>Java</a:t>
            </a:r>
            <a:r>
              <a:rPr lang="zh-CN" altLang="en-US" sz="1200" dirty="0" smtClean="0">
                <a:latin typeface="Times New Roman" pitchFamily="18" charset="0"/>
              </a:rPr>
              <a:t>运行环境总是先到</a:t>
            </a:r>
            <a:r>
              <a:rPr lang="zh-CN" altLang="en-US" sz="1200" b="1" dirty="0" smtClean="0">
                <a:latin typeface="Times New Roman" pitchFamily="18" charset="0"/>
              </a:rPr>
              <a:t>程序所在目录</a:t>
            </a:r>
            <a:r>
              <a:rPr lang="zh-CN" altLang="en-US" sz="1200" dirty="0" smtClean="0">
                <a:latin typeface="Times New Roman" pitchFamily="18" charset="0"/>
              </a:rPr>
              <a:t>中寻找程序所使用的类，然后加载到内存。如果在当前目录没有发现所需要的类，就到</a:t>
            </a:r>
            <a:r>
              <a:rPr lang="en-US" altLang="zh-CN" sz="1200" b="1" dirty="0" smtClean="0"/>
              <a:t>import</a:t>
            </a:r>
            <a:r>
              <a:rPr lang="zh-CN" altLang="en-US" sz="1200" b="1" dirty="0" smtClean="0">
                <a:latin typeface="Times New Roman" pitchFamily="18" charset="0"/>
              </a:rPr>
              <a:t>语句所指的包中</a:t>
            </a:r>
            <a:r>
              <a:rPr lang="zh-CN" altLang="en-US" sz="1200" dirty="0" smtClean="0">
                <a:latin typeface="Times New Roman" pitchFamily="18" charset="0"/>
              </a:rPr>
              <a:t>查找。</a:t>
            </a:r>
          </a:p>
        </p:txBody>
      </p:sp>
    </p:spTree>
    <p:extLst>
      <p:ext uri="{BB962C8B-B14F-4D97-AF65-F5344CB8AC3E}">
        <p14:creationId xmlns:p14="http://schemas.microsoft.com/office/powerpoint/2010/main" xmlns="" val="14535971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53</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algn="just">
              <a:spcBef>
                <a:spcPct val="0"/>
              </a:spcBef>
              <a:buFont typeface="Wingdings" pitchFamily="2" charset="2"/>
              <a:buNone/>
            </a:pPr>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54</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algn="just">
              <a:spcBef>
                <a:spcPct val="0"/>
              </a:spcBef>
              <a:buFont typeface="Wingdings" pitchFamily="2" charset="2"/>
              <a:buNone/>
            </a:pPr>
            <a:endParaRPr lang="zh-CN" altLang="en-US" sz="1200" dirty="0" smtClean="0">
              <a:latin typeface="Times New Roman" pitchFamily="18" charset="0"/>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55</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57</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58</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59</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buFont typeface="Wingdings" pitchFamily="2" charset="2"/>
              <a:buNone/>
            </a:pPr>
            <a:r>
              <a:rPr lang="zh-CN" altLang="en-US" sz="1200" dirty="0" smtClean="0">
                <a:latin typeface="宋体" charset="-122"/>
              </a:rPr>
              <a:t>如果子类和父类不在同一个包中，那么子类只能继承父类的</a:t>
            </a:r>
            <a:r>
              <a:rPr lang="en-US" altLang="zh-CN" sz="1200" b="1" dirty="0" smtClean="0">
                <a:solidFill>
                  <a:schemeClr val="hlink"/>
                </a:solidFill>
                <a:latin typeface="宋体" charset="-122"/>
              </a:rPr>
              <a:t>protected</a:t>
            </a:r>
            <a:r>
              <a:rPr lang="zh-CN" altLang="en-US" sz="1200" b="1" dirty="0" smtClean="0">
                <a:solidFill>
                  <a:schemeClr val="hlink"/>
                </a:solidFill>
                <a:latin typeface="宋体" charset="-122"/>
              </a:rPr>
              <a:t>、</a:t>
            </a:r>
            <a:r>
              <a:rPr lang="en-US" altLang="zh-CN" sz="1200" b="1" dirty="0" smtClean="0">
                <a:solidFill>
                  <a:schemeClr val="hlink"/>
                </a:solidFill>
                <a:latin typeface="宋体" charset="-122"/>
              </a:rPr>
              <a:t>public</a:t>
            </a:r>
            <a:r>
              <a:rPr lang="zh-CN" altLang="en-US" sz="1200" b="1" dirty="0" smtClean="0">
                <a:solidFill>
                  <a:schemeClr val="hlink"/>
                </a:solidFill>
                <a:latin typeface="宋体" charset="-122"/>
              </a:rPr>
              <a:t>成员变量和方法</a:t>
            </a:r>
            <a:r>
              <a:rPr lang="zh-CN" altLang="en-US" sz="1200" dirty="0" smtClean="0">
                <a:latin typeface="宋体" charset="-122"/>
              </a:rPr>
              <a:t>，继承的成员或方法的访问权限不变。</a:t>
            </a:r>
            <a:endParaRPr lang="en-US" altLang="zh-CN" sz="1200" dirty="0" smtClean="0">
              <a:latin typeface="宋体" charset="-122"/>
            </a:endParaRPr>
          </a:p>
          <a:p>
            <a:pPr eaLnBrk="1" hangingPunct="1">
              <a:buFont typeface="Wingdings" pitchFamily="2" charset="2"/>
              <a:buNone/>
            </a:pPr>
            <a:r>
              <a:rPr lang="zh-CN" altLang="en-US" sz="1200" dirty="0" smtClean="0">
                <a:latin typeface="宋体" charset="-122"/>
              </a:rPr>
              <a:t>如果子类和父类不在同一个包里，子类</a:t>
            </a:r>
            <a:r>
              <a:rPr lang="zh-CN" altLang="en-US" sz="1200" b="1" dirty="0" smtClean="0">
                <a:solidFill>
                  <a:schemeClr val="hlink"/>
                </a:solidFill>
                <a:latin typeface="宋体" charset="-122"/>
              </a:rPr>
              <a:t>不能继承</a:t>
            </a:r>
            <a:r>
              <a:rPr lang="zh-CN" altLang="en-US" sz="1200" b="1" dirty="0" smtClean="0">
                <a:latin typeface="宋体" charset="-122"/>
              </a:rPr>
              <a:t>父类的友好变量和友好方法</a:t>
            </a:r>
            <a:r>
              <a:rPr lang="zh-CN" altLang="en-US" sz="1200" dirty="0" smtClean="0">
                <a:latin typeface="宋体" charset="-122"/>
              </a:rPr>
              <a:t>。</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60</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 xmlns:p14="http://schemas.microsoft.com/office/powerpoint/2010/main" val="14535971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61</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r>
              <a:rPr lang="en-US" altLang="zh-CN" dirty="0" err="1" smtClean="0">
                <a:ea typeface="宋体" charset="-122"/>
              </a:rPr>
              <a:t>boolean</a:t>
            </a:r>
            <a:r>
              <a:rPr lang="en-US" altLang="zh-CN" dirty="0" smtClean="0">
                <a:ea typeface="宋体" charset="-122"/>
              </a:rPr>
              <a:t>            false</a:t>
            </a:r>
          </a:p>
          <a:p>
            <a:pPr eaLnBrk="1" hangingPunct="1"/>
            <a:r>
              <a:rPr lang="en-US" altLang="zh-CN" dirty="0" smtClean="0">
                <a:ea typeface="宋体" charset="-122"/>
              </a:rPr>
              <a:t>char                   ‘\u0000′ (null)</a:t>
            </a:r>
          </a:p>
          <a:p>
            <a:pPr eaLnBrk="1" hangingPunct="1"/>
            <a:r>
              <a:rPr lang="en-US" altLang="zh-CN" dirty="0" smtClean="0">
                <a:ea typeface="宋体" charset="-122"/>
              </a:rPr>
              <a:t>byte                   (byte)0</a:t>
            </a:r>
          </a:p>
          <a:p>
            <a:pPr eaLnBrk="1" hangingPunct="1"/>
            <a:r>
              <a:rPr lang="en-US" altLang="zh-CN" dirty="0" smtClean="0">
                <a:ea typeface="宋体" charset="-122"/>
              </a:rPr>
              <a:t>Short                 (short)0</a:t>
            </a:r>
          </a:p>
          <a:p>
            <a:pPr eaLnBrk="1" hangingPunct="1"/>
            <a:r>
              <a:rPr lang="en-US" altLang="zh-CN" dirty="0" err="1" smtClean="0">
                <a:ea typeface="宋体" charset="-122"/>
              </a:rPr>
              <a:t>int</a:t>
            </a:r>
            <a:r>
              <a:rPr lang="en-US" altLang="zh-CN" dirty="0" smtClean="0">
                <a:ea typeface="宋体" charset="-122"/>
              </a:rPr>
              <a:t>                       (</a:t>
            </a:r>
            <a:r>
              <a:rPr lang="en-US" altLang="zh-CN" dirty="0" err="1" smtClean="0">
                <a:ea typeface="宋体" charset="-122"/>
              </a:rPr>
              <a:t>int</a:t>
            </a:r>
            <a:r>
              <a:rPr lang="en-US" altLang="zh-CN" dirty="0" smtClean="0">
                <a:ea typeface="宋体" charset="-122"/>
              </a:rPr>
              <a:t>)0</a:t>
            </a:r>
          </a:p>
          <a:p>
            <a:pPr eaLnBrk="1" hangingPunct="1"/>
            <a:r>
              <a:rPr lang="en-US" altLang="zh-CN" dirty="0" smtClean="0">
                <a:ea typeface="宋体" charset="-122"/>
              </a:rPr>
              <a:t>long                    0L</a:t>
            </a:r>
          </a:p>
          <a:p>
            <a:pPr eaLnBrk="1" hangingPunct="1"/>
            <a:r>
              <a:rPr lang="en-US" altLang="zh-CN" dirty="0" smtClean="0">
                <a:ea typeface="宋体" charset="-122"/>
              </a:rPr>
              <a:t>float                    0.0f</a:t>
            </a:r>
          </a:p>
          <a:p>
            <a:pPr eaLnBrk="1" hangingPunct="1"/>
            <a:r>
              <a:rPr lang="en-US" altLang="zh-CN" dirty="0" smtClean="0">
                <a:ea typeface="宋体" charset="-122"/>
              </a:rPr>
              <a:t>double               0.0d</a:t>
            </a:r>
            <a:endParaRPr lang="zh-CN" altLang="zh-CN" dirty="0" smtClean="0">
              <a:ea typeface="宋体"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62</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63</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65</a:t>
            </a:fld>
            <a:endParaRPr lang="en-US" altLang="zh-CN" b="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66</a:t>
            </a:fld>
            <a:endParaRPr lang="en-US" altLang="zh-CN" b="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67</a:t>
            </a:fld>
            <a:endParaRPr lang="en-US" altLang="zh-CN" b="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68</a:t>
            </a:fld>
            <a:endParaRPr lang="en-US" altLang="zh-CN" b="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69</a:t>
            </a:fld>
            <a:endParaRPr lang="en-US" altLang="zh-CN" b="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70</a:t>
            </a:fld>
            <a:endParaRPr lang="en-US" altLang="zh-CN" b="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71</a:t>
            </a:fld>
            <a:endParaRPr lang="en-US" altLang="zh-CN" b="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72</a:t>
            </a:fld>
            <a:endParaRPr lang="en-US" altLang="zh-CN"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9</a:t>
            </a:fld>
            <a:endParaRPr lang="en-US" altLang="zh-CN" b="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73</a:t>
            </a:fld>
            <a:endParaRPr lang="en-US" altLang="zh-CN" b="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74</a:t>
            </a:fld>
            <a:endParaRPr lang="en-US" altLang="zh-CN" b="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75</a:t>
            </a:fld>
            <a:endParaRPr lang="en-US" altLang="zh-CN" b="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76</a:t>
            </a:fld>
            <a:endParaRPr lang="en-US" altLang="zh-CN" b="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77</a:t>
            </a:fld>
            <a:endParaRPr lang="en-US" altLang="zh-CN" b="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78</a:t>
            </a:fld>
            <a:endParaRPr lang="en-US" altLang="zh-CN" b="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79</a:t>
            </a:fld>
            <a:endParaRPr lang="en-US" altLang="zh-CN" b="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80</a:t>
            </a:fld>
            <a:endParaRPr lang="en-US" altLang="zh-CN" b="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81</a:t>
            </a:fld>
            <a:endParaRPr lang="en-US" altLang="zh-CN"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10</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xmlns=""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xmlns=""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xmlns=""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xmlns=""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xmlns=""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xmlns=""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xmlns=""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xmlns=""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xmlns=""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xmlns=""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xmlns=""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xmlns=""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31532;&#19977;&#31456;&#20363;&#39064;/3-1.tx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31532;&#19977;&#31456;&#20363;&#39064;/3-2.tx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31532;&#19977;&#31456;&#20363;&#39064;/3-3.txt" TargetMode="Externa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31532;&#19977;&#31456;&#20363;&#39064;/&#26041;&#27861;&#35843;&#29992;.txt" TargetMode="External"/><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hyperlink" Target="&#31532;&#19977;&#31456;&#20363;&#39064;/3-4.txt" TargetMode="External"/><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31532;&#19977;&#31456;&#20363;&#39064;/3-5.txt"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31532;&#19977;&#31456;&#20363;&#39064;/3-6.txt"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31532;&#19977;&#31456;&#20363;&#39064;/3-7.tx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31532;&#19977;&#31456;&#20363;&#39064;/3-8.txt"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31532;&#19977;&#31456;&#20363;&#39064;/3-9.txt"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31532;&#19977;&#31456;&#20363;&#39064;/3-10.txt"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hyperlink" Target="&#31532;&#19977;&#31456;&#20363;&#39064;/3-11.txt"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31532;&#19977;&#31456;&#20363;&#39064;/3-12.txt"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31532;&#19977;&#31456;&#20363;&#39064;/3-13.tx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hyperlink" Target="&#31532;&#19977;&#31456;&#20363;&#39064;/3-14.txt"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31532;&#19977;&#31456;&#20363;&#39064;/&#26426;&#21160;&#36710;.tx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31532;&#19977;&#31456;&#20363;&#39064;/&#26426;&#21160;&#36710;2.txt"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31532;&#19977;&#31456;&#20363;&#39064;/&#38750;&#27861;.txt" TargetMode="External"/><Relationship Id="rId4" Type="http://schemas.openxmlformats.org/officeDocument/2006/relationships/hyperlink" Target="&#31532;&#19977;&#31456;&#20363;&#39064;/&#21512;&#27861;.txt"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31532;&#19977;&#31456;&#20363;&#39064;/RECT.TX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4000" dirty="0" smtClean="0">
                <a:solidFill>
                  <a:schemeClr val="tx1"/>
                </a:solidFill>
                <a:effectLst>
                  <a:outerShdw blurRad="38100" dist="38100" dir="2700000" algn="tl">
                    <a:srgbClr val="000000">
                      <a:alpha val="43137"/>
                    </a:srgbClr>
                  </a:outerShdw>
                </a:effectLst>
                <a:ea typeface="宋体" panose="02010600030101010101" pitchFamily="2" charset="-122"/>
              </a:rPr>
              <a:t>第三章 类与对象</a:t>
            </a:r>
            <a:endParaRPr lang="zh-CN" altLang="en-US" sz="4000" dirty="0">
              <a:solidFill>
                <a:schemeClr val="tx1"/>
              </a:solidFill>
              <a:effectLst>
                <a:outerShdw blurRad="38100" dist="38100" dir="2700000" algn="tl">
                  <a:srgbClr val="000000">
                    <a:alpha val="43137"/>
                  </a:srgbClr>
                </a:outerShdw>
              </a:effectLst>
              <a:ea typeface="宋体" panose="02010600030101010101" pitchFamily="2" charset="-122"/>
            </a:endParaRP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a:t>
            </a:r>
            <a:r>
              <a:rPr lang="zh-CN" altLang="en-US" sz="2800" dirty="0" smtClean="0">
                <a:solidFill>
                  <a:schemeClr val="tx1"/>
                </a:solidFill>
                <a:ea typeface="宋体" panose="02010600030101010101" pitchFamily="2" charset="-122"/>
              </a:rPr>
              <a:t>、判断正误：</a:t>
            </a:r>
          </a:p>
          <a:p>
            <a:pPr marL="0" indent="0" eaLnBrk="1" hangingPunct="1">
              <a:buClr>
                <a:schemeClr val="accent2"/>
              </a:buClr>
              <a:buNone/>
            </a:pP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有时候为了避免引起混淆，构造方法名可以不</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与所属类名同名。</a:t>
            </a:r>
          </a:p>
          <a:p>
            <a:pPr marL="0" indent="0" eaLnBrk="1" hangingPunct="1">
              <a:buClr>
                <a:schemeClr val="accent2"/>
              </a:buClr>
              <a:buNone/>
            </a:pPr>
            <a:r>
              <a:rPr lang="en-US" altLang="zh-CN" sz="2800" dirty="0" smtClean="0">
                <a:solidFill>
                  <a:schemeClr val="tx1"/>
                </a:solidFill>
                <a:ea typeface="宋体" panose="02010600030101010101" pitchFamily="2" charset="-122"/>
              </a:rPr>
              <a:t>B.</a:t>
            </a:r>
            <a:r>
              <a:rPr lang="zh-CN" altLang="en-US" sz="2800" dirty="0" smtClean="0">
                <a:solidFill>
                  <a:schemeClr val="tx1"/>
                </a:solidFill>
                <a:ea typeface="宋体" panose="02010600030101010101" pitchFamily="2" charset="-122"/>
              </a:rPr>
              <a:t>构造方法一般不允许有任何返回值，因此需要</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在返回类型处标注为</a:t>
            </a:r>
            <a:r>
              <a:rPr lang="en-US" altLang="zh-CN" sz="2800" dirty="0" smtClean="0">
                <a:solidFill>
                  <a:schemeClr val="tx1"/>
                </a:solidFill>
                <a:ea typeface="宋体" panose="02010600030101010101" pitchFamily="2" charset="-122"/>
              </a:rPr>
              <a:t>void</a:t>
            </a:r>
            <a:r>
              <a:rPr lang="zh-CN" altLang="en-US"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C.</a:t>
            </a:r>
            <a:r>
              <a:rPr lang="zh-CN" altLang="en-US" sz="2800" dirty="0" smtClean="0">
                <a:solidFill>
                  <a:schemeClr val="tx1"/>
                </a:solidFill>
                <a:ea typeface="宋体" panose="02010600030101010101" pitchFamily="2" charset="-122"/>
              </a:rPr>
              <a:t>任何类都必须显式地定义该类的构造方法，以</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便对类的成员进行各种初始化操作。</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1193349" y="5223432"/>
            <a:ext cx="5193575" cy="523220"/>
          </a:xfrm>
          <a:prstGeom prst="rect">
            <a:avLst/>
          </a:prstGeom>
          <a:noFill/>
        </p:spPr>
        <p:txBody>
          <a:bodyPr wrap="square" rtlCol="0">
            <a:spAutoFit/>
          </a:bodyPr>
          <a:lstStyle/>
          <a:p>
            <a:r>
              <a:rPr lang="zh-CN" altLang="en-US" sz="2800" dirty="0" smtClean="0">
                <a:solidFill>
                  <a:srgbClr val="C00000"/>
                </a:solidFill>
              </a:rPr>
              <a:t>答案：全错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2</a:t>
            </a:r>
            <a:r>
              <a:rPr lang="zh-CN" altLang="en-US" sz="2800" dirty="0" smtClean="0">
                <a:solidFill>
                  <a:schemeClr val="tx1"/>
                </a:solidFill>
                <a:ea typeface="宋体" panose="02010600030101010101" pitchFamily="2" charset="-122"/>
              </a:rPr>
              <a:t>、下列程序有没有错误，如果可以运行，运行后结果是多少？</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System.out.printf</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(“1”);}</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s=new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s.J_Test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System.out.printf</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(“2”);}</a:t>
            </a:r>
          </a:p>
          <a:p>
            <a:pPr marL="0" indent="0" eaLnBrk="1" hangingPunct="1">
              <a:buClr>
                <a:schemeClr val="accent2"/>
              </a:buClr>
              <a:buNone/>
            </a:pP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839270" y="5903893"/>
            <a:ext cx="5938970" cy="954107"/>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zh-CN" altLang="en-US" sz="2800" dirty="0" smtClean="0">
                <a:solidFill>
                  <a:srgbClr val="FF0000"/>
                </a:solidFill>
                <a:latin typeface="宋体" charset="-122"/>
                <a:sym typeface="Wingdings" pitchFamily="2" charset="2"/>
              </a:rPr>
              <a:t>：</a:t>
            </a:r>
            <a:r>
              <a:rPr kumimoji="1" lang="en-US" altLang="zh-CN" sz="2800" dirty="0" err="1" smtClean="0">
                <a:solidFill>
                  <a:srgbClr val="FF0000"/>
                </a:solidFill>
              </a:rPr>
              <a:t>s.J_Test</a:t>
            </a:r>
            <a:r>
              <a:rPr kumimoji="1" lang="en-US" altLang="zh-CN" sz="2800" dirty="0" smtClean="0">
                <a:solidFill>
                  <a:srgbClr val="FF0000"/>
                </a:solidFill>
              </a:rPr>
              <a:t>()</a:t>
            </a:r>
            <a:r>
              <a:rPr kumimoji="1" lang="zh-CN" altLang="en-US" sz="2800" dirty="0" smtClean="0">
                <a:solidFill>
                  <a:srgbClr val="FF0000"/>
                </a:solidFill>
              </a:rPr>
              <a:t>有错误，构造函数不可以被当做普通成员函数被调用。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3</a:t>
            </a:r>
            <a:r>
              <a:rPr lang="zh-CN" altLang="en-US" sz="2800" dirty="0" smtClean="0">
                <a:solidFill>
                  <a:schemeClr val="tx1"/>
                </a:solidFill>
                <a:ea typeface="宋体" panose="02010600030101010101" pitchFamily="2" charset="-122"/>
              </a:rPr>
              <a:t>、下列程序运行后结果是多少？</a:t>
            </a:r>
          </a:p>
          <a:p>
            <a:pPr marL="0" indent="0" eaLnBrk="1" hangingPunct="1">
              <a:buClr>
                <a:schemeClr val="accent2"/>
              </a:buClr>
              <a:buNone/>
            </a:pPr>
            <a:r>
              <a:rPr lang="en-US" altLang="zh-CN" sz="2800" dirty="0" smtClean="0">
                <a:solidFill>
                  <a:schemeClr val="tx1"/>
                </a:solidFill>
                <a:ea typeface="宋体" panose="02010600030101010101" pitchFamily="2" charset="-122"/>
              </a:rPr>
              <a:t>class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m_i</a:t>
            </a:r>
            <a:r>
              <a:rPr lang="en-US" altLang="zh-CN" sz="2800" dirty="0" smtClean="0">
                <a:solidFill>
                  <a:schemeClr val="tx1"/>
                </a:solidFill>
                <a:ea typeface="宋体" panose="02010600030101010101" pitchFamily="2" charset="-122"/>
              </a:rPr>
              <a:t>=2;</a:t>
            </a:r>
          </a:p>
          <a:p>
            <a:pPr marL="0" indent="0" eaLnBrk="1" hangingPunct="1">
              <a:buClr>
                <a:schemeClr val="accent2"/>
              </a:buClr>
              <a:buNone/>
            </a:pPr>
            <a:r>
              <a:rPr lang="en-US" altLang="zh-CN" sz="2800" dirty="0" smtClean="0">
                <a:solidFill>
                  <a:schemeClr val="tx1"/>
                </a:solidFill>
                <a:ea typeface="宋体" panose="02010600030101010101" pitchFamily="2" charset="-122"/>
              </a:rPr>
              <a:t>    String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m_s</a:t>
            </a:r>
            <a:r>
              <a:rPr lang="en-US" altLang="zh-CN" sz="2800" dirty="0" smtClean="0">
                <a:solidFill>
                  <a:schemeClr val="tx1"/>
                </a:solidFill>
                <a:ea typeface="宋体" panose="02010600030101010101" pitchFamily="2" charset="-122"/>
              </a:rPr>
              <a:t>=null;</a:t>
            </a:r>
          </a:p>
          <a:p>
            <a:pPr marL="0" indent="0" eaLnBrk="1" hangingPunct="1">
              <a:buClr>
                <a:schemeClr val="accent2"/>
              </a:buClr>
              <a:buNone/>
            </a:pPr>
            <a:r>
              <a:rPr lang="en-US" altLang="zh-CN" sz="2800" dirty="0" smtClean="0">
                <a:solidFill>
                  <a:schemeClr val="tx1"/>
                </a:solidFill>
                <a:ea typeface="宋体" panose="02010600030101010101" pitchFamily="2" charset="-122"/>
              </a:rPr>
              <a:t>    void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FFC000"/>
                </a:solidFill>
                <a:ea typeface="宋体" panose="02010600030101010101" pitchFamily="2" charset="-122"/>
              </a:rPr>
              <a:t>{</a:t>
            </a:r>
          </a:p>
          <a:p>
            <a:pPr marL="0" indent="0" eaLnBrk="1" hangingPunct="1">
              <a:buClr>
                <a:schemeClr val="accent2"/>
              </a:buClr>
              <a:buNone/>
            </a:pPr>
            <a:r>
              <a:rPr lang="en-US" altLang="zh-CN" sz="2800" dirty="0" smtClean="0">
                <a:solidFill>
                  <a:srgbClr val="FFC000"/>
                </a:solidFill>
                <a:ea typeface="宋体" panose="02010600030101010101" pitchFamily="2" charset="-122"/>
              </a:rPr>
              <a:t>          </a:t>
            </a:r>
            <a:r>
              <a:rPr lang="en-US" altLang="zh-CN" sz="2800" dirty="0" err="1" smtClean="0">
                <a:solidFill>
                  <a:srgbClr val="FFC000"/>
                </a:solidFill>
                <a:ea typeface="宋体" panose="02010600030101010101" pitchFamily="2" charset="-122"/>
              </a:rPr>
              <a:t>m_i</a:t>
            </a:r>
            <a:r>
              <a:rPr lang="en-US" altLang="zh-CN" sz="2800" dirty="0" smtClean="0">
                <a:solidFill>
                  <a:srgbClr val="FFC000"/>
                </a:solidFill>
                <a:ea typeface="宋体" panose="02010600030101010101" pitchFamily="2" charset="-122"/>
              </a:rPr>
              <a:t>=3;</a:t>
            </a:r>
          </a:p>
          <a:p>
            <a:pPr marL="0" indent="0" eaLnBrk="1" hangingPunct="1">
              <a:buClr>
                <a:schemeClr val="accent2"/>
              </a:buClr>
              <a:buNone/>
            </a:pPr>
            <a:r>
              <a:rPr lang="en-US" altLang="zh-CN" sz="2800" dirty="0" smtClean="0">
                <a:solidFill>
                  <a:srgbClr val="FFC000"/>
                </a:solidFill>
                <a:ea typeface="宋体" panose="02010600030101010101" pitchFamily="2" charset="-122"/>
              </a:rPr>
              <a:t>          </a:t>
            </a:r>
            <a:r>
              <a:rPr lang="en-US" altLang="zh-CN" sz="2800" dirty="0" err="1" smtClean="0">
                <a:solidFill>
                  <a:srgbClr val="FFC000"/>
                </a:solidFill>
                <a:ea typeface="宋体" panose="02010600030101010101" pitchFamily="2" charset="-122"/>
              </a:rPr>
              <a:t>m_s</a:t>
            </a:r>
            <a:r>
              <a:rPr lang="en-US" altLang="zh-CN" sz="2800" dirty="0" smtClean="0">
                <a:solidFill>
                  <a:srgbClr val="FFC000"/>
                </a:solidFill>
                <a:ea typeface="宋体" panose="02010600030101010101" pitchFamily="2" charset="-122"/>
              </a:rPr>
              <a:t>=“constructor”;}</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app=new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J_Test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app.m_i+app.m_s</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6229584" y="3371709"/>
            <a:ext cx="2520521"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2null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60146" y="178837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a:t>
            </a:r>
          </a:p>
          <a:p>
            <a:pPr>
              <a:lnSpc>
                <a:spcPct val="110000"/>
              </a:lnSpc>
              <a:spcBef>
                <a:spcPct val="0"/>
              </a:spcBef>
              <a:buSzTx/>
              <a:buNone/>
            </a:pPr>
            <a:endParaRPr lang="zh-CN" altLang="en-US" sz="2800" dirty="0" smtClean="0">
              <a:solidFill>
                <a:srgbClr val="000000"/>
              </a:solidFill>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4. </a:t>
            </a:r>
            <a:r>
              <a:rPr lang="zh-CN" altLang="en-US" dirty="0" smtClean="0">
                <a:ea typeface="宋体" panose="02010600030101010101" pitchFamily="2" charset="-122"/>
              </a:rPr>
              <a:t>创建对象</a:t>
            </a:r>
            <a:endParaRPr lang="en-US" altLang="zh-CN" sz="30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187964" y="1180623"/>
            <a:ext cx="7229193" cy="3123006"/>
            <a:chOff x="1931888" y="3492500"/>
            <a:chExt cx="6496050" cy="4320137"/>
          </a:xfrm>
        </p:grpSpPr>
        <p:grpSp>
          <p:nvGrpSpPr>
            <p:cNvPr id="3" name="Group 73"/>
            <p:cNvGrpSpPr>
              <a:grpSpLocks/>
            </p:cNvGrpSpPr>
            <p:nvPr/>
          </p:nvGrpSpPr>
          <p:grpSpPr bwMode="auto">
            <a:xfrm>
              <a:off x="1931888" y="3492500"/>
              <a:ext cx="6496050" cy="4049009"/>
              <a:chOff x="657" y="1344"/>
              <a:chExt cx="2112" cy="3333"/>
            </a:xfrm>
          </p:grpSpPr>
          <p:sp>
            <p:nvSpPr>
              <p:cNvPr id="8" name="AutoShape 74"/>
              <p:cNvSpPr>
                <a:spLocks noChangeArrowheads="1"/>
              </p:cNvSpPr>
              <p:nvPr/>
            </p:nvSpPr>
            <p:spPr bwMode="gray">
              <a:xfrm>
                <a:off x="657" y="2135"/>
                <a:ext cx="2112" cy="2542"/>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9"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7" name="Text Box 78"/>
            <p:cNvSpPr txBox="1">
              <a:spLocks noChangeArrowheads="1"/>
            </p:cNvSpPr>
            <p:nvPr/>
          </p:nvSpPr>
          <p:spPr bwMode="gray">
            <a:xfrm>
              <a:off x="2115293" y="4704622"/>
              <a:ext cx="6115937" cy="3108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当使用一个类创建了一个对象时，我们也说给出了这个类的一个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实例</a:t>
              </a:r>
              <a:r>
                <a:rPr lang="zh-CN" altLang="en-US" sz="2800" dirty="0" smtClean="0">
                  <a:solidFill>
                    <a:srgbClr val="000000"/>
                  </a:solidFill>
                  <a:ea typeface="宋体" panose="02010600030101010101" pitchFamily="2" charset="-122"/>
                </a:rPr>
                <a:t>。创建一个对象包括</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对象的声明</a:t>
              </a:r>
              <a:r>
                <a:rPr lang="zh-CN" altLang="en-US" sz="2800" dirty="0" smtClean="0">
                  <a:solidFill>
                    <a:srgbClr val="000000"/>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为对象分配成员变量</a:t>
              </a:r>
              <a:r>
                <a:rPr lang="zh-CN" altLang="en-US" sz="2800" dirty="0" smtClean="0">
                  <a:solidFill>
                    <a:srgbClr val="000000"/>
                  </a:solidFill>
                  <a:ea typeface="宋体" panose="02010600030101010101" pitchFamily="2" charset="-122"/>
                </a:rPr>
                <a:t>两个步骤。</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1" y="1129048"/>
            <a:ext cx="28777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一、对象的声明</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40543" y="1874526"/>
            <a:ext cx="7313343"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一般格式为：</a:t>
            </a:r>
            <a:endParaRPr lang="en-US" altLang="zh-CN" sz="2800" dirty="0" smtClean="0">
              <a:solidFill>
                <a:schemeClr val="tx1"/>
              </a:solidFill>
              <a:ea typeface="宋体" panose="02010600030101010101" pitchFamily="2" charset="-122"/>
            </a:endParaRPr>
          </a:p>
        </p:txBody>
      </p:sp>
      <p:sp>
        <p:nvSpPr>
          <p:cNvPr id="11" name="AutoShape 52"/>
          <p:cNvSpPr>
            <a:spLocks noChangeArrowheads="1"/>
          </p:cNvSpPr>
          <p:nvPr/>
        </p:nvSpPr>
        <p:spPr bwMode="gray">
          <a:xfrm>
            <a:off x="1894239" y="2574270"/>
            <a:ext cx="3859448" cy="773841"/>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  类的名字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对象名字</a:t>
            </a:r>
            <a:r>
              <a:rPr lang="en-US" altLang="zh-CN" sz="2800" dirty="0" smtClean="0">
                <a:solidFill>
                  <a:schemeClr val="tx1"/>
                </a:solidFill>
                <a:ea typeface="宋体" panose="02010600030101010101" pitchFamily="2" charset="-122"/>
              </a:rPr>
              <a:t>;</a:t>
            </a:r>
          </a:p>
        </p:txBody>
      </p:sp>
      <p:sp>
        <p:nvSpPr>
          <p:cNvPr id="12" name="矩形 11"/>
          <p:cNvSpPr/>
          <p:nvPr/>
        </p:nvSpPr>
        <p:spPr>
          <a:xfrm>
            <a:off x="1652953" y="3879558"/>
            <a:ext cx="5816991" cy="523220"/>
          </a:xfrm>
          <a:prstGeom prst="rect">
            <a:avLst/>
          </a:prstGeom>
        </p:spPr>
        <p:txBody>
          <a:bodyPr wrap="square">
            <a:spAutoFit/>
          </a:bodyPr>
          <a:lstStyle/>
          <a:p>
            <a:r>
              <a:rPr lang="zh-CN" altLang="en-US" sz="2800" dirty="0" smtClean="0"/>
              <a:t>例如：</a:t>
            </a:r>
            <a:r>
              <a:rPr lang="en-US" altLang="zh-CN" sz="2800" dirty="0" err="1" smtClean="0"/>
              <a:t>Rect</a:t>
            </a:r>
            <a:r>
              <a:rPr lang="en-US" altLang="zh-CN" sz="2800" dirty="0" smtClean="0"/>
              <a:t>  </a:t>
            </a:r>
            <a:r>
              <a:rPr lang="en-US" altLang="zh-CN" sz="2800" dirty="0" err="1" smtClean="0"/>
              <a:t>rect</a:t>
            </a:r>
            <a:r>
              <a:rPr lang="zh-CN" altLang="en-US" sz="2800" dirty="0" smtClean="0"/>
              <a:t>； </a:t>
            </a:r>
            <a:endParaRPr lang="zh-CN" altLang="en-US" sz="2800" dirty="0"/>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5356090"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二、为声明的对象分配成员变量</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16000" y="3492000"/>
            <a:ext cx="7313343"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上述的</a:t>
            </a:r>
            <a:r>
              <a:rPr lang="en-US" altLang="zh-CN" sz="2800" dirty="0" err="1" smtClean="0">
                <a:solidFill>
                  <a:schemeClr val="tx1"/>
                </a:solidFill>
                <a:ea typeface="宋体" panose="02010600030101010101" pitchFamily="2" charset="-122"/>
              </a:rPr>
              <a:t>Rect</a:t>
            </a:r>
            <a:r>
              <a:rPr lang="zh-CN" altLang="en-US" sz="2800" dirty="0" smtClean="0">
                <a:solidFill>
                  <a:schemeClr val="tx1"/>
                </a:solidFill>
                <a:ea typeface="宋体" panose="02010600030101010101" pitchFamily="2" charset="-122"/>
              </a:rPr>
              <a:t>类提供了</a:t>
            </a:r>
            <a:r>
              <a:rPr lang="en-US" altLang="zh-CN" sz="2800" dirty="0" smtClean="0">
                <a:solidFill>
                  <a:schemeClr val="tx1"/>
                </a:solidFill>
                <a:ea typeface="宋体" panose="02010600030101010101" pitchFamily="2" charset="-122"/>
              </a:rPr>
              <a:t>2</a:t>
            </a:r>
            <a:r>
              <a:rPr lang="zh-CN" altLang="en-US" sz="2800" dirty="0" smtClean="0">
                <a:solidFill>
                  <a:schemeClr val="tx1"/>
                </a:solidFill>
                <a:ea typeface="宋体" panose="02010600030101010101" pitchFamily="2" charset="-122"/>
              </a:rPr>
              <a:t>个构造方法，下面都是合法的创建对象的语句：</a:t>
            </a:r>
          </a:p>
          <a:p>
            <a:pPr eaLnBrk="1" hangingPunct="1">
              <a:spcBef>
                <a:spcPct val="0"/>
              </a:spcBef>
              <a:buSzTx/>
              <a:buNone/>
            </a:pPr>
            <a:r>
              <a:rPr lang="zh-CN" altLang="en-US"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或</a:t>
            </a:r>
          </a:p>
          <a:p>
            <a:pPr eaLnBrk="1" hangingPunct="1">
              <a:spcBef>
                <a:spcPct val="0"/>
              </a:spcBef>
              <a:buSzTx/>
              <a:buNone/>
            </a:pPr>
            <a:r>
              <a:rPr lang="zh-CN" altLang="en-US" sz="2800" dirty="0" smtClean="0">
                <a:solidFill>
                  <a:schemeClr val="tx1"/>
                </a:solidFill>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(10,20);</a:t>
            </a:r>
          </a:p>
        </p:txBody>
      </p:sp>
      <p:sp>
        <p:nvSpPr>
          <p:cNvPr id="8" name="矩形 7"/>
          <p:cNvSpPr>
            <a:spLocks noChangeArrowheads="1"/>
          </p:cNvSpPr>
          <p:nvPr/>
        </p:nvSpPr>
        <p:spPr bwMode="auto">
          <a:xfrm>
            <a:off x="1152000" y="1893111"/>
            <a:ext cx="7313343"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运算符</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类的构造方法</a:t>
            </a:r>
            <a:r>
              <a:rPr lang="zh-CN" altLang="en-US" sz="2800" dirty="0" smtClean="0">
                <a:solidFill>
                  <a:schemeClr val="tx1"/>
                </a:solidFill>
                <a:ea typeface="宋体" panose="02010600030101010101" pitchFamily="2" charset="-122"/>
              </a:rPr>
              <a:t>为声明的对象分配成员变量，如果类中没有构造方法，系统会调用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默认的构造方法</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4000" y="2030345"/>
            <a:ext cx="7742417"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如果类里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定义了一个或多个构造方法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，那么</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不提供默认的构造方法</a:t>
            </a:r>
            <a:r>
              <a:rPr lang="zh-CN" altLang="en-US" sz="2800" dirty="0" smtClean="0">
                <a:solidFill>
                  <a:schemeClr val="tx1"/>
                </a:solidFill>
                <a:ea typeface="宋体" panose="02010600030101010101" pitchFamily="2" charset="-122"/>
              </a:rPr>
              <a:t>。如果上述</a:t>
            </a:r>
            <a:r>
              <a:rPr lang="en-US" altLang="zh-CN" sz="2800" dirty="0" err="1" smtClean="0">
                <a:solidFill>
                  <a:schemeClr val="tx1"/>
                </a:solidFill>
                <a:ea typeface="宋体" panose="02010600030101010101" pitchFamily="2" charset="-122"/>
              </a:rPr>
              <a:t>Rect</a:t>
            </a:r>
            <a:r>
              <a:rPr lang="zh-CN" altLang="en-US" sz="2800" dirty="0" smtClean="0">
                <a:solidFill>
                  <a:schemeClr val="tx1"/>
                </a:solidFill>
                <a:ea typeface="宋体" panose="02010600030101010101" pitchFamily="2" charset="-122"/>
              </a:rPr>
              <a:t>只提供一个带参数的构造方法，代码：</a:t>
            </a:r>
            <a:r>
              <a:rPr lang="en-US" altLang="zh-CN" sz="2800" dirty="0" err="1" smtClean="0">
                <a:solidFill>
                  <a:schemeClr val="tx1"/>
                </a:solidFill>
                <a:ea typeface="宋体" panose="02010600030101010101" pitchFamily="2" charset="-122"/>
              </a:rPr>
              <a:t>rect</a:t>
            </a:r>
            <a:r>
              <a:rPr lang="en-US" altLang="zh-CN" sz="2800" dirty="0" smtClean="0">
                <a:solidFill>
                  <a:schemeClr val="tx1"/>
                </a:solidFill>
                <a:ea typeface="宋体" panose="02010600030101010101" pitchFamily="2" charset="-122"/>
              </a:rPr>
              <a:t> = new </a:t>
            </a:r>
            <a:r>
              <a:rPr lang="en-US" altLang="zh-CN" sz="2800" dirty="0" err="1" smtClean="0">
                <a:solidFill>
                  <a:schemeClr val="tx1"/>
                </a:solidFill>
                <a:ea typeface="宋体" panose="02010600030101010101" pitchFamily="2" charset="-122"/>
              </a:rPr>
              <a:t>Rect</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就是非法的。</a:t>
            </a:r>
            <a:endParaRPr lang="en-US" altLang="zh-CN"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44000" y="3996000"/>
            <a:ext cx="7570787"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创建对象的代码：</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(10,20);</a:t>
            </a:r>
            <a:r>
              <a:rPr lang="zh-CN" altLang="en-US" sz="2800" dirty="0" smtClean="0">
                <a:solidFill>
                  <a:schemeClr val="tx1"/>
                </a:solidFill>
                <a:ea typeface="宋体" panose="02010600030101010101" pitchFamily="2" charset="-122"/>
              </a:rPr>
              <a:t>会实现下述两件事：</a:t>
            </a: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为成员变量分配内存空间</a:t>
            </a:r>
            <a:r>
              <a:rPr lang="zh-CN" altLang="en-US" sz="2800" dirty="0" smtClean="0">
                <a:solidFill>
                  <a:schemeClr val="tx1"/>
                </a:solidFill>
                <a:ea typeface="宋体" panose="02010600030101010101" pitchFamily="2" charset="-122"/>
              </a:rPr>
              <a:t>，然后</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执行构造方</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法中的语句</a:t>
            </a:r>
            <a:r>
              <a:rPr lang="zh-CN" altLang="en-US" sz="2800" dirty="0" smtClean="0">
                <a:solidFill>
                  <a:schemeClr val="tx1"/>
                </a:solidFill>
                <a:ea typeface="宋体" panose="02010600030101010101" pitchFamily="2" charset="-122"/>
              </a:rPr>
              <a:t> 。</a:t>
            </a:r>
          </a:p>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给出一个信息（引用）</a:t>
            </a:r>
            <a:r>
              <a:rPr lang="zh-CN" altLang="en-US" sz="2800" dirty="0" smtClean="0">
                <a:solidFill>
                  <a:schemeClr val="tx1"/>
                </a:solidFill>
                <a:ea typeface="宋体" panose="02010600030101010101" pitchFamily="2" charset="-122"/>
              </a:rPr>
              <a:t>，已确保这些成员变</a:t>
            </a:r>
            <a:endParaRPr lang="en-US" altLang="zh-CN" sz="2800" dirty="0" smtClean="0">
              <a:solidFill>
                <a:schemeClr val="tx1"/>
              </a:solidFill>
              <a:ea typeface="宋体" panose="02010600030101010101" pitchFamily="2" charset="-122"/>
            </a:endParaRPr>
          </a:p>
          <a:p>
            <a:pPr>
              <a:spcBef>
                <a:spcPct val="0"/>
              </a:spcBef>
              <a:buSzTx/>
              <a:buNone/>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量是属于对象</a:t>
            </a:r>
            <a:r>
              <a:rPr lang="en-US" altLang="zh-CN" sz="2800" dirty="0" err="1" smtClean="0">
                <a:solidFill>
                  <a:schemeClr val="tx1"/>
                </a:solidFill>
                <a:ea typeface="宋体" panose="02010600030101010101" pitchFamily="2" charset="-122"/>
              </a:rPr>
              <a:t>rect</a:t>
            </a:r>
            <a:r>
              <a:rPr lang="zh-CN" altLang="en-US" sz="2800" dirty="0" smtClean="0">
                <a:solidFill>
                  <a:schemeClr val="tx1"/>
                </a:solidFill>
                <a:ea typeface="宋体" panose="02010600030101010101" pitchFamily="2" charset="-122"/>
              </a:rPr>
              <a:t>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4000" y="2030345"/>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Rect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(10,20</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语句的执行情况：</a:t>
            </a:r>
            <a:endParaRPr lang="en-US" altLang="zh-CN"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grpSp>
        <p:nvGrpSpPr>
          <p:cNvPr id="8" name="Group 15"/>
          <p:cNvGrpSpPr>
            <a:grpSpLocks/>
          </p:cNvGrpSpPr>
          <p:nvPr/>
        </p:nvGrpSpPr>
        <p:grpSpPr bwMode="auto">
          <a:xfrm>
            <a:off x="2475233" y="3011611"/>
            <a:ext cx="4854035" cy="3066275"/>
            <a:chOff x="1823" y="2668"/>
            <a:chExt cx="2209" cy="1184"/>
          </a:xfrm>
        </p:grpSpPr>
        <p:sp>
          <p:nvSpPr>
            <p:cNvPr id="9" name="Text Box 5"/>
            <p:cNvSpPr txBox="1">
              <a:spLocks noChangeArrowheads="1"/>
            </p:cNvSpPr>
            <p:nvPr/>
          </p:nvSpPr>
          <p:spPr bwMode="auto">
            <a:xfrm>
              <a:off x="2150" y="3581"/>
              <a:ext cx="1409" cy="271"/>
            </a:xfrm>
            <a:prstGeom prst="rect">
              <a:avLst/>
            </a:prstGeom>
            <a:solidFill>
              <a:srgbClr val="FFFFFF"/>
            </a:solidFill>
            <a:ln w="9525">
              <a:noFill/>
              <a:miter lim="800000"/>
              <a:headEnd/>
              <a:tailEnd/>
            </a:ln>
          </p:spPr>
          <p:txBody>
            <a:bodyPr lIns="0" tIns="0" rIns="0" bIns="0"/>
            <a:lstStyle/>
            <a:p>
              <a:pPr algn="just" eaLnBrk="0" hangingPunct="0"/>
              <a:r>
                <a:rPr lang="zh-CN" altLang="en-US" sz="1600" dirty="0" smtClean="0">
                  <a:latin typeface="Times New Roman" pitchFamily="18" charset="0"/>
                </a:rPr>
                <a:t>       </a:t>
              </a:r>
              <a:r>
                <a:rPr kumimoji="0" lang="en-US" altLang="zh-CN" sz="1600" dirty="0" smtClean="0">
                  <a:latin typeface="Times New Roman" pitchFamily="18" charset="0"/>
                </a:rPr>
                <a:t> </a:t>
              </a:r>
              <a:r>
                <a:rPr kumimoji="0" lang="zh-CN" altLang="en-US" sz="1600" dirty="0">
                  <a:latin typeface="Times New Roman" pitchFamily="18" charset="0"/>
                </a:rPr>
                <a:t>分配实体后的对象</a:t>
              </a:r>
            </a:p>
          </p:txBody>
        </p:sp>
        <p:grpSp>
          <p:nvGrpSpPr>
            <p:cNvPr id="10" name="Group 6"/>
            <p:cNvGrpSpPr>
              <a:grpSpLocks/>
            </p:cNvGrpSpPr>
            <p:nvPr/>
          </p:nvGrpSpPr>
          <p:grpSpPr bwMode="auto">
            <a:xfrm>
              <a:off x="2904" y="2883"/>
              <a:ext cx="1128" cy="578"/>
              <a:chOff x="5042" y="8627"/>
              <a:chExt cx="1771" cy="646"/>
            </a:xfrm>
          </p:grpSpPr>
          <p:sp>
            <p:nvSpPr>
              <p:cNvPr id="16" name="Rectangle 7"/>
              <p:cNvSpPr>
                <a:spLocks noChangeArrowheads="1"/>
              </p:cNvSpPr>
              <p:nvPr/>
            </p:nvSpPr>
            <p:spPr bwMode="auto">
              <a:xfrm>
                <a:off x="6008" y="8971"/>
                <a:ext cx="805" cy="302"/>
              </a:xfrm>
              <a:prstGeom prst="rect">
                <a:avLst/>
              </a:prstGeom>
              <a:solidFill>
                <a:srgbClr val="FFFFFF"/>
              </a:solidFill>
              <a:ln w="9525">
                <a:noFill/>
                <a:miter lim="800000"/>
                <a:headEnd/>
                <a:tailEnd/>
              </a:ln>
            </p:spPr>
            <p:txBody>
              <a:bodyPr lIns="0" tIns="0" rIns="0" bIns="0"/>
              <a:lstStyle/>
              <a:p>
                <a:pPr algn="just" eaLnBrk="0" hangingPunct="0"/>
                <a:r>
                  <a:rPr kumimoji="0" lang="en-US" altLang="zh-CN" sz="2400" dirty="0" err="1">
                    <a:latin typeface="Times New Roman" pitchFamily="18" charset="0"/>
                  </a:rPr>
                  <a:t>sideB</a:t>
                </a:r>
                <a:endParaRPr kumimoji="0" lang="en-US" altLang="zh-CN" sz="2400" dirty="0">
                  <a:latin typeface="Times New Roman" pitchFamily="18" charset="0"/>
                </a:endParaRPr>
              </a:p>
            </p:txBody>
          </p:sp>
          <p:sp>
            <p:nvSpPr>
              <p:cNvPr id="17" name="Rectangle 8"/>
              <p:cNvSpPr>
                <a:spLocks noChangeArrowheads="1"/>
              </p:cNvSpPr>
              <p:nvPr/>
            </p:nvSpPr>
            <p:spPr bwMode="auto">
              <a:xfrm>
                <a:off x="6008" y="8648"/>
                <a:ext cx="805" cy="323"/>
              </a:xfrm>
              <a:prstGeom prst="rect">
                <a:avLst/>
              </a:prstGeom>
              <a:solidFill>
                <a:srgbClr val="FFFFFF"/>
              </a:solidFill>
              <a:ln w="9525">
                <a:noFill/>
                <a:miter lim="800000"/>
                <a:headEnd/>
                <a:tailEnd/>
              </a:ln>
            </p:spPr>
            <p:txBody>
              <a:bodyPr lIns="0" tIns="0" rIns="0" bIns="0"/>
              <a:lstStyle/>
              <a:p>
                <a:pPr algn="just" eaLnBrk="0" hangingPunct="0"/>
                <a:r>
                  <a:rPr kumimoji="0" lang="en-US" altLang="zh-CN" sz="2400" dirty="0" err="1">
                    <a:latin typeface="Times New Roman" pitchFamily="18" charset="0"/>
                  </a:rPr>
                  <a:t>sideA</a:t>
                </a:r>
                <a:endParaRPr kumimoji="0" lang="en-US" altLang="zh-CN" sz="2400" dirty="0">
                  <a:latin typeface="Times New Roman" pitchFamily="18" charset="0"/>
                </a:endParaRPr>
              </a:p>
            </p:txBody>
          </p:sp>
          <p:grpSp>
            <p:nvGrpSpPr>
              <p:cNvPr id="18" name="Group 9"/>
              <p:cNvGrpSpPr>
                <a:grpSpLocks/>
              </p:cNvGrpSpPr>
              <p:nvPr/>
            </p:nvGrpSpPr>
            <p:grpSpPr bwMode="auto">
              <a:xfrm>
                <a:off x="5042" y="8627"/>
                <a:ext cx="805" cy="625"/>
                <a:chOff x="5042" y="8627"/>
                <a:chExt cx="805" cy="625"/>
              </a:xfrm>
            </p:grpSpPr>
            <p:sp>
              <p:nvSpPr>
                <p:cNvPr id="19" name="Rectangle 10"/>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2000" b="1" dirty="0">
                      <a:latin typeface="Times New Roman" pitchFamily="18" charset="0"/>
                    </a:rPr>
                    <a:t>  </a:t>
                  </a:r>
                  <a:r>
                    <a:rPr kumimoji="0" lang="en-US" altLang="zh-CN" sz="2400" dirty="0">
                      <a:latin typeface="Times New Roman" pitchFamily="18" charset="0"/>
                    </a:rPr>
                    <a:t>20</a:t>
                  </a:r>
                </a:p>
              </p:txBody>
            </p:sp>
            <p:sp>
              <p:nvSpPr>
                <p:cNvPr id="20" name="Rectangle 11"/>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2000" b="1" dirty="0">
                      <a:latin typeface="Times New Roman" pitchFamily="18" charset="0"/>
                    </a:rPr>
                    <a:t> </a:t>
                  </a:r>
                  <a:r>
                    <a:rPr kumimoji="0" lang="en-US" altLang="zh-CN" sz="2000" dirty="0">
                      <a:latin typeface="Times New Roman" pitchFamily="18" charset="0"/>
                    </a:rPr>
                    <a:t> </a:t>
                  </a:r>
                  <a:r>
                    <a:rPr kumimoji="0" lang="en-US" altLang="zh-CN" sz="2400" dirty="0">
                      <a:latin typeface="Times New Roman" pitchFamily="18" charset="0"/>
                    </a:rPr>
                    <a:t>10</a:t>
                  </a:r>
                </a:p>
              </p:txBody>
            </p:sp>
          </p:grpSp>
        </p:grpSp>
        <p:sp>
          <p:nvSpPr>
            <p:cNvPr id="12" name="Rectangle 12"/>
            <p:cNvSpPr>
              <a:spLocks noChangeArrowheads="1"/>
            </p:cNvSpPr>
            <p:nvPr/>
          </p:nvSpPr>
          <p:spPr bwMode="auto">
            <a:xfrm>
              <a:off x="1824" y="2910"/>
              <a:ext cx="616" cy="361"/>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2400" dirty="0" smtClean="0">
                  <a:latin typeface="Times New Roman" pitchFamily="18" charset="0"/>
                </a:rPr>
                <a:t>  0xAA11</a:t>
              </a:r>
              <a:endParaRPr kumimoji="0" lang="en-US" altLang="zh-CN" sz="2400" dirty="0">
                <a:latin typeface="Times New Roman" pitchFamily="18" charset="0"/>
              </a:endParaRPr>
            </a:p>
          </p:txBody>
        </p:sp>
        <p:sp>
          <p:nvSpPr>
            <p:cNvPr id="14" name="Line 13"/>
            <p:cNvSpPr>
              <a:spLocks noChangeShapeType="1"/>
            </p:cNvSpPr>
            <p:nvPr/>
          </p:nvSpPr>
          <p:spPr bwMode="auto">
            <a:xfrm flipV="1">
              <a:off x="2436" y="2912"/>
              <a:ext cx="450" cy="8"/>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15" name="Rectangle 14"/>
            <p:cNvSpPr>
              <a:spLocks noChangeArrowheads="1"/>
            </p:cNvSpPr>
            <p:nvPr/>
          </p:nvSpPr>
          <p:spPr bwMode="auto">
            <a:xfrm>
              <a:off x="1823" y="2668"/>
              <a:ext cx="1043" cy="157"/>
            </a:xfrm>
            <a:prstGeom prst="rect">
              <a:avLst/>
            </a:prstGeom>
            <a:solidFill>
              <a:srgbClr val="FFFFFF"/>
            </a:solidFill>
            <a:ln w="9525">
              <a:noFill/>
              <a:miter lim="800000"/>
              <a:headEnd/>
              <a:tailEnd/>
            </a:ln>
          </p:spPr>
          <p:txBody>
            <a:bodyPr lIns="0" tIns="0" rIns="0" bIns="0"/>
            <a:lstStyle/>
            <a:p>
              <a:pPr algn="just" eaLnBrk="0" hangingPunct="0"/>
              <a:r>
                <a:rPr lang="en-US" altLang="zh-CN" sz="2800" dirty="0" err="1" smtClean="0">
                  <a:solidFill>
                    <a:srgbClr val="0070C0"/>
                  </a:solidFill>
                  <a:effectLst>
                    <a:outerShdw blurRad="38100" dist="38100" dir="2700000" algn="tl">
                      <a:srgbClr val="000000">
                        <a:alpha val="43137"/>
                      </a:srgbClr>
                    </a:outerShdw>
                  </a:effectLst>
                  <a:latin typeface="Times New Roman" pitchFamily="18" charset="0"/>
                </a:rPr>
                <a:t>r</a:t>
              </a:r>
              <a:r>
                <a:rPr kumimoji="0" lang="en-US" altLang="zh-CN" sz="2800" dirty="0" err="1" smtClean="0">
                  <a:solidFill>
                    <a:srgbClr val="0070C0"/>
                  </a:solidFill>
                  <a:effectLst>
                    <a:outerShdw blurRad="38100" dist="38100" dir="2700000" algn="tl">
                      <a:srgbClr val="000000">
                        <a:alpha val="43137"/>
                      </a:srgbClr>
                    </a:outerShdw>
                  </a:effectLst>
                  <a:latin typeface="Times New Roman" pitchFamily="18" charset="0"/>
                </a:rPr>
                <a:t>ect</a:t>
              </a:r>
              <a:endParaRPr kumimoji="0" lang="en-US" altLang="zh-CN" sz="2800" dirty="0">
                <a:solidFill>
                  <a:srgbClr val="0070C0"/>
                </a:solidFill>
                <a:effectLst>
                  <a:outerShdw blurRad="38100" dist="38100" dir="2700000" algn="tl">
                    <a:srgbClr val="000000">
                      <a:alpha val="43137"/>
                    </a:srgbClr>
                  </a:outerShdw>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61253" y="2047598"/>
            <a:ext cx="7742417"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一个类通过</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new</a:t>
            </a:r>
            <a:r>
              <a:rPr lang="zh-CN" altLang="en-US" sz="2800" dirty="0" smtClean="0">
                <a:solidFill>
                  <a:schemeClr val="tx1"/>
                </a:solidFill>
                <a:ea typeface="宋体" panose="02010600030101010101" pitchFamily="2" charset="-122"/>
              </a:rPr>
              <a:t>运算符可以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创建多个对象</a:t>
            </a:r>
            <a:r>
              <a:rPr lang="zh-CN" altLang="en-US" sz="2800" dirty="0" smtClean="0">
                <a:solidFill>
                  <a:schemeClr val="tx1"/>
                </a:solidFill>
                <a:ea typeface="宋体" panose="02010600030101010101" pitchFamily="2" charset="-122"/>
              </a:rPr>
              <a:t>，这些对象将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被分配不同的内存空间</a:t>
            </a:r>
            <a:r>
              <a:rPr lang="zh-CN" altLang="en-US" sz="2800" dirty="0" smtClean="0">
                <a:solidFill>
                  <a:schemeClr val="tx1"/>
                </a:solidFill>
                <a:ea typeface="宋体" panose="02010600030101010101" pitchFamily="2" charset="-122"/>
              </a:rPr>
              <a:t>，因此，</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改变其中一个对象的状态不会影响其它对象的状态</a:t>
            </a:r>
            <a:r>
              <a:rPr lang="zh-CN" altLang="en-US" sz="2800" dirty="0" smtClean="0">
                <a:solidFill>
                  <a:schemeClr val="tx1"/>
                </a:solidFill>
                <a:ea typeface="宋体" panose="02010600030101010101" pitchFamily="2" charset="-122"/>
              </a:rPr>
              <a:t>。例如，我们用</a:t>
            </a:r>
            <a:r>
              <a:rPr lang="en-US" altLang="zh-CN" sz="2800" dirty="0" err="1" smtClean="0">
                <a:solidFill>
                  <a:schemeClr val="tx1"/>
                </a:solidFill>
                <a:ea typeface="宋体" panose="02010600030101010101" pitchFamily="2" charset="-122"/>
              </a:rPr>
              <a:t>Rect</a:t>
            </a:r>
            <a:r>
              <a:rPr lang="zh-CN" altLang="en-US" sz="2800" dirty="0" smtClean="0">
                <a:solidFill>
                  <a:schemeClr val="tx1"/>
                </a:solidFill>
                <a:ea typeface="宋体" panose="02010600030101010101" pitchFamily="2" charset="-122"/>
              </a:rPr>
              <a:t>类创建两个对象 </a:t>
            </a:r>
            <a:r>
              <a:rPr lang="en-US" altLang="zh-CN" sz="2800" dirty="0" smtClean="0">
                <a:solidFill>
                  <a:schemeClr val="tx1"/>
                </a:solidFill>
                <a:ea typeface="宋体" panose="02010600030101010101" pitchFamily="2" charset="-122"/>
              </a:rPr>
              <a:t>rect1,rect2</a:t>
            </a:r>
            <a:r>
              <a:rPr lang="zh-CN" altLang="en-US" sz="2800" dirty="0" smtClean="0">
                <a:solidFill>
                  <a:schemeClr val="tx1"/>
                </a:solidFill>
                <a:ea typeface="宋体" panose="02010600030101010101" pitchFamily="2" charset="-122"/>
              </a:rPr>
              <a:t>：</a:t>
            </a:r>
          </a:p>
          <a:p>
            <a:pPr>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rect1 =new </a:t>
            </a:r>
            <a:r>
              <a:rPr lang="en-US" altLang="zh-CN" sz="2800" dirty="0" err="1" smtClean="0">
                <a:solidFill>
                  <a:schemeClr val="tx1"/>
                </a:solidFill>
                <a:ea typeface="宋体" panose="02010600030101010101" pitchFamily="2" charset="-122"/>
              </a:rPr>
              <a:t>Rect</a:t>
            </a:r>
            <a:r>
              <a:rPr lang="en-US" altLang="zh-CN" sz="2800" dirty="0" smtClean="0">
                <a:solidFill>
                  <a:schemeClr val="tx1"/>
                </a:solidFill>
                <a:ea typeface="宋体" panose="02010600030101010101" pitchFamily="2" charset="-122"/>
              </a:rPr>
              <a:t>(10,20);</a:t>
            </a:r>
          </a:p>
          <a:p>
            <a:pPr>
              <a:spcBef>
                <a:spcPct val="0"/>
              </a:spcBef>
              <a:buSzTx/>
              <a:buNone/>
            </a:pPr>
            <a:r>
              <a:rPr lang="en-US" altLang="zh-CN" sz="2800" dirty="0" smtClean="0">
                <a:solidFill>
                  <a:schemeClr val="tx1"/>
                </a:solidFill>
                <a:ea typeface="宋体" panose="02010600030101010101" pitchFamily="2" charset="-122"/>
              </a:rPr>
              <a:t>              rect2 =new </a:t>
            </a:r>
            <a:r>
              <a:rPr lang="en-US" altLang="zh-CN" sz="2800" dirty="0" err="1" smtClean="0">
                <a:solidFill>
                  <a:schemeClr val="tx1"/>
                </a:solidFill>
                <a:ea typeface="宋体" panose="02010600030101010101" pitchFamily="2" charset="-122"/>
              </a:rPr>
              <a:t>Rect</a:t>
            </a:r>
            <a:r>
              <a:rPr lang="en-US" altLang="zh-CN" sz="2800" dirty="0" smtClean="0">
                <a:solidFill>
                  <a:schemeClr val="tx1"/>
                </a:solidFill>
                <a:ea typeface="宋体" panose="02010600030101010101" pitchFamily="2" charset="-122"/>
              </a:rPr>
              <a:t>(33,66);</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grpSp>
        <p:nvGrpSpPr>
          <p:cNvPr id="40" name="组合 39"/>
          <p:cNvGrpSpPr/>
          <p:nvPr/>
        </p:nvGrpSpPr>
        <p:grpSpPr>
          <a:xfrm>
            <a:off x="2155873" y="4965896"/>
            <a:ext cx="4986118" cy="1413681"/>
            <a:chOff x="2155873" y="4965896"/>
            <a:chExt cx="4986118" cy="1413681"/>
          </a:xfrm>
        </p:grpSpPr>
        <p:grpSp>
          <p:nvGrpSpPr>
            <p:cNvPr id="18" name="Group 53"/>
            <p:cNvGrpSpPr>
              <a:grpSpLocks/>
            </p:cNvGrpSpPr>
            <p:nvPr/>
          </p:nvGrpSpPr>
          <p:grpSpPr bwMode="auto">
            <a:xfrm>
              <a:off x="3411366" y="5366215"/>
              <a:ext cx="1216025" cy="411162"/>
              <a:chOff x="5042" y="8627"/>
              <a:chExt cx="1771" cy="646"/>
            </a:xfrm>
          </p:grpSpPr>
          <p:sp>
            <p:nvSpPr>
              <p:cNvPr id="21" name="Rectangle 54"/>
              <p:cNvSpPr>
                <a:spLocks noChangeArrowheads="1"/>
              </p:cNvSpPr>
              <p:nvPr/>
            </p:nvSpPr>
            <p:spPr bwMode="auto">
              <a:xfrm>
                <a:off x="6008" y="8971"/>
                <a:ext cx="805" cy="302"/>
              </a:xfrm>
              <a:prstGeom prst="rect">
                <a:avLst/>
              </a:prstGeom>
              <a:solidFill>
                <a:srgbClr val="FFFFFF"/>
              </a:solidFill>
              <a:ln w="9525">
                <a:noFill/>
                <a:miter lim="800000"/>
                <a:headEnd/>
                <a:tailEnd/>
              </a:ln>
            </p:spPr>
            <p:txBody>
              <a:bodyPr lIns="0" tIns="0" rIns="0" bIns="0"/>
              <a:lstStyle/>
              <a:p>
                <a:pPr algn="just" eaLnBrk="0" hangingPunct="0"/>
                <a:r>
                  <a:rPr kumimoji="0" lang="en-US" altLang="zh-CN" sz="1600" dirty="0" err="1">
                    <a:latin typeface="Times New Roman" pitchFamily="18" charset="0"/>
                  </a:rPr>
                  <a:t>sideB</a:t>
                </a:r>
                <a:endParaRPr kumimoji="0" lang="en-US" altLang="zh-CN" sz="1600" dirty="0">
                  <a:latin typeface="Times New Roman" pitchFamily="18" charset="0"/>
                </a:endParaRPr>
              </a:p>
            </p:txBody>
          </p:sp>
          <p:sp>
            <p:nvSpPr>
              <p:cNvPr id="22" name="Rectangle 55"/>
              <p:cNvSpPr>
                <a:spLocks noChangeArrowheads="1"/>
              </p:cNvSpPr>
              <p:nvPr/>
            </p:nvSpPr>
            <p:spPr bwMode="auto">
              <a:xfrm>
                <a:off x="6008" y="8648"/>
                <a:ext cx="805" cy="323"/>
              </a:xfrm>
              <a:prstGeom prst="rect">
                <a:avLst/>
              </a:prstGeom>
              <a:solidFill>
                <a:srgbClr val="FFFFFF"/>
              </a:solidFill>
              <a:ln w="9525">
                <a:noFill/>
                <a:miter lim="800000"/>
                <a:headEnd/>
                <a:tailEnd/>
              </a:ln>
            </p:spPr>
            <p:txBody>
              <a:bodyPr lIns="0" tIns="0" rIns="0" bIns="0"/>
              <a:lstStyle/>
              <a:p>
                <a:pPr algn="just" eaLnBrk="0" hangingPunct="0"/>
                <a:r>
                  <a:rPr kumimoji="0" lang="en-US" altLang="zh-CN" sz="1600">
                    <a:latin typeface="Times New Roman" pitchFamily="18" charset="0"/>
                  </a:rPr>
                  <a:t>sideA</a:t>
                </a:r>
              </a:p>
            </p:txBody>
          </p:sp>
          <p:grpSp>
            <p:nvGrpSpPr>
              <p:cNvPr id="23" name="Group 56"/>
              <p:cNvGrpSpPr>
                <a:grpSpLocks/>
              </p:cNvGrpSpPr>
              <p:nvPr/>
            </p:nvGrpSpPr>
            <p:grpSpPr bwMode="auto">
              <a:xfrm>
                <a:off x="5042" y="8627"/>
                <a:ext cx="805" cy="625"/>
                <a:chOff x="5042" y="8627"/>
                <a:chExt cx="805" cy="625"/>
              </a:xfrm>
            </p:grpSpPr>
            <p:sp>
              <p:nvSpPr>
                <p:cNvPr id="24" name="Rectangle 57"/>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900">
                      <a:latin typeface="Times New Roman" pitchFamily="18" charset="0"/>
                    </a:rPr>
                    <a:t> </a:t>
                  </a:r>
                  <a:r>
                    <a:rPr kumimoji="0" lang="en-US" altLang="zh-CN" sz="1600">
                      <a:latin typeface="Times New Roman" pitchFamily="18" charset="0"/>
                    </a:rPr>
                    <a:t> 20</a:t>
                  </a:r>
                </a:p>
              </p:txBody>
            </p:sp>
            <p:sp>
              <p:nvSpPr>
                <p:cNvPr id="25" name="Rectangle 58"/>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900" b="1">
                      <a:latin typeface="Times New Roman" pitchFamily="18" charset="0"/>
                    </a:rPr>
                    <a:t> </a:t>
                  </a:r>
                  <a:r>
                    <a:rPr kumimoji="0" lang="en-US" altLang="zh-CN" sz="1600">
                      <a:latin typeface="Times New Roman" pitchFamily="18" charset="0"/>
                    </a:rPr>
                    <a:t> 10</a:t>
                  </a:r>
                </a:p>
              </p:txBody>
            </p:sp>
          </p:grpSp>
        </p:grpSp>
        <p:sp>
          <p:nvSpPr>
            <p:cNvPr id="26" name="Rectangle 59"/>
            <p:cNvSpPr>
              <a:spLocks noChangeArrowheads="1"/>
            </p:cNvSpPr>
            <p:nvPr/>
          </p:nvSpPr>
          <p:spPr bwMode="auto">
            <a:xfrm>
              <a:off x="2169941" y="5355102"/>
              <a:ext cx="762000" cy="228600"/>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1600">
                  <a:latin typeface="Times New Roman" pitchFamily="18" charset="0"/>
                </a:rPr>
                <a:t>0xAA11</a:t>
              </a:r>
            </a:p>
          </p:txBody>
        </p:sp>
        <p:sp>
          <p:nvSpPr>
            <p:cNvPr id="27" name="Line 60"/>
            <p:cNvSpPr>
              <a:spLocks noChangeShapeType="1"/>
            </p:cNvSpPr>
            <p:nvPr/>
          </p:nvSpPr>
          <p:spPr bwMode="auto">
            <a:xfrm>
              <a:off x="2931941" y="5355102"/>
              <a:ext cx="454025" cy="0"/>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28" name="Rectangle 61"/>
            <p:cNvSpPr>
              <a:spLocks noChangeArrowheads="1"/>
            </p:cNvSpPr>
            <p:nvPr/>
          </p:nvSpPr>
          <p:spPr bwMode="auto">
            <a:xfrm>
              <a:off x="2155873" y="4979963"/>
              <a:ext cx="1143000" cy="304800"/>
            </a:xfrm>
            <a:prstGeom prst="rect">
              <a:avLst/>
            </a:prstGeom>
            <a:solidFill>
              <a:srgbClr val="FFFFFF"/>
            </a:solidFill>
            <a:ln w="9525">
              <a:noFill/>
              <a:miter lim="800000"/>
              <a:headEnd/>
              <a:tailEnd/>
            </a:ln>
          </p:spPr>
          <p:txBody>
            <a:bodyPr lIns="0" tIns="0" rIns="0" bIns="0"/>
            <a:lstStyle/>
            <a:p>
              <a:pPr algn="just" eaLnBrk="0" hangingPunct="0"/>
              <a:r>
                <a:rPr kumimoji="0" lang="en-US" altLang="zh-CN" sz="2400" dirty="0" smtClean="0">
                  <a:solidFill>
                    <a:srgbClr val="00B050"/>
                  </a:solidFill>
                  <a:effectLst>
                    <a:outerShdw blurRad="38100" dist="38100" dir="2700000" algn="tl">
                      <a:srgbClr val="000000">
                        <a:alpha val="43137"/>
                      </a:srgbClr>
                    </a:outerShdw>
                  </a:effectLst>
                  <a:latin typeface="Times New Roman" pitchFamily="18" charset="0"/>
                </a:rPr>
                <a:t>rect1</a:t>
              </a:r>
              <a:endParaRPr kumimoji="0" lang="en-US" altLang="zh-CN" sz="2400" dirty="0">
                <a:solidFill>
                  <a:srgbClr val="00B050"/>
                </a:solidFill>
                <a:effectLst>
                  <a:outerShdw blurRad="38100" dist="38100" dir="2700000" algn="tl">
                    <a:srgbClr val="000000">
                      <a:alpha val="43137"/>
                    </a:srgbClr>
                  </a:outerShdw>
                </a:effectLst>
                <a:latin typeface="Times New Roman" pitchFamily="18" charset="0"/>
              </a:endParaRPr>
            </a:p>
          </p:txBody>
        </p:sp>
        <p:sp>
          <p:nvSpPr>
            <p:cNvPr id="29" name="Text Box 62"/>
            <p:cNvSpPr txBox="1">
              <a:spLocks noChangeArrowheads="1"/>
            </p:cNvSpPr>
            <p:nvPr/>
          </p:nvSpPr>
          <p:spPr bwMode="auto">
            <a:xfrm>
              <a:off x="3832859" y="6187489"/>
              <a:ext cx="1471613" cy="192088"/>
            </a:xfrm>
            <a:prstGeom prst="rect">
              <a:avLst/>
            </a:prstGeom>
            <a:solidFill>
              <a:srgbClr val="FFFFFF"/>
            </a:solidFill>
            <a:ln w="9525">
              <a:noFill/>
              <a:miter lim="800000"/>
              <a:headEnd/>
              <a:tailEnd/>
            </a:ln>
          </p:spPr>
          <p:txBody>
            <a:bodyPr lIns="0" tIns="0" rIns="0" bIns="0"/>
            <a:lstStyle/>
            <a:p>
              <a:pPr algn="just" eaLnBrk="0" hangingPunct="0"/>
              <a:r>
                <a:rPr kumimoji="0" lang="en-US" altLang="zh-CN" sz="1600" dirty="0" smtClean="0">
                  <a:latin typeface="Times New Roman" pitchFamily="18" charset="0"/>
                </a:rPr>
                <a:t> </a:t>
              </a:r>
              <a:r>
                <a:rPr kumimoji="0" lang="zh-CN" altLang="en-US" sz="1600" dirty="0">
                  <a:latin typeface="Times New Roman" pitchFamily="18" charset="0"/>
                </a:rPr>
                <a:t>创建多个对象</a:t>
              </a:r>
            </a:p>
          </p:txBody>
        </p:sp>
        <p:grpSp>
          <p:nvGrpSpPr>
            <p:cNvPr id="30" name="Group 64"/>
            <p:cNvGrpSpPr>
              <a:grpSpLocks/>
            </p:cNvGrpSpPr>
            <p:nvPr/>
          </p:nvGrpSpPr>
          <p:grpSpPr bwMode="auto">
            <a:xfrm>
              <a:off x="5964066" y="5366215"/>
              <a:ext cx="1177925" cy="411162"/>
              <a:chOff x="5042" y="8627"/>
              <a:chExt cx="1771" cy="646"/>
            </a:xfrm>
          </p:grpSpPr>
          <p:sp>
            <p:nvSpPr>
              <p:cNvPr id="31" name="Rectangle 65"/>
              <p:cNvSpPr>
                <a:spLocks noChangeArrowheads="1"/>
              </p:cNvSpPr>
              <p:nvPr/>
            </p:nvSpPr>
            <p:spPr bwMode="auto">
              <a:xfrm>
                <a:off x="6008" y="8971"/>
                <a:ext cx="805" cy="302"/>
              </a:xfrm>
              <a:prstGeom prst="rect">
                <a:avLst/>
              </a:prstGeom>
              <a:solidFill>
                <a:srgbClr val="FFFFFF"/>
              </a:solidFill>
              <a:ln w="9525">
                <a:noFill/>
                <a:miter lim="800000"/>
                <a:headEnd/>
                <a:tailEnd/>
              </a:ln>
            </p:spPr>
            <p:txBody>
              <a:bodyPr lIns="0" tIns="0" rIns="0" bIns="0"/>
              <a:lstStyle/>
              <a:p>
                <a:pPr algn="just" eaLnBrk="0" hangingPunct="0"/>
                <a:r>
                  <a:rPr kumimoji="0" lang="en-US" altLang="zh-CN" sz="1600">
                    <a:latin typeface="Times New Roman" pitchFamily="18" charset="0"/>
                  </a:rPr>
                  <a:t>sideB</a:t>
                </a:r>
              </a:p>
            </p:txBody>
          </p:sp>
          <p:sp>
            <p:nvSpPr>
              <p:cNvPr id="32" name="Rectangle 66"/>
              <p:cNvSpPr>
                <a:spLocks noChangeArrowheads="1"/>
              </p:cNvSpPr>
              <p:nvPr/>
            </p:nvSpPr>
            <p:spPr bwMode="auto">
              <a:xfrm>
                <a:off x="6008" y="8648"/>
                <a:ext cx="805" cy="323"/>
              </a:xfrm>
              <a:prstGeom prst="rect">
                <a:avLst/>
              </a:prstGeom>
              <a:solidFill>
                <a:srgbClr val="FFFFFF"/>
              </a:solidFill>
              <a:ln w="9525">
                <a:noFill/>
                <a:miter lim="800000"/>
                <a:headEnd/>
                <a:tailEnd/>
              </a:ln>
            </p:spPr>
            <p:txBody>
              <a:bodyPr lIns="0" tIns="0" rIns="0" bIns="0"/>
              <a:lstStyle/>
              <a:p>
                <a:pPr algn="just" eaLnBrk="0" hangingPunct="0"/>
                <a:r>
                  <a:rPr kumimoji="0" lang="en-US" altLang="zh-CN" sz="1600" dirty="0" err="1">
                    <a:latin typeface="Times New Roman" pitchFamily="18" charset="0"/>
                  </a:rPr>
                  <a:t>sideA</a:t>
                </a:r>
                <a:endParaRPr kumimoji="0" lang="en-US" altLang="zh-CN" sz="1600" dirty="0">
                  <a:latin typeface="Times New Roman" pitchFamily="18" charset="0"/>
                </a:endParaRPr>
              </a:p>
            </p:txBody>
          </p:sp>
          <p:grpSp>
            <p:nvGrpSpPr>
              <p:cNvPr id="33" name="Group 67"/>
              <p:cNvGrpSpPr>
                <a:grpSpLocks/>
              </p:cNvGrpSpPr>
              <p:nvPr/>
            </p:nvGrpSpPr>
            <p:grpSpPr bwMode="auto">
              <a:xfrm>
                <a:off x="5042" y="8627"/>
                <a:ext cx="805" cy="625"/>
                <a:chOff x="5042" y="8627"/>
                <a:chExt cx="805" cy="625"/>
              </a:xfrm>
            </p:grpSpPr>
            <p:sp>
              <p:nvSpPr>
                <p:cNvPr id="34" name="Rectangle 68"/>
                <p:cNvSpPr>
                  <a:spLocks noChangeArrowheads="1"/>
                </p:cNvSpPr>
                <p:nvPr/>
              </p:nvSpPr>
              <p:spPr bwMode="auto">
                <a:xfrm>
                  <a:off x="5042" y="8950"/>
                  <a:ext cx="805" cy="302"/>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900" b="1">
                      <a:latin typeface="Times New Roman" pitchFamily="18" charset="0"/>
                    </a:rPr>
                    <a:t> </a:t>
                  </a:r>
                  <a:r>
                    <a:rPr kumimoji="0" lang="en-US" altLang="zh-CN" sz="1600" b="1">
                      <a:latin typeface="Times New Roman" pitchFamily="18" charset="0"/>
                    </a:rPr>
                    <a:t> </a:t>
                  </a:r>
                  <a:r>
                    <a:rPr kumimoji="0" lang="en-US" altLang="zh-CN" sz="1600">
                      <a:latin typeface="Times New Roman" pitchFamily="18" charset="0"/>
                    </a:rPr>
                    <a:t>66</a:t>
                  </a:r>
                </a:p>
              </p:txBody>
            </p:sp>
            <p:sp>
              <p:nvSpPr>
                <p:cNvPr id="35" name="Rectangle 69"/>
                <p:cNvSpPr>
                  <a:spLocks noChangeArrowheads="1"/>
                </p:cNvSpPr>
                <p:nvPr/>
              </p:nvSpPr>
              <p:spPr bwMode="auto">
                <a:xfrm>
                  <a:off x="5042" y="8627"/>
                  <a:ext cx="805" cy="323"/>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1600" b="1">
                      <a:latin typeface="Times New Roman" pitchFamily="18" charset="0"/>
                    </a:rPr>
                    <a:t> </a:t>
                  </a:r>
                  <a:r>
                    <a:rPr kumimoji="0" lang="en-US" altLang="zh-CN" sz="1600">
                      <a:latin typeface="Times New Roman" pitchFamily="18" charset="0"/>
                    </a:rPr>
                    <a:t> 33</a:t>
                  </a:r>
                </a:p>
              </p:txBody>
            </p:sp>
          </p:grpSp>
        </p:grpSp>
        <p:sp>
          <p:nvSpPr>
            <p:cNvPr id="36" name="Rectangle 70"/>
            <p:cNvSpPr>
              <a:spLocks noChangeArrowheads="1"/>
            </p:cNvSpPr>
            <p:nvPr/>
          </p:nvSpPr>
          <p:spPr bwMode="auto">
            <a:xfrm>
              <a:off x="4836941" y="5355102"/>
              <a:ext cx="685800" cy="228600"/>
            </a:xfrm>
            <a:prstGeom prst="rect">
              <a:avLst/>
            </a:prstGeom>
            <a:solidFill>
              <a:srgbClr val="FFFFFF"/>
            </a:solidFill>
            <a:ln w="9525">
              <a:solidFill>
                <a:srgbClr val="000000"/>
              </a:solidFill>
              <a:miter lim="800000"/>
              <a:headEnd/>
              <a:tailEnd/>
            </a:ln>
          </p:spPr>
          <p:txBody>
            <a:bodyPr lIns="0" tIns="0" rIns="0" bIns="0"/>
            <a:lstStyle/>
            <a:p>
              <a:pPr algn="just" eaLnBrk="0" hangingPunct="0"/>
              <a:r>
                <a:rPr kumimoji="0" lang="en-US" altLang="zh-CN" sz="1600" dirty="0">
                  <a:latin typeface="Times New Roman" pitchFamily="18" charset="0"/>
                </a:rPr>
                <a:t>0xBB42</a:t>
              </a:r>
            </a:p>
          </p:txBody>
        </p:sp>
        <p:sp>
          <p:nvSpPr>
            <p:cNvPr id="37" name="Line 71"/>
            <p:cNvSpPr>
              <a:spLocks noChangeShapeType="1"/>
            </p:cNvSpPr>
            <p:nvPr/>
          </p:nvSpPr>
          <p:spPr bwMode="auto">
            <a:xfrm>
              <a:off x="5522741" y="5355102"/>
              <a:ext cx="439738" cy="0"/>
            </a:xfrm>
            <a:prstGeom prst="line">
              <a:avLst/>
            </a:prstGeom>
            <a:noFill/>
            <a:ln w="9525">
              <a:solidFill>
                <a:srgbClr val="000000"/>
              </a:solidFill>
              <a:round/>
              <a:headEnd/>
              <a:tailEnd type="triangle" w="med" len="med"/>
            </a:ln>
          </p:spPr>
          <p:txBody>
            <a:bodyPr lIns="0" tIns="0" rIns="0" bIns="0"/>
            <a:lstStyle/>
            <a:p>
              <a:endParaRPr lang="zh-CN" altLang="en-US"/>
            </a:p>
          </p:txBody>
        </p:sp>
        <p:sp>
          <p:nvSpPr>
            <p:cNvPr id="38" name="Rectangle 72"/>
            <p:cNvSpPr>
              <a:spLocks noChangeArrowheads="1"/>
            </p:cNvSpPr>
            <p:nvPr/>
          </p:nvSpPr>
          <p:spPr bwMode="auto">
            <a:xfrm>
              <a:off x="4822873" y="4965896"/>
              <a:ext cx="1295400" cy="228600"/>
            </a:xfrm>
            <a:prstGeom prst="rect">
              <a:avLst/>
            </a:prstGeom>
            <a:solidFill>
              <a:srgbClr val="FFFFFF"/>
            </a:solidFill>
            <a:ln w="9525">
              <a:noFill/>
              <a:miter lim="800000"/>
              <a:headEnd/>
              <a:tailEnd/>
            </a:ln>
          </p:spPr>
          <p:txBody>
            <a:bodyPr lIns="0" tIns="0" rIns="0" bIns="0"/>
            <a:lstStyle/>
            <a:p>
              <a:pPr algn="just" eaLnBrk="0" hangingPunct="0"/>
              <a:r>
                <a:rPr kumimoji="0" lang="en-US" altLang="zh-CN" sz="2400" dirty="0" smtClean="0">
                  <a:solidFill>
                    <a:srgbClr val="00B050"/>
                  </a:solidFill>
                  <a:effectLst>
                    <a:outerShdw blurRad="38100" dist="38100" dir="2700000" algn="tl">
                      <a:srgbClr val="000000">
                        <a:alpha val="43137"/>
                      </a:srgbClr>
                    </a:outerShdw>
                  </a:effectLst>
                  <a:latin typeface="Times New Roman" pitchFamily="18" charset="0"/>
                </a:rPr>
                <a:t>rect2</a:t>
              </a:r>
              <a:endParaRPr kumimoji="0" lang="en-US" altLang="zh-CN" sz="2400" dirty="0">
                <a:solidFill>
                  <a:srgbClr val="00B050"/>
                </a:solidFill>
                <a:effectLst>
                  <a:outerShdw blurRad="38100" dist="38100" dir="2700000" algn="tl">
                    <a:srgbClr val="000000">
                      <a:alpha val="43137"/>
                    </a:srgbClr>
                  </a:outerShdw>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174375" y="1713083"/>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通过使用运算符“</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0000"/>
                </a:solidFill>
                <a:ea typeface="宋体" panose="02010600030101010101" pitchFamily="2" charset="-122"/>
              </a:rPr>
              <a:t>”</a:t>
            </a:r>
            <a:r>
              <a:rPr lang="zh-CN" altLang="en-US" sz="2800" dirty="0" smtClean="0">
                <a:solidFill>
                  <a:srgbClr val="000000"/>
                </a:solidFill>
                <a:ea typeface="宋体" panose="02010600030101010101" pitchFamily="2" charset="-122"/>
              </a:rPr>
              <a:t>，对象可以实现对自己的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变量</a:t>
            </a:r>
            <a:r>
              <a:rPr lang="zh-CN" altLang="en-US" sz="2800" dirty="0" smtClean="0">
                <a:solidFill>
                  <a:srgbClr val="000000"/>
                </a:solidFill>
                <a:ea typeface="宋体" panose="02010600030101010101" pitchFamily="2" charset="-122"/>
              </a:rPr>
              <a:t>访问 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rgbClr val="000000"/>
                </a:solidFill>
                <a:ea typeface="宋体" panose="02010600030101010101" pitchFamily="2" charset="-122"/>
              </a:rPr>
              <a:t>的调用。</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5.</a:t>
            </a:r>
            <a:r>
              <a:rPr lang="zh-CN" altLang="en-US" dirty="0" smtClean="0">
                <a:ea typeface="宋体" panose="02010600030101010101" pitchFamily="2" charset="-122"/>
              </a:rPr>
              <a:t>使用对象</a:t>
            </a:r>
            <a:endParaRPr lang="en-US" altLang="zh-CN" sz="3000" dirty="0">
              <a:ea typeface="宋体" panose="02010600030101010101" pitchFamily="2" charset="-122"/>
            </a:endParaRPr>
          </a:p>
        </p:txBody>
      </p:sp>
      <p:sp>
        <p:nvSpPr>
          <p:cNvPr id="12" name="Rectangle 77"/>
          <p:cNvSpPr>
            <a:spLocks noChangeArrowheads="1"/>
          </p:cNvSpPr>
          <p:nvPr/>
        </p:nvSpPr>
        <p:spPr bwMode="auto">
          <a:xfrm>
            <a:off x="1152000" y="2940564"/>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对象操作自己的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变量</a:t>
            </a:r>
            <a:r>
              <a:rPr lang="zh-CN" altLang="en-US" sz="2800" dirty="0" smtClean="0">
                <a:solidFill>
                  <a:schemeClr val="tx1"/>
                </a:solidFill>
                <a:ea typeface="宋体" panose="02010600030101010101" pitchFamily="2" charset="-122"/>
              </a:rPr>
              <a:t>（对象的属性）</a:t>
            </a: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52000" y="3608751"/>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对象调用类中的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rgbClr val="000000"/>
                </a:solidFill>
                <a:ea typeface="宋体" panose="02010600030101010101" pitchFamily="2" charset="-122"/>
              </a:rPr>
              <a:t>（对象的功能）</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1" name="Text Box 78"/>
          <p:cNvSpPr txBox="1">
            <a:spLocks noChangeArrowheads="1"/>
          </p:cNvSpPr>
          <p:nvPr/>
        </p:nvSpPr>
        <p:spPr bwMode="gray">
          <a:xfrm>
            <a:off x="1152000" y="4356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hlinkClick r:id="rId3" action="ppaction://hlinkfile"/>
              </a:rPr>
              <a:t>3-1</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881063" y="13930"/>
            <a:ext cx="7958137" cy="1011238"/>
          </a:xfrm>
        </p:spPr>
        <p:txBody>
          <a:bodyPr/>
          <a:lstStyle/>
          <a:p>
            <a:pPr algn="ctr" eaLnBrk="1" hangingPunct="1"/>
            <a:r>
              <a:rPr lang="zh-CN" altLang="en-US" sz="4100" dirty="0">
                <a:ea typeface="宋体" panose="02010600030101010101" pitchFamily="2" charset="-122"/>
              </a:rPr>
              <a:t>目  录</a:t>
            </a:r>
            <a:endParaRPr lang="en-US" altLang="zh-CN" sz="4100" dirty="0">
              <a:ea typeface="宋体" panose="02010600030101010101" pitchFamily="2" charset="-122"/>
            </a:endParaRPr>
          </a:p>
        </p:txBody>
      </p:sp>
      <p:sp>
        <p:nvSpPr>
          <p:cNvPr id="6147" name="Line 36"/>
          <p:cNvSpPr>
            <a:spLocks noChangeShapeType="1"/>
          </p:cNvSpPr>
          <p:nvPr/>
        </p:nvSpPr>
        <p:spPr bwMode="auto">
          <a:xfrm flipV="1">
            <a:off x="3648825" y="2991290"/>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610665" y="3918687"/>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39"/>
          <p:cNvGrpSpPr>
            <a:grpSpLocks/>
          </p:cNvGrpSpPr>
          <p:nvPr/>
        </p:nvGrpSpPr>
        <p:grpSpPr bwMode="auto">
          <a:xfrm>
            <a:off x="3343964" y="2095940"/>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Group 42"/>
          <p:cNvGrpSpPr>
            <a:grpSpLocks/>
          </p:cNvGrpSpPr>
          <p:nvPr/>
        </p:nvGrpSpPr>
        <p:grpSpPr bwMode="auto">
          <a:xfrm>
            <a:off x="3277289" y="4462902"/>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4342379" y="1825608"/>
            <a:ext cx="3847464" cy="58632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4367374" y="1876230"/>
            <a:ext cx="379142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一、面向对象编程概念</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6154" name="AutoShape 47"/>
          <p:cNvSpPr>
            <a:spLocks noChangeArrowheads="1"/>
          </p:cNvSpPr>
          <p:nvPr/>
        </p:nvSpPr>
        <p:spPr bwMode="gray">
          <a:xfrm>
            <a:off x="4293802" y="2721924"/>
            <a:ext cx="3882789" cy="57285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4139302" y="1997515"/>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4100531" y="291828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4303731" y="3633339"/>
            <a:ext cx="3846356" cy="546959"/>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4090602" y="3844073"/>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4327406" y="4496907"/>
            <a:ext cx="3822681" cy="6171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4150414" y="4685152"/>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4" name="Group 60"/>
          <p:cNvGrpSpPr>
            <a:grpSpLocks/>
          </p:cNvGrpSpPr>
          <p:nvPr/>
        </p:nvGrpSpPr>
        <p:grpSpPr bwMode="auto">
          <a:xfrm>
            <a:off x="1511989" y="2226115"/>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383" y="2160"/>
              <a:ext cx="1214" cy="677"/>
            </a:xfrm>
            <a:prstGeom prst="rect">
              <a:avLst/>
            </a:prstGeom>
            <a:noFill/>
            <a:ln>
              <a:noFill/>
            </a:ln>
            <a:effectLst/>
            <a:extLst>
              <a:ext uri="{909E8E84-426E-40DD-AFC4-6F175D3DCCD1}">
                <a14:hiddenFill xmlns="" xmlns:a14="http://schemas.microsoft.com/office/drawing/2010/main">
                  <a:solidFill>
                    <a:srgbClr val="CC33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第三章</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主要内容</a:t>
              </a:r>
              <a:endPar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grpSp>
      <p:sp>
        <p:nvSpPr>
          <p:cNvPr id="39" name="Rectangle 46"/>
          <p:cNvSpPr>
            <a:spLocks noChangeArrowheads="1"/>
          </p:cNvSpPr>
          <p:nvPr/>
        </p:nvSpPr>
        <p:spPr bwMode="auto">
          <a:xfrm>
            <a:off x="4472066" y="2720935"/>
            <a:ext cx="3430747"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二、类的结构及使用</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1" name="Rectangle 46"/>
          <p:cNvSpPr>
            <a:spLocks noChangeArrowheads="1"/>
          </p:cNvSpPr>
          <p:nvPr/>
        </p:nvSpPr>
        <p:spPr bwMode="auto">
          <a:xfrm>
            <a:off x="4499102" y="3641593"/>
            <a:ext cx="1266693"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三、包</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2" name="Rectangle 46"/>
          <p:cNvSpPr>
            <a:spLocks noChangeArrowheads="1"/>
          </p:cNvSpPr>
          <p:nvPr/>
        </p:nvSpPr>
        <p:spPr bwMode="auto">
          <a:xfrm>
            <a:off x="4557963" y="4543887"/>
            <a:ext cx="2348720"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四、访问权限</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 xmlns:p14="http://schemas.microsoft.com/office/powerpoint/2010/main" val="3623377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174375" y="1713083"/>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如果两个对象有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相同的引用</a:t>
            </a:r>
            <a:r>
              <a:rPr lang="zh-CN" altLang="en-US" sz="2800" dirty="0" smtClean="0">
                <a:solidFill>
                  <a:srgbClr val="000000"/>
                </a:solidFill>
                <a:ea typeface="宋体" panose="02010600030101010101" pitchFamily="2" charset="-122"/>
              </a:rPr>
              <a:t>，那么就具有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同样的实体</a:t>
            </a:r>
            <a:r>
              <a:rPr lang="zh-CN" altLang="en-US" sz="2800" dirty="0" smtClean="0">
                <a:solidFill>
                  <a:srgbClr val="000000"/>
                </a:solidFill>
                <a:ea typeface="宋体" panose="02010600030101010101" pitchFamily="2" charset="-122"/>
              </a:rPr>
              <a:t>。</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6. </a:t>
            </a:r>
            <a:r>
              <a:rPr lang="zh-CN" altLang="en-US" dirty="0" smtClean="0">
                <a:ea typeface="宋体" panose="02010600030101010101" pitchFamily="2" charset="-122"/>
              </a:rPr>
              <a:t>对象的引用与实体 </a:t>
            </a:r>
            <a:endParaRPr lang="en-US" altLang="zh-CN" sz="3000" dirty="0">
              <a:ea typeface="宋体" panose="02010600030101010101" pitchFamily="2" charset="-122"/>
            </a:endParaRPr>
          </a:p>
        </p:txBody>
      </p:sp>
      <p:sp>
        <p:nvSpPr>
          <p:cNvPr id="12" name="Rectangle 77"/>
          <p:cNvSpPr>
            <a:spLocks noChangeArrowheads="1"/>
          </p:cNvSpPr>
          <p:nvPr/>
        </p:nvSpPr>
        <p:spPr bwMode="auto">
          <a:xfrm>
            <a:off x="1137932" y="2940564"/>
            <a:ext cx="7400357" cy="34101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假如使用例子</a:t>
            </a:r>
            <a:r>
              <a:rPr lang="en-US" altLang="zh-CN" sz="2800" dirty="0" smtClean="0">
                <a:solidFill>
                  <a:schemeClr val="tx1"/>
                </a:solidFill>
                <a:ea typeface="宋体" panose="02010600030101010101" pitchFamily="2" charset="-122"/>
              </a:rPr>
              <a:t>3-1“Lader”</a:t>
            </a:r>
            <a:r>
              <a:rPr lang="zh-CN" altLang="en-US" sz="2800" dirty="0" smtClean="0">
                <a:solidFill>
                  <a:schemeClr val="tx1"/>
                </a:solidFill>
                <a:ea typeface="宋体" panose="02010600030101010101" pitchFamily="2" charset="-122"/>
              </a:rPr>
              <a:t>类的构造方法创建了两个对象 </a:t>
            </a:r>
            <a:r>
              <a:rPr lang="en-US" altLang="zh-CN" sz="2800" dirty="0" smtClean="0">
                <a:solidFill>
                  <a:schemeClr val="tx1"/>
                </a:solidFill>
                <a:ea typeface="宋体" panose="02010600030101010101" pitchFamily="2" charset="-122"/>
              </a:rPr>
              <a:t>t1</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t2</a:t>
            </a:r>
            <a:r>
              <a:rPr lang="zh-CN" altLang="en-US" sz="2800" dirty="0" smtClean="0">
                <a:solidFill>
                  <a:schemeClr val="tx1"/>
                </a:solidFill>
                <a:ea typeface="宋体" panose="02010600030101010101" pitchFamily="2" charset="-122"/>
              </a:rPr>
              <a:t>。</a:t>
            </a:r>
          </a:p>
          <a:p>
            <a:pPr>
              <a:lnSpc>
                <a:spcPct val="110000"/>
              </a:lnSpc>
              <a:spcBef>
                <a:spcPct val="0"/>
              </a:spcBef>
              <a:buSzTx/>
              <a:buNone/>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t1=new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Lader</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(11,22,33);</a:t>
            </a:r>
          </a:p>
          <a:p>
            <a:pPr>
              <a:lnSpc>
                <a:spcPct val="110000"/>
              </a:lnSpc>
              <a:spcBef>
                <a:spcPct val="0"/>
              </a:spcBef>
              <a:buSzTx/>
              <a:buNone/>
            </a:pPr>
            <a:r>
              <a:rPr lang="en-US" altLang="zh-CN" sz="2800" dirty="0" smtClean="0">
                <a:solidFill>
                  <a:schemeClr val="tx1"/>
                </a:solidFill>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t2=new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Lader</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(6,12,18);</a:t>
            </a:r>
          </a:p>
          <a:p>
            <a:pPr>
              <a:lnSpc>
                <a:spcPct val="110000"/>
              </a:lnSpc>
              <a:spcBef>
                <a:spcPct val="0"/>
              </a:spcBef>
              <a:buSzTx/>
              <a:buNone/>
            </a:pPr>
            <a:r>
              <a:rPr lang="zh-CN" altLang="en-US" sz="2800" dirty="0" smtClean="0">
                <a:solidFill>
                  <a:schemeClr val="tx1"/>
                </a:solidFill>
                <a:ea typeface="宋体" panose="02010600030101010101" pitchFamily="2" charset="-122"/>
              </a:rPr>
              <a:t>若在程序中使用了下述赋值语句：</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t1=t2</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，则</a:t>
            </a:r>
            <a:r>
              <a:rPr lang="en-US" altLang="zh-CN" sz="2800" dirty="0" smtClean="0">
                <a:solidFill>
                  <a:schemeClr val="tx1"/>
                </a:solidFill>
                <a:ea typeface="宋体" panose="02010600030101010101" pitchFamily="2" charset="-122"/>
              </a:rPr>
              <a:t>t1</a:t>
            </a:r>
            <a:r>
              <a:rPr lang="zh-CN" altLang="en-US" sz="2800" dirty="0" smtClean="0">
                <a:solidFill>
                  <a:schemeClr val="tx1"/>
                </a:solidFill>
                <a:ea typeface="宋体" panose="02010600030101010101" pitchFamily="2" charset="-122"/>
              </a:rPr>
              <a:t>和</a:t>
            </a:r>
            <a:r>
              <a:rPr lang="en-US" altLang="zh-CN" sz="2800" dirty="0" smtClean="0">
                <a:solidFill>
                  <a:schemeClr val="tx1"/>
                </a:solidFill>
                <a:ea typeface="宋体" panose="02010600030101010101" pitchFamily="2" charset="-122"/>
              </a:rPr>
              <a:t>t2</a:t>
            </a:r>
            <a:r>
              <a:rPr lang="zh-CN" altLang="en-US" sz="2800" dirty="0" smtClean="0">
                <a:solidFill>
                  <a:schemeClr val="tx1"/>
                </a:solidFill>
                <a:ea typeface="宋体" panose="02010600030101010101" pitchFamily="2" charset="-122"/>
              </a:rPr>
              <a:t>引用的实体就是一样的。</a:t>
            </a:r>
          </a:p>
          <a:p>
            <a:pPr>
              <a:lnSpc>
                <a:spcPct val="110000"/>
              </a:lnSpc>
              <a:spcBef>
                <a:spcPct val="0"/>
              </a:spcBef>
              <a:buSzTx/>
              <a:buFont typeface="Wingdings" pitchFamily="2" charset="2"/>
              <a:buChar char="p"/>
            </a:pPr>
            <a:endParaRPr lang="zh-CN" altLang="en-US" sz="2800" dirty="0" smtClean="0">
              <a:solidFill>
                <a:srgbClr val="C00000"/>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4" name="Picture 6"/>
          <p:cNvPicPr>
            <a:picLocks noChangeAspect="1" noChangeArrowheads="1"/>
          </p:cNvPicPr>
          <p:nvPr/>
        </p:nvPicPr>
        <p:blipFill>
          <a:blip r:embed="rId3" cstate="print"/>
          <a:srcRect/>
          <a:stretch>
            <a:fillRect/>
          </a:stretch>
        </p:blipFill>
        <p:spPr bwMode="auto">
          <a:xfrm>
            <a:off x="1379294" y="1267485"/>
            <a:ext cx="5400675" cy="2409825"/>
          </a:xfrm>
          <a:prstGeom prst="rect">
            <a:avLst/>
          </a:prstGeom>
          <a:noFill/>
          <a:ln w="9525">
            <a:noFill/>
            <a:miter lim="800000"/>
            <a:headEnd/>
            <a:tailEnd/>
          </a:ln>
        </p:spPr>
      </p:pic>
      <p:pic>
        <p:nvPicPr>
          <p:cNvPr id="53255" name="Picture 7"/>
          <p:cNvPicPr>
            <a:picLocks noChangeAspect="1" noChangeArrowheads="1"/>
          </p:cNvPicPr>
          <p:nvPr/>
        </p:nvPicPr>
        <p:blipFill>
          <a:blip r:embed="rId4" cstate="print"/>
          <a:srcRect/>
          <a:stretch>
            <a:fillRect/>
          </a:stretch>
        </p:blipFill>
        <p:spPr bwMode="auto">
          <a:xfrm>
            <a:off x="1419078" y="4187557"/>
            <a:ext cx="3886200" cy="1971675"/>
          </a:xfrm>
          <a:prstGeom prst="rect">
            <a:avLst/>
          </a:prstGeom>
          <a:noFill/>
          <a:ln w="9525">
            <a:noFill/>
            <a:miter lim="800000"/>
            <a:headEnd/>
            <a:tailEnd/>
          </a:ln>
        </p:spPr>
      </p:pic>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4000" y="2030345"/>
            <a:ext cx="774241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当把变量</a:t>
            </a:r>
            <a:r>
              <a:rPr lang="en-US" altLang="zh-CN" sz="2800" dirty="0" smtClean="0">
                <a:solidFill>
                  <a:schemeClr val="tx1"/>
                </a:solidFill>
                <a:ea typeface="宋体" panose="02010600030101010101" pitchFamily="2" charset="-122"/>
              </a:rPr>
              <a:t>t2</a:t>
            </a:r>
            <a:r>
              <a:rPr lang="zh-CN" altLang="en-US" sz="2800" dirty="0" smtClean="0">
                <a:solidFill>
                  <a:schemeClr val="tx1"/>
                </a:solidFill>
                <a:ea typeface="宋体" panose="02010600030101010101" pitchFamily="2" charset="-122"/>
              </a:rPr>
              <a:t>中存放的引用赋给</a:t>
            </a:r>
            <a:r>
              <a:rPr lang="en-US" altLang="zh-CN" sz="2800" dirty="0" smtClean="0">
                <a:solidFill>
                  <a:schemeClr val="tx1"/>
                </a:solidFill>
                <a:ea typeface="宋体" panose="02010600030101010101" pitchFamily="2" charset="-122"/>
              </a:rPr>
              <a:t>t1</a:t>
            </a:r>
            <a:r>
              <a:rPr lang="zh-CN" altLang="en-US" sz="2800" dirty="0" smtClean="0">
                <a:solidFill>
                  <a:schemeClr val="tx1"/>
                </a:solidFill>
                <a:ea typeface="宋体" panose="02010600030101010101" pitchFamily="2" charset="-122"/>
              </a:rPr>
              <a:t>后，最初分配给对象</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t1</a:t>
            </a:r>
            <a:r>
              <a:rPr lang="zh-CN" altLang="en-US" sz="2800" dirty="0" smtClean="0">
                <a:solidFill>
                  <a:schemeClr val="tx1"/>
                </a:solidFill>
                <a:ea typeface="宋体" panose="02010600030101010101" pitchFamily="2" charset="-122"/>
              </a:rPr>
              <a:t>的成员变量（实体）所占有的内存就会被</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释放</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44000" y="3602105"/>
            <a:ext cx="7570787"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没有实体的对象称作空对象</a:t>
            </a:r>
            <a:r>
              <a:rPr lang="zh-CN" altLang="en-US" sz="2800" dirty="0" smtClean="0">
                <a:solidFill>
                  <a:schemeClr val="tx1"/>
                </a:solidFill>
                <a:ea typeface="宋体" panose="02010600030101010101" pitchFamily="2" charset="-122"/>
              </a:rPr>
              <a:t>。空对象不能使用，即不能让一个空对象去调用方法产生行为。假如程序中使用了空对象，程序在运行时会出现异常：</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NullPointerException</a:t>
            </a:r>
            <a:r>
              <a:rPr lang="zh-CN" altLang="en-US" sz="28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322581" y="3666361"/>
            <a:ext cx="7400357" cy="9996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例如，下述</a:t>
            </a: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A</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类中，</a:t>
            </a: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x</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是实例变量，而</a:t>
            </a: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y</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是类变量。</a:t>
            </a:r>
            <a:endPar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7. </a:t>
            </a:r>
            <a:r>
              <a:rPr lang="zh-CN" altLang="en-US" dirty="0" smtClean="0">
                <a:ea typeface="宋体" panose="02010600030101010101" pitchFamily="2" charset="-122"/>
              </a:rPr>
              <a:t>成员变量</a:t>
            </a:r>
            <a:endParaRPr lang="en-US" altLang="zh-CN" sz="30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326149" y="1219260"/>
            <a:ext cx="7148301" cy="2130663"/>
            <a:chOff x="1919585" y="3492500"/>
            <a:chExt cx="6369943" cy="2472168"/>
          </a:xfrm>
        </p:grpSpPr>
        <p:grpSp>
          <p:nvGrpSpPr>
            <p:cNvPr id="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1941702" y="4286212"/>
              <a:ext cx="6115937" cy="1606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用关键字</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修饰</a:t>
              </a:r>
              <a:r>
                <a:rPr lang="zh-CN" altLang="en-US" sz="2800" dirty="0" smtClean="0">
                  <a:solidFill>
                    <a:srgbClr val="000000"/>
                  </a:solidFill>
                  <a:ea typeface="宋体" panose="02010600030101010101" pitchFamily="2" charset="-122"/>
                </a:rPr>
                <a:t>的成员变量称作</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静态变量或类变量</a:t>
              </a:r>
              <a:r>
                <a:rPr lang="zh-CN" altLang="en-US" sz="2800" dirty="0" smtClean="0">
                  <a:solidFill>
                    <a:srgbClr val="000000"/>
                  </a:solidFill>
                  <a:ea typeface="宋体" panose="02010600030101010101" pitchFamily="2" charset="-122"/>
                </a:rPr>
                <a:t>， 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没有使用</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修饰</a:t>
              </a:r>
              <a:r>
                <a:rPr lang="zh-CN" altLang="en-US" sz="2800" dirty="0" smtClean="0">
                  <a:solidFill>
                    <a:srgbClr val="000000"/>
                  </a:solidFill>
                  <a:ea typeface="宋体" panose="02010600030101010101" pitchFamily="2" charset="-122"/>
                </a:rPr>
                <a:t>的成员变量称作</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实例变量</a:t>
              </a:r>
              <a:r>
                <a:rPr lang="zh-CN" altLang="en-US" sz="2800" dirty="0" smtClean="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grpSp>
      <p:sp>
        <p:nvSpPr>
          <p:cNvPr id="10" name="AutoShape 52"/>
          <p:cNvSpPr>
            <a:spLocks noChangeArrowheads="1"/>
          </p:cNvSpPr>
          <p:nvPr/>
        </p:nvSpPr>
        <p:spPr bwMode="gray">
          <a:xfrm>
            <a:off x="1426243" y="4607169"/>
            <a:ext cx="3019148" cy="205388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class A { </a:t>
            </a:r>
          </a:p>
          <a:p>
            <a:pPr eaLnBrk="1" hangingPunct="1">
              <a:spcBef>
                <a:spcPct val="0"/>
              </a:spcBef>
              <a:buSzTx/>
              <a:buFont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float x;</a:t>
            </a:r>
          </a:p>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static </a:t>
            </a:r>
            <a:r>
              <a:rPr lang="en-US" altLang="zh-CN" sz="2800" dirty="0" err="1" smtClean="0">
                <a:solidFill>
                  <a:srgbClr val="00B05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 y;</a:t>
            </a:r>
          </a:p>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3999" y="3592630"/>
            <a:ext cx="7790511"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类变量不仅可以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通过某个对象访问</a:t>
            </a:r>
            <a:r>
              <a:rPr lang="zh-CN" altLang="en-US" sz="2800" dirty="0" smtClean="0">
                <a:solidFill>
                  <a:schemeClr val="tx1"/>
                </a:solidFill>
                <a:ea typeface="宋体" panose="02010600030101010101" pitchFamily="2" charset="-122"/>
              </a:rPr>
              <a:t>，也可以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直接通过类名访问</a:t>
            </a:r>
            <a:r>
              <a:rPr lang="zh-CN" altLang="en-US" sz="2800" dirty="0" smtClean="0">
                <a:solidFill>
                  <a:schemeClr val="tx1"/>
                </a:solidFill>
                <a:ea typeface="宋体" panose="02010600030101010101" pitchFamily="2" charset="-122"/>
              </a:rPr>
              <a:t>。</a:t>
            </a:r>
          </a:p>
        </p:txBody>
      </p:sp>
      <p:grpSp>
        <p:nvGrpSpPr>
          <p:cNvPr id="2" name="Group 79"/>
          <p:cNvGrpSpPr>
            <a:grpSpLocks/>
          </p:cNvGrpSpPr>
          <p:nvPr/>
        </p:nvGrpSpPr>
        <p:grpSpPr bwMode="auto">
          <a:xfrm>
            <a:off x="1141496" y="1027004"/>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44000" y="1782104"/>
            <a:ext cx="784678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类变量是与类相关联的数据变量</a:t>
            </a:r>
            <a:r>
              <a:rPr lang="zh-CN" altLang="en-US" sz="2800" dirty="0" smtClean="0">
                <a:solidFill>
                  <a:schemeClr val="tx1"/>
                </a:solidFill>
                <a:ea typeface="宋体" panose="02010600030101010101" pitchFamily="2" charset="-122"/>
              </a:rPr>
              <a:t>，也就是说，类变量是和该类所创建的所有对象相关联的变量，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改变其中一个对象的这个类变量就同时改变了其它对象的这个类变量</a:t>
            </a:r>
            <a:r>
              <a:rPr lang="zh-CN" altLang="en-US" sz="2800" dirty="0" smtClean="0">
                <a:solidFill>
                  <a:schemeClr val="tx1"/>
                </a:solidFill>
                <a:ea typeface="宋体" panose="02010600030101010101" pitchFamily="2" charset="-122"/>
              </a:rPr>
              <a:t>。</a:t>
            </a:r>
          </a:p>
        </p:txBody>
      </p:sp>
      <p:sp>
        <p:nvSpPr>
          <p:cNvPr id="7" name="Text Box 78"/>
          <p:cNvSpPr txBox="1">
            <a:spLocks noChangeArrowheads="1"/>
          </p:cNvSpPr>
          <p:nvPr/>
        </p:nvSpPr>
        <p:spPr bwMode="gray">
          <a:xfrm>
            <a:off x="1044000" y="4611231"/>
            <a:ext cx="7903052"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实例变量仅仅是和相应的对象关联的变量</a:t>
            </a:r>
            <a:r>
              <a:rPr lang="zh-CN" altLang="en-US" sz="2800" dirty="0" smtClean="0">
                <a:solidFill>
                  <a:schemeClr val="tx1"/>
                </a:solidFill>
                <a:ea typeface="宋体" panose="02010600030101010101" pitchFamily="2" charset="-122"/>
              </a:rPr>
              <a:t>，也就是说，不同对象的实例变量互不相同，即分配不同的内存空间，</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改变其中一个对象的实例变量不会影响其它对象的这个实例变量</a:t>
            </a:r>
            <a:r>
              <a:rPr lang="zh-CN" altLang="en-US" sz="2800" dirty="0" smtClean="0">
                <a:solidFill>
                  <a:schemeClr val="tx1"/>
                </a:solidFill>
                <a:ea typeface="宋体" panose="02010600030101010101" pitchFamily="2" charset="-122"/>
              </a:rPr>
              <a:t>。实例变量</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必须通过对象访问</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41496" y="1027004"/>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00271" y="1880578"/>
            <a:ext cx="784678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3-2</a:t>
            </a:r>
            <a:r>
              <a:rPr lang="zh-CN" altLang="en-US" sz="2800" dirty="0" smtClean="0">
                <a:solidFill>
                  <a:schemeClr val="tx1"/>
                </a:solidFill>
                <a:ea typeface="宋体" panose="02010600030101010101" pitchFamily="2" charset="-122"/>
              </a:rPr>
              <a:t>中，两个“ </a:t>
            </a:r>
            <a:r>
              <a:rPr lang="en-US" altLang="zh-CN" sz="2800" dirty="0" err="1" smtClean="0">
                <a:solidFill>
                  <a:schemeClr val="tx1"/>
                </a:solidFill>
                <a:ea typeface="宋体" panose="02010600030101010101" pitchFamily="2" charset="-122"/>
              </a:rPr>
              <a:t>Lader</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对象共享</a:t>
            </a:r>
            <a:r>
              <a:rPr lang="en-US" altLang="zh-CN" sz="2800" dirty="0" smtClean="0">
                <a:solidFill>
                  <a:schemeClr val="tx1"/>
                </a:solidFill>
                <a:ea typeface="宋体" panose="02010600030101010101" pitchFamily="2" charset="-122"/>
              </a:rPr>
              <a:t>bottom</a:t>
            </a:r>
            <a:r>
              <a:rPr lang="zh-CN" altLang="en-US" sz="2800" dirty="0" smtClean="0">
                <a:solidFill>
                  <a:schemeClr val="tx1"/>
                </a:solidFill>
                <a:ea typeface="宋体" panose="02010600030101010101" pitchFamily="2" charset="-122"/>
              </a:rPr>
              <a:t>。效果如下图所示：</a:t>
            </a:r>
          </a:p>
        </p:txBody>
      </p:sp>
      <p:pic>
        <p:nvPicPr>
          <p:cNvPr id="54274" name="Picture 2"/>
          <p:cNvPicPr>
            <a:picLocks noChangeAspect="1" noChangeArrowheads="1"/>
          </p:cNvPicPr>
          <p:nvPr/>
        </p:nvPicPr>
        <p:blipFill>
          <a:blip r:embed="rId4" cstate="print"/>
          <a:srcRect/>
          <a:stretch>
            <a:fillRect/>
          </a:stretch>
        </p:blipFill>
        <p:spPr bwMode="auto">
          <a:xfrm>
            <a:off x="1572137" y="3116139"/>
            <a:ext cx="532447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43377"/>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4</a:t>
            </a:r>
            <a:r>
              <a:rPr lang="zh-CN" altLang="en-US" sz="28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下列程序执行正确吗？如果正确输出的结果是多少？</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a:t>
            </a:r>
            <a:r>
              <a:rPr lang="en-US" altLang="zh-CN" sz="2400" dirty="0" smtClean="0">
                <a:solidFill>
                  <a:srgbClr val="C00000"/>
                </a:solidFill>
                <a:ea typeface="宋体" panose="02010600030101010101" pitchFamily="2" charset="-122"/>
              </a:rPr>
              <a:t>Test</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t>
            </a:r>
            <a:r>
              <a:rPr lang="en-US" altLang="zh-CN" sz="2400" dirty="0" err="1" smtClean="0">
                <a:solidFill>
                  <a:srgbClr val="0070C0"/>
                </a:solidFill>
                <a:ea typeface="宋体" panose="02010600030101010101" pitchFamily="2" charset="-122"/>
              </a:rPr>
              <a:t>aMethod</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FFC000"/>
                </a:solidFill>
                <a:ea typeface="宋体" panose="02010600030101010101" pitchFamily="2" charset="-122"/>
              </a:rPr>
              <a:t>static </a:t>
            </a:r>
            <a:r>
              <a:rPr lang="en-US" altLang="zh-CN" sz="2400" dirty="0" err="1" smtClean="0">
                <a:solidFill>
                  <a:srgbClr val="FFC000"/>
                </a:solidFill>
                <a:ea typeface="宋体" panose="02010600030101010101" pitchFamily="2" charset="-122"/>
              </a:rPr>
              <a:t>int</a:t>
            </a:r>
            <a:r>
              <a:rPr lang="en-US" altLang="zh-CN" sz="2400" dirty="0" smtClean="0">
                <a:solidFill>
                  <a:srgbClr val="FFC000"/>
                </a:solidFill>
                <a:ea typeface="宋体" panose="02010600030101010101" pitchFamily="2" charset="-122"/>
              </a:rPr>
              <a:t> </a:t>
            </a:r>
            <a:r>
              <a:rPr lang="en-US" altLang="zh-CN" sz="2400" dirty="0" err="1" smtClean="0">
                <a:solidFill>
                  <a:srgbClr val="FFC000"/>
                </a:solidFill>
                <a:ea typeface="宋体" panose="02010600030101010101" pitchFamily="2" charset="-122"/>
              </a:rPr>
              <a:t>i</a:t>
            </a:r>
            <a:r>
              <a:rPr lang="en-US" altLang="zh-CN" sz="2400" dirty="0" smtClean="0">
                <a:solidFill>
                  <a:srgbClr val="FFC000"/>
                </a:solidFill>
                <a:ea typeface="宋体" panose="02010600030101010101" pitchFamily="2" charset="-122"/>
              </a:rPr>
              <a:t>=0;</a:t>
            </a:r>
          </a:p>
          <a:p>
            <a:pPr marL="0" indent="0" eaLnBrk="1" hangingPunct="1">
              <a:buClr>
                <a:schemeClr val="accent2"/>
              </a:buClr>
              <a:buNone/>
            </a:pPr>
            <a:r>
              <a:rPr lang="en-US" altLang="zh-CN" sz="2400" dirty="0" smtClean="0">
                <a:solidFill>
                  <a:srgbClr val="FFC000"/>
                </a:solidFill>
                <a:ea typeface="宋体" panose="02010600030101010101" pitchFamily="2" charset="-122"/>
              </a:rPr>
              <a:t>       </a:t>
            </a:r>
            <a:r>
              <a:rPr lang="en-US" altLang="zh-CN" sz="2400" dirty="0" err="1" smtClean="0">
                <a:solidFill>
                  <a:srgbClr val="FFC000"/>
                </a:solidFill>
                <a:ea typeface="宋体" panose="02010600030101010101" pitchFamily="2" charset="-122"/>
              </a:rPr>
              <a:t>i</a:t>
            </a:r>
            <a:r>
              <a:rPr lang="en-US" altLang="zh-CN" sz="2400" dirty="0" smtClean="0">
                <a:solidFill>
                  <a:srgbClr val="FFC000"/>
                </a:solidFill>
                <a:ea typeface="宋体" panose="02010600030101010101" pitchFamily="2" charset="-122"/>
              </a:rPr>
              <a:t>++;</a:t>
            </a:r>
          </a:p>
          <a:p>
            <a:pPr marL="0" indent="0" eaLnBrk="1" hangingPunct="1">
              <a:buClr>
                <a:schemeClr val="accent2"/>
              </a:buClr>
              <a:buNone/>
            </a:pPr>
            <a:r>
              <a:rPr lang="en-US" altLang="zh-CN" sz="2400" dirty="0" smtClean="0">
                <a:solidFill>
                  <a:srgbClr val="FFC000"/>
                </a:solidFill>
                <a:ea typeface="宋体" panose="02010600030101010101" pitchFamily="2" charset="-122"/>
              </a:rPr>
              <a:t>       return </a:t>
            </a:r>
            <a:r>
              <a:rPr lang="en-US" altLang="zh-CN" sz="2400" dirty="0" err="1" smtClean="0">
                <a:solidFill>
                  <a:srgbClr val="FFC000"/>
                </a:solidFill>
                <a:ea typeface="宋体" panose="02010600030101010101" pitchFamily="2" charset="-122"/>
              </a:rPr>
              <a:t>i</a:t>
            </a:r>
            <a:r>
              <a:rPr lang="en-US" altLang="zh-CN" sz="2400" dirty="0" smtClean="0">
                <a:solidFill>
                  <a:srgbClr val="FFC000"/>
                </a:solidFill>
                <a:ea typeface="宋体" panose="02010600030101010101" pitchFamily="2" charset="-122"/>
              </a:rPr>
              <a:t>;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0070C0"/>
                </a:solidFill>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FFC000"/>
                </a:solidFill>
                <a:ea typeface="宋体" panose="02010600030101010101" pitchFamily="2" charset="-122"/>
              </a:rPr>
              <a:t>Test </a:t>
            </a:r>
            <a:r>
              <a:rPr lang="en-US" altLang="zh-CN" sz="2400" dirty="0" err="1" smtClean="0">
                <a:solidFill>
                  <a:srgbClr val="FFC000"/>
                </a:solidFill>
                <a:ea typeface="宋体" panose="02010600030101010101" pitchFamily="2" charset="-122"/>
              </a:rPr>
              <a:t>test</a:t>
            </a:r>
            <a:r>
              <a:rPr lang="en-US" altLang="zh-CN" sz="2400" dirty="0" smtClean="0">
                <a:solidFill>
                  <a:srgbClr val="FFC000"/>
                </a:solidFill>
                <a:ea typeface="宋体" panose="02010600030101010101" pitchFamily="2" charset="-122"/>
              </a:rPr>
              <a:t>=new Test();</a:t>
            </a:r>
          </a:p>
          <a:p>
            <a:pPr marL="0" indent="0" eaLnBrk="1" hangingPunct="1">
              <a:buClr>
                <a:schemeClr val="accent2"/>
              </a:buClr>
              <a:buNone/>
            </a:pPr>
            <a:r>
              <a:rPr lang="en-US" altLang="zh-CN" sz="2400" dirty="0" smtClean="0">
                <a:solidFill>
                  <a:srgbClr val="FFC000"/>
                </a:solidFill>
                <a:ea typeface="宋体" panose="02010600030101010101" pitchFamily="2" charset="-122"/>
              </a:rPr>
              <a:t>       </a:t>
            </a:r>
            <a:r>
              <a:rPr lang="en-US" altLang="zh-CN" sz="2400" dirty="0" err="1" smtClean="0">
                <a:solidFill>
                  <a:srgbClr val="FFC000"/>
                </a:solidFill>
                <a:ea typeface="宋体" panose="02010600030101010101" pitchFamily="2" charset="-122"/>
              </a:rPr>
              <a:t>test.aMethod</a:t>
            </a:r>
            <a:r>
              <a:rPr lang="en-US" altLang="zh-CN" sz="2400" dirty="0" smtClean="0">
                <a:solidFill>
                  <a:srgbClr val="FFC000"/>
                </a:solidFill>
                <a:ea typeface="宋体" panose="02010600030101010101" pitchFamily="2" charset="-122"/>
              </a:rPr>
              <a:t>();</a:t>
            </a:r>
          </a:p>
          <a:p>
            <a:pPr marL="0" indent="0" eaLnBrk="1" hangingPunct="1">
              <a:buClr>
                <a:schemeClr val="accent2"/>
              </a:buClr>
              <a:buNone/>
            </a:pPr>
            <a:r>
              <a:rPr lang="en-US" altLang="zh-CN" sz="2400" dirty="0" smtClean="0">
                <a:solidFill>
                  <a:srgbClr val="FFC000"/>
                </a:solidFill>
                <a:ea typeface="宋体" panose="02010600030101010101" pitchFamily="2" charset="-122"/>
              </a:rPr>
              <a:t>       </a:t>
            </a:r>
            <a:r>
              <a:rPr lang="en-US" altLang="zh-CN" sz="2400" dirty="0" err="1" smtClean="0">
                <a:solidFill>
                  <a:srgbClr val="FFC000"/>
                </a:solidFill>
                <a:ea typeface="宋体" panose="02010600030101010101" pitchFamily="2" charset="-122"/>
              </a:rPr>
              <a:t>int</a:t>
            </a:r>
            <a:r>
              <a:rPr lang="en-US" altLang="zh-CN" sz="2400" dirty="0" smtClean="0">
                <a:solidFill>
                  <a:srgbClr val="FFC000"/>
                </a:solidFill>
                <a:ea typeface="宋体" panose="02010600030101010101" pitchFamily="2" charset="-122"/>
              </a:rPr>
              <a:t> j=</a:t>
            </a:r>
            <a:r>
              <a:rPr lang="en-US" altLang="zh-CN" sz="2400" dirty="0" err="1" smtClean="0">
                <a:solidFill>
                  <a:srgbClr val="FFC000"/>
                </a:solidFill>
                <a:ea typeface="宋体" panose="02010600030101010101" pitchFamily="2" charset="-122"/>
              </a:rPr>
              <a:t>test.aMethod</a:t>
            </a:r>
            <a:r>
              <a:rPr lang="en-US" altLang="zh-CN" sz="2400" dirty="0" smtClean="0">
                <a:solidFill>
                  <a:srgbClr val="FFC000"/>
                </a:solidFill>
                <a:ea typeface="宋体" panose="02010600030101010101" pitchFamily="2" charset="-122"/>
              </a:rPr>
              <a:t>();</a:t>
            </a:r>
          </a:p>
          <a:p>
            <a:pPr marL="0" indent="0" eaLnBrk="1" hangingPunct="1">
              <a:buClr>
                <a:schemeClr val="accent2"/>
              </a:buClr>
              <a:buNone/>
            </a:pPr>
            <a:r>
              <a:rPr lang="en-US" altLang="zh-CN" sz="2400" dirty="0" smtClean="0">
                <a:solidFill>
                  <a:srgbClr val="FFC000"/>
                </a:solidFill>
                <a:ea typeface="宋体" panose="02010600030101010101" pitchFamily="2" charset="-122"/>
              </a:rPr>
              <a:t>       </a:t>
            </a:r>
            <a:r>
              <a:rPr lang="en-US" altLang="zh-CN" sz="2400" dirty="0" err="1" smtClean="0">
                <a:solidFill>
                  <a:srgbClr val="FFC000"/>
                </a:solidFill>
                <a:ea typeface="宋体" panose="02010600030101010101" pitchFamily="2" charset="-122"/>
              </a:rPr>
              <a:t>System.out.println</a:t>
            </a:r>
            <a:r>
              <a:rPr lang="en-US" altLang="zh-CN" sz="2400" dirty="0" smtClean="0">
                <a:solidFill>
                  <a:srgbClr val="FFC000"/>
                </a:solidFill>
                <a:ea typeface="宋体" panose="02010600030101010101" pitchFamily="2" charset="-122"/>
              </a:rPr>
              <a:t>(j); </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709079" y="4681569"/>
            <a:ext cx="3167635" cy="1815882"/>
          </a:xfrm>
          <a:prstGeom prst="rect">
            <a:avLst/>
          </a:prstGeom>
          <a:noFill/>
        </p:spPr>
        <p:txBody>
          <a:bodyPr wrap="square" rtlCol="0">
            <a:spAutoFit/>
          </a:bodyPr>
          <a:lstStyle/>
          <a:p>
            <a:r>
              <a:rPr lang="zh-CN" altLang="en-US" sz="2800" dirty="0" smtClean="0">
                <a:solidFill>
                  <a:srgbClr val="FF0000"/>
                </a:solidFill>
                <a:latin typeface="宋体" charset="-122"/>
              </a:rPr>
              <a:t>答案：编译不正确。静态变量属于整个类，不能在方法中定义。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1" y="3395681"/>
            <a:ext cx="750129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final</a:t>
            </a:r>
            <a:r>
              <a:rPr lang="zh-CN" altLang="en-US" sz="2800" dirty="0" smtClean="0">
                <a:solidFill>
                  <a:schemeClr val="tx1"/>
                </a:solidFill>
                <a:ea typeface="宋体" panose="02010600030101010101" pitchFamily="2" charset="-122"/>
              </a:rPr>
              <a:t>修饰的成员变量</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不占用内存</a:t>
            </a:r>
            <a:r>
              <a:rPr lang="zh-CN" altLang="en-US" sz="2800" dirty="0" smtClean="0">
                <a:solidFill>
                  <a:schemeClr val="tx1"/>
                </a:solidFill>
                <a:ea typeface="宋体" panose="02010600030101010101" pitchFamily="2" charset="-122"/>
              </a:rPr>
              <a:t>，因此在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声明</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final</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成员变量时必须要初始化</a:t>
            </a:r>
            <a:r>
              <a:rPr lang="zh-CN" altLang="en-US" sz="2800" dirty="0" smtClean="0">
                <a:solidFill>
                  <a:schemeClr val="tx1"/>
                </a:solidFill>
                <a:ea typeface="宋体" panose="02010600030101010101" pitchFamily="2" charset="-122"/>
              </a:rPr>
              <a:t>。对象可以操作使用常量，但不能修改常量。</a:t>
            </a:r>
          </a:p>
        </p:txBody>
      </p:sp>
      <p:grpSp>
        <p:nvGrpSpPr>
          <p:cNvPr id="2" name="Group 79"/>
          <p:cNvGrpSpPr>
            <a:grpSpLocks/>
          </p:cNvGrpSpPr>
          <p:nvPr/>
        </p:nvGrpSpPr>
        <p:grpSpPr bwMode="auto">
          <a:xfrm>
            <a:off x="1141496" y="1139545"/>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894645"/>
            <a:ext cx="784678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如果一个成员变量修饰为</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final</a:t>
            </a:r>
            <a:r>
              <a:rPr lang="zh-CN" altLang="en-US" sz="2800" dirty="0" smtClean="0">
                <a:solidFill>
                  <a:schemeClr val="tx1"/>
                </a:solidFill>
                <a:ea typeface="宋体" panose="02010600030101010101" pitchFamily="2" charset="-122"/>
              </a:rPr>
              <a:t>，就是常量，常量的名字习惯用大写字母，例如：</a:t>
            </a:r>
          </a:p>
          <a:p>
            <a:pPr>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final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int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MAX=100;</a:t>
            </a:r>
          </a:p>
        </p:txBody>
      </p:sp>
      <p:sp>
        <p:nvSpPr>
          <p:cNvPr id="7" name="Text Box 78"/>
          <p:cNvSpPr txBox="1">
            <a:spLocks noChangeArrowheads="1"/>
          </p:cNvSpPr>
          <p:nvPr/>
        </p:nvSpPr>
        <p:spPr bwMode="gray">
          <a:xfrm>
            <a:off x="1080000" y="5062376"/>
            <a:ext cx="790305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en-US" altLang="zh-CN" sz="2800" dirty="0" smtClean="0">
                <a:solidFill>
                  <a:schemeClr val="tx1"/>
                </a:solidFill>
                <a:latin typeface="Times New Roman" pitchFamily="18" charset="0"/>
              </a:rPr>
              <a:t> </a:t>
            </a:r>
            <a:r>
              <a:rPr lang="zh-CN" altLang="en-US" sz="2800" dirty="0" smtClean="0">
                <a:solidFill>
                  <a:schemeClr val="tx1"/>
                </a:solidFill>
                <a:latin typeface="Times New Roman" pitchFamily="18" charset="0"/>
                <a:hlinkClick r:id="rId3" action="ppaction://hlinkfile"/>
              </a:rPr>
              <a:t>例</a:t>
            </a:r>
            <a:r>
              <a:rPr lang="en-US" altLang="zh-CN" sz="2800" dirty="0" smtClean="0">
                <a:solidFill>
                  <a:schemeClr val="tx1"/>
                </a:solidFill>
                <a:latin typeface="Times New Roman" pitchFamily="18" charset="0"/>
                <a:hlinkClick r:id="rId3" action="ppaction://hlinkfile"/>
              </a:rPr>
              <a:t>3-3</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266311" y="386330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方法的定义包括两部分：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方法声明</a:t>
            </a:r>
            <a:r>
              <a:rPr lang="zh-CN" altLang="en-US" sz="2800" dirty="0" smtClean="0">
                <a:solidFill>
                  <a:srgbClr val="000000"/>
                </a:solidFill>
                <a:ea typeface="宋体" panose="02010600030101010101" pitchFamily="2" charset="-122"/>
              </a:rPr>
              <a:t>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方法体</a:t>
            </a:r>
            <a:r>
              <a:rPr lang="zh-CN" altLang="en-US" sz="2800" dirty="0" smtClean="0">
                <a:solidFill>
                  <a:srgbClr val="000000"/>
                </a:solidFill>
                <a:ea typeface="宋体" panose="02010600030101010101" pitchFamily="2" charset="-122"/>
              </a:rPr>
              <a:t>。</a:t>
            </a:r>
            <a:endParaRPr lang="en-US" altLang="zh-CN" sz="2800" dirty="0" smtClean="0">
              <a:solidFill>
                <a:srgbClr val="000000"/>
              </a:solidFill>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8. </a:t>
            </a:r>
            <a:r>
              <a:rPr lang="zh-CN" altLang="en-US" dirty="0" smtClean="0">
                <a:ea typeface="宋体" panose="02010600030101010101" pitchFamily="2" charset="-122"/>
              </a:rPr>
              <a:t>成员方法</a:t>
            </a:r>
            <a:endParaRPr lang="en-US" altLang="zh-CN" sz="30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326149" y="1219260"/>
            <a:ext cx="7148301" cy="2130663"/>
            <a:chOff x="1919585" y="3492500"/>
            <a:chExt cx="6369943" cy="2472168"/>
          </a:xfrm>
        </p:grpSpPr>
        <p:grpSp>
          <p:nvGrpSpPr>
            <p:cNvPr id="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1941702" y="4286212"/>
              <a:ext cx="6330211" cy="1606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latin typeface="Times New Roman" pitchFamily="18" charset="0"/>
                </a:rPr>
                <a:t>      </a:t>
              </a:r>
              <a:r>
                <a:rPr lang="zh-CN" altLang="en-US" sz="2800" dirty="0" smtClean="0">
                  <a:solidFill>
                    <a:schemeClr val="tx1"/>
                  </a:solidFill>
                  <a:latin typeface="Times New Roman" pitchFamily="18" charset="0"/>
                </a:rPr>
                <a:t>方法体现对象具有的某种</a:t>
              </a:r>
              <a:r>
                <a:rPr lang="zh-CN" altLang="en-US" sz="2800" dirty="0" smtClean="0">
                  <a:solidFill>
                    <a:srgbClr val="C00000"/>
                  </a:solidFill>
                  <a:effectLst>
                    <a:outerShdw blurRad="38100" dist="38100" dir="2700000" algn="tl">
                      <a:srgbClr val="000000">
                        <a:alpha val="43137"/>
                      </a:srgbClr>
                    </a:outerShdw>
                  </a:effectLst>
                  <a:latin typeface="Times New Roman" pitchFamily="18" charset="0"/>
                </a:rPr>
                <a:t>功能</a:t>
              </a:r>
              <a:r>
                <a:rPr lang="zh-CN" altLang="en-US" sz="2800" dirty="0" smtClean="0">
                  <a:solidFill>
                    <a:schemeClr val="tx1"/>
                  </a:solidFill>
                  <a:latin typeface="Times New Roman" pitchFamily="18" charset="0"/>
                </a:rPr>
                <a:t>。除了用于创建对象的</a:t>
              </a:r>
              <a:r>
                <a:rPr lang="zh-CN" altLang="en-US" sz="2800" dirty="0" smtClean="0">
                  <a:solidFill>
                    <a:srgbClr val="0070C0"/>
                  </a:solidFill>
                  <a:effectLst>
                    <a:outerShdw blurRad="38100" dist="38100" dir="2700000" algn="tl">
                      <a:srgbClr val="000000">
                        <a:alpha val="43137"/>
                      </a:srgbClr>
                    </a:outerShdw>
                  </a:effectLst>
                  <a:latin typeface="Times New Roman" pitchFamily="18" charset="0"/>
                </a:rPr>
                <a:t>构造方法</a:t>
              </a:r>
              <a:r>
                <a:rPr lang="zh-CN" altLang="en-US" sz="2800" dirty="0" smtClean="0">
                  <a:solidFill>
                    <a:schemeClr val="tx1"/>
                  </a:solidFill>
                  <a:latin typeface="Times New Roman" pitchFamily="18" charset="0"/>
                </a:rPr>
                <a:t>外，还有</a:t>
              </a:r>
              <a:r>
                <a:rPr lang="zh-CN" altLang="en-US" sz="2800" dirty="0" smtClean="0">
                  <a:solidFill>
                    <a:srgbClr val="0070C0"/>
                  </a:solidFill>
                  <a:effectLst>
                    <a:outerShdw blurRad="38100" dist="38100" dir="2700000" algn="tl">
                      <a:srgbClr val="000000">
                        <a:alpha val="43137"/>
                      </a:srgbClr>
                    </a:outerShdw>
                  </a:effectLst>
                  <a:latin typeface="Times New Roman" pitchFamily="18" charset="0"/>
                </a:rPr>
                <a:t>实例方法</a:t>
              </a:r>
              <a:r>
                <a:rPr lang="zh-CN" altLang="en-US" sz="2800" dirty="0" smtClean="0">
                  <a:solidFill>
                    <a:schemeClr val="tx1"/>
                  </a:solidFill>
                  <a:latin typeface="Times New Roman" pitchFamily="18" charset="0"/>
                </a:rPr>
                <a:t>和</a:t>
              </a:r>
              <a:r>
                <a:rPr lang="zh-CN" altLang="en-US" sz="2800" dirty="0" smtClean="0">
                  <a:solidFill>
                    <a:srgbClr val="0070C0"/>
                  </a:solidFill>
                  <a:effectLst>
                    <a:outerShdw blurRad="38100" dist="38100" dir="2700000" algn="tl">
                      <a:srgbClr val="000000">
                        <a:alpha val="43137"/>
                      </a:srgbClr>
                    </a:outerShdw>
                  </a:effectLst>
                  <a:latin typeface="Times New Roman" pitchFamily="18" charset="0"/>
                </a:rPr>
                <a:t>类方法</a:t>
              </a:r>
              <a:r>
                <a:rPr lang="zh-CN" altLang="en-US" sz="2800" dirty="0" smtClean="0">
                  <a:solidFill>
                    <a:schemeClr val="tx1"/>
                  </a:solidFill>
                  <a:latin typeface="Times New Roman" pitchFamily="18" charset="0"/>
                </a:rPr>
                <a:t>。</a:t>
              </a:r>
              <a:endParaRPr lang="zh-CN" altLang="en-US" sz="2800" dirty="0">
                <a:solidFill>
                  <a:schemeClr val="tx1"/>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1" y="1129048"/>
            <a:ext cx="3989121"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一、方法声明和方法体</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40543" y="1874526"/>
            <a:ext cx="7313343"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最基本的方法声明包括</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方法名</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方法的返回类型</a:t>
            </a:r>
            <a:r>
              <a:rPr lang="zh-CN" altLang="en-US" sz="2800" dirty="0" smtClean="0">
                <a:solidFill>
                  <a:schemeClr val="tx1"/>
                </a:solidFill>
                <a:ea typeface="宋体" panose="02010600030101010101" pitchFamily="2" charset="-122"/>
              </a:rPr>
              <a:t>，如：</a:t>
            </a:r>
            <a:endParaRPr lang="en-US" altLang="zh-CN" sz="2800" dirty="0" smtClean="0">
              <a:solidFill>
                <a:schemeClr val="tx1"/>
              </a:solidFill>
              <a:ea typeface="宋体" panose="02010600030101010101" pitchFamily="2" charset="-122"/>
            </a:endParaRPr>
          </a:p>
        </p:txBody>
      </p:sp>
      <p:sp>
        <p:nvSpPr>
          <p:cNvPr id="11" name="AutoShape 52"/>
          <p:cNvSpPr>
            <a:spLocks noChangeArrowheads="1"/>
          </p:cNvSpPr>
          <p:nvPr/>
        </p:nvSpPr>
        <p:spPr bwMode="gray">
          <a:xfrm>
            <a:off x="1584750" y="2954098"/>
            <a:ext cx="4689442" cy="201179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float</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area</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rPr>
              <a:t>float a, float b</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a:p>
            <a:pPr eaLnBrk="1" hangingPunct="1">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return </a:t>
            </a:r>
            <a:r>
              <a:rPr lang="en-US" altLang="zh-CN" sz="2800" dirty="0" err="1" smtClean="0">
                <a:solidFill>
                  <a:srgbClr val="FFC000"/>
                </a:solidFill>
                <a:effectLst>
                  <a:outerShdw blurRad="38100" dist="38100" dir="2700000" algn="tl">
                    <a:srgbClr val="000000">
                      <a:alpha val="43137"/>
                    </a:srgbClr>
                  </a:outerShdw>
                </a:effectLst>
                <a:ea typeface="宋体" panose="02010600030101010101" pitchFamily="2" charset="-122"/>
              </a:rPr>
              <a:t>a+b</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258783"/>
            <a:ext cx="774241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封装</a:t>
            </a:r>
          </a:p>
          <a:p>
            <a:pPr>
              <a:spcBef>
                <a:spcPct val="0"/>
              </a:spcBef>
              <a:buSzTx/>
              <a:buNone/>
            </a:pPr>
            <a:r>
              <a:rPr lang="zh-CN" altLang="en-US" sz="2800" dirty="0" smtClean="0">
                <a:solidFill>
                  <a:schemeClr val="tx1"/>
                </a:solidFill>
                <a:ea typeface="宋体" panose="02010600030101010101" pitchFamily="2" charset="-122"/>
              </a:rPr>
              <a:t>    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数据</a:t>
            </a:r>
            <a:r>
              <a:rPr lang="zh-CN" altLang="en-US" sz="2800" dirty="0" smtClean="0">
                <a:solidFill>
                  <a:schemeClr val="tx1"/>
                </a:solidFill>
                <a:ea typeface="宋体" panose="02010600030101010101" pitchFamily="2" charset="-122"/>
              </a:rPr>
              <a:t>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对数据的操作</a:t>
            </a:r>
            <a:r>
              <a:rPr lang="zh-CN" altLang="en-US" sz="2800" dirty="0" smtClean="0">
                <a:solidFill>
                  <a:schemeClr val="tx1"/>
                </a:solidFill>
                <a:ea typeface="宋体" panose="02010600030101010101" pitchFamily="2" charset="-122"/>
              </a:rPr>
              <a:t>封装在一起。</a:t>
            </a:r>
            <a:endParaRPr lang="en-US" altLang="zh-CN" sz="2800" dirty="0" smtClean="0">
              <a:solidFill>
                <a:schemeClr val="tx1"/>
              </a:solidFill>
              <a:ea typeface="宋体" panose="02010600030101010101" pitchFamily="2" charset="-122"/>
            </a:endParaRPr>
          </a:p>
        </p:txBody>
      </p:sp>
      <p:sp>
        <p:nvSpPr>
          <p:cNvPr id="11" name="Text Box 78"/>
          <p:cNvSpPr txBox="1">
            <a:spLocks noChangeArrowheads="1"/>
          </p:cNvSpPr>
          <p:nvPr/>
        </p:nvSpPr>
        <p:spPr bwMode="gray">
          <a:xfrm>
            <a:off x="1116000" y="2520000"/>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继承</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a:t>
            </a:r>
            <a:r>
              <a:rPr lang="zh-CN" altLang="en-US" sz="2800" dirty="0" smtClean="0">
                <a:solidFill>
                  <a:schemeClr val="tx1"/>
                </a:solidFill>
                <a:ea typeface="宋体" panose="02010600030101010101" pitchFamily="2" charset="-122"/>
              </a:rPr>
              <a:t>可以继承</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父类</a:t>
            </a:r>
            <a:r>
              <a:rPr lang="zh-CN" altLang="en-US" sz="2800" dirty="0" smtClean="0">
                <a:solidFill>
                  <a:schemeClr val="tx1"/>
                </a:solidFill>
                <a:ea typeface="宋体" panose="02010600030101010101" pitchFamily="2" charset="-122"/>
              </a:rPr>
              <a:t>的属性和功能。</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3888000"/>
            <a:ext cx="7570787" cy="24191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多态</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操作名称</a:t>
            </a:r>
            <a:r>
              <a:rPr lang="zh-CN" altLang="en-US" sz="2800" dirty="0" smtClean="0">
                <a:solidFill>
                  <a:schemeClr val="tx1"/>
                </a:solidFill>
                <a:ea typeface="宋体" panose="02010600030101010101" pitchFamily="2" charset="-122"/>
              </a:rPr>
              <a:t>的多态</a:t>
            </a:r>
            <a:endParaRPr lang="en-US" altLang="zh-CN" sz="2800" dirty="0" smtClean="0">
              <a:solidFill>
                <a:schemeClr val="tx1"/>
              </a:solidFill>
              <a:ea typeface="宋体" panose="02010600030101010101" pitchFamily="2" charset="-122"/>
            </a:endParaRPr>
          </a:p>
          <a:p>
            <a:pPr algn="just" eaLnBrk="1" hangingPunct="1">
              <a:buFont typeface="Wingdings" pitchFamily="2" charset="2"/>
              <a:buChar char="Ø"/>
            </a:pPr>
            <a:r>
              <a:rPr lang="zh-CN" altLang="en-US" sz="2800" dirty="0" smtClean="0">
                <a:solidFill>
                  <a:schemeClr val="tx1"/>
                </a:solidFill>
                <a:latin typeface="Times New Roman" pitchFamily="18" charset="0"/>
              </a:rPr>
              <a:t>  </a:t>
            </a:r>
            <a:r>
              <a:rPr lang="zh-CN" altLang="en-US" sz="2800" dirty="0" smtClean="0">
                <a:solidFill>
                  <a:srgbClr val="0070C0"/>
                </a:solidFill>
                <a:effectLst>
                  <a:outerShdw blurRad="38100" dist="38100" dir="2700000" algn="tl">
                    <a:srgbClr val="000000">
                      <a:alpha val="43137"/>
                    </a:srgbClr>
                  </a:outerShdw>
                </a:effectLst>
                <a:latin typeface="Times New Roman" pitchFamily="18" charset="0"/>
              </a:rPr>
              <a:t>同一操作</a:t>
            </a:r>
            <a:r>
              <a:rPr lang="zh-CN" altLang="en-US" sz="2800" dirty="0" smtClean="0">
                <a:solidFill>
                  <a:schemeClr val="tx1"/>
                </a:solidFill>
                <a:latin typeface="Times New Roman" pitchFamily="18" charset="0"/>
              </a:rPr>
              <a:t>被不同类型对象调用时可能产生不</a:t>
            </a:r>
            <a:endParaRPr lang="en-US" altLang="zh-CN" sz="2800" dirty="0" smtClean="0">
              <a:solidFill>
                <a:schemeClr val="tx1"/>
              </a:solidFill>
              <a:latin typeface="Times New Roman" pitchFamily="18" charset="0"/>
            </a:endParaRPr>
          </a:p>
          <a:p>
            <a:pPr algn="just" eaLnBrk="1" hangingPunct="1">
              <a:buNone/>
            </a:pPr>
            <a:r>
              <a:rPr lang="en-US" altLang="zh-CN" sz="2800"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同的行为。</a:t>
            </a:r>
          </a:p>
          <a:p>
            <a:pPr>
              <a:spcBef>
                <a:spcPct val="0"/>
              </a:spcBef>
              <a:buSzTx/>
              <a:buFont typeface="Wingdings" pitchFamily="2" charset="2"/>
              <a:buChar char="Ø"/>
            </a:pPr>
            <a:endParaRPr lang="zh-CN" altLang="en-US" sz="2800" dirty="0">
              <a:solidFill>
                <a:schemeClr val="tx1"/>
              </a:solidFill>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、面向对象编程概念</a:t>
            </a:r>
            <a:endParaRPr lang="en-US" altLang="zh-CN" sz="3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3845846"/>
            <a:ext cx="7501292"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方法声明之后的一对</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大括号</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以及之间的内容</a:t>
            </a:r>
            <a:r>
              <a:rPr lang="zh-CN" altLang="en-US" sz="2800" dirty="0" smtClean="0">
                <a:solidFill>
                  <a:schemeClr val="tx1"/>
                </a:solidFill>
                <a:ea typeface="宋体" panose="02010600030101010101" pitchFamily="2" charset="-122"/>
              </a:rPr>
              <a:t>称作方法的方法体。类中的方法必须要有方法体，并使用</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return</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返回相应的数据。</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如果方法的类型是</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void</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类型，方法体中也可以不书写任何语句</a:t>
            </a:r>
            <a:r>
              <a:rPr lang="zh-CN" altLang="en-US" sz="2800" dirty="0" smtClean="0">
                <a:solidFill>
                  <a:schemeClr val="tx1"/>
                </a:solidFill>
                <a:ea typeface="宋体" panose="02010600030101010101" pitchFamily="2" charset="-122"/>
              </a:rPr>
              <a:t>。</a:t>
            </a:r>
          </a:p>
        </p:txBody>
      </p:sp>
      <p:grpSp>
        <p:nvGrpSpPr>
          <p:cNvPr id="2" name="Group 79"/>
          <p:cNvGrpSpPr>
            <a:grpSpLocks/>
          </p:cNvGrpSpPr>
          <p:nvPr/>
        </p:nvGrpSpPr>
        <p:grpSpPr bwMode="auto">
          <a:xfrm>
            <a:off x="1141496" y="1139545"/>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894645"/>
            <a:ext cx="784678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方法的名字必须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符合标识符规定</a:t>
            </a:r>
            <a:r>
              <a:rPr lang="zh-CN" altLang="en-US" sz="2800" dirty="0" smtClean="0">
                <a:solidFill>
                  <a:schemeClr val="tx1"/>
                </a:solidFill>
                <a:ea typeface="宋体" panose="02010600030101010101" pitchFamily="2" charset="-122"/>
              </a:rPr>
              <a:t>。给方法起名字时应遵守以下习惯：名字如果使用拉丁字母，</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首</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写字母使用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小写</a:t>
            </a:r>
            <a:r>
              <a:rPr lang="zh-CN" altLang="en-US" sz="2800" dirty="0" smtClean="0">
                <a:solidFill>
                  <a:schemeClr val="tx1"/>
                </a:solidFill>
                <a:ea typeface="宋体" panose="02010600030101010101" pitchFamily="2" charset="-122"/>
              </a:rPr>
              <a:t>。如果由多个单词组成，</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从第</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个单词开始的其它单词的首写字母使用大写</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2" y="1129048"/>
            <a:ext cx="3356074"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二、方法体的构成</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88000" y="1874526"/>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方法体的内容包括</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变量的定义</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合法的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0" name="矩形 9"/>
          <p:cNvSpPr>
            <a:spLocks noChangeArrowheads="1"/>
          </p:cNvSpPr>
          <p:nvPr/>
        </p:nvSpPr>
        <p:spPr bwMode="auto">
          <a:xfrm>
            <a:off x="1188000" y="2955394"/>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在方法体中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声明的变量以及方法的参数</a:t>
            </a:r>
            <a:r>
              <a:rPr lang="zh-CN" altLang="en-US" sz="2800" dirty="0" smtClean="0">
                <a:solidFill>
                  <a:schemeClr val="tx1"/>
                </a:solidFill>
                <a:ea typeface="宋体" panose="02010600030101010101" pitchFamily="2" charset="-122"/>
              </a:rPr>
              <a:t>称作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局部变量</a:t>
            </a:r>
            <a:r>
              <a:rPr lang="zh-CN" altLang="en-US" sz="2800" dirty="0" smtClean="0">
                <a:solidFill>
                  <a:schemeClr val="tx1"/>
                </a:solidFill>
                <a:ea typeface="宋体" panose="02010600030101010101" pitchFamily="2" charset="-122"/>
              </a:rPr>
              <a:t>，局部变量仅仅在该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方法内有效</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188000" y="4104000"/>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方法的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参数在整个方法内有效</a:t>
            </a:r>
            <a:r>
              <a:rPr lang="zh-CN" altLang="en-US" sz="2800" dirty="0" smtClean="0">
                <a:solidFill>
                  <a:schemeClr val="tx1"/>
                </a:solidFill>
                <a:ea typeface="宋体" panose="02010600030101010101" pitchFamily="2" charset="-122"/>
              </a:rPr>
              <a:t>，方法内定义的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局部变量从它定义的位置之后开始有效</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a:extLst>
              <a:ext uri="{FF2B5EF4-FFF2-40B4-BE49-F238E27FC236}">
                <a16:creationId xmlns:a16="http://schemas.microsoft.com/office/drawing/2014/main" xmlns="" id="{F09C6B24-486E-4649-8504-BAD153CC1861}"/>
              </a:ext>
            </a:extLst>
          </p:cNvPr>
          <p:cNvGrpSpPr/>
          <p:nvPr/>
        </p:nvGrpSpPr>
        <p:grpSpPr>
          <a:xfrm>
            <a:off x="1326149" y="1542817"/>
            <a:ext cx="7148301" cy="2130663"/>
            <a:chOff x="1919585" y="3492500"/>
            <a:chExt cx="6369943" cy="2472168"/>
          </a:xfrm>
        </p:grpSpPr>
        <p:grpSp>
          <p:nvGrpSpPr>
            <p:cNvPr id="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1957077" y="4334564"/>
              <a:ext cx="6330211" cy="1606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方法声明中用</a:t>
              </a:r>
              <a:r>
                <a:rPr lang="zh-CN" altLang="en-US" sz="2800" dirty="0" smtClean="0">
                  <a:solidFill>
                    <a:schemeClr val="tx1"/>
                  </a:solidFill>
                  <a:ea typeface="宋体" panose="02010600030101010101" pitchFamily="2" charset="-122"/>
                </a:rPr>
                <a:t>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修饰</a:t>
              </a:r>
              <a:r>
                <a:rPr lang="zh-CN" altLang="en-US" sz="2800" dirty="0" smtClean="0">
                  <a:solidFill>
                    <a:srgbClr val="000000"/>
                  </a:solidFill>
                  <a:ea typeface="宋体" panose="02010600030101010101" pitchFamily="2" charset="-122"/>
                </a:rPr>
                <a:t>的称作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类方法或静态方法</a:t>
              </a:r>
              <a:r>
                <a:rPr lang="zh-CN" altLang="en-US" sz="2800" dirty="0" smtClean="0">
                  <a:solidFill>
                    <a:srgbClr val="000000"/>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static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修饰</a:t>
              </a:r>
              <a:r>
                <a:rPr lang="zh-CN" altLang="en-US" sz="2800" dirty="0" smtClean="0">
                  <a:solidFill>
                    <a:srgbClr val="000000"/>
                  </a:solidFill>
                  <a:ea typeface="宋体" panose="02010600030101010101" pitchFamily="2" charset="-122"/>
                </a:rPr>
                <a:t>的称作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rgbClr val="000000"/>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grpSp>
      <p:grpSp>
        <p:nvGrpSpPr>
          <p:cNvPr id="9" name="Group 61"/>
          <p:cNvGrpSpPr>
            <a:grpSpLocks/>
          </p:cNvGrpSpPr>
          <p:nvPr/>
        </p:nvGrpSpPr>
        <p:grpSpPr bwMode="auto">
          <a:xfrm>
            <a:off x="1244061" y="1129048"/>
            <a:ext cx="3989121" cy="684940"/>
            <a:chOff x="720" y="1407"/>
            <a:chExt cx="4088" cy="444"/>
          </a:xfrm>
        </p:grpSpPr>
        <p:sp>
          <p:nvSpPr>
            <p:cNvPr id="10"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三、实例方法与类方法</a:t>
              </a:r>
              <a:endParaRPr lang="zh-CN" altLang="en-US" sz="2800" dirty="0">
                <a:solidFill>
                  <a:schemeClr val="bg1"/>
                </a:solidFill>
                <a:ea typeface="宋体" panose="02010600030101010101" pitchFamily="2" charset="-122"/>
              </a:endParaRPr>
            </a:p>
          </p:txBody>
        </p:sp>
        <p:grpSp>
          <p:nvGrpSpPr>
            <p:cNvPr id="11" name="Group 63"/>
            <p:cNvGrpSpPr>
              <a:grpSpLocks/>
            </p:cNvGrpSpPr>
            <p:nvPr/>
          </p:nvGrpSpPr>
          <p:grpSpPr bwMode="auto">
            <a:xfrm>
              <a:off x="728" y="1407"/>
              <a:ext cx="4052" cy="444"/>
              <a:chOff x="742" y="1407"/>
              <a:chExt cx="3997" cy="444"/>
            </a:xfrm>
          </p:grpSpPr>
          <p:sp>
            <p:nvSpPr>
              <p:cNvPr id="12"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3"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1" y="3395681"/>
            <a:ext cx="750129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u="sng" dirty="0" smtClean="0">
                <a:solidFill>
                  <a:srgbClr val="C0000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chemeClr val="tx1"/>
                </a:solidFill>
                <a:ea typeface="宋体" panose="02010600030101010101" pitchFamily="2" charset="-122"/>
              </a:rPr>
              <a:t>可以操作</a:t>
            </a:r>
            <a:r>
              <a:rPr lang="zh-CN" altLang="en-US" sz="2800" u="sng" dirty="0" smtClean="0">
                <a:solidFill>
                  <a:srgbClr val="C0000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chemeClr val="tx1"/>
                </a:solidFill>
                <a:ea typeface="宋体" panose="02010600030101010101" pitchFamily="2" charset="-122"/>
              </a:rPr>
              <a:t>，无论是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实例变量</a:t>
            </a:r>
            <a:r>
              <a:rPr lang="zh-CN" altLang="en-US" sz="2800" dirty="0" smtClean="0">
                <a:solidFill>
                  <a:schemeClr val="tx1"/>
                </a:solidFill>
                <a:ea typeface="宋体" panose="02010600030101010101" pitchFamily="2" charset="-122"/>
              </a:rPr>
              <a:t>或</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类变量</a:t>
            </a:r>
            <a:r>
              <a:rPr lang="zh-CN" altLang="en-US" sz="2800" dirty="0" smtClean="0">
                <a:solidFill>
                  <a:schemeClr val="tx1"/>
                </a:solidFill>
                <a:ea typeface="宋体" panose="02010600030101010101" pitchFamily="2" charset="-122"/>
              </a:rPr>
              <a:t>；而</a:t>
            </a:r>
            <a:r>
              <a:rPr lang="zh-CN" altLang="en-US" sz="2800" u="sng" dirty="0" smtClean="0">
                <a:solidFill>
                  <a:srgbClr val="0070C0"/>
                </a:solidFill>
                <a:effectLst>
                  <a:outerShdw blurRad="38100" dist="38100" dir="2700000" algn="tl">
                    <a:srgbClr val="000000">
                      <a:alpha val="43137"/>
                    </a:srgbClr>
                  </a:outerShdw>
                </a:effectLst>
                <a:ea typeface="宋体" panose="02010600030101010101" pitchFamily="2" charset="-122"/>
              </a:rPr>
              <a:t>类方法</a:t>
            </a:r>
            <a:r>
              <a:rPr lang="zh-CN" altLang="en-US" sz="2800" dirty="0" smtClean="0">
                <a:solidFill>
                  <a:schemeClr val="tx1"/>
                </a:solidFill>
                <a:ea typeface="宋体" panose="02010600030101010101" pitchFamily="2" charset="-122"/>
              </a:rPr>
              <a:t>只能操作</a:t>
            </a:r>
            <a:r>
              <a:rPr lang="zh-CN" altLang="en-US" sz="2800" u="sng" dirty="0" smtClean="0">
                <a:solidFill>
                  <a:srgbClr val="0070C0"/>
                </a:solidFill>
                <a:effectLst>
                  <a:outerShdw blurRad="38100" dist="38100" dir="2700000" algn="tl">
                    <a:srgbClr val="000000">
                      <a:alpha val="43137"/>
                    </a:srgbClr>
                  </a:outerShdw>
                </a:effectLst>
                <a:ea typeface="宋体" panose="02010600030101010101" pitchFamily="2" charset="-122"/>
              </a:rPr>
              <a:t>类变量</a:t>
            </a:r>
            <a:r>
              <a:rPr lang="zh-CN" altLang="en-US" sz="2800" dirty="0" smtClean="0">
                <a:solidFill>
                  <a:schemeClr val="tx1"/>
                </a:solidFill>
                <a:ea typeface="宋体" panose="02010600030101010101" pitchFamily="2" charset="-122"/>
              </a:rPr>
              <a:t>不能操作实例变量</a:t>
            </a:r>
          </a:p>
        </p:txBody>
      </p:sp>
      <p:grpSp>
        <p:nvGrpSpPr>
          <p:cNvPr id="2" name="Group 79"/>
          <p:cNvGrpSpPr>
            <a:grpSpLocks/>
          </p:cNvGrpSpPr>
          <p:nvPr/>
        </p:nvGrpSpPr>
        <p:grpSpPr bwMode="auto">
          <a:xfrm>
            <a:off x="1141496" y="1139545"/>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894645"/>
            <a:ext cx="784678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u="sng" dirty="0" smtClean="0">
                <a:solidFill>
                  <a:srgbClr val="C0000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chemeClr val="tx1"/>
                </a:solidFill>
                <a:ea typeface="宋体" panose="02010600030101010101" pitchFamily="2" charset="-122"/>
              </a:rPr>
              <a:t>可以调用该类中</a:t>
            </a:r>
            <a:r>
              <a:rPr lang="zh-CN" altLang="en-US" sz="2800" u="sng" dirty="0" smtClean="0">
                <a:solidFill>
                  <a:srgbClr val="C0000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chemeClr val="tx1"/>
                </a:solidFill>
                <a:ea typeface="宋体" panose="02010600030101010101" pitchFamily="2" charset="-122"/>
              </a:rPr>
              <a:t>或</a:t>
            </a:r>
            <a:r>
              <a:rPr lang="zh-CN" altLang="en-US" sz="2800" u="sng" dirty="0" smtClean="0">
                <a:solidFill>
                  <a:srgbClr val="C00000"/>
                </a:solidFill>
                <a:effectLst>
                  <a:outerShdw blurRad="38100" dist="38100" dir="2700000" algn="tl">
                    <a:srgbClr val="000000">
                      <a:alpha val="43137"/>
                    </a:srgbClr>
                  </a:outerShdw>
                </a:effectLst>
                <a:ea typeface="宋体" panose="02010600030101010101" pitchFamily="2" charset="-122"/>
              </a:rPr>
              <a:t>类方法</a:t>
            </a:r>
            <a:r>
              <a:rPr lang="zh-CN" altLang="en-US" sz="2800" dirty="0" smtClean="0">
                <a:solidFill>
                  <a:schemeClr val="tx1"/>
                </a:solidFill>
                <a:ea typeface="宋体" panose="02010600030101010101" pitchFamily="2" charset="-122"/>
              </a:rPr>
              <a:t>；</a:t>
            </a:r>
            <a:r>
              <a:rPr lang="zh-CN" altLang="en-US" sz="2800" u="sng" dirty="0" smtClean="0">
                <a:solidFill>
                  <a:srgbClr val="0070C0"/>
                </a:solidFill>
                <a:effectLst>
                  <a:outerShdw blurRad="38100" dist="38100" dir="2700000" algn="tl">
                    <a:srgbClr val="000000">
                      <a:alpha val="43137"/>
                    </a:srgbClr>
                  </a:outerShdw>
                </a:effectLst>
                <a:ea typeface="宋体" panose="02010600030101010101" pitchFamily="2" charset="-122"/>
              </a:rPr>
              <a:t>类方法</a:t>
            </a:r>
            <a:r>
              <a:rPr lang="zh-CN" altLang="en-US" sz="2800" dirty="0" smtClean="0">
                <a:solidFill>
                  <a:schemeClr val="tx1"/>
                </a:solidFill>
                <a:ea typeface="宋体" panose="02010600030101010101" pitchFamily="2" charset="-122"/>
              </a:rPr>
              <a:t>只能调用该类的</a:t>
            </a:r>
            <a:r>
              <a:rPr lang="zh-CN" altLang="en-US" sz="2800" u="sng" dirty="0" smtClean="0">
                <a:solidFill>
                  <a:srgbClr val="0070C0"/>
                </a:solidFill>
                <a:effectLst>
                  <a:outerShdw blurRad="38100" dist="38100" dir="2700000" algn="tl">
                    <a:srgbClr val="000000">
                      <a:alpha val="43137"/>
                    </a:srgbClr>
                  </a:outerShdw>
                </a:effectLst>
                <a:ea typeface="宋体" panose="02010600030101010101" pitchFamily="2" charset="-122"/>
              </a:rPr>
              <a:t>类方法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chemeClr val="tx1"/>
                </a:solidFill>
                <a:ea typeface="宋体" panose="02010600030101010101" pitchFamily="2" charset="-122"/>
              </a:rPr>
              <a:t>不能调用</a:t>
            </a:r>
            <a:r>
              <a:rPr lang="zh-CN" altLang="en-US" sz="2800" u="sng" dirty="0" smtClean="0">
                <a:solidFill>
                  <a:srgbClr val="0070C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chemeClr val="tx1"/>
                </a:solidFill>
                <a:ea typeface="宋体" panose="02010600030101010101" pitchFamily="2" charset="-122"/>
              </a:rPr>
              <a:t>。例子：</a:t>
            </a:r>
            <a:r>
              <a:rPr lang="zh-CN" altLang="en-US" sz="2800" dirty="0" smtClean="0">
                <a:solidFill>
                  <a:schemeClr val="tx1"/>
                </a:solidFill>
                <a:ea typeface="宋体" panose="02010600030101010101" pitchFamily="2" charset="-122"/>
                <a:hlinkClick r:id="rId3" action="ppaction://hlinkfile"/>
              </a:rPr>
              <a:t>方法调用</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7" name="Text Box 78"/>
          <p:cNvSpPr txBox="1">
            <a:spLocks noChangeArrowheads="1"/>
          </p:cNvSpPr>
          <p:nvPr/>
        </p:nvSpPr>
        <p:spPr bwMode="gray">
          <a:xfrm>
            <a:off x="1080000" y="5004000"/>
            <a:ext cx="790305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latin typeface="Times New Roman" pitchFamily="18" charset="0"/>
              </a:rPr>
              <a:t> </a:t>
            </a:r>
            <a:r>
              <a:rPr lang="zh-CN" altLang="en-US" sz="2800" dirty="0" smtClean="0">
                <a:solidFill>
                  <a:srgbClr val="C00000"/>
                </a:solidFill>
                <a:effectLst>
                  <a:outerShdw blurRad="38100" dist="38100" dir="2700000" algn="tl">
                    <a:srgbClr val="000000">
                      <a:alpha val="43137"/>
                    </a:srgbClr>
                  </a:outerShdw>
                </a:effectLst>
                <a:latin typeface="Times New Roman" pitchFamily="18" charset="0"/>
              </a:rPr>
              <a:t>原因</a:t>
            </a:r>
            <a:r>
              <a:rPr lang="zh-CN" altLang="en-US" sz="2800" dirty="0" smtClean="0">
                <a:solidFill>
                  <a:schemeClr val="tx1"/>
                </a:solidFill>
                <a:latin typeface="Times New Roman" pitchFamily="18" charset="0"/>
              </a:rPr>
              <a:t>：   </a:t>
            </a:r>
            <a:endParaRPr lang="en-US" altLang="zh-CN" sz="2800" dirty="0" smtClean="0">
              <a:solidFill>
                <a:schemeClr val="tx1"/>
              </a:solidFill>
              <a:latin typeface="Times New Roman" pitchFamily="18" charset="0"/>
            </a:endParaRPr>
          </a:p>
          <a:p>
            <a:pPr>
              <a:spcBef>
                <a:spcPct val="0"/>
              </a:spcBef>
              <a:buSzTx/>
              <a:buNone/>
            </a:pPr>
            <a:r>
              <a:rPr lang="en-US" altLang="zh-CN" sz="2800" dirty="0" smtClean="0">
                <a:solidFill>
                  <a:schemeClr val="tx1"/>
                </a:solidFill>
                <a:latin typeface="Times New Roman" pitchFamily="18" charset="0"/>
              </a:rPr>
              <a:t>   </a:t>
            </a:r>
            <a:r>
              <a:rPr lang="zh-CN" altLang="en-US"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1</a:t>
            </a:r>
            <a:r>
              <a:rPr lang="zh-CN" altLang="en-US" sz="2800" dirty="0" smtClean="0">
                <a:solidFill>
                  <a:schemeClr val="tx1"/>
                </a:solidFill>
                <a:latin typeface="Times New Roman" pitchFamily="18" charset="0"/>
              </a:rPr>
              <a:t>）实例方法必须通过对象来调用</a:t>
            </a:r>
          </a:p>
          <a:p>
            <a:pPr>
              <a:spcBef>
                <a:spcPct val="0"/>
              </a:spcBef>
              <a:buSzTx/>
              <a:buNone/>
            </a:pPr>
            <a:r>
              <a:rPr lang="zh-CN" altLang="en-US" sz="2800" dirty="0" smtClean="0">
                <a:solidFill>
                  <a:schemeClr val="tx1"/>
                </a:solidFill>
                <a:latin typeface="Times New Roman" pitchFamily="18" charset="0"/>
              </a:rPr>
              <a:t>   （</a:t>
            </a:r>
            <a:r>
              <a:rPr lang="en-US" altLang="zh-CN" sz="2800" dirty="0" smtClean="0">
                <a:solidFill>
                  <a:schemeClr val="tx1"/>
                </a:solidFill>
                <a:latin typeface="Times New Roman" pitchFamily="18" charset="0"/>
              </a:rPr>
              <a:t>2</a:t>
            </a:r>
            <a:r>
              <a:rPr lang="zh-CN" altLang="en-US" sz="2800" dirty="0" smtClean="0">
                <a:solidFill>
                  <a:schemeClr val="tx1"/>
                </a:solidFill>
                <a:latin typeface="Times New Roman" pitchFamily="18" charset="0"/>
              </a:rPr>
              <a:t>）类方法可以通过类名调用</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220678" y="3536358"/>
            <a:ext cx="750129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3-4</a:t>
            </a:r>
            <a:endParaRPr lang="zh-CN" altLang="en-US" sz="2800" dirty="0" smtClean="0">
              <a:solidFill>
                <a:schemeClr val="tx1"/>
              </a:solidFill>
              <a:ea typeface="宋体" panose="02010600030101010101" pitchFamily="2" charset="-122"/>
            </a:endParaRPr>
          </a:p>
        </p:txBody>
      </p:sp>
      <p:grpSp>
        <p:nvGrpSpPr>
          <p:cNvPr id="2" name="Group 79"/>
          <p:cNvGrpSpPr>
            <a:grpSpLocks/>
          </p:cNvGrpSpPr>
          <p:nvPr/>
        </p:nvGrpSpPr>
        <p:grpSpPr bwMode="auto">
          <a:xfrm>
            <a:off x="1141496" y="1139545"/>
            <a:ext cx="5287963" cy="695325"/>
            <a:chOff x="640" y="719"/>
            <a:chExt cx="3331" cy="547"/>
          </a:xfrm>
        </p:grpSpPr>
        <p:sp>
          <p:nvSpPr>
            <p:cNvPr id="28680" name="AutoShape 80"/>
            <p:cNvSpPr>
              <a:spLocks noChangeArrowheads="1"/>
            </p:cNvSpPr>
            <p:nvPr/>
          </p:nvSpPr>
          <p:spPr bwMode="gray">
            <a:xfrm>
              <a:off x="640" y="719"/>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080000" y="1894645"/>
            <a:ext cx="784678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无论类方法或实例方法，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当</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被调用执</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行时，方法中的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局部变量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才被分配内存空间</a:t>
            </a:r>
            <a:r>
              <a:rPr lang="zh-CN" altLang="en-US" sz="2800" dirty="0" smtClean="0">
                <a:solidFill>
                  <a:schemeClr val="tx1"/>
                </a:solidFill>
                <a:ea typeface="宋体" panose="02010600030101010101" pitchFamily="2" charset="-122"/>
              </a:rPr>
              <a:t>，方法调用完毕，局部变量即刻释放所占的内存。</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43377"/>
            <a:ext cx="7766343"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5</a:t>
            </a:r>
            <a:r>
              <a:rPr lang="zh-CN" altLang="en-US" sz="2800" dirty="0" smtClean="0">
                <a:solidFill>
                  <a:schemeClr val="tx1"/>
                </a:solidFill>
                <a:ea typeface="宋体" panose="02010600030101010101" pitchFamily="2" charset="-122"/>
              </a:rPr>
              <a:t>、判断下列程序有没有错误，若没有错误，输出是多少？</a:t>
            </a: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C00000"/>
                </a:solidFill>
                <a:ea typeface="宋体" panose="02010600030101010101" pitchFamily="2" charset="-122"/>
              </a:rPr>
              <a:t>Test</a:t>
            </a: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a:t>
            </a:r>
            <a:r>
              <a:rPr lang="en-US" altLang="zh-CN" sz="2800" dirty="0" smtClean="0">
                <a:solidFill>
                  <a:srgbClr val="0070C0"/>
                </a:solidFill>
                <a:ea typeface="宋体" panose="02010600030101010101" pitchFamily="2" charset="-122"/>
              </a:rPr>
              <a:t>Test</a:t>
            </a:r>
            <a:r>
              <a:rPr lang="en-US" altLang="zh-CN" sz="2800" dirty="0" smtClean="0">
                <a:solidFill>
                  <a:schemeClr val="tx1"/>
                </a:solidFill>
                <a:ea typeface="宋体" panose="02010600030101010101" pitchFamily="2" charset="-122"/>
              </a:rPr>
              <a:t>()</a:t>
            </a:r>
            <a:r>
              <a:rPr lang="en-US" altLang="zh-CN" sz="2800" dirty="0" smtClean="0">
                <a:solidFill>
                  <a:srgbClr val="00B050"/>
                </a:solidFill>
                <a:ea typeface="宋体" panose="02010600030101010101" pitchFamily="2" charset="-122"/>
              </a:rPr>
              <a:t>{</a:t>
            </a:r>
          </a:p>
          <a:p>
            <a:pPr marL="0" indent="0" eaLnBrk="1" hangingPunct="1">
              <a:buClr>
                <a:schemeClr val="accent2"/>
              </a:buClr>
              <a:buNone/>
            </a:pPr>
            <a:r>
              <a:rPr lang="en-US" altLang="zh-CN" sz="2800" dirty="0" smtClean="0">
                <a:solidFill>
                  <a:srgbClr val="00B050"/>
                </a:solidFill>
                <a:ea typeface="宋体" panose="02010600030101010101" pitchFamily="2" charset="-122"/>
              </a:rPr>
              <a:t>         char c=‘a’;}</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0070C0"/>
                </a:solidFill>
                <a:ea typeface="宋体" panose="02010600030101010101" pitchFamily="2" charset="-122"/>
              </a:rPr>
              <a:t>main</a:t>
            </a:r>
            <a:r>
              <a:rPr lang="en-US" altLang="zh-CN" sz="2800" dirty="0" smtClean="0">
                <a:solidFill>
                  <a:schemeClr val="tx1"/>
                </a:solidFill>
                <a:ea typeface="宋体" panose="02010600030101010101" pitchFamily="2" charset="-122"/>
              </a:rPr>
              <a:t>(String </a:t>
            </a:r>
            <a:r>
              <a:rPr lang="en-US" altLang="zh-CN" sz="2800" dirty="0" err="1" smtClean="0">
                <a:solidFill>
                  <a:schemeClr val="tx1"/>
                </a:solidFill>
                <a:ea typeface="宋体" panose="02010600030101010101" pitchFamily="2" charset="-122"/>
              </a:rPr>
              <a:t>args</a:t>
            </a:r>
            <a:r>
              <a:rPr lang="en-US" altLang="zh-CN" sz="2800" dirty="0" smtClean="0">
                <a:solidFill>
                  <a:schemeClr val="tx1"/>
                </a:solidFill>
                <a:ea typeface="宋体" panose="02010600030101010101" pitchFamily="2" charset="-122"/>
              </a:rPr>
              <a:t>[])</a:t>
            </a:r>
            <a:r>
              <a:rPr lang="en-US" altLang="zh-CN" sz="2800" dirty="0" smtClean="0">
                <a:solidFill>
                  <a:srgbClr val="00B050"/>
                </a:solidFill>
                <a:ea typeface="宋体" panose="02010600030101010101" pitchFamily="2" charset="-122"/>
              </a:rPr>
              <a:t>{</a:t>
            </a:r>
          </a:p>
          <a:p>
            <a:pPr marL="0" indent="0" eaLnBrk="1" hangingPunct="1">
              <a:buClr>
                <a:schemeClr val="accent2"/>
              </a:buClr>
              <a:buNone/>
            </a:pPr>
            <a:r>
              <a:rPr lang="en-US" altLang="zh-CN" sz="2800" dirty="0" smtClean="0">
                <a:solidFill>
                  <a:srgbClr val="00B050"/>
                </a:solidFill>
                <a:ea typeface="宋体" panose="02010600030101010101" pitchFamily="2" charset="-122"/>
              </a:rPr>
              <a:t>         </a:t>
            </a:r>
            <a:r>
              <a:rPr lang="en-US" altLang="zh-CN" sz="2800" dirty="0" err="1" smtClean="0">
                <a:solidFill>
                  <a:srgbClr val="00B050"/>
                </a:solidFill>
                <a:ea typeface="宋体" panose="02010600030101010101" pitchFamily="2" charset="-122"/>
              </a:rPr>
              <a:t>System.out.println</a:t>
            </a:r>
            <a:r>
              <a:rPr lang="en-US" altLang="zh-CN" sz="2800" dirty="0" smtClean="0">
                <a:solidFill>
                  <a:srgbClr val="00B050"/>
                </a:solidFill>
                <a:ea typeface="宋体" panose="02010600030101010101" pitchFamily="2" charset="-122"/>
              </a:rPr>
              <a:t>(c);}</a:t>
            </a:r>
          </a:p>
          <a:p>
            <a:pPr marL="0" indent="0" eaLnBrk="1" hangingPunct="1">
              <a:buClr>
                <a:schemeClr val="accent2"/>
              </a:buClr>
              <a:buNone/>
            </a:pPr>
            <a:r>
              <a:rPr lang="en-US" altLang="zh-CN" sz="2800" dirty="0" smtClean="0">
                <a:solidFill>
                  <a:srgbClr val="FFC000"/>
                </a:solidFill>
                <a:effectLst>
                  <a:outerShdw blurRad="38100" dist="38100" dir="2700000" algn="tl">
                    <a:srgbClr val="000000">
                      <a:alpha val="43137"/>
                    </a:srgbClr>
                  </a:outerShdw>
                </a:effectLst>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1052673" y="5173156"/>
            <a:ext cx="8091327" cy="1384995"/>
          </a:xfrm>
          <a:prstGeom prst="rect">
            <a:avLst/>
          </a:prstGeom>
          <a:noFill/>
        </p:spPr>
        <p:txBody>
          <a:bodyPr wrap="square" rtlCol="0">
            <a:spAutoFit/>
          </a:bodyPr>
          <a:lstStyle/>
          <a:p>
            <a:pPr>
              <a:spcBef>
                <a:spcPct val="50000"/>
              </a:spcBef>
            </a:pPr>
            <a:r>
              <a:rPr lang="zh-CN" altLang="en-US" sz="2800" dirty="0" smtClean="0">
                <a:solidFill>
                  <a:srgbClr val="C00000"/>
                </a:solidFill>
                <a:latin typeface="宋体" charset="-122"/>
              </a:rPr>
              <a:t>答案</a:t>
            </a:r>
            <a:r>
              <a:rPr lang="zh-CN" altLang="en-US" sz="2800" dirty="0" smtClean="0">
                <a:solidFill>
                  <a:srgbClr val="C00000"/>
                </a:solidFill>
                <a:latin typeface="宋体" charset="-122"/>
                <a:sym typeface="Wingdings" pitchFamily="2" charset="2"/>
              </a:rPr>
              <a:t>：</a:t>
            </a:r>
            <a:r>
              <a:rPr lang="en-US" altLang="zh-CN" sz="2800" dirty="0" err="1" smtClean="0">
                <a:solidFill>
                  <a:srgbClr val="C00000"/>
                </a:solidFill>
              </a:rPr>
              <a:t>System.out.println</a:t>
            </a:r>
            <a:r>
              <a:rPr lang="en-US" altLang="zh-CN" sz="2800" dirty="0" smtClean="0">
                <a:solidFill>
                  <a:srgbClr val="C00000"/>
                </a:solidFill>
              </a:rPr>
              <a:t>(c);</a:t>
            </a:r>
            <a:r>
              <a:rPr lang="zh-CN" altLang="en-US" sz="2800" dirty="0" smtClean="0">
                <a:solidFill>
                  <a:srgbClr val="C00000"/>
                </a:solidFill>
              </a:rPr>
              <a:t>出错，</a:t>
            </a:r>
            <a:r>
              <a:rPr lang="en-US" altLang="zh-CN" sz="2800" dirty="0" smtClean="0">
                <a:solidFill>
                  <a:srgbClr val="C00000"/>
                </a:solidFill>
              </a:rPr>
              <a:t>c</a:t>
            </a:r>
            <a:r>
              <a:rPr lang="zh-CN" altLang="en-US" sz="2800" dirty="0" smtClean="0">
                <a:solidFill>
                  <a:srgbClr val="C00000"/>
                </a:solidFill>
              </a:rPr>
              <a:t>没有定义。应将构造函数中的</a:t>
            </a:r>
            <a:r>
              <a:rPr lang="en-US" altLang="zh-CN" sz="2800" dirty="0" smtClean="0">
                <a:solidFill>
                  <a:srgbClr val="C00000"/>
                </a:solidFill>
              </a:rPr>
              <a:t>char c=</a:t>
            </a:r>
            <a:r>
              <a:rPr lang="en-US" altLang="zh-CN" sz="2800" dirty="0" smtClean="0">
                <a:solidFill>
                  <a:srgbClr val="C00000"/>
                </a:solidFill>
                <a:latin typeface="Times New Roman" pitchFamily="18" charset="0"/>
              </a:rPr>
              <a:t>‘</a:t>
            </a:r>
            <a:r>
              <a:rPr lang="en-US" altLang="zh-CN" sz="2800" dirty="0" smtClean="0">
                <a:solidFill>
                  <a:srgbClr val="C00000"/>
                </a:solidFill>
              </a:rPr>
              <a:t>a</a:t>
            </a:r>
            <a:r>
              <a:rPr lang="en-US" altLang="zh-CN" sz="2800" dirty="0" smtClean="0">
                <a:solidFill>
                  <a:srgbClr val="C00000"/>
                </a:solidFill>
                <a:latin typeface="Times New Roman" pitchFamily="18" charset="0"/>
              </a:rPr>
              <a:t>’</a:t>
            </a:r>
            <a:r>
              <a:rPr lang="en-US" altLang="zh-CN" sz="2800" dirty="0" smtClean="0">
                <a:solidFill>
                  <a:srgbClr val="C00000"/>
                </a:solidFill>
              </a:rPr>
              <a:t>;</a:t>
            </a:r>
            <a:r>
              <a:rPr lang="zh-CN" altLang="en-US" sz="2800" dirty="0" smtClean="0">
                <a:solidFill>
                  <a:srgbClr val="C00000"/>
                </a:solidFill>
              </a:rPr>
              <a:t>改成该类的静态成员变量或</a:t>
            </a:r>
            <a:r>
              <a:rPr lang="en-US" altLang="zh-CN" sz="2800" dirty="0" smtClean="0">
                <a:solidFill>
                  <a:srgbClr val="C00000"/>
                </a:solidFill>
              </a:rPr>
              <a:t>main</a:t>
            </a:r>
            <a:r>
              <a:rPr lang="zh-CN" altLang="en-US" sz="2800" dirty="0" smtClean="0">
                <a:solidFill>
                  <a:srgbClr val="C00000"/>
                </a:solidFill>
              </a:rPr>
              <a:t>方法中的局部变量。</a:t>
            </a:r>
            <a:endParaRPr lang="zh-CN" altLang="en-US" sz="2800" dirty="0">
              <a:solidFill>
                <a:srgbClr val="C0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2" y="1129048"/>
            <a:ext cx="256828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四、参数传值</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88000" y="1874526"/>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当方法被调用时，</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如果方法有参数</a:t>
            </a:r>
            <a:r>
              <a:rPr lang="zh-CN" altLang="en-US" sz="2800" dirty="0" smtClean="0">
                <a:solidFill>
                  <a:schemeClr val="tx1"/>
                </a:solidFill>
                <a:ea typeface="宋体" panose="02010600030101010101" pitchFamily="2" charset="-122"/>
              </a:rPr>
              <a: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参数必须要实例化</a:t>
            </a:r>
            <a:r>
              <a:rPr lang="zh-CN" altLang="en-US" sz="2800" dirty="0" smtClean="0">
                <a:solidFill>
                  <a:schemeClr val="tx1"/>
                </a:solidFill>
                <a:ea typeface="宋体" panose="02010600030101010101" pitchFamily="2" charset="-122"/>
              </a:rPr>
              <a:t>，即参数变量必须有具体的值。</a:t>
            </a:r>
            <a:endParaRPr lang="en-US" altLang="zh-CN" sz="2800" dirty="0" smtClean="0">
              <a:solidFill>
                <a:schemeClr val="tx1"/>
              </a:solidFill>
              <a:ea typeface="宋体" panose="02010600030101010101" pitchFamily="2" charset="-122"/>
            </a:endParaRPr>
          </a:p>
        </p:txBody>
      </p:sp>
      <p:sp>
        <p:nvSpPr>
          <p:cNvPr id="10" name="矩形 9"/>
          <p:cNvSpPr>
            <a:spLocks noChangeArrowheads="1"/>
          </p:cNvSpPr>
          <p:nvPr/>
        </p:nvSpPr>
        <p:spPr bwMode="auto">
          <a:xfrm>
            <a:off x="1188000" y="2955394"/>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在</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方法的所有参数都是“传值”的</a:t>
            </a:r>
            <a:r>
              <a:rPr lang="zh-CN" altLang="en-US" sz="2800" dirty="0" smtClean="0">
                <a:solidFill>
                  <a:schemeClr val="tx1"/>
                </a:solidFill>
                <a:ea typeface="宋体" panose="02010600030101010101" pitchFamily="2" charset="-122"/>
              </a:rPr>
              <a:t>，也就是说，方法中参数变量的值是调用者指定的值的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拷贝</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1" name="矩形 10"/>
          <p:cNvSpPr>
            <a:spLocks noChangeArrowheads="1"/>
          </p:cNvSpPr>
          <p:nvPr/>
        </p:nvSpPr>
        <p:spPr bwMode="auto">
          <a:xfrm>
            <a:off x="1188000" y="4500000"/>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基本数据类型</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参数的传值</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3-5</a:t>
            </a:r>
            <a:endParaRPr lang="en-US" altLang="zh-CN" sz="2800" dirty="0" smtClean="0">
              <a:solidFill>
                <a:schemeClr val="tx1"/>
              </a:solidFill>
              <a:ea typeface="宋体" panose="02010600030101010101" pitchFamily="2" charset="-122"/>
            </a:endParaRPr>
          </a:p>
        </p:txBody>
      </p:sp>
      <p:sp>
        <p:nvSpPr>
          <p:cNvPr id="12" name="矩形 11"/>
          <p:cNvSpPr>
            <a:spLocks noChangeArrowheads="1"/>
          </p:cNvSpPr>
          <p:nvPr/>
        </p:nvSpPr>
        <p:spPr bwMode="auto">
          <a:xfrm>
            <a:off x="1188000" y="5220000"/>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引用类型</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参数的传值</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4" action="ppaction://hlinkfile"/>
              </a:rPr>
              <a:t>例子</a:t>
            </a:r>
            <a:r>
              <a:rPr lang="en-US" altLang="zh-CN" sz="2800" dirty="0" smtClean="0">
                <a:solidFill>
                  <a:schemeClr val="tx1"/>
                </a:solidFill>
                <a:ea typeface="宋体" panose="02010600030101010101" pitchFamily="2" charset="-122"/>
                <a:hlinkClick r:id="rId4" action="ppaction://hlinkfile"/>
              </a:rPr>
              <a:t>3-6</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43376"/>
            <a:ext cx="7766343" cy="5814623"/>
          </a:xfrm>
        </p:spPr>
        <p:txBody>
          <a:bodyPr/>
          <a:lstStyle/>
          <a:p>
            <a:pPr marL="609600" indent="-609600" eaLnBrk="1" hangingPunct="1">
              <a:buNone/>
            </a:pPr>
            <a:r>
              <a:rPr lang="en-US" altLang="zh-CN" sz="2800" dirty="0" smtClean="0">
                <a:solidFill>
                  <a:srgbClr val="FF0000"/>
                </a:solidFill>
                <a:ea typeface="宋体" panose="02010600030101010101" pitchFamily="2" charset="-122"/>
              </a:rPr>
              <a:t>6</a:t>
            </a:r>
            <a:r>
              <a:rPr lang="zh-CN" altLang="en-US" sz="2800" dirty="0" smtClean="0">
                <a:solidFill>
                  <a:schemeClr val="tx1"/>
                </a:solidFill>
                <a:ea typeface="宋体" panose="02010600030101010101" pitchFamily="2" charset="-122"/>
              </a:rPr>
              <a:t>、</a:t>
            </a:r>
            <a:r>
              <a:rPr lang="zh-CN" altLang="en-US" sz="2400" dirty="0" smtClean="0">
                <a:solidFill>
                  <a:schemeClr val="tx1"/>
                </a:solidFill>
                <a:latin typeface="宋体" pitchFamily="2" charset="-122"/>
                <a:ea typeface="宋体" pitchFamily="2" charset="-122"/>
              </a:rPr>
              <a:t>下列程序运行后结果是多少？</a:t>
            </a:r>
          </a:p>
          <a:p>
            <a:pPr marL="609600" indent="-609600" eaLnBrk="1" hangingPunct="1">
              <a:buNone/>
            </a:pPr>
            <a:r>
              <a:rPr lang="en-US" altLang="zh-CN" sz="2400" dirty="0" smtClean="0">
                <a:solidFill>
                  <a:schemeClr val="tx1"/>
                </a:solidFill>
                <a:latin typeface="宋体" pitchFamily="2" charset="-122"/>
                <a:ea typeface="宋体" pitchFamily="2" charset="-122"/>
              </a:rPr>
              <a:t>class </a:t>
            </a:r>
            <a:r>
              <a:rPr lang="en-US" altLang="zh-CN" sz="24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Tom</a:t>
            </a:r>
            <a:r>
              <a:rPr lang="en-US" altLang="zh-CN" sz="2400" dirty="0" smtClean="0">
                <a:solidFill>
                  <a:schemeClr val="tx1"/>
                </a:solidFill>
                <a:latin typeface="宋体" pitchFamily="2" charset="-122"/>
                <a:ea typeface="宋体" pitchFamily="2" charset="-122"/>
              </a:rPr>
              <a:t>{</a:t>
            </a:r>
          </a:p>
          <a:p>
            <a:pPr marL="609600" indent="-609600" eaLnBrk="1" hangingPunct="1">
              <a:buNone/>
            </a:pPr>
            <a:r>
              <a:rPr lang="en-US" altLang="zh-CN" sz="2400" dirty="0" smtClean="0">
                <a:solidFill>
                  <a:schemeClr val="tx1"/>
                </a:solidFill>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void f(</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int</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x)</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x=x+1;</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System.out.printf</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("f</a:t>
            </a:r>
            <a:r>
              <a:rPr lang="zh-CN" altLang="en-US"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中</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x=%</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d",x</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a:t>
            </a:r>
          </a:p>
          <a:p>
            <a:pPr marL="609600" indent="-609600" eaLnBrk="1" hangingPunct="1">
              <a:buNone/>
            </a:pPr>
            <a:r>
              <a:rPr lang="en-US" altLang="zh-CN" sz="2400" dirty="0" smtClean="0">
                <a:solidFill>
                  <a:schemeClr val="tx1"/>
                </a:solidFill>
                <a:latin typeface="宋体" pitchFamily="2" charset="-122"/>
                <a:ea typeface="宋体" pitchFamily="2" charset="-122"/>
              </a:rPr>
              <a:t>}</a:t>
            </a:r>
          </a:p>
          <a:p>
            <a:pPr marL="609600" indent="-609600" eaLnBrk="1" hangingPunct="1">
              <a:buNone/>
            </a:pPr>
            <a:r>
              <a:rPr lang="en-US" altLang="zh-CN" sz="2400" dirty="0" smtClean="0">
                <a:solidFill>
                  <a:schemeClr val="tx1"/>
                </a:solidFill>
                <a:latin typeface="宋体" pitchFamily="2" charset="-122"/>
                <a:ea typeface="宋体" pitchFamily="2" charset="-122"/>
              </a:rPr>
              <a:t>public class </a:t>
            </a:r>
            <a:r>
              <a:rPr lang="en-US" altLang="zh-CN" sz="24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Test</a:t>
            </a:r>
            <a:r>
              <a:rPr lang="en-US" altLang="zh-CN" sz="2400" dirty="0" smtClean="0">
                <a:solidFill>
                  <a:schemeClr val="tx1"/>
                </a:solidFill>
                <a:latin typeface="宋体" pitchFamily="2" charset="-122"/>
                <a:ea typeface="宋体" pitchFamily="2" charset="-122"/>
              </a:rPr>
              <a:t>{</a:t>
            </a:r>
          </a:p>
          <a:p>
            <a:pPr marL="609600" indent="-609600" eaLnBrk="1" hangingPunct="1">
              <a:buNone/>
            </a:pPr>
            <a:r>
              <a:rPr lang="en-US" altLang="zh-CN" sz="2400" dirty="0" smtClean="0">
                <a:solidFill>
                  <a:schemeClr val="tx1"/>
                </a:solidFill>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public static void main(String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args</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int</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x=10;</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Tom cat=new Tom();</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cat.f</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(x);</a:t>
            </a:r>
          </a:p>
          <a:p>
            <a:pPr marL="609600" indent="-609600" eaLnBrk="1" hangingPunct="1">
              <a:buNone/>
            </a:pP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System.out.printf</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("main</a:t>
            </a:r>
            <a:r>
              <a:rPr lang="zh-CN" altLang="en-US"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中</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x=%</a:t>
            </a:r>
            <a:r>
              <a:rPr lang="en-US" altLang="zh-CN" sz="2400" dirty="0" err="1" smtClean="0">
                <a:solidFill>
                  <a:srgbClr val="FFC000"/>
                </a:solidFill>
                <a:effectLst>
                  <a:outerShdw blurRad="38100" dist="38100" dir="2700000" algn="tl">
                    <a:srgbClr val="000000">
                      <a:alpha val="43137"/>
                    </a:srgbClr>
                  </a:outerShdw>
                </a:effectLst>
                <a:latin typeface="宋体" pitchFamily="2" charset="-122"/>
                <a:ea typeface="宋体" pitchFamily="2" charset="-122"/>
              </a:rPr>
              <a:t>d",x</a:t>
            </a:r>
            <a:r>
              <a:rPr lang="en-US" altLang="zh-CN" sz="2400" dirty="0" smtClean="0">
                <a:solidFill>
                  <a:srgbClr val="FFC000"/>
                </a:solidFill>
                <a:effectLst>
                  <a:outerShdw blurRad="38100" dist="38100" dir="2700000" algn="tl">
                    <a:srgbClr val="000000">
                      <a:alpha val="43137"/>
                    </a:srgbClr>
                  </a:outerShdw>
                </a:effectLst>
                <a:latin typeface="宋体" pitchFamily="2" charset="-122"/>
                <a:ea typeface="宋体" pitchFamily="2" charset="-122"/>
              </a:rPr>
              <a:t>);}</a:t>
            </a:r>
          </a:p>
          <a:p>
            <a:pPr marL="609600" indent="-609600" eaLnBrk="1" hangingPunct="1">
              <a:buNone/>
            </a:pPr>
            <a:r>
              <a:rPr lang="en-US" altLang="zh-CN" sz="2400" dirty="0" smtClean="0">
                <a:solidFill>
                  <a:schemeClr val="tx1"/>
                </a:solidFill>
                <a:latin typeface="宋体" pitchFamily="2" charset="-122"/>
                <a:ea typeface="宋体"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4712677" y="1670302"/>
            <a:ext cx="4431323" cy="523220"/>
          </a:xfrm>
          <a:prstGeom prst="rect">
            <a:avLst/>
          </a:prstGeom>
          <a:noFill/>
        </p:spPr>
        <p:txBody>
          <a:bodyPr wrap="square" rtlCol="0">
            <a:spAutoFit/>
          </a:bodyPr>
          <a:lstStyle/>
          <a:p>
            <a:pPr>
              <a:spcBef>
                <a:spcPct val="50000"/>
              </a:spcBef>
            </a:pPr>
            <a:r>
              <a:rPr lang="zh-CN" altLang="fr-FR" sz="2800" dirty="0" smtClean="0">
                <a:solidFill>
                  <a:srgbClr val="C00000"/>
                </a:solidFill>
                <a:latin typeface="宋体" charset="-122"/>
              </a:rPr>
              <a:t>答案：</a:t>
            </a:r>
            <a:r>
              <a:rPr lang="fr-FR" altLang="zh-CN" sz="2800" dirty="0" smtClean="0">
                <a:solidFill>
                  <a:srgbClr val="C00000"/>
                </a:solidFill>
                <a:latin typeface="宋体" charset="-122"/>
              </a:rPr>
              <a:t>f</a:t>
            </a:r>
            <a:r>
              <a:rPr lang="zh-CN" altLang="fr-FR" sz="2800" dirty="0" smtClean="0">
                <a:solidFill>
                  <a:srgbClr val="C00000"/>
                </a:solidFill>
                <a:latin typeface="宋体" charset="-122"/>
              </a:rPr>
              <a:t>中</a:t>
            </a:r>
            <a:r>
              <a:rPr lang="fr-FR" altLang="zh-CN" sz="2800" dirty="0" smtClean="0">
                <a:solidFill>
                  <a:srgbClr val="C00000"/>
                </a:solidFill>
                <a:latin typeface="宋体" charset="-122"/>
              </a:rPr>
              <a:t>x=11main</a:t>
            </a:r>
            <a:r>
              <a:rPr lang="zh-CN" altLang="fr-FR" sz="2800" dirty="0" smtClean="0">
                <a:solidFill>
                  <a:srgbClr val="C00000"/>
                </a:solidFill>
                <a:latin typeface="宋体" charset="-122"/>
              </a:rPr>
              <a:t>中</a:t>
            </a:r>
            <a:r>
              <a:rPr lang="fr-FR" altLang="zh-CN" sz="2800" dirty="0" smtClean="0">
                <a:solidFill>
                  <a:srgbClr val="C00000"/>
                </a:solidFill>
                <a:latin typeface="宋体" charset="-122"/>
              </a:rPr>
              <a:t>x=10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43376"/>
            <a:ext cx="6626860" cy="658815"/>
          </a:xfrm>
        </p:spPr>
        <p:txBody>
          <a:bodyPr/>
          <a:lstStyle/>
          <a:p>
            <a:pPr marL="609600" indent="-609600" eaLnBrk="1" hangingPunct="1">
              <a:buNone/>
            </a:pPr>
            <a:r>
              <a:rPr lang="en-US" altLang="zh-CN" sz="2800" dirty="0" smtClean="0">
                <a:solidFill>
                  <a:srgbClr val="FF0000"/>
                </a:solidFill>
                <a:ea typeface="宋体" panose="02010600030101010101" pitchFamily="2" charset="-122"/>
              </a:rPr>
              <a:t>7</a:t>
            </a:r>
            <a:r>
              <a:rPr lang="zh-CN" altLang="en-US" sz="2800" dirty="0" smtClean="0">
                <a:solidFill>
                  <a:schemeClr val="tx1"/>
                </a:solidFill>
                <a:ea typeface="宋体" panose="02010600030101010101" pitchFamily="2" charset="-122"/>
              </a:rPr>
              <a:t>、</a:t>
            </a:r>
            <a:r>
              <a:rPr lang="zh-CN" altLang="en-US" sz="2800" dirty="0" smtClean="0">
                <a:solidFill>
                  <a:schemeClr val="tx1"/>
                </a:solidFill>
                <a:latin typeface="宋体" pitchFamily="2" charset="-122"/>
                <a:ea typeface="宋体" pitchFamily="2" charset="-122"/>
              </a:rPr>
              <a:t>下列程序运行后结果是多少？</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4304714" y="5749932"/>
            <a:ext cx="4431323" cy="523220"/>
          </a:xfrm>
          <a:prstGeom prst="rect">
            <a:avLst/>
          </a:prstGeom>
          <a:noFill/>
        </p:spPr>
        <p:txBody>
          <a:bodyPr wrap="square" rtlCol="0">
            <a:spAutoFit/>
          </a:bodyPr>
          <a:lstStyle/>
          <a:p>
            <a:pPr>
              <a:spcBef>
                <a:spcPct val="50000"/>
              </a:spcBef>
            </a:pPr>
            <a:r>
              <a:rPr lang="zh-CN" altLang="en-US" sz="2800" dirty="0" smtClean="0">
                <a:solidFill>
                  <a:srgbClr val="C00000"/>
                </a:solidFill>
                <a:latin typeface="宋体" charset="-122"/>
              </a:rPr>
              <a:t>答案：</a:t>
            </a:r>
            <a:r>
              <a:rPr lang="en-US" altLang="zh-CN" sz="2800" dirty="0" smtClean="0">
                <a:solidFill>
                  <a:srgbClr val="C00000"/>
                </a:solidFill>
                <a:latin typeface="宋体" charset="-122"/>
              </a:rPr>
              <a:t>x=2</a:t>
            </a:r>
          </a:p>
        </p:txBody>
      </p:sp>
      <p:sp>
        <p:nvSpPr>
          <p:cNvPr id="5" name="Rectangle 7"/>
          <p:cNvSpPr>
            <a:spLocks noChangeArrowheads="1"/>
          </p:cNvSpPr>
          <p:nvPr/>
        </p:nvSpPr>
        <p:spPr bwMode="auto">
          <a:xfrm>
            <a:off x="5256212" y="1661282"/>
            <a:ext cx="3887788" cy="2736850"/>
          </a:xfrm>
          <a:prstGeom prst="rect">
            <a:avLst/>
          </a:prstGeom>
          <a:noFill/>
          <a:ln w="9525">
            <a:noFill/>
            <a:miter lim="800000"/>
            <a:headEnd/>
            <a:tailEnd/>
          </a:ln>
        </p:spPr>
        <p:txBody>
          <a:bodyPr/>
          <a:lstStyle/>
          <a:p>
            <a:pPr marL="609600" indent="-609600">
              <a:spcBef>
                <a:spcPct val="20000"/>
              </a:spcBef>
              <a:buClr>
                <a:schemeClr val="folHlink"/>
              </a:buClr>
              <a:buSzPct val="60000"/>
              <a:buFont typeface="Wingdings" pitchFamily="2" charset="2"/>
              <a:buNone/>
            </a:pPr>
            <a:r>
              <a:rPr lang="en-US" altLang="zh-CN" sz="2000" dirty="0"/>
              <a:t>public class </a:t>
            </a:r>
            <a:r>
              <a:rPr lang="en-US" altLang="zh-CN" sz="2000" dirty="0" smtClean="0">
                <a:solidFill>
                  <a:srgbClr val="C00000"/>
                </a:solidFill>
                <a:effectLst>
                  <a:outerShdw blurRad="38100" dist="38100" dir="2700000" algn="tl">
                    <a:srgbClr val="000000">
                      <a:alpha val="43137"/>
                    </a:srgbClr>
                  </a:outerShdw>
                </a:effectLst>
              </a:rPr>
              <a:t>Test</a:t>
            </a:r>
            <a:r>
              <a:rPr lang="en-US" altLang="zh-CN" sz="2000" dirty="0" smtClean="0"/>
              <a:t>{</a:t>
            </a:r>
            <a:endParaRPr lang="en-US" altLang="zh-CN" sz="2000" dirty="0"/>
          </a:p>
          <a:p>
            <a:pPr marL="609600" indent="-609600">
              <a:spcBef>
                <a:spcPct val="20000"/>
              </a:spcBef>
              <a:buClr>
                <a:schemeClr val="folHlink"/>
              </a:buClr>
              <a:buSzPct val="60000"/>
              <a:buFont typeface="Wingdings" pitchFamily="2" charset="2"/>
              <a:buNone/>
            </a:pPr>
            <a:r>
              <a:rPr lang="en-US" altLang="zh-CN" sz="2000" dirty="0">
                <a:solidFill>
                  <a:srgbClr val="0070C0"/>
                </a:solidFill>
                <a:effectLst>
                  <a:outerShdw blurRad="38100" dist="38100" dir="2700000" algn="tl">
                    <a:srgbClr val="000000">
                      <a:alpha val="43137"/>
                    </a:srgbClr>
                  </a:outerShdw>
                </a:effectLst>
              </a:rPr>
              <a:t>    public static void main(String </a:t>
            </a:r>
            <a:r>
              <a:rPr lang="en-US" altLang="zh-CN" sz="2000" dirty="0" err="1">
                <a:solidFill>
                  <a:srgbClr val="0070C0"/>
                </a:solidFill>
                <a:effectLst>
                  <a:outerShdw blurRad="38100" dist="38100" dir="2700000" algn="tl">
                    <a:srgbClr val="000000">
                      <a:alpha val="43137"/>
                    </a:srgbClr>
                  </a:outerShdw>
                </a:effectLst>
              </a:rPr>
              <a:t>args</a:t>
            </a:r>
            <a:r>
              <a:rPr lang="en-US" altLang="zh-CN" sz="2000" dirty="0">
                <a:solidFill>
                  <a:srgbClr val="0070C0"/>
                </a:solidFill>
                <a:effectLst>
                  <a:outerShdw blurRad="38100" dist="38100" dir="2700000" algn="tl">
                    <a:srgbClr val="000000">
                      <a:alpha val="43137"/>
                    </a:srgbClr>
                  </a:outerShdw>
                </a:effectLst>
              </a:rPr>
              <a:t>[])</a:t>
            </a:r>
            <a:r>
              <a:rPr lang="en-US" altLang="zh-CN" sz="2000" dirty="0">
                <a:solidFill>
                  <a:srgbClr val="FFC000"/>
                </a:solidFill>
                <a:effectLst>
                  <a:outerShdw blurRad="38100" dist="38100" dir="2700000" algn="tl">
                    <a:srgbClr val="000000">
                      <a:alpha val="43137"/>
                    </a:srgbClr>
                  </a:outerShdw>
                </a:effectLst>
              </a:rPr>
              <a:t>{</a:t>
            </a:r>
          </a:p>
          <a:p>
            <a:pPr marL="609600" indent="-609600">
              <a:spcBef>
                <a:spcPct val="20000"/>
              </a:spcBef>
              <a:buClr>
                <a:schemeClr val="folHlink"/>
              </a:buClr>
              <a:buSzPct val="60000"/>
              <a:buFont typeface="Wingdings" pitchFamily="2" charset="2"/>
              <a:buNone/>
            </a:pPr>
            <a:r>
              <a:rPr lang="en-US" altLang="zh-CN" sz="2000" dirty="0">
                <a:solidFill>
                  <a:srgbClr val="FFC000"/>
                </a:solidFill>
                <a:effectLst>
                  <a:outerShdw blurRad="38100" dist="38100" dir="2700000" algn="tl">
                    <a:srgbClr val="000000">
                      <a:alpha val="43137"/>
                    </a:srgbClr>
                  </a:outerShdw>
                </a:effectLst>
              </a:rPr>
              <a:t>        Tom cat=new Tom();</a:t>
            </a:r>
          </a:p>
          <a:p>
            <a:pPr marL="609600" indent="-609600">
              <a:spcBef>
                <a:spcPct val="20000"/>
              </a:spcBef>
              <a:buClr>
                <a:schemeClr val="folHlink"/>
              </a:buClr>
              <a:buSzPct val="60000"/>
              <a:buFont typeface="Wingdings" pitchFamily="2" charset="2"/>
              <a:buNone/>
            </a:pPr>
            <a:r>
              <a:rPr lang="en-US" altLang="zh-CN" sz="2000" dirty="0">
                <a:solidFill>
                  <a:srgbClr val="FFC000"/>
                </a:solidFill>
                <a:effectLst>
                  <a:outerShdw blurRad="38100" dist="38100" dir="2700000" algn="tl">
                    <a:srgbClr val="000000">
                      <a:alpha val="43137"/>
                    </a:srgbClr>
                  </a:outerShdw>
                </a:effectLst>
              </a:rPr>
              <a:t>        Jerry </a:t>
            </a:r>
            <a:r>
              <a:rPr lang="en-US" altLang="zh-CN" sz="2000" dirty="0" err="1">
                <a:solidFill>
                  <a:srgbClr val="FFC000"/>
                </a:solidFill>
                <a:effectLst>
                  <a:outerShdw blurRad="38100" dist="38100" dir="2700000" algn="tl">
                    <a:srgbClr val="000000">
                      <a:alpha val="43137"/>
                    </a:srgbClr>
                  </a:outerShdw>
                </a:effectLst>
              </a:rPr>
              <a:t>jerry</a:t>
            </a:r>
            <a:r>
              <a:rPr lang="en-US" altLang="zh-CN" sz="2000" dirty="0">
                <a:solidFill>
                  <a:srgbClr val="FFC000"/>
                </a:solidFill>
                <a:effectLst>
                  <a:outerShdw blurRad="38100" dist="38100" dir="2700000" algn="tl">
                    <a:srgbClr val="000000">
                      <a:alpha val="43137"/>
                    </a:srgbClr>
                  </a:outerShdw>
                </a:effectLst>
              </a:rPr>
              <a:t>=new Jerry();</a:t>
            </a:r>
          </a:p>
          <a:p>
            <a:pPr marL="609600" indent="-609600">
              <a:spcBef>
                <a:spcPct val="20000"/>
              </a:spcBef>
              <a:buClr>
                <a:schemeClr val="folHlink"/>
              </a:buClr>
              <a:buSzPct val="60000"/>
              <a:buFont typeface="Wingdings" pitchFamily="2" charset="2"/>
              <a:buNone/>
            </a:pPr>
            <a:r>
              <a:rPr lang="en-US" altLang="zh-CN" sz="2000" dirty="0">
                <a:solidFill>
                  <a:srgbClr val="FFC000"/>
                </a:solidFill>
                <a:effectLst>
                  <a:outerShdw blurRad="38100" dist="38100" dir="2700000" algn="tl">
                    <a:srgbClr val="000000">
                      <a:alpha val="43137"/>
                    </a:srgbClr>
                  </a:outerShdw>
                </a:effectLst>
              </a:rPr>
              <a:t>        </a:t>
            </a:r>
            <a:r>
              <a:rPr lang="en-US" altLang="zh-CN" sz="2000" dirty="0" err="1">
                <a:solidFill>
                  <a:srgbClr val="FFC000"/>
                </a:solidFill>
                <a:effectLst>
                  <a:outerShdw blurRad="38100" dist="38100" dir="2700000" algn="tl">
                    <a:srgbClr val="000000">
                      <a:alpha val="43137"/>
                    </a:srgbClr>
                  </a:outerShdw>
                </a:effectLst>
              </a:rPr>
              <a:t>cat.g</a:t>
            </a:r>
            <a:r>
              <a:rPr lang="en-US" altLang="zh-CN" sz="2000" dirty="0">
                <a:solidFill>
                  <a:srgbClr val="FFC000"/>
                </a:solidFill>
                <a:effectLst>
                  <a:outerShdw blurRad="38100" dist="38100" dir="2700000" algn="tl">
                    <a:srgbClr val="000000">
                      <a:alpha val="43137"/>
                    </a:srgbClr>
                  </a:outerShdw>
                </a:effectLst>
              </a:rPr>
              <a:t>(jerry);</a:t>
            </a:r>
          </a:p>
          <a:p>
            <a:pPr marL="609600" indent="-609600">
              <a:spcBef>
                <a:spcPct val="20000"/>
              </a:spcBef>
              <a:buClr>
                <a:schemeClr val="folHlink"/>
              </a:buClr>
              <a:buSzPct val="60000"/>
              <a:buFont typeface="Wingdings" pitchFamily="2" charset="2"/>
              <a:buNone/>
            </a:pPr>
            <a:r>
              <a:rPr lang="en-US" altLang="zh-CN" sz="2000" dirty="0">
                <a:solidFill>
                  <a:srgbClr val="FFC000"/>
                </a:solidFill>
                <a:effectLst>
                  <a:outerShdw blurRad="38100" dist="38100" dir="2700000" algn="tl">
                    <a:srgbClr val="000000">
                      <a:alpha val="43137"/>
                    </a:srgbClr>
                  </a:outerShdw>
                </a:effectLst>
              </a:rPr>
              <a:t>        </a:t>
            </a:r>
            <a:r>
              <a:rPr lang="en-US" altLang="zh-CN" sz="2000" dirty="0" err="1">
                <a:solidFill>
                  <a:srgbClr val="FFC000"/>
                </a:solidFill>
                <a:effectLst>
                  <a:outerShdw blurRad="38100" dist="38100" dir="2700000" algn="tl">
                    <a:srgbClr val="000000">
                      <a:alpha val="43137"/>
                    </a:srgbClr>
                  </a:outerShdw>
                </a:effectLst>
              </a:rPr>
              <a:t>jerry.show</a:t>
            </a:r>
            <a:r>
              <a:rPr lang="en-US" altLang="zh-CN" sz="2000" dirty="0">
                <a:solidFill>
                  <a:srgbClr val="FFC000"/>
                </a:solidFill>
                <a:effectLst>
                  <a:outerShdw blurRad="38100" dist="38100" dir="2700000" algn="tl">
                    <a:srgbClr val="000000">
                      <a:alpha val="43137"/>
                    </a:srgbClr>
                  </a:outerShdw>
                </a:effectLst>
              </a:rPr>
              <a:t>();}</a:t>
            </a:r>
          </a:p>
          <a:p>
            <a:pPr marL="609600" indent="-609600">
              <a:spcBef>
                <a:spcPct val="20000"/>
              </a:spcBef>
              <a:buClr>
                <a:schemeClr val="folHlink"/>
              </a:buClr>
              <a:buSzPct val="60000"/>
              <a:buFont typeface="Wingdings" pitchFamily="2" charset="2"/>
              <a:buNone/>
            </a:pPr>
            <a:r>
              <a:rPr lang="en-US" altLang="zh-CN" sz="2000" dirty="0"/>
              <a:t> }</a:t>
            </a:r>
          </a:p>
        </p:txBody>
      </p:sp>
      <p:sp>
        <p:nvSpPr>
          <p:cNvPr id="7" name="Rectangle 3"/>
          <p:cNvSpPr txBox="1">
            <a:spLocks noChangeArrowheads="1"/>
          </p:cNvSpPr>
          <p:nvPr/>
        </p:nvSpPr>
        <p:spPr bwMode="auto">
          <a:xfrm>
            <a:off x="1130593" y="1620692"/>
            <a:ext cx="4004115" cy="46815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class </a:t>
            </a:r>
            <a:r>
              <a:rPr kumimoji="1" lang="en-US" altLang="zh-CN" sz="2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ea"/>
                <a:cs typeface="+mn-cs"/>
              </a:rPr>
              <a:t>Jerry</a:t>
            </a:r>
            <a:r>
              <a:rPr kumimoji="1" lang="en-US" altLang="zh-CN" sz="2000" i="0" u="none" strike="noStrike" kern="0" cap="none" spc="0" normalizeH="0" baseline="0" noProof="0" dirty="0" smtClean="0">
                <a:ln>
                  <a:noFill/>
                </a:ln>
                <a:solidFill>
                  <a:srgbClr val="000000"/>
                </a:solidFill>
                <a:effectLst/>
                <a:uLnTx/>
                <a:uFillTx/>
                <a:latin typeface="+mn-ea"/>
                <a:cs typeface="+mn-cs"/>
              </a:rPr>
              <a:t>{</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  </a:t>
            </a:r>
            <a:r>
              <a:rPr kumimoji="1" lang="en-US" altLang="zh-CN" sz="2000" i="0" u="none" strike="noStrike" kern="0" cap="none" spc="0" normalizeH="0" baseline="0" noProof="0" dirty="0" err="1" smtClean="0">
                <a:ln>
                  <a:noFill/>
                </a:ln>
                <a:solidFill>
                  <a:srgbClr val="000000"/>
                </a:solidFill>
                <a:effectLst/>
                <a:uLnTx/>
                <a:uFillTx/>
                <a:latin typeface="+mn-ea"/>
                <a:cs typeface="+mn-cs"/>
              </a:rPr>
              <a:t>int</a:t>
            </a:r>
            <a:r>
              <a:rPr kumimoji="1" lang="en-US" altLang="zh-CN" sz="2000" i="0" u="none" strike="noStrike" kern="0" cap="none" spc="0" normalizeH="0" baseline="0" noProof="0" dirty="0" smtClean="0">
                <a:ln>
                  <a:noFill/>
                </a:ln>
                <a:solidFill>
                  <a:srgbClr val="000000"/>
                </a:solidFill>
                <a:effectLst/>
                <a:uLnTx/>
                <a:uFillTx/>
                <a:latin typeface="+mn-ea"/>
                <a:cs typeface="+mn-cs"/>
              </a:rPr>
              <a:t> x=1;</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  </a:t>
            </a:r>
            <a:r>
              <a:rPr kumimoji="1" lang="en-US" altLang="zh-CN" sz="200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mn-ea"/>
                <a:cs typeface="+mn-cs"/>
              </a:rPr>
              <a:t>void show()</a:t>
            </a: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     </a:t>
            </a:r>
            <a:r>
              <a:rPr kumimoji="1" lang="en-US" altLang="zh-CN" sz="2000" i="0" u="none" strike="noStrike" kern="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mn-ea"/>
                <a:cs typeface="+mn-cs"/>
              </a:rPr>
              <a:t>System.out.println</a:t>
            </a: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("x="+x);}</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  </a:t>
            </a:r>
            <a:r>
              <a:rPr kumimoji="1" lang="en-US" altLang="zh-CN" sz="200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mn-ea"/>
                <a:cs typeface="+mn-cs"/>
              </a:rPr>
              <a:t>void f()</a:t>
            </a: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{x=x+1;}</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class </a:t>
            </a:r>
            <a:r>
              <a:rPr kumimoji="1" lang="en-US" altLang="zh-CN" sz="2000"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mn-ea"/>
                <a:cs typeface="+mn-cs"/>
              </a:rPr>
              <a:t>Tom</a:t>
            </a:r>
            <a:r>
              <a:rPr kumimoji="1" lang="en-US" altLang="zh-CN" sz="2000" i="0" u="none" strike="noStrike" kern="0" cap="none" spc="0" normalizeH="0" baseline="0" noProof="0" dirty="0" smtClean="0">
                <a:ln>
                  <a:noFill/>
                </a:ln>
                <a:solidFill>
                  <a:srgbClr val="000000"/>
                </a:solidFill>
                <a:effectLst/>
                <a:uLnTx/>
                <a:uFillTx/>
                <a:latin typeface="+mn-ea"/>
                <a:cs typeface="+mn-cs"/>
              </a:rPr>
              <a:t>{</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70C0"/>
                </a:solidFill>
                <a:effectLst>
                  <a:outerShdw blurRad="38100" dist="38100" dir="2700000" algn="tl">
                    <a:srgbClr val="000000">
                      <a:alpha val="43137"/>
                    </a:srgbClr>
                  </a:outerShdw>
                </a:effectLst>
                <a:uLnTx/>
                <a:uFillTx/>
                <a:latin typeface="+mn-ea"/>
                <a:cs typeface="+mn-cs"/>
              </a:rPr>
              <a:t>    void g(Jerry mouse)</a:t>
            </a: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        </a:t>
            </a:r>
            <a:r>
              <a:rPr kumimoji="1" lang="en-US" altLang="zh-CN" sz="2000" i="0" u="none" strike="noStrike" kern="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mn-ea"/>
                <a:cs typeface="+mn-cs"/>
              </a:rPr>
              <a:t>mouse.f</a:t>
            </a: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 </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mn-ea"/>
                <a:cs typeface="+mn-cs"/>
              </a:rPr>
              <a:t>        mouse=null; } </a:t>
            </a:r>
          </a:p>
          <a:p>
            <a:pPr marL="609600" marR="0" lvl="0" indent="-609600" algn="l" defTabSz="914400" rtl="0" eaLnBrk="1" fontAlgn="base" latinLnBrk="0" hangingPunct="1">
              <a:lnSpc>
                <a:spcPct val="100000"/>
              </a:lnSpc>
              <a:spcBef>
                <a:spcPct val="20000"/>
              </a:spcBef>
              <a:spcAft>
                <a:spcPct val="0"/>
              </a:spcAft>
              <a:buClr>
                <a:srgbClr val="3333CC"/>
              </a:buClr>
              <a:buSzPct val="60000"/>
              <a:buFont typeface="Wingdings" pitchFamily="2" charset="2"/>
              <a:buNone/>
              <a:tabLst/>
              <a:defRPr/>
            </a:pPr>
            <a:r>
              <a:rPr kumimoji="1" lang="en-US" altLang="zh-CN" sz="2000" i="0" u="none" strike="noStrike" kern="0" cap="none" spc="0" normalizeH="0" baseline="0" noProof="0" dirty="0" smtClean="0">
                <a:ln>
                  <a:noFill/>
                </a:ln>
                <a:solidFill>
                  <a:srgbClr val="000000"/>
                </a:solidFill>
                <a:effectLst/>
                <a:uLnTx/>
                <a:uFillTx/>
                <a:latin typeface="+mn-ea"/>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2" y="1129048"/>
            <a:ext cx="256828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五、方法重载</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88000" y="1874526"/>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方法重载是指一个类中可以有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多个方法具有相同的名字</a:t>
            </a:r>
            <a:r>
              <a:rPr lang="zh-CN" altLang="en-US" sz="2800" dirty="0" smtClean="0">
                <a:solidFill>
                  <a:schemeClr val="tx1"/>
                </a:solidFill>
                <a:ea typeface="宋体" panose="02010600030101010101" pitchFamily="2" charset="-122"/>
              </a:rPr>
              <a:t>，但这些方法的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参数必须不同</a:t>
            </a:r>
            <a:r>
              <a:rPr lang="zh-CN" altLang="en-US" sz="2800" dirty="0" smtClean="0">
                <a:solidFill>
                  <a:schemeClr val="tx1"/>
                </a:solidFill>
                <a:ea typeface="宋体" panose="02010600030101010101" pitchFamily="2" charset="-122"/>
              </a:rPr>
              <a:t>，即或者是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参数的个数不同</a:t>
            </a:r>
            <a:r>
              <a:rPr lang="zh-CN" altLang="en-US" sz="2800" dirty="0" smtClean="0">
                <a:solidFill>
                  <a:schemeClr val="tx1"/>
                </a:solidFill>
                <a:ea typeface="宋体" panose="02010600030101010101" pitchFamily="2" charset="-122"/>
              </a:rPr>
              <a:t>，或者是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参数的类型不同</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0" name="矩形 9"/>
          <p:cNvSpPr>
            <a:spLocks noChangeArrowheads="1"/>
          </p:cNvSpPr>
          <p:nvPr/>
        </p:nvSpPr>
        <p:spPr bwMode="auto">
          <a:xfrm>
            <a:off x="1224000" y="3911998"/>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注意：方法的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返回类型</a:t>
            </a:r>
            <a:r>
              <a:rPr lang="zh-CN" altLang="en-US" sz="2800" dirty="0" smtClean="0">
                <a:solidFill>
                  <a:schemeClr val="tx1"/>
                </a:solidFill>
                <a:ea typeface="宋体" panose="02010600030101010101" pitchFamily="2" charset="-122"/>
              </a:rPr>
              <a:t>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参数的名字</a:t>
            </a:r>
            <a:r>
              <a:rPr lang="zh-CN" altLang="en-US" sz="2800" dirty="0" smtClean="0">
                <a:solidFill>
                  <a:schemeClr val="tx1"/>
                </a:solidFill>
                <a:ea typeface="宋体" panose="02010600030101010101" pitchFamily="2" charset="-122"/>
              </a:rPr>
              <a:t>不参与比较</a:t>
            </a:r>
            <a:endParaRPr lang="en-US" altLang="zh-CN" sz="2800" dirty="0" smtClean="0">
              <a:solidFill>
                <a:schemeClr val="tx1"/>
              </a:solidFill>
              <a:ea typeface="宋体" panose="02010600030101010101" pitchFamily="2" charset="-122"/>
            </a:endParaRPr>
          </a:p>
        </p:txBody>
      </p:sp>
      <p:sp>
        <p:nvSpPr>
          <p:cNvPr id="11" name="矩形 10"/>
          <p:cNvSpPr>
            <a:spLocks noChangeArrowheads="1"/>
          </p:cNvSpPr>
          <p:nvPr/>
        </p:nvSpPr>
        <p:spPr bwMode="auto">
          <a:xfrm>
            <a:off x="1224000" y="5004000"/>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3-7</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350717" y="3764835"/>
            <a:ext cx="7400357" cy="90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在语法上，类由两部分构成：</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类声明</a:t>
            </a: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和</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类体</a:t>
            </a:r>
            <a:r>
              <a:rPr lang="zh-CN" altLang="en-US" sz="2400" dirty="0" smtClean="0">
                <a:solidFill>
                  <a:srgbClr val="000000"/>
                </a:solidFill>
                <a:effectLst>
                  <a:outerShdw blurRad="38100" dist="38100" dir="2700000" algn="tl">
                    <a:srgbClr val="000000">
                      <a:alpha val="43137"/>
                    </a:srgbClr>
                  </a:outerShdw>
                </a:effectLst>
                <a:ea typeface="宋体" panose="02010600030101010101" pitchFamily="2" charset="-122"/>
              </a:rPr>
              <a:t>。基本格式为：</a:t>
            </a:r>
            <a:endParaRPr lang="en-US" altLang="zh-CN" sz="2400" dirty="0" smtClean="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21"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二、类的结构和使用</a:t>
            </a:r>
            <a:endParaRPr lang="en-US" altLang="zh-CN" sz="3600" dirty="0">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a:t>
            </a:r>
            <a:r>
              <a:rPr lang="zh-CN" altLang="en-US" dirty="0" smtClean="0">
                <a:ea typeface="宋体" panose="02010600030101010101" pitchFamily="2" charset="-122"/>
              </a:rPr>
              <a:t>类声明和类体</a:t>
            </a:r>
            <a:endParaRPr lang="en-US" altLang="zh-CN" sz="3000" dirty="0">
              <a:ea typeface="宋体" panose="02010600030101010101" pitchFamily="2" charset="-122"/>
            </a:endParaRPr>
          </a:p>
        </p:txBody>
      </p:sp>
      <p:grpSp>
        <p:nvGrpSpPr>
          <p:cNvPr id="20" name="组合 19">
            <a:extLst>
              <a:ext uri="{FF2B5EF4-FFF2-40B4-BE49-F238E27FC236}">
                <a16:creationId xmlns:a16="http://schemas.microsoft.com/office/drawing/2014/main" xmlns="" id="{F09C6B24-486E-4649-8504-BAD153CC1861}"/>
              </a:ext>
            </a:extLst>
          </p:cNvPr>
          <p:cNvGrpSpPr/>
          <p:nvPr/>
        </p:nvGrpSpPr>
        <p:grpSpPr>
          <a:xfrm>
            <a:off x="1326149" y="1219260"/>
            <a:ext cx="7148301" cy="2130663"/>
            <a:chOff x="1919585" y="3492500"/>
            <a:chExt cx="6369943" cy="2472168"/>
          </a:xfrm>
        </p:grpSpPr>
        <p:grpSp>
          <p:nvGrpSpPr>
            <p:cNvPr id="2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1941702" y="4286212"/>
              <a:ext cx="6115937" cy="1606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rgbClr val="000000"/>
                  </a:solidFill>
                  <a:ea typeface="宋体" panose="02010600030101010101" pitchFamily="2" charset="-122"/>
                </a:rPr>
                <a:t>是组成</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程序的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基本要素</a:t>
              </a:r>
              <a:r>
                <a:rPr lang="zh-CN" altLang="en-US" sz="2800" dirty="0" smtClean="0">
                  <a:solidFill>
                    <a:srgbClr val="000000"/>
                  </a:solidFill>
                  <a:ea typeface="宋体" panose="02010600030101010101" pitchFamily="2" charset="-122"/>
                </a:rPr>
                <a:t>。类封装了一类对象的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属性</a:t>
              </a:r>
              <a:r>
                <a:rPr lang="zh-CN" altLang="en-US" sz="2800" dirty="0" smtClean="0">
                  <a:solidFill>
                    <a:srgbClr val="000000"/>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rgbClr val="000000"/>
                  </a:solidFill>
                  <a:ea typeface="宋体" panose="02010600030101010101" pitchFamily="2" charset="-122"/>
                </a:rPr>
                <a:t>。类是用来定义对象的模板。可以用类创建多个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a:t>
              </a:r>
              <a:r>
                <a:rPr lang="zh-CN" altLang="en-US" sz="2800" dirty="0" smtClean="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grpSp>
      <p:sp>
        <p:nvSpPr>
          <p:cNvPr id="10" name="AutoShape 52"/>
          <p:cNvSpPr>
            <a:spLocks noChangeArrowheads="1"/>
          </p:cNvSpPr>
          <p:nvPr/>
        </p:nvSpPr>
        <p:spPr bwMode="gray">
          <a:xfrm>
            <a:off x="1384040" y="4673131"/>
            <a:ext cx="3612963" cy="1959490"/>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class</a:t>
            </a:r>
            <a:r>
              <a:rPr lang="en-US" altLang="zh-CN"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类名</a:t>
            </a:r>
            <a:r>
              <a:rPr lang="zh-CN" altLang="en-US" sz="2800" dirty="0" smtClean="0">
                <a:solidFill>
                  <a:schemeClr val="tx1"/>
                </a:solidFill>
                <a:ea typeface="宋体" panose="02010600030101010101" pitchFamily="2" charset="-122"/>
              </a:rPr>
              <a:t> </a:t>
            </a:r>
          </a:p>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FontTx/>
              <a:buNone/>
            </a:pPr>
            <a:r>
              <a:rPr lang="en-US" altLang="zh-CN"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类体的内容</a:t>
            </a:r>
            <a:r>
              <a:rPr lang="en-US" altLang="zh-CN" sz="2800" dirty="0" smtClean="0">
                <a:solidFill>
                  <a:schemeClr val="tx1"/>
                </a:solidFill>
                <a:ea typeface="宋体" panose="02010600030101010101" pitchFamily="2" charset="-122"/>
              </a:rPr>
              <a:t>……</a:t>
            </a:r>
          </a:p>
          <a:p>
            <a:pPr eaLnBrk="1" hangingPunct="1">
              <a:spcBef>
                <a:spcPct val="0"/>
              </a:spcBef>
              <a:buSzTx/>
              <a:buFont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7"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043377"/>
            <a:ext cx="8089900" cy="3669300"/>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8</a:t>
            </a:r>
            <a:r>
              <a:rPr lang="zh-CN" altLang="en-US" sz="2800" dirty="0" smtClean="0">
                <a:solidFill>
                  <a:schemeClr val="tx1"/>
                </a:solidFill>
                <a:ea typeface="宋体" panose="02010600030101010101" pitchFamily="2" charset="-122"/>
              </a:rPr>
              <a:t>、下列程序有没有错误，否则运行后结果是多少？</a:t>
            </a:r>
          </a:p>
          <a:p>
            <a:pPr marL="0" indent="0" eaLnBrk="1" hangingPunct="1">
              <a:buClr>
                <a:schemeClr val="accent2"/>
              </a:buClr>
              <a:buNone/>
            </a:pPr>
            <a:r>
              <a:rPr lang="en-US" altLang="zh-CN" sz="2400" dirty="0" smtClean="0">
                <a:solidFill>
                  <a:schemeClr val="tx1"/>
                </a:solidFill>
                <a:ea typeface="宋体" panose="02010600030101010101" pitchFamily="2" charset="-122"/>
              </a:rPr>
              <a:t>class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Jerry</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static</a:t>
            </a:r>
            <a:r>
              <a:rPr lang="en-US" altLang="zh-CN" sz="2400" dirty="0" smtClean="0">
                <a:solidFill>
                  <a:schemeClr val="tx1"/>
                </a:solidFill>
                <a:ea typeface="宋体" panose="02010600030101010101" pitchFamily="2" charset="-122"/>
              </a:rPr>
              <a:t> char </a:t>
            </a:r>
            <a:r>
              <a:rPr lang="en-US" altLang="zh-CN" sz="2400" dirty="0" err="1" smtClean="0">
                <a:solidFill>
                  <a:schemeClr val="tx1"/>
                </a:solidFill>
                <a:ea typeface="宋体" panose="02010600030101010101" pitchFamily="2" charset="-122"/>
              </a:rPr>
              <a:t>m_name</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static</a:t>
            </a: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m_age</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public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static</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setData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(char n</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m_name</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=n;}</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public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static</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void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setData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int</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age</a:t>
            </a:r>
            <a:r>
              <a:rPr lang="en-US" altLang="zh-CN" sz="2400" dirty="0" smtClean="0">
                <a:solidFill>
                  <a:schemeClr val="tx1"/>
                </a:solidFill>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m_age</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=age;}</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public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static</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void main(String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args</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setData</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int</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a:t>
            </a:r>
          </a:p>
          <a:p>
            <a:pPr marL="0" indent="0" eaLnBrk="1" hangingPunct="1">
              <a:buClr>
                <a:schemeClr val="accent2"/>
              </a:buClr>
              <a:buNone/>
            </a:pP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setData</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((char)98);       </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System.out.println</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(“Name:”+</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m_name</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+”;Age:”+</a:t>
            </a:r>
            <a:r>
              <a:rPr lang="en-US" altLang="zh-CN" sz="2400" dirty="0" err="1" smtClean="0">
                <a:solidFill>
                  <a:srgbClr val="FFC000"/>
                </a:solidFill>
                <a:effectLst>
                  <a:outerShdw blurRad="38100" dist="38100" dir="2700000" algn="tl">
                    <a:srgbClr val="000000">
                      <a:alpha val="43137"/>
                    </a:srgbClr>
                  </a:outerShdw>
                </a:effectLst>
                <a:ea typeface="宋体" panose="02010600030101010101" pitchFamily="2" charset="-122"/>
              </a:rPr>
              <a:t>m_age</a:t>
            </a:r>
            <a:r>
              <a:rPr lang="en-US" altLang="zh-CN" sz="2400" dirty="0" smtClean="0">
                <a:solidFill>
                  <a:srgbClr val="FFC000"/>
                </a:solidFill>
                <a:effectLst>
                  <a:outerShdw blurRad="38100" dist="38100" dir="2700000" algn="tl">
                    <a:srgbClr val="000000">
                      <a:alpha val="43137"/>
                    </a:srgbClr>
                  </a:outerShdw>
                </a:effectLst>
                <a:ea typeface="宋体" panose="02010600030101010101" pitchFamily="2" charset="-122"/>
              </a:rPr>
              <a:t>);}   </a:t>
            </a: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272981" y="1936804"/>
            <a:ext cx="3871019"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Name:b;Age:97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2" y="1129048"/>
            <a:ext cx="2943625"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六、</a:t>
              </a:r>
              <a:r>
                <a:rPr lang="en-US" altLang="zh-CN" sz="2800" dirty="0" smtClean="0">
                  <a:solidFill>
                    <a:schemeClr val="bg1"/>
                  </a:solidFill>
                  <a:ea typeface="宋体" panose="02010600030101010101" pitchFamily="2" charset="-122"/>
                </a:rPr>
                <a:t> this </a:t>
              </a:r>
              <a:r>
                <a:rPr lang="zh-CN" altLang="en-US" sz="2800" dirty="0" smtClean="0">
                  <a:solidFill>
                    <a:schemeClr val="bg1"/>
                  </a:solidFill>
                  <a:ea typeface="宋体" panose="02010600030101010101" pitchFamily="2" charset="-122"/>
                </a:rPr>
                <a:t>关键字 </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88000" y="1901030"/>
            <a:ext cx="746567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this</a:t>
            </a:r>
            <a:r>
              <a:rPr lang="zh-CN" altLang="en-US" sz="2800" dirty="0" smtClean="0">
                <a:solidFill>
                  <a:schemeClr val="tx1"/>
                </a:solidFill>
                <a:ea typeface="宋体" panose="02010600030101010101" pitchFamily="2" charset="-122"/>
              </a:rPr>
              <a:t>是</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的一个关键字，表示当前对象。</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它</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可以出现</a:t>
            </a:r>
            <a:r>
              <a:rPr lang="zh-CN" altLang="en-US" sz="2800" dirty="0" smtClean="0">
                <a:solidFill>
                  <a:schemeClr val="tx1"/>
                </a:solidFill>
                <a:ea typeface="宋体" panose="02010600030101010101" pitchFamily="2" charset="-122"/>
              </a:rPr>
              <a:t>在</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实例方法</a:t>
            </a:r>
            <a:r>
              <a:rPr lang="zh-CN" altLang="en-US" sz="2800" dirty="0" smtClean="0">
                <a:solidFill>
                  <a:schemeClr val="tx1"/>
                </a:solidFill>
                <a:ea typeface="宋体" panose="02010600030101010101" pitchFamily="2" charset="-122"/>
              </a:rPr>
              <a:t>和</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构造方法</a:t>
            </a:r>
            <a:r>
              <a:rPr lang="zh-CN" altLang="en-US" sz="2800" dirty="0" smtClean="0">
                <a:solidFill>
                  <a:schemeClr val="tx1"/>
                </a:solidFill>
                <a:ea typeface="宋体" panose="02010600030101010101" pitchFamily="2" charset="-122"/>
              </a:rPr>
              <a:t>中，但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不可以出现</a:t>
            </a:r>
            <a:r>
              <a:rPr lang="zh-CN" altLang="en-US" sz="2800" dirty="0" smtClean="0">
                <a:solidFill>
                  <a:schemeClr val="tx1"/>
                </a:solidFill>
                <a:ea typeface="宋体" panose="02010600030101010101" pitchFamily="2" charset="-122"/>
              </a:rPr>
              <a:t>在</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类方法</a:t>
            </a:r>
            <a:r>
              <a:rPr lang="zh-CN" altLang="en-US" sz="2800" dirty="0" smtClean="0">
                <a:solidFill>
                  <a:schemeClr val="tx1"/>
                </a:solidFill>
                <a:ea typeface="宋体" panose="02010600030101010101" pitchFamily="2" charset="-122"/>
              </a:rPr>
              <a:t>中。</a:t>
            </a:r>
            <a:endParaRPr lang="en-US" altLang="zh-CN" sz="2800" dirty="0" smtClean="0">
              <a:solidFill>
                <a:schemeClr val="tx1"/>
              </a:solidFill>
              <a:ea typeface="宋体" panose="02010600030101010101" pitchFamily="2" charset="-122"/>
            </a:endParaRPr>
          </a:p>
        </p:txBody>
      </p:sp>
      <p:sp>
        <p:nvSpPr>
          <p:cNvPr id="10" name="矩形 9"/>
          <p:cNvSpPr>
            <a:spLocks noChangeArrowheads="1"/>
          </p:cNvSpPr>
          <p:nvPr/>
        </p:nvSpPr>
        <p:spPr bwMode="auto">
          <a:xfrm>
            <a:off x="1131236" y="3593945"/>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构造方法</a:t>
            </a:r>
            <a:r>
              <a:rPr lang="zh-CN" altLang="en-US" sz="2800" dirty="0" smtClean="0">
                <a:solidFill>
                  <a:schemeClr val="tx1"/>
                </a:solidFill>
                <a:ea typeface="宋体" panose="02010600030101010101" pitchFamily="2" charset="-122"/>
              </a:rPr>
              <a:t>中使用</a:t>
            </a:r>
            <a:r>
              <a:rPr lang="en-US" altLang="zh-CN" sz="2800" dirty="0" smtClean="0">
                <a:solidFill>
                  <a:schemeClr val="tx1"/>
                </a:solidFill>
                <a:ea typeface="宋体" panose="02010600030101010101" pitchFamily="2" charset="-122"/>
              </a:rPr>
              <a:t>this</a:t>
            </a:r>
          </a:p>
        </p:txBody>
      </p:sp>
      <p:sp>
        <p:nvSpPr>
          <p:cNvPr id="12" name="矩形 11"/>
          <p:cNvSpPr/>
          <p:nvPr/>
        </p:nvSpPr>
        <p:spPr>
          <a:xfrm>
            <a:off x="1186067" y="4240840"/>
            <a:ext cx="7573619" cy="954107"/>
          </a:xfrm>
          <a:prstGeom prst="rect">
            <a:avLst/>
          </a:prstGeom>
        </p:spPr>
        <p:txBody>
          <a:bodyPr wrap="square">
            <a:spAutoFit/>
          </a:bodyPr>
          <a:lstStyle/>
          <a:p>
            <a:r>
              <a:rPr lang="en-US" altLang="zh-CN" sz="2800" dirty="0" smtClean="0"/>
              <a:t>    this</a:t>
            </a:r>
            <a:r>
              <a:rPr lang="zh-CN" altLang="en-US" sz="2800" dirty="0" smtClean="0"/>
              <a:t>关键字可以出现在类的构造方法中，</a:t>
            </a:r>
            <a:r>
              <a:rPr lang="zh-CN" altLang="en-US" sz="2800" dirty="0" smtClean="0">
                <a:solidFill>
                  <a:srgbClr val="C00000"/>
                </a:solidFill>
                <a:effectLst>
                  <a:outerShdw blurRad="38100" dist="38100" dir="2700000" algn="tl">
                    <a:srgbClr val="000000">
                      <a:alpha val="43137"/>
                    </a:srgbClr>
                  </a:outerShdw>
                </a:effectLst>
              </a:rPr>
              <a:t>代表使用该构造方法所创建的对象</a:t>
            </a:r>
            <a:r>
              <a:rPr lang="zh-CN" altLang="en-US" sz="2800" dirty="0" smtClean="0"/>
              <a:t>。</a:t>
            </a:r>
            <a:r>
              <a:rPr lang="zh-CN" altLang="en-US" sz="2800" dirty="0" smtClean="0">
                <a:hlinkClick r:id="rId3" action="ppaction://hlinkfile"/>
              </a:rPr>
              <a:t>例子</a:t>
            </a:r>
            <a:r>
              <a:rPr lang="en-US" altLang="zh-CN" sz="2800" dirty="0" smtClean="0">
                <a:hlinkClick r:id="rId3" action="ppaction://hlinkfile"/>
              </a:rPr>
              <a:t>3-8</a:t>
            </a:r>
            <a:r>
              <a:rPr lang="zh-CN" altLang="en-US" sz="2800" dirty="0" smtClean="0"/>
              <a:t>。</a:t>
            </a:r>
            <a:endParaRPr lang="zh-CN" altLang="en-US" sz="2800" dirty="0"/>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1131235" y="1049529"/>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在</a:t>
            </a:r>
            <a:r>
              <a:rPr lang="zh-CN" altLang="en-US" sz="2800" dirty="0" smtClean="0">
                <a:solidFill>
                  <a:srgbClr val="0070C0"/>
                </a:solidFill>
                <a:ea typeface="宋体" panose="02010600030101010101" pitchFamily="2" charset="-122"/>
              </a:rPr>
              <a:t>实例</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中使用</a:t>
            </a:r>
            <a:r>
              <a:rPr lang="en-US" altLang="zh-CN" sz="2800" dirty="0" smtClean="0">
                <a:solidFill>
                  <a:schemeClr val="tx1"/>
                </a:solidFill>
                <a:ea typeface="宋体" panose="02010600030101010101" pitchFamily="2" charset="-122"/>
              </a:rPr>
              <a:t>this</a:t>
            </a:r>
          </a:p>
        </p:txBody>
      </p:sp>
      <p:sp>
        <p:nvSpPr>
          <p:cNvPr id="12" name="矩形 11"/>
          <p:cNvSpPr/>
          <p:nvPr/>
        </p:nvSpPr>
        <p:spPr>
          <a:xfrm>
            <a:off x="1265581" y="1616910"/>
            <a:ext cx="7573619" cy="954107"/>
          </a:xfrm>
          <a:prstGeom prst="rect">
            <a:avLst/>
          </a:prstGeom>
        </p:spPr>
        <p:txBody>
          <a:bodyPr wrap="square">
            <a:spAutoFit/>
          </a:bodyPr>
          <a:lstStyle/>
          <a:p>
            <a:r>
              <a:rPr lang="en-US" altLang="zh-CN" sz="2800" dirty="0" smtClean="0"/>
              <a:t>    this</a:t>
            </a:r>
            <a:r>
              <a:rPr lang="zh-CN" altLang="en-US" sz="2800" dirty="0" smtClean="0"/>
              <a:t>关键字可以出现在类的实例方法中，代表使用</a:t>
            </a:r>
            <a:r>
              <a:rPr lang="zh-CN" altLang="en-US" sz="2800" dirty="0" smtClean="0">
                <a:solidFill>
                  <a:srgbClr val="C00000"/>
                </a:solidFill>
                <a:effectLst>
                  <a:outerShdw blurRad="38100" dist="38100" dir="2700000" algn="tl">
                    <a:srgbClr val="000000">
                      <a:alpha val="43137"/>
                    </a:srgbClr>
                  </a:outerShdw>
                </a:effectLst>
              </a:rPr>
              <a:t>该方法的当前对象</a:t>
            </a:r>
            <a:r>
              <a:rPr lang="zh-CN" altLang="en-US" sz="2800" dirty="0" smtClean="0"/>
              <a:t>。</a:t>
            </a:r>
            <a:r>
              <a:rPr lang="zh-CN" altLang="en-US" sz="2800" dirty="0" smtClean="0">
                <a:hlinkClick r:id="rId3" action="ppaction://hlinkfile"/>
              </a:rPr>
              <a:t>例子</a:t>
            </a:r>
            <a:r>
              <a:rPr lang="en-US" altLang="zh-CN" sz="2800" dirty="0" smtClean="0">
                <a:hlinkClick r:id="rId3" action="ppaction://hlinkfile"/>
              </a:rPr>
              <a:t>3-9</a:t>
            </a:r>
            <a:endParaRPr lang="zh-CN" altLang="en-US" sz="2800" dirty="0" smtClean="0"/>
          </a:p>
        </p:txBody>
      </p:sp>
      <p:sp>
        <p:nvSpPr>
          <p:cNvPr id="11" name="AutoShape 52"/>
          <p:cNvSpPr>
            <a:spLocks noChangeArrowheads="1"/>
          </p:cNvSpPr>
          <p:nvPr/>
        </p:nvSpPr>
        <p:spPr bwMode="gray">
          <a:xfrm>
            <a:off x="1718505" y="2658240"/>
            <a:ext cx="3020534" cy="890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a typeface="宋体" panose="02010600030101010101" pitchFamily="2" charset="-122"/>
              </a:rPr>
              <a:t> this.</a:t>
            </a:r>
            <a:r>
              <a:rPr lang="zh-CN" altLang="en-US" sz="2800" dirty="0" smtClean="0">
                <a:solidFill>
                  <a:schemeClr val="tx1"/>
                </a:solidFill>
                <a:ea typeface="宋体" panose="02010600030101010101" pitchFamily="2" charset="-122"/>
              </a:rPr>
              <a:t>成员变量；</a:t>
            </a:r>
          </a:p>
          <a:p>
            <a:pPr eaLnBrk="1" hangingPunct="1">
              <a:spcBef>
                <a:spcPct val="0"/>
              </a:spcBef>
              <a:buSzTx/>
              <a:buFont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this.</a:t>
            </a:r>
            <a:r>
              <a:rPr lang="zh-CN" altLang="en-US" sz="2800" dirty="0" smtClean="0">
                <a:solidFill>
                  <a:schemeClr val="tx1"/>
                </a:solidFill>
                <a:ea typeface="宋体" panose="02010600030101010101" pitchFamily="2" charset="-122"/>
              </a:rPr>
              <a:t>实例方法；</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3348000"/>
            <a:ext cx="750129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this</a:t>
            </a:r>
            <a:r>
              <a:rPr lang="zh-CN" altLang="en-US" sz="2800" dirty="0" smtClean="0">
                <a:solidFill>
                  <a:schemeClr val="tx1"/>
                </a:solidFill>
                <a:ea typeface="宋体" panose="02010600030101010101" pitchFamily="2" charset="-122"/>
              </a:rPr>
              <a:t>主要用来区分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局部变量</a:t>
            </a:r>
          </a:p>
        </p:txBody>
      </p:sp>
      <p:grpSp>
        <p:nvGrpSpPr>
          <p:cNvPr id="2" name="Group 79"/>
          <p:cNvGrpSpPr>
            <a:grpSpLocks/>
          </p:cNvGrpSpPr>
          <p:nvPr/>
        </p:nvGrpSpPr>
        <p:grpSpPr bwMode="auto">
          <a:xfrm>
            <a:off x="1141496" y="1139545"/>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1894645"/>
            <a:ext cx="7846782"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this</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不能出现在类方法</a:t>
            </a:r>
            <a:r>
              <a:rPr lang="zh-CN" altLang="en-US" sz="2800" dirty="0" smtClean="0">
                <a:solidFill>
                  <a:schemeClr val="tx1"/>
                </a:solidFill>
                <a:ea typeface="宋体" panose="02010600030101010101" pitchFamily="2" charset="-122"/>
              </a:rPr>
              <a:t>中。因为类方法可以通过类名直接调用，这时，可能还没有任何对象诞生。  </a:t>
            </a:r>
          </a:p>
        </p:txBody>
      </p:sp>
      <p:sp>
        <p:nvSpPr>
          <p:cNvPr id="8" name="矩形 7"/>
          <p:cNvSpPr/>
          <p:nvPr/>
        </p:nvSpPr>
        <p:spPr>
          <a:xfrm>
            <a:off x="1133061" y="3881734"/>
            <a:ext cx="7653131" cy="1384995"/>
          </a:xfrm>
          <a:prstGeom prst="rect">
            <a:avLst/>
          </a:prstGeom>
        </p:spPr>
        <p:txBody>
          <a:bodyPr wrap="square">
            <a:spAutoFit/>
          </a:bodyPr>
          <a:lstStyle/>
          <a:p>
            <a:pPr>
              <a:buFont typeface="Wingdings" pitchFamily="2" charset="2"/>
              <a:buChar char="Ø"/>
            </a:pPr>
            <a:r>
              <a:rPr lang="zh-CN" altLang="en-US" sz="2800" dirty="0" smtClean="0">
                <a:latin typeface="Times New Roman" pitchFamily="18" charset="0"/>
              </a:rPr>
              <a:t>  如果局部变量的名字与成员变量的名字相同，则成员变量被隐藏，即这个成员变量在这个方法内暂时失效。</a:t>
            </a:r>
            <a:r>
              <a:rPr lang="zh-CN" altLang="en-US" sz="2800" dirty="0" smtClean="0">
                <a:latin typeface="Times New Roman" pitchFamily="18" charset="0"/>
                <a:hlinkClick r:id="rId3" action="ppaction://hlinkfile"/>
              </a:rPr>
              <a:t>例子</a:t>
            </a:r>
            <a:r>
              <a:rPr lang="en-US" altLang="zh-CN" sz="2800" dirty="0" smtClean="0">
                <a:latin typeface="Times New Roman" pitchFamily="18" charset="0"/>
                <a:hlinkClick r:id="rId3" action="ppaction://hlinkfile"/>
              </a:rPr>
              <a:t>3-10</a:t>
            </a:r>
            <a:r>
              <a:rPr lang="zh-CN" altLang="en-US" sz="2800" dirty="0" smtClean="0">
                <a:latin typeface="Times New Roman" pitchFamily="18" charset="0"/>
              </a:rPr>
              <a:t>。</a:t>
            </a:r>
            <a:endParaRPr lang="zh-CN" altLang="en-US" sz="2800" dirty="0"/>
          </a:p>
        </p:txBody>
      </p:sp>
      <p:sp>
        <p:nvSpPr>
          <p:cNvPr id="11" name="矩形 10"/>
          <p:cNvSpPr/>
          <p:nvPr/>
        </p:nvSpPr>
        <p:spPr>
          <a:xfrm>
            <a:off x="1152939" y="5313979"/>
            <a:ext cx="7653131" cy="1384995"/>
          </a:xfrm>
          <a:prstGeom prst="rect">
            <a:avLst/>
          </a:prstGeom>
        </p:spPr>
        <p:txBody>
          <a:bodyPr wrap="square">
            <a:spAutoFit/>
          </a:bodyPr>
          <a:lstStyle/>
          <a:p>
            <a:pPr>
              <a:buFont typeface="Wingdings" pitchFamily="2" charset="2"/>
              <a:buChar char="Ø"/>
            </a:pPr>
            <a:r>
              <a:rPr lang="zh-CN" altLang="en-US" sz="2800" dirty="0" smtClean="0">
                <a:latin typeface="Times New Roman" pitchFamily="18" charset="0"/>
              </a:rPr>
              <a:t> 这时如果想在该方法内使用成员变量，成员变量前面的“</a:t>
            </a:r>
            <a:r>
              <a:rPr lang="en-US" altLang="zh-CN" sz="2800" dirty="0" smtClean="0">
                <a:latin typeface="Times New Roman" pitchFamily="18" charset="0"/>
              </a:rPr>
              <a:t>this.”</a:t>
            </a:r>
            <a:r>
              <a:rPr lang="zh-CN" altLang="en-US" sz="2800" dirty="0" smtClean="0">
                <a:latin typeface="Times New Roman" pitchFamily="18" charset="0"/>
              </a:rPr>
              <a:t>就不可以省略。</a:t>
            </a:r>
            <a:r>
              <a:rPr lang="zh-CN" altLang="en-US" sz="2800" dirty="0" smtClean="0">
                <a:latin typeface="Times New Roman" pitchFamily="18" charset="0"/>
                <a:hlinkClick r:id="rId4" action="ppaction://hlinkfile"/>
              </a:rPr>
              <a:t>例子</a:t>
            </a:r>
            <a:r>
              <a:rPr lang="en-US" altLang="zh-CN" sz="2800" dirty="0" smtClean="0">
                <a:latin typeface="Times New Roman" pitchFamily="18" charset="0"/>
                <a:hlinkClick r:id="rId4" action="ppaction://hlinkfile"/>
              </a:rPr>
              <a:t>3-11</a:t>
            </a:r>
            <a:r>
              <a:rPr lang="zh-CN" altLang="en-US" sz="2800" dirty="0" smtClean="0">
                <a:latin typeface="Times New Roman" pitchFamily="18" charset="0"/>
              </a:rPr>
              <a:t>。</a:t>
            </a:r>
            <a:endParaRPr lang="en-US" altLang="zh-CN" sz="2800" dirty="0" smtClean="0">
              <a:latin typeface="Times New Roman" pitchFamily="18" charset="0"/>
            </a:endParaRPr>
          </a:p>
          <a:p>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05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9" grpId="0"/>
      <p:bldP spid="8"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800000"/>
            <a:ext cx="760393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通过关键字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package</a:t>
            </a:r>
            <a:r>
              <a:rPr lang="zh-CN" altLang="en-US" sz="2800" dirty="0" smtClean="0">
                <a:solidFill>
                  <a:srgbClr val="000000"/>
                </a:solidFill>
                <a:ea typeface="宋体" panose="02010600030101010101" pitchFamily="2" charset="-122"/>
              </a:rPr>
              <a:t>声明包语句。</a:t>
            </a:r>
            <a:r>
              <a:rPr lang="en-US" altLang="zh-CN" sz="2800" dirty="0" smtClean="0">
                <a:solidFill>
                  <a:srgbClr val="000000"/>
                </a:solidFill>
                <a:ea typeface="宋体" panose="02010600030101010101" pitchFamily="2" charset="-122"/>
              </a:rPr>
              <a:t>package </a:t>
            </a:r>
            <a:r>
              <a:rPr lang="zh-CN" altLang="en-US" sz="2800" dirty="0" smtClean="0">
                <a:solidFill>
                  <a:srgbClr val="000000"/>
                </a:solidFill>
                <a:ea typeface="宋体" panose="02010600030101010101" pitchFamily="2" charset="-122"/>
              </a:rPr>
              <a:t>语句作为</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源文件的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第一条语句</a:t>
            </a:r>
            <a:r>
              <a:rPr lang="zh-CN" altLang="en-US" sz="2800" dirty="0" smtClean="0">
                <a:solidFill>
                  <a:srgbClr val="000000"/>
                </a:solidFill>
                <a:ea typeface="宋体" panose="02010600030101010101" pitchFamily="2" charset="-122"/>
              </a:rPr>
              <a:t>，指明该源文件定义的类所在的包。</a:t>
            </a:r>
            <a:endParaRPr lang="en-US" altLang="zh-CN" sz="2800" dirty="0" smtClean="0">
              <a:solidFill>
                <a:schemeClr val="tx1"/>
              </a:solidFill>
              <a:ea typeface="宋体" panose="02010600030101010101" pitchFamily="2" charset="-122"/>
            </a:endParaRPr>
          </a:p>
        </p:txBody>
      </p:sp>
      <p:sp>
        <p:nvSpPr>
          <p:cNvPr id="7"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 package</a:t>
            </a:r>
            <a:r>
              <a:rPr lang="zh-CN" altLang="en-US" dirty="0" smtClean="0">
                <a:ea typeface="宋体" panose="02010600030101010101" pitchFamily="2" charset="-122"/>
              </a:rPr>
              <a:t>语句</a:t>
            </a:r>
            <a:endParaRPr lang="en-US" altLang="zh-CN" sz="4800" dirty="0">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三、包</a:t>
            </a:r>
            <a:endParaRPr lang="en-US" altLang="zh-CN" sz="3600" dirty="0">
              <a:ea typeface="宋体" panose="02010600030101010101" pitchFamily="2" charset="-122"/>
            </a:endParaRPr>
          </a:p>
        </p:txBody>
      </p:sp>
      <p:sp>
        <p:nvSpPr>
          <p:cNvPr id="10" name="AutoShape 52"/>
          <p:cNvSpPr>
            <a:spLocks noChangeArrowheads="1"/>
          </p:cNvSpPr>
          <p:nvPr/>
        </p:nvSpPr>
        <p:spPr bwMode="gray">
          <a:xfrm>
            <a:off x="2259712" y="3371168"/>
            <a:ext cx="3385715" cy="57888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800" dirty="0" smtClean="0">
                <a:solidFill>
                  <a:schemeClr val="tx1"/>
                </a:solidFill>
              </a:rPr>
              <a:t>   package  </a:t>
            </a:r>
            <a:r>
              <a:rPr lang="zh-CN" altLang="en-US" sz="2800" dirty="0" smtClean="0">
                <a:solidFill>
                  <a:srgbClr val="0070C0"/>
                </a:solidFill>
                <a:effectLst>
                  <a:outerShdw blurRad="38100" dist="38100" dir="2700000" algn="tl">
                    <a:srgbClr val="000000">
                      <a:alpha val="43137"/>
                    </a:srgbClr>
                  </a:outerShdw>
                </a:effectLst>
              </a:rPr>
              <a:t>包名</a:t>
            </a:r>
            <a:r>
              <a:rPr lang="en-US" altLang="zh-CN" sz="2800" dirty="0" smtClean="0">
                <a:solidFill>
                  <a:schemeClr val="tx1"/>
                </a:solidFill>
              </a:rPr>
              <a:t>;</a:t>
            </a:r>
            <a:endParaRPr lang="zh-CN" altLang="en-US" sz="2800" dirty="0" smtClean="0">
              <a:solidFill>
                <a:srgbClr val="0070C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68001" y="1126293"/>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1894645"/>
            <a:ext cx="7846782"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如果源程序中省略了</a:t>
            </a:r>
            <a:r>
              <a:rPr lang="en-US" altLang="zh-CN" sz="2800" dirty="0" smtClean="0">
                <a:solidFill>
                  <a:schemeClr val="tx1"/>
                </a:solidFill>
                <a:ea typeface="宋体" panose="02010600030101010101" pitchFamily="2" charset="-122"/>
              </a:rPr>
              <a:t>package</a:t>
            </a:r>
            <a:r>
              <a:rPr lang="zh-CN" altLang="en-US" sz="2800" dirty="0" smtClean="0">
                <a:solidFill>
                  <a:schemeClr val="tx1"/>
                </a:solidFill>
                <a:ea typeface="宋体" panose="02010600030101010101" pitchFamily="2" charset="-122"/>
              </a:rPr>
              <a:t>语句，源文件中所定义命名的类被隐含地认为是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无名包</a:t>
            </a:r>
            <a:r>
              <a:rPr lang="zh-CN" altLang="en-US" sz="2800" dirty="0" smtClean="0">
                <a:solidFill>
                  <a:schemeClr val="tx1"/>
                </a:solidFill>
                <a:ea typeface="宋体" panose="02010600030101010101" pitchFamily="2" charset="-122"/>
              </a:rPr>
              <a:t>的一部分，即和源文件中定义命名的类在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同一个包</a:t>
            </a:r>
            <a:r>
              <a:rPr lang="zh-CN" altLang="en-US" sz="2800" dirty="0" smtClean="0">
                <a:solidFill>
                  <a:schemeClr val="tx1"/>
                </a:solidFill>
                <a:ea typeface="宋体" panose="02010600030101010101" pitchFamily="2" charset="-122"/>
              </a:rPr>
              <a:t>中，但该包没有名字。</a:t>
            </a:r>
          </a:p>
        </p:txBody>
      </p:sp>
      <p:sp>
        <p:nvSpPr>
          <p:cNvPr id="12" name="矩形 11"/>
          <p:cNvSpPr>
            <a:spLocks noChangeArrowheads="1"/>
          </p:cNvSpPr>
          <p:nvPr/>
        </p:nvSpPr>
        <p:spPr bwMode="auto">
          <a:xfrm>
            <a:off x="1155755" y="3884973"/>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包名可以是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一个合法的标识符</a:t>
            </a:r>
            <a:r>
              <a:rPr lang="zh-CN" altLang="en-US" sz="2800" dirty="0" smtClean="0">
                <a:solidFill>
                  <a:schemeClr val="tx1"/>
                </a:solidFill>
                <a:ea typeface="宋体" panose="02010600030101010101" pitchFamily="2" charset="-122"/>
              </a:rPr>
              <a:t>，也可以是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若干个标识符加“</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分割而成</a:t>
            </a:r>
            <a:r>
              <a:rPr lang="zh-CN" altLang="en-US" sz="2800" dirty="0" smtClean="0">
                <a:solidFill>
                  <a:schemeClr val="tx1"/>
                </a:solidFill>
                <a:ea typeface="宋体" panose="02010600030101010101" pitchFamily="2" charset="-122"/>
              </a:rPr>
              <a:t>，如：</a:t>
            </a:r>
            <a:endParaRPr lang="en-US" altLang="zh-CN" sz="2800" dirty="0" smtClean="0">
              <a:solidFill>
                <a:schemeClr val="tx1"/>
              </a:solidFill>
              <a:ea typeface="宋体" panose="02010600030101010101" pitchFamily="2" charset="-122"/>
            </a:endParaRPr>
          </a:p>
        </p:txBody>
      </p:sp>
      <p:sp>
        <p:nvSpPr>
          <p:cNvPr id="10" name="AutoShape 52"/>
          <p:cNvSpPr>
            <a:spLocks noChangeArrowheads="1"/>
          </p:cNvSpPr>
          <p:nvPr/>
        </p:nvSpPr>
        <p:spPr bwMode="gray">
          <a:xfrm>
            <a:off x="2087435" y="4927186"/>
            <a:ext cx="4286861" cy="1150953"/>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800" dirty="0" smtClean="0">
                <a:solidFill>
                  <a:schemeClr val="tx1"/>
                </a:solidFill>
              </a:rPr>
              <a:t>package </a:t>
            </a:r>
            <a:r>
              <a:rPr lang="en-US" altLang="zh-CN" sz="2800" dirty="0" smtClean="0">
                <a:solidFill>
                  <a:srgbClr val="0070C0"/>
                </a:solidFill>
                <a:effectLst>
                  <a:outerShdw blurRad="38100" dist="38100" dir="2700000" algn="tl">
                    <a:srgbClr val="000000">
                      <a:alpha val="43137"/>
                    </a:srgbClr>
                  </a:outerShdw>
                </a:effectLst>
              </a:rPr>
              <a:t>sunrise</a:t>
            </a:r>
            <a:r>
              <a:rPr lang="en-US" altLang="zh-CN" sz="2800" dirty="0" smtClean="0">
                <a:solidFill>
                  <a:schemeClr val="tx1"/>
                </a:solidFill>
              </a:rPr>
              <a:t>;</a:t>
            </a:r>
          </a:p>
          <a:p>
            <a:pPr>
              <a:buNone/>
            </a:pPr>
            <a:r>
              <a:rPr lang="en-US" altLang="zh-CN" sz="2800" dirty="0" smtClean="0">
                <a:solidFill>
                  <a:schemeClr val="tx1"/>
                </a:solidFill>
              </a:rPr>
              <a:t>package </a:t>
            </a:r>
            <a:r>
              <a:rPr lang="en-US" altLang="zh-CN" sz="2800" dirty="0" smtClean="0">
                <a:solidFill>
                  <a:srgbClr val="0070C0"/>
                </a:solidFill>
                <a:effectLst>
                  <a:outerShdw blurRad="38100" dist="38100" dir="2700000" algn="tl">
                    <a:srgbClr val="000000">
                      <a:alpha val="43137"/>
                    </a:srgbClr>
                  </a:outerShdw>
                </a:effectLst>
              </a:rPr>
              <a:t>sun.com.cn</a:t>
            </a:r>
            <a:r>
              <a:rPr lang="en-US" altLang="zh-CN" sz="2800" dirty="0" smtClean="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8"/>
          <p:cNvSpPr txBox="1">
            <a:spLocks noChangeArrowheads="1"/>
          </p:cNvSpPr>
          <p:nvPr/>
        </p:nvSpPr>
        <p:spPr bwMode="gray">
          <a:xfrm>
            <a:off x="1116000" y="1112766"/>
            <a:ext cx="784678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程序如果使用了包语句，例如：</a:t>
            </a:r>
          </a:p>
          <a:p>
            <a:pPr>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package</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tom.jiafei</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p>
        </p:txBody>
      </p:sp>
      <p:sp>
        <p:nvSpPr>
          <p:cNvPr id="8" name="Text Box 78"/>
          <p:cNvSpPr txBox="1">
            <a:spLocks noChangeArrowheads="1"/>
          </p:cNvSpPr>
          <p:nvPr/>
        </p:nvSpPr>
        <p:spPr bwMode="gray">
          <a:xfrm>
            <a:off x="1116000" y="2113307"/>
            <a:ext cx="784678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那么：</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p:txBody>
      </p:sp>
      <p:sp>
        <p:nvSpPr>
          <p:cNvPr id="11" name="Text Box 78"/>
          <p:cNvSpPr txBox="1">
            <a:spLocks noChangeArrowheads="1"/>
          </p:cNvSpPr>
          <p:nvPr/>
        </p:nvSpPr>
        <p:spPr bwMode="gray">
          <a:xfrm>
            <a:off x="1116000" y="2689777"/>
            <a:ext cx="784678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你的目录结构必须包含有如下的结构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…\tom\</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jiafei</a:t>
            </a:r>
            <a:r>
              <a:rPr lang="zh-CN" altLang="en-US" sz="2800" dirty="0" smtClean="0">
                <a:solidFill>
                  <a:schemeClr val="tx1"/>
                </a:solidFill>
                <a:ea typeface="宋体" panose="02010600030101010101" pitchFamily="2" charset="-122"/>
              </a:rPr>
              <a:t>，比如：</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c:\1000\tom\jiafei</a:t>
            </a:r>
          </a:p>
        </p:txBody>
      </p:sp>
      <p:sp>
        <p:nvSpPr>
          <p:cNvPr id="13" name="Text Box 78"/>
          <p:cNvSpPr txBox="1">
            <a:spLocks noChangeArrowheads="1"/>
          </p:cNvSpPr>
          <p:nvPr/>
        </p:nvSpPr>
        <p:spPr bwMode="gray">
          <a:xfrm>
            <a:off x="1116000" y="3816000"/>
            <a:ext cx="784678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编译源文件</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Example.java</a:t>
            </a:r>
            <a:r>
              <a:rPr lang="zh-CN" altLang="en-US" sz="2800" dirty="0" smtClean="0">
                <a:solidFill>
                  <a:schemeClr val="tx1"/>
                </a:solidFill>
                <a:ea typeface="宋体" panose="02010600030101010101" pitchFamily="2" charset="-122"/>
              </a:rPr>
              <a:t>   </a:t>
            </a:r>
            <a:endParaRPr lang="en-US" altLang="zh-CN" sz="2800" dirty="0" smtClean="0">
              <a:solidFill>
                <a:schemeClr val="tx1"/>
              </a:solidFill>
              <a:ea typeface="宋体" panose="02010600030101010101" pitchFamily="2" charset="-122"/>
            </a:endParaRPr>
          </a:p>
        </p:txBody>
      </p:sp>
      <p:sp>
        <p:nvSpPr>
          <p:cNvPr id="14" name="Text Box 78"/>
          <p:cNvSpPr txBox="1">
            <a:spLocks noChangeArrowheads="1"/>
          </p:cNvSpPr>
          <p:nvPr/>
        </p:nvSpPr>
        <p:spPr bwMode="gray">
          <a:xfrm>
            <a:off x="1116000" y="5076000"/>
            <a:ext cx="7846782"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运行程序</a:t>
            </a:r>
            <a:r>
              <a:rPr lang="zh-CN" altLang="en-US" sz="2800" dirty="0" smtClean="0">
                <a:solidFill>
                  <a:schemeClr val="tx1"/>
                </a:solidFill>
                <a:ea typeface="宋体" panose="02010600030101010101" pitchFamily="2" charset="-122"/>
              </a:rPr>
              <a:t>时必须到</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tom\</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jiafei</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的上一层目录</a:t>
            </a:r>
            <a:r>
              <a:rPr lang="en-US" altLang="zh-CN" sz="2800" dirty="0" smtClean="0">
                <a:solidFill>
                  <a:schemeClr val="tx1"/>
                </a:solidFill>
                <a:ea typeface="宋体" panose="02010600030101010101" pitchFamily="2" charset="-122"/>
              </a:rPr>
              <a:t>1000</a:t>
            </a:r>
            <a:r>
              <a:rPr lang="zh-CN" altLang="en-US" sz="2800" dirty="0" smtClean="0">
                <a:solidFill>
                  <a:schemeClr val="tx1"/>
                </a:solidFill>
                <a:ea typeface="宋体" panose="02010600030101010101" pitchFamily="2" charset="-122"/>
              </a:rPr>
              <a:t>中来运行，如：</a:t>
            </a:r>
          </a:p>
        </p:txBody>
      </p:sp>
      <p:sp>
        <p:nvSpPr>
          <p:cNvPr id="15" name="AutoShape 52"/>
          <p:cNvSpPr>
            <a:spLocks noChangeArrowheads="1"/>
          </p:cNvSpPr>
          <p:nvPr/>
        </p:nvSpPr>
        <p:spPr bwMode="gray">
          <a:xfrm>
            <a:off x="1424826" y="4356000"/>
            <a:ext cx="6698757" cy="57888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c:\1000\tom\jiafei\javac Example.java</a:t>
            </a:r>
            <a:endParaRPr lang="en-US" altLang="zh-CN" sz="2800" dirty="0" smtClean="0">
              <a:solidFill>
                <a:schemeClr val="tx1"/>
              </a:solidFill>
              <a:effectLst>
                <a:outerShdw blurRad="38100" dist="38100" dir="2700000" algn="tl">
                  <a:srgbClr val="000000">
                    <a:alpha val="43137"/>
                  </a:srgbClr>
                </a:outerShdw>
              </a:effectLst>
            </a:endParaRPr>
          </a:p>
        </p:txBody>
      </p:sp>
      <p:sp>
        <p:nvSpPr>
          <p:cNvPr id="16" name="AutoShape 52"/>
          <p:cNvSpPr>
            <a:spLocks noChangeArrowheads="1"/>
          </p:cNvSpPr>
          <p:nvPr/>
        </p:nvSpPr>
        <p:spPr bwMode="gray">
          <a:xfrm>
            <a:off x="1484461" y="6046017"/>
            <a:ext cx="5857244" cy="57888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c:\1000\java </a:t>
            </a:r>
            <a:r>
              <a:rPr lang="en-US" altLang="zh-CN" sz="2800" dirty="0" err="1" smtClean="0">
                <a:solidFill>
                  <a:schemeClr val="tx1"/>
                </a:solidFill>
                <a:effectLst>
                  <a:outerShdw blurRad="38100" dist="38100" dir="2700000" algn="tl">
                    <a:srgbClr val="000000">
                      <a:alpha val="43137"/>
                    </a:srgbClr>
                  </a:outerShdw>
                </a:effectLst>
                <a:ea typeface="宋体" panose="02010600030101010101" pitchFamily="2" charset="-122"/>
              </a:rPr>
              <a:t>tom.jiafei.Example</a:t>
            </a:r>
            <a:endParaRPr lang="en-US" altLang="zh-CN" sz="2800" dirty="0" smtClean="0">
              <a:solidFill>
                <a:schemeClr val="tx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800000"/>
            <a:ext cx="725937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0000"/>
                </a:solidFill>
                <a:ea typeface="宋体" panose="02010600030101010101" pitchFamily="2" charset="-122"/>
              </a:rPr>
              <a:t> 在编写源文件时，我们经常需要使用</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提供的许多类</a:t>
            </a:r>
            <a:r>
              <a:rPr lang="zh-CN" altLang="en-US"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这些类可能在不同的包中</a:t>
            </a:r>
            <a:r>
              <a:rPr lang="zh-CN" altLang="en-US" sz="2800" dirty="0" smtClean="0">
                <a:solidFill>
                  <a:srgbClr val="000000"/>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1" name="Text Box 78"/>
          <p:cNvSpPr txBox="1">
            <a:spLocks noChangeArrowheads="1"/>
          </p:cNvSpPr>
          <p:nvPr/>
        </p:nvSpPr>
        <p:spPr bwMode="gray">
          <a:xfrm>
            <a:off x="1116000" y="4212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0000"/>
                </a:solidFill>
                <a:ea typeface="宋体" panose="02010600030101010101" pitchFamily="2" charset="-122"/>
              </a:rPr>
              <a:t> 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import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可以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引入包中的类</a:t>
            </a:r>
            <a:r>
              <a:rPr lang="zh-CN" altLang="en-US" sz="2800" dirty="0" smtClean="0">
                <a:solidFill>
                  <a:srgbClr val="000000"/>
                </a:solidFill>
                <a:ea typeface="宋体" panose="02010600030101010101" pitchFamily="2" charset="-122"/>
              </a:rPr>
              <a:t>。</a:t>
            </a:r>
            <a:endParaRPr lang="zh-CN" altLang="en-US" sz="2800" dirty="0">
              <a:solidFill>
                <a:schemeClr val="tx1"/>
              </a:solidFill>
              <a:ea typeface="宋体" panose="02010600030101010101" pitchFamily="2" charset="-122"/>
            </a:endParaRPr>
          </a:p>
        </p:txBody>
      </p:sp>
      <p:sp>
        <p:nvSpPr>
          <p:cNvPr id="6" name="Text Box 78"/>
          <p:cNvSpPr txBox="1">
            <a:spLocks noChangeArrowheads="1"/>
          </p:cNvSpPr>
          <p:nvPr/>
        </p:nvSpPr>
        <p:spPr bwMode="gray">
          <a:xfrm>
            <a:off x="1116000" y="2952000"/>
            <a:ext cx="725937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0000"/>
                </a:solidFill>
                <a:ea typeface="宋体" panose="02010600030101010101" pitchFamily="2" charset="-122"/>
              </a:rPr>
              <a:t> 使用已经存在的类，避免一切从头做起，这是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面向对象编程</a:t>
            </a:r>
            <a:r>
              <a:rPr lang="zh-CN" altLang="en-US" sz="2800" dirty="0" smtClean="0">
                <a:solidFill>
                  <a:srgbClr val="000000"/>
                </a:solidFill>
                <a:ea typeface="宋体" panose="02010600030101010101" pitchFamily="2" charset="-122"/>
              </a:rPr>
              <a:t>的一个重要方面。</a:t>
            </a:r>
            <a:endParaRPr lang="en-US" altLang="zh-CN" sz="2800" dirty="0" smtClean="0">
              <a:solidFill>
                <a:schemeClr val="tx1"/>
              </a:solidFill>
              <a:ea typeface="宋体" panose="02010600030101010101" pitchFamily="2" charset="-122"/>
            </a:endParaRPr>
          </a:p>
        </p:txBody>
      </p:sp>
      <p:sp>
        <p:nvSpPr>
          <p:cNvPr id="7"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 import </a:t>
            </a:r>
            <a:r>
              <a:rPr lang="zh-CN" altLang="en-US" dirty="0" smtClean="0">
                <a:ea typeface="宋体" panose="02010600030101010101" pitchFamily="2" charset="-122"/>
              </a:rPr>
              <a:t>语句 </a:t>
            </a:r>
            <a:endParaRPr lang="en-US" altLang="zh-CN" sz="3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2" y="1129048"/>
            <a:ext cx="3712251"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一、使用类库中的类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144489" y="1950675"/>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为我们提供了大约</a:t>
            </a:r>
            <a:r>
              <a:rPr lang="en-US" altLang="zh-CN" sz="2800" dirty="0" smtClean="0">
                <a:solidFill>
                  <a:schemeClr val="tx1"/>
                </a:solidFill>
                <a:ea typeface="宋体" panose="02010600030101010101" pitchFamily="2" charset="-122"/>
              </a:rPr>
              <a:t>130</a:t>
            </a:r>
            <a:r>
              <a:rPr lang="zh-CN" altLang="en-US" sz="2800" dirty="0" smtClean="0">
                <a:solidFill>
                  <a:schemeClr val="tx1"/>
                </a:solidFill>
                <a:ea typeface="宋体" panose="02010600030101010101" pitchFamily="2" charset="-122"/>
              </a:rPr>
              <a:t>多个包，比如：</a:t>
            </a:r>
          </a:p>
        </p:txBody>
      </p:sp>
      <p:sp>
        <p:nvSpPr>
          <p:cNvPr id="12" name="矩形 11"/>
          <p:cNvSpPr>
            <a:spLocks noChangeArrowheads="1"/>
          </p:cNvSpPr>
          <p:nvPr/>
        </p:nvSpPr>
        <p:spPr bwMode="auto">
          <a:xfrm>
            <a:off x="1217202" y="2617354"/>
            <a:ext cx="7926798" cy="2308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Arial" pitchFamily="34" charset="0"/>
              <a:buChar char="•"/>
            </a:pPr>
            <a:r>
              <a:rPr lang="en-US" altLang="zh-CN" sz="2400" dirty="0" err="1" smtClean="0">
                <a:solidFill>
                  <a:srgbClr val="0070C0"/>
                </a:solidFill>
                <a:ea typeface="宋体" panose="02010600030101010101" pitchFamily="2" charset="-122"/>
              </a:rPr>
              <a:t>java.lang</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包含所有的基本语言类</a:t>
            </a:r>
          </a:p>
          <a:p>
            <a:pPr eaLnBrk="1" hangingPunct="1">
              <a:spcBef>
                <a:spcPct val="0"/>
              </a:spcBef>
              <a:buSzTx/>
              <a:buFont typeface="Arial" pitchFamily="34" charset="0"/>
              <a:buChar char="•"/>
            </a:pPr>
            <a:r>
              <a:rPr lang="en-US" altLang="zh-CN" sz="2400" dirty="0" smtClean="0">
                <a:solidFill>
                  <a:srgbClr val="0070C0"/>
                </a:solidFill>
                <a:ea typeface="宋体" panose="02010600030101010101" pitchFamily="2" charset="-122"/>
              </a:rPr>
              <a:t>java.io </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包含所有的输入输出类</a:t>
            </a:r>
          </a:p>
          <a:p>
            <a:pPr eaLnBrk="1" hangingPunct="1">
              <a:spcBef>
                <a:spcPct val="0"/>
              </a:spcBef>
              <a:buSzTx/>
              <a:buFont typeface="Arial" pitchFamily="34" charset="0"/>
              <a:buChar char="•"/>
            </a:pPr>
            <a:r>
              <a:rPr lang="en-US" altLang="zh-CN" sz="2400" dirty="0" smtClean="0">
                <a:solidFill>
                  <a:srgbClr val="0070C0"/>
                </a:solidFill>
                <a:ea typeface="宋体" panose="02010600030101010101" pitchFamily="2" charset="-122"/>
              </a:rPr>
              <a:t>java.net  </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包含所有实现网络功能的类</a:t>
            </a:r>
          </a:p>
          <a:p>
            <a:pPr eaLnBrk="1" hangingPunct="1">
              <a:spcBef>
                <a:spcPct val="0"/>
              </a:spcBef>
              <a:buSzTx/>
              <a:buFont typeface="Arial" pitchFamily="34" charset="0"/>
              <a:buChar char="•"/>
            </a:pPr>
            <a:r>
              <a:rPr lang="en-US" altLang="zh-CN" sz="2400" dirty="0" err="1" smtClean="0">
                <a:solidFill>
                  <a:srgbClr val="0070C0"/>
                </a:solidFill>
                <a:ea typeface="宋体" panose="02010600030101010101" pitchFamily="2" charset="-122"/>
              </a:rPr>
              <a:t>java.until</a:t>
            </a:r>
            <a:r>
              <a:rPr lang="en-US" altLang="zh-CN" sz="2400" dirty="0" smtClean="0">
                <a:solidFill>
                  <a:srgbClr val="0070C0"/>
                </a:solidFill>
                <a:ea typeface="宋体" panose="02010600030101010101" pitchFamily="2" charset="-122"/>
              </a:rPr>
              <a:t> </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包含有用的数据类型类</a:t>
            </a:r>
            <a:endParaRPr lang="en-US" altLang="zh-CN" sz="2400" dirty="0" smtClean="0">
              <a:solidFill>
                <a:schemeClr val="tx1"/>
              </a:solidFill>
              <a:ea typeface="宋体" panose="02010600030101010101" pitchFamily="2" charset="-122"/>
            </a:endParaRPr>
          </a:p>
          <a:p>
            <a:pPr eaLnBrk="1" hangingPunct="1">
              <a:spcBef>
                <a:spcPct val="0"/>
              </a:spcBef>
              <a:buSzTx/>
              <a:buFont typeface="Arial" pitchFamily="34" charset="0"/>
              <a:buChar char="•"/>
            </a:pPr>
            <a:r>
              <a:rPr lang="en-US" altLang="zh-CN" sz="2400" dirty="0" smtClean="0">
                <a:solidFill>
                  <a:srgbClr val="0070C0"/>
                </a:solidFill>
                <a:ea typeface="宋体" panose="02010600030101010101" pitchFamily="2" charset="-122"/>
              </a:rPr>
              <a:t>java.awt</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包含抽象窗口工具集中的图形、文本、  </a:t>
            </a:r>
          </a:p>
          <a:p>
            <a:pPr eaLnBrk="1" hangingPunct="1">
              <a:spcBef>
                <a:spcPct val="0"/>
              </a:spcBef>
              <a:buSzTx/>
              <a:buNone/>
            </a:pPr>
            <a:r>
              <a:rPr lang="zh-CN" altLang="en-US" sz="2400" dirty="0" smtClean="0">
                <a:solidFill>
                  <a:schemeClr val="tx1"/>
                </a:solidFill>
                <a:ea typeface="宋体" panose="02010600030101010101" pitchFamily="2" charset="-122"/>
              </a:rPr>
              <a:t>                            窗口</a:t>
            </a:r>
            <a:r>
              <a:rPr lang="en-US" altLang="zh-CN" sz="2400" dirty="0" smtClean="0">
                <a:solidFill>
                  <a:schemeClr val="tx1"/>
                </a:solidFill>
                <a:ea typeface="宋体" panose="02010600030101010101" pitchFamily="2" charset="-122"/>
              </a:rPr>
              <a:t>GUI</a:t>
            </a:r>
            <a:r>
              <a:rPr lang="zh-CN" altLang="en-US" sz="2400" dirty="0" smtClean="0">
                <a:solidFill>
                  <a:schemeClr val="tx1"/>
                </a:solidFill>
                <a:ea typeface="宋体" panose="02010600030101010101" pitchFamily="2" charset="-122"/>
              </a:rPr>
              <a:t>类</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9"/>
          <p:cNvGrpSpPr>
            <a:grpSpLocks/>
          </p:cNvGrpSpPr>
          <p:nvPr/>
        </p:nvGrpSpPr>
        <p:grpSpPr bwMode="auto">
          <a:xfrm>
            <a:off x="1168001" y="1126293"/>
            <a:ext cx="5287963" cy="695325"/>
            <a:chOff x="640" y="719"/>
            <a:chExt cx="3331" cy="547"/>
          </a:xfrm>
        </p:grpSpPr>
        <p:sp>
          <p:nvSpPr>
            <p:cNvPr id="28680" name="AutoShape 80"/>
            <p:cNvSpPr>
              <a:spLocks noChangeArrowheads="1"/>
            </p:cNvSpPr>
            <p:nvPr/>
          </p:nvSpPr>
          <p:spPr bwMode="gray">
            <a:xfrm>
              <a:off x="640" y="719"/>
              <a:ext cx="1134"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668" y="773"/>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9" name="Text Box 78"/>
          <p:cNvSpPr txBox="1">
            <a:spLocks noChangeArrowheads="1"/>
          </p:cNvSpPr>
          <p:nvPr/>
        </p:nvSpPr>
        <p:spPr bwMode="gray">
          <a:xfrm>
            <a:off x="1116000" y="1894645"/>
            <a:ext cx="784678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import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来引入包中类。</a:t>
            </a:r>
          </a:p>
        </p:txBody>
      </p:sp>
      <p:sp>
        <p:nvSpPr>
          <p:cNvPr id="12" name="矩形 11"/>
          <p:cNvSpPr>
            <a:spLocks noChangeArrowheads="1"/>
          </p:cNvSpPr>
          <p:nvPr/>
        </p:nvSpPr>
        <p:spPr bwMode="auto">
          <a:xfrm>
            <a:off x="1116000" y="2520000"/>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在一个</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源程序中可以有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多个</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import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，它们必须写在</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package</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（假如有</a:t>
            </a:r>
            <a:r>
              <a:rPr lang="en-US" altLang="zh-CN" sz="2800" dirty="0" smtClean="0">
                <a:solidFill>
                  <a:schemeClr val="tx1"/>
                </a:solidFill>
                <a:ea typeface="宋体" panose="02010600030101010101" pitchFamily="2" charset="-122"/>
              </a:rPr>
              <a:t>package</a:t>
            </a:r>
            <a:r>
              <a:rPr lang="zh-CN" altLang="en-US" sz="2800" dirty="0" smtClean="0">
                <a:solidFill>
                  <a:schemeClr val="tx1"/>
                </a:solidFill>
                <a:ea typeface="宋体" panose="02010600030101010101" pitchFamily="2" charset="-122"/>
              </a:rPr>
              <a:t>语句的话）</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和源文件中类的定义</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之间</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116000" y="3996000"/>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如果使用</a:t>
            </a:r>
            <a:r>
              <a:rPr lang="en-US" altLang="zh-CN" sz="2800" dirty="0" smtClean="0">
                <a:solidFill>
                  <a:schemeClr val="tx1"/>
                </a:solidFill>
                <a:ea typeface="宋体" panose="02010600030101010101" pitchFamily="2" charset="-122"/>
              </a:rPr>
              <a:t>import</a:t>
            </a:r>
            <a:r>
              <a:rPr lang="zh-CN" altLang="en-US" sz="2800" dirty="0" smtClean="0">
                <a:solidFill>
                  <a:schemeClr val="tx1"/>
                </a:solidFill>
                <a:ea typeface="宋体" panose="02010600030101010101" pitchFamily="2" charset="-122"/>
              </a:rPr>
              <a:t>语句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引入了整个包中的类</a:t>
            </a:r>
            <a:r>
              <a:rPr lang="zh-CN" altLang="en-US" sz="2800" dirty="0" smtClean="0">
                <a:solidFill>
                  <a:schemeClr val="tx1"/>
                </a:solidFill>
                <a:ea typeface="宋体" panose="02010600030101010101" pitchFamily="2" charset="-122"/>
              </a:rPr>
              <a:t>，那么可能会增加编译时间。但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绝对不会影响程序运行的性能</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4" name="矩形 13"/>
          <p:cNvSpPr>
            <a:spLocks noChangeArrowheads="1"/>
          </p:cNvSpPr>
          <p:nvPr/>
        </p:nvSpPr>
        <p:spPr bwMode="auto">
          <a:xfrm>
            <a:off x="1116000" y="5508000"/>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3-12</a:t>
            </a:r>
            <a:r>
              <a:rPr lang="zh-CN" altLang="en-US" sz="2800" dirty="0" smtClean="0">
                <a:solidFill>
                  <a:schemeClr val="tx1"/>
                </a:solidFill>
                <a:ea typeface="宋体" panose="02010600030101010101" pitchFamily="2" charset="-122"/>
              </a:rPr>
              <a:t>使用了</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java.util</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包中的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Date</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，用来显示本机的当前时间。</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2052000"/>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类名必须是</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合法的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标识符</a:t>
            </a:r>
          </a:p>
        </p:txBody>
      </p:sp>
      <p:sp>
        <p:nvSpPr>
          <p:cNvPr id="11" name="Text Box 78"/>
          <p:cNvSpPr txBox="1">
            <a:spLocks noChangeArrowheads="1"/>
          </p:cNvSpPr>
          <p:nvPr/>
        </p:nvSpPr>
        <p:spPr bwMode="gray">
          <a:xfrm>
            <a:off x="1080000" y="2664000"/>
            <a:ext cx="8065602"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两个大括号“</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以及之间的内容称作类体</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080000" y="3276000"/>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类的完整结构如下所示：</a:t>
            </a:r>
            <a:endParaRPr lang="en-US" altLang="zh-CN" sz="2800" dirty="0" smtClean="0">
              <a:solidFill>
                <a:schemeClr val="tx1"/>
              </a:solidFill>
              <a:ea typeface="宋体" panose="02010600030101010101" pitchFamily="2" charset="-122"/>
            </a:endParaRPr>
          </a:p>
        </p:txBody>
      </p:sp>
      <p:grpSp>
        <p:nvGrpSpPr>
          <p:cNvPr id="8" name="组合 7"/>
          <p:cNvGrpSpPr/>
          <p:nvPr/>
        </p:nvGrpSpPr>
        <p:grpSpPr>
          <a:xfrm>
            <a:off x="1558345" y="3940440"/>
            <a:ext cx="7585655" cy="2705698"/>
            <a:chOff x="1197736" y="1609366"/>
            <a:chExt cx="7585655" cy="2705698"/>
          </a:xfrm>
        </p:grpSpPr>
        <p:sp>
          <p:nvSpPr>
            <p:cNvPr id="9" name="TextBox 5"/>
            <p:cNvSpPr txBox="1">
              <a:spLocks noChangeArrowheads="1"/>
            </p:cNvSpPr>
            <p:nvPr/>
          </p:nvSpPr>
          <p:spPr bwMode="auto">
            <a:xfrm>
              <a:off x="1197736" y="1609366"/>
              <a:ext cx="7585655" cy="400110"/>
            </a:xfrm>
            <a:prstGeom prst="rect">
              <a:avLst/>
            </a:prstGeom>
            <a:noFill/>
            <a:ln w="9525">
              <a:noFill/>
              <a:miter lim="800000"/>
              <a:headEnd/>
              <a:tailEnd/>
            </a:ln>
          </p:spPr>
          <p:txBody>
            <a:bodyPr wrap="square">
              <a:spAutoFit/>
            </a:bodyPr>
            <a:lstStyle/>
            <a:p>
              <a:pPr eaLnBrk="1" hangingPunct="1"/>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修饰符  </a:t>
              </a:r>
              <a:r>
                <a:rPr lang="en-US" altLang="zh-CN"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class </a:t>
              </a:r>
              <a:r>
                <a:rPr lang="zh-CN" altLang="en-US" sz="2000" b="1"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类名</a:t>
              </a:r>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 </a:t>
              </a:r>
              <a:r>
                <a:rPr lang="en-US" altLang="zh-CN"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extends </a:t>
              </a:r>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父类名 </a:t>
              </a:r>
              <a:r>
                <a:rPr lang="en-US" altLang="zh-CN"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implements </a:t>
              </a:r>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接口名列表</a:t>
              </a:r>
              <a:r>
                <a:rPr lang="zh-CN" altLang="en-US" sz="2000" b="1" dirty="0" smtClean="0">
                  <a:solidFill>
                    <a:srgbClr val="000099"/>
                  </a:solidFill>
                  <a:latin typeface="微软雅黑" pitchFamily="34" charset="-122"/>
                  <a:ea typeface="微软雅黑" pitchFamily="34" charset="-122"/>
                </a:rPr>
                <a:t> </a:t>
              </a:r>
              <a:r>
                <a:rPr lang="en-US" altLang="zh-CN" sz="2000"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b="1" dirty="0">
                <a:solidFill>
                  <a:srgbClr val="00B05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0" name="TextBox 12"/>
            <p:cNvSpPr txBox="1">
              <a:spLocks noChangeArrowheads="1"/>
            </p:cNvSpPr>
            <p:nvPr/>
          </p:nvSpPr>
          <p:spPr bwMode="auto">
            <a:xfrm>
              <a:off x="1721967" y="2049664"/>
              <a:ext cx="3751554" cy="400110"/>
            </a:xfrm>
            <a:prstGeom prst="rect">
              <a:avLst/>
            </a:prstGeom>
            <a:noFill/>
            <a:ln w="9525">
              <a:noFill/>
              <a:miter lim="800000"/>
              <a:headEnd/>
              <a:tailEnd/>
            </a:ln>
          </p:spPr>
          <p:txBody>
            <a:bodyPr wrap="square">
              <a:spAutoFit/>
            </a:bodyPr>
            <a:lstStyle/>
            <a:p>
              <a:pPr eaLnBrk="1" hangingPunct="1"/>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修饰符 类型 </a:t>
              </a:r>
              <a:r>
                <a:rPr lang="zh-CN" altLang="en-US" sz="2000" b="1"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成员</a:t>
              </a:r>
              <a:r>
                <a:rPr lang="zh-CN" altLang="en-US" sz="20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变量</a:t>
              </a:r>
              <a:r>
                <a:rPr lang="en-US" altLang="zh-CN"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初值；</a:t>
              </a:r>
              <a:endParaRPr lang="zh-CN" altLang="en-US" sz="20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2" name="TextBox 17"/>
            <p:cNvSpPr txBox="1">
              <a:spLocks noChangeArrowheads="1"/>
            </p:cNvSpPr>
            <p:nvPr/>
          </p:nvSpPr>
          <p:spPr bwMode="auto">
            <a:xfrm>
              <a:off x="1747726" y="2567233"/>
              <a:ext cx="5915203" cy="1323439"/>
            </a:xfrm>
            <a:prstGeom prst="rect">
              <a:avLst/>
            </a:prstGeom>
            <a:noFill/>
            <a:ln w="9525">
              <a:noFill/>
              <a:miter lim="800000"/>
              <a:headEnd/>
              <a:tailEnd/>
            </a:ln>
          </p:spPr>
          <p:txBody>
            <a:bodyPr wrap="square">
              <a:spAutoFit/>
            </a:bodyPr>
            <a:lstStyle/>
            <a:p>
              <a:pPr eaLnBrk="1" hangingPunct="1"/>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修饰符 类型 </a:t>
              </a:r>
              <a:r>
                <a:rPr lang="zh-CN" altLang="en-US" sz="2000" b="1"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成员方法</a:t>
              </a:r>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（参数表）异常声明</a:t>
              </a:r>
              <a:r>
                <a:rPr lang="en-US" altLang="zh-CN" sz="2000" b="1"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p>
            <a:p>
              <a:pPr eaLnBrk="1" hangingPunct="1"/>
              <a:r>
                <a:rPr lang="en-US" altLang="zh-CN"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修饰符 类型 局部变量</a:t>
              </a:r>
              <a:r>
                <a:rPr lang="en-US" altLang="zh-CN"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r>
                <a:rPr lang="zh-CN" altLang="en-US"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初值；</a:t>
              </a:r>
              <a:endParaRPr lang="en-US" altLang="zh-CN" sz="20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      </a:t>
              </a:r>
              <a:r>
                <a:rPr lang="zh-CN" altLang="en-US"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语句；</a:t>
              </a:r>
              <a:endParaRPr lang="en-US" altLang="zh-CN" sz="20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endParaRPr>
            </a:p>
            <a:p>
              <a:pPr eaLnBrk="1" hangingPunct="1"/>
              <a:r>
                <a:rPr lang="en-US" altLang="zh-CN" sz="2000" dirty="0" smtClean="0">
                  <a:solidFill>
                    <a:srgbClr val="FFC000"/>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b="1" dirty="0">
                <a:solidFill>
                  <a:srgbClr val="FFC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 name="TextBox 12"/>
            <p:cNvSpPr txBox="1">
              <a:spLocks noChangeArrowheads="1"/>
            </p:cNvSpPr>
            <p:nvPr/>
          </p:nvSpPr>
          <p:spPr bwMode="auto">
            <a:xfrm>
              <a:off x="1281939" y="3914954"/>
              <a:ext cx="3751554" cy="400110"/>
            </a:xfrm>
            <a:prstGeom prst="rect">
              <a:avLst/>
            </a:prstGeom>
            <a:noFill/>
            <a:ln w="9525">
              <a:noFill/>
              <a:miter lim="800000"/>
              <a:headEnd/>
              <a:tailEnd/>
            </a:ln>
          </p:spPr>
          <p:txBody>
            <a:bodyPr wrap="square">
              <a:spAutoFit/>
            </a:bodyPr>
            <a:lstStyle/>
            <a:p>
              <a:pPr eaLnBrk="1" hangingPunct="1"/>
              <a:r>
                <a:rPr lang="en-US" altLang="zh-CN" sz="2000" b="1" dirty="0" smtClean="0">
                  <a:solidFill>
                    <a:srgbClr val="00B050"/>
                  </a:solidFill>
                  <a:effectLst>
                    <a:outerShdw blurRad="38100" dist="38100" dir="2700000" algn="tl">
                      <a:srgbClr val="000000">
                        <a:alpha val="43137"/>
                      </a:srgbClr>
                    </a:outerShdw>
                  </a:effectLst>
                  <a:latin typeface="微软雅黑" pitchFamily="34" charset="-122"/>
                  <a:ea typeface="微软雅黑" pitchFamily="34" charset="-122"/>
                </a:rPr>
                <a:t>}</a:t>
              </a:r>
              <a:endParaRPr lang="zh-CN" altLang="en-US" sz="2000" b="1" dirty="0">
                <a:solidFill>
                  <a:srgbClr val="00B050"/>
                </a:solidFill>
                <a:effectLst>
                  <a:outerShdw blurRad="38100" dist="38100" dir="2700000" algn="tl">
                    <a:srgbClr val="000000">
                      <a:alpha val="43137"/>
                    </a:srgbClr>
                  </a:outerShdw>
                </a:effectLst>
                <a:latin typeface="微软雅黑" pitchFamily="34" charset="-122"/>
                <a:ea typeface="微软雅黑" pitchFamily="34" charset="-122"/>
              </a:endParaRPr>
            </a:p>
          </p:txBody>
        </p:sp>
      </p:grpSp>
      <p:grpSp>
        <p:nvGrpSpPr>
          <p:cNvPr id="15" name="Group 79"/>
          <p:cNvGrpSpPr>
            <a:grpSpLocks/>
          </p:cNvGrpSpPr>
          <p:nvPr/>
        </p:nvGrpSpPr>
        <p:grpSpPr bwMode="auto">
          <a:xfrm>
            <a:off x="1125538" y="1199436"/>
            <a:ext cx="5375275" cy="695325"/>
            <a:chOff x="624" y="670"/>
            <a:chExt cx="3386" cy="547"/>
          </a:xfrm>
        </p:grpSpPr>
        <p:sp>
          <p:nvSpPr>
            <p:cNvPr id="16"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7"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1052" y="1115796"/>
            <a:ext cx="433510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二、使用自定义包中的类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152000" y="1950675"/>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我们也可以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import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语句引入自定义包中的类</a:t>
            </a:r>
            <a:r>
              <a:rPr lang="zh-CN" altLang="en-US" sz="2800" dirty="0" smtClean="0">
                <a:solidFill>
                  <a:schemeClr val="tx1"/>
                </a:solidFill>
                <a:ea typeface="宋体" panose="02010600030101010101" pitchFamily="2" charset="-122"/>
              </a:rPr>
              <a:t>。如：</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import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tom.jiafei</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chemeClr val="tx1"/>
                </a:solidFill>
                <a:ea typeface="宋体" panose="02010600030101010101" pitchFamily="2" charset="-122"/>
              </a:rPr>
              <a:t>我们也可以对单独的一个类进行编译，</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生成字节码文件然后供其它类使用</a:t>
            </a:r>
            <a:r>
              <a:rPr lang="zh-CN" altLang="en-US" sz="2800" dirty="0" smtClean="0">
                <a:solidFill>
                  <a:schemeClr val="tx1"/>
                </a:solidFill>
                <a:ea typeface="宋体" panose="02010600030101010101" pitchFamily="2" charset="-122"/>
              </a:rPr>
              <a:t>。</a:t>
            </a:r>
          </a:p>
        </p:txBody>
      </p:sp>
      <p:sp>
        <p:nvSpPr>
          <p:cNvPr id="9" name="矩形 8"/>
          <p:cNvSpPr>
            <a:spLocks noChangeArrowheads="1"/>
          </p:cNvSpPr>
          <p:nvPr/>
        </p:nvSpPr>
        <p:spPr bwMode="auto">
          <a:xfrm>
            <a:off x="1152000" y="3941805"/>
            <a:ext cx="7595494"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为了使程序能使用</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tom.jiafei</a:t>
            </a:r>
            <a:r>
              <a:rPr lang="zh-CN" altLang="en-US" sz="2800" dirty="0" smtClean="0">
                <a:solidFill>
                  <a:schemeClr val="tx1"/>
                </a:solidFill>
                <a:ea typeface="宋体" panose="02010600030101010101" pitchFamily="2" charset="-122"/>
              </a:rPr>
              <a:t>包中的类，我们必须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在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classpath</a:t>
            </a:r>
            <a:r>
              <a:rPr lang="zh-CN" altLang="en-US" sz="2800" dirty="0" smtClean="0">
                <a:solidFill>
                  <a:schemeClr val="tx1"/>
                </a:solidFill>
                <a:ea typeface="宋体" panose="02010600030101010101" pitchFamily="2" charset="-122"/>
              </a:rPr>
              <a:t>中指明包的位置，假设</a:t>
            </a:r>
            <a:r>
              <a:rPr lang="en-US" altLang="zh-CN" sz="2800" dirty="0" err="1" smtClean="0">
                <a:solidFill>
                  <a:schemeClr val="tx1"/>
                </a:solidFill>
                <a:ea typeface="宋体" panose="02010600030101010101" pitchFamily="2" charset="-122"/>
              </a:rPr>
              <a:t>tom.jiafei</a:t>
            </a:r>
            <a:r>
              <a:rPr lang="zh-CN" altLang="en-US" sz="2800" dirty="0" smtClean="0">
                <a:solidFill>
                  <a:schemeClr val="tx1"/>
                </a:solidFill>
                <a:ea typeface="宋体" panose="02010600030101010101" pitchFamily="2" charset="-122"/>
              </a:rPr>
              <a:t>的位置是：</a:t>
            </a:r>
            <a:r>
              <a:rPr lang="en-US" altLang="zh-CN" sz="2800" dirty="0" smtClean="0">
                <a:solidFill>
                  <a:schemeClr val="tx1"/>
                </a:solidFill>
                <a:ea typeface="宋体" panose="02010600030101010101" pitchFamily="2" charset="-122"/>
              </a:rPr>
              <a:t>c:\2000</a:t>
            </a:r>
            <a:r>
              <a:rPr lang="zh-CN" altLang="en-US" sz="2800" dirty="0" smtClean="0">
                <a:solidFill>
                  <a:schemeClr val="tx1"/>
                </a:solidFill>
                <a:ea typeface="宋体" panose="02010600030101010101" pitchFamily="2" charset="-122"/>
              </a:rPr>
              <a:t>，即在</a:t>
            </a:r>
            <a:r>
              <a:rPr lang="en-US" altLang="zh-CN" sz="2800" dirty="0" smtClean="0">
                <a:solidFill>
                  <a:schemeClr val="tx1"/>
                </a:solidFill>
                <a:ea typeface="宋体" panose="02010600030101010101" pitchFamily="2" charset="-122"/>
              </a:rPr>
              <a:t>c:\2000</a:t>
            </a:r>
            <a:r>
              <a:rPr lang="zh-CN" altLang="en-US" sz="2800" dirty="0" smtClean="0">
                <a:solidFill>
                  <a:schemeClr val="tx1"/>
                </a:solidFill>
                <a:ea typeface="宋体" panose="02010600030101010101" pitchFamily="2" charset="-122"/>
              </a:rPr>
              <a:t>下有子目录</a:t>
            </a:r>
            <a:r>
              <a:rPr lang="en-US" altLang="zh-CN" sz="2800" dirty="0" smtClean="0">
                <a:solidFill>
                  <a:schemeClr val="tx1"/>
                </a:solidFill>
                <a:ea typeface="宋体" panose="02010600030101010101" pitchFamily="2" charset="-122"/>
              </a:rPr>
              <a:t>tom\</a:t>
            </a:r>
            <a:r>
              <a:rPr lang="en-US" altLang="zh-CN" sz="2800" dirty="0" err="1" smtClean="0">
                <a:solidFill>
                  <a:schemeClr val="tx1"/>
                </a:solidFill>
                <a:ea typeface="宋体" panose="02010600030101010101" pitchFamily="2" charset="-122"/>
              </a:rPr>
              <a:t>jiafei</a:t>
            </a:r>
            <a:r>
              <a:rPr lang="zh-CN" altLang="en-US" sz="2800" dirty="0" smtClean="0">
                <a:solidFill>
                  <a:schemeClr val="tx1"/>
                </a:solidFill>
                <a:ea typeface="宋体" panose="02010600030101010101" pitchFamily="2" charset="-122"/>
              </a:rPr>
              <a:t>。创建</a:t>
            </a:r>
            <a:r>
              <a:rPr lang="en-US" altLang="zh-CN" sz="2800" dirty="0" err="1" smtClean="0">
                <a:solidFill>
                  <a:schemeClr val="tx1"/>
                </a:solidFill>
                <a:ea typeface="宋体" panose="02010600030101010101" pitchFamily="2" charset="-122"/>
              </a:rPr>
              <a:t>classpath</a:t>
            </a:r>
            <a:r>
              <a:rPr lang="zh-CN" altLang="en-US" sz="2800" dirty="0" smtClean="0">
                <a:solidFill>
                  <a:schemeClr val="tx1"/>
                </a:solidFill>
                <a:ea typeface="宋体" panose="02010600030101010101" pitchFamily="2" charset="-122"/>
              </a:rPr>
              <a:t>系统变量，其值为</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classpath</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=c:\2000;.;</a:t>
            </a:r>
          </a:p>
          <a:p>
            <a:pPr eaLnBrk="1" hangingPunct="1">
              <a:spcBef>
                <a:spcPct val="0"/>
              </a:spcBef>
              <a:buSzTx/>
              <a:buFont typeface="Wingdings" pitchFamily="2" charset="2"/>
              <a:buChar char="p"/>
            </a:pPr>
            <a:endParaRPr lang="zh-CN" altLang="en-US"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1053" y="1115796"/>
            <a:ext cx="3977296"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三、使用无名包中的类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152000" y="1950675"/>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我们也可以使用无名包中的类。假如上述</a:t>
            </a:r>
            <a:r>
              <a:rPr lang="en-US" altLang="zh-CN" sz="2800" dirty="0" smtClean="0">
                <a:solidFill>
                  <a:schemeClr val="tx1"/>
                </a:solidFill>
                <a:ea typeface="宋体" panose="02010600030101010101" pitchFamily="2" charset="-122"/>
              </a:rPr>
              <a:t>Example.java</a:t>
            </a:r>
            <a:r>
              <a:rPr lang="zh-CN" altLang="en-US" sz="2800" dirty="0" smtClean="0">
                <a:solidFill>
                  <a:schemeClr val="tx1"/>
                </a:solidFill>
                <a:ea typeface="宋体" panose="02010600030101010101" pitchFamily="2" charset="-122"/>
              </a:rPr>
              <a:t>源文件中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没有使用包语句</a:t>
            </a:r>
            <a:r>
              <a:rPr lang="zh-CN" altLang="en-US" sz="2800" dirty="0" smtClean="0">
                <a:solidFill>
                  <a:schemeClr val="tx1"/>
                </a:solidFill>
                <a:ea typeface="宋体" panose="02010600030101010101" pitchFamily="2" charset="-122"/>
              </a:rPr>
              <a:t>，如果一个程序使用</a:t>
            </a:r>
            <a:r>
              <a:rPr lang="en-US" altLang="zh-CN" sz="2800" dirty="0" smtClean="0">
                <a:solidFill>
                  <a:schemeClr val="tx1"/>
                </a:solidFill>
                <a:ea typeface="宋体" panose="02010600030101010101" pitchFamily="2" charset="-122"/>
              </a:rPr>
              <a:t>Example</a:t>
            </a:r>
            <a:r>
              <a:rPr lang="zh-CN" altLang="en-US" sz="2800" dirty="0" smtClean="0">
                <a:solidFill>
                  <a:schemeClr val="tx1"/>
                </a:solidFill>
                <a:ea typeface="宋体" panose="02010600030101010101" pitchFamily="2" charset="-122"/>
              </a:rPr>
              <a:t>类，可以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将该类的字节码文件存放在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当前程序所在的目录</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中</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91052" y="1115796"/>
            <a:ext cx="335444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四、避免类名混淆</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085740" y="3540935"/>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区分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无包名</a:t>
            </a:r>
            <a:r>
              <a:rPr lang="zh-CN" altLang="en-US" sz="2800" dirty="0" smtClean="0">
                <a:solidFill>
                  <a:schemeClr val="tx1"/>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有包名</a:t>
            </a:r>
            <a:r>
              <a:rPr lang="zh-CN" altLang="en-US" sz="2800" dirty="0" smtClean="0">
                <a:solidFill>
                  <a:schemeClr val="tx1"/>
                </a:solidFill>
                <a:ea typeface="宋体" panose="02010600030101010101" pitchFamily="2" charset="-122"/>
              </a:rPr>
              <a:t>的类</a:t>
            </a:r>
          </a:p>
        </p:txBody>
      </p:sp>
      <p:sp>
        <p:nvSpPr>
          <p:cNvPr id="9" name="矩形 8"/>
          <p:cNvSpPr>
            <a:spLocks noChangeArrowheads="1"/>
          </p:cNvSpPr>
          <p:nvPr/>
        </p:nvSpPr>
        <p:spPr bwMode="auto">
          <a:xfrm>
            <a:off x="1019478" y="4140586"/>
            <a:ext cx="759549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如果一个源文件使用了一个无名包中的类</a:t>
            </a:r>
            <a:r>
              <a:rPr lang="zh-CN" altLang="en-US" sz="2800" dirty="0" smtClean="0">
                <a:solidFill>
                  <a:schemeClr val="tx1"/>
                </a:solidFill>
                <a:ea typeface="宋体" panose="02010600030101010101" pitchFamily="2" charset="-122"/>
              </a:rPr>
              <a:t>，比如</a:t>
            </a:r>
            <a:r>
              <a:rPr lang="en-US" altLang="zh-CN" sz="2800" dirty="0" smtClean="0">
                <a:solidFill>
                  <a:schemeClr val="tx1"/>
                </a:solidFill>
                <a:ea typeface="宋体" panose="02010600030101010101" pitchFamily="2" charset="-122"/>
              </a:rPr>
              <a:t>Triangle</a:t>
            </a:r>
            <a:r>
              <a:rPr lang="zh-CN" altLang="en-US" sz="2800" dirty="0" smtClean="0">
                <a:solidFill>
                  <a:schemeClr val="tx1"/>
                </a:solidFill>
                <a:ea typeface="宋体" panose="02010600030101010101" pitchFamily="2" charset="-122"/>
              </a:rPr>
              <a:t>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同时又用</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import</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语句引入了某个有包名的同名的类</a:t>
            </a:r>
            <a:r>
              <a:rPr lang="zh-CN" altLang="en-US" sz="2800" dirty="0" smtClean="0">
                <a:solidFill>
                  <a:schemeClr val="tx1"/>
                </a:solidFill>
                <a:ea typeface="宋体" panose="02010600030101010101" pitchFamily="2" charset="-122"/>
              </a:rPr>
              <a:t>，就可能引起</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类名混淆</a:t>
            </a:r>
            <a:r>
              <a:rPr lang="zh-CN" altLang="en-US" sz="2800" dirty="0" smtClean="0">
                <a:solidFill>
                  <a:schemeClr val="tx1"/>
                </a:solidFill>
                <a:ea typeface="宋体" panose="02010600030101010101" pitchFamily="2" charset="-122"/>
              </a:rPr>
              <a:t>。如果要同时使用</a:t>
            </a:r>
            <a:r>
              <a:rPr lang="en-US" altLang="zh-CN" sz="2800" dirty="0" err="1" smtClean="0">
                <a:solidFill>
                  <a:schemeClr val="tx1"/>
                </a:solidFill>
                <a:ea typeface="宋体" panose="02010600030101010101" pitchFamily="2" charset="-122"/>
              </a:rPr>
              <a:t>tom.jiafei</a:t>
            </a:r>
            <a:r>
              <a:rPr lang="zh-CN" altLang="en-US" sz="2800" dirty="0" smtClean="0">
                <a:solidFill>
                  <a:schemeClr val="tx1"/>
                </a:solidFill>
                <a:ea typeface="宋体" panose="02010600030101010101" pitchFamily="2" charset="-122"/>
              </a:rPr>
              <a:t>包中的</a:t>
            </a:r>
            <a:r>
              <a:rPr lang="en-US" altLang="zh-CN" sz="2800" dirty="0" smtClean="0">
                <a:solidFill>
                  <a:schemeClr val="tx1"/>
                </a:solidFill>
                <a:ea typeface="宋体" panose="02010600030101010101" pitchFamily="2" charset="-122"/>
              </a:rPr>
              <a:t>Triangle</a:t>
            </a:r>
            <a:r>
              <a:rPr lang="zh-CN" altLang="en-US" sz="2800" dirty="0" smtClean="0">
                <a:solidFill>
                  <a:schemeClr val="tx1"/>
                </a:solidFill>
                <a:ea typeface="宋体" panose="02010600030101010101" pitchFamily="2" charset="-122"/>
              </a:rPr>
              <a:t>类和无名包中的</a:t>
            </a:r>
            <a:r>
              <a:rPr lang="en-US" altLang="zh-CN" sz="2800" dirty="0" smtClean="0">
                <a:solidFill>
                  <a:schemeClr val="tx1"/>
                </a:solidFill>
                <a:ea typeface="宋体" panose="02010600030101010101" pitchFamily="2" charset="-122"/>
              </a:rPr>
              <a:t>Triangle</a:t>
            </a:r>
            <a:r>
              <a:rPr lang="zh-CN" altLang="en-US" sz="2800" dirty="0" smtClean="0">
                <a:solidFill>
                  <a:schemeClr val="tx1"/>
                </a:solidFill>
                <a:ea typeface="宋体" panose="02010600030101010101" pitchFamily="2" charset="-122"/>
              </a:rPr>
              <a:t>类，就不能省略包名。</a:t>
            </a:r>
          </a:p>
        </p:txBody>
      </p:sp>
      <p:sp>
        <p:nvSpPr>
          <p:cNvPr id="12" name="矩形 11"/>
          <p:cNvSpPr>
            <a:spLocks noChangeArrowheads="1"/>
          </p:cNvSpPr>
          <p:nvPr/>
        </p:nvSpPr>
        <p:spPr bwMode="auto">
          <a:xfrm>
            <a:off x="1118870" y="1894342"/>
            <a:ext cx="7508295"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当我们在一个源文件使用一个类时，只要不引起混淆，就可以省略该类的包名。但在某些特殊情况下就</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不能省略包名</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1191757" y="1264865"/>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下面这两种情况都正确： </a:t>
            </a:r>
          </a:p>
          <a:p>
            <a:pPr eaLnBrk="1" hangingPunct="1">
              <a:spcBef>
                <a:spcPct val="0"/>
              </a:spcBef>
              <a:buSzTx/>
              <a:buNone/>
            </a:pPr>
            <a:endParaRPr lang="zh-CN" altLang="en-US" sz="2800" dirty="0" smtClean="0">
              <a:solidFill>
                <a:schemeClr val="tx1"/>
              </a:solidFill>
              <a:ea typeface="宋体" panose="02010600030101010101" pitchFamily="2" charset="-122"/>
            </a:endParaRPr>
          </a:p>
        </p:txBody>
      </p:sp>
      <p:sp>
        <p:nvSpPr>
          <p:cNvPr id="11" name="AutoShape 52"/>
          <p:cNvSpPr>
            <a:spLocks noChangeArrowheads="1"/>
          </p:cNvSpPr>
          <p:nvPr/>
        </p:nvSpPr>
        <p:spPr bwMode="gray">
          <a:xfrm>
            <a:off x="1224000" y="1907710"/>
            <a:ext cx="7506630" cy="149147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400" dirty="0" smtClean="0">
                <a:solidFill>
                  <a:schemeClr val="tx1"/>
                </a:solidFill>
              </a:rPr>
              <a:t>Triangle  a1=new Triangle ();</a:t>
            </a:r>
          </a:p>
          <a:p>
            <a:pPr>
              <a:buNone/>
            </a:pPr>
            <a:r>
              <a:rPr lang="en-US" altLang="zh-CN" sz="2400" dirty="0" smtClean="0">
                <a:solidFill>
                  <a:schemeClr val="tx1"/>
                </a:solidFill>
              </a:rPr>
              <a:t> </a:t>
            </a:r>
            <a:r>
              <a:rPr lang="en-US" altLang="zh-CN" sz="2400" dirty="0" err="1" smtClean="0">
                <a:solidFill>
                  <a:schemeClr val="tx1"/>
                </a:solidFill>
              </a:rPr>
              <a:t>tom.jiafei.Triangle</a:t>
            </a:r>
            <a:r>
              <a:rPr lang="en-US" altLang="zh-CN" sz="2400" dirty="0" smtClean="0">
                <a:solidFill>
                  <a:schemeClr val="tx1"/>
                </a:solidFill>
              </a:rPr>
              <a:t> a2=new </a:t>
            </a:r>
            <a:r>
              <a:rPr lang="en-US" altLang="zh-CN" sz="2400" dirty="0" err="1" smtClean="0">
                <a:solidFill>
                  <a:schemeClr val="tx1"/>
                </a:solidFill>
              </a:rPr>
              <a:t>tom.jiafei.Triangle</a:t>
            </a:r>
            <a:r>
              <a:rPr lang="en-US" altLang="zh-CN" sz="2400" dirty="0" smtClean="0">
                <a:solidFill>
                  <a:schemeClr val="tx1"/>
                </a:solidFill>
              </a:rPr>
              <a:t> (); </a:t>
            </a:r>
          </a:p>
          <a:p>
            <a:pPr>
              <a:buNone/>
            </a:pPr>
            <a:r>
              <a:rPr lang="zh-CN" altLang="en-US" sz="2400" dirty="0" smtClean="0">
                <a:solidFill>
                  <a:srgbClr val="0070C0"/>
                </a:solidFill>
                <a:effectLst>
                  <a:outerShdw blurRad="38100" dist="38100" dir="2700000" algn="tl">
                    <a:srgbClr val="000000">
                      <a:alpha val="43137"/>
                    </a:srgbClr>
                  </a:outerShdw>
                </a:effectLst>
              </a:rPr>
              <a:t>（注意：没有使用</a:t>
            </a:r>
            <a:r>
              <a:rPr lang="en-US" altLang="zh-CN" sz="2400" dirty="0" smtClean="0">
                <a:solidFill>
                  <a:srgbClr val="0070C0"/>
                </a:solidFill>
                <a:effectLst>
                  <a:outerShdw blurRad="38100" dist="38100" dir="2700000" algn="tl">
                    <a:srgbClr val="000000">
                      <a:alpha val="43137"/>
                    </a:srgbClr>
                  </a:outerShdw>
                </a:effectLst>
              </a:rPr>
              <a:t>import</a:t>
            </a:r>
            <a:r>
              <a:rPr lang="zh-CN" altLang="en-US" sz="2400" dirty="0" smtClean="0">
                <a:solidFill>
                  <a:srgbClr val="0070C0"/>
                </a:solidFill>
                <a:effectLst>
                  <a:outerShdw blurRad="38100" dist="38100" dir="2700000" algn="tl">
                    <a:srgbClr val="000000">
                      <a:alpha val="43137"/>
                    </a:srgbClr>
                  </a:outerShdw>
                </a:effectLst>
              </a:rPr>
              <a:t>语句）</a:t>
            </a:r>
          </a:p>
        </p:txBody>
      </p:sp>
      <p:sp>
        <p:nvSpPr>
          <p:cNvPr id="12" name="AutoShape 52"/>
          <p:cNvSpPr>
            <a:spLocks noChangeArrowheads="1"/>
          </p:cNvSpPr>
          <p:nvPr/>
        </p:nvSpPr>
        <p:spPr bwMode="gray">
          <a:xfrm>
            <a:off x="1224000" y="3684592"/>
            <a:ext cx="7468871" cy="2390442"/>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400" dirty="0" smtClean="0">
                <a:solidFill>
                  <a:schemeClr val="tx1"/>
                </a:solidFill>
              </a:rPr>
              <a:t>import </a:t>
            </a:r>
            <a:r>
              <a:rPr lang="en-US" altLang="zh-CN" sz="2400" dirty="0" err="1" smtClean="0">
                <a:solidFill>
                  <a:schemeClr val="tx1"/>
                </a:solidFill>
              </a:rPr>
              <a:t>tom.jiafei</a:t>
            </a:r>
            <a:r>
              <a:rPr lang="en-US" altLang="zh-CN" sz="2400" dirty="0" smtClean="0">
                <a:solidFill>
                  <a:schemeClr val="tx1"/>
                </a:solidFill>
              </a:rPr>
              <a:t>.*;</a:t>
            </a:r>
          </a:p>
          <a:p>
            <a:pPr>
              <a:buNone/>
            </a:pPr>
            <a:r>
              <a:rPr lang="en-US" altLang="zh-CN" sz="2400" dirty="0" smtClean="0">
                <a:solidFill>
                  <a:schemeClr val="tx1"/>
                </a:solidFill>
              </a:rPr>
              <a:t>Triangle  a1=new Triangle ();</a:t>
            </a:r>
          </a:p>
          <a:p>
            <a:pPr>
              <a:buNone/>
            </a:pPr>
            <a:r>
              <a:rPr lang="en-US" altLang="zh-CN" sz="2400" dirty="0" err="1" smtClean="0">
                <a:solidFill>
                  <a:schemeClr val="tx1"/>
                </a:solidFill>
              </a:rPr>
              <a:t>tom.jiafei.Triangle</a:t>
            </a:r>
            <a:r>
              <a:rPr lang="en-US" altLang="zh-CN" sz="2400" dirty="0" smtClean="0">
                <a:solidFill>
                  <a:schemeClr val="tx1"/>
                </a:solidFill>
              </a:rPr>
              <a:t> a2=new </a:t>
            </a:r>
            <a:r>
              <a:rPr lang="en-US" altLang="zh-CN" sz="2400" dirty="0" err="1" smtClean="0">
                <a:solidFill>
                  <a:schemeClr val="tx1"/>
                </a:solidFill>
              </a:rPr>
              <a:t>tom.jiafei.Triangle</a:t>
            </a:r>
            <a:r>
              <a:rPr lang="en-US" altLang="zh-CN" sz="2400" dirty="0" smtClean="0">
                <a:solidFill>
                  <a:schemeClr val="tx1"/>
                </a:solidFill>
              </a:rPr>
              <a:t> ();</a:t>
            </a:r>
          </a:p>
          <a:p>
            <a:pPr>
              <a:buNone/>
            </a:pPr>
            <a:r>
              <a:rPr lang="zh-CN" altLang="en-US" sz="2400" dirty="0" smtClean="0">
                <a:solidFill>
                  <a:srgbClr val="0070C0"/>
                </a:solidFill>
                <a:effectLst>
                  <a:outerShdw blurRad="38100" dist="38100" dir="2700000" algn="tl">
                    <a:srgbClr val="000000">
                      <a:alpha val="43137"/>
                    </a:srgbClr>
                  </a:outerShdw>
                </a:effectLst>
              </a:rPr>
              <a:t>（需要注意的是：在这种情况下，</a:t>
            </a:r>
            <a:r>
              <a:rPr lang="en-US" altLang="zh-CN" sz="2400" dirty="0" smtClean="0">
                <a:solidFill>
                  <a:srgbClr val="0070C0"/>
                </a:solidFill>
                <a:effectLst>
                  <a:outerShdw blurRad="38100" dist="38100" dir="2700000" algn="tl">
                    <a:srgbClr val="000000">
                      <a:alpha val="43137"/>
                    </a:srgbClr>
                  </a:outerShdw>
                </a:effectLst>
              </a:rPr>
              <a:t>a1</a:t>
            </a:r>
            <a:r>
              <a:rPr lang="zh-CN" altLang="en-US" sz="2400" dirty="0" smtClean="0">
                <a:solidFill>
                  <a:srgbClr val="0070C0"/>
                </a:solidFill>
                <a:effectLst>
                  <a:outerShdw blurRad="38100" dist="38100" dir="2700000" algn="tl">
                    <a:srgbClr val="000000">
                      <a:alpha val="43137"/>
                    </a:srgbClr>
                  </a:outerShdw>
                </a:effectLst>
              </a:rPr>
              <a:t>和</a:t>
            </a:r>
            <a:r>
              <a:rPr lang="en-US" altLang="zh-CN" sz="2400" dirty="0" smtClean="0">
                <a:solidFill>
                  <a:srgbClr val="0070C0"/>
                </a:solidFill>
                <a:effectLst>
                  <a:outerShdw blurRad="38100" dist="38100" dir="2700000" algn="tl">
                    <a:srgbClr val="000000">
                      <a:alpha val="43137"/>
                    </a:srgbClr>
                  </a:outerShdw>
                </a:effectLst>
              </a:rPr>
              <a:t>a2</a:t>
            </a:r>
            <a:r>
              <a:rPr lang="zh-CN" altLang="en-US" sz="2400" dirty="0" smtClean="0">
                <a:solidFill>
                  <a:srgbClr val="0070C0"/>
                </a:solidFill>
                <a:effectLst>
                  <a:outerShdw blurRad="38100" dist="38100" dir="2700000" algn="tl">
                    <a:srgbClr val="000000">
                      <a:alpha val="43137"/>
                    </a:srgbClr>
                  </a:outerShdw>
                </a:effectLst>
              </a:rPr>
              <a:t>都是</a:t>
            </a:r>
            <a:r>
              <a:rPr lang="en-US" altLang="zh-CN" sz="2400" dirty="0" err="1" smtClean="0">
                <a:solidFill>
                  <a:srgbClr val="0070C0"/>
                </a:solidFill>
                <a:effectLst>
                  <a:outerShdw blurRad="38100" dist="38100" dir="2700000" algn="tl">
                    <a:srgbClr val="000000">
                      <a:alpha val="43137"/>
                    </a:srgbClr>
                  </a:outerShdw>
                </a:effectLst>
              </a:rPr>
              <a:t>tom.jiafei.Triangle</a:t>
            </a:r>
            <a:r>
              <a:rPr lang="zh-CN" altLang="en-US" sz="2400" dirty="0" smtClean="0">
                <a:solidFill>
                  <a:srgbClr val="0070C0"/>
                </a:solidFill>
                <a:effectLst>
                  <a:outerShdw blurRad="38100" dist="38100" dir="2700000" algn="tl">
                    <a:srgbClr val="000000">
                      <a:alpha val="43137"/>
                    </a:srgbClr>
                  </a:outerShdw>
                </a:effectLst>
              </a:rPr>
              <a:t>类的对象。）</a:t>
            </a:r>
            <a:r>
              <a:rPr lang="en-US" altLang="zh-CN" sz="2400" dirty="0" smtClean="0">
                <a:solidFill>
                  <a:srgbClr val="0070C0"/>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1125496" y="1235057"/>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区分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有包名</a:t>
            </a:r>
            <a:r>
              <a:rPr lang="zh-CN" altLang="en-US" sz="2800" dirty="0" smtClean="0">
                <a:solidFill>
                  <a:schemeClr val="tx1"/>
                </a:solidFill>
                <a:ea typeface="宋体" panose="02010600030101010101" pitchFamily="2" charset="-122"/>
              </a:rPr>
              <a:t>的类</a:t>
            </a:r>
          </a:p>
        </p:txBody>
      </p:sp>
      <p:sp>
        <p:nvSpPr>
          <p:cNvPr id="11" name="矩形 10"/>
          <p:cNvSpPr>
            <a:spLocks noChangeArrowheads="1"/>
          </p:cNvSpPr>
          <p:nvPr/>
        </p:nvSpPr>
        <p:spPr bwMode="auto">
          <a:xfrm>
            <a:off x="1165252" y="1834708"/>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     如果一个源文件引入了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两个包中</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同名的类</a:t>
            </a:r>
            <a:r>
              <a:rPr lang="zh-CN" altLang="en-US" sz="2800" dirty="0" smtClean="0">
                <a:solidFill>
                  <a:schemeClr val="tx1"/>
                </a:solidFill>
                <a:ea typeface="宋体" panose="02010600030101010101" pitchFamily="2" charset="-122"/>
              </a:rPr>
              <a:t>，那么在使用该类时，</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不允许省略包名</a:t>
            </a:r>
            <a:r>
              <a:rPr lang="zh-CN" altLang="en-US" sz="2800" dirty="0" smtClean="0">
                <a:solidFill>
                  <a:schemeClr val="tx1"/>
                </a:solidFill>
                <a:ea typeface="宋体" panose="02010600030101010101" pitchFamily="2" charset="-122"/>
              </a:rPr>
              <a:t>。</a:t>
            </a:r>
          </a:p>
          <a:p>
            <a:pPr eaLnBrk="1" hangingPunct="1">
              <a:spcBef>
                <a:spcPct val="0"/>
              </a:spcBef>
              <a:buSzTx/>
              <a:buNone/>
            </a:pPr>
            <a:endParaRPr lang="zh-CN" altLang="en-US" sz="2800" dirty="0" smtClean="0">
              <a:solidFill>
                <a:schemeClr val="tx1"/>
              </a:solidFill>
              <a:ea typeface="宋体" panose="02010600030101010101" pitchFamily="2" charset="-122"/>
            </a:endParaRPr>
          </a:p>
        </p:txBody>
      </p:sp>
      <p:sp>
        <p:nvSpPr>
          <p:cNvPr id="13" name="AutoShape 52"/>
          <p:cNvSpPr>
            <a:spLocks noChangeArrowheads="1"/>
          </p:cNvSpPr>
          <p:nvPr/>
        </p:nvSpPr>
        <p:spPr bwMode="gray">
          <a:xfrm>
            <a:off x="1424826" y="3120291"/>
            <a:ext cx="6153689" cy="1001125"/>
          </a:xfrm>
          <a:prstGeom prst="roundRect">
            <a:avLst>
              <a:gd name="adj" fmla="val 16667"/>
            </a:avLst>
          </a:prstGeom>
          <a:solidFill>
            <a:schemeClr val="accent2">
              <a:alpha val="30196"/>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buNone/>
            </a:pPr>
            <a:r>
              <a:rPr lang="en-US" altLang="zh-CN" sz="2400" dirty="0" smtClean="0">
                <a:solidFill>
                  <a:schemeClr val="tx1"/>
                </a:solidFill>
              </a:rPr>
              <a:t> </a:t>
            </a:r>
            <a:r>
              <a:rPr lang="en-US" altLang="zh-CN" sz="2400" dirty="0" err="1" smtClean="0">
                <a:solidFill>
                  <a:schemeClr val="tx1"/>
                </a:solidFill>
              </a:rPr>
              <a:t>tom.jiafei.AA</a:t>
            </a:r>
            <a:r>
              <a:rPr lang="en-US" altLang="zh-CN" sz="2400" dirty="0" smtClean="0">
                <a:solidFill>
                  <a:schemeClr val="tx1"/>
                </a:solidFill>
              </a:rPr>
              <a:t>  rose=new </a:t>
            </a:r>
            <a:r>
              <a:rPr lang="en-US" altLang="zh-CN" sz="2400" dirty="0" err="1" smtClean="0">
                <a:solidFill>
                  <a:schemeClr val="tx1"/>
                </a:solidFill>
              </a:rPr>
              <a:t>tom.jiafei.AA</a:t>
            </a:r>
            <a:r>
              <a:rPr lang="en-US" altLang="zh-CN" sz="2400" dirty="0" smtClean="0">
                <a:solidFill>
                  <a:schemeClr val="tx1"/>
                </a:solidFill>
              </a:rPr>
              <a:t>();</a:t>
            </a:r>
          </a:p>
          <a:p>
            <a:pPr>
              <a:buNone/>
            </a:pPr>
            <a:r>
              <a:rPr lang="en-US" altLang="zh-CN" sz="2400" dirty="0" smtClean="0">
                <a:solidFill>
                  <a:schemeClr val="tx1"/>
                </a:solidFill>
              </a:rPr>
              <a:t> </a:t>
            </a:r>
            <a:r>
              <a:rPr lang="en-US" altLang="zh-CN" sz="2400" dirty="0" err="1" smtClean="0">
                <a:solidFill>
                  <a:schemeClr val="tx1"/>
                </a:solidFill>
              </a:rPr>
              <a:t>sun.com.AA</a:t>
            </a:r>
            <a:r>
              <a:rPr lang="en-US" altLang="zh-CN" sz="2400" dirty="0" smtClean="0">
                <a:solidFill>
                  <a:schemeClr val="tx1"/>
                </a:solidFill>
              </a:rPr>
              <a:t>  rose=new </a:t>
            </a:r>
            <a:r>
              <a:rPr lang="en-US" altLang="zh-CN" sz="2400" dirty="0" err="1" smtClean="0">
                <a:solidFill>
                  <a:schemeClr val="tx1"/>
                </a:solidFill>
              </a:rPr>
              <a:t>sun.com.AA</a:t>
            </a:r>
            <a:r>
              <a:rPr lang="en-US" altLang="zh-CN" sz="2400" dirty="0" smtClean="0">
                <a:solidFill>
                  <a:schemeClr val="tx1"/>
                </a:solidFill>
              </a:rPr>
              <a:t>(); </a:t>
            </a:r>
            <a:endParaRPr lang="zh-CN" altLang="en-US" sz="2400" dirty="0" smtClean="0">
              <a:solidFill>
                <a:srgbClr val="0070C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四、访问权限</a:t>
            </a:r>
            <a:endParaRPr lang="en-US" altLang="zh-CN" sz="3600" dirty="0">
              <a:ea typeface="宋体" panose="02010600030101010101" pitchFamily="2" charset="-122"/>
            </a:endParaRP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286392" y="331364"/>
            <a:ext cx="7148301" cy="3503058"/>
            <a:chOff x="1919585" y="3492500"/>
            <a:chExt cx="6369943" cy="2472168"/>
          </a:xfrm>
        </p:grpSpPr>
        <p:grpSp>
          <p:nvGrpSpPr>
            <p:cNvPr id="3" name="Group 73"/>
            <p:cNvGrpSpPr>
              <a:grpSpLocks/>
            </p:cNvGrpSpPr>
            <p:nvPr/>
          </p:nvGrpSpPr>
          <p:grpSpPr bwMode="auto">
            <a:xfrm>
              <a:off x="1919585" y="3492500"/>
              <a:ext cx="6369943" cy="2472168"/>
              <a:chOff x="653" y="1344"/>
              <a:chExt cx="2071" cy="2035"/>
            </a:xfrm>
          </p:grpSpPr>
          <p:sp>
            <p:nvSpPr>
              <p:cNvPr id="25" name="AutoShape 74"/>
              <p:cNvSpPr>
                <a:spLocks noChangeArrowheads="1"/>
              </p:cNvSpPr>
              <p:nvPr/>
            </p:nvSpPr>
            <p:spPr bwMode="gray">
              <a:xfrm>
                <a:off x="653" y="1939"/>
                <a:ext cx="2071" cy="144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24" name="Text Box 78"/>
            <p:cNvSpPr txBox="1">
              <a:spLocks noChangeArrowheads="1"/>
            </p:cNvSpPr>
            <p:nvPr/>
          </p:nvSpPr>
          <p:spPr bwMode="gray">
            <a:xfrm>
              <a:off x="2024367" y="4295564"/>
              <a:ext cx="6115937" cy="15855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smtClean="0">
                  <a:solidFill>
                    <a:srgbClr val="000000"/>
                  </a:solidFill>
                  <a:ea typeface="宋体" panose="02010600030101010101" pitchFamily="2" charset="-122"/>
                </a:rPr>
                <a:t>     类</a:t>
              </a:r>
              <a:r>
                <a:rPr lang="zh-CN" altLang="en-US" sz="2800" dirty="0" smtClean="0">
                  <a:solidFill>
                    <a:srgbClr val="000000"/>
                  </a:solidFill>
                  <a:ea typeface="宋体" panose="02010600030101010101" pitchFamily="2" charset="-122"/>
                </a:rPr>
                <a:t>在定义声明</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成员变量</a:t>
              </a:r>
              <a:r>
                <a:rPr lang="zh-CN" altLang="en-US" sz="2800" dirty="0" smtClean="0">
                  <a:solidFill>
                    <a:srgbClr val="000000"/>
                  </a:solidFill>
                  <a:ea typeface="宋体" panose="02010600030101010101" pitchFamily="2" charset="-122"/>
                </a:rPr>
                <a:t>和</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rgbClr val="000000"/>
                  </a:solidFill>
                  <a:ea typeface="宋体" panose="02010600030101010101" pitchFamily="2" charset="-122"/>
                </a:rPr>
                <a:t>时，可以用关键字</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private</a:t>
              </a:r>
              <a:r>
                <a:rPr lang="zh-CN" altLang="en-US" sz="2800" dirty="0" smtClean="0">
                  <a:solidFill>
                    <a:srgbClr val="000000"/>
                  </a:solidFill>
                  <a:ea typeface="宋体" panose="02010600030101010101" pitchFamily="2" charset="-122"/>
                </a:rPr>
                <a: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000000"/>
                  </a:solidFill>
                  <a:ea typeface="宋体" panose="02010600030101010101" pitchFamily="2" charset="-122"/>
                </a:rPr>
                <a:t>和</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0000"/>
                  </a:solidFill>
                  <a:ea typeface="宋体" panose="02010600030101010101" pitchFamily="2" charset="-122"/>
                </a:rPr>
                <a:t>来说明</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成员变量和方法的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访问权限</a:t>
              </a:r>
              <a:r>
                <a:rPr lang="zh-CN" altLang="en-US" sz="2800" dirty="0" smtClean="0">
                  <a:solidFill>
                    <a:srgbClr val="000000"/>
                  </a:solidFill>
                  <a:ea typeface="宋体" panose="02010600030101010101" pitchFamily="2" charset="-122"/>
                </a:rPr>
                <a:t>，使得对象访问自己的变量和使用方法受到一定的限制。</a:t>
              </a: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244062" y="1129048"/>
            <a:ext cx="5726581"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smtClean="0">
                  <a:solidFill>
                    <a:schemeClr val="bg1"/>
                  </a:solidFill>
                  <a:ea typeface="宋体" panose="02010600030101010101" pitchFamily="2" charset="-122"/>
                </a:rPr>
                <a:t>private</a:t>
              </a:r>
              <a:r>
                <a:rPr lang="zh-CN" altLang="en-US" sz="2800" dirty="0" smtClean="0">
                  <a:solidFill>
                    <a:schemeClr val="bg1"/>
                  </a:solidFill>
                  <a:ea typeface="宋体" panose="02010600030101010101" pitchFamily="2" charset="-122"/>
                </a:rPr>
                <a:t>类型的成员变量和方法</a:t>
              </a:r>
              <a:endParaRPr lang="zh-CN" altLang="en-US" sz="2800" dirty="0">
                <a:solidFill>
                  <a:schemeClr val="bg1"/>
                </a:solidFill>
                <a:ea typeface="宋体" panose="02010600030101010101" pitchFamily="2" charset="-122"/>
              </a:endParaRPr>
            </a:p>
          </p:txBody>
        </p:sp>
        <p:grpSp>
          <p:nvGrpSpPr>
            <p:cNvPr id="4"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237254" y="1990432"/>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用关键字</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private</a:t>
            </a:r>
            <a:r>
              <a:rPr lang="zh-CN" altLang="en-US" sz="2800" dirty="0" smtClean="0">
                <a:solidFill>
                  <a:schemeClr val="tx1"/>
                </a:solidFill>
                <a:ea typeface="宋体" panose="02010600030101010101" pitchFamily="2" charset="-122"/>
              </a:rPr>
              <a:t>修饰的成员变量和方法被称为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私有变量和私有方法</a:t>
            </a:r>
            <a:r>
              <a:rPr lang="zh-CN" altLang="en-US" sz="2800" dirty="0" smtClean="0">
                <a:solidFill>
                  <a:schemeClr val="tx1"/>
                </a:solidFill>
                <a:ea typeface="宋体" panose="02010600030101010101" pitchFamily="2" charset="-122"/>
              </a:rPr>
              <a:t>。</a:t>
            </a:r>
          </a:p>
        </p:txBody>
      </p:sp>
      <p:sp>
        <p:nvSpPr>
          <p:cNvPr id="11" name="矩形 10"/>
          <p:cNvSpPr>
            <a:spLocks noChangeArrowheads="1"/>
          </p:cNvSpPr>
          <p:nvPr/>
        </p:nvSpPr>
        <p:spPr bwMode="auto">
          <a:xfrm>
            <a:off x="1217376" y="3163249"/>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对于私有成员变量或方法，只有在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本类</a:t>
            </a:r>
            <a:r>
              <a:rPr lang="zh-CN" altLang="en-US" sz="2800" dirty="0" smtClean="0">
                <a:solidFill>
                  <a:schemeClr val="tx1"/>
                </a:solidFill>
                <a:ea typeface="宋体" panose="02010600030101010101" pitchFamily="2" charset="-122"/>
              </a:rPr>
              <a:t>中创建该类的对象时，</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这个对象才能访问</a:t>
            </a:r>
            <a:r>
              <a:rPr lang="zh-CN" altLang="en-US" sz="2800" dirty="0" smtClean="0">
                <a:solidFill>
                  <a:schemeClr val="tx1"/>
                </a:solidFill>
                <a:ea typeface="宋体" panose="02010600030101010101" pitchFamily="2" charset="-122"/>
              </a:rPr>
              <a:t>自己的私有成员变量和类中的私有方法。</a:t>
            </a:r>
            <a:endParaRPr lang="en-US" altLang="zh-CN" sz="28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277010" y="4786640"/>
            <a:ext cx="759549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例子</a:t>
            </a:r>
            <a:r>
              <a:rPr lang="en-US" altLang="zh-CN" sz="2800" dirty="0" smtClean="0">
                <a:solidFill>
                  <a:schemeClr val="tx1"/>
                </a:solidFill>
                <a:ea typeface="宋体" panose="02010600030101010101" pitchFamily="2" charset="-122"/>
                <a:hlinkClick r:id="rId3" action="ppaction://hlinkfile"/>
              </a:rPr>
              <a:t>3-13</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4" action="ppaction://hlinkfile"/>
              </a:rPr>
              <a:t>例子</a:t>
            </a:r>
            <a:r>
              <a:rPr lang="en-US" altLang="zh-CN" sz="2800" dirty="0" smtClean="0">
                <a:solidFill>
                  <a:schemeClr val="tx1"/>
                </a:solidFill>
                <a:ea typeface="宋体" panose="02010600030101010101" pitchFamily="2" charset="-122"/>
                <a:hlinkClick r:id="rId4" action="ppaction://hlinkfile"/>
              </a:rPr>
              <a:t>3-14</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2" y="1129048"/>
            <a:ext cx="5726581"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en-US" altLang="zh-CN" sz="2800" dirty="0" smtClean="0">
                  <a:solidFill>
                    <a:schemeClr val="bg1"/>
                  </a:solidFill>
                  <a:ea typeface="宋体" panose="02010600030101010101" pitchFamily="2" charset="-122"/>
                </a:rPr>
                <a:t>public</a:t>
              </a:r>
              <a:r>
                <a:rPr lang="zh-CN" altLang="en-US" sz="2800" dirty="0" smtClean="0">
                  <a:solidFill>
                    <a:schemeClr val="bg1"/>
                  </a:solidFill>
                  <a:ea typeface="宋体" panose="02010600030101010101" pitchFamily="2" charset="-122"/>
                </a:rPr>
                <a:t>类型的成员变量和方法</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224000" y="1804902"/>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用</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chemeClr val="tx1"/>
                </a:solidFill>
                <a:ea typeface="宋体" panose="02010600030101010101" pitchFamily="2" charset="-122"/>
              </a:rPr>
              <a:t>修饰的成员变量和方法被称为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共有变量和共有方法</a:t>
            </a:r>
            <a:r>
              <a:rPr lang="zh-CN" altLang="en-US" sz="2800" dirty="0" smtClean="0">
                <a:solidFill>
                  <a:schemeClr val="tx1"/>
                </a:solidFill>
                <a:ea typeface="宋体" panose="02010600030101010101" pitchFamily="2" charset="-122"/>
              </a:rPr>
              <a:t>。</a:t>
            </a:r>
          </a:p>
        </p:txBody>
      </p:sp>
      <p:sp>
        <p:nvSpPr>
          <p:cNvPr id="11" name="矩形 10"/>
          <p:cNvSpPr>
            <a:spLocks noChangeArrowheads="1"/>
          </p:cNvSpPr>
          <p:nvPr/>
        </p:nvSpPr>
        <p:spPr bwMode="auto">
          <a:xfrm>
            <a:off x="1224000" y="2858448"/>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假设有一个类</a:t>
            </a: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如下所示，当我们在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任何一个类</a:t>
            </a:r>
            <a:r>
              <a:rPr lang="zh-CN" altLang="en-US" sz="2800" dirty="0" smtClean="0">
                <a:solidFill>
                  <a:schemeClr val="tx1"/>
                </a:solidFill>
                <a:ea typeface="宋体" panose="02010600030101010101" pitchFamily="2" charset="-122"/>
              </a:rPr>
              <a:t>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用类</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创建了一个对象</a:t>
            </a:r>
            <a:r>
              <a:rPr lang="zh-CN" altLang="en-US" sz="2800" dirty="0" smtClean="0">
                <a:solidFill>
                  <a:schemeClr val="tx1"/>
                </a:solidFill>
                <a:ea typeface="宋体" panose="02010600030101010101" pitchFamily="2" charset="-122"/>
              </a:rPr>
              <a:t>后，该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对象能访问自己的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变量和类中的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2" name="AutoShape 52"/>
          <p:cNvSpPr>
            <a:spLocks noChangeArrowheads="1"/>
          </p:cNvSpPr>
          <p:nvPr/>
        </p:nvSpPr>
        <p:spPr bwMode="gray">
          <a:xfrm>
            <a:off x="1240508" y="4481720"/>
            <a:ext cx="3570032" cy="202509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chemeClr val="tx1"/>
                </a:solidFill>
                <a:ea typeface="宋体" panose="02010600030101010101" pitchFamily="2" charset="-122"/>
              </a:rPr>
              <a:t> {  </a:t>
            </a:r>
          </a:p>
          <a:p>
            <a:pPr eaLnBrk="1" hangingPunct="1">
              <a:spcBef>
                <a:spcPct val="0"/>
              </a:spcBef>
              <a:buSzTx/>
              <a:buFontTx/>
              <a:buNone/>
            </a:pP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public </a:t>
            </a:r>
            <a:r>
              <a:rPr lang="en-US" altLang="zh-CN" sz="2400" dirty="0" smtClean="0">
                <a:solidFill>
                  <a:schemeClr val="tx1"/>
                </a:solidFill>
                <a:ea typeface="宋体" panose="02010600030101010101" pitchFamily="2" charset="-122"/>
              </a:rPr>
              <a:t>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weight</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en-US" altLang="zh-CN" sz="2400" dirty="0" smtClean="0">
                <a:solidFill>
                  <a:schemeClr val="tx1"/>
                </a:solidFill>
                <a:ea typeface="宋体" panose="02010600030101010101" pitchFamily="2" charset="-122"/>
              </a:rPr>
              <a:t> 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f</a:t>
            </a:r>
            <a:r>
              <a:rPr lang="en-US" altLang="zh-CN" sz="2400" dirty="0" smtClean="0">
                <a:solidFill>
                  <a:schemeClr val="tx1"/>
                </a:solidFill>
                <a:ea typeface="宋体" panose="02010600030101010101" pitchFamily="2" charset="-122"/>
              </a:rPr>
              <a:t>(float a)  </a:t>
            </a:r>
          </a:p>
          <a:p>
            <a:pPr eaLnBrk="1" hangingPunct="1">
              <a:spcBef>
                <a:spcPct val="0"/>
              </a:spcBef>
              <a:buSzTx/>
              <a:buFontTx/>
              <a:buNone/>
            </a:pPr>
            <a:r>
              <a:rPr lang="en-US" altLang="zh-CN" sz="2400" dirty="0" smtClean="0">
                <a:solidFill>
                  <a:schemeClr val="tx1"/>
                </a:solidFill>
                <a:ea typeface="宋体" panose="02010600030101010101" pitchFamily="2" charset="-122"/>
              </a:rPr>
              <a:t>    { …  }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
        <p:nvSpPr>
          <p:cNvPr id="15" name="AutoShape 52"/>
          <p:cNvSpPr>
            <a:spLocks noChangeArrowheads="1"/>
          </p:cNvSpPr>
          <p:nvPr/>
        </p:nvSpPr>
        <p:spPr bwMode="gray">
          <a:xfrm>
            <a:off x="4904733" y="4240696"/>
            <a:ext cx="4013979" cy="2617304"/>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B</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void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g</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=new A();</a:t>
            </a:r>
          </a:p>
          <a:p>
            <a:pPr eaLnBrk="1" hangingPunct="1">
              <a:spcBef>
                <a:spcPct val="0"/>
              </a:spcBef>
              <a:buSzTx/>
              <a:buFontTx/>
              <a:buNone/>
            </a:pP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a.weight</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=23f;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a.f</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(3);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2" y="1129048"/>
            <a:ext cx="62831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三、</a:t>
              </a:r>
              <a:r>
                <a:rPr lang="en-US" altLang="zh-CN" sz="2800" dirty="0" smtClean="0">
                  <a:solidFill>
                    <a:schemeClr val="bg1"/>
                  </a:solidFill>
                  <a:ea typeface="宋体" panose="02010600030101010101" pitchFamily="2" charset="-122"/>
                </a:rPr>
                <a:t> protected</a:t>
              </a:r>
              <a:r>
                <a:rPr lang="zh-CN" altLang="en-US" sz="2800" dirty="0" smtClean="0">
                  <a:solidFill>
                    <a:schemeClr val="bg1"/>
                  </a:solidFill>
                  <a:ea typeface="宋体" panose="02010600030101010101" pitchFamily="2" charset="-122"/>
                </a:rPr>
                <a:t>类型的成员变量和方法</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224000" y="1804902"/>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用</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chemeClr val="tx1"/>
                </a:solidFill>
                <a:ea typeface="宋体" panose="02010600030101010101" pitchFamily="2" charset="-122"/>
              </a:rPr>
              <a:t>修饰的成员变量和方法被称为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受保护的成员变量和受保护的方法</a:t>
            </a:r>
            <a:r>
              <a:rPr lang="zh-CN" altLang="en-US" sz="2800" dirty="0" smtClean="0">
                <a:solidFill>
                  <a:schemeClr val="tx1"/>
                </a:solidFill>
                <a:ea typeface="宋体" panose="02010600030101010101" pitchFamily="2" charset="-122"/>
              </a:rPr>
              <a:t>。</a:t>
            </a:r>
          </a:p>
        </p:txBody>
      </p:sp>
      <p:sp>
        <p:nvSpPr>
          <p:cNvPr id="11" name="矩形 10"/>
          <p:cNvSpPr>
            <a:spLocks noChangeArrowheads="1"/>
          </p:cNvSpPr>
          <p:nvPr/>
        </p:nvSpPr>
        <p:spPr bwMode="auto">
          <a:xfrm>
            <a:off x="1224000" y="2858448"/>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假设有一个类</a:t>
            </a: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如下所示，当我们在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同包的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任何一个类中用类</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创建了一个对象</a:t>
            </a:r>
            <a:r>
              <a:rPr lang="zh-CN" altLang="en-US" sz="2800" dirty="0" smtClean="0">
                <a:solidFill>
                  <a:schemeClr val="tx1"/>
                </a:solidFill>
                <a:ea typeface="宋体" panose="02010600030101010101" pitchFamily="2" charset="-122"/>
              </a:rPr>
              <a:t>后，该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对象能访问自己的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变量和类中的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2" name="AutoShape 52"/>
          <p:cNvSpPr>
            <a:spLocks noChangeArrowheads="1"/>
          </p:cNvSpPr>
          <p:nvPr/>
        </p:nvSpPr>
        <p:spPr bwMode="gray">
          <a:xfrm>
            <a:off x="1200752" y="4832903"/>
            <a:ext cx="3649544" cy="202509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chemeClr val="tx1"/>
                </a:solidFill>
                <a:ea typeface="宋体" panose="02010600030101010101" pitchFamily="2" charset="-122"/>
              </a:rPr>
              <a:t> {  </a:t>
            </a:r>
          </a:p>
          <a:p>
            <a:pPr eaLnBrk="1" hangingPunct="1">
              <a:spcBef>
                <a:spcPct val="0"/>
              </a:spcBef>
              <a:buSzTx/>
              <a:buNone/>
            </a:pP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protected </a:t>
            </a:r>
            <a:r>
              <a:rPr lang="en-US" altLang="zh-CN" sz="2400" dirty="0" smtClean="0">
                <a:solidFill>
                  <a:schemeClr val="tx1"/>
                </a:solidFill>
                <a:ea typeface="宋体" panose="02010600030101010101" pitchFamily="2" charset="-122"/>
              </a:rPr>
              <a:t>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weight</a:t>
            </a:r>
            <a:r>
              <a:rPr lang="en-US" altLang="zh-CN" sz="2400" dirty="0" smtClean="0">
                <a:solidFill>
                  <a:schemeClr val="tx1"/>
                </a:solidFill>
                <a:ea typeface="宋体" panose="02010600030101010101" pitchFamily="2" charset="-122"/>
              </a:rPr>
              <a:t>;             </a:t>
            </a:r>
          </a:p>
          <a:p>
            <a:pPr eaLnBrk="1" hangingPunct="1">
              <a:spcBef>
                <a:spcPct val="0"/>
              </a:spcBef>
              <a:buSzTx/>
              <a:buNone/>
            </a:pPr>
            <a:r>
              <a:rPr lang="en-US" altLang="zh-CN" sz="2400" dirty="0" smtClean="0">
                <a:solidFill>
                  <a:schemeClr val="tx1"/>
                </a:solidFill>
                <a:ea typeface="宋体" panose="02010600030101010101" pitchFamily="2" charset="-122"/>
              </a:rPr>
              <a:t> protected 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f</a:t>
            </a:r>
            <a:r>
              <a:rPr lang="en-US" altLang="zh-CN" sz="2400" dirty="0" smtClean="0">
                <a:solidFill>
                  <a:schemeClr val="tx1"/>
                </a:solidFill>
                <a:ea typeface="宋体" panose="02010600030101010101" pitchFamily="2" charset="-122"/>
              </a:rPr>
              <a:t>(float a)  </a:t>
            </a:r>
          </a:p>
          <a:p>
            <a:pPr eaLnBrk="1" hangingPunct="1">
              <a:spcBef>
                <a:spcPct val="0"/>
              </a:spcBef>
              <a:buSzTx/>
              <a:buFontTx/>
              <a:buNone/>
            </a:pPr>
            <a:r>
              <a:rPr lang="en-US" altLang="zh-CN" sz="2400" dirty="0" smtClean="0">
                <a:solidFill>
                  <a:schemeClr val="tx1"/>
                </a:solidFill>
                <a:ea typeface="宋体" panose="02010600030101010101" pitchFamily="2" charset="-122"/>
              </a:rPr>
              <a:t>    { …  }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
        <p:nvSpPr>
          <p:cNvPr id="15" name="AutoShape 52"/>
          <p:cNvSpPr>
            <a:spLocks noChangeArrowheads="1"/>
          </p:cNvSpPr>
          <p:nvPr/>
        </p:nvSpPr>
        <p:spPr bwMode="gray">
          <a:xfrm>
            <a:off x="4904733" y="4240696"/>
            <a:ext cx="4013979" cy="2617304"/>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B</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void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g</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=new A();</a:t>
            </a:r>
          </a:p>
          <a:p>
            <a:pPr eaLnBrk="1" hangingPunct="1">
              <a:spcBef>
                <a:spcPct val="0"/>
              </a:spcBef>
              <a:buSzTx/>
              <a:buFontTx/>
              <a:buNone/>
            </a:pP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a.weight</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=23f;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a.f</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(3);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2" y="1129048"/>
            <a:ext cx="628317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四、</a:t>
              </a:r>
              <a:r>
                <a:rPr lang="en-US" altLang="zh-CN" sz="2800" dirty="0" smtClean="0">
                  <a:solidFill>
                    <a:schemeClr val="bg1"/>
                  </a:solidFill>
                  <a:ea typeface="宋体" panose="02010600030101010101" pitchFamily="2" charset="-122"/>
                </a:rPr>
                <a:t> </a:t>
              </a:r>
              <a:r>
                <a:rPr lang="zh-CN" altLang="en-US" sz="2800" dirty="0" smtClean="0">
                  <a:solidFill>
                    <a:schemeClr val="bg1"/>
                  </a:solidFill>
                  <a:ea typeface="宋体" panose="02010600030101010101" pitchFamily="2" charset="-122"/>
                </a:rPr>
                <a:t>友好类型的成员变量和方法</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224000" y="1804902"/>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不用</a:t>
            </a:r>
            <a:r>
              <a:rPr lang="en-US" altLang="zh-CN" sz="2800" dirty="0" smtClean="0">
                <a:solidFill>
                  <a:schemeClr val="tx1"/>
                </a:solidFill>
                <a:ea typeface="宋体" panose="02010600030101010101" pitchFamily="2" charset="-122"/>
              </a:rPr>
              <a:t>private</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public </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protected</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修饰符</a:t>
            </a:r>
            <a:r>
              <a:rPr lang="zh-CN" altLang="en-US" sz="2800" dirty="0" smtClean="0">
                <a:solidFill>
                  <a:schemeClr val="tx1"/>
                </a:solidFill>
                <a:ea typeface="宋体" panose="02010600030101010101" pitchFamily="2" charset="-122"/>
              </a:rPr>
              <a:t>的成员变量和方法被称为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友好变量和友好方法</a:t>
            </a:r>
            <a:r>
              <a:rPr lang="zh-CN" altLang="en-US" sz="2800" dirty="0" smtClean="0">
                <a:solidFill>
                  <a:schemeClr val="tx1"/>
                </a:solidFill>
                <a:ea typeface="宋体" panose="02010600030101010101" pitchFamily="2" charset="-122"/>
              </a:rPr>
              <a:t>。</a:t>
            </a:r>
          </a:p>
        </p:txBody>
      </p:sp>
      <p:sp>
        <p:nvSpPr>
          <p:cNvPr id="11" name="矩形 10"/>
          <p:cNvSpPr>
            <a:spLocks noChangeArrowheads="1"/>
          </p:cNvSpPr>
          <p:nvPr/>
        </p:nvSpPr>
        <p:spPr bwMode="auto">
          <a:xfrm>
            <a:off x="1224000" y="2858448"/>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假设有一个类</a:t>
            </a:r>
            <a:r>
              <a:rPr lang="en-US" altLang="zh-CN" sz="2800" dirty="0" smtClean="0">
                <a:solidFill>
                  <a:schemeClr val="tx1"/>
                </a:solidFill>
                <a:ea typeface="宋体" panose="02010600030101010101" pitchFamily="2" charset="-122"/>
              </a:rPr>
              <a:t>A</a:t>
            </a:r>
            <a:r>
              <a:rPr lang="zh-CN" altLang="en-US" sz="2800" dirty="0" smtClean="0">
                <a:solidFill>
                  <a:schemeClr val="tx1"/>
                </a:solidFill>
                <a:ea typeface="宋体" panose="02010600030101010101" pitchFamily="2" charset="-122"/>
              </a:rPr>
              <a:t>如下所示，当我们在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同包的任何一个类</a:t>
            </a:r>
            <a:r>
              <a:rPr lang="zh-CN" altLang="en-US" sz="2800" dirty="0" smtClean="0">
                <a:solidFill>
                  <a:schemeClr val="tx1"/>
                </a:solidFill>
                <a:ea typeface="宋体" panose="02010600030101010101" pitchFamily="2" charset="-122"/>
              </a:rPr>
              <a:t>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用类</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创建了一个对象</a:t>
            </a:r>
            <a:r>
              <a:rPr lang="zh-CN" altLang="en-US" sz="2800" dirty="0" smtClean="0">
                <a:solidFill>
                  <a:schemeClr val="tx1"/>
                </a:solidFill>
                <a:ea typeface="宋体" panose="02010600030101010101" pitchFamily="2" charset="-122"/>
              </a:rPr>
              <a:t>后，该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对象能访问自己的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变量和类中的</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protected</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p:txBody>
      </p:sp>
      <p:sp>
        <p:nvSpPr>
          <p:cNvPr id="12" name="AutoShape 52"/>
          <p:cNvSpPr>
            <a:spLocks noChangeArrowheads="1"/>
          </p:cNvSpPr>
          <p:nvPr/>
        </p:nvSpPr>
        <p:spPr bwMode="gray">
          <a:xfrm>
            <a:off x="1200752" y="4832903"/>
            <a:ext cx="3649544" cy="202509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chemeClr val="tx1"/>
                </a:solidFill>
                <a:ea typeface="宋体" panose="02010600030101010101" pitchFamily="2" charset="-122"/>
              </a:rPr>
              <a:t> {  </a:t>
            </a:r>
          </a:p>
          <a:p>
            <a:pPr eaLnBrk="1" hangingPunct="1">
              <a:spcBef>
                <a:spcPct val="0"/>
              </a:spcBef>
              <a:buSzTx/>
              <a:buNone/>
            </a:pP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 protected </a:t>
            </a:r>
            <a:r>
              <a:rPr lang="en-US" altLang="zh-CN" sz="2400" dirty="0" smtClean="0">
                <a:solidFill>
                  <a:schemeClr val="tx1"/>
                </a:solidFill>
                <a:ea typeface="宋体" panose="02010600030101010101" pitchFamily="2" charset="-122"/>
              </a:rPr>
              <a:t>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weight</a:t>
            </a:r>
            <a:r>
              <a:rPr lang="en-US" altLang="zh-CN" sz="2400" dirty="0" smtClean="0">
                <a:solidFill>
                  <a:schemeClr val="tx1"/>
                </a:solidFill>
                <a:ea typeface="宋体" panose="02010600030101010101" pitchFamily="2" charset="-122"/>
              </a:rPr>
              <a:t>;             </a:t>
            </a:r>
          </a:p>
          <a:p>
            <a:pPr eaLnBrk="1" hangingPunct="1">
              <a:spcBef>
                <a:spcPct val="0"/>
              </a:spcBef>
              <a:buSzTx/>
              <a:buNone/>
            </a:pPr>
            <a:r>
              <a:rPr lang="en-US" altLang="zh-CN" sz="2400" dirty="0" smtClean="0">
                <a:solidFill>
                  <a:schemeClr val="tx1"/>
                </a:solidFill>
                <a:ea typeface="宋体" panose="02010600030101010101" pitchFamily="2" charset="-122"/>
              </a:rPr>
              <a:t> protected float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f</a:t>
            </a:r>
            <a:r>
              <a:rPr lang="en-US" altLang="zh-CN" sz="2400" dirty="0" smtClean="0">
                <a:solidFill>
                  <a:schemeClr val="tx1"/>
                </a:solidFill>
                <a:ea typeface="宋体" panose="02010600030101010101" pitchFamily="2" charset="-122"/>
              </a:rPr>
              <a:t>(float a)  </a:t>
            </a:r>
          </a:p>
          <a:p>
            <a:pPr eaLnBrk="1" hangingPunct="1">
              <a:spcBef>
                <a:spcPct val="0"/>
              </a:spcBef>
              <a:buSzTx/>
              <a:buFontTx/>
              <a:buNone/>
            </a:pPr>
            <a:r>
              <a:rPr lang="en-US" altLang="zh-CN" sz="2400" dirty="0" smtClean="0">
                <a:solidFill>
                  <a:schemeClr val="tx1"/>
                </a:solidFill>
                <a:ea typeface="宋体" panose="02010600030101010101" pitchFamily="2" charset="-122"/>
              </a:rPr>
              <a:t>    { …  }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
        <p:nvSpPr>
          <p:cNvPr id="15" name="AutoShape 52"/>
          <p:cNvSpPr>
            <a:spLocks noChangeArrowheads="1"/>
          </p:cNvSpPr>
          <p:nvPr/>
        </p:nvSpPr>
        <p:spPr bwMode="gray">
          <a:xfrm>
            <a:off x="4904733" y="4240696"/>
            <a:ext cx="4013979" cy="2617304"/>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class </a:t>
            </a:r>
            <a:r>
              <a:rPr lang="en-US" altLang="zh-CN" sz="2400" dirty="0" smtClean="0">
                <a:solidFill>
                  <a:srgbClr val="00B050"/>
                </a:solidFill>
                <a:effectLst>
                  <a:outerShdw blurRad="38100" dist="38100" dir="2700000" algn="tl">
                    <a:srgbClr val="000000">
                      <a:alpha val="43137"/>
                    </a:srgbClr>
                  </a:outerShdw>
                </a:effectLst>
                <a:ea typeface="宋体" panose="02010600030101010101" pitchFamily="2" charset="-122"/>
              </a:rPr>
              <a:t>B</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void </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g</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A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=new A();</a:t>
            </a:r>
          </a:p>
          <a:p>
            <a:pPr eaLnBrk="1" hangingPunct="1">
              <a:spcBef>
                <a:spcPct val="0"/>
              </a:spcBef>
              <a:buSzTx/>
              <a:buFontTx/>
              <a:buNone/>
            </a:pP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a.weight</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=23f;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err="1" smtClean="0">
                <a:solidFill>
                  <a:srgbClr val="0070C0"/>
                </a:solidFill>
                <a:effectLst>
                  <a:outerShdw blurRad="38100" dist="38100" dir="2700000" algn="tl">
                    <a:srgbClr val="000000">
                      <a:alpha val="43137"/>
                    </a:srgbClr>
                  </a:outerShdw>
                </a:effectLst>
                <a:ea typeface="宋体" panose="02010600030101010101" pitchFamily="2" charset="-122"/>
              </a:rPr>
              <a:t>a.f</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(3);  </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合法</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512000" y="1713083"/>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类体内容可以有</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2</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种类型</a:t>
            </a:r>
            <a:r>
              <a:rPr lang="zh-CN" altLang="en-US" sz="2800" dirty="0" smtClean="0">
                <a:solidFill>
                  <a:srgbClr val="000000"/>
                </a:solidFill>
                <a:ea typeface="宋体" panose="02010600030101010101" pitchFamily="2" charset="-122"/>
              </a:rPr>
              <a:t>的成员：</a:t>
            </a: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 </a:t>
            </a:r>
            <a:r>
              <a:rPr lang="zh-CN" altLang="en-US" dirty="0" smtClean="0">
                <a:ea typeface="宋体" panose="02010600030101010101" pitchFamily="2" charset="-122"/>
              </a:rPr>
              <a:t>类体的构成</a:t>
            </a:r>
            <a:endParaRPr lang="en-US" altLang="zh-CN" sz="3000" dirty="0">
              <a:ea typeface="宋体" panose="02010600030101010101" pitchFamily="2" charset="-122"/>
            </a:endParaRPr>
          </a:p>
        </p:txBody>
      </p:sp>
      <p:sp>
        <p:nvSpPr>
          <p:cNvPr id="12" name="Rectangle 77"/>
          <p:cNvSpPr>
            <a:spLocks noChangeArrowheads="1"/>
          </p:cNvSpPr>
          <p:nvPr/>
        </p:nvSpPr>
        <p:spPr bwMode="auto">
          <a:xfrm>
            <a:off x="1116000" y="2237179"/>
            <a:ext cx="7400357" cy="5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成员变量</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矩形 5"/>
          <p:cNvSpPr/>
          <p:nvPr/>
        </p:nvSpPr>
        <p:spPr>
          <a:xfrm>
            <a:off x="1512000" y="2787730"/>
            <a:ext cx="7196203" cy="1384995"/>
          </a:xfrm>
          <a:prstGeom prst="rect">
            <a:avLst/>
          </a:prstGeom>
        </p:spPr>
        <p:txBody>
          <a:bodyPr wrap="square">
            <a:spAutoFit/>
          </a:bodyPr>
          <a:lstStyle/>
          <a:p>
            <a:r>
              <a:rPr lang="zh-CN" altLang="en-US" sz="2800" dirty="0" smtClean="0"/>
              <a:t>用来刻画类创建的对象的</a:t>
            </a:r>
            <a:r>
              <a:rPr lang="zh-CN" altLang="en-US" sz="2800" dirty="0" smtClean="0">
                <a:solidFill>
                  <a:srgbClr val="0070C0"/>
                </a:solidFill>
                <a:effectLst>
                  <a:outerShdw blurRad="38100" dist="38100" dir="2700000" algn="tl">
                    <a:srgbClr val="000000">
                      <a:alpha val="43137"/>
                    </a:srgbClr>
                  </a:outerShdw>
                </a:effectLst>
              </a:rPr>
              <a:t>属性</a:t>
            </a:r>
            <a:r>
              <a:rPr lang="zh-CN" altLang="en-US" sz="2800" dirty="0" smtClean="0"/>
              <a:t>。</a:t>
            </a:r>
            <a:r>
              <a:rPr lang="zh-CN" altLang="en-US" sz="2800" dirty="0" smtClean="0">
                <a:latin typeface="Times New Roman" pitchFamily="18" charset="0"/>
              </a:rPr>
              <a:t>成员变量在整个类内都有效，与它在类体中书写的先后位置无关</a:t>
            </a:r>
            <a:endParaRPr lang="en-US" altLang="zh-CN" sz="2800" dirty="0" smtClean="0"/>
          </a:p>
        </p:txBody>
      </p:sp>
      <p:sp>
        <p:nvSpPr>
          <p:cNvPr id="8" name="Rectangle 77"/>
          <p:cNvSpPr>
            <a:spLocks noChangeArrowheads="1"/>
          </p:cNvSpPr>
          <p:nvPr/>
        </p:nvSpPr>
        <p:spPr bwMode="auto">
          <a:xfrm>
            <a:off x="1116000" y="4185526"/>
            <a:ext cx="7400357" cy="5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en-US" altLang="zh-CN"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a:t>
            </a:r>
          </a:p>
        </p:txBody>
      </p:sp>
      <p:sp>
        <p:nvSpPr>
          <p:cNvPr id="10" name="矩形 9"/>
          <p:cNvSpPr/>
          <p:nvPr/>
        </p:nvSpPr>
        <p:spPr>
          <a:xfrm>
            <a:off x="1512000" y="4753661"/>
            <a:ext cx="7196203" cy="954107"/>
          </a:xfrm>
          <a:prstGeom prst="rect">
            <a:avLst/>
          </a:prstGeom>
        </p:spPr>
        <p:txBody>
          <a:bodyPr wrap="square">
            <a:spAutoFit/>
          </a:bodyPr>
          <a:lstStyle/>
          <a:p>
            <a:r>
              <a:rPr lang="zh-CN" altLang="en-US" sz="2800" dirty="0" smtClean="0"/>
              <a:t>用来刻画类创建的对象的</a:t>
            </a:r>
            <a:r>
              <a:rPr lang="zh-CN" altLang="en-US" sz="2800" dirty="0" smtClean="0">
                <a:solidFill>
                  <a:srgbClr val="0070C0"/>
                </a:solidFill>
                <a:effectLst>
                  <a:outerShdw blurRad="38100" dist="38100" dir="2700000" algn="tl">
                    <a:srgbClr val="000000">
                      <a:alpha val="43137"/>
                    </a:srgbClr>
                  </a:outerShdw>
                </a:effectLst>
              </a:rPr>
              <a:t>功能</a:t>
            </a:r>
            <a:r>
              <a:rPr lang="zh-CN" altLang="en-US" sz="2800" dirty="0" smtClean="0"/>
              <a:t>。方法可以是</a:t>
            </a:r>
            <a:r>
              <a:rPr lang="zh-CN" altLang="en-US" sz="2800" dirty="0" smtClean="0">
                <a:effectLst>
                  <a:outerShdw blurRad="38100" dist="38100" dir="2700000" algn="tl">
                    <a:srgbClr val="000000">
                      <a:alpha val="43137"/>
                    </a:srgbClr>
                  </a:outerShdw>
                </a:effectLst>
                <a:ea typeface="宋体" charset="-122"/>
              </a:rPr>
              <a:t>普通方法</a:t>
            </a:r>
            <a:r>
              <a:rPr lang="zh-CN" altLang="en-US" sz="2800" dirty="0" smtClean="0">
                <a:ea typeface="宋体" charset="-122"/>
              </a:rPr>
              <a:t>、</a:t>
            </a:r>
            <a:r>
              <a:rPr lang="zh-CN" altLang="en-US" sz="2800" dirty="0" smtClean="0">
                <a:effectLst>
                  <a:outerShdw blurRad="38100" dist="38100" dir="2700000" algn="tl">
                    <a:srgbClr val="000000">
                      <a:alpha val="43137"/>
                    </a:srgbClr>
                  </a:outerShdw>
                </a:effectLst>
                <a:ea typeface="宋体" charset="-122"/>
              </a:rPr>
              <a:t>构造方法</a:t>
            </a:r>
            <a:r>
              <a:rPr lang="zh-CN" altLang="en-US" sz="2800" dirty="0" smtClean="0">
                <a:ea typeface="宋体" charset="-122"/>
              </a:rPr>
              <a:t>、</a:t>
            </a:r>
            <a:r>
              <a:rPr lang="en-US" altLang="zh-CN" sz="2800" dirty="0" smtClean="0">
                <a:effectLst>
                  <a:outerShdw blurRad="38100" dist="38100" dir="2700000" algn="tl">
                    <a:srgbClr val="000000">
                      <a:alpha val="43137"/>
                    </a:srgbClr>
                  </a:outerShdw>
                </a:effectLst>
                <a:ea typeface="宋体" charset="-122"/>
              </a:rPr>
              <a:t>main</a:t>
            </a:r>
            <a:r>
              <a:rPr lang="zh-CN" altLang="en-US" sz="2800" dirty="0" smtClean="0">
                <a:effectLst>
                  <a:outerShdw blurRad="38100" dist="38100" dir="2700000" algn="tl">
                    <a:srgbClr val="000000">
                      <a:alpha val="43137"/>
                    </a:srgbClr>
                  </a:outerShdw>
                </a:effectLst>
                <a:ea typeface="宋体" charset="-122"/>
              </a:rPr>
              <a:t>方法</a:t>
            </a:r>
            <a:r>
              <a:rPr lang="zh-CN" altLang="en-US" sz="2800" dirty="0" smtClean="0">
                <a:ea typeface="宋体" charset="-122"/>
              </a:rPr>
              <a:t>。</a:t>
            </a:r>
            <a:endParaRPr lang="zh-CN" altLang="zh-CN" sz="2800" dirty="0"/>
          </a:p>
        </p:txBody>
      </p:sp>
      <p:sp>
        <p:nvSpPr>
          <p:cNvPr id="11" name="Text Box 78"/>
          <p:cNvSpPr txBox="1">
            <a:spLocks noChangeArrowheads="1"/>
          </p:cNvSpPr>
          <p:nvPr/>
        </p:nvSpPr>
        <p:spPr bwMode="gray">
          <a:xfrm>
            <a:off x="1116000" y="5918548"/>
            <a:ext cx="757078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举例</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3" action="ppaction://hlinkfile"/>
              </a:rPr>
              <a:t>机动车</a:t>
            </a:r>
            <a:endParaRPr lang="en-US" altLang="zh-CN" sz="2800" dirty="0" smtClean="0">
              <a:solidFill>
                <a:schemeClr val="tx1"/>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a:spLocks noChangeArrowheads="1"/>
          </p:cNvSpPr>
          <p:nvPr/>
        </p:nvSpPr>
        <p:spPr bwMode="auto">
          <a:xfrm>
            <a:off x="1123289" y="1155939"/>
            <a:ext cx="7313343"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假设</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对象</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类创建的</a:t>
            </a:r>
            <a:r>
              <a:rPr lang="zh-CN" altLang="en-US" sz="2800" dirty="0" smtClean="0">
                <a:solidFill>
                  <a:schemeClr val="tx1"/>
                </a:solidFill>
                <a:ea typeface="宋体" panose="02010600030101010101" pitchFamily="2" charset="-122"/>
              </a:rPr>
              <a:t>，我们把对象对成员的访问权限总结在下表中：</a:t>
            </a:r>
          </a:p>
        </p:txBody>
      </p:sp>
      <p:grpSp>
        <p:nvGrpSpPr>
          <p:cNvPr id="4" name="Group 64"/>
          <p:cNvGrpSpPr>
            <a:grpSpLocks/>
          </p:cNvGrpSpPr>
          <p:nvPr/>
        </p:nvGrpSpPr>
        <p:grpSpPr bwMode="auto">
          <a:xfrm>
            <a:off x="1302854" y="2451308"/>
            <a:ext cx="7010400" cy="3886200"/>
            <a:chOff x="-3" y="-3"/>
            <a:chExt cx="3586" cy="1674"/>
          </a:xfrm>
        </p:grpSpPr>
        <p:grpSp>
          <p:nvGrpSpPr>
            <p:cNvPr id="5" name="Group 62"/>
            <p:cNvGrpSpPr>
              <a:grpSpLocks/>
            </p:cNvGrpSpPr>
            <p:nvPr/>
          </p:nvGrpSpPr>
          <p:grpSpPr bwMode="auto">
            <a:xfrm>
              <a:off x="0" y="0"/>
              <a:ext cx="3580" cy="1668"/>
              <a:chOff x="0" y="0"/>
              <a:chExt cx="3580" cy="1668"/>
            </a:xfrm>
          </p:grpSpPr>
          <p:grpSp>
            <p:nvGrpSpPr>
              <p:cNvPr id="7" name="Group 23"/>
              <p:cNvGrpSpPr>
                <a:grpSpLocks/>
              </p:cNvGrpSpPr>
              <p:nvPr/>
            </p:nvGrpSpPr>
            <p:grpSpPr bwMode="auto">
              <a:xfrm>
                <a:off x="0" y="0"/>
                <a:ext cx="1136" cy="374"/>
                <a:chOff x="0" y="0"/>
                <a:chExt cx="1136" cy="374"/>
              </a:xfrm>
            </p:grpSpPr>
            <p:sp>
              <p:nvSpPr>
                <p:cNvPr id="67" name="Rectangle 2"/>
                <p:cNvSpPr>
                  <a:spLocks noChangeArrowheads="1"/>
                </p:cNvSpPr>
                <p:nvPr/>
              </p:nvSpPr>
              <p:spPr bwMode="auto">
                <a:xfrm>
                  <a:off x="43" y="0"/>
                  <a:ext cx="1050" cy="374"/>
                </a:xfrm>
                <a:prstGeom prst="rect">
                  <a:avLst/>
                </a:prstGeom>
                <a:solidFill>
                  <a:schemeClr val="accent2">
                    <a:lumMod val="20000"/>
                    <a:lumOff val="80000"/>
                  </a:schemeClr>
                </a:solidFill>
                <a:ln w="9525">
                  <a:solidFill>
                    <a:schemeClr val="tx1"/>
                  </a:solidFill>
                  <a:miter lim="800000"/>
                  <a:headEnd/>
                  <a:tailEnd/>
                </a:ln>
              </p:spPr>
              <p:txBody>
                <a:bodyPr anchor="ctr"/>
                <a:lstStyle/>
                <a:p>
                  <a:pPr algn="ctr"/>
                  <a:r>
                    <a:rPr lang="zh-CN" altLang="en-US" sz="2000" b="1" dirty="0">
                      <a:solidFill>
                        <a:srgbClr val="0070C0"/>
                      </a:solidFill>
                      <a:effectLst>
                        <a:outerShdw blurRad="38100" dist="38100" dir="2700000" algn="tl">
                          <a:srgbClr val="000000">
                            <a:alpha val="43137"/>
                          </a:srgbClr>
                        </a:outerShdw>
                      </a:effectLst>
                      <a:latin typeface="Times New Roman" pitchFamily="18" charset="0"/>
                    </a:rPr>
                    <a:t>对象</a:t>
                  </a:r>
                  <a:r>
                    <a:rPr lang="en-US" altLang="zh-CN" sz="2000" b="1" dirty="0">
                      <a:solidFill>
                        <a:srgbClr val="0070C0"/>
                      </a:solidFill>
                      <a:effectLst>
                        <a:outerShdw blurRad="38100" dist="38100" dir="2700000" algn="tl">
                          <a:srgbClr val="000000">
                            <a:alpha val="43137"/>
                          </a:srgbClr>
                        </a:outerShdw>
                      </a:effectLst>
                      <a:latin typeface="Times New Roman" pitchFamily="18" charset="0"/>
                    </a:rPr>
                    <a:t>a</a:t>
                  </a:r>
                  <a:r>
                    <a:rPr lang="zh-CN" altLang="en-US" sz="2000" b="1" dirty="0">
                      <a:solidFill>
                        <a:srgbClr val="0070C0"/>
                      </a:solidFill>
                      <a:effectLst>
                        <a:outerShdw blurRad="38100" dist="38100" dir="2700000" algn="tl">
                          <a:srgbClr val="000000">
                            <a:alpha val="43137"/>
                          </a:srgbClr>
                        </a:outerShdw>
                      </a:effectLst>
                      <a:latin typeface="Times New Roman" pitchFamily="18" charset="0"/>
                    </a:rPr>
                    <a:t>的位置</a:t>
                  </a:r>
                  <a:endParaRPr lang="zh-CN" altLang="en-US" sz="2000" dirty="0">
                    <a:solidFill>
                      <a:srgbClr val="0070C0"/>
                    </a:solidFill>
                    <a:effectLst>
                      <a:outerShdw blurRad="38100" dist="38100" dir="2700000" algn="tl">
                        <a:srgbClr val="000000">
                          <a:alpha val="43137"/>
                        </a:srgbClr>
                      </a:outerShdw>
                    </a:effectLst>
                    <a:latin typeface="Times New Roman" pitchFamily="18" charset="0"/>
                  </a:endParaRPr>
                </a:p>
                <a:p>
                  <a:pPr algn="just" eaLnBrk="0" hangingPunct="0"/>
                  <a:endParaRPr lang="en-US" altLang="zh-CN" sz="2000" dirty="0">
                    <a:latin typeface="Times New Roman" pitchFamily="18" charset="0"/>
                  </a:endParaRPr>
                </a:p>
              </p:txBody>
            </p:sp>
            <p:sp>
              <p:nvSpPr>
                <p:cNvPr id="68" name="Rectangle 22"/>
                <p:cNvSpPr>
                  <a:spLocks noChangeArrowheads="1"/>
                </p:cNvSpPr>
                <p:nvPr/>
              </p:nvSpPr>
              <p:spPr bwMode="auto">
                <a:xfrm>
                  <a:off x="0" y="0"/>
                  <a:ext cx="1136" cy="374"/>
                </a:xfrm>
                <a:prstGeom prst="rect">
                  <a:avLst/>
                </a:prstGeom>
                <a:noFill/>
                <a:ln w="7">
                  <a:solidFill>
                    <a:schemeClr val="tx1"/>
                  </a:solidFill>
                  <a:miter lim="800000"/>
                  <a:headEnd/>
                  <a:tailEnd/>
                </a:ln>
              </p:spPr>
              <p:txBody>
                <a:bodyPr wrap="none"/>
                <a:lstStyle/>
                <a:p>
                  <a:endParaRPr lang="zh-CN" altLang="en-US"/>
                </a:p>
              </p:txBody>
            </p:sp>
          </p:grpSp>
          <p:grpSp>
            <p:nvGrpSpPr>
              <p:cNvPr id="10" name="Group 25"/>
              <p:cNvGrpSpPr>
                <a:grpSpLocks/>
              </p:cNvGrpSpPr>
              <p:nvPr/>
            </p:nvGrpSpPr>
            <p:grpSpPr bwMode="auto">
              <a:xfrm>
                <a:off x="1136" y="0"/>
                <a:ext cx="632" cy="374"/>
                <a:chOff x="1136" y="0"/>
                <a:chExt cx="632" cy="374"/>
              </a:xfrm>
            </p:grpSpPr>
            <p:sp>
              <p:nvSpPr>
                <p:cNvPr id="65" name="Rectangle 3"/>
                <p:cNvSpPr>
                  <a:spLocks noChangeArrowheads="1"/>
                </p:cNvSpPr>
                <p:nvPr/>
              </p:nvSpPr>
              <p:spPr bwMode="auto">
                <a:xfrm>
                  <a:off x="1179" y="0"/>
                  <a:ext cx="546" cy="374"/>
                </a:xfrm>
                <a:prstGeom prst="rect">
                  <a:avLst/>
                </a:prstGeom>
                <a:solidFill>
                  <a:schemeClr val="accent2">
                    <a:lumMod val="20000"/>
                    <a:lumOff val="80000"/>
                  </a:schemeClr>
                </a:solidFill>
                <a:ln w="9525">
                  <a:solidFill>
                    <a:schemeClr val="tx1"/>
                  </a:solidFill>
                  <a:miter lim="800000"/>
                  <a:headEnd/>
                  <a:tailEnd/>
                </a:ln>
              </p:spPr>
              <p:txBody>
                <a:bodyPr anchor="ctr"/>
                <a:lstStyle/>
                <a:p>
                  <a:pPr algn="just"/>
                  <a:r>
                    <a:rPr lang="en-US" altLang="zh-CN" sz="2400" b="1" dirty="0">
                      <a:solidFill>
                        <a:srgbClr val="0070C0"/>
                      </a:solidFill>
                      <a:effectLst>
                        <a:outerShdw blurRad="38100" dist="38100" dir="2700000" algn="tl">
                          <a:srgbClr val="000000">
                            <a:alpha val="43137"/>
                          </a:srgbClr>
                        </a:outerShdw>
                      </a:effectLst>
                      <a:latin typeface="Times New Roman" pitchFamily="18" charset="0"/>
                    </a:rPr>
                    <a:t>private</a:t>
                  </a:r>
                  <a:r>
                    <a:rPr lang="zh-CN" altLang="en-US" sz="2400" b="1" dirty="0">
                      <a:solidFill>
                        <a:srgbClr val="0070C0"/>
                      </a:solidFill>
                      <a:effectLst>
                        <a:outerShdw blurRad="38100" dist="38100" dir="2700000" algn="tl">
                          <a:srgbClr val="000000">
                            <a:alpha val="43137"/>
                          </a:srgbClr>
                        </a:outerShdw>
                      </a:effectLst>
                      <a:latin typeface="Times New Roman" pitchFamily="18" charset="0"/>
                    </a:rPr>
                    <a:t>成员</a:t>
                  </a:r>
                  <a:endParaRPr lang="zh-CN" altLang="en-US" sz="2400" dirty="0">
                    <a:solidFill>
                      <a:srgbClr val="0070C0"/>
                    </a:solidFill>
                    <a:effectLst>
                      <a:outerShdw blurRad="38100" dist="38100" dir="2700000" algn="tl">
                        <a:srgbClr val="000000">
                          <a:alpha val="43137"/>
                        </a:srgbClr>
                      </a:outerShdw>
                    </a:effectLst>
                    <a:latin typeface="Times New Roman" pitchFamily="18" charset="0"/>
                  </a:endParaRPr>
                </a:p>
                <a:p>
                  <a:pPr algn="just" eaLnBrk="0" hangingPunct="0"/>
                  <a:endParaRPr lang="en-US" altLang="zh-CN" dirty="0">
                    <a:latin typeface="Times New Roman" pitchFamily="18" charset="0"/>
                  </a:endParaRPr>
                </a:p>
              </p:txBody>
            </p:sp>
            <p:sp>
              <p:nvSpPr>
                <p:cNvPr id="66" name="Rectangle 24"/>
                <p:cNvSpPr>
                  <a:spLocks noChangeArrowheads="1"/>
                </p:cNvSpPr>
                <p:nvPr/>
              </p:nvSpPr>
              <p:spPr bwMode="auto">
                <a:xfrm>
                  <a:off x="1136" y="0"/>
                  <a:ext cx="632" cy="374"/>
                </a:xfrm>
                <a:prstGeom prst="rect">
                  <a:avLst/>
                </a:prstGeom>
                <a:noFill/>
                <a:ln w="7">
                  <a:solidFill>
                    <a:schemeClr val="tx1"/>
                  </a:solidFill>
                  <a:miter lim="800000"/>
                  <a:headEnd/>
                  <a:tailEnd/>
                </a:ln>
              </p:spPr>
              <p:txBody>
                <a:bodyPr wrap="none"/>
                <a:lstStyle/>
                <a:p>
                  <a:endParaRPr lang="zh-CN" altLang="en-US"/>
                </a:p>
              </p:txBody>
            </p:sp>
          </p:grpSp>
          <p:grpSp>
            <p:nvGrpSpPr>
              <p:cNvPr id="11" name="Group 27"/>
              <p:cNvGrpSpPr>
                <a:grpSpLocks/>
              </p:cNvGrpSpPr>
              <p:nvPr/>
            </p:nvGrpSpPr>
            <p:grpSpPr bwMode="auto">
              <a:xfrm>
                <a:off x="1768" y="0"/>
                <a:ext cx="566" cy="374"/>
                <a:chOff x="1768" y="0"/>
                <a:chExt cx="566" cy="374"/>
              </a:xfrm>
            </p:grpSpPr>
            <p:sp>
              <p:nvSpPr>
                <p:cNvPr id="63" name="Rectangle 4"/>
                <p:cNvSpPr>
                  <a:spLocks noChangeArrowheads="1"/>
                </p:cNvSpPr>
                <p:nvPr/>
              </p:nvSpPr>
              <p:spPr bwMode="auto">
                <a:xfrm>
                  <a:off x="1811" y="0"/>
                  <a:ext cx="523" cy="374"/>
                </a:xfrm>
                <a:prstGeom prst="rect">
                  <a:avLst/>
                </a:prstGeom>
                <a:solidFill>
                  <a:schemeClr val="accent2">
                    <a:lumMod val="20000"/>
                    <a:lumOff val="80000"/>
                  </a:schemeClr>
                </a:solidFill>
                <a:ln w="9525">
                  <a:solidFill>
                    <a:schemeClr val="tx1"/>
                  </a:solidFill>
                  <a:miter lim="800000"/>
                  <a:headEnd/>
                  <a:tailEnd/>
                </a:ln>
              </p:spPr>
              <p:txBody>
                <a:bodyPr anchor="ctr"/>
                <a:lstStyle/>
                <a:p>
                  <a:pPr algn="just"/>
                  <a:r>
                    <a:rPr lang="zh-CN" altLang="en-US" sz="2000" b="1" dirty="0">
                      <a:solidFill>
                        <a:srgbClr val="0070C0"/>
                      </a:solidFill>
                      <a:effectLst>
                        <a:outerShdw blurRad="38100" dist="38100" dir="2700000" algn="tl">
                          <a:srgbClr val="000000">
                            <a:alpha val="43137"/>
                          </a:srgbClr>
                        </a:outerShdw>
                      </a:effectLst>
                      <a:latin typeface="Times New Roman" pitchFamily="18" charset="0"/>
                    </a:rPr>
                    <a:t>友好成员</a:t>
                  </a:r>
                  <a:endParaRPr lang="zh-CN" altLang="en-US" sz="2000" dirty="0">
                    <a:solidFill>
                      <a:srgbClr val="0070C0"/>
                    </a:solidFill>
                    <a:effectLst>
                      <a:outerShdw blurRad="38100" dist="38100" dir="2700000" algn="tl">
                        <a:srgbClr val="000000">
                          <a:alpha val="43137"/>
                        </a:srgbClr>
                      </a:outerShdw>
                    </a:effectLst>
                    <a:latin typeface="Times New Roman" pitchFamily="18" charset="0"/>
                  </a:endParaRPr>
                </a:p>
                <a:p>
                  <a:pPr algn="just" eaLnBrk="0" hangingPunct="0"/>
                  <a:endParaRPr lang="en-US" altLang="zh-CN" dirty="0">
                    <a:latin typeface="Times New Roman" pitchFamily="18" charset="0"/>
                  </a:endParaRPr>
                </a:p>
              </p:txBody>
            </p:sp>
            <p:sp>
              <p:nvSpPr>
                <p:cNvPr id="64" name="Rectangle 26"/>
                <p:cNvSpPr>
                  <a:spLocks noChangeArrowheads="1"/>
                </p:cNvSpPr>
                <p:nvPr/>
              </p:nvSpPr>
              <p:spPr bwMode="auto">
                <a:xfrm>
                  <a:off x="1768" y="0"/>
                  <a:ext cx="548" cy="374"/>
                </a:xfrm>
                <a:prstGeom prst="rect">
                  <a:avLst/>
                </a:prstGeom>
                <a:noFill/>
                <a:ln w="7">
                  <a:solidFill>
                    <a:schemeClr val="tx1"/>
                  </a:solidFill>
                  <a:miter lim="800000"/>
                  <a:headEnd/>
                  <a:tailEnd/>
                </a:ln>
              </p:spPr>
              <p:txBody>
                <a:bodyPr wrap="none"/>
                <a:lstStyle/>
                <a:p>
                  <a:endParaRPr lang="zh-CN" altLang="en-US"/>
                </a:p>
              </p:txBody>
            </p:sp>
          </p:grpSp>
          <p:grpSp>
            <p:nvGrpSpPr>
              <p:cNvPr id="12" name="Group 29"/>
              <p:cNvGrpSpPr>
                <a:grpSpLocks/>
              </p:cNvGrpSpPr>
              <p:nvPr/>
            </p:nvGrpSpPr>
            <p:grpSpPr bwMode="auto">
              <a:xfrm>
                <a:off x="2316" y="0"/>
                <a:ext cx="674" cy="374"/>
                <a:chOff x="2316" y="0"/>
                <a:chExt cx="674" cy="374"/>
              </a:xfrm>
            </p:grpSpPr>
            <p:sp>
              <p:nvSpPr>
                <p:cNvPr id="61" name="Rectangle 5"/>
                <p:cNvSpPr>
                  <a:spLocks noChangeArrowheads="1"/>
                </p:cNvSpPr>
                <p:nvPr/>
              </p:nvSpPr>
              <p:spPr bwMode="auto">
                <a:xfrm>
                  <a:off x="2359" y="0"/>
                  <a:ext cx="588" cy="374"/>
                </a:xfrm>
                <a:prstGeom prst="rect">
                  <a:avLst/>
                </a:prstGeom>
                <a:solidFill>
                  <a:schemeClr val="accent2">
                    <a:lumMod val="20000"/>
                    <a:lumOff val="80000"/>
                  </a:schemeClr>
                </a:solidFill>
                <a:ln w="9525">
                  <a:solidFill>
                    <a:schemeClr val="tx1"/>
                  </a:solidFill>
                  <a:miter lim="800000"/>
                  <a:headEnd/>
                  <a:tailEnd/>
                </a:ln>
              </p:spPr>
              <p:txBody>
                <a:bodyPr anchor="ctr"/>
                <a:lstStyle/>
                <a:p>
                  <a:pPr algn="just"/>
                  <a:r>
                    <a:rPr lang="en-US" altLang="zh-CN" sz="2000" b="1" dirty="0">
                      <a:solidFill>
                        <a:srgbClr val="0070C0"/>
                      </a:solidFill>
                      <a:effectLst>
                        <a:outerShdw blurRad="38100" dist="38100" dir="2700000" algn="tl">
                          <a:srgbClr val="000000">
                            <a:alpha val="43137"/>
                          </a:srgbClr>
                        </a:outerShdw>
                      </a:effectLst>
                      <a:latin typeface="Times New Roman" pitchFamily="18" charset="0"/>
                    </a:rPr>
                    <a:t>protected</a:t>
                  </a:r>
                  <a:r>
                    <a:rPr lang="zh-CN" altLang="en-US" sz="2000" b="1" dirty="0">
                      <a:solidFill>
                        <a:srgbClr val="0070C0"/>
                      </a:solidFill>
                      <a:effectLst>
                        <a:outerShdw blurRad="38100" dist="38100" dir="2700000" algn="tl">
                          <a:srgbClr val="000000">
                            <a:alpha val="43137"/>
                          </a:srgbClr>
                        </a:outerShdw>
                      </a:effectLst>
                      <a:latin typeface="Times New Roman" pitchFamily="18" charset="0"/>
                    </a:rPr>
                    <a:t>成员</a:t>
                  </a:r>
                  <a:endParaRPr lang="zh-CN" altLang="en-US" sz="2000" dirty="0">
                    <a:solidFill>
                      <a:srgbClr val="0070C0"/>
                    </a:solidFill>
                    <a:effectLst>
                      <a:outerShdw blurRad="38100" dist="38100" dir="2700000" algn="tl">
                        <a:srgbClr val="000000">
                          <a:alpha val="43137"/>
                        </a:srgbClr>
                      </a:outerShdw>
                    </a:effectLst>
                    <a:latin typeface="Times New Roman" pitchFamily="18" charset="0"/>
                  </a:endParaRPr>
                </a:p>
                <a:p>
                  <a:pPr algn="just" eaLnBrk="0" hangingPunct="0"/>
                  <a:endParaRPr lang="en-US" altLang="zh-CN" sz="2000" dirty="0">
                    <a:latin typeface="Times New Roman" pitchFamily="18" charset="0"/>
                  </a:endParaRPr>
                </a:p>
              </p:txBody>
            </p:sp>
            <p:sp>
              <p:nvSpPr>
                <p:cNvPr id="62" name="Rectangle 28"/>
                <p:cNvSpPr>
                  <a:spLocks noChangeArrowheads="1"/>
                </p:cNvSpPr>
                <p:nvPr/>
              </p:nvSpPr>
              <p:spPr bwMode="auto">
                <a:xfrm>
                  <a:off x="2316" y="0"/>
                  <a:ext cx="674" cy="374"/>
                </a:xfrm>
                <a:prstGeom prst="rect">
                  <a:avLst/>
                </a:prstGeom>
                <a:noFill/>
                <a:ln w="7">
                  <a:solidFill>
                    <a:schemeClr val="tx1"/>
                  </a:solidFill>
                  <a:miter lim="800000"/>
                  <a:headEnd/>
                  <a:tailEnd/>
                </a:ln>
              </p:spPr>
              <p:txBody>
                <a:bodyPr wrap="none"/>
                <a:lstStyle/>
                <a:p>
                  <a:endParaRPr lang="zh-CN" altLang="en-US"/>
                </a:p>
              </p:txBody>
            </p:sp>
          </p:grpSp>
          <p:grpSp>
            <p:nvGrpSpPr>
              <p:cNvPr id="13" name="Group 31"/>
              <p:cNvGrpSpPr>
                <a:grpSpLocks/>
              </p:cNvGrpSpPr>
              <p:nvPr/>
            </p:nvGrpSpPr>
            <p:grpSpPr bwMode="auto">
              <a:xfrm>
                <a:off x="2990" y="0"/>
                <a:ext cx="590" cy="374"/>
                <a:chOff x="2990" y="0"/>
                <a:chExt cx="590" cy="374"/>
              </a:xfrm>
            </p:grpSpPr>
            <p:sp>
              <p:nvSpPr>
                <p:cNvPr id="59" name="Rectangle 6"/>
                <p:cNvSpPr>
                  <a:spLocks noChangeArrowheads="1"/>
                </p:cNvSpPr>
                <p:nvPr/>
              </p:nvSpPr>
              <p:spPr bwMode="auto">
                <a:xfrm>
                  <a:off x="3033" y="0"/>
                  <a:ext cx="504" cy="374"/>
                </a:xfrm>
                <a:prstGeom prst="rect">
                  <a:avLst/>
                </a:prstGeom>
                <a:solidFill>
                  <a:schemeClr val="accent2">
                    <a:lumMod val="20000"/>
                    <a:lumOff val="80000"/>
                  </a:schemeClr>
                </a:solidFill>
                <a:ln w="9525">
                  <a:solidFill>
                    <a:schemeClr val="tx1"/>
                  </a:solidFill>
                  <a:miter lim="800000"/>
                  <a:headEnd/>
                  <a:tailEnd/>
                </a:ln>
              </p:spPr>
              <p:txBody>
                <a:bodyPr anchor="ctr"/>
                <a:lstStyle/>
                <a:p>
                  <a:pPr algn="just"/>
                  <a:r>
                    <a:rPr lang="en-US" altLang="zh-CN" sz="2000" b="1" dirty="0">
                      <a:solidFill>
                        <a:srgbClr val="0070C0"/>
                      </a:solidFill>
                      <a:effectLst>
                        <a:outerShdw blurRad="38100" dist="38100" dir="2700000" algn="tl">
                          <a:srgbClr val="000000">
                            <a:alpha val="43137"/>
                          </a:srgbClr>
                        </a:outerShdw>
                      </a:effectLst>
                      <a:latin typeface="Times New Roman" pitchFamily="18" charset="0"/>
                    </a:rPr>
                    <a:t>public</a:t>
                  </a:r>
                  <a:r>
                    <a:rPr lang="zh-CN" altLang="en-US" sz="2000" b="1" dirty="0">
                      <a:solidFill>
                        <a:srgbClr val="0070C0"/>
                      </a:solidFill>
                      <a:effectLst>
                        <a:outerShdw blurRad="38100" dist="38100" dir="2700000" algn="tl">
                          <a:srgbClr val="000000">
                            <a:alpha val="43137"/>
                          </a:srgbClr>
                        </a:outerShdw>
                      </a:effectLst>
                      <a:latin typeface="Times New Roman" pitchFamily="18" charset="0"/>
                    </a:rPr>
                    <a:t>成员</a:t>
                  </a:r>
                  <a:endParaRPr lang="zh-CN" altLang="en-US" sz="2000" dirty="0">
                    <a:solidFill>
                      <a:srgbClr val="0070C0"/>
                    </a:solidFill>
                    <a:effectLst>
                      <a:outerShdw blurRad="38100" dist="38100" dir="2700000" algn="tl">
                        <a:srgbClr val="000000">
                          <a:alpha val="43137"/>
                        </a:srgbClr>
                      </a:outerShdw>
                    </a:effectLst>
                    <a:latin typeface="Times New Roman" pitchFamily="18" charset="0"/>
                  </a:endParaRPr>
                </a:p>
                <a:p>
                  <a:pPr algn="just" eaLnBrk="0" hangingPunct="0"/>
                  <a:endParaRPr lang="en-US" altLang="zh-CN" dirty="0">
                    <a:latin typeface="Times New Roman" pitchFamily="18" charset="0"/>
                  </a:endParaRPr>
                </a:p>
              </p:txBody>
            </p:sp>
            <p:sp>
              <p:nvSpPr>
                <p:cNvPr id="60" name="Rectangle 30"/>
                <p:cNvSpPr>
                  <a:spLocks noChangeArrowheads="1"/>
                </p:cNvSpPr>
                <p:nvPr/>
              </p:nvSpPr>
              <p:spPr bwMode="auto">
                <a:xfrm>
                  <a:off x="2990" y="0"/>
                  <a:ext cx="590" cy="374"/>
                </a:xfrm>
                <a:prstGeom prst="rect">
                  <a:avLst/>
                </a:prstGeom>
                <a:noFill/>
                <a:ln w="7">
                  <a:solidFill>
                    <a:schemeClr val="tx1"/>
                  </a:solidFill>
                  <a:miter lim="800000"/>
                  <a:headEnd/>
                  <a:tailEnd/>
                </a:ln>
              </p:spPr>
              <p:txBody>
                <a:bodyPr wrap="none"/>
                <a:lstStyle/>
                <a:p>
                  <a:endParaRPr lang="zh-CN" altLang="en-US"/>
                </a:p>
              </p:txBody>
            </p:sp>
          </p:grpSp>
          <p:grpSp>
            <p:nvGrpSpPr>
              <p:cNvPr id="14" name="Group 33"/>
              <p:cNvGrpSpPr>
                <a:grpSpLocks/>
              </p:cNvGrpSpPr>
              <p:nvPr/>
            </p:nvGrpSpPr>
            <p:grpSpPr bwMode="auto">
              <a:xfrm>
                <a:off x="0" y="374"/>
                <a:ext cx="1136" cy="374"/>
                <a:chOff x="0" y="374"/>
                <a:chExt cx="1136" cy="374"/>
              </a:xfrm>
            </p:grpSpPr>
            <p:sp>
              <p:nvSpPr>
                <p:cNvPr id="57" name="Rectangle 7"/>
                <p:cNvSpPr>
                  <a:spLocks noChangeArrowheads="1"/>
                </p:cNvSpPr>
                <p:nvPr/>
              </p:nvSpPr>
              <p:spPr bwMode="auto">
                <a:xfrm>
                  <a:off x="43" y="374"/>
                  <a:ext cx="1050" cy="374"/>
                </a:xfrm>
                <a:prstGeom prst="rect">
                  <a:avLst/>
                </a:prstGeom>
                <a:noFill/>
                <a:ln w="9525">
                  <a:solidFill>
                    <a:schemeClr val="tx1"/>
                  </a:solidFill>
                  <a:miter lim="800000"/>
                  <a:headEnd/>
                  <a:tailEnd/>
                </a:ln>
              </p:spPr>
              <p:txBody>
                <a:bodyPr/>
                <a:lstStyle/>
                <a:p>
                  <a:pPr algn="just"/>
                  <a:r>
                    <a:rPr lang="zh-CN" altLang="en-US" sz="2000" dirty="0">
                      <a:effectLst>
                        <a:outerShdw blurRad="38100" dist="38100" dir="2700000" algn="tl">
                          <a:srgbClr val="000000">
                            <a:alpha val="43137"/>
                          </a:srgbClr>
                        </a:outerShdw>
                      </a:effectLst>
                      <a:latin typeface="Times New Roman" pitchFamily="18" charset="0"/>
                    </a:rPr>
                    <a:t>在</a:t>
                  </a:r>
                  <a:r>
                    <a:rPr lang="zh-CN" altLang="en-US" sz="2000" dirty="0">
                      <a:solidFill>
                        <a:srgbClr val="C00000"/>
                      </a:solidFill>
                      <a:effectLst>
                        <a:outerShdw blurRad="38100" dist="38100" dir="2700000" algn="tl">
                          <a:srgbClr val="000000">
                            <a:alpha val="43137"/>
                          </a:srgbClr>
                        </a:outerShdw>
                      </a:effectLst>
                      <a:latin typeface="Times New Roman" pitchFamily="18" charset="0"/>
                    </a:rPr>
                    <a:t>类</a:t>
                  </a:r>
                  <a:r>
                    <a:rPr lang="en-US" altLang="zh-CN" sz="2000" dirty="0">
                      <a:solidFill>
                        <a:srgbClr val="C00000"/>
                      </a:solidFill>
                      <a:effectLst>
                        <a:outerShdw blurRad="38100" dist="38100" dir="2700000" algn="tl">
                          <a:srgbClr val="000000">
                            <a:alpha val="43137"/>
                          </a:srgbClr>
                        </a:outerShdw>
                      </a:effectLst>
                      <a:latin typeface="Times New Roman" pitchFamily="18" charset="0"/>
                    </a:rPr>
                    <a:t>A</a:t>
                  </a:r>
                  <a:r>
                    <a:rPr lang="zh-CN" altLang="en-US" sz="2000" dirty="0">
                      <a:effectLst>
                        <a:outerShdw blurRad="38100" dist="38100" dir="2700000" algn="tl">
                          <a:srgbClr val="000000">
                            <a:alpha val="43137"/>
                          </a:srgbClr>
                        </a:outerShdw>
                      </a:effectLst>
                      <a:latin typeface="Times New Roman" pitchFamily="18" charset="0"/>
                    </a:rPr>
                    <a:t>中，</a:t>
                  </a:r>
                  <a:r>
                    <a:rPr lang="en-US" altLang="zh-CN" sz="2000" dirty="0">
                      <a:effectLst>
                        <a:outerShdw blurRad="38100" dist="38100" dir="2700000" algn="tl">
                          <a:srgbClr val="000000">
                            <a:alpha val="43137"/>
                          </a:srgbClr>
                        </a:outerShdw>
                      </a:effectLst>
                      <a:latin typeface="Times New Roman" pitchFamily="18" charset="0"/>
                    </a:rPr>
                    <a:t>a</a:t>
                  </a:r>
                  <a:r>
                    <a:rPr lang="zh-CN" altLang="en-US" sz="2000" dirty="0">
                      <a:effectLst>
                        <a:outerShdw blurRad="38100" dist="38100" dir="2700000" algn="tl">
                          <a:srgbClr val="000000">
                            <a:alpha val="43137"/>
                          </a:srgbClr>
                        </a:outerShdw>
                      </a:effectLst>
                      <a:latin typeface="Times New Roman" pitchFamily="18" charset="0"/>
                    </a:rPr>
                    <a:t>访问成员</a:t>
                  </a:r>
                </a:p>
                <a:p>
                  <a:pPr algn="just" eaLnBrk="0" hangingPunct="0"/>
                  <a:endParaRPr lang="en-US" altLang="zh-CN" dirty="0">
                    <a:latin typeface="Times New Roman" pitchFamily="18" charset="0"/>
                  </a:endParaRPr>
                </a:p>
              </p:txBody>
            </p:sp>
            <p:sp>
              <p:nvSpPr>
                <p:cNvPr id="58" name="Rectangle 32"/>
                <p:cNvSpPr>
                  <a:spLocks noChangeArrowheads="1"/>
                </p:cNvSpPr>
                <p:nvPr/>
              </p:nvSpPr>
              <p:spPr bwMode="auto">
                <a:xfrm>
                  <a:off x="0" y="374"/>
                  <a:ext cx="1136" cy="374"/>
                </a:xfrm>
                <a:prstGeom prst="rect">
                  <a:avLst/>
                </a:prstGeom>
                <a:noFill/>
                <a:ln w="7">
                  <a:solidFill>
                    <a:schemeClr val="tx1"/>
                  </a:solidFill>
                  <a:miter lim="800000"/>
                  <a:headEnd/>
                  <a:tailEnd/>
                </a:ln>
              </p:spPr>
              <p:txBody>
                <a:bodyPr wrap="none"/>
                <a:lstStyle/>
                <a:p>
                  <a:endParaRPr lang="zh-CN" altLang="en-US"/>
                </a:p>
              </p:txBody>
            </p:sp>
          </p:grpSp>
          <p:grpSp>
            <p:nvGrpSpPr>
              <p:cNvPr id="15" name="Group 35"/>
              <p:cNvGrpSpPr>
                <a:grpSpLocks/>
              </p:cNvGrpSpPr>
              <p:nvPr/>
            </p:nvGrpSpPr>
            <p:grpSpPr bwMode="auto">
              <a:xfrm>
                <a:off x="1136" y="374"/>
                <a:ext cx="632" cy="374"/>
                <a:chOff x="1136" y="374"/>
                <a:chExt cx="632" cy="374"/>
              </a:xfrm>
            </p:grpSpPr>
            <p:sp>
              <p:nvSpPr>
                <p:cNvPr id="55" name="Rectangle 8"/>
                <p:cNvSpPr>
                  <a:spLocks noChangeArrowheads="1"/>
                </p:cNvSpPr>
                <p:nvPr/>
              </p:nvSpPr>
              <p:spPr bwMode="auto">
                <a:xfrm>
                  <a:off x="1179" y="374"/>
                  <a:ext cx="546" cy="374"/>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dirty="0">
                    <a:latin typeface="Times New Roman" pitchFamily="18" charset="0"/>
                  </a:endParaRPr>
                </a:p>
              </p:txBody>
            </p:sp>
            <p:sp>
              <p:nvSpPr>
                <p:cNvPr id="56" name="Rectangle 34"/>
                <p:cNvSpPr>
                  <a:spLocks noChangeArrowheads="1"/>
                </p:cNvSpPr>
                <p:nvPr/>
              </p:nvSpPr>
              <p:spPr bwMode="auto">
                <a:xfrm>
                  <a:off x="1136" y="374"/>
                  <a:ext cx="632" cy="374"/>
                </a:xfrm>
                <a:prstGeom prst="rect">
                  <a:avLst/>
                </a:prstGeom>
                <a:noFill/>
                <a:ln w="0">
                  <a:solidFill>
                    <a:schemeClr val="tx1"/>
                  </a:solidFill>
                  <a:miter lim="800000"/>
                  <a:headEnd/>
                  <a:tailEnd/>
                </a:ln>
              </p:spPr>
              <p:txBody>
                <a:bodyPr wrap="none"/>
                <a:lstStyle/>
                <a:p>
                  <a:endParaRPr lang="zh-CN" altLang="en-US"/>
                </a:p>
              </p:txBody>
            </p:sp>
          </p:grpSp>
          <p:grpSp>
            <p:nvGrpSpPr>
              <p:cNvPr id="16" name="Group 37"/>
              <p:cNvGrpSpPr>
                <a:grpSpLocks/>
              </p:cNvGrpSpPr>
              <p:nvPr/>
            </p:nvGrpSpPr>
            <p:grpSpPr bwMode="auto">
              <a:xfrm>
                <a:off x="1768" y="374"/>
                <a:ext cx="548" cy="374"/>
                <a:chOff x="1768" y="374"/>
                <a:chExt cx="548" cy="374"/>
              </a:xfrm>
            </p:grpSpPr>
            <p:sp>
              <p:nvSpPr>
                <p:cNvPr id="53" name="Rectangle 9"/>
                <p:cNvSpPr>
                  <a:spLocks noChangeArrowheads="1"/>
                </p:cNvSpPr>
                <p:nvPr/>
              </p:nvSpPr>
              <p:spPr bwMode="auto">
                <a:xfrm>
                  <a:off x="1811" y="374"/>
                  <a:ext cx="462" cy="374"/>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sz="2000" dirty="0">
                    <a:latin typeface="Times New Roman" pitchFamily="18" charset="0"/>
                  </a:endParaRPr>
                </a:p>
              </p:txBody>
            </p:sp>
            <p:sp>
              <p:nvSpPr>
                <p:cNvPr id="54" name="Rectangle 36"/>
                <p:cNvSpPr>
                  <a:spLocks noChangeArrowheads="1"/>
                </p:cNvSpPr>
                <p:nvPr/>
              </p:nvSpPr>
              <p:spPr bwMode="auto">
                <a:xfrm>
                  <a:off x="1768" y="374"/>
                  <a:ext cx="548" cy="374"/>
                </a:xfrm>
                <a:prstGeom prst="rect">
                  <a:avLst/>
                </a:prstGeom>
                <a:noFill/>
                <a:ln w="7">
                  <a:solidFill>
                    <a:schemeClr val="tx1"/>
                  </a:solidFill>
                  <a:miter lim="800000"/>
                  <a:headEnd/>
                  <a:tailEnd/>
                </a:ln>
              </p:spPr>
              <p:txBody>
                <a:bodyPr wrap="none"/>
                <a:lstStyle/>
                <a:p>
                  <a:endParaRPr lang="zh-CN" altLang="en-US"/>
                </a:p>
              </p:txBody>
            </p:sp>
          </p:grpSp>
          <p:grpSp>
            <p:nvGrpSpPr>
              <p:cNvPr id="17" name="Group 39"/>
              <p:cNvGrpSpPr>
                <a:grpSpLocks/>
              </p:cNvGrpSpPr>
              <p:nvPr/>
            </p:nvGrpSpPr>
            <p:grpSpPr bwMode="auto">
              <a:xfrm>
                <a:off x="2316" y="374"/>
                <a:ext cx="674" cy="374"/>
                <a:chOff x="2316" y="374"/>
                <a:chExt cx="674" cy="374"/>
              </a:xfrm>
            </p:grpSpPr>
            <p:sp>
              <p:nvSpPr>
                <p:cNvPr id="51" name="Rectangle 10"/>
                <p:cNvSpPr>
                  <a:spLocks noChangeArrowheads="1"/>
                </p:cNvSpPr>
                <p:nvPr/>
              </p:nvSpPr>
              <p:spPr bwMode="auto">
                <a:xfrm>
                  <a:off x="2359" y="374"/>
                  <a:ext cx="588" cy="374"/>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dirty="0">
                    <a:latin typeface="Times New Roman" pitchFamily="18" charset="0"/>
                  </a:endParaRPr>
                </a:p>
              </p:txBody>
            </p:sp>
            <p:sp>
              <p:nvSpPr>
                <p:cNvPr id="52" name="Rectangle 38"/>
                <p:cNvSpPr>
                  <a:spLocks noChangeArrowheads="1"/>
                </p:cNvSpPr>
                <p:nvPr/>
              </p:nvSpPr>
              <p:spPr bwMode="auto">
                <a:xfrm>
                  <a:off x="2316" y="374"/>
                  <a:ext cx="674" cy="374"/>
                </a:xfrm>
                <a:prstGeom prst="rect">
                  <a:avLst/>
                </a:prstGeom>
                <a:noFill/>
                <a:ln w="7">
                  <a:solidFill>
                    <a:schemeClr val="tx1"/>
                  </a:solidFill>
                  <a:miter lim="800000"/>
                  <a:headEnd/>
                  <a:tailEnd/>
                </a:ln>
              </p:spPr>
              <p:txBody>
                <a:bodyPr wrap="none"/>
                <a:lstStyle/>
                <a:p>
                  <a:endParaRPr lang="zh-CN" altLang="en-US"/>
                </a:p>
              </p:txBody>
            </p:sp>
          </p:grpSp>
          <p:grpSp>
            <p:nvGrpSpPr>
              <p:cNvPr id="18" name="Group 41"/>
              <p:cNvGrpSpPr>
                <a:grpSpLocks/>
              </p:cNvGrpSpPr>
              <p:nvPr/>
            </p:nvGrpSpPr>
            <p:grpSpPr bwMode="auto">
              <a:xfrm>
                <a:off x="2990" y="374"/>
                <a:ext cx="590" cy="374"/>
                <a:chOff x="2990" y="374"/>
                <a:chExt cx="590" cy="374"/>
              </a:xfrm>
            </p:grpSpPr>
            <p:sp>
              <p:nvSpPr>
                <p:cNvPr id="49" name="Rectangle 11"/>
                <p:cNvSpPr>
                  <a:spLocks noChangeArrowheads="1"/>
                </p:cNvSpPr>
                <p:nvPr/>
              </p:nvSpPr>
              <p:spPr bwMode="auto">
                <a:xfrm>
                  <a:off x="3033" y="374"/>
                  <a:ext cx="504" cy="374"/>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sz="2000" dirty="0">
                    <a:latin typeface="Times New Roman" pitchFamily="18" charset="0"/>
                  </a:endParaRPr>
                </a:p>
              </p:txBody>
            </p:sp>
            <p:sp>
              <p:nvSpPr>
                <p:cNvPr id="50" name="Rectangle 40"/>
                <p:cNvSpPr>
                  <a:spLocks noChangeArrowheads="1"/>
                </p:cNvSpPr>
                <p:nvPr/>
              </p:nvSpPr>
              <p:spPr bwMode="auto">
                <a:xfrm>
                  <a:off x="2990" y="374"/>
                  <a:ext cx="590" cy="374"/>
                </a:xfrm>
                <a:prstGeom prst="rect">
                  <a:avLst/>
                </a:prstGeom>
                <a:noFill/>
                <a:ln w="7">
                  <a:solidFill>
                    <a:schemeClr val="tx1"/>
                  </a:solidFill>
                  <a:miter lim="800000"/>
                  <a:headEnd/>
                  <a:tailEnd/>
                </a:ln>
              </p:spPr>
              <p:txBody>
                <a:bodyPr wrap="none"/>
                <a:lstStyle/>
                <a:p>
                  <a:endParaRPr lang="zh-CN" altLang="en-US"/>
                </a:p>
              </p:txBody>
            </p:sp>
          </p:grpSp>
          <p:grpSp>
            <p:nvGrpSpPr>
              <p:cNvPr id="19" name="Group 43"/>
              <p:cNvGrpSpPr>
                <a:grpSpLocks/>
              </p:cNvGrpSpPr>
              <p:nvPr/>
            </p:nvGrpSpPr>
            <p:grpSpPr bwMode="auto">
              <a:xfrm>
                <a:off x="0" y="748"/>
                <a:ext cx="1136" cy="460"/>
                <a:chOff x="0" y="748"/>
                <a:chExt cx="1136" cy="460"/>
              </a:xfrm>
            </p:grpSpPr>
            <p:sp>
              <p:nvSpPr>
                <p:cNvPr id="47" name="Rectangle 12"/>
                <p:cNvSpPr>
                  <a:spLocks noChangeArrowheads="1"/>
                </p:cNvSpPr>
                <p:nvPr/>
              </p:nvSpPr>
              <p:spPr bwMode="auto">
                <a:xfrm>
                  <a:off x="43" y="748"/>
                  <a:ext cx="1050" cy="460"/>
                </a:xfrm>
                <a:prstGeom prst="rect">
                  <a:avLst/>
                </a:prstGeom>
                <a:noFill/>
                <a:ln w="9525">
                  <a:solidFill>
                    <a:schemeClr val="tx1"/>
                  </a:solidFill>
                  <a:miter lim="800000"/>
                  <a:headEnd/>
                  <a:tailEnd/>
                </a:ln>
              </p:spPr>
              <p:txBody>
                <a:bodyPr/>
                <a:lstStyle/>
                <a:p>
                  <a:pPr algn="just"/>
                  <a:r>
                    <a:rPr lang="zh-CN" altLang="en-US" sz="2000" dirty="0">
                      <a:effectLst>
                        <a:outerShdw blurRad="38100" dist="38100" dir="2700000" algn="tl">
                          <a:srgbClr val="000000">
                            <a:alpha val="43137"/>
                          </a:srgbClr>
                        </a:outerShdw>
                      </a:effectLst>
                      <a:latin typeface="Times New Roman" pitchFamily="18" charset="0"/>
                    </a:rPr>
                    <a:t>在与</a:t>
                  </a:r>
                  <a:r>
                    <a:rPr lang="en-US" altLang="zh-CN" sz="2000" dirty="0">
                      <a:effectLst>
                        <a:outerShdw blurRad="38100" dist="38100" dir="2700000" algn="tl">
                          <a:srgbClr val="000000">
                            <a:alpha val="43137"/>
                          </a:srgbClr>
                        </a:outerShdw>
                      </a:effectLst>
                      <a:latin typeface="Times New Roman" pitchFamily="18" charset="0"/>
                    </a:rPr>
                    <a:t>A</a:t>
                  </a:r>
                  <a:r>
                    <a:rPr lang="zh-CN" altLang="en-US" sz="2000" dirty="0">
                      <a:solidFill>
                        <a:srgbClr val="C00000"/>
                      </a:solidFill>
                      <a:effectLst>
                        <a:outerShdw blurRad="38100" dist="38100" dir="2700000" algn="tl">
                          <a:srgbClr val="000000">
                            <a:alpha val="43137"/>
                          </a:srgbClr>
                        </a:outerShdw>
                      </a:effectLst>
                      <a:latin typeface="Times New Roman" pitchFamily="18" charset="0"/>
                    </a:rPr>
                    <a:t>同包</a:t>
                  </a:r>
                  <a:r>
                    <a:rPr lang="zh-CN" altLang="en-US" sz="2000" dirty="0">
                      <a:effectLst>
                        <a:outerShdw blurRad="38100" dist="38100" dir="2700000" algn="tl">
                          <a:srgbClr val="000000">
                            <a:alpha val="43137"/>
                          </a:srgbClr>
                        </a:outerShdw>
                      </a:effectLst>
                      <a:latin typeface="Times New Roman" pitchFamily="18" charset="0"/>
                    </a:rPr>
                    <a:t>的另外一个类中</a:t>
                  </a:r>
                </a:p>
                <a:p>
                  <a:pPr algn="just" eaLnBrk="0" hangingPunct="0"/>
                  <a:r>
                    <a:rPr lang="en-US" altLang="zh-CN" sz="2000" dirty="0">
                      <a:effectLst>
                        <a:outerShdw blurRad="38100" dist="38100" dir="2700000" algn="tl">
                          <a:srgbClr val="000000">
                            <a:alpha val="43137"/>
                          </a:srgbClr>
                        </a:outerShdw>
                      </a:effectLst>
                      <a:latin typeface="Times New Roman" pitchFamily="18" charset="0"/>
                    </a:rPr>
                    <a:t>a</a:t>
                  </a:r>
                  <a:r>
                    <a:rPr lang="zh-CN" altLang="en-US" sz="2000" dirty="0">
                      <a:effectLst>
                        <a:outerShdw blurRad="38100" dist="38100" dir="2700000" algn="tl">
                          <a:srgbClr val="000000">
                            <a:alpha val="43137"/>
                          </a:srgbClr>
                        </a:outerShdw>
                      </a:effectLst>
                      <a:latin typeface="Times New Roman" pitchFamily="18" charset="0"/>
                    </a:rPr>
                    <a:t>访问成员</a:t>
                  </a:r>
                </a:p>
                <a:p>
                  <a:pPr algn="just" eaLnBrk="0" hangingPunct="0"/>
                  <a:endParaRPr lang="en-US" altLang="zh-CN" sz="2000" dirty="0">
                    <a:latin typeface="Times New Roman" pitchFamily="18" charset="0"/>
                  </a:endParaRPr>
                </a:p>
              </p:txBody>
            </p:sp>
            <p:sp>
              <p:nvSpPr>
                <p:cNvPr id="48" name="Rectangle 42"/>
                <p:cNvSpPr>
                  <a:spLocks noChangeArrowheads="1"/>
                </p:cNvSpPr>
                <p:nvPr/>
              </p:nvSpPr>
              <p:spPr bwMode="auto">
                <a:xfrm>
                  <a:off x="0" y="748"/>
                  <a:ext cx="1136" cy="460"/>
                </a:xfrm>
                <a:prstGeom prst="rect">
                  <a:avLst/>
                </a:prstGeom>
                <a:noFill/>
                <a:ln w="7">
                  <a:solidFill>
                    <a:schemeClr val="tx1"/>
                  </a:solidFill>
                  <a:miter lim="800000"/>
                  <a:headEnd/>
                  <a:tailEnd/>
                </a:ln>
              </p:spPr>
              <p:txBody>
                <a:bodyPr wrap="none"/>
                <a:lstStyle/>
                <a:p>
                  <a:endParaRPr lang="zh-CN" altLang="en-US"/>
                </a:p>
              </p:txBody>
            </p:sp>
          </p:grpSp>
          <p:grpSp>
            <p:nvGrpSpPr>
              <p:cNvPr id="20" name="Group 45"/>
              <p:cNvGrpSpPr>
                <a:grpSpLocks/>
              </p:cNvGrpSpPr>
              <p:nvPr/>
            </p:nvGrpSpPr>
            <p:grpSpPr bwMode="auto">
              <a:xfrm>
                <a:off x="1136" y="748"/>
                <a:ext cx="632" cy="460"/>
                <a:chOff x="1136" y="748"/>
                <a:chExt cx="632" cy="460"/>
              </a:xfrm>
            </p:grpSpPr>
            <p:sp>
              <p:nvSpPr>
                <p:cNvPr id="45" name="Rectangle 13"/>
                <p:cNvSpPr>
                  <a:spLocks noChangeArrowheads="1"/>
                </p:cNvSpPr>
                <p:nvPr/>
              </p:nvSpPr>
              <p:spPr bwMode="auto">
                <a:xfrm>
                  <a:off x="1179" y="748"/>
                  <a:ext cx="546" cy="460"/>
                </a:xfrm>
                <a:prstGeom prst="rect">
                  <a:avLst/>
                </a:prstGeom>
                <a:noFill/>
                <a:ln w="9525">
                  <a:solidFill>
                    <a:schemeClr val="tx1"/>
                  </a:solidFill>
                  <a:miter lim="800000"/>
                  <a:headEnd/>
                  <a:tailEnd/>
                </a:ln>
              </p:spPr>
              <p:txBody>
                <a:bodyPr anchor="ctr"/>
                <a:lstStyle/>
                <a:p>
                  <a:pPr algn="just"/>
                  <a:r>
                    <a:rPr lang="zh-CN" altLang="en-US" sz="2000" dirty="0">
                      <a:effectLst>
                        <a:outerShdw blurRad="38100" dist="38100" dir="2700000" algn="tl">
                          <a:srgbClr val="000000">
                            <a:alpha val="43137"/>
                          </a:srgbClr>
                        </a:outerShdw>
                      </a:effectLst>
                      <a:latin typeface="Times New Roman" pitchFamily="18" charset="0"/>
                    </a:rPr>
                    <a:t>不允许</a:t>
                  </a:r>
                </a:p>
                <a:p>
                  <a:pPr algn="just" eaLnBrk="0" hangingPunct="0"/>
                  <a:endParaRPr lang="en-US" altLang="zh-CN" dirty="0">
                    <a:latin typeface="Times New Roman" pitchFamily="18" charset="0"/>
                  </a:endParaRPr>
                </a:p>
              </p:txBody>
            </p:sp>
            <p:sp>
              <p:nvSpPr>
                <p:cNvPr id="46" name="Rectangle 44"/>
                <p:cNvSpPr>
                  <a:spLocks noChangeArrowheads="1"/>
                </p:cNvSpPr>
                <p:nvPr/>
              </p:nvSpPr>
              <p:spPr bwMode="auto">
                <a:xfrm>
                  <a:off x="1136" y="748"/>
                  <a:ext cx="632" cy="460"/>
                </a:xfrm>
                <a:prstGeom prst="rect">
                  <a:avLst/>
                </a:prstGeom>
                <a:noFill/>
                <a:ln w="7">
                  <a:solidFill>
                    <a:schemeClr val="tx1"/>
                  </a:solidFill>
                  <a:miter lim="800000"/>
                  <a:headEnd/>
                  <a:tailEnd/>
                </a:ln>
              </p:spPr>
              <p:txBody>
                <a:bodyPr wrap="none"/>
                <a:lstStyle/>
                <a:p>
                  <a:endParaRPr lang="zh-CN" altLang="en-US"/>
                </a:p>
              </p:txBody>
            </p:sp>
          </p:grpSp>
          <p:grpSp>
            <p:nvGrpSpPr>
              <p:cNvPr id="21" name="Group 47"/>
              <p:cNvGrpSpPr>
                <a:grpSpLocks/>
              </p:cNvGrpSpPr>
              <p:nvPr/>
            </p:nvGrpSpPr>
            <p:grpSpPr bwMode="auto">
              <a:xfrm>
                <a:off x="1768" y="748"/>
                <a:ext cx="548" cy="460"/>
                <a:chOff x="1768" y="748"/>
                <a:chExt cx="548" cy="460"/>
              </a:xfrm>
            </p:grpSpPr>
            <p:sp>
              <p:nvSpPr>
                <p:cNvPr id="43" name="Rectangle 14"/>
                <p:cNvSpPr>
                  <a:spLocks noChangeArrowheads="1"/>
                </p:cNvSpPr>
                <p:nvPr/>
              </p:nvSpPr>
              <p:spPr bwMode="auto">
                <a:xfrm>
                  <a:off x="1811" y="748"/>
                  <a:ext cx="462" cy="460"/>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sz="2000" dirty="0">
                    <a:latin typeface="Times New Roman" pitchFamily="18" charset="0"/>
                  </a:endParaRPr>
                </a:p>
              </p:txBody>
            </p:sp>
            <p:sp>
              <p:nvSpPr>
                <p:cNvPr id="44" name="Rectangle 46"/>
                <p:cNvSpPr>
                  <a:spLocks noChangeArrowheads="1"/>
                </p:cNvSpPr>
                <p:nvPr/>
              </p:nvSpPr>
              <p:spPr bwMode="auto">
                <a:xfrm>
                  <a:off x="1768" y="748"/>
                  <a:ext cx="548" cy="460"/>
                </a:xfrm>
                <a:prstGeom prst="rect">
                  <a:avLst/>
                </a:prstGeom>
                <a:noFill/>
                <a:ln w="7">
                  <a:solidFill>
                    <a:schemeClr val="tx1"/>
                  </a:solidFill>
                  <a:miter lim="800000"/>
                  <a:headEnd/>
                  <a:tailEnd/>
                </a:ln>
              </p:spPr>
              <p:txBody>
                <a:bodyPr wrap="none"/>
                <a:lstStyle/>
                <a:p>
                  <a:endParaRPr lang="zh-CN" altLang="en-US"/>
                </a:p>
              </p:txBody>
            </p:sp>
          </p:grpSp>
          <p:grpSp>
            <p:nvGrpSpPr>
              <p:cNvPr id="22" name="Group 49"/>
              <p:cNvGrpSpPr>
                <a:grpSpLocks/>
              </p:cNvGrpSpPr>
              <p:nvPr/>
            </p:nvGrpSpPr>
            <p:grpSpPr bwMode="auto">
              <a:xfrm>
                <a:off x="2316" y="748"/>
                <a:ext cx="674" cy="460"/>
                <a:chOff x="2316" y="748"/>
                <a:chExt cx="674" cy="460"/>
              </a:xfrm>
            </p:grpSpPr>
            <p:sp>
              <p:nvSpPr>
                <p:cNvPr id="41" name="Rectangle 15"/>
                <p:cNvSpPr>
                  <a:spLocks noChangeArrowheads="1"/>
                </p:cNvSpPr>
                <p:nvPr/>
              </p:nvSpPr>
              <p:spPr bwMode="auto">
                <a:xfrm>
                  <a:off x="2359" y="748"/>
                  <a:ext cx="588" cy="460"/>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sz="2000" dirty="0">
                    <a:latin typeface="Times New Roman" pitchFamily="18" charset="0"/>
                  </a:endParaRPr>
                </a:p>
              </p:txBody>
            </p:sp>
            <p:sp>
              <p:nvSpPr>
                <p:cNvPr id="42" name="Rectangle 48"/>
                <p:cNvSpPr>
                  <a:spLocks noChangeArrowheads="1"/>
                </p:cNvSpPr>
                <p:nvPr/>
              </p:nvSpPr>
              <p:spPr bwMode="auto">
                <a:xfrm>
                  <a:off x="2316" y="748"/>
                  <a:ext cx="674" cy="460"/>
                </a:xfrm>
                <a:prstGeom prst="rect">
                  <a:avLst/>
                </a:prstGeom>
                <a:noFill/>
                <a:ln w="7">
                  <a:solidFill>
                    <a:schemeClr val="tx1"/>
                  </a:solidFill>
                  <a:miter lim="800000"/>
                  <a:headEnd/>
                  <a:tailEnd/>
                </a:ln>
              </p:spPr>
              <p:txBody>
                <a:bodyPr wrap="none"/>
                <a:lstStyle/>
                <a:p>
                  <a:endParaRPr lang="zh-CN" altLang="en-US"/>
                </a:p>
              </p:txBody>
            </p:sp>
          </p:grpSp>
          <p:grpSp>
            <p:nvGrpSpPr>
              <p:cNvPr id="23" name="Group 51"/>
              <p:cNvGrpSpPr>
                <a:grpSpLocks/>
              </p:cNvGrpSpPr>
              <p:nvPr/>
            </p:nvGrpSpPr>
            <p:grpSpPr bwMode="auto">
              <a:xfrm>
                <a:off x="2990" y="748"/>
                <a:ext cx="590" cy="460"/>
                <a:chOff x="2990" y="748"/>
                <a:chExt cx="590" cy="460"/>
              </a:xfrm>
            </p:grpSpPr>
            <p:sp>
              <p:nvSpPr>
                <p:cNvPr id="39" name="Rectangle 16"/>
                <p:cNvSpPr>
                  <a:spLocks noChangeArrowheads="1"/>
                </p:cNvSpPr>
                <p:nvPr/>
              </p:nvSpPr>
              <p:spPr bwMode="auto">
                <a:xfrm>
                  <a:off x="3033" y="748"/>
                  <a:ext cx="504" cy="460"/>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sz="2000" dirty="0">
                    <a:latin typeface="Times New Roman" pitchFamily="18" charset="0"/>
                  </a:endParaRPr>
                </a:p>
              </p:txBody>
            </p:sp>
            <p:sp>
              <p:nvSpPr>
                <p:cNvPr id="40" name="Rectangle 50"/>
                <p:cNvSpPr>
                  <a:spLocks noChangeArrowheads="1"/>
                </p:cNvSpPr>
                <p:nvPr/>
              </p:nvSpPr>
              <p:spPr bwMode="auto">
                <a:xfrm>
                  <a:off x="2990" y="748"/>
                  <a:ext cx="590" cy="460"/>
                </a:xfrm>
                <a:prstGeom prst="rect">
                  <a:avLst/>
                </a:prstGeom>
                <a:noFill/>
                <a:ln w="7">
                  <a:solidFill>
                    <a:schemeClr val="tx1"/>
                  </a:solidFill>
                  <a:miter lim="800000"/>
                  <a:headEnd/>
                  <a:tailEnd/>
                </a:ln>
              </p:spPr>
              <p:txBody>
                <a:bodyPr wrap="none"/>
                <a:lstStyle/>
                <a:p>
                  <a:endParaRPr lang="zh-CN" altLang="en-US"/>
                </a:p>
              </p:txBody>
            </p:sp>
          </p:grpSp>
          <p:grpSp>
            <p:nvGrpSpPr>
              <p:cNvPr id="24" name="Group 53"/>
              <p:cNvGrpSpPr>
                <a:grpSpLocks/>
              </p:cNvGrpSpPr>
              <p:nvPr/>
            </p:nvGrpSpPr>
            <p:grpSpPr bwMode="auto">
              <a:xfrm>
                <a:off x="0" y="1208"/>
                <a:ext cx="1136" cy="460"/>
                <a:chOff x="0" y="1208"/>
                <a:chExt cx="1136" cy="460"/>
              </a:xfrm>
            </p:grpSpPr>
            <p:sp>
              <p:nvSpPr>
                <p:cNvPr id="37" name="Rectangle 17"/>
                <p:cNvSpPr>
                  <a:spLocks noChangeArrowheads="1"/>
                </p:cNvSpPr>
                <p:nvPr/>
              </p:nvSpPr>
              <p:spPr bwMode="auto">
                <a:xfrm>
                  <a:off x="43" y="1208"/>
                  <a:ext cx="1050" cy="460"/>
                </a:xfrm>
                <a:prstGeom prst="rect">
                  <a:avLst/>
                </a:prstGeom>
                <a:noFill/>
                <a:ln w="9525">
                  <a:solidFill>
                    <a:schemeClr val="tx1"/>
                  </a:solidFill>
                  <a:miter lim="800000"/>
                  <a:headEnd/>
                  <a:tailEnd/>
                </a:ln>
              </p:spPr>
              <p:txBody>
                <a:bodyPr/>
                <a:lstStyle/>
                <a:p>
                  <a:pPr algn="just"/>
                  <a:r>
                    <a:rPr lang="zh-CN" altLang="en-US" sz="2000" dirty="0">
                      <a:effectLst>
                        <a:outerShdw blurRad="38100" dist="38100" dir="2700000" algn="tl">
                          <a:srgbClr val="000000">
                            <a:alpha val="43137"/>
                          </a:srgbClr>
                        </a:outerShdw>
                      </a:effectLst>
                      <a:latin typeface="Times New Roman" pitchFamily="18" charset="0"/>
                    </a:rPr>
                    <a:t>在与</a:t>
                  </a:r>
                  <a:r>
                    <a:rPr lang="en-US" altLang="zh-CN" sz="2000" dirty="0">
                      <a:effectLst>
                        <a:outerShdw blurRad="38100" dist="38100" dir="2700000" algn="tl">
                          <a:srgbClr val="000000">
                            <a:alpha val="43137"/>
                          </a:srgbClr>
                        </a:outerShdw>
                      </a:effectLst>
                      <a:latin typeface="Times New Roman" pitchFamily="18" charset="0"/>
                    </a:rPr>
                    <a:t>A</a:t>
                  </a:r>
                  <a:r>
                    <a:rPr lang="zh-CN" altLang="en-US" sz="2000" dirty="0">
                      <a:solidFill>
                        <a:srgbClr val="C00000"/>
                      </a:solidFill>
                      <a:effectLst>
                        <a:outerShdw blurRad="38100" dist="38100" dir="2700000" algn="tl">
                          <a:srgbClr val="000000">
                            <a:alpha val="43137"/>
                          </a:srgbClr>
                        </a:outerShdw>
                      </a:effectLst>
                      <a:latin typeface="Times New Roman" pitchFamily="18" charset="0"/>
                    </a:rPr>
                    <a:t>不同包</a:t>
                  </a:r>
                  <a:r>
                    <a:rPr lang="zh-CN" altLang="en-US" sz="2000" dirty="0">
                      <a:effectLst>
                        <a:outerShdw blurRad="38100" dist="38100" dir="2700000" algn="tl">
                          <a:srgbClr val="000000">
                            <a:alpha val="43137"/>
                          </a:srgbClr>
                        </a:outerShdw>
                      </a:effectLst>
                      <a:latin typeface="Times New Roman" pitchFamily="18" charset="0"/>
                    </a:rPr>
                    <a:t>的另外一个类中</a:t>
                  </a:r>
                </a:p>
                <a:p>
                  <a:pPr algn="just" eaLnBrk="0" hangingPunct="0"/>
                  <a:r>
                    <a:rPr lang="en-US" altLang="zh-CN" sz="2000" dirty="0">
                      <a:effectLst>
                        <a:outerShdw blurRad="38100" dist="38100" dir="2700000" algn="tl">
                          <a:srgbClr val="000000">
                            <a:alpha val="43137"/>
                          </a:srgbClr>
                        </a:outerShdw>
                      </a:effectLst>
                      <a:latin typeface="Times New Roman" pitchFamily="18" charset="0"/>
                    </a:rPr>
                    <a:t>a</a:t>
                  </a:r>
                  <a:r>
                    <a:rPr lang="zh-CN" altLang="en-US" sz="2000" dirty="0">
                      <a:effectLst>
                        <a:outerShdw blurRad="38100" dist="38100" dir="2700000" algn="tl">
                          <a:srgbClr val="000000">
                            <a:alpha val="43137"/>
                          </a:srgbClr>
                        </a:outerShdw>
                      </a:effectLst>
                      <a:latin typeface="Times New Roman" pitchFamily="18" charset="0"/>
                    </a:rPr>
                    <a:t>访问成员</a:t>
                  </a:r>
                </a:p>
                <a:p>
                  <a:pPr algn="just" eaLnBrk="0" hangingPunct="0"/>
                  <a:endParaRPr lang="en-US" altLang="zh-CN" sz="2000" dirty="0">
                    <a:latin typeface="Times New Roman" pitchFamily="18" charset="0"/>
                  </a:endParaRPr>
                </a:p>
              </p:txBody>
            </p:sp>
            <p:sp>
              <p:nvSpPr>
                <p:cNvPr id="38" name="Rectangle 52"/>
                <p:cNvSpPr>
                  <a:spLocks noChangeArrowheads="1"/>
                </p:cNvSpPr>
                <p:nvPr/>
              </p:nvSpPr>
              <p:spPr bwMode="auto">
                <a:xfrm>
                  <a:off x="0" y="1208"/>
                  <a:ext cx="1136" cy="460"/>
                </a:xfrm>
                <a:prstGeom prst="rect">
                  <a:avLst/>
                </a:prstGeom>
                <a:noFill/>
                <a:ln w="7">
                  <a:solidFill>
                    <a:schemeClr val="tx1"/>
                  </a:solidFill>
                  <a:miter lim="800000"/>
                  <a:headEnd/>
                  <a:tailEnd/>
                </a:ln>
              </p:spPr>
              <p:txBody>
                <a:bodyPr wrap="none"/>
                <a:lstStyle/>
                <a:p>
                  <a:endParaRPr lang="zh-CN" altLang="en-US"/>
                </a:p>
              </p:txBody>
            </p:sp>
          </p:grpSp>
          <p:grpSp>
            <p:nvGrpSpPr>
              <p:cNvPr id="25" name="Group 55"/>
              <p:cNvGrpSpPr>
                <a:grpSpLocks/>
              </p:cNvGrpSpPr>
              <p:nvPr/>
            </p:nvGrpSpPr>
            <p:grpSpPr bwMode="auto">
              <a:xfrm>
                <a:off x="1136" y="1208"/>
                <a:ext cx="632" cy="460"/>
                <a:chOff x="1136" y="1208"/>
                <a:chExt cx="632" cy="460"/>
              </a:xfrm>
            </p:grpSpPr>
            <p:sp>
              <p:nvSpPr>
                <p:cNvPr id="35" name="Rectangle 18"/>
                <p:cNvSpPr>
                  <a:spLocks noChangeArrowheads="1"/>
                </p:cNvSpPr>
                <p:nvPr/>
              </p:nvSpPr>
              <p:spPr bwMode="auto">
                <a:xfrm>
                  <a:off x="1179" y="1208"/>
                  <a:ext cx="546" cy="460"/>
                </a:xfrm>
                <a:prstGeom prst="rect">
                  <a:avLst/>
                </a:prstGeom>
                <a:noFill/>
                <a:ln w="9525">
                  <a:solidFill>
                    <a:schemeClr val="tx1"/>
                  </a:solidFill>
                  <a:miter lim="800000"/>
                  <a:headEnd/>
                  <a:tailEnd/>
                </a:ln>
              </p:spPr>
              <p:txBody>
                <a:bodyPr anchor="ctr"/>
                <a:lstStyle/>
                <a:p>
                  <a:pPr algn="just"/>
                  <a:r>
                    <a:rPr lang="zh-CN" altLang="en-US" sz="2000" dirty="0">
                      <a:effectLst>
                        <a:outerShdw blurRad="38100" dist="38100" dir="2700000" algn="tl">
                          <a:srgbClr val="000000">
                            <a:alpha val="43137"/>
                          </a:srgbClr>
                        </a:outerShdw>
                      </a:effectLst>
                      <a:latin typeface="Times New Roman" pitchFamily="18" charset="0"/>
                    </a:rPr>
                    <a:t>不允许</a:t>
                  </a:r>
                </a:p>
                <a:p>
                  <a:pPr algn="just" eaLnBrk="0" hangingPunct="0"/>
                  <a:endParaRPr lang="en-US" altLang="zh-CN" sz="2000" dirty="0">
                    <a:latin typeface="Times New Roman" pitchFamily="18" charset="0"/>
                  </a:endParaRPr>
                </a:p>
              </p:txBody>
            </p:sp>
            <p:sp>
              <p:nvSpPr>
                <p:cNvPr id="36" name="Rectangle 54"/>
                <p:cNvSpPr>
                  <a:spLocks noChangeArrowheads="1"/>
                </p:cNvSpPr>
                <p:nvPr/>
              </p:nvSpPr>
              <p:spPr bwMode="auto">
                <a:xfrm>
                  <a:off x="1136" y="1208"/>
                  <a:ext cx="632" cy="460"/>
                </a:xfrm>
                <a:prstGeom prst="rect">
                  <a:avLst/>
                </a:prstGeom>
                <a:noFill/>
                <a:ln w="7">
                  <a:solidFill>
                    <a:schemeClr val="tx1"/>
                  </a:solidFill>
                  <a:miter lim="800000"/>
                  <a:headEnd/>
                  <a:tailEnd/>
                </a:ln>
              </p:spPr>
              <p:txBody>
                <a:bodyPr wrap="none"/>
                <a:lstStyle/>
                <a:p>
                  <a:endParaRPr lang="zh-CN" altLang="en-US"/>
                </a:p>
              </p:txBody>
            </p:sp>
          </p:grpSp>
          <p:grpSp>
            <p:nvGrpSpPr>
              <p:cNvPr id="26" name="Group 57"/>
              <p:cNvGrpSpPr>
                <a:grpSpLocks/>
              </p:cNvGrpSpPr>
              <p:nvPr/>
            </p:nvGrpSpPr>
            <p:grpSpPr bwMode="auto">
              <a:xfrm>
                <a:off x="1768" y="1208"/>
                <a:ext cx="572" cy="460"/>
                <a:chOff x="1768" y="1208"/>
                <a:chExt cx="572" cy="460"/>
              </a:xfrm>
            </p:grpSpPr>
            <p:sp>
              <p:nvSpPr>
                <p:cNvPr id="33" name="Rectangle 19"/>
                <p:cNvSpPr>
                  <a:spLocks noChangeArrowheads="1"/>
                </p:cNvSpPr>
                <p:nvPr/>
              </p:nvSpPr>
              <p:spPr bwMode="auto">
                <a:xfrm>
                  <a:off x="1811" y="1208"/>
                  <a:ext cx="529" cy="460"/>
                </a:xfrm>
                <a:prstGeom prst="rect">
                  <a:avLst/>
                </a:prstGeom>
                <a:noFill/>
                <a:ln w="9525">
                  <a:solidFill>
                    <a:schemeClr val="tx1"/>
                  </a:solidFill>
                  <a:miter lim="800000"/>
                  <a:headEnd/>
                  <a:tailEnd/>
                </a:ln>
              </p:spPr>
              <p:txBody>
                <a:bodyPr anchor="ctr"/>
                <a:lstStyle/>
                <a:p>
                  <a:pPr algn="just"/>
                  <a:r>
                    <a:rPr lang="zh-CN" altLang="en-US" sz="2000" dirty="0" smtClean="0">
                      <a:effectLst>
                        <a:outerShdw blurRad="38100" dist="38100" dir="2700000" algn="tl">
                          <a:srgbClr val="000000">
                            <a:alpha val="43137"/>
                          </a:srgbClr>
                        </a:outerShdw>
                      </a:effectLst>
                      <a:latin typeface="Times New Roman" pitchFamily="18" charset="0"/>
                    </a:rPr>
                    <a:t>不允许</a:t>
                  </a:r>
                  <a:endParaRPr lang="zh-CN" altLang="en-US" sz="2000" dirty="0">
                    <a:effectLst>
                      <a:outerShdw blurRad="38100" dist="38100" dir="2700000" algn="tl">
                        <a:srgbClr val="000000">
                          <a:alpha val="43137"/>
                        </a:srgbClr>
                      </a:outerShdw>
                    </a:effectLst>
                    <a:latin typeface="Times New Roman" pitchFamily="18" charset="0"/>
                  </a:endParaRPr>
                </a:p>
                <a:p>
                  <a:pPr algn="just" eaLnBrk="0" hangingPunct="0"/>
                  <a:endParaRPr lang="en-US" altLang="zh-CN" dirty="0">
                    <a:latin typeface="Times New Roman" pitchFamily="18" charset="0"/>
                  </a:endParaRPr>
                </a:p>
              </p:txBody>
            </p:sp>
            <p:sp>
              <p:nvSpPr>
                <p:cNvPr id="34" name="Rectangle 56"/>
                <p:cNvSpPr>
                  <a:spLocks noChangeArrowheads="1"/>
                </p:cNvSpPr>
                <p:nvPr/>
              </p:nvSpPr>
              <p:spPr bwMode="auto">
                <a:xfrm>
                  <a:off x="1768" y="1208"/>
                  <a:ext cx="548" cy="460"/>
                </a:xfrm>
                <a:prstGeom prst="rect">
                  <a:avLst/>
                </a:prstGeom>
                <a:noFill/>
                <a:ln w="7">
                  <a:solidFill>
                    <a:schemeClr val="tx1"/>
                  </a:solidFill>
                  <a:miter lim="800000"/>
                  <a:headEnd/>
                  <a:tailEnd/>
                </a:ln>
              </p:spPr>
              <p:txBody>
                <a:bodyPr wrap="none"/>
                <a:lstStyle/>
                <a:p>
                  <a:endParaRPr lang="zh-CN" altLang="en-US"/>
                </a:p>
              </p:txBody>
            </p:sp>
          </p:grpSp>
          <p:grpSp>
            <p:nvGrpSpPr>
              <p:cNvPr id="27" name="Group 59"/>
              <p:cNvGrpSpPr>
                <a:grpSpLocks/>
              </p:cNvGrpSpPr>
              <p:nvPr/>
            </p:nvGrpSpPr>
            <p:grpSpPr bwMode="auto">
              <a:xfrm>
                <a:off x="2316" y="1208"/>
                <a:ext cx="674" cy="460"/>
                <a:chOff x="2316" y="1208"/>
                <a:chExt cx="674" cy="460"/>
              </a:xfrm>
            </p:grpSpPr>
            <p:sp>
              <p:nvSpPr>
                <p:cNvPr id="31" name="Rectangle 20"/>
                <p:cNvSpPr>
                  <a:spLocks noChangeArrowheads="1"/>
                </p:cNvSpPr>
                <p:nvPr/>
              </p:nvSpPr>
              <p:spPr bwMode="auto">
                <a:xfrm>
                  <a:off x="2359" y="1208"/>
                  <a:ext cx="588" cy="460"/>
                </a:xfrm>
                <a:prstGeom prst="rect">
                  <a:avLst/>
                </a:prstGeom>
                <a:noFill/>
                <a:ln w="9525">
                  <a:solidFill>
                    <a:schemeClr val="tx1"/>
                  </a:solidFill>
                  <a:miter lim="800000"/>
                  <a:headEnd/>
                  <a:tailEnd/>
                </a:ln>
              </p:spPr>
              <p:txBody>
                <a:bodyPr anchor="ctr"/>
                <a:lstStyle/>
                <a:p>
                  <a:pPr algn="just"/>
                  <a:r>
                    <a:rPr lang="zh-CN" altLang="en-US" sz="2000" dirty="0">
                      <a:effectLst>
                        <a:outerShdw blurRad="38100" dist="38100" dir="2700000" algn="tl">
                          <a:srgbClr val="000000">
                            <a:alpha val="43137"/>
                          </a:srgbClr>
                        </a:outerShdw>
                      </a:effectLst>
                      <a:latin typeface="Times New Roman" pitchFamily="18" charset="0"/>
                    </a:rPr>
                    <a:t>不允许</a:t>
                  </a:r>
                </a:p>
                <a:p>
                  <a:pPr algn="just" eaLnBrk="0" hangingPunct="0"/>
                  <a:endParaRPr lang="en-US" altLang="zh-CN" dirty="0">
                    <a:latin typeface="Times New Roman" pitchFamily="18" charset="0"/>
                  </a:endParaRPr>
                </a:p>
              </p:txBody>
            </p:sp>
            <p:sp>
              <p:nvSpPr>
                <p:cNvPr id="32" name="Rectangle 58"/>
                <p:cNvSpPr>
                  <a:spLocks noChangeArrowheads="1"/>
                </p:cNvSpPr>
                <p:nvPr/>
              </p:nvSpPr>
              <p:spPr bwMode="auto">
                <a:xfrm>
                  <a:off x="2316" y="1208"/>
                  <a:ext cx="674" cy="460"/>
                </a:xfrm>
                <a:prstGeom prst="rect">
                  <a:avLst/>
                </a:prstGeom>
                <a:noFill/>
                <a:ln w="7">
                  <a:solidFill>
                    <a:schemeClr val="tx1"/>
                  </a:solidFill>
                  <a:miter lim="800000"/>
                  <a:headEnd/>
                  <a:tailEnd/>
                </a:ln>
              </p:spPr>
              <p:txBody>
                <a:bodyPr wrap="none"/>
                <a:lstStyle/>
                <a:p>
                  <a:endParaRPr lang="zh-CN" altLang="en-US"/>
                </a:p>
              </p:txBody>
            </p:sp>
          </p:grpSp>
          <p:grpSp>
            <p:nvGrpSpPr>
              <p:cNvPr id="28" name="Group 61"/>
              <p:cNvGrpSpPr>
                <a:grpSpLocks/>
              </p:cNvGrpSpPr>
              <p:nvPr/>
            </p:nvGrpSpPr>
            <p:grpSpPr bwMode="auto">
              <a:xfrm>
                <a:off x="2990" y="1208"/>
                <a:ext cx="590" cy="460"/>
                <a:chOff x="2990" y="1208"/>
                <a:chExt cx="590" cy="460"/>
              </a:xfrm>
            </p:grpSpPr>
            <p:sp>
              <p:nvSpPr>
                <p:cNvPr id="29" name="Rectangle 21"/>
                <p:cNvSpPr>
                  <a:spLocks noChangeArrowheads="1"/>
                </p:cNvSpPr>
                <p:nvPr/>
              </p:nvSpPr>
              <p:spPr bwMode="auto">
                <a:xfrm>
                  <a:off x="3033" y="1208"/>
                  <a:ext cx="504" cy="460"/>
                </a:xfrm>
                <a:prstGeom prst="rect">
                  <a:avLst/>
                </a:prstGeom>
                <a:noFill/>
                <a:ln w="9525">
                  <a:solidFill>
                    <a:schemeClr val="tx1"/>
                  </a:solidFill>
                  <a:miter lim="800000"/>
                  <a:headEnd/>
                  <a:tailEnd/>
                </a:ln>
              </p:spPr>
              <p:txBody>
                <a:bodyPr anchor="ctr"/>
                <a:lstStyle/>
                <a:p>
                  <a:pPr algn="just"/>
                  <a:r>
                    <a:rPr lang="zh-CN" altLang="en-US" sz="2000" dirty="0">
                      <a:solidFill>
                        <a:srgbClr val="C00000"/>
                      </a:solidFill>
                      <a:effectLst>
                        <a:outerShdw blurRad="38100" dist="38100" dir="2700000" algn="tl">
                          <a:srgbClr val="000000">
                            <a:alpha val="43137"/>
                          </a:srgbClr>
                        </a:outerShdw>
                      </a:effectLst>
                      <a:latin typeface="Times New Roman" pitchFamily="18" charset="0"/>
                    </a:rPr>
                    <a:t>允许</a:t>
                  </a:r>
                </a:p>
                <a:p>
                  <a:pPr algn="just" eaLnBrk="0" hangingPunct="0"/>
                  <a:endParaRPr lang="en-US" altLang="zh-CN" dirty="0">
                    <a:latin typeface="Times New Roman" pitchFamily="18" charset="0"/>
                  </a:endParaRPr>
                </a:p>
              </p:txBody>
            </p:sp>
            <p:sp>
              <p:nvSpPr>
                <p:cNvPr id="30" name="Rectangle 60"/>
                <p:cNvSpPr>
                  <a:spLocks noChangeArrowheads="1"/>
                </p:cNvSpPr>
                <p:nvPr/>
              </p:nvSpPr>
              <p:spPr bwMode="auto">
                <a:xfrm>
                  <a:off x="2990" y="1208"/>
                  <a:ext cx="590" cy="460"/>
                </a:xfrm>
                <a:prstGeom prst="rect">
                  <a:avLst/>
                </a:prstGeom>
                <a:noFill/>
                <a:ln w="7">
                  <a:solidFill>
                    <a:schemeClr val="tx1"/>
                  </a:solidFill>
                  <a:miter lim="800000"/>
                  <a:headEnd/>
                  <a:tailEnd/>
                </a:ln>
              </p:spPr>
              <p:txBody>
                <a:bodyPr wrap="none"/>
                <a:lstStyle/>
                <a:p>
                  <a:endParaRPr lang="zh-CN" altLang="en-US"/>
                </a:p>
              </p:txBody>
            </p:sp>
          </p:grpSp>
        </p:grpSp>
        <p:sp>
          <p:nvSpPr>
            <p:cNvPr id="6" name="Rectangle 63"/>
            <p:cNvSpPr>
              <a:spLocks noChangeArrowheads="1"/>
            </p:cNvSpPr>
            <p:nvPr/>
          </p:nvSpPr>
          <p:spPr bwMode="auto">
            <a:xfrm>
              <a:off x="-3" y="-3"/>
              <a:ext cx="3586" cy="1674"/>
            </a:xfrm>
            <a:prstGeom prst="rect">
              <a:avLst/>
            </a:prstGeom>
            <a:noFill/>
            <a:ln w="11112">
              <a:solidFill>
                <a:schemeClr val="tx1"/>
              </a:solidFill>
              <a:miter lim="800000"/>
              <a:headEnd/>
              <a:tailEnd/>
            </a:ln>
          </p:spPr>
          <p:txBody>
            <a:bodyPr wrap="none"/>
            <a:lstStyle/>
            <a:p>
              <a:endParaRPr lang="zh-CN" altLang="en-US"/>
            </a:p>
          </p:txBody>
        </p:sp>
      </p:grpSp>
    </p:spTree>
    <p:extLst>
      <p:ext uri="{BB962C8B-B14F-4D97-AF65-F5344CB8AC3E}">
        <p14:creationId xmlns="" xmlns:p14="http://schemas.microsoft.com/office/powerpoint/2010/main" val="290618006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0" y="1169986"/>
            <a:ext cx="7387535" cy="3521283"/>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9</a:t>
            </a:r>
            <a:r>
              <a:rPr lang="zh-CN" altLang="en-US" sz="2800" dirty="0" smtClean="0">
                <a:solidFill>
                  <a:schemeClr val="tx1"/>
                </a:solidFill>
                <a:ea typeface="宋体" panose="02010600030101010101" pitchFamily="2" charset="-122"/>
              </a:rPr>
              <a:t>、如果想限制当前类之外对某个成员的访问，应选择如下哪一种修饰符？（   ）</a:t>
            </a:r>
            <a:endParaRPr lang="en-US" altLang="zh-CN" sz="2800" dirty="0" smtClean="0">
              <a:solidFill>
                <a:schemeClr val="tx1"/>
              </a:solidFill>
              <a:ea typeface="宋体" panose="02010600030101010101" pitchFamily="2" charset="-122"/>
            </a:endParaRPr>
          </a:p>
          <a:p>
            <a:pPr marL="514350" indent="-514350" eaLnBrk="1" hangingPunct="1">
              <a:buClr>
                <a:schemeClr val="accent2"/>
              </a:buClr>
              <a:buNone/>
            </a:pPr>
            <a:r>
              <a:rPr lang="en-US" altLang="zh-CN" sz="2800" dirty="0" smtClean="0">
                <a:solidFill>
                  <a:schemeClr val="tx1"/>
                </a:solidFill>
                <a:ea typeface="宋体" panose="02010600030101010101" pitchFamily="2" charset="-122"/>
              </a:rPr>
              <a:t>A. public</a:t>
            </a:r>
          </a:p>
          <a:p>
            <a:pPr marL="514350" indent="-514350" eaLnBrk="1" hangingPunct="1">
              <a:buClr>
                <a:schemeClr val="accent2"/>
              </a:buClr>
              <a:buNone/>
            </a:pPr>
            <a:r>
              <a:rPr lang="en-US" altLang="zh-CN" sz="2800" dirty="0" smtClean="0">
                <a:solidFill>
                  <a:schemeClr val="tx1"/>
                </a:solidFill>
                <a:ea typeface="宋体" panose="02010600030101010101" pitchFamily="2" charset="-122"/>
              </a:rPr>
              <a:t>B. private</a:t>
            </a:r>
          </a:p>
          <a:p>
            <a:pPr marL="514350" indent="-514350" eaLnBrk="1" hangingPunct="1">
              <a:buClr>
                <a:schemeClr val="accent2"/>
              </a:buClr>
              <a:buNone/>
            </a:pPr>
            <a:r>
              <a:rPr lang="en-US" altLang="zh-CN" sz="2800" dirty="0" smtClean="0">
                <a:solidFill>
                  <a:schemeClr val="tx1"/>
                </a:solidFill>
                <a:ea typeface="宋体" panose="02010600030101010101" pitchFamily="2" charset="-122"/>
              </a:rPr>
              <a:t>C. protected</a:t>
            </a:r>
          </a:p>
          <a:p>
            <a:pPr marL="514350" indent="-514350" eaLnBrk="1" hangingPunct="1">
              <a:buClr>
                <a:schemeClr val="accent2"/>
              </a:buClr>
              <a:buNone/>
            </a:pPr>
            <a:r>
              <a:rPr lang="en-US" altLang="zh-CN" sz="2800" dirty="0" smtClean="0">
                <a:solidFill>
                  <a:schemeClr val="tx1"/>
                </a:solidFill>
                <a:ea typeface="宋体" panose="02010600030101010101" pitchFamily="2" charset="-122"/>
              </a:rPr>
              <a:t>D. </a:t>
            </a:r>
            <a:r>
              <a:rPr lang="zh-CN" altLang="en-US" sz="2800" dirty="0" smtClean="0">
                <a:solidFill>
                  <a:schemeClr val="tx1"/>
                </a:solidFill>
                <a:ea typeface="宋体" panose="02010600030101010101" pitchFamily="2" charset="-122"/>
              </a:rPr>
              <a:t>不需要任何修饰符</a:t>
            </a:r>
          </a:p>
          <a:p>
            <a:pPr marL="0" indent="0" eaLnBrk="1" hangingPunct="1">
              <a:buClr>
                <a:schemeClr val="accent2"/>
              </a:buClr>
              <a:buFont typeface="Wingdings" panose="05000000000000000000" pitchFamily="2" charset="2"/>
              <a:buNone/>
            </a:pPr>
            <a:endParaRPr lang="en-US" altLang="zh-CN" sz="3000" dirty="0">
              <a:ea typeface="宋体" panose="02010600030101010101" pitchFamily="2" charset="-122"/>
            </a:endParaRP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755443" y="1577257"/>
            <a:ext cx="741871" cy="523220"/>
          </a:xfrm>
          <a:prstGeom prst="rect">
            <a:avLst/>
          </a:prstGeom>
          <a:noFill/>
        </p:spPr>
        <p:txBody>
          <a:bodyPr wrap="square" rtlCol="0">
            <a:spAutoFit/>
          </a:bodyPr>
          <a:lstStyle/>
          <a:p>
            <a:r>
              <a:rPr lang="en-US" altLang="zh-CN" sz="2800" dirty="0" smtClean="0">
                <a:solidFill>
                  <a:srgbClr val="C00000"/>
                </a:solidFill>
              </a:rPr>
              <a:t>B</a:t>
            </a:r>
            <a:endParaRPr lang="zh-CN" altLang="en-US" sz="28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3" y="1129048"/>
            <a:ext cx="4070060"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五、</a:t>
              </a:r>
              <a:r>
                <a:rPr lang="en-US" altLang="zh-CN" sz="2800" dirty="0" smtClean="0">
                  <a:solidFill>
                    <a:schemeClr val="bg1"/>
                  </a:solidFill>
                  <a:ea typeface="宋体" panose="02010600030101010101" pitchFamily="2" charset="-122"/>
                </a:rPr>
                <a:t> public</a:t>
              </a:r>
              <a:r>
                <a:rPr lang="zh-CN" altLang="en-US" sz="2800" dirty="0" smtClean="0">
                  <a:solidFill>
                    <a:schemeClr val="bg1"/>
                  </a:solidFill>
                  <a:ea typeface="宋体" panose="02010600030101010101" pitchFamily="2" charset="-122"/>
                </a:rPr>
                <a:t>类与友好类</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188000" y="1977180"/>
            <a:ext cx="7595494"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类声明时，如果关键字</a:t>
            </a:r>
            <a:r>
              <a:rPr lang="en-US" altLang="zh-CN" sz="2800" dirty="0" smtClean="0">
                <a:solidFill>
                  <a:schemeClr val="tx1"/>
                </a:solidFill>
                <a:ea typeface="宋体" panose="02010600030101010101" pitchFamily="2" charset="-122"/>
              </a:rPr>
              <a:t>class</a:t>
            </a:r>
            <a:r>
              <a:rPr lang="zh-CN" altLang="en-US" sz="2800" dirty="0" smtClean="0">
                <a:solidFill>
                  <a:schemeClr val="tx1"/>
                </a:solidFill>
                <a:ea typeface="宋体" panose="02010600030101010101" pitchFamily="2" charset="-122"/>
              </a:rPr>
              <a:t>前面加上</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chemeClr val="tx1"/>
                </a:solidFill>
                <a:ea typeface="宋体" panose="02010600030101010101" pitchFamily="2" charset="-122"/>
              </a:rPr>
              <a:t>关键字，就称这样的是一个</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，不能用</a:t>
            </a:r>
            <a:r>
              <a:rPr lang="en-US" altLang="zh-CN" sz="2800" dirty="0" smtClean="0">
                <a:solidFill>
                  <a:schemeClr val="tx1"/>
                </a:solidFill>
                <a:ea typeface="宋体" panose="02010600030101010101" pitchFamily="2" charset="-122"/>
              </a:rPr>
              <a:t>protected</a:t>
            </a:r>
            <a:r>
              <a:rPr lang="zh-CN" altLang="en-US" sz="2800" dirty="0" smtClean="0">
                <a:solidFill>
                  <a:schemeClr val="tx1"/>
                </a:solidFill>
                <a:ea typeface="宋体" panose="02010600030101010101" pitchFamily="2" charset="-122"/>
              </a:rPr>
              <a:t>和</a:t>
            </a:r>
            <a:r>
              <a:rPr lang="en-US" altLang="zh-CN" sz="2800" dirty="0" smtClean="0">
                <a:solidFill>
                  <a:schemeClr val="tx1"/>
                </a:solidFill>
                <a:ea typeface="宋体" panose="02010600030101010101" pitchFamily="2" charset="-122"/>
              </a:rPr>
              <a:t>private</a:t>
            </a:r>
            <a:r>
              <a:rPr lang="zh-CN" altLang="en-US" sz="2800" dirty="0" smtClean="0">
                <a:solidFill>
                  <a:schemeClr val="tx1"/>
                </a:solidFill>
                <a:ea typeface="宋体" panose="02010600030101010101" pitchFamily="2" charset="-122"/>
              </a:rPr>
              <a:t>修饰类。</a:t>
            </a:r>
          </a:p>
        </p:txBody>
      </p:sp>
      <p:sp>
        <p:nvSpPr>
          <p:cNvPr id="11" name="矩形 10"/>
          <p:cNvSpPr>
            <a:spLocks noChangeArrowheads="1"/>
          </p:cNvSpPr>
          <p:nvPr/>
        </p:nvSpPr>
        <p:spPr bwMode="auto">
          <a:xfrm>
            <a:off x="1188000" y="3420000"/>
            <a:ext cx="759549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l"/>
            </a:pPr>
            <a:r>
              <a:rPr lang="zh-CN" altLang="en-US" sz="2400" dirty="0" smtClean="0">
                <a:solidFill>
                  <a:schemeClr val="tx1"/>
                </a:solidFill>
                <a:ea typeface="宋体" panose="02010600030101010101" pitchFamily="2" charset="-122"/>
              </a:rPr>
              <a:t>可以在</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任何另外一个类</a:t>
            </a:r>
            <a:r>
              <a:rPr lang="zh-CN" altLang="en-US" sz="2400" dirty="0" smtClean="0">
                <a:solidFill>
                  <a:schemeClr val="tx1"/>
                </a:solidFill>
                <a:ea typeface="宋体" panose="02010600030101010101" pitchFamily="2" charset="-122"/>
              </a:rPr>
              <a:t>中，使用</a:t>
            </a:r>
            <a:r>
              <a:rPr lang="en-US" altLang="zh-CN" sz="2400" dirty="0" smtClean="0">
                <a:solidFill>
                  <a:schemeClr val="tx1"/>
                </a:solidFill>
                <a:ea typeface="宋体" panose="02010600030101010101" pitchFamily="2" charset="-122"/>
              </a:rPr>
              <a:t>public</a:t>
            </a:r>
            <a:r>
              <a:rPr lang="zh-CN" altLang="en-US" sz="2400" dirty="0" smtClean="0">
                <a:solidFill>
                  <a:schemeClr val="tx1"/>
                </a:solidFill>
                <a:ea typeface="宋体" panose="02010600030101010101" pitchFamily="2" charset="-122"/>
              </a:rPr>
              <a:t>类创建对象。</a:t>
            </a:r>
            <a:endParaRPr lang="en-US" altLang="zh-CN" sz="2400" dirty="0" smtClean="0">
              <a:solidFill>
                <a:schemeClr val="tx1"/>
              </a:solidFill>
              <a:ea typeface="宋体" panose="02010600030101010101" pitchFamily="2" charset="-122"/>
            </a:endParaRPr>
          </a:p>
        </p:txBody>
      </p:sp>
      <p:sp>
        <p:nvSpPr>
          <p:cNvPr id="13" name="矩形 12"/>
          <p:cNvSpPr>
            <a:spLocks noChangeArrowheads="1"/>
          </p:cNvSpPr>
          <p:nvPr/>
        </p:nvSpPr>
        <p:spPr bwMode="auto">
          <a:xfrm>
            <a:off x="1188000" y="5157701"/>
            <a:ext cx="7595494"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l"/>
            </a:pPr>
            <a:r>
              <a:rPr lang="zh-CN" altLang="en-US" sz="2400" dirty="0" smtClean="0">
                <a:solidFill>
                  <a:schemeClr val="tx1"/>
                </a:solidFill>
                <a:ea typeface="宋体" panose="02010600030101010101" pitchFamily="2" charset="-122"/>
              </a:rPr>
              <a:t>另外一个类中使用友好类创建对象时，要保证它们是在</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同一包</a:t>
            </a:r>
            <a:r>
              <a:rPr lang="zh-CN" altLang="en-US" sz="2400" dirty="0" smtClean="0">
                <a:solidFill>
                  <a:srgbClr val="0070C0"/>
                </a:solidFill>
                <a:ea typeface="宋体" panose="02010600030101010101" pitchFamily="2" charset="-122"/>
              </a:rPr>
              <a:t>中</a:t>
            </a:r>
            <a:r>
              <a:rPr lang="zh-CN" altLang="en-US" sz="2400" dirty="0" smtClean="0">
                <a:solidFill>
                  <a:schemeClr val="tx1"/>
                </a:solidFill>
                <a:ea typeface="宋体" panose="02010600030101010101" pitchFamily="2" charset="-122"/>
              </a:rPr>
              <a:t>。</a:t>
            </a:r>
            <a:endParaRPr lang="en-US" altLang="zh-CN" sz="2400" dirty="0" smtClean="0">
              <a:solidFill>
                <a:schemeClr val="tx1"/>
              </a:solidFill>
              <a:ea typeface="宋体" panose="02010600030101010101" pitchFamily="2" charset="-122"/>
            </a:endParaRPr>
          </a:p>
        </p:txBody>
      </p:sp>
      <p:sp>
        <p:nvSpPr>
          <p:cNvPr id="12" name="矩形 11"/>
          <p:cNvSpPr>
            <a:spLocks noChangeArrowheads="1"/>
          </p:cNvSpPr>
          <p:nvPr/>
        </p:nvSpPr>
        <p:spPr bwMode="auto">
          <a:xfrm>
            <a:off x="1188000" y="4196918"/>
            <a:ext cx="7595494"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如果一个类</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不加</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修饰</a:t>
            </a:r>
            <a:r>
              <a:rPr lang="zh-CN" altLang="en-US" sz="2800" dirty="0" smtClean="0">
                <a:solidFill>
                  <a:schemeClr val="tx1"/>
                </a:solidFill>
                <a:ea typeface="宋体" panose="02010600030101010101" pitchFamily="2" charset="-122"/>
              </a:rPr>
              <a:t>，这样的类被称为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友好类</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244063" y="1129048"/>
            <a:ext cx="2572563" cy="684940"/>
            <a:chOff x="720" y="1407"/>
            <a:chExt cx="4088" cy="444"/>
          </a:xfrm>
        </p:grpSpPr>
        <p:sp>
          <p:nvSpPr>
            <p:cNvPr id="21" name="AutoShape 62"/>
            <p:cNvSpPr>
              <a:spLocks noChangeArrowheads="1"/>
            </p:cNvSpPr>
            <p:nvPr/>
          </p:nvSpPr>
          <p:spPr bwMode="gray">
            <a:xfrm>
              <a:off x="720" y="1407"/>
              <a:ext cx="4088"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六、构造方法</a:t>
              </a:r>
              <a:endParaRPr lang="zh-CN" altLang="en-US" sz="2800" dirty="0">
                <a:solidFill>
                  <a:schemeClr val="bg1"/>
                </a:solidFill>
                <a:ea typeface="宋体" panose="02010600030101010101" pitchFamily="2" charset="-122"/>
              </a:endParaRPr>
            </a:p>
          </p:txBody>
        </p:sp>
        <p:grpSp>
          <p:nvGrpSpPr>
            <p:cNvPr id="3" name="Group 63"/>
            <p:cNvGrpSpPr>
              <a:grpSpLocks/>
            </p:cNvGrpSpPr>
            <p:nvPr/>
          </p:nvGrpSpPr>
          <p:grpSpPr bwMode="auto">
            <a:xfrm>
              <a:off x="728" y="1407"/>
              <a:ext cx="4052" cy="444"/>
              <a:chOff x="742" y="1407"/>
              <a:chExt cx="3997"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0" name="矩形 9"/>
          <p:cNvSpPr>
            <a:spLocks noChangeArrowheads="1"/>
          </p:cNvSpPr>
          <p:nvPr/>
        </p:nvSpPr>
        <p:spPr bwMode="auto">
          <a:xfrm>
            <a:off x="1188000" y="1977180"/>
            <a:ext cx="7595494"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private</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public </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protected</a:t>
            </a:r>
            <a:r>
              <a:rPr lang="zh-CN" altLang="en-US" sz="2800" dirty="0" smtClean="0">
                <a:solidFill>
                  <a:schemeClr val="tx1"/>
                </a:solidFill>
                <a:ea typeface="宋体" panose="02010600030101010101" pitchFamily="2" charset="-122"/>
              </a:rPr>
              <a:t>修饰符的意义也同样适合于构造方法。如果一个类没有明确地声明构造方法，那么</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类的默认构造方法是</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chemeClr val="tx1"/>
                </a:solidFill>
                <a:ea typeface="宋体" panose="02010600030101010101" pitchFamily="2" charset="-122"/>
              </a:rPr>
              <a:t>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友好类的默认构造方法是友好的</a:t>
            </a:r>
            <a:r>
              <a:rPr lang="zh-CN" altLang="en-US" sz="2800" dirty="0" smtClean="0">
                <a:solidFill>
                  <a:schemeClr val="tx1"/>
                </a:solidFill>
                <a:ea typeface="宋体" panose="02010600030101010101" pitchFamily="2" charset="-122"/>
              </a:rPr>
              <a:t>。</a:t>
            </a:r>
          </a:p>
        </p:txBody>
      </p:sp>
      <p:sp>
        <p:nvSpPr>
          <p:cNvPr id="12" name="矩形 11"/>
          <p:cNvSpPr>
            <a:spLocks noChangeArrowheads="1"/>
          </p:cNvSpPr>
          <p:nvPr/>
        </p:nvSpPr>
        <p:spPr bwMode="auto">
          <a:xfrm>
            <a:off x="1161496" y="4355944"/>
            <a:ext cx="7595494" cy="1815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如果一个</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类定义声明的构造方法中没有</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public</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的</a:t>
            </a:r>
            <a:r>
              <a:rPr lang="zh-CN" altLang="en-US" sz="2800" dirty="0" smtClean="0">
                <a:solidFill>
                  <a:schemeClr val="tx1"/>
                </a:solidFill>
                <a:ea typeface="宋体" panose="02010600030101010101" pitchFamily="2" charset="-122"/>
              </a:rPr>
              <a:t>，那么在另外一个类中使用该类创建对象时，使用的构造方法就不是</a:t>
            </a:r>
            <a:r>
              <a:rPr lang="en-US" altLang="zh-CN" sz="2800" dirty="0" smtClean="0">
                <a:solidFill>
                  <a:schemeClr val="tx1"/>
                </a:solidFill>
                <a:ea typeface="宋体" panose="02010600030101010101" pitchFamily="2" charset="-122"/>
              </a:rPr>
              <a:t>public</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创建对象就受到一定的限制</a:t>
            </a:r>
            <a:r>
              <a:rPr lang="zh-CN" altLang="en-US" sz="2800" dirty="0" smtClean="0">
                <a:solidFill>
                  <a:schemeClr val="tx1"/>
                </a:solidFill>
                <a:ea typeface="宋体" panose="02010600030101010101"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78"/>
          <p:cNvSpPr txBox="1">
            <a:spLocks noChangeArrowheads="1"/>
          </p:cNvSpPr>
          <p:nvPr/>
        </p:nvSpPr>
        <p:spPr bwMode="gray">
          <a:xfrm>
            <a:off x="742462" y="2728717"/>
            <a:ext cx="7846782"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a:spcBef>
                <a:spcPct val="0"/>
              </a:spcBef>
              <a:buSzTx/>
              <a:buNone/>
            </a:pPr>
            <a:r>
              <a:rPr lang="zh-CN" altLang="en-US" sz="4400" dirty="0" smtClean="0">
                <a:solidFill>
                  <a:schemeClr val="tx1"/>
                </a:solidFill>
                <a:effectLst>
                  <a:outerShdw blurRad="38100" dist="38100" dir="2700000" algn="tl">
                    <a:srgbClr val="000000">
                      <a:alpha val="43137"/>
                    </a:srgbClr>
                  </a:outerShdw>
                </a:effectLst>
                <a:ea typeface="宋体" panose="02010600030101010101" pitchFamily="2" charset="-122"/>
              </a:rPr>
              <a:t>补充内容</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258783"/>
            <a:ext cx="7742417"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数据类型</a:t>
            </a:r>
          </a:p>
          <a:p>
            <a:pPr>
              <a:spcBef>
                <a:spcPct val="0"/>
              </a:spcBef>
              <a:buSzTx/>
              <a:buFont typeface="Wingdings" pitchFamily="2" charset="2"/>
              <a:buChar char="Ø"/>
            </a:pPr>
            <a:r>
              <a:rPr lang="zh-CN" altLang="en-US" sz="2800" dirty="0" smtClean="0">
                <a:solidFill>
                  <a:schemeClr val="tx1"/>
                </a:solidFill>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基本数据类型</a:t>
            </a:r>
            <a:r>
              <a:rPr lang="zh-CN" altLang="en-US" sz="2800" dirty="0" smtClean="0">
                <a:solidFill>
                  <a:schemeClr val="tx1"/>
                </a:solidFill>
                <a:ea typeface="宋体" panose="02010600030101010101" pitchFamily="2" charset="-122"/>
              </a:rPr>
              <a:t>：</a:t>
            </a:r>
            <a:endParaRPr lang="en-US" altLang="zh-CN" sz="2800" dirty="0" smtClean="0">
              <a:solidFill>
                <a:schemeClr val="tx1"/>
              </a:solidFill>
              <a:ea typeface="宋体" panose="02010600030101010101" pitchFamily="2" charset="-122"/>
            </a:endParaRP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整型、浮点型、字符型、布尔型</a:t>
            </a:r>
            <a:endParaRPr lang="en-US" altLang="zh-CN" sz="2800" dirty="0" smtClean="0">
              <a:solidFill>
                <a:schemeClr val="tx1"/>
              </a:solidFill>
              <a:ea typeface="宋体" panose="02010600030101010101" pitchFamily="2" charset="-122"/>
            </a:endParaRPr>
          </a:p>
          <a:p>
            <a:pPr>
              <a:spcBef>
                <a:spcPct val="0"/>
              </a:spcBef>
              <a:buSzTx/>
              <a:buFont typeface="Wingdings" pitchFamily="2" charset="2"/>
              <a:buChar char="Ø"/>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复合数据类型：</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00B050"/>
                </a:solidFill>
                <a:effectLst>
                  <a:outerShdw blurRad="38100" dist="38100" dir="2700000" algn="tl">
                    <a:srgbClr val="000000">
                      <a:alpha val="43137"/>
                    </a:srgbClr>
                  </a:outerShdw>
                </a:effectLst>
                <a:ea typeface="宋体" panose="02010600030101010101" pitchFamily="2" charset="-122"/>
              </a:rPr>
              <a:t>数组、对象、接口</a:t>
            </a:r>
            <a:endParaRPr lang="en-US" altLang="zh-CN" sz="2800" dirty="0" smtClean="0">
              <a:solidFill>
                <a:srgbClr val="00B050"/>
              </a:solidFill>
              <a:effectLst>
                <a:outerShdw blurRad="38100" dist="38100" dir="2700000" algn="tl">
                  <a:srgbClr val="000000">
                    <a:alpha val="43137"/>
                  </a:srgbClr>
                </a:outerShdw>
              </a:effectLst>
              <a:ea typeface="宋体" panose="02010600030101010101" pitchFamily="2" charset="-122"/>
            </a:endParaRPr>
          </a:p>
        </p:txBody>
      </p:sp>
      <p:sp>
        <p:nvSpPr>
          <p:cNvPr id="11" name="Text Box 78"/>
          <p:cNvSpPr txBox="1">
            <a:spLocks noChangeArrowheads="1"/>
          </p:cNvSpPr>
          <p:nvPr/>
        </p:nvSpPr>
        <p:spPr bwMode="gray">
          <a:xfrm>
            <a:off x="1076245" y="3898226"/>
            <a:ext cx="7570787"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数据的输入输出</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数据输出：</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System.out.print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System.out.println</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7" y="1234539"/>
            <a:ext cx="7988243" cy="58662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数据的输入输出</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数据输入：</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buNone/>
            </a:pPr>
            <a:r>
              <a:rPr lang="en-US" altLang="zh-CN" sz="2800" dirty="0" smtClean="0">
                <a:solidFill>
                  <a:srgbClr val="0070C0"/>
                </a:solidFill>
                <a:effectLst>
                  <a:outerShdw blurRad="38100" dist="38100" dir="2700000" algn="tl">
                    <a:srgbClr val="000000">
                      <a:alpha val="43137"/>
                    </a:srgbClr>
                  </a:outerShdw>
                </a:effectLst>
              </a:rPr>
              <a:t>    import  </a:t>
            </a:r>
            <a:r>
              <a:rPr lang="en-US" altLang="zh-CN" sz="2800" dirty="0" err="1" smtClean="0">
                <a:solidFill>
                  <a:srgbClr val="0070C0"/>
                </a:solidFill>
                <a:effectLst>
                  <a:outerShdw blurRad="38100" dist="38100" dir="2700000" algn="tl">
                    <a:srgbClr val="000000">
                      <a:alpha val="43137"/>
                    </a:srgbClr>
                  </a:outerShdw>
                </a:effectLst>
              </a:rPr>
              <a:t>java.util</a:t>
            </a:r>
            <a:r>
              <a:rPr lang="en-US" altLang="zh-CN" sz="2800" dirty="0" smtClean="0">
                <a:solidFill>
                  <a:srgbClr val="0070C0"/>
                </a:solidFill>
                <a:effectLst>
                  <a:outerShdw blurRad="38100" dist="38100" dir="2700000" algn="tl">
                    <a:srgbClr val="000000">
                      <a:alpha val="43137"/>
                    </a:srgbClr>
                  </a:outerShdw>
                </a:effectLst>
              </a:rPr>
              <a:t>.*;</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p>
          <a:p>
            <a:pPr>
              <a:buNone/>
            </a:pP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Scanner reader=new Scanner(</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System.in</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double x=</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reader.nextDouble</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a:buNone/>
            </a:pP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a:t>
            </a:r>
            <a:endParaRPr lang="en-US" altLang="zh-CN" sz="2800" dirty="0" smtClean="0">
              <a:solidFill>
                <a:srgbClr val="0070C0"/>
              </a:solidFill>
              <a:effectLst>
                <a:outerShdw blurRad="38100" dist="38100" dir="2700000" algn="tl">
                  <a:srgbClr val="000000">
                    <a:alpha val="43137"/>
                  </a:srgbClr>
                </a:outerShdw>
              </a:effectLst>
            </a:endParaRPr>
          </a:p>
          <a:p>
            <a:pPr>
              <a:buNone/>
            </a:pPr>
            <a:endParaRPr lang="en-US" altLang="zh-CN" sz="2800" dirty="0" smtClean="0">
              <a:solidFill>
                <a:srgbClr val="0070C0"/>
              </a:solidFill>
              <a:effectLst>
                <a:outerShdw blurRad="38100" dist="38100" dir="2700000" algn="tl">
                  <a:srgbClr val="000000">
                    <a:alpha val="43137"/>
                  </a:srgbClr>
                </a:outerShdw>
              </a:effectLst>
            </a:endParaRPr>
          </a:p>
          <a:p>
            <a:pPr>
              <a:buNone/>
            </a:pPr>
            <a:endParaRPr lang="en-US" altLang="zh-CN" sz="2800" dirty="0" smtClean="0">
              <a:solidFill>
                <a:srgbClr val="0070C0"/>
              </a:solidFill>
              <a:effectLst>
                <a:outerShdw blurRad="38100" dist="38100" dir="2700000" algn="tl">
                  <a:srgbClr val="000000">
                    <a:alpha val="43137"/>
                  </a:srgbClr>
                </a:outerShdw>
              </a:effectLst>
            </a:endParaRPr>
          </a:p>
          <a:p>
            <a:pPr>
              <a:buNone/>
            </a:pPr>
            <a:r>
              <a:rPr lang="en-US" altLang="zh-CN" sz="2800" dirty="0" smtClean="0">
                <a:solidFill>
                  <a:srgbClr val="0070C0"/>
                </a:solidFill>
                <a:effectLst>
                  <a:outerShdw blurRad="38100" dist="38100" dir="2700000" algn="tl">
                    <a:srgbClr val="000000">
                      <a:alpha val="43137"/>
                    </a:srgbClr>
                  </a:outerShdw>
                </a:effectLst>
              </a:rPr>
              <a:t>    </a:t>
            </a:r>
            <a:endParaRPr lang="zh-CN" altLang="en-US" sz="2800" dirty="0" smtClean="0">
              <a:solidFill>
                <a:srgbClr val="0070C0"/>
              </a:solidFill>
              <a:effectLst>
                <a:outerShdw blurRad="38100" dist="38100" dir="2700000" algn="tl">
                  <a:srgbClr val="000000">
                    <a:alpha val="43137"/>
                  </a:srgbClr>
                </a:outerShdw>
              </a:effectLst>
            </a:endParaRP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a:p>
            <a:pPr>
              <a:spcBef>
                <a:spcPct val="0"/>
              </a:spcBef>
              <a:buSzTx/>
              <a:buNone/>
            </a:pP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endParaRPr lang="zh-CN" altLang="en-US" sz="2800" dirty="0">
              <a:solidFill>
                <a:schemeClr val="tx1"/>
              </a:solidFill>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258783"/>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运算符和表达式</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grpSp>
        <p:nvGrpSpPr>
          <p:cNvPr id="6" name="Group 21"/>
          <p:cNvGrpSpPr>
            <a:grpSpLocks noChangeAspect="1"/>
          </p:cNvGrpSpPr>
          <p:nvPr/>
        </p:nvGrpSpPr>
        <p:grpSpPr bwMode="auto">
          <a:xfrm>
            <a:off x="-251792" y="1983861"/>
            <a:ext cx="10248376" cy="3396685"/>
            <a:chOff x="2362" y="9659"/>
            <a:chExt cx="8334" cy="3288"/>
          </a:xfrm>
        </p:grpSpPr>
        <p:sp>
          <p:nvSpPr>
            <p:cNvPr id="7" name="AutoShape 31"/>
            <p:cNvSpPr>
              <a:spLocks noChangeAspect="1" noChangeArrowheads="1" noTextEdit="1"/>
            </p:cNvSpPr>
            <p:nvPr/>
          </p:nvSpPr>
          <p:spPr bwMode="auto">
            <a:xfrm>
              <a:off x="2362" y="9766"/>
              <a:ext cx="8075" cy="318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Text Box 30"/>
            <p:cNvSpPr txBox="1">
              <a:spLocks noChangeArrowheads="1"/>
            </p:cNvSpPr>
            <p:nvPr/>
          </p:nvSpPr>
          <p:spPr bwMode="auto">
            <a:xfrm>
              <a:off x="2514" y="10858"/>
              <a:ext cx="797"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ea"/>
                  <a:ea typeface="+mn-ea"/>
                  <a:cs typeface="Times New Roman" pitchFamily="18" charset="0"/>
                </a:rPr>
                <a:t>运算符</a:t>
              </a:r>
              <a:endParaRPr kumimoji="0" lang="zh-CN"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ea"/>
                <a:ea typeface="+mn-ea"/>
              </a:endParaRPr>
            </a:p>
          </p:txBody>
        </p:sp>
        <p:sp>
          <p:nvSpPr>
            <p:cNvPr id="10" name="AutoShape 29"/>
            <p:cNvSpPr>
              <a:spLocks/>
            </p:cNvSpPr>
            <p:nvPr/>
          </p:nvSpPr>
          <p:spPr bwMode="auto">
            <a:xfrm>
              <a:off x="3311" y="9790"/>
              <a:ext cx="299" cy="2554"/>
            </a:xfrm>
            <a:prstGeom prst="leftBrace">
              <a:avLst>
                <a:gd name="adj1" fmla="val 7118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Text Box 28"/>
            <p:cNvSpPr txBox="1">
              <a:spLocks noChangeArrowheads="1"/>
            </p:cNvSpPr>
            <p:nvPr/>
          </p:nvSpPr>
          <p:spPr bwMode="auto">
            <a:xfrm>
              <a:off x="3610" y="9659"/>
              <a:ext cx="4603"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算术运算符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4" name="Text Box 27"/>
            <p:cNvSpPr txBox="1">
              <a:spLocks noChangeArrowheads="1"/>
            </p:cNvSpPr>
            <p:nvPr/>
          </p:nvSpPr>
          <p:spPr bwMode="auto">
            <a:xfrm>
              <a:off x="3610" y="10054"/>
              <a:ext cx="4356"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关系运算符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&lt;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&lt;=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5" name="Text Box 26"/>
            <p:cNvSpPr txBox="1">
              <a:spLocks noChangeArrowheads="1"/>
            </p:cNvSpPr>
            <p:nvPr/>
          </p:nvSpPr>
          <p:spPr bwMode="auto">
            <a:xfrm>
              <a:off x="3610" y="10463"/>
              <a:ext cx="3654"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逻辑运算符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&amp;&amp;</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6" name="Text Box 25"/>
            <p:cNvSpPr txBox="1">
              <a:spLocks noChangeArrowheads="1"/>
            </p:cNvSpPr>
            <p:nvPr/>
          </p:nvSpPr>
          <p:spPr bwMode="auto">
            <a:xfrm>
              <a:off x="3610" y="10858"/>
              <a:ext cx="4652"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位运算符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&amp;</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&lt;&lt;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&gt;&gt;&gt;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7" name="Text Box 24"/>
            <p:cNvSpPr txBox="1">
              <a:spLocks noChangeArrowheads="1"/>
            </p:cNvSpPr>
            <p:nvPr/>
          </p:nvSpPr>
          <p:spPr bwMode="auto">
            <a:xfrm>
              <a:off x="3610" y="11254"/>
              <a:ext cx="7086"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赋值运算符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&amp;=</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&lt;&lt;=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&gt;&gt;&gt;=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8" name="Text Box 23"/>
            <p:cNvSpPr txBox="1">
              <a:spLocks noChangeArrowheads="1"/>
            </p:cNvSpPr>
            <p:nvPr/>
          </p:nvSpPr>
          <p:spPr bwMode="auto">
            <a:xfrm>
              <a:off x="3610" y="11649"/>
              <a:ext cx="3654"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条件运算符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sp>
          <p:nvSpPr>
            <p:cNvPr id="19" name="Text Box 22"/>
            <p:cNvSpPr txBox="1">
              <a:spLocks noChangeArrowheads="1"/>
            </p:cNvSpPr>
            <p:nvPr/>
          </p:nvSpPr>
          <p:spPr bwMode="auto">
            <a:xfrm>
              <a:off x="3610" y="12044"/>
              <a:ext cx="3810" cy="3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dirty="0" smtClean="0">
                  <a:ln>
                    <a:noFill/>
                  </a:ln>
                  <a:latin typeface="+mn-ea"/>
                  <a:ea typeface="+mn-ea"/>
                  <a:cs typeface="Times New Roman" pitchFamily="18" charset="0"/>
                </a:rPr>
                <a:t>其他运算符</a:t>
              </a:r>
              <a:r>
                <a:rPr kumimoji="0" 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err="1" smtClean="0">
                  <a:ln>
                    <a:noFill/>
                  </a:ln>
                  <a:solidFill>
                    <a:schemeClr val="tx1"/>
                  </a:solidFill>
                  <a:effectLst/>
                  <a:latin typeface="+mn-ea"/>
                  <a:ea typeface="+mn-ea"/>
                  <a:cs typeface="Times New Roman" pitchFamily="18" charset="0"/>
                </a:rPr>
                <a:t>instanceof</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r>
                <a:rPr kumimoji="0" lang="en-US" altLang="zh-CN" sz="2000" b="0" i="0" u="none" strike="noStrike" cap="none" normalizeH="0" baseline="0" dirty="0" smtClean="0">
                  <a:ln>
                    <a:noFill/>
                  </a:ln>
                  <a:solidFill>
                    <a:schemeClr val="tx1"/>
                  </a:solidFill>
                  <a:effectLst/>
                  <a:latin typeface="+mn-ea"/>
                  <a:ea typeface="+mn-ea"/>
                  <a:cs typeface="Times New Roman" pitchFamily="18" charset="0"/>
                </a:rPr>
                <a:t>new</a:t>
              </a:r>
              <a:r>
                <a:rPr kumimoji="0" lang="zh-CN" altLang="en-US" sz="2000" b="0" i="0" u="none" strike="noStrike" cap="none" normalizeH="0" baseline="0" dirty="0" smtClean="0">
                  <a:ln>
                    <a:noFill/>
                  </a:ln>
                  <a:solidFill>
                    <a:schemeClr val="tx1"/>
                  </a:solidFill>
                  <a:effectLst/>
                  <a:latin typeface="+mn-ea"/>
                  <a:ea typeface="+mn-ea"/>
                  <a:cs typeface="Times New Roman" pitchFamily="18" charset="0"/>
                </a:rPr>
                <a:t>）</a:t>
              </a:r>
              <a:endParaRPr kumimoji="0" lang="zh-CN" altLang="en-US" sz="2000" b="0" i="0" u="none" strike="noStrike" cap="none" normalizeH="0" baseline="0" dirty="0" smtClean="0">
                <a:ln>
                  <a:noFill/>
                </a:ln>
                <a:solidFill>
                  <a:schemeClr val="tx1"/>
                </a:solidFill>
                <a:effectLst/>
                <a:latin typeface="+mn-ea"/>
                <a:ea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第三大题的：第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1</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2142886"/>
            <a:ext cx="774241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成员变量的类型可以是</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中的任何一种数据类型：</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整型、浮点型、字符型、布尔型、数组、对象及接口</a:t>
            </a:r>
            <a:r>
              <a:rPr lang="zh-CN" altLang="en-US" sz="2800" dirty="0" smtClean="0">
                <a:solidFill>
                  <a:schemeClr val="tx1"/>
                </a:solidFill>
                <a:ea typeface="宋体" panose="02010600030101010101" pitchFamily="2" charset="-122"/>
              </a:rPr>
              <a:t>。在定义成员变量时可以赋予</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初值</a:t>
            </a:r>
            <a:r>
              <a:rPr lang="zh-CN" altLang="en-US" sz="2800" dirty="0" smtClean="0">
                <a:solidFill>
                  <a:schemeClr val="tx1"/>
                </a:solidFill>
                <a:ea typeface="宋体" panose="02010600030101010101" pitchFamily="2" charset="-122"/>
              </a:rPr>
              <a:t>。</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116000" y="3672000"/>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成员变量在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整个类内</a:t>
            </a:r>
            <a:r>
              <a:rPr lang="zh-CN" altLang="en-US" sz="2800" dirty="0" smtClean="0">
                <a:solidFill>
                  <a:schemeClr val="tx1"/>
                </a:solidFill>
                <a:ea typeface="宋体" panose="02010600030101010101" pitchFamily="2" charset="-122"/>
              </a:rPr>
              <a:t>都有效，与它在类体中书写的先后</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位置无关</a:t>
            </a:r>
            <a:r>
              <a:rPr lang="zh-CN" altLang="en-US" sz="2800" dirty="0" smtClean="0">
                <a:solidFill>
                  <a:schemeClr val="tx1"/>
                </a:solidFill>
                <a:ea typeface="宋体" panose="02010600030101010101" pitchFamily="2" charset="-122"/>
              </a:rPr>
              <a:t>。例如：</a:t>
            </a:r>
            <a:r>
              <a:rPr lang="zh-CN" altLang="en-US" sz="2800" dirty="0" smtClean="0">
                <a:solidFill>
                  <a:schemeClr val="tx1"/>
                </a:solidFill>
                <a:ea typeface="宋体" panose="02010600030101010101" pitchFamily="2" charset="-122"/>
                <a:hlinkClick r:id="rId3" action="ppaction://hlinkfile"/>
              </a:rPr>
              <a:t>机动车</a:t>
            </a:r>
            <a:r>
              <a:rPr lang="en-US" altLang="zh-CN" sz="2800" dirty="0" smtClean="0">
                <a:solidFill>
                  <a:schemeClr val="tx1"/>
                </a:solidFill>
                <a:ea typeface="宋体" panose="02010600030101010101" pitchFamily="2" charset="-122"/>
                <a:hlinkClick r:id="rId3" action="ppaction://hlinkfile"/>
              </a:rPr>
              <a:t>2</a:t>
            </a:r>
            <a:endParaRPr lang="zh-CN" altLang="en-US" sz="2800" dirty="0">
              <a:solidFill>
                <a:schemeClr val="tx1"/>
              </a:solidFill>
              <a:ea typeface="宋体" panose="02010600030101010101" pitchFamily="2" charset="-122"/>
            </a:endParaRPr>
          </a:p>
        </p:txBody>
      </p:sp>
      <p:sp>
        <p:nvSpPr>
          <p:cNvPr id="13" name="Text Box 78"/>
          <p:cNvSpPr txBox="1">
            <a:spLocks noChangeArrowheads="1"/>
          </p:cNvSpPr>
          <p:nvPr/>
        </p:nvSpPr>
        <p:spPr bwMode="gray">
          <a:xfrm>
            <a:off x="1116000" y="4860000"/>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对成员变量的操作</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只能放在方法中</a:t>
            </a:r>
            <a:r>
              <a:rPr lang="zh-CN" altLang="en-US" sz="2800" dirty="0" smtClean="0">
                <a:solidFill>
                  <a:schemeClr val="tx1"/>
                </a:solidFill>
                <a:ea typeface="宋体" panose="02010600030101010101" pitchFamily="2" charset="-122"/>
              </a:rPr>
              <a:t>，例如：</a:t>
            </a:r>
            <a:r>
              <a:rPr lang="zh-CN" altLang="en-US" sz="2800" dirty="0" smtClean="0">
                <a:solidFill>
                  <a:schemeClr val="tx1"/>
                </a:solidFill>
                <a:ea typeface="宋体" panose="02010600030101010101" pitchFamily="2" charset="-122"/>
                <a:hlinkClick r:id="rId4" action="ppaction://hlinkfile"/>
              </a:rPr>
              <a:t>合法</a:t>
            </a:r>
            <a:r>
              <a:rPr lang="zh-CN" altLang="en-US" sz="2800" dirty="0" smtClean="0">
                <a:solidFill>
                  <a:schemeClr val="tx1"/>
                </a:solidFill>
                <a:ea typeface="宋体" panose="02010600030101010101" pitchFamily="2" charset="-122"/>
              </a:rPr>
              <a:t>；但不可以这样做，例如：</a:t>
            </a:r>
            <a:r>
              <a:rPr lang="zh-CN" altLang="en-US" sz="2800" dirty="0" smtClean="0">
                <a:solidFill>
                  <a:schemeClr val="tx1"/>
                </a:solidFill>
                <a:ea typeface="宋体" panose="02010600030101010101" pitchFamily="2" charset="-122"/>
                <a:hlinkClick r:id="rId5" action="ppaction://hlinkfile"/>
              </a:rPr>
              <a:t>非法</a:t>
            </a: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分支语句</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if-else</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
        <p:nvSpPr>
          <p:cNvPr id="4" name="AutoShape 52"/>
          <p:cNvSpPr>
            <a:spLocks noChangeArrowheads="1"/>
          </p:cNvSpPr>
          <p:nvPr/>
        </p:nvSpPr>
        <p:spPr bwMode="gray">
          <a:xfrm>
            <a:off x="2116085" y="2260488"/>
            <a:ext cx="2508924" cy="160914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if(</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endParaRPr lang="zh-CN" altLang="en-US" sz="2400" dirty="0">
              <a:solidFill>
                <a:schemeClr val="tx1"/>
              </a:solidFill>
              <a:ea typeface="宋体" panose="02010600030101010101" pitchFamily="2" charset="-122"/>
            </a:endParaRPr>
          </a:p>
        </p:txBody>
      </p:sp>
      <p:sp>
        <p:nvSpPr>
          <p:cNvPr id="5" name="AutoShape 52"/>
          <p:cNvSpPr>
            <a:spLocks noChangeArrowheads="1"/>
          </p:cNvSpPr>
          <p:nvPr/>
        </p:nvSpPr>
        <p:spPr bwMode="gray">
          <a:xfrm>
            <a:off x="2022386" y="4104034"/>
            <a:ext cx="2695388" cy="2376280"/>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if(</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else{</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p:txBody>
      </p:sp>
      <p:sp>
        <p:nvSpPr>
          <p:cNvPr id="6" name="AutoShape 52"/>
          <p:cNvSpPr>
            <a:spLocks noChangeArrowheads="1"/>
          </p:cNvSpPr>
          <p:nvPr/>
        </p:nvSpPr>
        <p:spPr bwMode="gray">
          <a:xfrm>
            <a:off x="5514986" y="503583"/>
            <a:ext cx="3430231" cy="6354417"/>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if(</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1</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1;</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else if(</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2</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a:t>
            </a: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else if(</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rgbClr val="C00000"/>
                </a:solidFill>
                <a:effectLst>
                  <a:outerShdw blurRad="38100" dist="38100" dir="2700000" algn="tl">
                    <a:srgbClr val="000000">
                      <a:alpha val="43137"/>
                    </a:srgbClr>
                  </a:outerShdw>
                </a:effectLst>
                <a:ea typeface="宋体" panose="02010600030101010101" pitchFamily="2" charset="-122"/>
              </a:rPr>
              <a:t>n</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 </a:t>
            </a:r>
          </a:p>
          <a:p>
            <a:pPr eaLnBrk="1" hangingPunct="1">
              <a:spcBef>
                <a:spcPct val="0"/>
              </a:spcBef>
              <a:buSzTx/>
              <a:buFontTx/>
              <a:buNone/>
            </a:pP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else</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语句组</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n+1;</a:t>
            </a:r>
          </a:p>
          <a:p>
            <a:pPr eaLnBrk="1" hangingPunct="1">
              <a:spcBef>
                <a:spcPct val="0"/>
              </a:spcBef>
              <a:buSzTx/>
              <a:buFontTx/>
              <a:buNone/>
            </a:pP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   </a:t>
            </a:r>
            <a:r>
              <a:rPr lang="en-US" altLang="zh-CN" sz="24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第一大题的：第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17</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分支语句</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switch</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
        <p:nvSpPr>
          <p:cNvPr id="4" name="AutoShape 52"/>
          <p:cNvSpPr>
            <a:spLocks noChangeArrowheads="1"/>
          </p:cNvSpPr>
          <p:nvPr/>
        </p:nvSpPr>
        <p:spPr bwMode="gray">
          <a:xfrm>
            <a:off x="1413158" y="2322736"/>
            <a:ext cx="4788859" cy="4303352"/>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switch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表达式</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case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常量表达式</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1</a:t>
            </a:r>
            <a:r>
              <a:rPr lang="zh-CN" altLang="en-US" sz="2400" dirty="0" smtClean="0">
                <a:solidFill>
                  <a:schemeClr val="tx1"/>
                </a:solidFill>
                <a:ea typeface="宋体" panose="02010600030101010101" pitchFamily="2" charset="-122"/>
              </a:rPr>
              <a:t>：语句组</a:t>
            </a:r>
            <a:r>
              <a:rPr lang="en-US" altLang="zh-CN" sz="2400" dirty="0" smtClean="0">
                <a:solidFill>
                  <a:schemeClr val="tx1"/>
                </a:solidFill>
                <a:ea typeface="宋体" panose="02010600030101010101" pitchFamily="2" charset="-122"/>
              </a:rPr>
              <a:t>1</a:t>
            </a:r>
          </a:p>
          <a:p>
            <a:pPr eaLnBrk="1" hangingPunct="1">
              <a:spcBef>
                <a:spcPct val="0"/>
              </a:spcBef>
              <a:buSzTx/>
              <a:buFontTx/>
              <a:buNone/>
            </a:pPr>
            <a:r>
              <a:rPr lang="en-US" altLang="zh-CN" sz="2400" dirty="0" smtClean="0">
                <a:solidFill>
                  <a:schemeClr val="tx1"/>
                </a:solidFill>
                <a:ea typeface="宋体" panose="02010600030101010101" pitchFamily="2" charset="-122"/>
              </a:rPr>
              <a:t>                                     break</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case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常量表达式</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2</a:t>
            </a:r>
            <a:r>
              <a:rPr lang="zh-CN" altLang="en-US" sz="2400" dirty="0" smtClean="0">
                <a:solidFill>
                  <a:schemeClr val="tx1"/>
                </a:solidFill>
                <a:ea typeface="宋体" panose="02010600030101010101" pitchFamily="2" charset="-122"/>
              </a:rPr>
              <a:t>：语句组</a:t>
            </a:r>
            <a:r>
              <a:rPr lang="en-US" altLang="zh-CN" sz="2400" dirty="0" smtClean="0">
                <a:solidFill>
                  <a:schemeClr val="tx1"/>
                </a:solidFill>
                <a:ea typeface="宋体" panose="02010600030101010101" pitchFamily="2" charset="-122"/>
              </a:rPr>
              <a:t>2</a:t>
            </a:r>
          </a:p>
          <a:p>
            <a:pPr eaLnBrk="1" hangingPunct="1">
              <a:spcBef>
                <a:spcPct val="0"/>
              </a:spcBef>
              <a:buSzTx/>
              <a:buFontTx/>
              <a:buNone/>
            </a:pPr>
            <a:r>
              <a:rPr lang="en-US" altLang="zh-CN" sz="2400" dirty="0" smtClean="0">
                <a:solidFill>
                  <a:schemeClr val="tx1"/>
                </a:solidFill>
                <a:ea typeface="宋体" panose="02010600030101010101" pitchFamily="2" charset="-122"/>
              </a:rPr>
              <a:t>                                     break</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case </a:t>
            </a:r>
            <a:r>
              <a:rPr lang="zh-CN" altLang="en-US" sz="2400" dirty="0" smtClean="0">
                <a:solidFill>
                  <a:srgbClr val="0070C0"/>
                </a:solidFill>
                <a:effectLst>
                  <a:outerShdw blurRad="38100" dist="38100" dir="2700000" algn="tl">
                    <a:srgbClr val="000000">
                      <a:alpha val="43137"/>
                    </a:srgbClr>
                  </a:outerShdw>
                </a:effectLst>
                <a:ea typeface="宋体" panose="02010600030101010101" pitchFamily="2" charset="-122"/>
              </a:rPr>
              <a:t>常量表达式</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n</a:t>
            </a:r>
            <a:r>
              <a:rPr lang="zh-CN" altLang="en-US" sz="2400" dirty="0" smtClean="0">
                <a:solidFill>
                  <a:schemeClr val="tx1"/>
                </a:solidFill>
                <a:ea typeface="宋体" panose="02010600030101010101" pitchFamily="2" charset="-122"/>
              </a:rPr>
              <a:t>：语句组</a:t>
            </a:r>
            <a:r>
              <a:rPr lang="en-US" altLang="zh-CN" sz="2400" dirty="0" smtClean="0">
                <a:solidFill>
                  <a:schemeClr val="tx1"/>
                </a:solidFill>
                <a:ea typeface="宋体" panose="02010600030101010101" pitchFamily="2" charset="-122"/>
              </a:rPr>
              <a:t>n</a:t>
            </a:r>
          </a:p>
          <a:p>
            <a:pPr eaLnBrk="1" hangingPunct="1">
              <a:spcBef>
                <a:spcPct val="0"/>
              </a:spcBef>
              <a:buSzTx/>
              <a:buFontTx/>
              <a:buNone/>
            </a:pPr>
            <a:r>
              <a:rPr lang="en-US" altLang="zh-CN" sz="2400" dirty="0" smtClean="0">
                <a:solidFill>
                  <a:schemeClr val="tx1"/>
                </a:solidFill>
                <a:ea typeface="宋体" panose="02010600030101010101" pitchFamily="2" charset="-122"/>
              </a:rPr>
              <a:t>                                     break</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r>
              <a:rPr lang="en-US" altLang="zh-CN" sz="2400" dirty="0" smtClean="0">
                <a:solidFill>
                  <a:srgbClr val="0070C0"/>
                </a:solidFill>
                <a:effectLst>
                  <a:outerShdw blurRad="38100" dist="38100" dir="2700000" algn="tl">
                    <a:srgbClr val="000000">
                      <a:alpha val="43137"/>
                    </a:srgbClr>
                  </a:outerShdw>
                </a:effectLst>
                <a:ea typeface="宋体" panose="02010600030101010101" pitchFamily="2" charset="-122"/>
              </a:rPr>
              <a:t>default</a:t>
            </a:r>
            <a:r>
              <a:rPr lang="en-US" altLang="zh-CN" sz="2400" dirty="0" smtClean="0">
                <a:solidFill>
                  <a:schemeClr val="tx1"/>
                </a:solidFill>
                <a:ea typeface="宋体" panose="02010600030101010101" pitchFamily="2" charset="-122"/>
              </a:rPr>
              <a:t> </a:t>
            </a:r>
            <a:r>
              <a:rPr lang="zh-CN" altLang="en-US" sz="2400" dirty="0" smtClean="0">
                <a:solidFill>
                  <a:schemeClr val="tx1"/>
                </a:solidFill>
                <a:ea typeface="宋体" panose="02010600030101010101" pitchFamily="2" charset="-122"/>
              </a:rPr>
              <a:t>：语句组</a:t>
            </a:r>
            <a:r>
              <a:rPr lang="en-US" altLang="zh-CN" sz="2400" dirty="0" smtClean="0">
                <a:solidFill>
                  <a:schemeClr val="tx1"/>
                </a:solidFill>
                <a:ea typeface="宋体" panose="02010600030101010101" pitchFamily="2" charset="-122"/>
              </a:rPr>
              <a:t>n+1]</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第一大题的：第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18</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循环结构</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while</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循环</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
        <p:nvSpPr>
          <p:cNvPr id="5" name="AutoShape 52"/>
          <p:cNvSpPr>
            <a:spLocks noChangeArrowheads="1"/>
          </p:cNvSpPr>
          <p:nvPr/>
        </p:nvSpPr>
        <p:spPr bwMode="gray">
          <a:xfrm>
            <a:off x="5539408" y="1196674"/>
            <a:ext cx="3220278" cy="237805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循环变量初始化</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while(</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循环体</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循环变量控制</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p>
        </p:txBody>
      </p:sp>
      <p:sp>
        <p:nvSpPr>
          <p:cNvPr id="6" name="Text Box 78"/>
          <p:cNvSpPr txBox="1">
            <a:spLocks noChangeArrowheads="1"/>
          </p:cNvSpPr>
          <p:nvPr/>
        </p:nvSpPr>
        <p:spPr bwMode="gray">
          <a:xfrm>
            <a:off x="1043113" y="3706071"/>
            <a:ext cx="51920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循环结构</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do…while</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循环</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7" name="AutoShape 52"/>
          <p:cNvSpPr>
            <a:spLocks noChangeArrowheads="1"/>
          </p:cNvSpPr>
          <p:nvPr/>
        </p:nvSpPr>
        <p:spPr bwMode="gray">
          <a:xfrm>
            <a:off x="5315084" y="4201652"/>
            <a:ext cx="3577126" cy="237805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循环变量初始化</a:t>
            </a:r>
            <a:r>
              <a:rPr lang="en-US" altLang="zh-CN" sz="2400" dirty="0" smtClean="0">
                <a:solidFill>
                  <a:schemeClr val="tx1"/>
                </a:solidFill>
                <a:ea typeface="宋体" panose="02010600030101010101" pitchFamily="2" charset="-122"/>
              </a:rPr>
              <a:t>]</a:t>
            </a:r>
          </a:p>
          <a:p>
            <a:pPr eaLnBrk="1" hangingPunct="1">
              <a:spcBef>
                <a:spcPct val="0"/>
              </a:spcBef>
              <a:buSzTx/>
              <a:buFontTx/>
              <a:buNone/>
            </a:pPr>
            <a:r>
              <a:rPr lang="en-US" altLang="zh-CN" sz="2400" dirty="0" smtClean="0">
                <a:solidFill>
                  <a:schemeClr val="tx1"/>
                </a:solidFill>
                <a:ea typeface="宋体" panose="02010600030101010101" pitchFamily="2" charset="-122"/>
              </a:rPr>
              <a:t> do {</a:t>
            </a:r>
          </a:p>
          <a:p>
            <a:pPr eaLnBrk="1" hangingPunct="1">
              <a:spcBef>
                <a:spcPct val="0"/>
              </a:spcBef>
              <a:buSzTx/>
              <a:buFontTx/>
              <a:buNone/>
            </a:pPr>
            <a:r>
              <a:rPr lang="en-US" altLang="zh-CN" sz="2400" dirty="0" smtClean="0">
                <a:solidFill>
                  <a:schemeClr val="tx1"/>
                </a:solidFill>
                <a:ea typeface="宋体" panose="02010600030101010101" pitchFamily="2" charset="-122"/>
              </a:rPr>
              <a:t>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循环体</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循环变量控制</a:t>
            </a:r>
            <a:r>
              <a:rPr lang="zh-CN" altLang="en-US" sz="2400" dirty="0" smtClean="0">
                <a:solidFill>
                  <a:schemeClr val="tx1"/>
                </a:solidFill>
                <a:ea typeface="宋体" panose="02010600030101010101" pitchFamily="2" charset="-122"/>
              </a:rPr>
              <a:t>；</a:t>
            </a:r>
          </a:p>
          <a:p>
            <a:pPr eaLnBrk="1" hangingPunct="1">
              <a:spcBef>
                <a:spcPct val="0"/>
              </a:spcBef>
              <a:buSzTx/>
              <a:buFontTx/>
              <a:buNone/>
            </a:pPr>
            <a:r>
              <a:rPr lang="zh-CN" altLang="en-US" sz="2400" dirty="0" smtClean="0">
                <a:solidFill>
                  <a:schemeClr val="tx1"/>
                </a:solidFill>
                <a:ea typeface="宋体" panose="02010600030101010101" pitchFamily="2" charset="-122"/>
              </a:rPr>
              <a:t>  </a:t>
            </a:r>
            <a:r>
              <a:rPr lang="en-US" altLang="zh-CN" sz="2400" dirty="0" smtClean="0">
                <a:solidFill>
                  <a:schemeClr val="tx1"/>
                </a:solidFill>
                <a:ea typeface="宋体" panose="02010600030101010101" pitchFamily="2" charset="-122"/>
              </a:rPr>
              <a:t>} while (</a:t>
            </a:r>
            <a:r>
              <a:rPr lang="zh-CN" altLang="en-US" sz="24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4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第一大题的：第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19</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20</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循环结构</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for</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循环</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
        <p:nvSpPr>
          <p:cNvPr id="8" name="AutoShape 52"/>
          <p:cNvSpPr>
            <a:spLocks noChangeArrowheads="1"/>
          </p:cNvSpPr>
          <p:nvPr/>
        </p:nvSpPr>
        <p:spPr bwMode="gray">
          <a:xfrm>
            <a:off x="1152221" y="2333095"/>
            <a:ext cx="7806249" cy="2088280"/>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a typeface="宋体" panose="02010600030101010101" pitchFamily="2" charset="-122"/>
              </a:rPr>
              <a:t>for(</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初值表达式</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初始化</a:t>
            </a:r>
            <a:r>
              <a:rPr lang="en-US" altLang="zh-CN" sz="2800" dirty="0" smtClean="0">
                <a:solidFill>
                  <a:schemeClr val="tx1"/>
                </a:solidFill>
                <a:ea typeface="宋体" panose="02010600030101010101" pitchFamily="2" charset="-122"/>
              </a:rPr>
              <a:t>);</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布尔表达式</a:t>
            </a:r>
            <a:r>
              <a:rPr lang="en-US" altLang="zh-CN"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终止条件</a:t>
            </a:r>
            <a:r>
              <a:rPr lang="en-US" altLang="zh-CN" sz="2800" dirty="0" smtClean="0">
                <a:solidFill>
                  <a:schemeClr val="tx1"/>
                </a:solidFill>
                <a:ea typeface="宋体" panose="02010600030101010101" pitchFamily="2" charset="-122"/>
              </a:rPr>
              <a:t>);</a:t>
            </a:r>
          </a:p>
          <a:p>
            <a:pPr eaLnBrk="1" hangingPunct="1">
              <a:spcBef>
                <a:spcPct val="0"/>
              </a:spcBef>
              <a:buSzTx/>
              <a:buFontTx/>
              <a:buNone/>
            </a:pPr>
            <a:r>
              <a:rPr lang="en-US" altLang="zh-CN"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迭代表达式</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  </a:t>
            </a:r>
          </a:p>
          <a:p>
            <a:pPr eaLnBrk="1" hangingPunct="1">
              <a:spcBef>
                <a:spcPct val="0"/>
              </a:spcBef>
              <a:buSzTx/>
              <a:buFontTx/>
              <a:buNone/>
            </a:pPr>
            <a:r>
              <a:rPr lang="en-US" altLang="zh-CN"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循环体</a:t>
            </a:r>
            <a:r>
              <a:rPr lang="zh-CN" altLang="en-US" sz="2800" dirty="0" smtClean="0">
                <a:solidFill>
                  <a:schemeClr val="tx1"/>
                </a:solidFill>
                <a:ea typeface="宋体" panose="02010600030101010101" pitchFamily="2" charset="-122"/>
              </a:rPr>
              <a:t>；  </a:t>
            </a:r>
          </a:p>
          <a:p>
            <a:pPr eaLnBrk="1" hangingPunct="1">
              <a:spcBef>
                <a:spcPct val="0"/>
              </a:spcBef>
              <a:buSzTx/>
              <a:buFont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第三大题的：第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2</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4</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第四大题的：第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1</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2</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跳转语句</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break</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
        <p:nvSpPr>
          <p:cNvPr id="5" name="AutoShape 52"/>
          <p:cNvSpPr>
            <a:spLocks noChangeArrowheads="1"/>
          </p:cNvSpPr>
          <p:nvPr/>
        </p:nvSpPr>
        <p:spPr bwMode="gray">
          <a:xfrm>
            <a:off x="1692000" y="2260675"/>
            <a:ext cx="3020534" cy="890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a typeface="宋体" panose="02010600030101010101" pitchFamily="2" charset="-122"/>
              </a:rPr>
              <a:t> break</a:t>
            </a:r>
            <a:r>
              <a:rPr lang="zh-CN" altLang="en-US" sz="2800" dirty="0" smtClean="0">
                <a:solidFill>
                  <a:schemeClr val="tx1"/>
                </a:solidFill>
                <a:ea typeface="宋体" panose="02010600030101010101" pitchFamily="2" charset="-122"/>
              </a:rPr>
              <a:t>；</a:t>
            </a:r>
          </a:p>
          <a:p>
            <a:pPr eaLnBrk="1" hangingPunct="1">
              <a:spcBef>
                <a:spcPct val="0"/>
              </a:spcBef>
              <a:buSzTx/>
              <a:buFont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break  lab</a:t>
            </a:r>
            <a:r>
              <a:rPr lang="zh-CN" altLang="en-US" sz="2800" dirty="0" smtClean="0">
                <a:solidFill>
                  <a:schemeClr val="tx1"/>
                </a:solidFill>
                <a:ea typeface="宋体" panose="02010600030101010101" pitchFamily="2" charset="-122"/>
              </a:rPr>
              <a:t>；</a:t>
            </a:r>
          </a:p>
        </p:txBody>
      </p:sp>
      <p:sp>
        <p:nvSpPr>
          <p:cNvPr id="6" name="Text Box 78"/>
          <p:cNvSpPr txBox="1">
            <a:spLocks noChangeArrowheads="1"/>
          </p:cNvSpPr>
          <p:nvPr/>
        </p:nvSpPr>
        <p:spPr bwMode="gray">
          <a:xfrm>
            <a:off x="1135880" y="3348261"/>
            <a:ext cx="51920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跳转语句</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continue</a:t>
            </a:r>
          </a:p>
        </p:txBody>
      </p:sp>
      <p:sp>
        <p:nvSpPr>
          <p:cNvPr id="7" name="AutoShape 52"/>
          <p:cNvSpPr>
            <a:spLocks noChangeArrowheads="1"/>
          </p:cNvSpPr>
          <p:nvPr/>
        </p:nvSpPr>
        <p:spPr bwMode="gray">
          <a:xfrm>
            <a:off x="1692000" y="3996710"/>
            <a:ext cx="3020534" cy="890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a typeface="宋体" panose="02010600030101010101" pitchFamily="2" charset="-122"/>
              </a:rPr>
              <a:t> continue </a:t>
            </a:r>
            <a:r>
              <a:rPr lang="zh-CN" altLang="en-US" sz="2800" dirty="0" smtClean="0">
                <a:solidFill>
                  <a:schemeClr val="tx1"/>
                </a:solidFill>
                <a:ea typeface="宋体" panose="02010600030101010101" pitchFamily="2" charset="-122"/>
              </a:rPr>
              <a:t>；</a:t>
            </a:r>
          </a:p>
          <a:p>
            <a:pPr eaLnBrk="1" hangingPunct="1">
              <a:spcBef>
                <a:spcPct val="0"/>
              </a:spcBef>
              <a:buSzTx/>
              <a:buFont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continue lab</a:t>
            </a:r>
            <a:r>
              <a:rPr lang="zh-CN" altLang="en-US" sz="2800" dirty="0" smtClean="0">
                <a:solidFill>
                  <a:schemeClr val="tx1"/>
                </a:solidFill>
                <a:ea typeface="宋体" panose="02010600030101010101" pitchFamily="2" charset="-122"/>
              </a:rPr>
              <a:t>；</a:t>
            </a:r>
          </a:p>
        </p:txBody>
      </p:sp>
      <p:sp>
        <p:nvSpPr>
          <p:cNvPr id="10" name="Text Box 78"/>
          <p:cNvSpPr txBox="1">
            <a:spLocks noChangeArrowheads="1"/>
          </p:cNvSpPr>
          <p:nvPr/>
        </p:nvSpPr>
        <p:spPr bwMode="gray">
          <a:xfrm>
            <a:off x="1142506" y="5236695"/>
            <a:ext cx="519203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Ø"/>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 跳转语句</a:t>
            </a:r>
            <a:r>
              <a:rPr lang="zh-CN" altLang="en-US" sz="2800" dirty="0" smtClean="0">
                <a:solidFill>
                  <a:srgbClr val="000000"/>
                </a:solidFill>
                <a:ea typeface="宋体" panose="02010600030101010101" pitchFamily="2" charset="-122"/>
              </a:rPr>
              <a:t>：</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 return</a:t>
            </a:r>
          </a:p>
        </p:txBody>
      </p:sp>
      <p:sp>
        <p:nvSpPr>
          <p:cNvPr id="12" name="AutoShape 52"/>
          <p:cNvSpPr>
            <a:spLocks noChangeArrowheads="1"/>
          </p:cNvSpPr>
          <p:nvPr/>
        </p:nvSpPr>
        <p:spPr bwMode="gray">
          <a:xfrm>
            <a:off x="1692000" y="5799006"/>
            <a:ext cx="3703114" cy="890543"/>
          </a:xfrm>
          <a:prstGeom prst="roundRect">
            <a:avLst>
              <a:gd name="adj" fmla="val 16667"/>
            </a:avLst>
          </a:prstGeom>
          <a:solidFill>
            <a:schemeClr val="accent2">
              <a:alpha val="30196"/>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Tx/>
              <a:buNone/>
            </a:pPr>
            <a:r>
              <a:rPr lang="en-US" altLang="zh-CN" sz="2800" dirty="0" smtClean="0">
                <a:solidFill>
                  <a:schemeClr val="tx1"/>
                </a:solidFill>
                <a:ea typeface="宋体" panose="02010600030101010101" pitchFamily="2" charset="-122"/>
              </a:rPr>
              <a:t> return </a:t>
            </a:r>
            <a:r>
              <a:rPr lang="zh-CN" altLang="en-US" sz="2800" dirty="0" smtClean="0">
                <a:solidFill>
                  <a:schemeClr val="tx1"/>
                </a:solidFill>
                <a:ea typeface="宋体" panose="02010600030101010101" pitchFamily="2" charset="-122"/>
              </a:rPr>
              <a:t>；</a:t>
            </a:r>
          </a:p>
          <a:p>
            <a:pPr eaLnBrk="1" hangingPunct="1">
              <a:spcBef>
                <a:spcPct val="0"/>
              </a:spcBef>
              <a:buSzTx/>
              <a:buNone/>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return </a:t>
            </a:r>
            <a:r>
              <a:rPr lang="en-US" altLang="zh-CN" sz="2800" dirty="0" smtClean="0">
                <a:solidFill>
                  <a:schemeClr val="tx1"/>
                </a:solidFill>
              </a:rPr>
              <a:t>expression </a:t>
            </a:r>
            <a:r>
              <a:rPr lang="zh-CN" altLang="en-US" sz="2800" dirty="0" smtClean="0">
                <a:solidFill>
                  <a:schemeClr val="tx1"/>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第三大题的：第</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3</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附加题</a:t>
            </a: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77"/>
          <p:cNvSpPr>
            <a:spLocks noChangeArrowheads="1"/>
          </p:cNvSpPr>
          <p:nvPr/>
        </p:nvSpPr>
        <p:spPr bwMode="auto">
          <a:xfrm>
            <a:off x="1080000" y="1728000"/>
            <a:ext cx="7613834"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类的构造方法是一种</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特殊方法</a:t>
            </a:r>
            <a:r>
              <a:rPr lang="zh-CN" altLang="en-US" sz="2800" dirty="0" smtClean="0">
                <a:solidFill>
                  <a:srgbClr val="000000"/>
                </a:solidFill>
                <a:ea typeface="宋体" panose="02010600030101010101" pitchFamily="2" charset="-122"/>
              </a:rPr>
              <a:t>，作用是在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创建对象</a:t>
            </a:r>
            <a:r>
              <a:rPr lang="zh-CN" altLang="en-US" sz="2800" dirty="0" smtClean="0">
                <a:solidFill>
                  <a:srgbClr val="000000"/>
                </a:solidFill>
                <a:ea typeface="宋体" panose="02010600030101010101" pitchFamily="2" charset="-122"/>
              </a:rPr>
              <a:t>时，</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系统调用构造方法去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初始化新建对象的成员变量</a:t>
            </a:r>
            <a:r>
              <a:rPr lang="zh-CN" altLang="en-US" sz="2800" dirty="0" smtClean="0">
                <a:solidFill>
                  <a:srgbClr val="000000"/>
                </a:solidFill>
                <a:ea typeface="宋体" panose="02010600030101010101" pitchFamily="2" charset="-122"/>
              </a:rPr>
              <a:t>。</a:t>
            </a:r>
            <a:endParaRPr lang="en-US" altLang="zh-CN" sz="2800" dirty="0" smtClean="0">
              <a:solidFill>
                <a:srgbClr val="000000"/>
              </a:solidFill>
              <a:ea typeface="宋体" panose="02010600030101010101" pitchFamily="2" charset="-122"/>
            </a:endParaRPr>
          </a:p>
        </p:txBody>
      </p:sp>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 </a:t>
            </a:r>
            <a:r>
              <a:rPr lang="zh-CN" altLang="en-US" dirty="0" smtClean="0">
                <a:ea typeface="宋体" panose="02010600030101010101" pitchFamily="2" charset="-122"/>
              </a:rPr>
              <a:t>构造方法</a:t>
            </a:r>
            <a:endParaRPr lang="en-US" altLang="zh-CN" sz="3000" dirty="0">
              <a:ea typeface="宋体" panose="02010600030101010101" pitchFamily="2" charset="-122"/>
            </a:endParaRPr>
          </a:p>
        </p:txBody>
      </p:sp>
      <p:sp>
        <p:nvSpPr>
          <p:cNvPr id="12" name="Rectangle 77"/>
          <p:cNvSpPr>
            <a:spLocks noChangeArrowheads="1"/>
          </p:cNvSpPr>
          <p:nvPr/>
        </p:nvSpPr>
        <p:spPr bwMode="auto">
          <a:xfrm>
            <a:off x="1080000" y="3348000"/>
            <a:ext cx="7641969"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如果没有自定义构造方法，则</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调用类的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默认构造方法</a:t>
            </a:r>
            <a:r>
              <a:rPr lang="zh-CN" altLang="en-US" sz="2800" dirty="0" smtClean="0">
                <a:solidFill>
                  <a:srgbClr val="000000"/>
                </a:solidFill>
                <a:ea typeface="宋体" panose="02010600030101010101" pitchFamily="2" charset="-122"/>
              </a:rPr>
              <a:t>。</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将使用缺省值来初始化成员变量。</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080000" y="5004000"/>
            <a:ext cx="7459089" cy="151426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允许一个类中</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有若干个构造方法</a:t>
            </a:r>
            <a:r>
              <a:rPr lang="zh-CN" altLang="en-US" sz="2800" dirty="0" smtClean="0">
                <a:solidFill>
                  <a:srgbClr val="000000"/>
                </a:solidFill>
                <a:ea typeface="宋体" panose="02010600030101010101" pitchFamily="2" charset="-122"/>
              </a:rPr>
              <a:t>，但这些构造方法的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参数必须不同</a:t>
            </a:r>
            <a:r>
              <a:rPr lang="zh-CN" altLang="en-US" sz="2800" dirty="0" smtClean="0">
                <a:solidFill>
                  <a:srgbClr val="000000"/>
                </a:solidFill>
                <a:ea typeface="宋体" panose="02010600030101010101" pitchFamily="2" charset="-122"/>
              </a:rPr>
              <a:t>，即或</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参数的个数</a:t>
            </a:r>
            <a:r>
              <a:rPr lang="zh-CN" altLang="en-US" sz="2800" dirty="0" smtClean="0">
                <a:solidFill>
                  <a:srgbClr val="000000"/>
                </a:solidFill>
                <a:ea typeface="宋体" panose="02010600030101010101" pitchFamily="2" charset="-122"/>
              </a:rPr>
              <a:t>或</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参数的类型</a:t>
            </a:r>
            <a:r>
              <a:rPr lang="zh-CN" altLang="en-US" sz="2800" dirty="0" smtClean="0">
                <a:solidFill>
                  <a:srgbClr val="000000"/>
                </a:solidFill>
                <a:ea typeface="宋体" panose="02010600030101010101" pitchFamily="2" charset="-122"/>
              </a:rPr>
              <a:t>不同。例子：</a:t>
            </a:r>
            <a:r>
              <a:rPr lang="en-US" altLang="zh-CN" sz="2800" dirty="0" err="1" smtClean="0">
                <a:solidFill>
                  <a:srgbClr val="000000"/>
                </a:solidFill>
                <a:ea typeface="宋体" panose="02010600030101010101" pitchFamily="2" charset="-122"/>
                <a:hlinkClick r:id="rId3" action="ppaction://hlinkfile"/>
              </a:rPr>
              <a:t>Rect</a:t>
            </a:r>
            <a:r>
              <a:rPr lang="zh-CN" altLang="en-US" sz="2800" dirty="0" smtClean="0">
                <a:solidFill>
                  <a:srgbClr val="000000"/>
                </a:solidFill>
                <a:ea typeface="宋体" panose="02010600030101010101" pitchFamily="2" charset="-122"/>
                <a:hlinkClick r:id="rId3" action="ppaction://hlinkfile"/>
              </a:rPr>
              <a:t>类</a:t>
            </a:r>
            <a:endParaRPr lang="zh-CN" altLang="en-US" sz="2800" dirty="0" smtClean="0">
              <a:solidFill>
                <a:srgbClr val="0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62992" y="1272035"/>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二、第三章已讲内容回顾</a:t>
            </a:r>
            <a:endParaRPr lang="en-US" altLang="zh-CN" sz="3600" dirty="0">
              <a:ea typeface="宋体" panose="02010600030101010101" pitchFamily="2" charset="-122"/>
            </a:endParaRPr>
          </a:p>
        </p:txBody>
      </p:sp>
      <p:grpSp>
        <p:nvGrpSpPr>
          <p:cNvPr id="5" name="Group 1"/>
          <p:cNvGrpSpPr>
            <a:grpSpLocks noChangeAspect="1"/>
          </p:cNvGrpSpPr>
          <p:nvPr/>
        </p:nvGrpSpPr>
        <p:grpSpPr bwMode="auto">
          <a:xfrm>
            <a:off x="1003890" y="1479286"/>
            <a:ext cx="9072563" cy="3786187"/>
            <a:chOff x="2362" y="4608"/>
            <a:chExt cx="6886" cy="3532"/>
          </a:xfrm>
        </p:grpSpPr>
        <p:sp>
          <p:nvSpPr>
            <p:cNvPr id="6" name="AutoShape 17"/>
            <p:cNvSpPr>
              <a:spLocks noChangeAspect="1" noChangeArrowheads="1" noTextEdit="1"/>
            </p:cNvSpPr>
            <p:nvPr/>
          </p:nvSpPr>
          <p:spPr bwMode="auto">
            <a:xfrm>
              <a:off x="2362" y="4608"/>
              <a:ext cx="6886" cy="3532"/>
            </a:xfrm>
            <a:prstGeom prst="rect">
              <a:avLst/>
            </a:prstGeom>
            <a:noFill/>
            <a:ln w="9525">
              <a:noFill/>
              <a:miter lim="800000"/>
              <a:headEnd/>
              <a:tailEnd/>
            </a:ln>
          </p:spPr>
          <p:txBody>
            <a:bodyPr/>
            <a:lstStyle/>
            <a:p>
              <a:endParaRPr lang="zh-CN" altLang="en-US" sz="2400"/>
            </a:p>
          </p:txBody>
        </p:sp>
        <p:sp>
          <p:nvSpPr>
            <p:cNvPr id="7" name="Text Box 16"/>
            <p:cNvSpPr txBox="1">
              <a:spLocks noChangeArrowheads="1"/>
            </p:cNvSpPr>
            <p:nvPr/>
          </p:nvSpPr>
          <p:spPr bwMode="auto">
            <a:xfrm>
              <a:off x="2784" y="6336"/>
              <a:ext cx="395" cy="409"/>
            </a:xfrm>
            <a:prstGeom prst="rect">
              <a:avLst/>
            </a:prstGeom>
            <a:noFill/>
            <a:ln w="9525">
              <a:noFill/>
              <a:miter lim="800000"/>
              <a:headEnd/>
              <a:tailEnd/>
            </a:ln>
          </p:spPr>
          <p:txBody>
            <a:bodyPr/>
            <a:lstStyle/>
            <a:p>
              <a:pPr eaLnBrk="0" hangingPunct="0"/>
              <a:r>
                <a:rPr lang="zh-CN" altLang="en-US" sz="2400" dirty="0" smtClean="0">
                  <a:latin typeface="Times New Roman" pitchFamily="18" charset="0"/>
                  <a:cs typeface="Times New Roman" pitchFamily="18" charset="0"/>
                </a:rPr>
                <a:t>类</a:t>
              </a:r>
              <a:endParaRPr lang="zh-CN" sz="2400" dirty="0"/>
            </a:p>
          </p:txBody>
        </p:sp>
        <p:sp>
          <p:nvSpPr>
            <p:cNvPr id="8" name="AutoShape 15"/>
            <p:cNvSpPr>
              <a:spLocks/>
            </p:cNvSpPr>
            <p:nvPr/>
          </p:nvSpPr>
          <p:spPr bwMode="auto">
            <a:xfrm>
              <a:off x="3231" y="5646"/>
              <a:ext cx="157" cy="1853"/>
            </a:xfrm>
            <a:prstGeom prst="leftBrace">
              <a:avLst>
                <a:gd name="adj1" fmla="val 98355"/>
                <a:gd name="adj2" fmla="val 50000"/>
              </a:avLst>
            </a:prstGeom>
            <a:noFill/>
            <a:ln w="9525">
              <a:solidFill>
                <a:srgbClr val="000000"/>
              </a:solidFill>
              <a:round/>
              <a:headEnd/>
              <a:tailEnd/>
            </a:ln>
          </p:spPr>
          <p:txBody>
            <a:bodyPr/>
            <a:lstStyle/>
            <a:p>
              <a:endParaRPr lang="zh-CN" altLang="en-US" sz="2400"/>
            </a:p>
          </p:txBody>
        </p:sp>
        <p:sp>
          <p:nvSpPr>
            <p:cNvPr id="10" name="Text Box 14"/>
            <p:cNvSpPr txBox="1">
              <a:spLocks noChangeArrowheads="1"/>
            </p:cNvSpPr>
            <p:nvPr/>
          </p:nvSpPr>
          <p:spPr bwMode="auto">
            <a:xfrm>
              <a:off x="3406" y="5548"/>
              <a:ext cx="1409" cy="407"/>
            </a:xfrm>
            <a:prstGeom prst="rect">
              <a:avLst/>
            </a:prstGeom>
            <a:noFill/>
            <a:ln w="9525">
              <a:noFill/>
              <a:miter lim="800000"/>
              <a:headEnd/>
              <a:tailEnd/>
            </a:ln>
          </p:spPr>
          <p:txBody>
            <a:bodyPr/>
            <a:lstStyle/>
            <a:p>
              <a:r>
                <a:rPr lang="zh-CN" altLang="en-US" sz="2400" dirty="0" smtClean="0">
                  <a:solidFill>
                    <a:srgbClr val="0070C0"/>
                  </a:solidFill>
                  <a:effectLst>
                    <a:outerShdw blurRad="38100" dist="38100" dir="2700000" algn="tl">
                      <a:srgbClr val="000000">
                        <a:alpha val="43137"/>
                      </a:srgbClr>
                    </a:outerShdw>
                  </a:effectLst>
                </a:rPr>
                <a:t>成员变量</a:t>
              </a:r>
              <a:endParaRPr lang="zh-CN" sz="2400" dirty="0">
                <a:solidFill>
                  <a:srgbClr val="0070C0"/>
                </a:solidFill>
                <a:effectLst>
                  <a:outerShdw blurRad="38100" dist="38100" dir="2700000" algn="tl">
                    <a:srgbClr val="000000">
                      <a:alpha val="43137"/>
                    </a:srgbClr>
                  </a:outerShdw>
                </a:effectLst>
              </a:endParaRPr>
            </a:p>
          </p:txBody>
        </p:sp>
        <p:sp>
          <p:nvSpPr>
            <p:cNvPr id="12" name="Text Box 13"/>
            <p:cNvSpPr txBox="1">
              <a:spLocks noChangeArrowheads="1"/>
            </p:cNvSpPr>
            <p:nvPr/>
          </p:nvSpPr>
          <p:spPr bwMode="auto">
            <a:xfrm>
              <a:off x="3406" y="7162"/>
              <a:ext cx="1409" cy="408"/>
            </a:xfrm>
            <a:prstGeom prst="rect">
              <a:avLst/>
            </a:prstGeom>
            <a:noFill/>
            <a:ln w="9525">
              <a:noFill/>
              <a:miter lim="800000"/>
              <a:headEnd/>
              <a:tailEnd/>
            </a:ln>
          </p:spPr>
          <p:txBody>
            <a:bodyPr/>
            <a:lstStyle/>
            <a:p>
              <a:pPr eaLnBrk="0" hangingPunct="0"/>
              <a:r>
                <a:rPr lang="zh-CN" altLang="en-US" sz="2400" dirty="0" smtClean="0">
                  <a:solidFill>
                    <a:srgbClr val="0070C0"/>
                  </a:solidFill>
                  <a:effectLst>
                    <a:outerShdw blurRad="38100" dist="38100" dir="2700000" algn="tl">
                      <a:srgbClr val="000000">
                        <a:alpha val="43137"/>
                      </a:srgbClr>
                    </a:outerShdw>
                  </a:effectLst>
                </a:rPr>
                <a:t>成员方法</a:t>
              </a:r>
              <a:endParaRPr lang="zh-CN" sz="2400" dirty="0">
                <a:solidFill>
                  <a:srgbClr val="0070C0"/>
                </a:solidFill>
                <a:effectLst>
                  <a:outerShdw blurRad="38100" dist="38100" dir="2700000" algn="tl">
                    <a:srgbClr val="000000">
                      <a:alpha val="43137"/>
                    </a:srgbClr>
                  </a:outerShdw>
                </a:effectLst>
              </a:endParaRPr>
            </a:p>
          </p:txBody>
        </p:sp>
        <p:sp>
          <p:nvSpPr>
            <p:cNvPr id="13" name="AutoShape 12"/>
            <p:cNvSpPr>
              <a:spLocks/>
            </p:cNvSpPr>
            <p:nvPr/>
          </p:nvSpPr>
          <p:spPr bwMode="auto">
            <a:xfrm>
              <a:off x="4506" y="5063"/>
              <a:ext cx="210" cy="1258"/>
            </a:xfrm>
            <a:prstGeom prst="leftBrace">
              <a:avLst>
                <a:gd name="adj1" fmla="val 49921"/>
                <a:gd name="adj2" fmla="val 50000"/>
              </a:avLst>
            </a:prstGeom>
            <a:noFill/>
            <a:ln w="9525">
              <a:solidFill>
                <a:srgbClr val="000000"/>
              </a:solidFill>
              <a:round/>
              <a:headEnd/>
              <a:tailEnd/>
            </a:ln>
          </p:spPr>
          <p:txBody>
            <a:bodyPr/>
            <a:lstStyle/>
            <a:p>
              <a:endParaRPr lang="zh-CN" altLang="en-US" sz="2400"/>
            </a:p>
          </p:txBody>
        </p:sp>
        <p:sp>
          <p:nvSpPr>
            <p:cNvPr id="14" name="AutoShape 11"/>
            <p:cNvSpPr>
              <a:spLocks/>
            </p:cNvSpPr>
            <p:nvPr/>
          </p:nvSpPr>
          <p:spPr bwMode="auto">
            <a:xfrm>
              <a:off x="4567" y="6743"/>
              <a:ext cx="210" cy="1255"/>
            </a:xfrm>
            <a:prstGeom prst="leftBrace">
              <a:avLst>
                <a:gd name="adj1" fmla="val 49802"/>
                <a:gd name="adj2" fmla="val 50000"/>
              </a:avLst>
            </a:prstGeom>
            <a:noFill/>
            <a:ln w="9525">
              <a:solidFill>
                <a:srgbClr val="000000"/>
              </a:solidFill>
              <a:round/>
              <a:headEnd/>
              <a:tailEnd/>
            </a:ln>
          </p:spPr>
          <p:txBody>
            <a:bodyPr/>
            <a:lstStyle/>
            <a:p>
              <a:endParaRPr lang="zh-CN" altLang="en-US" sz="2400"/>
            </a:p>
          </p:txBody>
        </p:sp>
        <p:sp>
          <p:nvSpPr>
            <p:cNvPr id="15" name="Text Box 10"/>
            <p:cNvSpPr txBox="1">
              <a:spLocks noChangeArrowheads="1"/>
            </p:cNvSpPr>
            <p:nvPr/>
          </p:nvSpPr>
          <p:spPr bwMode="auto">
            <a:xfrm>
              <a:off x="4685" y="4930"/>
              <a:ext cx="2538" cy="409"/>
            </a:xfrm>
            <a:prstGeom prst="rect">
              <a:avLst/>
            </a:prstGeom>
            <a:noFill/>
            <a:ln w="9525">
              <a:noFill/>
              <a:miter lim="800000"/>
              <a:headEnd/>
              <a:tailEnd/>
            </a:ln>
          </p:spPr>
          <p:txBody>
            <a:bodyPr/>
            <a:lstStyle/>
            <a:p>
              <a:pPr eaLnBrk="0" hangingPunct="0"/>
              <a:r>
                <a:rPr lang="zh-CN" altLang="en-US" sz="2400" dirty="0" smtClean="0"/>
                <a:t>静态变量或类变量</a:t>
              </a:r>
              <a:endParaRPr lang="zh-CN" sz="2400" dirty="0"/>
            </a:p>
          </p:txBody>
        </p:sp>
        <p:sp>
          <p:nvSpPr>
            <p:cNvPr id="16" name="Text Box 9"/>
            <p:cNvSpPr txBox="1">
              <a:spLocks noChangeArrowheads="1"/>
            </p:cNvSpPr>
            <p:nvPr/>
          </p:nvSpPr>
          <p:spPr bwMode="auto">
            <a:xfrm>
              <a:off x="4685" y="5450"/>
              <a:ext cx="2974" cy="409"/>
            </a:xfrm>
            <a:prstGeom prst="rect">
              <a:avLst/>
            </a:prstGeom>
            <a:noFill/>
            <a:ln w="9525">
              <a:noFill/>
              <a:miter lim="800000"/>
              <a:headEnd/>
              <a:tailEnd/>
            </a:ln>
          </p:spPr>
          <p:txBody>
            <a:bodyPr/>
            <a:lstStyle/>
            <a:p>
              <a:pPr eaLnBrk="0" hangingPunct="0"/>
              <a:r>
                <a:rPr lang="zh-CN" altLang="en-US" sz="2400" dirty="0" smtClean="0"/>
                <a:t>实例变量</a:t>
              </a:r>
              <a:endParaRPr lang="zh-CN" altLang="en-US" sz="2400" dirty="0"/>
            </a:p>
          </p:txBody>
        </p:sp>
        <p:sp>
          <p:nvSpPr>
            <p:cNvPr id="17" name="Text Box 8"/>
            <p:cNvSpPr txBox="1">
              <a:spLocks noChangeArrowheads="1"/>
            </p:cNvSpPr>
            <p:nvPr/>
          </p:nvSpPr>
          <p:spPr bwMode="auto">
            <a:xfrm>
              <a:off x="4725" y="5966"/>
              <a:ext cx="2818" cy="410"/>
            </a:xfrm>
            <a:prstGeom prst="rect">
              <a:avLst/>
            </a:prstGeom>
            <a:noFill/>
            <a:ln w="9525">
              <a:noFill/>
              <a:miter lim="800000"/>
              <a:headEnd/>
              <a:tailEnd/>
            </a:ln>
          </p:spPr>
          <p:txBody>
            <a:bodyPr/>
            <a:lstStyle/>
            <a:p>
              <a:pPr eaLnBrk="0" hangingPunct="0"/>
              <a:r>
                <a:rPr lang="zh-CN" altLang="en-US" sz="2400" dirty="0" smtClean="0">
                  <a:latin typeface="Times New Roman" pitchFamily="18" charset="0"/>
                  <a:cs typeface="Times New Roman" pitchFamily="18" charset="0"/>
                </a:rPr>
                <a:t>常量</a:t>
              </a:r>
              <a:endParaRPr lang="zh-CN" altLang="en-US" sz="2400" dirty="0"/>
            </a:p>
          </p:txBody>
        </p:sp>
        <p:sp>
          <p:nvSpPr>
            <p:cNvPr id="18" name="Text Box 7"/>
            <p:cNvSpPr txBox="1">
              <a:spLocks noChangeArrowheads="1"/>
            </p:cNvSpPr>
            <p:nvPr/>
          </p:nvSpPr>
          <p:spPr bwMode="auto">
            <a:xfrm>
              <a:off x="4755" y="6633"/>
              <a:ext cx="1879" cy="410"/>
            </a:xfrm>
            <a:prstGeom prst="rect">
              <a:avLst/>
            </a:prstGeom>
            <a:noFill/>
            <a:ln w="9525">
              <a:noFill/>
              <a:miter lim="800000"/>
              <a:headEnd/>
              <a:tailEnd/>
            </a:ln>
          </p:spPr>
          <p:txBody>
            <a:bodyPr/>
            <a:lstStyle/>
            <a:p>
              <a:r>
                <a:rPr lang="zh-CN" altLang="en-US" sz="2400" dirty="0" smtClean="0"/>
                <a:t>构造方法</a:t>
              </a:r>
              <a:endParaRPr lang="zh-CN" altLang="zh-CN" sz="2400" dirty="0"/>
            </a:p>
          </p:txBody>
        </p:sp>
        <p:sp>
          <p:nvSpPr>
            <p:cNvPr id="19" name="Text Box 6"/>
            <p:cNvSpPr txBox="1">
              <a:spLocks noChangeArrowheads="1"/>
            </p:cNvSpPr>
            <p:nvPr/>
          </p:nvSpPr>
          <p:spPr bwMode="auto">
            <a:xfrm>
              <a:off x="4786" y="7139"/>
              <a:ext cx="2396" cy="408"/>
            </a:xfrm>
            <a:prstGeom prst="rect">
              <a:avLst/>
            </a:prstGeom>
            <a:noFill/>
            <a:ln w="9525">
              <a:noFill/>
              <a:miter lim="800000"/>
              <a:headEnd/>
              <a:tailEnd/>
            </a:ln>
          </p:spPr>
          <p:txBody>
            <a:bodyPr/>
            <a:lstStyle/>
            <a:p>
              <a:r>
                <a:rPr lang="zh-CN" altLang="en-US" sz="2400" dirty="0" smtClean="0"/>
                <a:t>静态方法或类方法</a:t>
              </a:r>
              <a:endParaRPr lang="zh-CN" altLang="zh-CN" sz="2400" dirty="0"/>
            </a:p>
          </p:txBody>
        </p:sp>
        <p:sp>
          <p:nvSpPr>
            <p:cNvPr id="20" name="Text Box 5"/>
            <p:cNvSpPr txBox="1">
              <a:spLocks noChangeArrowheads="1"/>
            </p:cNvSpPr>
            <p:nvPr/>
          </p:nvSpPr>
          <p:spPr bwMode="auto">
            <a:xfrm>
              <a:off x="4786" y="7646"/>
              <a:ext cx="1096" cy="409"/>
            </a:xfrm>
            <a:prstGeom prst="rect">
              <a:avLst/>
            </a:prstGeom>
            <a:noFill/>
            <a:ln w="9525">
              <a:noFill/>
              <a:miter lim="800000"/>
              <a:headEnd/>
              <a:tailEnd/>
            </a:ln>
          </p:spPr>
          <p:txBody>
            <a:bodyPr/>
            <a:lstStyle/>
            <a:p>
              <a:pPr eaLnBrk="0" hangingPunct="0"/>
              <a:r>
                <a:rPr lang="zh-CN" altLang="en-US" sz="2400" dirty="0" smtClean="0"/>
                <a:t>实例方法</a:t>
              </a:r>
              <a:endParaRPr lang="zh-CN" sz="2400" dirty="0"/>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78"/>
          <p:cNvSpPr txBox="1">
            <a:spLocks noChangeArrowheads="1"/>
          </p:cNvSpPr>
          <p:nvPr/>
        </p:nvSpPr>
        <p:spPr bwMode="gray">
          <a:xfrm>
            <a:off x="1155758" y="1234540"/>
            <a:ext cx="5192034"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例子：</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实验</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3</a:t>
            </a: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、实验</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4</a:t>
            </a: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endParaRPr>
          </a:p>
          <a:p>
            <a:pPr>
              <a:spcBef>
                <a:spcPct val="0"/>
              </a:spcBef>
              <a:buSzTx/>
              <a:buNone/>
            </a:pP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9" name="Rectangle 72"/>
          <p:cNvSpPr>
            <a:spLocks noGrp="1" noChangeArrowheads="1"/>
          </p:cNvSpPr>
          <p:nvPr>
            <p:ph type="title"/>
          </p:nvPr>
        </p:nvSpPr>
        <p:spPr>
          <a:xfrm>
            <a:off x="1055688" y="65088"/>
            <a:ext cx="7958137" cy="1011237"/>
          </a:xfrm>
        </p:spPr>
        <p:txBody>
          <a:bodyPr/>
          <a:lstStyle/>
          <a:p>
            <a:pPr eaLnBrk="1" hangingPunct="1"/>
            <a:r>
              <a:rPr lang="zh-CN" altLang="en-US" sz="3600" dirty="0">
                <a:ea typeface="宋体" panose="02010600030101010101" pitchFamily="2" charset="-122"/>
              </a:rPr>
              <a:t>一</a:t>
            </a:r>
            <a:r>
              <a:rPr lang="zh-CN" altLang="en-US" sz="3600" dirty="0" smtClean="0">
                <a:ea typeface="宋体" panose="02010600030101010101" pitchFamily="2" charset="-122"/>
              </a:rPr>
              <a:t>、第二章内容回顾</a:t>
            </a:r>
            <a:endParaRPr lang="en-US" altLang="zh-CN" sz="3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80000" y="2142886"/>
            <a:ext cx="7742417"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类的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构造方法名</a:t>
            </a:r>
            <a:r>
              <a:rPr lang="zh-CN" altLang="en-US" sz="2800" dirty="0" smtClean="0">
                <a:solidFill>
                  <a:schemeClr val="tx1"/>
                </a:solidFill>
                <a:ea typeface="宋体" panose="02010600030101010101" pitchFamily="2" charset="-122"/>
              </a:rPr>
              <a:t>必须和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类名</a:t>
            </a:r>
            <a:r>
              <a:rPr lang="zh-CN" altLang="en-US" sz="2800" dirty="0" smtClean="0">
                <a:solidFill>
                  <a:schemeClr val="tx1"/>
                </a:solidFill>
                <a:ea typeface="宋体" panose="02010600030101010101" pitchFamily="2" charset="-122"/>
              </a:rPr>
              <a:t>相同；</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80000" y="2912345"/>
            <a:ext cx="757078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构造方法</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没有返回值</a:t>
            </a:r>
            <a:r>
              <a:rPr lang="zh-CN" altLang="en-US" sz="2800" dirty="0" smtClean="0">
                <a:solidFill>
                  <a:schemeClr val="tx1"/>
                </a:solidFill>
                <a:ea typeface="宋体" panose="02010600030101010101" pitchFamily="2" charset="-122"/>
              </a:rPr>
              <a:t>（在构造方法名字前连</a:t>
            </a:r>
            <a:r>
              <a:rPr lang="en-US" altLang="zh-CN" sz="2800" dirty="0" smtClean="0">
                <a:solidFill>
                  <a:schemeClr val="tx1"/>
                </a:solidFill>
                <a:ea typeface="宋体" panose="02010600030101010101" pitchFamily="2" charset="-122"/>
              </a:rPr>
              <a:t>void</a:t>
            </a:r>
            <a:r>
              <a:rPr lang="zh-CN" altLang="en-US" sz="2800" dirty="0" smtClean="0">
                <a:solidFill>
                  <a:schemeClr val="tx1"/>
                </a:solidFill>
                <a:ea typeface="宋体" panose="02010600030101010101" pitchFamily="2" charset="-122"/>
              </a:rPr>
              <a:t>也不要加）；</a:t>
            </a:r>
          </a:p>
        </p:txBody>
      </p:sp>
      <p:sp>
        <p:nvSpPr>
          <p:cNvPr id="13" name="Text Box 78"/>
          <p:cNvSpPr txBox="1">
            <a:spLocks noChangeArrowheads="1"/>
          </p:cNvSpPr>
          <p:nvPr/>
        </p:nvSpPr>
        <p:spPr bwMode="gray">
          <a:xfrm>
            <a:off x="1080000" y="4072209"/>
            <a:ext cx="7570787"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对象</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不可以调用构造方法</a:t>
            </a:r>
            <a:r>
              <a:rPr lang="zh-CN" altLang="en-US" sz="2800" dirty="0" smtClean="0">
                <a:solidFill>
                  <a:schemeClr val="tx1"/>
                </a:solidFill>
                <a:ea typeface="宋体" panose="02010600030101010101" pitchFamily="2" charset="-122"/>
              </a:rPr>
              <a:t>，构造方法是专门用来创建对象的。</a:t>
            </a:r>
          </a:p>
          <a:p>
            <a:pPr>
              <a:spcBef>
                <a:spcPct val="0"/>
              </a:spcBef>
              <a:buSzTx/>
              <a:buFont typeface="Wingdings" pitchFamily="2" charset="2"/>
              <a:buChar char="p"/>
            </a:pPr>
            <a:endParaRPr lang="en-US" altLang="zh-CN"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13"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11829</TotalTime>
  <Words>5645</Words>
  <Application>Microsoft Office PowerPoint</Application>
  <PresentationFormat>全屏显示(4:3)</PresentationFormat>
  <Paragraphs>710</Paragraphs>
  <Slides>81</Slides>
  <Notes>78</Notes>
  <HiddenSlides>0</HiddenSlides>
  <MMClips>0</MMClips>
  <ScaleCrop>false</ScaleCrop>
  <HeadingPairs>
    <vt:vector size="4" baseType="variant">
      <vt:variant>
        <vt:lpstr>主题</vt:lpstr>
      </vt:variant>
      <vt:variant>
        <vt:i4>1</vt:i4>
      </vt:variant>
      <vt:variant>
        <vt:lpstr>幻灯片标题</vt:lpstr>
      </vt:variant>
      <vt:variant>
        <vt:i4>81</vt:i4>
      </vt:variant>
    </vt:vector>
  </HeadingPairs>
  <TitlesOfParts>
    <vt:vector size="82" baseType="lpstr">
      <vt:lpstr>2008最新商务办公系列精品PPT模板</vt:lpstr>
      <vt:lpstr>第三章 类与对象</vt:lpstr>
      <vt:lpstr>目  录</vt:lpstr>
      <vt:lpstr>一、面向对象编程概念</vt:lpstr>
      <vt:lpstr>二、类的结构和使用</vt:lpstr>
      <vt:lpstr>幻灯片 5</vt:lpstr>
      <vt:lpstr>幻灯片 6</vt:lpstr>
      <vt:lpstr>幻灯片 7</vt:lpstr>
      <vt:lpstr>幻灯片 8</vt:lpstr>
      <vt:lpstr>幻灯片 9</vt:lpstr>
      <vt:lpstr>课堂练习：</vt:lpstr>
      <vt:lpstr>课堂练习：</vt:lpstr>
      <vt:lpstr>课堂练习：</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课堂练习：</vt:lpstr>
      <vt:lpstr>幻灯片 27</vt:lpstr>
      <vt:lpstr>幻灯片 28</vt:lpstr>
      <vt:lpstr>幻灯片 29</vt:lpstr>
      <vt:lpstr>幻灯片 30</vt:lpstr>
      <vt:lpstr>幻灯片 31</vt:lpstr>
      <vt:lpstr>幻灯片 32</vt:lpstr>
      <vt:lpstr>幻灯片 33</vt:lpstr>
      <vt:lpstr>幻灯片 34</vt:lpstr>
      <vt:lpstr>课堂练习：</vt:lpstr>
      <vt:lpstr>幻灯片 36</vt:lpstr>
      <vt:lpstr>课堂练习：</vt:lpstr>
      <vt:lpstr>课堂练习：</vt:lpstr>
      <vt:lpstr>幻灯片 39</vt:lpstr>
      <vt:lpstr>课堂练习：</vt:lpstr>
      <vt:lpstr>幻灯片 41</vt:lpstr>
      <vt:lpstr>幻灯片 42</vt:lpstr>
      <vt:lpstr>幻灯片 43</vt:lpstr>
      <vt:lpstr>三、包</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四、访问权限</vt:lpstr>
      <vt:lpstr>幻灯片 56</vt:lpstr>
      <vt:lpstr>幻灯片 57</vt:lpstr>
      <vt:lpstr>幻灯片 58</vt:lpstr>
      <vt:lpstr>幻灯片 59</vt:lpstr>
      <vt:lpstr>幻灯片 60</vt:lpstr>
      <vt:lpstr>课堂练习：</vt:lpstr>
      <vt:lpstr>幻灯片 62</vt:lpstr>
      <vt:lpstr>幻灯片 63</vt:lpstr>
      <vt:lpstr>幻灯片 64</vt:lpstr>
      <vt:lpstr>幻灯片 65</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一、第二章内容回顾</vt:lpstr>
      <vt:lpstr>二、第三章已讲内容回顾</vt:lpstr>
      <vt:lpstr>一、第二章内容回顾</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Lenovo</cp:lastModifiedBy>
  <cp:revision>780</cp:revision>
  <dcterms:created xsi:type="dcterms:W3CDTF">2008-07-07T07:12:37Z</dcterms:created>
  <dcterms:modified xsi:type="dcterms:W3CDTF">2018-04-20T00:19:29Z</dcterms:modified>
</cp:coreProperties>
</file>