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56"/>
  </p:notesMasterIdLst>
  <p:handoutMasterIdLst>
    <p:handoutMasterId r:id="rId57"/>
  </p:handoutMasterIdLst>
  <p:sldIdLst>
    <p:sldId id="434" r:id="rId2"/>
    <p:sldId id="759" r:id="rId3"/>
    <p:sldId id="762" r:id="rId4"/>
    <p:sldId id="763" r:id="rId5"/>
    <p:sldId id="802" r:id="rId6"/>
    <p:sldId id="803" r:id="rId7"/>
    <p:sldId id="804" r:id="rId8"/>
    <p:sldId id="769" r:id="rId9"/>
    <p:sldId id="770" r:id="rId10"/>
    <p:sldId id="771" r:id="rId11"/>
    <p:sldId id="772" r:id="rId12"/>
    <p:sldId id="773" r:id="rId13"/>
    <p:sldId id="774" r:id="rId14"/>
    <p:sldId id="775" r:id="rId15"/>
    <p:sldId id="776" r:id="rId16"/>
    <p:sldId id="777" r:id="rId17"/>
    <p:sldId id="778" r:id="rId18"/>
    <p:sldId id="779" r:id="rId19"/>
    <p:sldId id="781" r:id="rId20"/>
    <p:sldId id="782" r:id="rId21"/>
    <p:sldId id="783" r:id="rId22"/>
    <p:sldId id="784" r:id="rId23"/>
    <p:sldId id="785" r:id="rId24"/>
    <p:sldId id="786" r:id="rId25"/>
    <p:sldId id="787" r:id="rId26"/>
    <p:sldId id="788" r:id="rId27"/>
    <p:sldId id="789" r:id="rId28"/>
    <p:sldId id="790" r:id="rId29"/>
    <p:sldId id="791" r:id="rId30"/>
    <p:sldId id="792" r:id="rId31"/>
    <p:sldId id="793" r:id="rId32"/>
    <p:sldId id="794" r:id="rId33"/>
    <p:sldId id="797" r:id="rId34"/>
    <p:sldId id="798" r:id="rId35"/>
    <p:sldId id="799" r:id="rId36"/>
    <p:sldId id="800" r:id="rId37"/>
    <p:sldId id="801" r:id="rId38"/>
    <p:sldId id="805" r:id="rId39"/>
    <p:sldId id="806" r:id="rId40"/>
    <p:sldId id="807" r:id="rId41"/>
    <p:sldId id="809" r:id="rId42"/>
    <p:sldId id="810" r:id="rId43"/>
    <p:sldId id="811" r:id="rId44"/>
    <p:sldId id="812" r:id="rId45"/>
    <p:sldId id="813" r:id="rId46"/>
    <p:sldId id="815" r:id="rId47"/>
    <p:sldId id="816" r:id="rId48"/>
    <p:sldId id="817" r:id="rId49"/>
    <p:sldId id="818" r:id="rId50"/>
    <p:sldId id="756" r:id="rId51"/>
    <p:sldId id="757" r:id="rId52"/>
    <p:sldId id="819" r:id="rId53"/>
    <p:sldId id="820" r:id="rId54"/>
    <p:sldId id="276" r:id="rId55"/>
  </p:sldIdLst>
  <p:sldSz cx="9144000" cy="6858000" type="screen4x3"/>
  <p:notesSz cx="9723438" cy="68580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FFFFF"/>
    <a:srgbClr val="C0C0C0"/>
    <a:srgbClr val="2FBFFF"/>
    <a:srgbClr val="1C1C1C"/>
    <a:srgbClr val="969696"/>
    <a:srgbClr val="E36803"/>
    <a:srgbClr val="FF66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313" autoAdjust="0"/>
    <p:restoredTop sz="74248" autoAdjust="0"/>
  </p:normalViewPr>
  <p:slideViewPr>
    <p:cSldViewPr snapToGrid="0">
      <p:cViewPr>
        <p:scale>
          <a:sx n="48" d="100"/>
          <a:sy n="48" d="100"/>
        </p:scale>
        <p:origin x="-1736" y="-100"/>
      </p:cViewPr>
      <p:guideLst>
        <p:guide orient="horz" pos="2160"/>
        <p:guide pos="2880"/>
      </p:guideLst>
    </p:cSldViewPr>
  </p:slideViewPr>
  <p:outlineViewPr>
    <p:cViewPr>
      <p:scale>
        <a:sx n="33" d="100"/>
        <a:sy n="33" d="100"/>
      </p:scale>
      <p:origin x="0" y="-25096"/>
    </p:cViewPr>
  </p:outlineViewPr>
  <p:notesTextViewPr>
    <p:cViewPr>
      <p:scale>
        <a:sx n="125" d="100"/>
        <a:sy n="125" d="100"/>
      </p:scale>
      <p:origin x="0" y="0"/>
    </p:cViewPr>
  </p:notesTextViewPr>
  <p:sorterViewPr>
    <p:cViewPr varScale="1">
      <p:scale>
        <a:sx n="1" d="1"/>
        <a:sy n="1" d="1"/>
      </p:scale>
      <p:origin x="0" y="11200"/>
    </p:cViewPr>
  </p:sorterViewPr>
  <p:notesViewPr>
    <p:cSldViewPr snapToGrid="0">
      <p:cViewPr varScale="1">
        <p:scale>
          <a:sx n="68" d="100"/>
          <a:sy n="68" d="100"/>
        </p:scale>
        <p:origin x="1728" y="6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98"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27651" name="Rectangle 3"/>
          <p:cNvSpPr>
            <a:spLocks noGrp="1" noChangeArrowheads="1"/>
          </p:cNvSpPr>
          <p:nvPr>
            <p:ph type="dt" sz="quarter" idx="1"/>
          </p:nvPr>
        </p:nvSpPr>
        <p:spPr bwMode="auto">
          <a:xfrm>
            <a:off x="5507038" y="0"/>
            <a:ext cx="4214812"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ea typeface="宋体" panose="02010600030101010101" pitchFamily="2" charset="-122"/>
              </a:defRPr>
            </a:lvl1pPr>
          </a:lstStyle>
          <a:p>
            <a:pPr>
              <a:defRPr/>
            </a:pPr>
            <a:endParaRPr lang="en-US" altLang="zh-CN"/>
          </a:p>
        </p:txBody>
      </p:sp>
      <p:sp>
        <p:nvSpPr>
          <p:cNvPr id="27652" name="Rectangle 4"/>
          <p:cNvSpPr>
            <a:spLocks noGrp="1" noChangeArrowheads="1"/>
          </p:cNvSpPr>
          <p:nvPr>
            <p:ph type="ftr" sz="quarter" idx="2"/>
          </p:nvPr>
        </p:nvSpPr>
        <p:spPr bwMode="auto">
          <a:xfrm>
            <a:off x="0" y="6513513"/>
            <a:ext cx="4214813"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27653" name="Rectangle 5"/>
          <p:cNvSpPr>
            <a:spLocks noGrp="1" noChangeArrowheads="1"/>
          </p:cNvSpPr>
          <p:nvPr>
            <p:ph type="sldNum" sz="quarter" idx="3"/>
          </p:nvPr>
        </p:nvSpPr>
        <p:spPr bwMode="auto">
          <a:xfrm>
            <a:off x="5507038" y="6513513"/>
            <a:ext cx="4214812"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pPr>
              <a:defRPr/>
            </a:pPr>
            <a:fld id="{1EF2C57C-DB31-44E9-81E4-607D253F663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161795" name="Rectangle 3"/>
          <p:cNvSpPr>
            <a:spLocks noGrp="1" noChangeArrowheads="1"/>
          </p:cNvSpPr>
          <p:nvPr>
            <p:ph type="dt" idx="1"/>
          </p:nvPr>
        </p:nvSpPr>
        <p:spPr bwMode="auto">
          <a:xfrm>
            <a:off x="5507038" y="0"/>
            <a:ext cx="4214812"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3148013" y="514350"/>
            <a:ext cx="3429000" cy="257175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161797" name="Rectangle 5"/>
          <p:cNvSpPr>
            <a:spLocks noGrp="1" noChangeArrowheads="1"/>
          </p:cNvSpPr>
          <p:nvPr>
            <p:ph type="body" sz="quarter" idx="3"/>
          </p:nvPr>
        </p:nvSpPr>
        <p:spPr bwMode="auto">
          <a:xfrm>
            <a:off x="971550" y="3257550"/>
            <a:ext cx="7780338" cy="3086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61798" name="Rectangle 6"/>
          <p:cNvSpPr>
            <a:spLocks noGrp="1" noChangeArrowheads="1"/>
          </p:cNvSpPr>
          <p:nvPr>
            <p:ph type="ftr" sz="quarter" idx="4"/>
          </p:nvPr>
        </p:nvSpPr>
        <p:spPr bwMode="auto">
          <a:xfrm>
            <a:off x="0" y="6513513"/>
            <a:ext cx="4214813"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161799" name="Rectangle 7"/>
          <p:cNvSpPr>
            <a:spLocks noGrp="1" noChangeArrowheads="1"/>
          </p:cNvSpPr>
          <p:nvPr>
            <p:ph type="sldNum" sz="quarter" idx="5"/>
          </p:nvPr>
        </p:nvSpPr>
        <p:spPr bwMode="auto">
          <a:xfrm>
            <a:off x="5507038" y="6513513"/>
            <a:ext cx="4214812"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pPr>
              <a:defRPr/>
            </a:pPr>
            <a:fld id="{771E443A-DDB4-424F-AD02-EE58CDCED87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BC9D98A-A3ED-4888-A179-5C5EA5162668}" type="slidenum">
              <a:rPr lang="zh-CN" altLang="en-US" b="0" smtClean="0"/>
              <a:pPr/>
              <a:t>13</a:t>
            </a:fld>
            <a:endParaRPr lang="en-US" altLang="zh-CN" b="0"/>
          </a:p>
        </p:txBody>
      </p:sp>
      <p:sp>
        <p:nvSpPr>
          <p:cNvPr id="39939" name="Rectangle 2"/>
          <p:cNvSpPr>
            <a:spLocks noGrp="1" noRot="1" noChangeAspect="1" noChangeArrowheads="1" noTextEdit="1"/>
          </p:cNvSpPr>
          <p:nvPr>
            <p:ph type="sldImg"/>
          </p:nvPr>
        </p:nvSpPr>
        <p:spPr>
          <a:xfrm>
            <a:off x="3149600" y="514350"/>
            <a:ext cx="3429000" cy="2571750"/>
          </a:xfrm>
          <a:ln/>
        </p:spPr>
      </p:sp>
      <p:sp>
        <p:nvSpPr>
          <p:cNvPr id="39940" name="Rectangle 3"/>
          <p:cNvSpPr>
            <a:spLocks noGrp="1" noChangeArrowheads="1"/>
          </p:cNvSpPr>
          <p:nvPr>
            <p:ph type="body" idx="1"/>
          </p:nvPr>
        </p:nvSpPr>
        <p:spPr>
          <a:xfrm>
            <a:off x="973138" y="3257550"/>
            <a:ext cx="7778750" cy="3086100"/>
          </a:xfrm>
          <a:noFill/>
        </p:spPr>
        <p:txBody>
          <a:bodyPr/>
          <a:lstStyle/>
          <a:p>
            <a:pPr eaLnBrk="1" hangingPunct="1"/>
            <a:r>
              <a:rPr lang="zh-CN" altLang="en-US" sz="1200" dirty="0" smtClean="0">
                <a:latin typeface="宋体" charset="-122"/>
              </a:rPr>
              <a:t>在这个例子中，子类隐藏了从父类继承的</a:t>
            </a:r>
            <a:r>
              <a:rPr lang="en-US" altLang="zh-CN" sz="1200" dirty="0" smtClean="0">
                <a:latin typeface="宋体" charset="-122"/>
              </a:rPr>
              <a:t>double</a:t>
            </a:r>
            <a:r>
              <a:rPr lang="zh-CN" altLang="en-US" sz="1200" dirty="0" smtClean="0">
                <a:latin typeface="宋体" charset="-122"/>
              </a:rPr>
              <a:t>型变量。</a:t>
            </a:r>
            <a:endParaRPr lang="en-US" altLang="zh-CN" dirty="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15</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17</a:t>
            </a:fld>
            <a:endParaRPr lang="en-US" altLang="zh-CN" b="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19</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20</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3</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21</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22</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23</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24</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25</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26</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27</a:t>
            </a:fld>
            <a:endParaRPr lang="en-US" altLang="zh-CN" b="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28</a:t>
            </a:fld>
            <a:endParaRPr lang="en-US" altLang="zh-CN" b="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29</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30</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r>
              <a:rPr lang="en-US" altLang="zh-CN" dirty="0" smtClean="0"/>
              <a:t>https://docs.oracle.com/javase/9/docs/api/index.html?overview-summary.html</a:t>
            </a:r>
          </a:p>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4</a:t>
            </a:fld>
            <a:endParaRPr lang="en-US" altLang="zh-CN" b="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31</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r>
              <a:rPr lang="zh-CN" altLang="en-US" sz="1200" dirty="0" smtClean="0">
                <a:latin typeface="宋体" charset="-122"/>
              </a:rPr>
              <a:t>例如，狗和猫都具有哺乳类的功能：“叫声”，当狗操作“叫声”时产生的声音是“汪汪</a:t>
            </a:r>
            <a:r>
              <a:rPr lang="en-US" altLang="zh-CN" sz="1200" dirty="0" smtClean="0">
                <a:latin typeface="宋体" charset="-122"/>
              </a:rPr>
              <a:t>…</a:t>
            </a:r>
            <a:r>
              <a:rPr lang="zh-CN" altLang="en-US" sz="1200" dirty="0" smtClean="0">
                <a:latin typeface="宋体" charset="-122"/>
              </a:rPr>
              <a:t>，而猫操作“叫声”时产生的声音是“喵喵”，这就是“叫声”的多态。</a:t>
            </a:r>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32</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33</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r>
              <a:rPr lang="zh-CN" altLang="en-US" sz="1200" dirty="0" smtClean="0">
                <a:latin typeface="+mn-ea"/>
              </a:rPr>
              <a:t>尽管</a:t>
            </a:r>
            <a:r>
              <a:rPr lang="en-US" altLang="zh-CN" sz="1200" dirty="0" smtClean="0">
                <a:latin typeface="+mn-ea"/>
              </a:rPr>
              <a:t>abstract</a:t>
            </a:r>
            <a:r>
              <a:rPr lang="zh-CN" altLang="en-US" sz="1200" dirty="0" smtClean="0">
                <a:latin typeface="+mn-ea"/>
              </a:rPr>
              <a:t>类不能创建对象，但它的非</a:t>
            </a:r>
            <a:r>
              <a:rPr lang="en-US" altLang="zh-CN" sz="1200" dirty="0" smtClean="0">
                <a:latin typeface="+mn-ea"/>
              </a:rPr>
              <a:t>abstract</a:t>
            </a:r>
            <a:r>
              <a:rPr lang="zh-CN" altLang="en-US" sz="1200" dirty="0" smtClean="0">
                <a:latin typeface="+mn-ea"/>
              </a:rPr>
              <a:t>子类必须要重写它中的全部</a:t>
            </a:r>
            <a:r>
              <a:rPr lang="en-US" altLang="zh-CN" sz="1200" dirty="0" smtClean="0">
                <a:latin typeface="+mn-ea"/>
              </a:rPr>
              <a:t>abstract</a:t>
            </a:r>
            <a:r>
              <a:rPr lang="zh-CN" altLang="en-US" sz="1200" dirty="0" smtClean="0">
                <a:latin typeface="+mn-ea"/>
              </a:rPr>
              <a:t>方法，这样一来，就可以让</a:t>
            </a:r>
            <a:r>
              <a:rPr lang="en-US" altLang="zh-CN" sz="1200" dirty="0" smtClean="0">
                <a:latin typeface="+mn-ea"/>
              </a:rPr>
              <a:t>abstract</a:t>
            </a:r>
            <a:r>
              <a:rPr lang="zh-CN" altLang="en-US" sz="1200" dirty="0" smtClean="0">
                <a:latin typeface="+mn-ea"/>
              </a:rPr>
              <a:t>类声明的对象成为其子类对象的</a:t>
            </a:r>
            <a:r>
              <a:rPr lang="zh-CN" altLang="en-US" sz="1200" b="1" dirty="0" smtClean="0">
                <a:latin typeface="+mn-ea"/>
              </a:rPr>
              <a:t>上转型对象</a:t>
            </a:r>
            <a:r>
              <a:rPr lang="zh-CN" altLang="en-US" sz="1200" dirty="0" smtClean="0">
                <a:latin typeface="+mn-ea"/>
              </a:rPr>
              <a:t>，并调用子类重写的方法。</a:t>
            </a:r>
            <a:endParaRPr lang="en-US" altLang="zh-CN" dirty="0">
              <a:ea typeface="宋体" panose="02010600030101010101" pitchFamily="2" charset="-122"/>
            </a:endParaRPr>
          </a:p>
        </p:txBody>
      </p:sp>
    </p:spTree>
    <p:extLst>
      <p:ext uri="{BB962C8B-B14F-4D97-AF65-F5344CB8AC3E}">
        <p14:creationId xmlns="" xmlns:p14="http://schemas.microsoft.com/office/powerpoint/2010/main" val="30483911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34</a:t>
            </a:fld>
            <a:endParaRPr lang="en-US" altLang="zh-CN" b="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35</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36</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37</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 xmlns:p14="http://schemas.microsoft.com/office/powerpoint/2010/main" val="30483911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38</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 xmlns:p14="http://schemas.microsoft.com/office/powerpoint/2010/main" val="30483911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pPr>
              <a:lnSpc>
                <a:spcPct val="90000"/>
              </a:lnSpc>
              <a:spcBef>
                <a:spcPct val="10000"/>
              </a:spcBef>
              <a:buFont typeface="Wingdings" pitchFamily="2" charset="2"/>
              <a:buNone/>
            </a:pPr>
            <a:r>
              <a:rPr lang="en-US" altLang="zh-CN" sz="1100" dirty="0" smtClean="0">
                <a:latin typeface="宋体" charset="-122"/>
              </a:rPr>
              <a:t> </a:t>
            </a:r>
            <a:r>
              <a:rPr lang="en-US" altLang="zh-CN" sz="1200" dirty="0" smtClean="0">
                <a:latin typeface="宋体" charset="-122"/>
              </a:rPr>
              <a:t>Pillar</a:t>
            </a:r>
            <a:r>
              <a:rPr lang="zh-CN" altLang="en-US" sz="1200" dirty="0" smtClean="0">
                <a:latin typeface="Times New Roman" pitchFamily="18" charset="0"/>
              </a:rPr>
              <a:t>类将自己经常需要变化的细节分割出来，作为</a:t>
            </a:r>
            <a:r>
              <a:rPr lang="en-US" altLang="zh-CN" sz="1200" dirty="0" err="1" smtClean="0">
                <a:latin typeface="宋体" charset="-122"/>
              </a:rPr>
              <a:t>absrtact</a:t>
            </a:r>
            <a:r>
              <a:rPr lang="zh-CN" altLang="en-US" sz="1200" dirty="0" smtClean="0">
                <a:latin typeface="Times New Roman" pitchFamily="18" charset="0"/>
              </a:rPr>
              <a:t>类</a:t>
            </a:r>
            <a:r>
              <a:rPr lang="en-US" altLang="zh-CN" sz="1200" dirty="0" smtClean="0">
                <a:latin typeface="宋体" charset="-122"/>
              </a:rPr>
              <a:t>A</a:t>
            </a:r>
            <a:r>
              <a:rPr lang="zh-CN" altLang="en-US" sz="1200" dirty="0" smtClean="0">
                <a:latin typeface="Times New Roman" pitchFamily="18" charset="0"/>
              </a:rPr>
              <a:t>中的</a:t>
            </a:r>
            <a:r>
              <a:rPr lang="en-US" altLang="zh-CN" sz="1200" dirty="0" smtClean="0">
                <a:latin typeface="宋体" charset="-122"/>
              </a:rPr>
              <a:t>abstract</a:t>
            </a:r>
            <a:r>
              <a:rPr lang="zh-CN" altLang="en-US" sz="1200" dirty="0" smtClean="0">
                <a:latin typeface="Times New Roman" pitchFamily="18" charset="0"/>
              </a:rPr>
              <a:t>方法，然后面向</a:t>
            </a:r>
            <a:r>
              <a:rPr lang="en-US" altLang="zh-CN" sz="1200" dirty="0" smtClean="0">
                <a:latin typeface="宋体" charset="-122"/>
              </a:rPr>
              <a:t>Geometry</a:t>
            </a:r>
            <a:r>
              <a:rPr lang="zh-CN" altLang="en-US" sz="1200" dirty="0" smtClean="0">
                <a:latin typeface="Times New Roman" pitchFamily="18" charset="0"/>
              </a:rPr>
              <a:t>类来设计</a:t>
            </a:r>
            <a:r>
              <a:rPr lang="en-US" altLang="zh-CN" sz="1200" dirty="0" smtClean="0">
                <a:latin typeface="宋体" charset="-122"/>
              </a:rPr>
              <a:t>Pillar</a:t>
            </a:r>
            <a:r>
              <a:rPr lang="zh-CN" altLang="en-US" sz="1200" dirty="0" smtClean="0">
                <a:latin typeface="Times New Roman" pitchFamily="18" charset="0"/>
              </a:rPr>
              <a:t>类，即</a:t>
            </a:r>
            <a:r>
              <a:rPr lang="en-US" altLang="zh-CN" sz="1200" dirty="0" smtClean="0">
                <a:latin typeface="宋体" charset="-122"/>
              </a:rPr>
              <a:t>Pillar</a:t>
            </a:r>
            <a:r>
              <a:rPr lang="zh-CN" altLang="en-US" sz="1200" dirty="0" smtClean="0">
                <a:latin typeface="Times New Roman" pitchFamily="18" charset="0"/>
              </a:rPr>
              <a:t>类含有</a:t>
            </a:r>
            <a:r>
              <a:rPr lang="en-US" altLang="zh-CN" sz="1200" dirty="0" err="1" smtClean="0">
                <a:latin typeface="宋体" charset="-122"/>
              </a:rPr>
              <a:t>Geomerty</a:t>
            </a:r>
            <a:r>
              <a:rPr lang="zh-CN" altLang="en-US" sz="1200" dirty="0" smtClean="0">
                <a:latin typeface="Times New Roman" pitchFamily="18" charset="0"/>
              </a:rPr>
              <a:t>类声明的对象</a:t>
            </a:r>
            <a:r>
              <a:rPr lang="en-US" altLang="zh-CN" sz="1200" dirty="0" err="1" smtClean="0">
                <a:latin typeface="宋体" charset="-122"/>
              </a:rPr>
              <a:t>obj</a:t>
            </a:r>
            <a:r>
              <a:rPr lang="zh-CN" altLang="en-US" sz="1200" dirty="0" smtClean="0">
                <a:latin typeface="Times New Roman" pitchFamily="18" charset="0"/>
              </a:rPr>
              <a:t>，那么</a:t>
            </a:r>
            <a:r>
              <a:rPr lang="en-US" altLang="zh-CN" sz="1200" dirty="0" err="1" smtClean="0">
                <a:latin typeface="宋体" charset="-122"/>
              </a:rPr>
              <a:t>obj</a:t>
            </a:r>
            <a:r>
              <a:rPr lang="zh-CN" altLang="en-US" sz="1200" dirty="0" smtClean="0">
                <a:latin typeface="Times New Roman" pitchFamily="18" charset="0"/>
              </a:rPr>
              <a:t>对象可以调用</a:t>
            </a:r>
            <a:r>
              <a:rPr lang="en-US" altLang="zh-CN" sz="1200" dirty="0" smtClean="0">
                <a:latin typeface="宋体" charset="-122"/>
              </a:rPr>
              <a:t>Geometry</a:t>
            </a:r>
            <a:r>
              <a:rPr lang="zh-CN" altLang="en-US" sz="1200" dirty="0" smtClean="0">
                <a:latin typeface="Times New Roman" pitchFamily="18" charset="0"/>
              </a:rPr>
              <a:t>的子类重写的</a:t>
            </a:r>
            <a:r>
              <a:rPr lang="en-US" altLang="zh-CN" sz="1200" dirty="0" err="1" smtClean="0">
                <a:latin typeface="宋体" charset="-122"/>
              </a:rPr>
              <a:t>getArea</a:t>
            </a:r>
            <a:r>
              <a:rPr lang="en-US" altLang="zh-CN" sz="1200" dirty="0" smtClean="0">
                <a:latin typeface="宋体" charset="-122"/>
              </a:rPr>
              <a:t>()</a:t>
            </a:r>
            <a:r>
              <a:rPr lang="zh-CN" altLang="en-US" sz="1200" dirty="0" smtClean="0">
                <a:latin typeface="Times New Roman" pitchFamily="18" charset="0"/>
              </a:rPr>
              <a:t>方法计算面积，使得</a:t>
            </a:r>
            <a:r>
              <a:rPr lang="en-US" altLang="zh-CN" sz="1200" b="1" dirty="0" smtClean="0">
                <a:solidFill>
                  <a:schemeClr val="tx2"/>
                </a:solidFill>
                <a:latin typeface="宋体" charset="-122"/>
              </a:rPr>
              <a:t>Pillar</a:t>
            </a:r>
            <a:r>
              <a:rPr lang="zh-CN" altLang="en-US" sz="1200" b="1" dirty="0" smtClean="0">
                <a:solidFill>
                  <a:schemeClr val="tx2"/>
                </a:solidFill>
                <a:latin typeface="Times New Roman" pitchFamily="18" charset="0"/>
              </a:rPr>
              <a:t>类的设计不依赖抽象类</a:t>
            </a:r>
            <a:r>
              <a:rPr lang="en-US" altLang="zh-CN" sz="1200" b="1" dirty="0" smtClean="0">
                <a:solidFill>
                  <a:schemeClr val="tx2"/>
                </a:solidFill>
                <a:latin typeface="宋体" charset="-122"/>
              </a:rPr>
              <a:t>Geometry</a:t>
            </a:r>
            <a:r>
              <a:rPr lang="zh-CN" altLang="en-US" sz="1200" b="1" dirty="0" smtClean="0">
                <a:solidFill>
                  <a:schemeClr val="tx2"/>
                </a:solidFill>
                <a:latin typeface="Times New Roman" pitchFamily="18" charset="0"/>
              </a:rPr>
              <a:t>的子类</a:t>
            </a:r>
            <a:r>
              <a:rPr lang="zh-CN" altLang="en-US" sz="1200" dirty="0" smtClean="0">
                <a:latin typeface="Times New Roman" pitchFamily="18" charset="0"/>
              </a:rPr>
              <a:t>，当程序再增加一个</a:t>
            </a:r>
            <a:r>
              <a:rPr lang="en-US" altLang="zh-CN" sz="1200" dirty="0" smtClean="0">
                <a:latin typeface="宋体" charset="-122"/>
              </a:rPr>
              <a:t>Geometry</a:t>
            </a:r>
            <a:r>
              <a:rPr lang="zh-CN" altLang="en-US" sz="1200" dirty="0" smtClean="0">
                <a:latin typeface="Times New Roman" pitchFamily="18" charset="0"/>
              </a:rPr>
              <a:t>类的子类时，</a:t>
            </a:r>
            <a:r>
              <a:rPr lang="en-US" altLang="zh-CN" sz="1200" dirty="0" smtClean="0">
                <a:latin typeface="宋体" charset="-122"/>
              </a:rPr>
              <a:t>Pillar</a:t>
            </a:r>
            <a:r>
              <a:rPr lang="zh-CN" altLang="en-US" sz="1200" dirty="0" smtClean="0">
                <a:latin typeface="Times New Roman" pitchFamily="18" charset="0"/>
              </a:rPr>
              <a:t>类不需要做任何修改。</a:t>
            </a:r>
            <a:endParaRPr lang="zh-CN" altLang="en-US" sz="1200" dirty="0" smtClean="0">
              <a:latin typeface="宋体" charset="-122"/>
            </a:endParaRPr>
          </a:p>
          <a:p>
            <a:pPr>
              <a:lnSpc>
                <a:spcPct val="90000"/>
              </a:lnSpc>
              <a:spcBef>
                <a:spcPct val="10000"/>
              </a:spcBef>
              <a:buFont typeface="Wingdings" pitchFamily="2" charset="2"/>
              <a:buNone/>
            </a:pPr>
            <a:endParaRPr lang="en-US" altLang="zh-CN" sz="1200" dirty="0" smtClean="0">
              <a:latin typeface="宋体" charset="-122"/>
            </a:endParaRPr>
          </a:p>
          <a:p>
            <a:pPr>
              <a:lnSpc>
                <a:spcPct val="90000"/>
              </a:lnSpc>
              <a:spcBef>
                <a:spcPct val="10000"/>
              </a:spcBef>
              <a:buFont typeface="Wingdings" pitchFamily="2" charset="2"/>
              <a:buNone/>
            </a:pPr>
            <a:r>
              <a:rPr lang="zh-CN" altLang="en-US" sz="1200" dirty="0" smtClean="0">
                <a:latin typeface="宋体" charset="-122"/>
              </a:rPr>
              <a:t>为了满足</a:t>
            </a:r>
            <a:r>
              <a:rPr lang="zh-CN" altLang="en-US" sz="1200" dirty="0" smtClean="0">
                <a:latin typeface="Times New Roman" pitchFamily="18" charset="0"/>
              </a:rPr>
              <a:t>“</a:t>
            </a:r>
            <a:r>
              <a:rPr lang="zh-CN" altLang="en-US" sz="1200" dirty="0" smtClean="0">
                <a:latin typeface="宋体" charset="-122"/>
              </a:rPr>
              <a:t>开</a:t>
            </a:r>
            <a:r>
              <a:rPr lang="en-US" altLang="zh-CN" sz="1200" dirty="0" smtClean="0">
                <a:latin typeface="Times New Roman" pitchFamily="18" charset="0"/>
                <a:cs typeface="Times New Roman" pitchFamily="18" charset="0"/>
              </a:rPr>
              <a:t>-</a:t>
            </a:r>
            <a:r>
              <a:rPr lang="zh-CN" altLang="en-US" sz="1200" dirty="0" smtClean="0">
                <a:latin typeface="宋体" charset="-122"/>
              </a:rPr>
              <a:t>闭</a:t>
            </a:r>
            <a:r>
              <a:rPr lang="zh-CN" altLang="en-US" sz="1200" dirty="0" smtClean="0">
                <a:latin typeface="Times New Roman" pitchFamily="18" charset="0"/>
              </a:rPr>
              <a:t>”</a:t>
            </a:r>
            <a:r>
              <a:rPr lang="zh-CN" altLang="en-US" sz="1200" dirty="0" smtClean="0">
                <a:latin typeface="宋体" charset="-122"/>
              </a:rPr>
              <a:t>原理，在程序设计好后，首先对</a:t>
            </a:r>
            <a:r>
              <a:rPr lang="en-US" altLang="zh-CN" sz="1200" dirty="0" smtClean="0">
                <a:latin typeface="Times New Roman" pitchFamily="18" charset="0"/>
                <a:cs typeface="Times New Roman" pitchFamily="18" charset="0"/>
              </a:rPr>
              <a:t>abstract</a:t>
            </a:r>
            <a:r>
              <a:rPr lang="zh-CN" altLang="en-US" sz="1200" dirty="0" smtClean="0">
                <a:latin typeface="宋体" charset="-122"/>
              </a:rPr>
              <a:t>类的</a:t>
            </a:r>
            <a:r>
              <a:rPr lang="zh-CN" altLang="en-US" sz="1200" b="1" dirty="0" smtClean="0">
                <a:solidFill>
                  <a:schemeClr val="tx2"/>
                </a:solidFill>
                <a:latin typeface="宋体" charset="-122"/>
              </a:rPr>
              <a:t>修改</a:t>
            </a:r>
            <a:r>
              <a:rPr lang="zh-CN" altLang="en-US" sz="1200" b="1" dirty="0" smtClean="0">
                <a:solidFill>
                  <a:schemeClr val="tx2"/>
                </a:solidFill>
                <a:latin typeface="Times New Roman" pitchFamily="18" charset="0"/>
              </a:rPr>
              <a:t>“</a:t>
            </a:r>
            <a:r>
              <a:rPr lang="zh-CN" altLang="en-US" sz="1200" b="1" dirty="0" smtClean="0">
                <a:solidFill>
                  <a:schemeClr val="tx2"/>
                </a:solidFill>
                <a:latin typeface="宋体" charset="-122"/>
              </a:rPr>
              <a:t>关闭</a:t>
            </a:r>
            <a:r>
              <a:rPr lang="zh-CN" altLang="en-US" sz="1200" dirty="0" smtClean="0">
                <a:solidFill>
                  <a:schemeClr val="tx2"/>
                </a:solidFill>
                <a:latin typeface="Times New Roman" pitchFamily="18" charset="0"/>
              </a:rPr>
              <a:t>”</a:t>
            </a:r>
            <a:r>
              <a:rPr lang="zh-CN" altLang="en-US" sz="1200" dirty="0" smtClean="0">
                <a:latin typeface="宋体" charset="-122"/>
              </a:rPr>
              <a:t>，否则，一旦修改</a:t>
            </a:r>
            <a:r>
              <a:rPr lang="en-US" altLang="zh-CN" sz="1200" dirty="0" smtClean="0">
                <a:latin typeface="Times New Roman" pitchFamily="18" charset="0"/>
                <a:cs typeface="Times New Roman" pitchFamily="18" charset="0"/>
              </a:rPr>
              <a:t>abstract</a:t>
            </a:r>
            <a:r>
              <a:rPr lang="zh-CN" altLang="en-US" sz="1200" dirty="0" smtClean="0">
                <a:latin typeface="宋体" charset="-122"/>
              </a:rPr>
              <a:t>类，比如，为它再增加一个</a:t>
            </a:r>
            <a:r>
              <a:rPr lang="en-US" altLang="zh-CN" sz="1200" dirty="0" smtClean="0">
                <a:latin typeface="Times New Roman" pitchFamily="18" charset="0"/>
                <a:cs typeface="Times New Roman" pitchFamily="18" charset="0"/>
              </a:rPr>
              <a:t>abstract</a:t>
            </a:r>
            <a:r>
              <a:rPr lang="zh-CN" altLang="en-US" sz="1200" dirty="0" smtClean="0">
                <a:latin typeface="宋体" charset="-122"/>
              </a:rPr>
              <a:t>方法，那么</a:t>
            </a:r>
            <a:r>
              <a:rPr lang="en-US" altLang="zh-CN" sz="1200" dirty="0" smtClean="0">
                <a:latin typeface="Times New Roman" pitchFamily="18" charset="0"/>
                <a:cs typeface="Times New Roman" pitchFamily="18" charset="0"/>
              </a:rPr>
              <a:t>abstract</a:t>
            </a:r>
            <a:r>
              <a:rPr lang="zh-CN" altLang="en-US" sz="1200" dirty="0" smtClean="0">
                <a:latin typeface="宋体" charset="-122"/>
              </a:rPr>
              <a:t>类所有的子类都需要做出修改。程序设计好后，应当</a:t>
            </a:r>
            <a:r>
              <a:rPr lang="zh-CN" altLang="en-US" sz="1200" b="1" dirty="0" smtClean="0">
                <a:solidFill>
                  <a:schemeClr val="tx2"/>
                </a:solidFill>
                <a:latin typeface="宋体" charset="-122"/>
              </a:rPr>
              <a:t>对增加</a:t>
            </a:r>
            <a:r>
              <a:rPr lang="en-US" altLang="zh-CN" sz="1200" b="1" dirty="0" smtClean="0">
                <a:solidFill>
                  <a:schemeClr val="tx2"/>
                </a:solidFill>
                <a:latin typeface="Times New Roman" pitchFamily="18" charset="0"/>
                <a:cs typeface="Times New Roman" pitchFamily="18" charset="0"/>
              </a:rPr>
              <a:t>abstract</a:t>
            </a:r>
            <a:r>
              <a:rPr lang="zh-CN" altLang="en-US" sz="1200" b="1" dirty="0" smtClean="0">
                <a:solidFill>
                  <a:schemeClr val="tx2"/>
                </a:solidFill>
                <a:latin typeface="宋体" charset="-122"/>
              </a:rPr>
              <a:t>类的子类</a:t>
            </a:r>
            <a:r>
              <a:rPr lang="zh-CN" altLang="en-US" sz="1200" b="1" dirty="0" smtClean="0">
                <a:solidFill>
                  <a:schemeClr val="tx2"/>
                </a:solidFill>
                <a:latin typeface="Times New Roman" pitchFamily="18" charset="0"/>
              </a:rPr>
              <a:t>“</a:t>
            </a:r>
            <a:r>
              <a:rPr lang="zh-CN" altLang="en-US" sz="1200" b="1" dirty="0" smtClean="0">
                <a:solidFill>
                  <a:schemeClr val="tx2"/>
                </a:solidFill>
                <a:latin typeface="宋体" charset="-122"/>
              </a:rPr>
              <a:t>开放</a:t>
            </a:r>
            <a:r>
              <a:rPr lang="zh-CN" altLang="en-US" sz="1200" b="1" dirty="0" smtClean="0">
                <a:solidFill>
                  <a:schemeClr val="tx2"/>
                </a:solidFill>
                <a:latin typeface="Times New Roman" pitchFamily="18" charset="0"/>
              </a:rPr>
              <a:t>”</a:t>
            </a:r>
            <a:r>
              <a:rPr lang="zh-CN" altLang="en-US" sz="1200" dirty="0" smtClean="0">
                <a:latin typeface="宋体" charset="-122"/>
              </a:rPr>
              <a:t>，即在程序中再增加子类时，不需要修改其它重要的类</a:t>
            </a:r>
            <a:r>
              <a:rPr lang="en-US" altLang="zh-CN" sz="1200" dirty="0" smtClean="0">
                <a:latin typeface="宋体" charset="-122"/>
              </a:rPr>
              <a:t>,</a:t>
            </a:r>
            <a:r>
              <a:rPr lang="zh-CN" altLang="en-US" sz="1200" dirty="0" smtClean="0">
                <a:latin typeface="宋体" charset="-122"/>
              </a:rPr>
              <a:t>即所谓</a:t>
            </a:r>
            <a:r>
              <a:rPr lang="zh-CN" altLang="en-US" sz="1200" b="1" dirty="0" smtClean="0">
                <a:solidFill>
                  <a:schemeClr val="tx2"/>
                </a:solidFill>
                <a:latin typeface="宋体" charset="-122"/>
              </a:rPr>
              <a:t>对扩展开放</a:t>
            </a:r>
            <a:r>
              <a:rPr lang="zh-CN" altLang="en-US" sz="1200" dirty="0" smtClean="0">
                <a:latin typeface="宋体" charset="-122"/>
              </a:rPr>
              <a:t>。</a:t>
            </a:r>
            <a:r>
              <a:rPr lang="zh-CN" altLang="en-US" sz="1200" dirty="0" smtClean="0"/>
              <a:t> </a:t>
            </a:r>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39</a:t>
            </a:fld>
            <a:endParaRPr lang="en-US" altLang="zh-CN" b="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40</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5</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r>
              <a:rPr lang="zh-CN" altLang="en-US" sz="1200" dirty="0" smtClean="0">
                <a:latin typeface="宋体" charset="-122"/>
              </a:rPr>
              <a:t>当然</a:t>
            </a:r>
            <a:r>
              <a:rPr lang="en-US" altLang="zh-CN" sz="1200" dirty="0" smtClean="0">
                <a:latin typeface="宋体" charset="-122"/>
              </a:rPr>
              <a:t>,</a:t>
            </a:r>
            <a:r>
              <a:rPr lang="zh-CN" altLang="en-US" sz="1200" dirty="0" smtClean="0">
                <a:latin typeface="宋体" charset="-122"/>
              </a:rPr>
              <a:t>子类能否继承父类的变量和方法还有一定的限制。下面对其进行详细介绍。</a:t>
            </a:r>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41</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 xmlns:p14="http://schemas.microsoft.com/office/powerpoint/2010/main" val="30483911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42</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 xmlns:p14="http://schemas.microsoft.com/office/powerpoint/2010/main" val="30483911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43</a:t>
            </a:fld>
            <a:endParaRPr lang="en-US" altLang="zh-CN" b="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44</a:t>
            </a:fld>
            <a:endParaRPr lang="en-US" altLang="zh-CN" b="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45</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46</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47</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48</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49</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50</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6</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eaLnBrk="1" hangingPunct="1"/>
            <a:r>
              <a:rPr lang="zh-CN" altLang="en-US" sz="1200" dirty="0" smtClean="0">
                <a:latin typeface="Times New Roman" pitchFamily="18" charset="0"/>
              </a:rPr>
              <a:t>默认的构造方法是无参数的。</a:t>
            </a:r>
            <a:endParaRPr lang="en-US" altLang="zh-CN" dirty="0">
              <a:ea typeface="宋体" panose="02010600030101010101" pitchFamily="2"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51</a:t>
            </a:fld>
            <a:endParaRPr lang="en-US" altLang="zh-CN" b="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52</a:t>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53</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7</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eaLnBrk="1" hangingPunct="1"/>
            <a:r>
              <a:rPr lang="zh-CN" altLang="en-US" sz="1200" dirty="0" smtClean="0">
                <a:latin typeface="Times New Roman" pitchFamily="18" charset="0"/>
              </a:rPr>
              <a:t>默认的构造方法是无参数的。</a:t>
            </a:r>
            <a:endParaRPr lang="en-US" altLang="zh-CN" dirty="0">
              <a:ea typeface="宋体" panose="02010600030101010101" pitchFamily="2"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8</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r>
              <a:rPr lang="zh-CN" altLang="en-US" sz="1200" dirty="0" smtClean="0"/>
              <a:t>父类的</a:t>
            </a:r>
            <a:r>
              <a:rPr lang="en-US" altLang="zh-CN" sz="1200" dirty="0" smtClean="0"/>
              <a:t>private</a:t>
            </a:r>
            <a:r>
              <a:rPr lang="zh-CN" altLang="en-US" sz="1200" dirty="0" smtClean="0"/>
              <a:t>成员变量尽管分配了内存空间， 但它不作为子类的成员变量，即父类的私有成员不归子类管理。方法的继承性与成员变量相同。但若子类和父类不在同一包中，尽管父类的友好成员分配了内存空间，但也不作为子类的成员。</a:t>
            </a:r>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9</a:t>
            </a:fld>
            <a:endParaRPr lang="en-US" altLang="zh-CN" b="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r>
              <a:rPr lang="zh-CN" altLang="en-US" sz="1200" b="1" dirty="0" smtClean="0">
                <a:latin typeface="宋体" charset="-122"/>
              </a:rPr>
              <a:t>示意图中的“叉号”表示子类中声明定义的</a:t>
            </a:r>
            <a:r>
              <a:rPr lang="zh-CN" altLang="en-US" sz="1200" b="1" dirty="0" smtClean="0">
                <a:solidFill>
                  <a:srgbClr val="FF0000"/>
                </a:solidFill>
                <a:latin typeface="宋体" charset="-122"/>
              </a:rPr>
              <a:t>方法</a:t>
            </a:r>
            <a:r>
              <a:rPr lang="zh-CN" altLang="en-US" sz="1200" b="1" dirty="0" smtClean="0">
                <a:latin typeface="宋体" charset="-122"/>
              </a:rPr>
              <a:t>不可以操作这些</a:t>
            </a:r>
            <a:r>
              <a:rPr lang="zh-CN" altLang="en-US" sz="1200" b="1" dirty="0" smtClean="0">
                <a:solidFill>
                  <a:srgbClr val="FF0000"/>
                </a:solidFill>
                <a:latin typeface="宋体" charset="-122"/>
              </a:rPr>
              <a:t>内存单元</a:t>
            </a:r>
            <a:r>
              <a:rPr lang="zh-CN" altLang="en-US" sz="1200" b="1" dirty="0" smtClean="0">
                <a:latin typeface="宋体" charset="-122"/>
              </a:rPr>
              <a:t>，“对号”表示子类中声明定义的</a:t>
            </a:r>
            <a:r>
              <a:rPr lang="zh-CN" altLang="en-US" sz="1200" b="1" dirty="0" smtClean="0">
                <a:solidFill>
                  <a:srgbClr val="FF0000"/>
                </a:solidFill>
                <a:latin typeface="宋体" charset="-122"/>
              </a:rPr>
              <a:t>方法</a:t>
            </a:r>
            <a:r>
              <a:rPr lang="zh-CN" altLang="en-US" sz="1200" b="1" dirty="0" smtClean="0">
                <a:latin typeface="宋体" charset="-122"/>
              </a:rPr>
              <a:t>可以操作这些</a:t>
            </a:r>
            <a:r>
              <a:rPr lang="zh-CN" altLang="en-US" sz="1200" b="1" dirty="0" smtClean="0">
                <a:solidFill>
                  <a:srgbClr val="FF0000"/>
                </a:solidFill>
                <a:latin typeface="宋体" charset="-122"/>
              </a:rPr>
              <a:t>内存单元</a:t>
            </a:r>
            <a:r>
              <a:rPr lang="zh-CN" altLang="en-US" sz="1200" b="1" dirty="0" smtClean="0">
                <a:latin typeface="宋体" charset="-122"/>
              </a:rPr>
              <a:t>。</a:t>
            </a:r>
            <a:r>
              <a:rPr lang="zh-CN" altLang="en-US" sz="1200" dirty="0" smtClean="0">
                <a:latin typeface="宋体" charset="-122"/>
              </a:rPr>
              <a:t> 通过上图，给我们有感觉好象：子类创建对象时似乎浪费了一些内存，因为当用子类创建对象时，父类的成员变量也都分配了内存空间，但只将其中一部分做为子类对象的成员变量，但实际情况并非如此，我们需注意到，</a:t>
            </a:r>
            <a:r>
              <a:rPr lang="zh-CN" altLang="en-US" sz="1200" b="1" dirty="0" smtClean="0">
                <a:latin typeface="宋体" charset="-122"/>
              </a:rPr>
              <a:t>子类中还有一部分方法是从父类继承的，这部分方法却可以操作这部分变量。</a:t>
            </a:r>
            <a:endParaRPr lang="en-US" altLang="zh-CN" sz="1200" b="1" dirty="0" smtClean="0">
              <a:latin typeface="宋体" charset="-122"/>
            </a:endParaRPr>
          </a:p>
          <a:p>
            <a:endParaRPr lang="en-US" altLang="zh-CN" sz="1200" b="1" dirty="0" smtClean="0">
              <a:latin typeface="宋体" charset="-122"/>
            </a:endParaRPr>
          </a:p>
          <a:p>
            <a:r>
              <a:rPr lang="zh-CN" altLang="en-US" sz="1200" dirty="0" smtClean="0">
                <a:latin typeface="宋体" charset="-122"/>
              </a:rPr>
              <a:t>下面的</a:t>
            </a:r>
            <a:r>
              <a:rPr lang="zh-CN" altLang="en-US" sz="1200" u="none" dirty="0" smtClean="0">
                <a:latin typeface="宋体" charset="-122"/>
              </a:rPr>
              <a:t>例子</a:t>
            </a:r>
            <a:r>
              <a:rPr lang="zh-CN" altLang="en-US" sz="1200" dirty="0" smtClean="0">
                <a:latin typeface="宋体" charset="-122"/>
              </a:rPr>
              <a:t>中，子类对象调用继承的方法操作这些未被子类继承却分配了内存空间的变量。</a:t>
            </a:r>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10</a:t>
            </a:fld>
            <a:endParaRPr lang="en-US" altLang="zh-CN"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4" name="Rectangle 1642"/>
          <p:cNvSpPr>
            <a:spLocks noChangeArrowheads="1"/>
          </p:cNvSpPr>
          <p:nvPr/>
        </p:nvSpPr>
        <p:spPr bwMode="gray">
          <a:xfrm>
            <a:off x="3071813" y="0"/>
            <a:ext cx="1417637" cy="6858000"/>
          </a:xfrm>
          <a:prstGeom prst="rect">
            <a:avLst/>
          </a:prstGeom>
          <a:solidFill>
            <a:schemeClr val="accent2">
              <a:alpha val="70195"/>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5" name="Rectangle 1634"/>
          <p:cNvSpPr>
            <a:spLocks noChangeArrowheads="1"/>
          </p:cNvSpPr>
          <p:nvPr/>
        </p:nvSpPr>
        <p:spPr bwMode="gray">
          <a:xfrm>
            <a:off x="0" y="0"/>
            <a:ext cx="3152775" cy="6858000"/>
          </a:xfrm>
          <a:prstGeom prst="rect">
            <a:avLst/>
          </a:prstGeom>
          <a:gradFill rotWithShape="1">
            <a:gsLst>
              <a:gs pos="0">
                <a:schemeClr val="accent2"/>
              </a:gs>
              <a:gs pos="100000">
                <a:schemeClr val="accent2">
                  <a:gamma/>
                  <a:shade val="85882"/>
                  <a:invGamma/>
                </a:schemeClr>
              </a:gs>
            </a:gsLst>
            <a:lin ang="5400000" scaled="1"/>
          </a:gra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6" name="Rectangle 1596"/>
          <p:cNvSpPr>
            <a:spLocks noChangeArrowheads="1"/>
          </p:cNvSpPr>
          <p:nvPr/>
        </p:nvSpPr>
        <p:spPr bwMode="gray">
          <a:xfrm>
            <a:off x="6902450" y="-11113"/>
            <a:ext cx="303213" cy="6858001"/>
          </a:xfrm>
          <a:prstGeom prst="rect">
            <a:avLst/>
          </a:prstGeom>
          <a:solidFill>
            <a:schemeClr val="accent2">
              <a:alpha val="30196"/>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7" name="Rectangle 1597"/>
          <p:cNvSpPr>
            <a:spLocks noChangeArrowheads="1"/>
          </p:cNvSpPr>
          <p:nvPr/>
        </p:nvSpPr>
        <p:spPr bwMode="gray">
          <a:xfrm>
            <a:off x="7158038" y="12700"/>
            <a:ext cx="227012" cy="6858000"/>
          </a:xfrm>
          <a:prstGeom prst="rect">
            <a:avLst/>
          </a:prstGeom>
          <a:solidFill>
            <a:schemeClr val="accent2">
              <a:alpha val="20000"/>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8" name="Rectangle 1592"/>
          <p:cNvSpPr>
            <a:spLocks noChangeArrowheads="1"/>
          </p:cNvSpPr>
          <p:nvPr/>
        </p:nvSpPr>
        <p:spPr bwMode="gray">
          <a:xfrm>
            <a:off x="4375150" y="0"/>
            <a:ext cx="1060450" cy="6858000"/>
          </a:xfrm>
          <a:prstGeom prst="rect">
            <a:avLst/>
          </a:prstGeom>
          <a:solidFill>
            <a:schemeClr val="accent2">
              <a:alpha val="63921"/>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9" name="Rectangle 1593"/>
          <p:cNvSpPr>
            <a:spLocks noChangeArrowheads="1"/>
          </p:cNvSpPr>
          <p:nvPr/>
        </p:nvSpPr>
        <p:spPr bwMode="gray">
          <a:xfrm>
            <a:off x="5359400" y="-17463"/>
            <a:ext cx="728663" cy="6938963"/>
          </a:xfrm>
          <a:prstGeom prst="rect">
            <a:avLst/>
          </a:prstGeom>
          <a:solidFill>
            <a:schemeClr val="accent2">
              <a:alpha val="54117"/>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Rectangle 1594"/>
          <p:cNvSpPr>
            <a:spLocks noChangeArrowheads="1"/>
          </p:cNvSpPr>
          <p:nvPr/>
        </p:nvSpPr>
        <p:spPr bwMode="gray">
          <a:xfrm>
            <a:off x="6018213" y="-19050"/>
            <a:ext cx="547687" cy="6938963"/>
          </a:xfrm>
          <a:prstGeom prst="rect">
            <a:avLst/>
          </a:prstGeom>
          <a:solidFill>
            <a:schemeClr val="accent2">
              <a:alpha val="47058"/>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1" name="Rectangle 1595"/>
          <p:cNvSpPr>
            <a:spLocks noChangeArrowheads="1"/>
          </p:cNvSpPr>
          <p:nvPr/>
        </p:nvSpPr>
        <p:spPr bwMode="gray">
          <a:xfrm>
            <a:off x="6505575" y="0"/>
            <a:ext cx="446088" cy="6858000"/>
          </a:xfrm>
          <a:prstGeom prst="rect">
            <a:avLst/>
          </a:prstGeom>
          <a:solidFill>
            <a:schemeClr val="accent2">
              <a:alpha val="36862"/>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2" name="Rectangle 1622"/>
          <p:cNvSpPr>
            <a:spLocks noChangeArrowheads="1"/>
          </p:cNvSpPr>
          <p:nvPr/>
        </p:nvSpPr>
        <p:spPr bwMode="gray">
          <a:xfrm>
            <a:off x="7339013" y="52388"/>
            <a:ext cx="136525" cy="6858000"/>
          </a:xfrm>
          <a:prstGeom prst="rect">
            <a:avLst/>
          </a:prstGeom>
          <a:solidFill>
            <a:schemeClr val="accent2">
              <a:alpha val="14902"/>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3" name="Rectangle 1623"/>
          <p:cNvSpPr>
            <a:spLocks noChangeArrowheads="1"/>
          </p:cNvSpPr>
          <p:nvPr/>
        </p:nvSpPr>
        <p:spPr bwMode="gray">
          <a:xfrm>
            <a:off x="8366125" y="20638"/>
            <a:ext cx="344488" cy="6858000"/>
          </a:xfrm>
          <a:prstGeom prst="rect">
            <a:avLst/>
          </a:prstGeom>
          <a:solidFill>
            <a:schemeClr val="accent2">
              <a:alpha val="23137"/>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4" name="Rectangle 1624"/>
          <p:cNvSpPr>
            <a:spLocks noChangeArrowheads="1"/>
          </p:cNvSpPr>
          <p:nvPr/>
        </p:nvSpPr>
        <p:spPr bwMode="gray">
          <a:xfrm>
            <a:off x="8664575" y="0"/>
            <a:ext cx="474663" cy="6858000"/>
          </a:xfrm>
          <a:prstGeom prst="rect">
            <a:avLst/>
          </a:prstGeom>
          <a:solidFill>
            <a:schemeClr val="accent2">
              <a:alpha val="27843"/>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 name="Rectangle 1643"/>
          <p:cNvSpPr>
            <a:spLocks noChangeArrowheads="1"/>
          </p:cNvSpPr>
          <p:nvPr/>
        </p:nvSpPr>
        <p:spPr bwMode="gray">
          <a:xfrm>
            <a:off x="7953375" y="4763"/>
            <a:ext cx="136525" cy="6858000"/>
          </a:xfrm>
          <a:prstGeom prst="rect">
            <a:avLst/>
          </a:prstGeom>
          <a:solidFill>
            <a:schemeClr val="accent2">
              <a:alpha val="5882"/>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6" name="Rectangle 1644"/>
          <p:cNvSpPr>
            <a:spLocks noChangeArrowheads="1"/>
          </p:cNvSpPr>
          <p:nvPr/>
        </p:nvSpPr>
        <p:spPr bwMode="gray">
          <a:xfrm>
            <a:off x="8045450" y="4763"/>
            <a:ext cx="168275" cy="6858000"/>
          </a:xfrm>
          <a:prstGeom prst="rect">
            <a:avLst/>
          </a:prstGeom>
          <a:solidFill>
            <a:schemeClr val="accent2">
              <a:alpha val="12157"/>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7" name="Rectangle 1645"/>
          <p:cNvSpPr>
            <a:spLocks noChangeArrowheads="1"/>
          </p:cNvSpPr>
          <p:nvPr/>
        </p:nvSpPr>
        <p:spPr bwMode="gray">
          <a:xfrm>
            <a:off x="8177213" y="-11113"/>
            <a:ext cx="230187" cy="6858001"/>
          </a:xfrm>
          <a:prstGeom prst="rect">
            <a:avLst/>
          </a:prstGeom>
          <a:solidFill>
            <a:schemeClr val="accent2">
              <a:alpha val="18039"/>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436847" name="Rectangle 1647"/>
          <p:cNvSpPr>
            <a:spLocks noGrp="1" noChangeArrowheads="1"/>
          </p:cNvSpPr>
          <p:nvPr>
            <p:ph type="ctrTitle" sz="quarter"/>
          </p:nvPr>
        </p:nvSpPr>
        <p:spPr bwMode="gray">
          <a:xfrm>
            <a:off x="3802063" y="1314450"/>
            <a:ext cx="5105400" cy="1470025"/>
          </a:xfrm>
        </p:spPr>
        <p:txBody>
          <a:bodyPr/>
          <a:lstStyle>
            <a:lvl1pPr algn="ctr">
              <a:defRPr sz="4400"/>
            </a:lvl1pPr>
          </a:lstStyle>
          <a:p>
            <a:pPr lvl="0"/>
            <a:r>
              <a:rPr lang="zh-CN" altLang="en-US" noProof="0" dirty="0"/>
              <a:t>按一下以編輯母片標題樣式</a:t>
            </a:r>
          </a:p>
        </p:txBody>
      </p:sp>
      <p:sp>
        <p:nvSpPr>
          <p:cNvPr id="436848" name="Rectangle 1648"/>
          <p:cNvSpPr>
            <a:spLocks noGrp="1" noChangeArrowheads="1"/>
          </p:cNvSpPr>
          <p:nvPr>
            <p:ph type="subTitle" sz="quarter" idx="1"/>
          </p:nvPr>
        </p:nvSpPr>
        <p:spPr bwMode="gray">
          <a:xfrm>
            <a:off x="3810000" y="2762250"/>
            <a:ext cx="5151438" cy="757238"/>
          </a:xfrm>
        </p:spPr>
        <p:txBody>
          <a:bodyPr/>
          <a:lstStyle>
            <a:lvl1pPr marL="0" indent="0" algn="ctr">
              <a:buFont typeface="Wingdings" panose="05000000000000000000" pitchFamily="2" charset="2"/>
              <a:buNone/>
              <a:defRPr sz="2000" b="0">
                <a:solidFill>
                  <a:schemeClr val="tx1"/>
                </a:solidFill>
              </a:defRPr>
            </a:lvl1pPr>
          </a:lstStyle>
          <a:p>
            <a:pPr lvl="0"/>
            <a:r>
              <a:rPr lang="zh-CN" altLang="en-US" noProof="0"/>
              <a:t>按一下以編輯母片副標題樣式</a:t>
            </a:r>
          </a:p>
        </p:txBody>
      </p:sp>
      <p:sp>
        <p:nvSpPr>
          <p:cNvPr id="18" name="Rectangle 1650"/>
          <p:cNvSpPr>
            <a:spLocks noGrp="1" noChangeArrowheads="1"/>
          </p:cNvSpPr>
          <p:nvPr>
            <p:ph type="ftr" sz="quarter" idx="10"/>
          </p:nvPr>
        </p:nvSpPr>
        <p:spPr bwMode="gray">
          <a:xfrm>
            <a:off x="3552825" y="6534150"/>
            <a:ext cx="2895600" cy="234950"/>
          </a:xfrm>
        </p:spPr>
        <p:txBody>
          <a:bodyPr/>
          <a:lstStyle>
            <a:lvl1pPr>
              <a:defRPr/>
            </a:lvl1pPr>
          </a:lstStyle>
          <a:p>
            <a:pPr>
              <a:defRPr/>
            </a:pPr>
            <a:endParaRPr lang="en-US" altLang="zh-CN"/>
          </a:p>
        </p:txBody>
      </p:sp>
      <p:sp>
        <p:nvSpPr>
          <p:cNvPr id="19" name="Rectangle 1649"/>
          <p:cNvSpPr>
            <a:spLocks noGrp="1" noChangeArrowheads="1"/>
          </p:cNvSpPr>
          <p:nvPr>
            <p:ph type="dt" sz="quarter" idx="11"/>
          </p:nvPr>
        </p:nvSpPr>
        <p:spPr bwMode="gray">
          <a:xfrm>
            <a:off x="6900863" y="6526213"/>
            <a:ext cx="2133600" cy="274637"/>
          </a:xfrm>
        </p:spPr>
        <p:txBody>
          <a:bodyPr/>
          <a:lstStyle>
            <a:lvl1pPr>
              <a:defRPr/>
            </a:lvl1pPr>
          </a:lstStyle>
          <a:p>
            <a:pPr>
              <a:defRPr/>
            </a:pPr>
            <a:endParaRPr lang="en-US" altLang="zh-CN"/>
          </a:p>
        </p:txBody>
      </p:sp>
      <p:sp>
        <p:nvSpPr>
          <p:cNvPr id="20" name="Rectangle 1651"/>
          <p:cNvSpPr>
            <a:spLocks noGrp="1" noChangeArrowheads="1"/>
          </p:cNvSpPr>
          <p:nvPr>
            <p:ph type="sldNum" sz="quarter" idx="12"/>
          </p:nvPr>
        </p:nvSpPr>
        <p:spPr bwMode="gray">
          <a:xfrm>
            <a:off x="3011488" y="6527800"/>
            <a:ext cx="373062" cy="234950"/>
          </a:xfrm>
        </p:spPr>
        <p:txBody>
          <a:bodyPr/>
          <a:lstStyle>
            <a:lvl1pPr>
              <a:defRPr/>
            </a:lvl1pPr>
          </a:lstStyle>
          <a:p>
            <a:pPr>
              <a:defRPr/>
            </a:pPr>
            <a:fld id="{B04E2EBD-3029-4DEC-8E6E-8C247268AFBC}" type="slidenum">
              <a:rPr lang="zh-CN" altLang="en-US"/>
              <a:pPr>
                <a:defRPr/>
              </a:pPr>
              <a:t>‹#›</a:t>
            </a:fld>
            <a:endParaRPr lang="en-US" altLang="zh-CN"/>
          </a:p>
        </p:txBody>
      </p:sp>
    </p:spTree>
    <p:extLst>
      <p:ext uri="{BB962C8B-B14F-4D97-AF65-F5344CB8AC3E}">
        <p14:creationId xmlns:p14="http://schemas.microsoft.com/office/powerpoint/2010/main" xmlns="" val="112974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2" presetClass="entr" presetSubtype="1" fill="hold"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nodeType="withEffect">
                                  <p:stCondLst>
                                    <p:cond delay="80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47" presetClass="entr" presetSubtype="0" fill="hold" nodeType="withEffect">
                                  <p:stCondLst>
                                    <p:cond delay="11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15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anim calcmode="lin" valueType="num">
                                      <p:cBhvr>
                                        <p:cTn id="25" dur="500" fill="hold"/>
                                        <p:tgtEl>
                                          <p:spTgt spid="11"/>
                                        </p:tgtEl>
                                        <p:attrNameLst>
                                          <p:attrName>ppt_x</p:attrName>
                                        </p:attrNameLst>
                                      </p:cBhvr>
                                      <p:tavLst>
                                        <p:tav tm="0">
                                          <p:val>
                                            <p:strVal val="#ppt_x"/>
                                          </p:val>
                                        </p:tav>
                                        <p:tav tm="100000">
                                          <p:val>
                                            <p:strVal val="#ppt_x"/>
                                          </p:val>
                                        </p:tav>
                                      </p:tavLst>
                                    </p:anim>
                                    <p:anim calcmode="lin" valueType="num">
                                      <p:cBhvr>
                                        <p:cTn id="26" dur="500" fill="hold"/>
                                        <p:tgtEl>
                                          <p:spTgt spid="11"/>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1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anim calcmode="lin" valueType="num">
                                      <p:cBhvr>
                                        <p:cTn id="30" dur="500" fill="hold"/>
                                        <p:tgtEl>
                                          <p:spTgt spid="6"/>
                                        </p:tgtEl>
                                        <p:attrNameLst>
                                          <p:attrName>ppt_x</p:attrName>
                                        </p:attrNameLst>
                                      </p:cBhvr>
                                      <p:tavLst>
                                        <p:tav tm="0">
                                          <p:val>
                                            <p:strVal val="#ppt_x"/>
                                          </p:val>
                                        </p:tav>
                                        <p:tav tm="100000">
                                          <p:val>
                                            <p:strVal val="#ppt_x"/>
                                          </p:val>
                                        </p:tav>
                                      </p:tavLst>
                                    </p:anim>
                                    <p:anim calcmode="lin" valueType="num">
                                      <p:cBhvr>
                                        <p:cTn id="31" dur="500" fill="hold"/>
                                        <p:tgtEl>
                                          <p:spTgt spid="6"/>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23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anim calcmode="lin" valueType="num">
                                      <p:cBhvr>
                                        <p:cTn id="35" dur="500" fill="hold"/>
                                        <p:tgtEl>
                                          <p:spTgt spid="7"/>
                                        </p:tgtEl>
                                        <p:attrNameLst>
                                          <p:attrName>ppt_x</p:attrName>
                                        </p:attrNameLst>
                                      </p:cBhvr>
                                      <p:tavLst>
                                        <p:tav tm="0">
                                          <p:val>
                                            <p:strVal val="#ppt_x"/>
                                          </p:val>
                                        </p:tav>
                                        <p:tav tm="100000">
                                          <p:val>
                                            <p:strVal val="#ppt_x"/>
                                          </p:val>
                                        </p:tav>
                                      </p:tavLst>
                                    </p:anim>
                                    <p:anim calcmode="lin" valueType="num">
                                      <p:cBhvr>
                                        <p:cTn id="36" dur="500" fill="hold"/>
                                        <p:tgtEl>
                                          <p:spTgt spid="7"/>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26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anim calcmode="lin" valueType="num">
                                      <p:cBhvr>
                                        <p:cTn id="40" dur="500" fill="hold"/>
                                        <p:tgtEl>
                                          <p:spTgt spid="12"/>
                                        </p:tgtEl>
                                        <p:attrNameLst>
                                          <p:attrName>ppt_x</p:attrName>
                                        </p:attrNameLst>
                                      </p:cBhvr>
                                      <p:tavLst>
                                        <p:tav tm="0">
                                          <p:val>
                                            <p:strVal val="#ppt_x"/>
                                          </p:val>
                                        </p:tav>
                                        <p:tav tm="100000">
                                          <p:val>
                                            <p:strVal val="#ppt_x"/>
                                          </p:val>
                                        </p:tav>
                                      </p:tavLst>
                                    </p:anim>
                                    <p:anim calcmode="lin" valueType="num">
                                      <p:cBhvr>
                                        <p:cTn id="41" dur="500" fill="hold"/>
                                        <p:tgtEl>
                                          <p:spTgt spid="12"/>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260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anim calcmode="lin" valueType="num">
                                      <p:cBhvr>
                                        <p:cTn id="45" dur="500" fill="hold"/>
                                        <p:tgtEl>
                                          <p:spTgt spid="16"/>
                                        </p:tgtEl>
                                        <p:attrNameLst>
                                          <p:attrName>ppt_x</p:attrName>
                                        </p:attrNameLst>
                                      </p:cBhvr>
                                      <p:tavLst>
                                        <p:tav tm="0">
                                          <p:val>
                                            <p:strVal val="#ppt_x"/>
                                          </p:val>
                                        </p:tav>
                                        <p:tav tm="100000">
                                          <p:val>
                                            <p:strVal val="#ppt_x"/>
                                          </p:val>
                                        </p:tav>
                                      </p:tavLst>
                                    </p:anim>
                                    <p:anim calcmode="lin" valueType="num">
                                      <p:cBhvr>
                                        <p:cTn id="46" dur="500" fill="hold"/>
                                        <p:tgtEl>
                                          <p:spTgt spid="16"/>
                                        </p:tgtEl>
                                        <p:attrNameLst>
                                          <p:attrName>ppt_y</p:attrName>
                                        </p:attrNameLst>
                                      </p:cBhvr>
                                      <p:tavLst>
                                        <p:tav tm="0">
                                          <p:val>
                                            <p:strVal val="#ppt_y-.1"/>
                                          </p:val>
                                        </p:tav>
                                        <p:tav tm="100000">
                                          <p:val>
                                            <p:strVal val="#ppt_y"/>
                                          </p:val>
                                        </p:tav>
                                      </p:tavLst>
                                    </p:anim>
                                  </p:childTnLst>
                                </p:cTn>
                              </p:par>
                              <p:par>
                                <p:cTn id="47" presetID="47" presetClass="entr" presetSubtype="0" fill="hold" nodeType="withEffect">
                                  <p:stCondLst>
                                    <p:cond delay="250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anim calcmode="lin" valueType="num">
                                      <p:cBhvr>
                                        <p:cTn id="50" dur="500" fill="hold"/>
                                        <p:tgtEl>
                                          <p:spTgt spid="15"/>
                                        </p:tgtEl>
                                        <p:attrNameLst>
                                          <p:attrName>ppt_x</p:attrName>
                                        </p:attrNameLst>
                                      </p:cBhvr>
                                      <p:tavLst>
                                        <p:tav tm="0">
                                          <p:val>
                                            <p:strVal val="#ppt_x"/>
                                          </p:val>
                                        </p:tav>
                                        <p:tav tm="100000">
                                          <p:val>
                                            <p:strVal val="#ppt_x"/>
                                          </p:val>
                                        </p:tav>
                                      </p:tavLst>
                                    </p:anim>
                                    <p:anim calcmode="lin" valueType="num">
                                      <p:cBhvr>
                                        <p:cTn id="51" dur="500" fill="hold"/>
                                        <p:tgtEl>
                                          <p:spTgt spid="15"/>
                                        </p:tgtEl>
                                        <p:attrNameLst>
                                          <p:attrName>ppt_y</p:attrName>
                                        </p:attrNameLst>
                                      </p:cBhvr>
                                      <p:tavLst>
                                        <p:tav tm="0">
                                          <p:val>
                                            <p:strVal val="#ppt_y-.1"/>
                                          </p:val>
                                        </p:tav>
                                        <p:tav tm="100000">
                                          <p:val>
                                            <p:strVal val="#ppt_y"/>
                                          </p:val>
                                        </p:tav>
                                      </p:tavLst>
                                    </p:anim>
                                  </p:childTnLst>
                                </p:cTn>
                              </p:par>
                              <p:par>
                                <p:cTn id="52" presetID="47" presetClass="entr" presetSubtype="0" fill="hold" nodeType="withEffect">
                                  <p:stCondLst>
                                    <p:cond delay="240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anim calcmode="lin" valueType="num">
                                      <p:cBhvr>
                                        <p:cTn id="55" dur="500" fill="hold"/>
                                        <p:tgtEl>
                                          <p:spTgt spid="17"/>
                                        </p:tgtEl>
                                        <p:attrNameLst>
                                          <p:attrName>ppt_x</p:attrName>
                                        </p:attrNameLst>
                                      </p:cBhvr>
                                      <p:tavLst>
                                        <p:tav tm="0">
                                          <p:val>
                                            <p:strVal val="#ppt_x"/>
                                          </p:val>
                                        </p:tav>
                                        <p:tav tm="100000">
                                          <p:val>
                                            <p:strVal val="#ppt_x"/>
                                          </p:val>
                                        </p:tav>
                                      </p:tavLst>
                                    </p:anim>
                                    <p:anim calcmode="lin" valueType="num">
                                      <p:cBhvr>
                                        <p:cTn id="56" dur="500" fill="hold"/>
                                        <p:tgtEl>
                                          <p:spTgt spid="17"/>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200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anim calcmode="lin" valueType="num">
                                      <p:cBhvr>
                                        <p:cTn id="60" dur="500" fill="hold"/>
                                        <p:tgtEl>
                                          <p:spTgt spid="13"/>
                                        </p:tgtEl>
                                        <p:attrNameLst>
                                          <p:attrName>ppt_x</p:attrName>
                                        </p:attrNameLst>
                                      </p:cBhvr>
                                      <p:tavLst>
                                        <p:tav tm="0">
                                          <p:val>
                                            <p:strVal val="#ppt_x"/>
                                          </p:val>
                                        </p:tav>
                                        <p:tav tm="100000">
                                          <p:val>
                                            <p:strVal val="#ppt_x"/>
                                          </p:val>
                                        </p:tav>
                                      </p:tavLst>
                                    </p:anim>
                                    <p:anim calcmode="lin" valueType="num">
                                      <p:cBhvr>
                                        <p:cTn id="61" dur="500" fill="hold"/>
                                        <p:tgtEl>
                                          <p:spTgt spid="13"/>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180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anim calcmode="lin" valueType="num">
                                      <p:cBhvr>
                                        <p:cTn id="65" dur="500" fill="hold"/>
                                        <p:tgtEl>
                                          <p:spTgt spid="14"/>
                                        </p:tgtEl>
                                        <p:attrNameLst>
                                          <p:attrName>ppt_x</p:attrName>
                                        </p:attrNameLst>
                                      </p:cBhvr>
                                      <p:tavLst>
                                        <p:tav tm="0">
                                          <p:val>
                                            <p:strVal val="#ppt_x"/>
                                          </p:val>
                                        </p:tav>
                                        <p:tav tm="100000">
                                          <p:val>
                                            <p:strVal val="#ppt_x"/>
                                          </p:val>
                                        </p:tav>
                                      </p:tavLst>
                                    </p:anim>
                                    <p:anim calcmode="lin" valueType="num">
                                      <p:cBhvr>
                                        <p:cTn id="66" dur="500" fill="hold"/>
                                        <p:tgtEl>
                                          <p:spTgt spid="14"/>
                                        </p:tgtEl>
                                        <p:attrNameLst>
                                          <p:attrName>ppt_y</p:attrName>
                                        </p:attrNameLst>
                                      </p:cBhvr>
                                      <p:tavLst>
                                        <p:tav tm="0">
                                          <p:val>
                                            <p:strVal val="#ppt_y-.1"/>
                                          </p:val>
                                        </p:tav>
                                        <p:tav tm="100000">
                                          <p:val>
                                            <p:strVal val="#ppt_y"/>
                                          </p:val>
                                        </p:tav>
                                      </p:tavLst>
                                    </p:anim>
                                  </p:childTnLst>
                                </p:cTn>
                              </p:par>
                            </p:childTnLst>
                          </p:cTn>
                        </p:par>
                        <p:par>
                          <p:cTn id="67" fill="hold">
                            <p:stCondLst>
                              <p:cond delay="3100"/>
                            </p:stCondLst>
                            <p:childTnLst>
                              <p:par>
                                <p:cTn id="68" presetID="6" presetClass="emph" presetSubtype="0" fill="hold" nodeType="afterEffect">
                                  <p:stCondLst>
                                    <p:cond delay="0"/>
                                  </p:stCondLst>
                                  <p:childTnLst>
                                    <p:animScale>
                                      <p:cBhvr>
                                        <p:cTn id="69" dur="500" fill="hold"/>
                                        <p:tgtEl>
                                          <p:spTgt spid="5"/>
                                        </p:tgtEl>
                                      </p:cBhvr>
                                      <p:by x="150000" y="150000"/>
                                    </p:animScale>
                                  </p:childTnLst>
                                </p:cTn>
                              </p:par>
                              <p:par>
                                <p:cTn id="70" presetID="6" presetClass="emph" presetSubtype="0" fill="hold" nodeType="withEffect">
                                  <p:stCondLst>
                                    <p:cond delay="200"/>
                                  </p:stCondLst>
                                  <p:childTnLst>
                                    <p:animScale>
                                      <p:cBhvr>
                                        <p:cTn id="71" dur="500" fill="hold"/>
                                        <p:tgtEl>
                                          <p:spTgt spid="8"/>
                                        </p:tgtEl>
                                      </p:cBhvr>
                                      <p:by x="150000" y="150000"/>
                                    </p:animScale>
                                  </p:childTnLst>
                                </p:cTn>
                              </p:par>
                              <p:par>
                                <p:cTn id="72" presetID="6" presetClass="emph" presetSubtype="0" fill="hold" nodeType="withEffect">
                                  <p:stCondLst>
                                    <p:cond delay="400"/>
                                  </p:stCondLst>
                                  <p:childTnLst>
                                    <p:animScale>
                                      <p:cBhvr>
                                        <p:cTn id="73" dur="500" fill="hold"/>
                                        <p:tgtEl>
                                          <p:spTgt spid="9"/>
                                        </p:tgtEl>
                                      </p:cBhvr>
                                      <p:by x="150000" y="150000"/>
                                    </p:animScale>
                                  </p:childTnLst>
                                </p:cTn>
                              </p:par>
                              <p:par>
                                <p:cTn id="74" presetID="6" presetClass="emph" presetSubtype="0" fill="hold" nodeType="withEffect">
                                  <p:stCondLst>
                                    <p:cond delay="800"/>
                                  </p:stCondLst>
                                  <p:childTnLst>
                                    <p:animScale>
                                      <p:cBhvr>
                                        <p:cTn id="75" dur="500" fill="hold"/>
                                        <p:tgtEl>
                                          <p:spTgt spid="10"/>
                                        </p:tgtEl>
                                      </p:cBhvr>
                                      <p:by x="150000" y="150000"/>
                                    </p:animScale>
                                  </p:childTnLst>
                                </p:cTn>
                              </p:par>
                              <p:par>
                                <p:cTn id="76" presetID="6" presetClass="emph" presetSubtype="0" fill="hold" nodeType="withEffect">
                                  <p:stCondLst>
                                    <p:cond delay="1100"/>
                                  </p:stCondLst>
                                  <p:childTnLst>
                                    <p:animScale>
                                      <p:cBhvr>
                                        <p:cTn id="77" dur="500" fill="hold"/>
                                        <p:tgtEl>
                                          <p:spTgt spid="11"/>
                                        </p:tgtEl>
                                      </p:cBhvr>
                                      <p:by x="150000" y="150000"/>
                                    </p:animScale>
                                  </p:childTnLst>
                                </p:cTn>
                              </p:par>
                              <p:par>
                                <p:cTn id="78" presetID="6" presetClass="emph" presetSubtype="0" fill="hold" nodeType="withEffect">
                                  <p:stCondLst>
                                    <p:cond delay="1400"/>
                                  </p:stCondLst>
                                  <p:childTnLst>
                                    <p:animScale>
                                      <p:cBhvr>
                                        <p:cTn id="79" dur="500" fill="hold"/>
                                        <p:tgtEl>
                                          <p:spTgt spid="6"/>
                                        </p:tgtEl>
                                      </p:cBhvr>
                                      <p:by x="150000" y="150000"/>
                                    </p:animScale>
                                  </p:childTnLst>
                                </p:cTn>
                              </p:par>
                              <p:par>
                                <p:cTn id="80" presetID="6" presetClass="emph" presetSubtype="0" fill="hold" nodeType="withEffect">
                                  <p:stCondLst>
                                    <p:cond delay="1700"/>
                                  </p:stCondLst>
                                  <p:childTnLst>
                                    <p:animScale>
                                      <p:cBhvr>
                                        <p:cTn id="81" dur="500" fill="hold"/>
                                        <p:tgtEl>
                                          <p:spTgt spid="7"/>
                                        </p:tgtEl>
                                      </p:cBhvr>
                                      <p:by x="150000" y="150000"/>
                                    </p:animScale>
                                  </p:childTnLst>
                                </p:cTn>
                              </p:par>
                              <p:par>
                                <p:cTn id="82" presetID="6" presetClass="emph" presetSubtype="0" fill="hold" nodeType="withEffect">
                                  <p:stCondLst>
                                    <p:cond delay="2000"/>
                                  </p:stCondLst>
                                  <p:childTnLst>
                                    <p:animScale>
                                      <p:cBhvr>
                                        <p:cTn id="83" dur="500" fill="hold"/>
                                        <p:tgtEl>
                                          <p:spTgt spid="12"/>
                                        </p:tgtEl>
                                      </p:cBhvr>
                                      <p:by x="150000" y="150000"/>
                                    </p:animScale>
                                  </p:childTnLst>
                                </p:cTn>
                              </p:par>
                              <p:par>
                                <p:cTn id="84" presetID="6" presetClass="emph" presetSubtype="0" fill="hold" nodeType="withEffect">
                                  <p:stCondLst>
                                    <p:cond delay="2200"/>
                                  </p:stCondLst>
                                  <p:childTnLst>
                                    <p:animScale>
                                      <p:cBhvr>
                                        <p:cTn id="85" dur="500" fill="hold"/>
                                        <p:tgtEl>
                                          <p:spTgt spid="13"/>
                                        </p:tgtEl>
                                      </p:cBhvr>
                                      <p:by x="150000" y="150000"/>
                                    </p:animScale>
                                  </p:childTnLst>
                                </p:cTn>
                              </p:par>
                              <p:par>
                                <p:cTn id="86" presetID="6" presetClass="emph" presetSubtype="0" fill="hold" nodeType="withEffect">
                                  <p:stCondLst>
                                    <p:cond delay="2300"/>
                                  </p:stCondLst>
                                  <p:childTnLst>
                                    <p:animScale>
                                      <p:cBhvr>
                                        <p:cTn id="87" dur="500" fill="hold"/>
                                        <p:tgtEl>
                                          <p:spTgt spid="14"/>
                                        </p:tgtEl>
                                      </p:cBhvr>
                                      <p:by x="150000" y="150000"/>
                                    </p:animScale>
                                  </p:childTnLst>
                                </p:cTn>
                              </p:par>
                            </p:childTnLst>
                          </p:cTn>
                        </p:par>
                        <p:par>
                          <p:cTn id="88" fill="hold">
                            <p:stCondLst>
                              <p:cond delay="5900"/>
                            </p:stCondLst>
                            <p:childTnLst>
                              <p:par>
                                <p:cTn id="89" presetID="6" presetClass="emph" presetSubtype="0" fill="hold" nodeType="afterEffect">
                                  <p:stCondLst>
                                    <p:cond delay="0"/>
                                  </p:stCondLst>
                                  <p:childTnLst>
                                    <p:animScale>
                                      <p:cBhvr>
                                        <p:cTn id="90" dur="500" fill="hold"/>
                                        <p:tgtEl>
                                          <p:spTgt spid="4"/>
                                        </p:tgtEl>
                                      </p:cBhvr>
                                      <p:by x="150000" y="150000"/>
                                    </p:animScale>
                                  </p:childTnLst>
                                </p:cTn>
                              </p:par>
                              <p:par>
                                <p:cTn id="91" presetID="6" presetClass="emph" presetSubtype="0" fill="hold" nodeType="withEffect">
                                  <p:stCondLst>
                                    <p:cond delay="400"/>
                                  </p:stCondLst>
                                  <p:childTnLst>
                                    <p:animScale>
                                      <p:cBhvr>
                                        <p:cTn id="92" dur="500" fill="hold"/>
                                        <p:tgtEl>
                                          <p:spTgt spid="15"/>
                                        </p:tgtEl>
                                      </p:cBhvr>
                                      <p:by x="150000" y="150000"/>
                                    </p:animScale>
                                  </p:childTnLst>
                                </p:cTn>
                              </p:par>
                              <p:par>
                                <p:cTn id="93" presetID="6" presetClass="emph" presetSubtype="0" fill="hold" nodeType="withEffect">
                                  <p:stCondLst>
                                    <p:cond delay="800"/>
                                  </p:stCondLst>
                                  <p:childTnLst>
                                    <p:animScale>
                                      <p:cBhvr>
                                        <p:cTn id="94" dur="500" fill="hold"/>
                                        <p:tgtEl>
                                          <p:spTgt spid="16"/>
                                        </p:tgtEl>
                                      </p:cBhvr>
                                      <p:by x="150000" y="150000"/>
                                    </p:animScale>
                                  </p:childTnLst>
                                </p:cTn>
                              </p:par>
                              <p:par>
                                <p:cTn id="95" presetID="6" presetClass="emph" presetSubtype="0" fill="hold" nodeType="withEffect">
                                  <p:stCondLst>
                                    <p:cond delay="1100"/>
                                  </p:stCondLst>
                                  <p:childTnLst>
                                    <p:animScale>
                                      <p:cBhvr>
                                        <p:cTn id="96" dur="500" fill="hold"/>
                                        <p:tgtEl>
                                          <p:spTgt spid="1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13A42F47-74C9-4A15-869F-B4D800166364}" type="slidenum">
              <a:rPr lang="zh-CN" altLang="en-US"/>
              <a:pPr>
                <a:defRPr/>
              </a:pPr>
              <a:t>‹#›</a:t>
            </a:fld>
            <a:endParaRPr lang="en-US" altLang="zh-CN"/>
          </a:p>
        </p:txBody>
      </p:sp>
    </p:spTree>
    <p:extLst>
      <p:ext uri="{BB962C8B-B14F-4D97-AF65-F5344CB8AC3E}">
        <p14:creationId xmlns:p14="http://schemas.microsoft.com/office/powerpoint/2010/main" xmlns="" val="1818865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8338" y="65088"/>
            <a:ext cx="1995487" cy="64595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30288" y="65088"/>
            <a:ext cx="5835650" cy="64595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E3529580-A285-4EE2-9DBB-BCD0B7CD19DE}" type="slidenum">
              <a:rPr lang="zh-CN" altLang="en-US"/>
              <a:pPr>
                <a:defRPr/>
              </a:pPr>
              <a:t>‹#›</a:t>
            </a:fld>
            <a:endParaRPr lang="en-US" altLang="zh-CN"/>
          </a:p>
        </p:txBody>
      </p:sp>
    </p:spTree>
    <p:extLst>
      <p:ext uri="{BB962C8B-B14F-4D97-AF65-F5344CB8AC3E}">
        <p14:creationId xmlns:p14="http://schemas.microsoft.com/office/powerpoint/2010/main" xmlns="" val="429103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055688" y="65088"/>
            <a:ext cx="7958137" cy="1011237"/>
          </a:xfrm>
        </p:spPr>
        <p:txBody>
          <a:bodyPr/>
          <a:lstStyle/>
          <a:p>
            <a:r>
              <a:rPr lang="zh-CN" altLang="en-US"/>
              <a:t>单击此处编辑母版标题样式</a:t>
            </a:r>
          </a:p>
        </p:txBody>
      </p:sp>
      <p:sp>
        <p:nvSpPr>
          <p:cNvPr id="3" name="图表占位符 2"/>
          <p:cNvSpPr>
            <a:spLocks noGrp="1"/>
          </p:cNvSpPr>
          <p:nvPr>
            <p:ph type="chart" idx="1"/>
          </p:nvPr>
        </p:nvSpPr>
        <p:spPr>
          <a:xfrm>
            <a:off x="1030288" y="1163638"/>
            <a:ext cx="7961312" cy="5360987"/>
          </a:xfrm>
        </p:spPr>
        <p:txBody>
          <a:bodyPr/>
          <a:lstStyle/>
          <a:p>
            <a:pPr lvl="0"/>
            <a:endParaRPr lang="zh-CN" altLang="en-US" noProof="0"/>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C3C787F2-FB59-43BA-B988-201E4767008D}" type="slidenum">
              <a:rPr lang="zh-CN" altLang="en-US"/>
              <a:pPr>
                <a:defRPr/>
              </a:pPr>
              <a:t>‹#›</a:t>
            </a:fld>
            <a:endParaRPr lang="en-US" altLang="zh-CN"/>
          </a:p>
        </p:txBody>
      </p:sp>
    </p:spTree>
    <p:extLst>
      <p:ext uri="{BB962C8B-B14F-4D97-AF65-F5344CB8AC3E}">
        <p14:creationId xmlns:p14="http://schemas.microsoft.com/office/powerpoint/2010/main" xmlns="" val="217582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583DBAEB-DCCE-498C-A008-1C7A5FDA32C6}" type="slidenum">
              <a:rPr lang="zh-CN" altLang="en-US"/>
              <a:pPr>
                <a:defRPr/>
              </a:pPr>
              <a:t>‹#›</a:t>
            </a:fld>
            <a:endParaRPr lang="en-US" altLang="zh-CN"/>
          </a:p>
        </p:txBody>
      </p:sp>
    </p:spTree>
    <p:extLst>
      <p:ext uri="{BB962C8B-B14F-4D97-AF65-F5344CB8AC3E}">
        <p14:creationId xmlns:p14="http://schemas.microsoft.com/office/powerpoint/2010/main" xmlns="" val="3853748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AB06CB8C-AF3F-463D-B822-8D5955701E0C}" type="slidenum">
              <a:rPr lang="zh-CN" altLang="en-US"/>
              <a:pPr>
                <a:defRPr/>
              </a:pPr>
              <a:t>‹#›</a:t>
            </a:fld>
            <a:endParaRPr lang="en-US" altLang="zh-CN"/>
          </a:p>
        </p:txBody>
      </p:sp>
    </p:spTree>
    <p:extLst>
      <p:ext uri="{BB962C8B-B14F-4D97-AF65-F5344CB8AC3E}">
        <p14:creationId xmlns:p14="http://schemas.microsoft.com/office/powerpoint/2010/main" xmlns="" val="20901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30288" y="1163638"/>
            <a:ext cx="3903662" cy="53609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86350" y="1163638"/>
            <a:ext cx="3905250" cy="53609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4"/>
          <p:cNvSpPr>
            <a:spLocks noGrp="1" noChangeArrowheads="1"/>
          </p:cNvSpPr>
          <p:nvPr>
            <p:ph type="sldNum" sz="quarter" idx="12"/>
          </p:nvPr>
        </p:nvSpPr>
        <p:spPr>
          <a:ln/>
        </p:spPr>
        <p:txBody>
          <a:bodyPr/>
          <a:lstStyle>
            <a:lvl1pPr>
              <a:defRPr/>
            </a:lvl1pPr>
          </a:lstStyle>
          <a:p>
            <a:pPr>
              <a:defRPr/>
            </a:pPr>
            <a:fld id="{C8325776-3203-4F30-950D-96A629279DB9}" type="slidenum">
              <a:rPr lang="zh-CN" altLang="en-US"/>
              <a:pPr>
                <a:defRPr/>
              </a:pPr>
              <a:t>‹#›</a:t>
            </a:fld>
            <a:endParaRPr lang="en-US" altLang="zh-CN"/>
          </a:p>
        </p:txBody>
      </p:sp>
    </p:spTree>
    <p:extLst>
      <p:ext uri="{BB962C8B-B14F-4D97-AF65-F5344CB8AC3E}">
        <p14:creationId xmlns:p14="http://schemas.microsoft.com/office/powerpoint/2010/main" xmlns="" val="2879842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64"/>
          <p:cNvSpPr>
            <a:spLocks noGrp="1" noChangeArrowheads="1"/>
          </p:cNvSpPr>
          <p:nvPr>
            <p:ph type="sldNum" sz="quarter" idx="12"/>
          </p:nvPr>
        </p:nvSpPr>
        <p:spPr>
          <a:ln/>
        </p:spPr>
        <p:txBody>
          <a:bodyPr/>
          <a:lstStyle>
            <a:lvl1pPr>
              <a:defRPr/>
            </a:lvl1pPr>
          </a:lstStyle>
          <a:p>
            <a:pPr>
              <a:defRPr/>
            </a:pPr>
            <a:fld id="{2A3F6F0C-0F7A-4CE2-A0F6-7CE658803747}" type="slidenum">
              <a:rPr lang="zh-CN" altLang="en-US"/>
              <a:pPr>
                <a:defRPr/>
              </a:pPr>
              <a:t>‹#›</a:t>
            </a:fld>
            <a:endParaRPr lang="en-US" altLang="zh-CN"/>
          </a:p>
        </p:txBody>
      </p:sp>
    </p:spTree>
    <p:extLst>
      <p:ext uri="{BB962C8B-B14F-4D97-AF65-F5344CB8AC3E}">
        <p14:creationId xmlns:p14="http://schemas.microsoft.com/office/powerpoint/2010/main" xmlns="" val="2636415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64"/>
          <p:cNvSpPr>
            <a:spLocks noGrp="1" noChangeArrowheads="1"/>
          </p:cNvSpPr>
          <p:nvPr>
            <p:ph type="sldNum" sz="quarter" idx="12"/>
          </p:nvPr>
        </p:nvSpPr>
        <p:spPr>
          <a:ln/>
        </p:spPr>
        <p:txBody>
          <a:bodyPr/>
          <a:lstStyle>
            <a:lvl1pPr>
              <a:defRPr/>
            </a:lvl1pPr>
          </a:lstStyle>
          <a:p>
            <a:pPr>
              <a:defRPr/>
            </a:pPr>
            <a:fld id="{58C36085-C021-4DD6-A471-9461B8C45B4F}" type="slidenum">
              <a:rPr lang="zh-CN" altLang="en-US"/>
              <a:pPr>
                <a:defRPr/>
              </a:pPr>
              <a:t>‹#›</a:t>
            </a:fld>
            <a:endParaRPr lang="en-US" altLang="zh-CN"/>
          </a:p>
        </p:txBody>
      </p:sp>
    </p:spTree>
    <p:extLst>
      <p:ext uri="{BB962C8B-B14F-4D97-AF65-F5344CB8AC3E}">
        <p14:creationId xmlns:p14="http://schemas.microsoft.com/office/powerpoint/2010/main" xmlns="" val="29940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64"/>
          <p:cNvSpPr>
            <a:spLocks noGrp="1" noChangeArrowheads="1"/>
          </p:cNvSpPr>
          <p:nvPr>
            <p:ph type="sldNum" sz="quarter" idx="12"/>
          </p:nvPr>
        </p:nvSpPr>
        <p:spPr>
          <a:ln/>
        </p:spPr>
        <p:txBody>
          <a:bodyPr/>
          <a:lstStyle>
            <a:lvl1pPr>
              <a:defRPr/>
            </a:lvl1pPr>
          </a:lstStyle>
          <a:p>
            <a:pPr>
              <a:defRPr/>
            </a:pPr>
            <a:fld id="{F9FD1F59-41CD-4FC4-9567-88123B8F6050}" type="slidenum">
              <a:rPr lang="zh-CN" altLang="en-US"/>
              <a:pPr>
                <a:defRPr/>
              </a:pPr>
              <a:t>‹#›</a:t>
            </a:fld>
            <a:endParaRPr lang="en-US" altLang="zh-CN"/>
          </a:p>
        </p:txBody>
      </p:sp>
    </p:spTree>
    <p:extLst>
      <p:ext uri="{BB962C8B-B14F-4D97-AF65-F5344CB8AC3E}">
        <p14:creationId xmlns:p14="http://schemas.microsoft.com/office/powerpoint/2010/main" xmlns="" val="168718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4"/>
          <p:cNvSpPr>
            <a:spLocks noGrp="1" noChangeArrowheads="1"/>
          </p:cNvSpPr>
          <p:nvPr>
            <p:ph type="sldNum" sz="quarter" idx="12"/>
          </p:nvPr>
        </p:nvSpPr>
        <p:spPr>
          <a:ln/>
        </p:spPr>
        <p:txBody>
          <a:bodyPr/>
          <a:lstStyle>
            <a:lvl1pPr>
              <a:defRPr/>
            </a:lvl1pPr>
          </a:lstStyle>
          <a:p>
            <a:pPr>
              <a:defRPr/>
            </a:pPr>
            <a:fld id="{83C6DC49-FF4B-4545-8535-8EE161643106}" type="slidenum">
              <a:rPr lang="zh-CN" altLang="en-US"/>
              <a:pPr>
                <a:defRPr/>
              </a:pPr>
              <a:t>‹#›</a:t>
            </a:fld>
            <a:endParaRPr lang="en-US" altLang="zh-CN"/>
          </a:p>
        </p:txBody>
      </p:sp>
    </p:spTree>
    <p:extLst>
      <p:ext uri="{BB962C8B-B14F-4D97-AF65-F5344CB8AC3E}">
        <p14:creationId xmlns:p14="http://schemas.microsoft.com/office/powerpoint/2010/main" xmlns="" val="89959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4"/>
          <p:cNvSpPr>
            <a:spLocks noGrp="1" noChangeArrowheads="1"/>
          </p:cNvSpPr>
          <p:nvPr>
            <p:ph type="sldNum" sz="quarter" idx="12"/>
          </p:nvPr>
        </p:nvSpPr>
        <p:spPr>
          <a:ln/>
        </p:spPr>
        <p:txBody>
          <a:bodyPr/>
          <a:lstStyle>
            <a:lvl1pPr>
              <a:defRPr/>
            </a:lvl1pPr>
          </a:lstStyle>
          <a:p>
            <a:pPr>
              <a:defRPr/>
            </a:pPr>
            <a:fld id="{A34F6AA1-7645-4974-8670-EC62B1640161}" type="slidenum">
              <a:rPr lang="zh-CN" altLang="en-US"/>
              <a:pPr>
                <a:defRPr/>
              </a:pPr>
              <a:t>‹#›</a:t>
            </a:fld>
            <a:endParaRPr lang="en-US" altLang="zh-CN"/>
          </a:p>
        </p:txBody>
      </p:sp>
    </p:spTree>
    <p:extLst>
      <p:ext uri="{BB962C8B-B14F-4D97-AF65-F5344CB8AC3E}">
        <p14:creationId xmlns:p14="http://schemas.microsoft.com/office/powerpoint/2010/main" xmlns="" val="1023706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491"/>
          <p:cNvSpPr>
            <a:spLocks noChangeShapeType="1"/>
          </p:cNvSpPr>
          <p:nvPr/>
        </p:nvSpPr>
        <p:spPr bwMode="auto">
          <a:xfrm>
            <a:off x="1101725" y="1000125"/>
            <a:ext cx="7834313" cy="0"/>
          </a:xfrm>
          <a:prstGeom prst="line">
            <a:avLst/>
          </a:prstGeom>
          <a:noFill/>
          <a:ln w="127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151002" name="Rectangle 474"/>
          <p:cNvSpPr>
            <a:spLocks noChangeArrowheads="1"/>
          </p:cNvSpPr>
          <p:nvPr/>
        </p:nvSpPr>
        <p:spPr bwMode="gray">
          <a:xfrm>
            <a:off x="269875" y="0"/>
            <a:ext cx="284163" cy="6889750"/>
          </a:xfrm>
          <a:prstGeom prst="rect">
            <a:avLst/>
          </a:prstGeom>
          <a:solidFill>
            <a:schemeClr val="accent2">
              <a:alpha val="79999"/>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3" name="Rectangle 475"/>
          <p:cNvSpPr>
            <a:spLocks noChangeArrowheads="1"/>
          </p:cNvSpPr>
          <p:nvPr/>
        </p:nvSpPr>
        <p:spPr bwMode="gray">
          <a:xfrm>
            <a:off x="-12700" y="0"/>
            <a:ext cx="330200" cy="6858000"/>
          </a:xfrm>
          <a:prstGeom prst="rect">
            <a:avLst/>
          </a:prstGeom>
          <a:gradFill rotWithShape="1">
            <a:gsLst>
              <a:gs pos="0">
                <a:schemeClr val="accent2">
                  <a:gamma/>
                  <a:shade val="28627"/>
                  <a:invGamma/>
                </a:schemeClr>
              </a:gs>
              <a:gs pos="100000">
                <a:schemeClr val="accent2"/>
              </a:gs>
            </a:gsLst>
            <a:lin ang="18900000" scaled="1"/>
          </a:gra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5" name="Rectangle 477"/>
          <p:cNvSpPr>
            <a:spLocks noChangeArrowheads="1"/>
          </p:cNvSpPr>
          <p:nvPr/>
        </p:nvSpPr>
        <p:spPr bwMode="gray">
          <a:xfrm>
            <a:off x="749300" y="-14288"/>
            <a:ext cx="71438" cy="6872288"/>
          </a:xfrm>
          <a:prstGeom prst="rect">
            <a:avLst/>
          </a:prstGeom>
          <a:solidFill>
            <a:schemeClr val="accent2">
              <a:alpha val="20000"/>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7" name="Rectangle 479"/>
          <p:cNvSpPr>
            <a:spLocks noChangeArrowheads="1"/>
          </p:cNvSpPr>
          <p:nvPr/>
        </p:nvSpPr>
        <p:spPr bwMode="gray">
          <a:xfrm>
            <a:off x="508000" y="0"/>
            <a:ext cx="168275" cy="6865938"/>
          </a:xfrm>
          <a:prstGeom prst="rect">
            <a:avLst/>
          </a:prstGeom>
          <a:solidFill>
            <a:schemeClr val="accent2">
              <a:alpha val="54117"/>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9" name="Rectangle 481"/>
          <p:cNvSpPr>
            <a:spLocks noChangeArrowheads="1"/>
          </p:cNvSpPr>
          <p:nvPr/>
        </p:nvSpPr>
        <p:spPr bwMode="gray">
          <a:xfrm>
            <a:off x="661988" y="0"/>
            <a:ext cx="114300" cy="6872288"/>
          </a:xfrm>
          <a:prstGeom prst="rect">
            <a:avLst/>
          </a:prstGeom>
          <a:solidFill>
            <a:schemeClr val="accent2">
              <a:alpha val="36862"/>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32" name="Rectangle 460"/>
          <p:cNvSpPr>
            <a:spLocks noGrp="1" noChangeArrowheads="1"/>
          </p:cNvSpPr>
          <p:nvPr>
            <p:ph type="title"/>
          </p:nvPr>
        </p:nvSpPr>
        <p:spPr bwMode="auto">
          <a:xfrm>
            <a:off x="1055688" y="65088"/>
            <a:ext cx="7958137" cy="1011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按一下以編輯母片標題樣式</a:t>
            </a:r>
          </a:p>
        </p:txBody>
      </p:sp>
      <p:sp>
        <p:nvSpPr>
          <p:cNvPr id="1033" name="Rectangle 461"/>
          <p:cNvSpPr>
            <a:spLocks noGrp="1" noChangeArrowheads="1"/>
          </p:cNvSpPr>
          <p:nvPr>
            <p:ph type="body" idx="1"/>
          </p:nvPr>
        </p:nvSpPr>
        <p:spPr bwMode="auto">
          <a:xfrm>
            <a:off x="1030288" y="1163638"/>
            <a:ext cx="7961312" cy="5360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按一下以編輯母片</a:t>
            </a:r>
          </a:p>
          <a:p>
            <a:pPr lvl="1"/>
            <a:r>
              <a:rPr lang="zh-CN" altLang="en-US"/>
              <a:t>第二層</a:t>
            </a:r>
          </a:p>
          <a:p>
            <a:pPr lvl="2"/>
            <a:r>
              <a:rPr lang="zh-CN" altLang="en-US"/>
              <a:t>第三層</a:t>
            </a:r>
          </a:p>
          <a:p>
            <a:pPr lvl="3"/>
            <a:r>
              <a:rPr lang="zh-CN" altLang="en-US"/>
              <a:t>第四層</a:t>
            </a:r>
          </a:p>
          <a:p>
            <a:pPr lvl="4"/>
            <a:r>
              <a:rPr lang="zh-CN" altLang="en-US"/>
              <a:t>第五層</a:t>
            </a:r>
          </a:p>
        </p:txBody>
      </p:sp>
      <p:sp>
        <p:nvSpPr>
          <p:cNvPr id="150990" name="Rectangle 462"/>
          <p:cNvSpPr>
            <a:spLocks noGrp="1" noChangeArrowheads="1"/>
          </p:cNvSpPr>
          <p:nvPr>
            <p:ph type="dt" sz="half" idx="2"/>
          </p:nvPr>
        </p:nvSpPr>
        <p:spPr bwMode="auto">
          <a:xfrm>
            <a:off x="1077913" y="6616700"/>
            <a:ext cx="2133600" cy="241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150991" name="Rectangle 463"/>
          <p:cNvSpPr>
            <a:spLocks noGrp="1" noChangeArrowheads="1"/>
          </p:cNvSpPr>
          <p:nvPr>
            <p:ph type="ftr" sz="quarter" idx="3"/>
          </p:nvPr>
        </p:nvSpPr>
        <p:spPr bwMode="auto">
          <a:xfrm>
            <a:off x="5838825" y="6616700"/>
            <a:ext cx="2895600" cy="241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b="0">
                <a:ea typeface="宋体" panose="02010600030101010101" pitchFamily="2" charset="-122"/>
              </a:defRPr>
            </a:lvl1pPr>
          </a:lstStyle>
          <a:p>
            <a:pPr>
              <a:defRPr/>
            </a:pPr>
            <a:endParaRPr lang="en-US" altLang="zh-CN"/>
          </a:p>
        </p:txBody>
      </p:sp>
      <p:sp>
        <p:nvSpPr>
          <p:cNvPr id="150992" name="Rectangle 464"/>
          <p:cNvSpPr>
            <a:spLocks noGrp="1" noChangeArrowheads="1"/>
          </p:cNvSpPr>
          <p:nvPr>
            <p:ph type="sldNum" sz="quarter" idx="4"/>
          </p:nvPr>
        </p:nvSpPr>
        <p:spPr bwMode="auto">
          <a:xfrm>
            <a:off x="4187825" y="6616700"/>
            <a:ext cx="661988" cy="241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ea typeface="宋体" panose="02010600030101010101" pitchFamily="2" charset="-122"/>
              </a:defRPr>
            </a:lvl1pPr>
          </a:lstStyle>
          <a:p>
            <a:pPr>
              <a:defRPr/>
            </a:pPr>
            <a:fld id="{5BA4AF4B-91E7-4363-9BEC-897795207D9D}" type="slidenum">
              <a:rPr lang="zh-CN" altLang="en-US"/>
              <a:pPr>
                <a:defRPr/>
              </a:pPr>
              <a:t>‹#›</a:t>
            </a:fld>
            <a:endParaRPr lang="en-US" altLang="zh-CN"/>
          </a:p>
        </p:txBody>
      </p:sp>
      <p:sp>
        <p:nvSpPr>
          <p:cNvPr id="1037" name="Oval 508"/>
          <p:cNvSpPr>
            <a:spLocks noChangeArrowheads="1"/>
          </p:cNvSpPr>
          <p:nvPr/>
        </p:nvSpPr>
        <p:spPr bwMode="gray">
          <a:xfrm>
            <a:off x="438150" y="1892300"/>
            <a:ext cx="619125" cy="614363"/>
          </a:xfrm>
          <a:prstGeom prst="ellipse">
            <a:avLst/>
          </a:prstGeom>
          <a:blipFill dpi="0" rotWithShape="1">
            <a:blip r:embed="rId14" cstate="print"/>
            <a:srcRect/>
            <a:stretch>
              <a:fillRect/>
            </a:stretch>
          </a:blipFill>
          <a:ln w="28575" algn="ctr">
            <a:solidFill>
              <a:srgbClr val="F8F8F8">
                <a:alpha val="70195"/>
              </a:srgbClr>
            </a:solidFill>
            <a:round/>
            <a:headEnd/>
            <a:tailEnd/>
          </a:ln>
          <a:effectLst/>
          <a:extLst>
            <a:ext uri="{AF507438-7753-43E0-B8FC-AC1667EBCBE1}">
              <a14:hiddenEffects xmlns:a14="http://schemas.microsoft.com/office/drawing/2010/main" xmlns="">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38" name="Oval 511"/>
          <p:cNvSpPr>
            <a:spLocks noChangeArrowheads="1"/>
          </p:cNvSpPr>
          <p:nvPr/>
        </p:nvSpPr>
        <p:spPr bwMode="gray">
          <a:xfrm>
            <a:off x="442913" y="315913"/>
            <a:ext cx="603250" cy="596900"/>
          </a:xfrm>
          <a:prstGeom prst="ellipse">
            <a:avLst/>
          </a:prstGeom>
          <a:blipFill dpi="0" rotWithShape="1">
            <a:blip r:embed="rId15" cstate="print"/>
            <a:srcRect/>
            <a:stretch>
              <a:fillRect/>
            </a:stretch>
          </a:blipFill>
          <a:ln w="57150" algn="ctr">
            <a:solidFill>
              <a:srgbClr val="F8F8F8">
                <a:alpha val="70195"/>
              </a:srgbClr>
            </a:solidFill>
            <a:round/>
            <a:headEnd/>
            <a:tailEnd/>
          </a:ln>
          <a:effectLst/>
          <a:extLst>
            <a:ext uri="{AF507438-7753-43E0-B8FC-AC1667EBCBE1}">
              <a14:hiddenEffects xmlns:a14="http://schemas.microsoft.com/office/drawing/2010/main" xmlns="">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39" name="Oval 515"/>
          <p:cNvSpPr>
            <a:spLocks noChangeArrowheads="1"/>
          </p:cNvSpPr>
          <p:nvPr/>
        </p:nvSpPr>
        <p:spPr bwMode="gray">
          <a:xfrm>
            <a:off x="430213" y="1128713"/>
            <a:ext cx="603250" cy="593725"/>
          </a:xfrm>
          <a:prstGeom prst="ellipse">
            <a:avLst/>
          </a:prstGeom>
          <a:blipFill dpi="0" rotWithShape="1">
            <a:blip r:embed="rId16" cstate="print"/>
            <a:srcRect/>
            <a:stretch>
              <a:fillRect/>
            </a:stretch>
          </a:blipFill>
          <a:ln w="38100" algn="ctr">
            <a:solidFill>
              <a:srgbClr val="F8F8F8">
                <a:alpha val="70195"/>
              </a:srgbClr>
            </a:solidFill>
            <a:round/>
            <a:headEnd/>
            <a:tailEnd/>
          </a:ln>
          <a:effectLst/>
          <a:extLst>
            <a:ext uri="{AF507438-7753-43E0-B8FC-AC1667EBCBE1}">
              <a14:hiddenEffects xmlns:a14="http://schemas.microsoft.com/office/drawing/2010/main" xmlns="">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27"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51003"/>
                                        </p:tgtEl>
                                        <p:attrNameLst>
                                          <p:attrName>style.visibility</p:attrName>
                                        </p:attrNameLst>
                                      </p:cBhvr>
                                      <p:to>
                                        <p:strVal val="visible"/>
                                      </p:to>
                                    </p:set>
                                    <p:animEffect transition="in" filter="wipe(up)">
                                      <p:cBhvr>
                                        <p:cTn id="7" dur="500"/>
                                        <p:tgtEl>
                                          <p:spTgt spid="151003"/>
                                        </p:tgtEl>
                                      </p:cBhvr>
                                    </p:animEffect>
                                  </p:childTnLst>
                                </p:cTn>
                              </p:par>
                              <p:par>
                                <p:cTn id="8" presetID="22" presetClass="entr" presetSubtype="1" fill="hold" nodeType="withEffect">
                                  <p:stCondLst>
                                    <p:cond delay="200"/>
                                  </p:stCondLst>
                                  <p:childTnLst>
                                    <p:set>
                                      <p:cBhvr>
                                        <p:cTn id="9" dur="1" fill="hold">
                                          <p:stCondLst>
                                            <p:cond delay="0"/>
                                          </p:stCondLst>
                                        </p:cTn>
                                        <p:tgtEl>
                                          <p:spTgt spid="151002"/>
                                        </p:tgtEl>
                                        <p:attrNameLst>
                                          <p:attrName>style.visibility</p:attrName>
                                        </p:attrNameLst>
                                      </p:cBhvr>
                                      <p:to>
                                        <p:strVal val="visible"/>
                                      </p:to>
                                    </p:set>
                                    <p:animEffect transition="in" filter="wipe(up)">
                                      <p:cBhvr>
                                        <p:cTn id="10" dur="500"/>
                                        <p:tgtEl>
                                          <p:spTgt spid="151002"/>
                                        </p:tgtEl>
                                      </p:cBhvr>
                                    </p:animEffect>
                                  </p:childTnLst>
                                </p:cTn>
                              </p:par>
                              <p:par>
                                <p:cTn id="11" presetID="22" presetClass="entr" presetSubtype="1" fill="hold" nodeType="withEffect">
                                  <p:stCondLst>
                                    <p:cond delay="800"/>
                                  </p:stCondLst>
                                  <p:childTnLst>
                                    <p:set>
                                      <p:cBhvr>
                                        <p:cTn id="12" dur="1" fill="hold">
                                          <p:stCondLst>
                                            <p:cond delay="0"/>
                                          </p:stCondLst>
                                        </p:cTn>
                                        <p:tgtEl>
                                          <p:spTgt spid="151007"/>
                                        </p:tgtEl>
                                        <p:attrNameLst>
                                          <p:attrName>style.visibility</p:attrName>
                                        </p:attrNameLst>
                                      </p:cBhvr>
                                      <p:to>
                                        <p:strVal val="visible"/>
                                      </p:to>
                                    </p:set>
                                    <p:animEffect transition="in" filter="wipe(up)">
                                      <p:cBhvr>
                                        <p:cTn id="13" dur="500"/>
                                        <p:tgtEl>
                                          <p:spTgt spid="151007"/>
                                        </p:tgtEl>
                                      </p:cBhvr>
                                    </p:animEffect>
                                  </p:childTnLst>
                                </p:cTn>
                              </p:par>
                              <p:par>
                                <p:cTn id="14" presetID="47" presetClass="entr" presetSubtype="0" fill="hold" nodeType="withEffect">
                                  <p:stCondLst>
                                    <p:cond delay="1500"/>
                                  </p:stCondLst>
                                  <p:childTnLst>
                                    <p:set>
                                      <p:cBhvr>
                                        <p:cTn id="15" dur="1" fill="hold">
                                          <p:stCondLst>
                                            <p:cond delay="0"/>
                                          </p:stCondLst>
                                        </p:cTn>
                                        <p:tgtEl>
                                          <p:spTgt spid="151009"/>
                                        </p:tgtEl>
                                        <p:attrNameLst>
                                          <p:attrName>style.visibility</p:attrName>
                                        </p:attrNameLst>
                                      </p:cBhvr>
                                      <p:to>
                                        <p:strVal val="visible"/>
                                      </p:to>
                                    </p:set>
                                    <p:animEffect transition="in" filter="fade">
                                      <p:cBhvr>
                                        <p:cTn id="16" dur="500"/>
                                        <p:tgtEl>
                                          <p:spTgt spid="151009"/>
                                        </p:tgtEl>
                                      </p:cBhvr>
                                    </p:animEffect>
                                    <p:anim calcmode="lin" valueType="num">
                                      <p:cBhvr>
                                        <p:cTn id="17" dur="500" fill="hold"/>
                                        <p:tgtEl>
                                          <p:spTgt spid="151009"/>
                                        </p:tgtEl>
                                        <p:attrNameLst>
                                          <p:attrName>ppt_x</p:attrName>
                                        </p:attrNameLst>
                                      </p:cBhvr>
                                      <p:tavLst>
                                        <p:tav tm="0">
                                          <p:val>
                                            <p:strVal val="#ppt_x"/>
                                          </p:val>
                                        </p:tav>
                                        <p:tav tm="100000">
                                          <p:val>
                                            <p:strVal val="#ppt_x"/>
                                          </p:val>
                                        </p:tav>
                                      </p:tavLst>
                                    </p:anim>
                                    <p:anim calcmode="lin" valueType="num">
                                      <p:cBhvr>
                                        <p:cTn id="18" dur="500" fill="hold"/>
                                        <p:tgtEl>
                                          <p:spTgt spid="151009"/>
                                        </p:tgtEl>
                                        <p:attrNameLst>
                                          <p:attrName>ppt_y</p:attrName>
                                        </p:attrNameLst>
                                      </p:cBhvr>
                                      <p:tavLst>
                                        <p:tav tm="0">
                                          <p:val>
                                            <p:strVal val="#ppt_y-.1"/>
                                          </p:val>
                                        </p:tav>
                                        <p:tav tm="100000">
                                          <p:val>
                                            <p:strVal val="#ppt_y"/>
                                          </p:val>
                                        </p:tav>
                                      </p:tavLst>
                                    </p:anim>
                                  </p:childTnLst>
                                </p:cTn>
                              </p:par>
                              <p:par>
                                <p:cTn id="19" presetID="47" presetClass="entr" presetSubtype="0" fill="hold" nodeType="withEffect">
                                  <p:stCondLst>
                                    <p:cond delay="2300"/>
                                  </p:stCondLst>
                                  <p:childTnLst>
                                    <p:set>
                                      <p:cBhvr>
                                        <p:cTn id="20" dur="1" fill="hold">
                                          <p:stCondLst>
                                            <p:cond delay="0"/>
                                          </p:stCondLst>
                                        </p:cTn>
                                        <p:tgtEl>
                                          <p:spTgt spid="151005"/>
                                        </p:tgtEl>
                                        <p:attrNameLst>
                                          <p:attrName>style.visibility</p:attrName>
                                        </p:attrNameLst>
                                      </p:cBhvr>
                                      <p:to>
                                        <p:strVal val="visible"/>
                                      </p:to>
                                    </p:set>
                                    <p:animEffect transition="in" filter="fade">
                                      <p:cBhvr>
                                        <p:cTn id="21" dur="500"/>
                                        <p:tgtEl>
                                          <p:spTgt spid="151005"/>
                                        </p:tgtEl>
                                      </p:cBhvr>
                                    </p:animEffect>
                                    <p:anim calcmode="lin" valueType="num">
                                      <p:cBhvr>
                                        <p:cTn id="22" dur="500" fill="hold"/>
                                        <p:tgtEl>
                                          <p:spTgt spid="151005"/>
                                        </p:tgtEl>
                                        <p:attrNameLst>
                                          <p:attrName>ppt_x</p:attrName>
                                        </p:attrNameLst>
                                      </p:cBhvr>
                                      <p:tavLst>
                                        <p:tav tm="0">
                                          <p:val>
                                            <p:strVal val="#ppt_x"/>
                                          </p:val>
                                        </p:tav>
                                        <p:tav tm="100000">
                                          <p:val>
                                            <p:strVal val="#ppt_x"/>
                                          </p:val>
                                        </p:tav>
                                      </p:tavLst>
                                    </p:anim>
                                    <p:anim calcmode="lin" valueType="num">
                                      <p:cBhvr>
                                        <p:cTn id="23" dur="500" fill="hold"/>
                                        <p:tgtEl>
                                          <p:spTgt spid="151005"/>
                                        </p:tgtEl>
                                        <p:attrNameLst>
                                          <p:attrName>ppt_y</p:attrName>
                                        </p:attrNameLst>
                                      </p:cBhvr>
                                      <p:tavLst>
                                        <p:tav tm="0">
                                          <p:val>
                                            <p:strVal val="#ppt_y-.1"/>
                                          </p:val>
                                        </p:tav>
                                        <p:tav tm="100000">
                                          <p:val>
                                            <p:strVal val="#ppt_y"/>
                                          </p:val>
                                        </p:tav>
                                      </p:tavLst>
                                    </p:anim>
                                  </p:childTnLst>
                                </p:cTn>
                              </p:par>
                            </p:childTnLst>
                          </p:cTn>
                        </p:par>
                        <p:par>
                          <p:cTn id="24" fill="hold" nodeType="afterGroup">
                            <p:stCondLst>
                              <p:cond delay="2800"/>
                            </p:stCondLst>
                            <p:childTnLst>
                              <p:par>
                                <p:cTn id="25" presetID="6" presetClass="emph" presetSubtype="0" fill="hold" nodeType="afterEffect">
                                  <p:stCondLst>
                                    <p:cond delay="0"/>
                                  </p:stCondLst>
                                  <p:childTnLst>
                                    <p:animScale>
                                      <p:cBhvr>
                                        <p:cTn id="26" dur="500" fill="hold"/>
                                        <p:tgtEl>
                                          <p:spTgt spid="151003"/>
                                        </p:tgtEl>
                                      </p:cBhvr>
                                      <p:by x="150000" y="150000"/>
                                    </p:animScale>
                                  </p:childTnLst>
                                </p:cTn>
                              </p:par>
                              <p:par>
                                <p:cTn id="27" presetID="6" presetClass="emph" presetSubtype="0" fill="hold" nodeType="withEffect">
                                  <p:stCondLst>
                                    <p:cond delay="400"/>
                                  </p:stCondLst>
                                  <p:childTnLst>
                                    <p:animScale>
                                      <p:cBhvr>
                                        <p:cTn id="28" dur="500" fill="hold"/>
                                        <p:tgtEl>
                                          <p:spTgt spid="151007"/>
                                        </p:tgtEl>
                                      </p:cBhvr>
                                      <p:by x="150000" y="150000"/>
                                    </p:animScale>
                                  </p:childTnLst>
                                </p:cTn>
                              </p:par>
                              <p:par>
                                <p:cTn id="29" presetID="6" presetClass="emph" presetSubtype="0" fill="hold" nodeType="withEffect">
                                  <p:stCondLst>
                                    <p:cond delay="1100"/>
                                  </p:stCondLst>
                                  <p:childTnLst>
                                    <p:animScale>
                                      <p:cBhvr>
                                        <p:cTn id="30" dur="500" fill="hold"/>
                                        <p:tgtEl>
                                          <p:spTgt spid="151009"/>
                                        </p:tgtEl>
                                      </p:cBhvr>
                                      <p:by x="150000" y="150000"/>
                                    </p:animScale>
                                  </p:childTnLst>
                                </p:cTn>
                              </p:par>
                              <p:par>
                                <p:cTn id="31" presetID="6" presetClass="emph" presetSubtype="0" fill="hold" nodeType="withEffect">
                                  <p:stCondLst>
                                    <p:cond delay="1700"/>
                                  </p:stCondLst>
                                  <p:childTnLst>
                                    <p:animScale>
                                      <p:cBhvr>
                                        <p:cTn id="32" dur="500" fill="hold"/>
                                        <p:tgtEl>
                                          <p:spTgt spid="151005"/>
                                        </p:tgtEl>
                                      </p:cBhvr>
                                      <p:by x="150000" y="150000"/>
                                    </p:animScale>
                                  </p:childTnLst>
                                </p:cTn>
                              </p:par>
                            </p:childTnLst>
                          </p:cTn>
                        </p:par>
                        <p:par>
                          <p:cTn id="33" fill="hold" nodeType="afterGroup">
                            <p:stCondLst>
                              <p:cond delay="5000"/>
                            </p:stCondLst>
                            <p:childTnLst>
                              <p:par>
                                <p:cTn id="34" presetID="6" presetClass="emph" presetSubtype="0" fill="hold" nodeType="afterEffect">
                                  <p:stCondLst>
                                    <p:cond delay="0"/>
                                  </p:stCondLst>
                                  <p:childTnLst>
                                    <p:animScale>
                                      <p:cBhvr>
                                        <p:cTn id="35" dur="500" fill="hold"/>
                                        <p:tgtEl>
                                          <p:spTgt spid="15100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4000" b="1" kern="1200">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panose="020B0604020202020204" pitchFamily="34" charset="0"/>
        </a:defRPr>
      </a:lvl2pPr>
      <a:lvl3pPr algn="l" rtl="0" eaLnBrk="0" fontAlgn="base" hangingPunct="0">
        <a:spcBef>
          <a:spcPct val="0"/>
        </a:spcBef>
        <a:spcAft>
          <a:spcPct val="0"/>
        </a:spcAft>
        <a:defRPr sz="4000" b="1">
          <a:solidFill>
            <a:schemeClr val="tx2"/>
          </a:solidFill>
          <a:latin typeface="Arial" panose="020B0604020202020204" pitchFamily="34" charset="0"/>
        </a:defRPr>
      </a:lvl3pPr>
      <a:lvl4pPr algn="l" rtl="0" eaLnBrk="0" fontAlgn="base" hangingPunct="0">
        <a:spcBef>
          <a:spcPct val="0"/>
        </a:spcBef>
        <a:spcAft>
          <a:spcPct val="0"/>
        </a:spcAft>
        <a:defRPr sz="4000" b="1">
          <a:solidFill>
            <a:schemeClr val="tx2"/>
          </a:solidFill>
          <a:latin typeface="Arial" panose="020B0604020202020204" pitchFamily="34" charset="0"/>
        </a:defRPr>
      </a:lvl4pPr>
      <a:lvl5pPr algn="l" rtl="0" eaLnBrk="0" fontAlgn="base" hangingPunct="0">
        <a:spcBef>
          <a:spcPct val="0"/>
        </a:spcBef>
        <a:spcAft>
          <a:spcPct val="0"/>
        </a:spcAft>
        <a:defRPr sz="4000" b="1">
          <a:solidFill>
            <a:schemeClr val="tx2"/>
          </a:solidFill>
          <a:latin typeface="Arial" panose="020B0604020202020204" pitchFamily="34" charset="0"/>
        </a:defRPr>
      </a:lvl5pPr>
      <a:lvl6pPr marL="457200" algn="l" rtl="0" fontAlgn="base">
        <a:spcBef>
          <a:spcPct val="0"/>
        </a:spcBef>
        <a:spcAft>
          <a:spcPct val="0"/>
        </a:spcAft>
        <a:defRPr sz="4000" b="1">
          <a:solidFill>
            <a:schemeClr val="tx2"/>
          </a:solidFill>
          <a:latin typeface="Arial" panose="020B0604020202020204" pitchFamily="34" charset="0"/>
        </a:defRPr>
      </a:lvl6pPr>
      <a:lvl7pPr marL="914400" algn="l" rtl="0" fontAlgn="base">
        <a:spcBef>
          <a:spcPct val="0"/>
        </a:spcBef>
        <a:spcAft>
          <a:spcPct val="0"/>
        </a:spcAft>
        <a:defRPr sz="4000" b="1">
          <a:solidFill>
            <a:schemeClr val="tx2"/>
          </a:solidFill>
          <a:latin typeface="Arial" panose="020B0604020202020204" pitchFamily="34" charset="0"/>
        </a:defRPr>
      </a:lvl7pPr>
      <a:lvl8pPr marL="1371600" algn="l" rtl="0" fontAlgn="base">
        <a:spcBef>
          <a:spcPct val="0"/>
        </a:spcBef>
        <a:spcAft>
          <a:spcPct val="0"/>
        </a:spcAft>
        <a:defRPr sz="4000" b="1">
          <a:solidFill>
            <a:schemeClr val="tx2"/>
          </a:solidFill>
          <a:latin typeface="Arial" panose="020B0604020202020204" pitchFamily="34" charset="0"/>
        </a:defRPr>
      </a:lvl8pPr>
      <a:lvl9pPr marL="1828800" algn="l" rtl="0" fontAlgn="base">
        <a:spcBef>
          <a:spcPct val="0"/>
        </a:spcBef>
        <a:spcAft>
          <a:spcPct val="0"/>
        </a:spcAft>
        <a:defRPr sz="40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hyperlink" Target="&#31532;&#22235;&#31456;&#20363;&#39064;/4-2.txt"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31532;&#22235;&#31456;&#20363;&#39064;/4-3.tx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31532;&#22235;&#31456;&#20363;&#39064;/4-4.tx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31532;&#22235;&#31456;&#20363;&#39064;/4-5.txt"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31532;&#22235;&#31456;&#20363;&#39064;/4-6.tx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31532;&#22235;&#31456;&#20363;&#39064;/4-7.txt"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31532;&#22235;&#31456;&#20363;&#39064;/4-8.txt"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31532;&#22235;&#31456;&#20363;&#39064;/4-9.txt"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31532;&#22235;&#31456;&#20363;&#39064;/Pillar.txt"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31532;&#22235;&#31456;&#20363;&#39064;/Geometry.txt"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31532;&#22235;&#31456;&#20363;&#39064;/&#26032;Pillar.txt"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hyperlink" Target="&#31532;&#22235;&#31456;&#20363;&#39064;/4-10.txt" TargetMode="External"/><Relationship Id="rId4" Type="http://schemas.openxmlformats.org/officeDocument/2006/relationships/hyperlink" Target="&#31532;&#22235;&#31456;&#20363;&#39064;/Lader_Circle.txt"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hyperlink" Target="&#31532;&#22235;&#31456;&#20363;&#39064;/4-11.txt" TargetMode="External"/><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31532;&#22235;&#31456;&#20363;&#39064;/4-12.txt"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31532;&#22235;&#31456;&#20363;&#39064;/4-13.txt"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31532;&#22235;&#31456;&#20363;&#39064;/4-14.txt"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31532;&#22235;&#31456;&#20363;&#39064;/4-15.txt" TargetMode="External"/><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hyperlink" Target="&#31532;&#22235;&#31456;&#20363;&#39064;/4-1.tx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409" name="Rectangle 41"/>
          <p:cNvSpPr>
            <a:spLocks noGrp="1" noChangeArrowheads="1"/>
          </p:cNvSpPr>
          <p:nvPr>
            <p:ph type="ctrTitle"/>
          </p:nvPr>
        </p:nvSpPr>
        <p:spPr>
          <a:xfrm>
            <a:off x="3403600" y="1463675"/>
            <a:ext cx="5526088" cy="1470025"/>
          </a:xfrm>
          <a:effectLst>
            <a:outerShdw dist="17961" dir="2700000" algn="ctr" rotWithShape="0">
              <a:srgbClr val="F8F8F8">
                <a:alpha val="50000"/>
              </a:srgbClr>
            </a:outerShdw>
          </a:effectLst>
        </p:spPr>
        <p:txBody>
          <a:bodyPr/>
          <a:lstStyle/>
          <a:p>
            <a:pPr eaLnBrk="1" hangingPunct="1">
              <a:defRPr/>
            </a:pPr>
            <a:r>
              <a:rPr lang="zh-CN" altLang="en-US" sz="4000" dirty="0" smtClean="0">
                <a:solidFill>
                  <a:schemeClr val="tx1"/>
                </a:solidFill>
                <a:effectLst>
                  <a:outerShdw blurRad="38100" dist="38100" dir="2700000" algn="tl">
                    <a:srgbClr val="000000">
                      <a:alpha val="43137"/>
                    </a:srgbClr>
                  </a:outerShdw>
                </a:effectLst>
                <a:ea typeface="宋体" panose="02010600030101010101" pitchFamily="2" charset="-122"/>
              </a:rPr>
              <a:t>第四章 继承与接口</a:t>
            </a:r>
            <a:endParaRPr lang="zh-CN" altLang="en-US" sz="4000" dirty="0">
              <a:solidFill>
                <a:schemeClr val="tx1"/>
              </a:solidFill>
              <a:effectLst>
                <a:outerShdw blurRad="38100" dist="38100" dir="2700000" algn="tl">
                  <a:srgbClr val="000000">
                    <a:alpha val="43137"/>
                  </a:srgbClr>
                </a:outerShdw>
              </a:effectLst>
              <a:ea typeface="宋体" panose="02010600030101010101" pitchFamily="2" charset="-122"/>
            </a:endParaRPr>
          </a:p>
        </p:txBody>
      </p:sp>
      <p:grpSp>
        <p:nvGrpSpPr>
          <p:cNvPr id="442418" name="Group 50"/>
          <p:cNvGrpSpPr>
            <a:grpSpLocks/>
          </p:cNvGrpSpPr>
          <p:nvPr/>
        </p:nvGrpSpPr>
        <p:grpSpPr bwMode="auto">
          <a:xfrm>
            <a:off x="5780088" y="5492750"/>
            <a:ext cx="669925" cy="654050"/>
            <a:chOff x="4027" y="3016"/>
            <a:chExt cx="515" cy="505"/>
          </a:xfrm>
        </p:grpSpPr>
        <p:sp>
          <p:nvSpPr>
            <p:cNvPr id="442419" name="Oval 51"/>
            <p:cNvSpPr>
              <a:spLocks noChangeArrowheads="1"/>
            </p:cNvSpPr>
            <p:nvPr/>
          </p:nvSpPr>
          <p:spPr bwMode="gray">
            <a:xfrm>
              <a:off x="4027" y="3016"/>
              <a:ext cx="515" cy="505"/>
            </a:xfrm>
            <a:prstGeom prst="ellipse">
              <a:avLst/>
            </a:prstGeom>
            <a:gradFill rotWithShape="1">
              <a:gsLst>
                <a:gs pos="0">
                  <a:schemeClr val="hlink">
                    <a:gamma/>
                    <a:shade val="44314"/>
                    <a:invGamma/>
                  </a:schemeClr>
                </a:gs>
                <a:gs pos="50000">
                  <a:schemeClr val="hlink"/>
                </a:gs>
                <a:gs pos="100000">
                  <a:schemeClr val="hlink">
                    <a:gamma/>
                    <a:shade val="44314"/>
                    <a:invGamma/>
                  </a:schemeClr>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5131" name="Picture 52" descr="sphere_highligh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42421" name="Group 53"/>
          <p:cNvGrpSpPr>
            <a:grpSpLocks/>
          </p:cNvGrpSpPr>
          <p:nvPr/>
        </p:nvGrpSpPr>
        <p:grpSpPr bwMode="auto">
          <a:xfrm>
            <a:off x="7170738" y="5029200"/>
            <a:ext cx="349250" cy="339725"/>
            <a:chOff x="4027" y="3016"/>
            <a:chExt cx="515" cy="505"/>
          </a:xfrm>
        </p:grpSpPr>
        <p:sp>
          <p:nvSpPr>
            <p:cNvPr id="442422" name="Oval 54"/>
            <p:cNvSpPr>
              <a:spLocks noChangeArrowheads="1"/>
            </p:cNvSpPr>
            <p:nvPr/>
          </p:nvSpPr>
          <p:spPr bwMode="gray">
            <a:xfrm>
              <a:off x="4027" y="3016"/>
              <a:ext cx="515" cy="505"/>
            </a:xfrm>
            <a:prstGeom prst="ellipse">
              <a:avLst/>
            </a:prstGeom>
            <a:gradFill rotWithShape="1">
              <a:gsLst>
                <a:gs pos="0">
                  <a:schemeClr val="folHlink">
                    <a:gamma/>
                    <a:shade val="44314"/>
                    <a:invGamma/>
                  </a:schemeClr>
                </a:gs>
                <a:gs pos="50000">
                  <a:schemeClr val="folHlink"/>
                </a:gs>
                <a:gs pos="100000">
                  <a:schemeClr val="folHlink">
                    <a:gamma/>
                    <a:shade val="44314"/>
                    <a:invGamma/>
                  </a:schemeClr>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5129" name="Picture 55" descr="sphere_highlight"/>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442424" name="Oval 56"/>
          <p:cNvSpPr>
            <a:spLocks noChangeArrowheads="1"/>
          </p:cNvSpPr>
          <p:nvPr/>
        </p:nvSpPr>
        <p:spPr bwMode="gray">
          <a:xfrm>
            <a:off x="3960813" y="4986338"/>
            <a:ext cx="1082675" cy="1071562"/>
          </a:xfrm>
          <a:prstGeom prst="ellipse">
            <a:avLst/>
          </a:prstGeom>
          <a:blipFill dpi="0" rotWithShape="1">
            <a:blip r:embed="rId5" cstate="print"/>
            <a:srcRect/>
            <a:stretch>
              <a:fillRect/>
            </a:stretch>
          </a:blipFill>
          <a:ln w="28575"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42425" name="Oval 57"/>
          <p:cNvSpPr>
            <a:spLocks noChangeArrowheads="1"/>
          </p:cNvSpPr>
          <p:nvPr/>
        </p:nvSpPr>
        <p:spPr bwMode="gray">
          <a:xfrm>
            <a:off x="371475" y="536575"/>
            <a:ext cx="2759075" cy="2730500"/>
          </a:xfrm>
          <a:prstGeom prst="ellipse">
            <a:avLst/>
          </a:prstGeom>
          <a:blipFill dpi="0" rotWithShape="1">
            <a:blip r:embed="rId6" cstate="print"/>
            <a:srcRect/>
            <a:stretch>
              <a:fillRect/>
            </a:stretch>
          </a:blipFill>
          <a:ln w="7620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42426" name="Oval 58"/>
          <p:cNvSpPr>
            <a:spLocks noChangeArrowheads="1"/>
          </p:cNvSpPr>
          <p:nvPr/>
        </p:nvSpPr>
        <p:spPr bwMode="gray">
          <a:xfrm>
            <a:off x="1941513" y="3600450"/>
            <a:ext cx="1911350" cy="1892300"/>
          </a:xfrm>
          <a:prstGeom prst="ellipse">
            <a:avLst/>
          </a:prstGeom>
          <a:blipFill dpi="0" rotWithShape="1">
            <a:blip r:embed="rId7" cstate="print"/>
            <a:srcRect/>
            <a:stretch>
              <a:fillRect/>
            </a:stretch>
          </a:blipFill>
          <a:ln w="5715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2200"/>
                                  </p:stCondLst>
                                  <p:childTnLst>
                                    <p:set>
                                      <p:cBhvr>
                                        <p:cTn id="6" dur="1" fill="hold">
                                          <p:stCondLst>
                                            <p:cond delay="0"/>
                                          </p:stCondLst>
                                        </p:cTn>
                                        <p:tgtEl>
                                          <p:spTgt spid="442421"/>
                                        </p:tgtEl>
                                        <p:attrNameLst>
                                          <p:attrName>style.visibility</p:attrName>
                                        </p:attrNameLst>
                                      </p:cBhvr>
                                      <p:to>
                                        <p:strVal val="visible"/>
                                      </p:to>
                                    </p:set>
                                    <p:anim calcmode="lin" valueType="num">
                                      <p:cBhvr>
                                        <p:cTn id="7" dur="1000" fill="hold"/>
                                        <p:tgtEl>
                                          <p:spTgt spid="442421"/>
                                        </p:tgtEl>
                                        <p:attrNameLst>
                                          <p:attrName>ppt_w</p:attrName>
                                        </p:attrNameLst>
                                      </p:cBhvr>
                                      <p:tavLst>
                                        <p:tav tm="0">
                                          <p:val>
                                            <p:fltVal val="0"/>
                                          </p:val>
                                        </p:tav>
                                        <p:tav tm="100000">
                                          <p:val>
                                            <p:strVal val="#ppt_w"/>
                                          </p:val>
                                        </p:tav>
                                      </p:tavLst>
                                    </p:anim>
                                    <p:anim calcmode="lin" valueType="num">
                                      <p:cBhvr>
                                        <p:cTn id="8" dur="1000" fill="hold"/>
                                        <p:tgtEl>
                                          <p:spTgt spid="442421"/>
                                        </p:tgtEl>
                                        <p:attrNameLst>
                                          <p:attrName>ppt_h</p:attrName>
                                        </p:attrNameLst>
                                      </p:cBhvr>
                                      <p:tavLst>
                                        <p:tav tm="0">
                                          <p:val>
                                            <p:fltVal val="0"/>
                                          </p:val>
                                        </p:tav>
                                        <p:tav tm="100000">
                                          <p:val>
                                            <p:strVal val="#ppt_h"/>
                                          </p:val>
                                        </p:tav>
                                      </p:tavLst>
                                    </p:anim>
                                    <p:animEffect transition="in" filter="fade">
                                      <p:cBhvr>
                                        <p:cTn id="9" dur="1000"/>
                                        <p:tgtEl>
                                          <p:spTgt spid="442421"/>
                                        </p:tgtEl>
                                      </p:cBhvr>
                                    </p:animEffect>
                                  </p:childTnLst>
                                </p:cTn>
                              </p:par>
                              <p:par>
                                <p:cTn id="10" presetID="37" presetClass="path" presetSubtype="0" accel="50000" decel="50000" fill="hold" nodeType="withEffect">
                                  <p:stCondLst>
                                    <p:cond delay="2300"/>
                                  </p:stCondLst>
                                  <p:childTnLst>
                                    <p:animMotion origin="layout" path="M 0.0559 -0.10479 C 0.0559 -0.10456 0.05156 -0.05136 0.0401 -0.02661 C 0.02864 -0.00185 -0.00226 0.00462 -0.0184 -0.00579 " pathEditMode="relative" rAng="0" ptsTypes="fsf">
                                      <p:cBhvr>
                                        <p:cTn id="11" dur="1000" fill="hold"/>
                                        <p:tgtEl>
                                          <p:spTgt spid="442421"/>
                                        </p:tgtEl>
                                        <p:attrNameLst>
                                          <p:attrName>ppt_x</p:attrName>
                                          <p:attrName>ppt_y</p:attrName>
                                        </p:attrNameLst>
                                      </p:cBhvr>
                                      <p:rCtr x="-3715" y="5459"/>
                                    </p:animMotion>
                                  </p:childTnLst>
                                </p:cTn>
                              </p:par>
                              <p:par>
                                <p:cTn id="12" presetID="53" presetClass="entr" presetSubtype="0" fill="hold" nodeType="withEffect">
                                  <p:stCondLst>
                                    <p:cond delay="2800"/>
                                  </p:stCondLst>
                                  <p:childTnLst>
                                    <p:set>
                                      <p:cBhvr>
                                        <p:cTn id="13" dur="1" fill="hold">
                                          <p:stCondLst>
                                            <p:cond delay="0"/>
                                          </p:stCondLst>
                                        </p:cTn>
                                        <p:tgtEl>
                                          <p:spTgt spid="442418"/>
                                        </p:tgtEl>
                                        <p:attrNameLst>
                                          <p:attrName>style.visibility</p:attrName>
                                        </p:attrNameLst>
                                      </p:cBhvr>
                                      <p:to>
                                        <p:strVal val="visible"/>
                                      </p:to>
                                    </p:set>
                                    <p:anim calcmode="lin" valueType="num">
                                      <p:cBhvr>
                                        <p:cTn id="14" dur="1000" fill="hold"/>
                                        <p:tgtEl>
                                          <p:spTgt spid="442418"/>
                                        </p:tgtEl>
                                        <p:attrNameLst>
                                          <p:attrName>ppt_w</p:attrName>
                                        </p:attrNameLst>
                                      </p:cBhvr>
                                      <p:tavLst>
                                        <p:tav tm="0">
                                          <p:val>
                                            <p:fltVal val="0"/>
                                          </p:val>
                                        </p:tav>
                                        <p:tav tm="100000">
                                          <p:val>
                                            <p:strVal val="#ppt_w"/>
                                          </p:val>
                                        </p:tav>
                                      </p:tavLst>
                                    </p:anim>
                                    <p:anim calcmode="lin" valueType="num">
                                      <p:cBhvr>
                                        <p:cTn id="15" dur="1000" fill="hold"/>
                                        <p:tgtEl>
                                          <p:spTgt spid="442418"/>
                                        </p:tgtEl>
                                        <p:attrNameLst>
                                          <p:attrName>ppt_h</p:attrName>
                                        </p:attrNameLst>
                                      </p:cBhvr>
                                      <p:tavLst>
                                        <p:tav tm="0">
                                          <p:val>
                                            <p:fltVal val="0"/>
                                          </p:val>
                                        </p:tav>
                                        <p:tav tm="100000">
                                          <p:val>
                                            <p:strVal val="#ppt_h"/>
                                          </p:val>
                                        </p:tav>
                                      </p:tavLst>
                                    </p:anim>
                                    <p:animEffect transition="in" filter="fade">
                                      <p:cBhvr>
                                        <p:cTn id="16" dur="1000"/>
                                        <p:tgtEl>
                                          <p:spTgt spid="442418"/>
                                        </p:tgtEl>
                                      </p:cBhvr>
                                    </p:animEffect>
                                  </p:childTnLst>
                                </p:cTn>
                              </p:par>
                              <p:par>
                                <p:cTn id="17" presetID="37" presetClass="path" presetSubtype="0" accel="50000" decel="50000" fill="hold" nodeType="withEffect">
                                  <p:stCondLst>
                                    <p:cond delay="2800"/>
                                  </p:stCondLst>
                                  <p:childTnLst>
                                    <p:animMotion origin="layout" path="M 0.14236 -0.15476 C 0.14236 -0.15452 0.12535 -0.04603 0.10382 -0.01758 C 0.08229 0.01087 0.00382 0.02244 -0.0342 0.01874 " pathEditMode="relative" rAng="0" ptsTypes="fsf">
                                      <p:cBhvr>
                                        <p:cTn id="18" dur="1000" fill="hold"/>
                                        <p:tgtEl>
                                          <p:spTgt spid="442418"/>
                                        </p:tgtEl>
                                        <p:attrNameLst>
                                          <p:attrName>ppt_x</p:attrName>
                                          <p:attrName>ppt_y</p:attrName>
                                        </p:attrNameLst>
                                      </p:cBhvr>
                                      <p:rCtr x="-8837" y="8860"/>
                                    </p:animMotion>
                                  </p:childTnLst>
                                </p:cTn>
                              </p:par>
                            </p:childTnLst>
                          </p:cTn>
                        </p:par>
                        <p:par>
                          <p:cTn id="19" fill="hold" nodeType="afterGroup">
                            <p:stCondLst>
                              <p:cond delay="3800"/>
                            </p:stCondLst>
                            <p:childTnLst>
                              <p:par>
                                <p:cTn id="20" presetID="10" presetClass="entr" presetSubtype="0" fill="hold" nodeType="afterEffect">
                                  <p:stCondLst>
                                    <p:cond delay="0"/>
                                  </p:stCondLst>
                                  <p:childTnLst>
                                    <p:set>
                                      <p:cBhvr>
                                        <p:cTn id="21" dur="1" fill="hold">
                                          <p:stCondLst>
                                            <p:cond delay="0"/>
                                          </p:stCondLst>
                                        </p:cTn>
                                        <p:tgtEl>
                                          <p:spTgt spid="442424"/>
                                        </p:tgtEl>
                                        <p:attrNameLst>
                                          <p:attrName>style.visibility</p:attrName>
                                        </p:attrNameLst>
                                      </p:cBhvr>
                                      <p:to>
                                        <p:strVal val="visible"/>
                                      </p:to>
                                    </p:set>
                                    <p:animEffect transition="in" filter="fade">
                                      <p:cBhvr>
                                        <p:cTn id="22" dur="1000"/>
                                        <p:tgtEl>
                                          <p:spTgt spid="442424"/>
                                        </p:tgtEl>
                                      </p:cBhvr>
                                    </p:animEffect>
                                  </p:childTnLst>
                                </p:cTn>
                              </p:par>
                            </p:childTnLst>
                          </p:cTn>
                        </p:par>
                        <p:par>
                          <p:cTn id="23" fill="hold" nodeType="afterGroup">
                            <p:stCondLst>
                              <p:cond delay="4800"/>
                            </p:stCondLst>
                            <p:childTnLst>
                              <p:par>
                                <p:cTn id="24" presetID="10" presetClass="entr" presetSubtype="0" fill="hold" nodeType="afterEffect">
                                  <p:stCondLst>
                                    <p:cond delay="0"/>
                                  </p:stCondLst>
                                  <p:childTnLst>
                                    <p:set>
                                      <p:cBhvr>
                                        <p:cTn id="25" dur="1" fill="hold">
                                          <p:stCondLst>
                                            <p:cond delay="0"/>
                                          </p:stCondLst>
                                        </p:cTn>
                                        <p:tgtEl>
                                          <p:spTgt spid="442426"/>
                                        </p:tgtEl>
                                        <p:attrNameLst>
                                          <p:attrName>style.visibility</p:attrName>
                                        </p:attrNameLst>
                                      </p:cBhvr>
                                      <p:to>
                                        <p:strVal val="visible"/>
                                      </p:to>
                                    </p:set>
                                    <p:animEffect transition="in" filter="fade">
                                      <p:cBhvr>
                                        <p:cTn id="26" dur="1000"/>
                                        <p:tgtEl>
                                          <p:spTgt spid="442426"/>
                                        </p:tgtEl>
                                      </p:cBhvr>
                                    </p:animEffect>
                                  </p:childTnLst>
                                </p:cTn>
                              </p:par>
                            </p:childTnLst>
                          </p:cTn>
                        </p:par>
                        <p:par>
                          <p:cTn id="27" fill="hold" nodeType="afterGroup">
                            <p:stCondLst>
                              <p:cond delay="5800"/>
                            </p:stCondLst>
                            <p:childTnLst>
                              <p:par>
                                <p:cTn id="28" presetID="10" presetClass="entr" presetSubtype="0" fill="hold" nodeType="afterEffect">
                                  <p:stCondLst>
                                    <p:cond delay="0"/>
                                  </p:stCondLst>
                                  <p:childTnLst>
                                    <p:set>
                                      <p:cBhvr>
                                        <p:cTn id="29" dur="1" fill="hold">
                                          <p:stCondLst>
                                            <p:cond delay="0"/>
                                          </p:stCondLst>
                                        </p:cTn>
                                        <p:tgtEl>
                                          <p:spTgt spid="442425"/>
                                        </p:tgtEl>
                                        <p:attrNameLst>
                                          <p:attrName>style.visibility</p:attrName>
                                        </p:attrNameLst>
                                      </p:cBhvr>
                                      <p:to>
                                        <p:strVal val="visible"/>
                                      </p:to>
                                    </p:set>
                                    <p:animEffect transition="in" filter="fade">
                                      <p:cBhvr>
                                        <p:cTn id="30" dur="1000"/>
                                        <p:tgtEl>
                                          <p:spTgt spid="442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78"/>
          <p:cNvSpPr txBox="1">
            <a:spLocks noChangeArrowheads="1"/>
          </p:cNvSpPr>
          <p:nvPr/>
        </p:nvSpPr>
        <p:spPr bwMode="gray">
          <a:xfrm>
            <a:off x="1116000" y="1149392"/>
            <a:ext cx="757078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子类对象内存示意图如下图 </a:t>
            </a:r>
          </a:p>
        </p:txBody>
      </p:sp>
      <p:grpSp>
        <p:nvGrpSpPr>
          <p:cNvPr id="3" name="组合 9"/>
          <p:cNvGrpSpPr/>
          <p:nvPr/>
        </p:nvGrpSpPr>
        <p:grpSpPr>
          <a:xfrm>
            <a:off x="1643131" y="2367583"/>
            <a:ext cx="6508750" cy="3116263"/>
            <a:chOff x="1908175" y="2924175"/>
            <a:chExt cx="6508750" cy="3116263"/>
          </a:xfrm>
        </p:grpSpPr>
        <p:grpSp>
          <p:nvGrpSpPr>
            <p:cNvPr id="4" name="Group 4"/>
            <p:cNvGrpSpPr>
              <a:grpSpLocks/>
            </p:cNvGrpSpPr>
            <p:nvPr/>
          </p:nvGrpSpPr>
          <p:grpSpPr bwMode="auto">
            <a:xfrm>
              <a:off x="1908175" y="2924175"/>
              <a:ext cx="4752975" cy="3116263"/>
              <a:chOff x="5229" y="7643"/>
              <a:chExt cx="3825" cy="3432"/>
            </a:xfrm>
          </p:grpSpPr>
          <p:grpSp>
            <p:nvGrpSpPr>
              <p:cNvPr id="5" name="Group 5"/>
              <p:cNvGrpSpPr>
                <a:grpSpLocks/>
              </p:cNvGrpSpPr>
              <p:nvPr/>
            </p:nvGrpSpPr>
            <p:grpSpPr bwMode="auto">
              <a:xfrm>
                <a:off x="5229" y="7643"/>
                <a:ext cx="3825" cy="2918"/>
                <a:chOff x="5229" y="7799"/>
                <a:chExt cx="3825" cy="2918"/>
              </a:xfrm>
            </p:grpSpPr>
            <p:grpSp>
              <p:nvGrpSpPr>
                <p:cNvPr id="6" name="Group 6"/>
                <p:cNvGrpSpPr>
                  <a:grpSpLocks/>
                </p:cNvGrpSpPr>
                <p:nvPr/>
              </p:nvGrpSpPr>
              <p:grpSpPr bwMode="auto">
                <a:xfrm>
                  <a:off x="6639" y="7799"/>
                  <a:ext cx="2415" cy="936"/>
                  <a:chOff x="4095" y="5771"/>
                  <a:chExt cx="2625" cy="936"/>
                </a:xfrm>
              </p:grpSpPr>
              <p:sp>
                <p:nvSpPr>
                  <p:cNvPr id="30" name="Text Box 7"/>
                  <p:cNvSpPr txBox="1">
                    <a:spLocks noChangeArrowheads="1"/>
                  </p:cNvSpPr>
                  <p:nvPr/>
                </p:nvSpPr>
                <p:spPr bwMode="auto">
                  <a:xfrm>
                    <a:off x="4725" y="5771"/>
                    <a:ext cx="1995" cy="468"/>
                  </a:xfrm>
                  <a:prstGeom prst="rect">
                    <a:avLst/>
                  </a:prstGeom>
                  <a:solidFill>
                    <a:srgbClr val="C0C0C0"/>
                  </a:solidFill>
                  <a:ln w="9525">
                    <a:solidFill>
                      <a:srgbClr val="000000"/>
                    </a:solidFill>
                    <a:miter lim="800000"/>
                    <a:headEnd/>
                    <a:tailEnd/>
                  </a:ln>
                </p:spPr>
                <p:txBody>
                  <a:bodyPr lIns="0" rIns="0"/>
                  <a:lstStyle/>
                  <a:p>
                    <a:pPr algn="just" eaLnBrk="1" hangingPunct="1"/>
                    <a:r>
                      <a:rPr lang="en-US" altLang="zh-CN" sz="900" dirty="0">
                        <a:latin typeface="Times New Roman" pitchFamily="18" charset="0"/>
                      </a:rPr>
                      <a:t> </a:t>
                    </a:r>
                    <a:r>
                      <a:rPr lang="zh-CN" altLang="en-US" sz="1800" dirty="0">
                        <a:latin typeface="Times New Roman" pitchFamily="18" charset="0"/>
                      </a:rPr>
                      <a:t>子类未继承的成员</a:t>
                    </a:r>
                  </a:p>
                  <a:p>
                    <a:pPr eaLnBrk="1" hangingPunct="1"/>
                    <a:endParaRPr lang="en-US" altLang="zh-CN" dirty="0"/>
                  </a:p>
                </p:txBody>
              </p:sp>
              <p:sp>
                <p:nvSpPr>
                  <p:cNvPr id="31" name="Text Box 8"/>
                  <p:cNvSpPr txBox="1">
                    <a:spLocks noChangeArrowheads="1"/>
                  </p:cNvSpPr>
                  <p:nvPr/>
                </p:nvSpPr>
                <p:spPr bwMode="auto">
                  <a:xfrm>
                    <a:off x="4725" y="6239"/>
                    <a:ext cx="1995" cy="468"/>
                  </a:xfrm>
                  <a:prstGeom prst="rect">
                    <a:avLst/>
                  </a:prstGeom>
                  <a:solidFill>
                    <a:srgbClr val="C0C0C0"/>
                  </a:solidFill>
                  <a:ln w="9525">
                    <a:solidFill>
                      <a:srgbClr val="000000"/>
                    </a:solidFill>
                    <a:miter lim="800000"/>
                    <a:headEnd/>
                    <a:tailEnd/>
                  </a:ln>
                </p:spPr>
                <p:txBody>
                  <a:bodyPr lIns="0" rIns="0"/>
                  <a:lstStyle/>
                  <a:p>
                    <a:pPr algn="just" eaLnBrk="1" hangingPunct="1"/>
                    <a:r>
                      <a:rPr lang="en-US" altLang="zh-CN" sz="900">
                        <a:latin typeface="Times New Roman" pitchFamily="18" charset="0"/>
                      </a:rPr>
                      <a:t> </a:t>
                    </a:r>
                    <a:r>
                      <a:rPr lang="zh-CN" altLang="en-US" sz="1800">
                        <a:latin typeface="Times New Roman" pitchFamily="18" charset="0"/>
                      </a:rPr>
                      <a:t>子类未继承的成员</a:t>
                    </a:r>
                    <a:endParaRPr lang="zh-CN" altLang="en-US" sz="1800"/>
                  </a:p>
                </p:txBody>
              </p:sp>
              <p:grpSp>
                <p:nvGrpSpPr>
                  <p:cNvPr id="7" name="Group 9"/>
                  <p:cNvGrpSpPr>
                    <a:grpSpLocks/>
                  </p:cNvGrpSpPr>
                  <p:nvPr/>
                </p:nvGrpSpPr>
                <p:grpSpPr bwMode="auto">
                  <a:xfrm>
                    <a:off x="4095" y="6239"/>
                    <a:ext cx="450" cy="313"/>
                    <a:chOff x="1755" y="9047"/>
                    <a:chExt cx="450" cy="313"/>
                  </a:xfrm>
                </p:grpSpPr>
                <p:sp>
                  <p:nvSpPr>
                    <p:cNvPr id="33" name="Line 10"/>
                    <p:cNvSpPr>
                      <a:spLocks noChangeShapeType="1"/>
                    </p:cNvSpPr>
                    <p:nvPr/>
                  </p:nvSpPr>
                  <p:spPr bwMode="auto">
                    <a:xfrm>
                      <a:off x="1785" y="9047"/>
                      <a:ext cx="420" cy="312"/>
                    </a:xfrm>
                    <a:prstGeom prst="line">
                      <a:avLst/>
                    </a:prstGeom>
                    <a:noFill/>
                    <a:ln w="19050">
                      <a:solidFill>
                        <a:srgbClr val="000000"/>
                      </a:solidFill>
                      <a:round/>
                      <a:headEnd/>
                      <a:tailEnd/>
                    </a:ln>
                  </p:spPr>
                  <p:txBody>
                    <a:bodyPr lIns="0" rIns="0"/>
                    <a:lstStyle/>
                    <a:p>
                      <a:endParaRPr lang="zh-CN" altLang="en-US"/>
                    </a:p>
                  </p:txBody>
                </p:sp>
                <p:sp>
                  <p:nvSpPr>
                    <p:cNvPr id="34" name="Line 11"/>
                    <p:cNvSpPr>
                      <a:spLocks noChangeShapeType="1"/>
                    </p:cNvSpPr>
                    <p:nvPr/>
                  </p:nvSpPr>
                  <p:spPr bwMode="auto">
                    <a:xfrm flipH="1">
                      <a:off x="1755" y="9047"/>
                      <a:ext cx="450" cy="313"/>
                    </a:xfrm>
                    <a:prstGeom prst="line">
                      <a:avLst/>
                    </a:prstGeom>
                    <a:noFill/>
                    <a:ln w="19050">
                      <a:solidFill>
                        <a:srgbClr val="000000"/>
                      </a:solidFill>
                      <a:round/>
                      <a:headEnd/>
                      <a:tailEnd/>
                    </a:ln>
                  </p:spPr>
                  <p:txBody>
                    <a:bodyPr lIns="0" rIns="0"/>
                    <a:lstStyle/>
                    <a:p>
                      <a:endParaRPr lang="zh-CN" altLang="en-US"/>
                    </a:p>
                  </p:txBody>
                </p:sp>
              </p:grpSp>
            </p:grpSp>
            <p:grpSp>
              <p:nvGrpSpPr>
                <p:cNvPr id="8" name="Group 12"/>
                <p:cNvGrpSpPr>
                  <a:grpSpLocks/>
                </p:cNvGrpSpPr>
                <p:nvPr/>
              </p:nvGrpSpPr>
              <p:grpSpPr bwMode="auto">
                <a:xfrm>
                  <a:off x="5229" y="8221"/>
                  <a:ext cx="3780" cy="2496"/>
                  <a:chOff x="2730" y="6551"/>
                  <a:chExt cx="3780" cy="2496"/>
                </a:xfrm>
              </p:grpSpPr>
              <p:sp>
                <p:nvSpPr>
                  <p:cNvPr id="20" name="Text Box 13"/>
                  <p:cNvSpPr txBox="1">
                    <a:spLocks noChangeArrowheads="1"/>
                  </p:cNvSpPr>
                  <p:nvPr/>
                </p:nvSpPr>
                <p:spPr bwMode="auto">
                  <a:xfrm>
                    <a:off x="2730" y="7175"/>
                    <a:ext cx="1050" cy="468"/>
                  </a:xfrm>
                  <a:prstGeom prst="rect">
                    <a:avLst/>
                  </a:prstGeom>
                  <a:solidFill>
                    <a:srgbClr val="FFFFFF"/>
                  </a:solidFill>
                  <a:ln w="9525">
                    <a:solidFill>
                      <a:srgbClr val="000000"/>
                    </a:solidFill>
                    <a:miter lim="800000"/>
                    <a:headEnd/>
                    <a:tailEnd/>
                  </a:ln>
                </p:spPr>
                <p:txBody>
                  <a:bodyPr lIns="0" rIns="0"/>
                  <a:lstStyle/>
                  <a:p>
                    <a:pPr algn="just" eaLnBrk="1" hangingPunct="1"/>
                    <a:r>
                      <a:rPr lang="en-US" altLang="zh-CN" sz="900">
                        <a:latin typeface="Times New Roman" pitchFamily="18" charset="0"/>
                      </a:rPr>
                      <a:t>   </a:t>
                    </a:r>
                    <a:r>
                      <a:rPr lang="zh-CN" altLang="en-US">
                        <a:latin typeface="Times New Roman" pitchFamily="18" charset="0"/>
                      </a:rPr>
                      <a:t>引用</a:t>
                    </a:r>
                    <a:endParaRPr lang="zh-CN" altLang="en-US"/>
                  </a:p>
                </p:txBody>
              </p:sp>
              <p:sp>
                <p:nvSpPr>
                  <p:cNvPr id="21" name="Text Box 14"/>
                  <p:cNvSpPr txBox="1">
                    <a:spLocks noChangeArrowheads="1"/>
                  </p:cNvSpPr>
                  <p:nvPr/>
                </p:nvSpPr>
                <p:spPr bwMode="auto">
                  <a:xfrm>
                    <a:off x="2730" y="6551"/>
                    <a:ext cx="1155" cy="468"/>
                  </a:xfrm>
                  <a:prstGeom prst="rect">
                    <a:avLst/>
                  </a:prstGeom>
                  <a:solidFill>
                    <a:srgbClr val="FFFFFF"/>
                  </a:solidFill>
                  <a:ln w="9525">
                    <a:noFill/>
                    <a:miter lim="800000"/>
                    <a:headEnd/>
                    <a:tailEnd/>
                  </a:ln>
                </p:spPr>
                <p:txBody>
                  <a:bodyPr lIns="0" rIns="0"/>
                  <a:lstStyle/>
                  <a:p>
                    <a:pPr algn="just" eaLnBrk="1" hangingPunct="1"/>
                    <a:r>
                      <a:rPr lang="zh-CN" altLang="en-US">
                        <a:latin typeface="Times New Roman" pitchFamily="18" charset="0"/>
                      </a:rPr>
                      <a:t>子类对象</a:t>
                    </a:r>
                    <a:endParaRPr lang="zh-CN" altLang="en-US"/>
                  </a:p>
                </p:txBody>
              </p:sp>
              <p:sp>
                <p:nvSpPr>
                  <p:cNvPr id="22" name="Text Box 15"/>
                  <p:cNvSpPr txBox="1">
                    <a:spLocks noChangeArrowheads="1"/>
                  </p:cNvSpPr>
                  <p:nvPr/>
                </p:nvSpPr>
                <p:spPr bwMode="auto">
                  <a:xfrm>
                    <a:off x="4725" y="7175"/>
                    <a:ext cx="1785" cy="468"/>
                  </a:xfrm>
                  <a:prstGeom prst="rect">
                    <a:avLst/>
                  </a:prstGeom>
                  <a:solidFill>
                    <a:srgbClr val="FFFF99"/>
                  </a:solidFill>
                  <a:ln w="9525">
                    <a:solidFill>
                      <a:srgbClr val="000000"/>
                    </a:solidFill>
                    <a:miter lim="800000"/>
                    <a:headEnd/>
                    <a:tailEnd/>
                  </a:ln>
                </p:spPr>
                <p:txBody>
                  <a:bodyPr lIns="0" rIns="0"/>
                  <a:lstStyle/>
                  <a:p>
                    <a:pPr algn="just" eaLnBrk="1" hangingPunct="1"/>
                    <a:r>
                      <a:rPr lang="en-US" altLang="zh-CN" sz="900" dirty="0">
                        <a:latin typeface="Times New Roman" pitchFamily="18" charset="0"/>
                      </a:rPr>
                      <a:t>  </a:t>
                    </a:r>
                    <a:r>
                      <a:rPr lang="zh-CN" altLang="en-US" sz="2000" dirty="0">
                        <a:latin typeface="Times New Roman" pitchFamily="18" charset="0"/>
                      </a:rPr>
                      <a:t>子类继承的成员</a:t>
                    </a:r>
                    <a:endParaRPr lang="zh-CN" altLang="en-US" sz="2000" dirty="0"/>
                  </a:p>
                </p:txBody>
              </p:sp>
              <p:sp>
                <p:nvSpPr>
                  <p:cNvPr id="23" name="Text Box 16"/>
                  <p:cNvSpPr txBox="1">
                    <a:spLocks noChangeArrowheads="1"/>
                  </p:cNvSpPr>
                  <p:nvPr/>
                </p:nvSpPr>
                <p:spPr bwMode="auto">
                  <a:xfrm>
                    <a:off x="4725" y="7643"/>
                    <a:ext cx="1785" cy="468"/>
                  </a:xfrm>
                  <a:prstGeom prst="rect">
                    <a:avLst/>
                  </a:prstGeom>
                  <a:solidFill>
                    <a:srgbClr val="FFFF99"/>
                  </a:solidFill>
                  <a:ln w="9525">
                    <a:solidFill>
                      <a:srgbClr val="000000"/>
                    </a:solidFill>
                    <a:miter lim="800000"/>
                    <a:headEnd/>
                    <a:tailEnd/>
                  </a:ln>
                </p:spPr>
                <p:txBody>
                  <a:bodyPr lIns="0" rIns="0"/>
                  <a:lstStyle/>
                  <a:p>
                    <a:pPr algn="just" eaLnBrk="1" hangingPunct="1"/>
                    <a:r>
                      <a:rPr lang="en-US" altLang="zh-CN" sz="900">
                        <a:latin typeface="Times New Roman" pitchFamily="18" charset="0"/>
                      </a:rPr>
                      <a:t>  </a:t>
                    </a:r>
                    <a:r>
                      <a:rPr lang="zh-CN" altLang="en-US" sz="2000">
                        <a:latin typeface="Times New Roman" pitchFamily="18" charset="0"/>
                      </a:rPr>
                      <a:t>子类继承的成员</a:t>
                    </a:r>
                    <a:endParaRPr lang="zh-CN" altLang="en-US" sz="2000"/>
                  </a:p>
                </p:txBody>
              </p:sp>
              <p:sp>
                <p:nvSpPr>
                  <p:cNvPr id="24" name="Text Box 17"/>
                  <p:cNvSpPr txBox="1">
                    <a:spLocks noChangeArrowheads="1"/>
                  </p:cNvSpPr>
                  <p:nvPr/>
                </p:nvSpPr>
                <p:spPr bwMode="auto">
                  <a:xfrm>
                    <a:off x="4725" y="8111"/>
                    <a:ext cx="1785" cy="468"/>
                  </a:xfrm>
                  <a:prstGeom prst="rect">
                    <a:avLst/>
                  </a:prstGeom>
                  <a:solidFill>
                    <a:srgbClr val="FFFFFF"/>
                  </a:solidFill>
                  <a:ln w="9525">
                    <a:solidFill>
                      <a:srgbClr val="000000"/>
                    </a:solidFill>
                    <a:miter lim="800000"/>
                    <a:headEnd/>
                    <a:tailEnd/>
                  </a:ln>
                </p:spPr>
                <p:txBody>
                  <a:bodyPr lIns="0" rIns="0"/>
                  <a:lstStyle/>
                  <a:p>
                    <a:pPr algn="just" eaLnBrk="1" hangingPunct="1"/>
                    <a:r>
                      <a:rPr lang="en-US" altLang="zh-CN" sz="900">
                        <a:latin typeface="Times New Roman" pitchFamily="18" charset="0"/>
                      </a:rPr>
                      <a:t>  </a:t>
                    </a:r>
                    <a:r>
                      <a:rPr lang="zh-CN" altLang="en-US" sz="2000">
                        <a:latin typeface="Times New Roman" pitchFamily="18" charset="0"/>
                      </a:rPr>
                      <a:t>子类声明的成员</a:t>
                    </a:r>
                    <a:endParaRPr lang="zh-CN" altLang="en-US" sz="2000"/>
                  </a:p>
                </p:txBody>
              </p:sp>
              <p:sp>
                <p:nvSpPr>
                  <p:cNvPr id="25" name="Text Box 18"/>
                  <p:cNvSpPr txBox="1">
                    <a:spLocks noChangeArrowheads="1"/>
                  </p:cNvSpPr>
                  <p:nvPr/>
                </p:nvSpPr>
                <p:spPr bwMode="auto">
                  <a:xfrm>
                    <a:off x="4725" y="8579"/>
                    <a:ext cx="1785" cy="468"/>
                  </a:xfrm>
                  <a:prstGeom prst="rect">
                    <a:avLst/>
                  </a:prstGeom>
                  <a:solidFill>
                    <a:srgbClr val="FFFFFF"/>
                  </a:solidFill>
                  <a:ln w="9525">
                    <a:solidFill>
                      <a:srgbClr val="000000"/>
                    </a:solidFill>
                    <a:miter lim="800000"/>
                    <a:headEnd/>
                    <a:tailEnd/>
                  </a:ln>
                </p:spPr>
                <p:txBody>
                  <a:bodyPr lIns="0" rIns="0"/>
                  <a:lstStyle/>
                  <a:p>
                    <a:pPr algn="just" eaLnBrk="1" hangingPunct="1"/>
                    <a:r>
                      <a:rPr lang="en-US" altLang="zh-CN" sz="900">
                        <a:latin typeface="Times New Roman" pitchFamily="18" charset="0"/>
                      </a:rPr>
                      <a:t>  </a:t>
                    </a:r>
                    <a:r>
                      <a:rPr lang="zh-CN" altLang="en-US" sz="2000">
                        <a:latin typeface="Times New Roman" pitchFamily="18" charset="0"/>
                      </a:rPr>
                      <a:t>子类声明的成员</a:t>
                    </a:r>
                    <a:endParaRPr lang="zh-CN" altLang="en-US" sz="2000"/>
                  </a:p>
                </p:txBody>
              </p:sp>
              <p:sp>
                <p:nvSpPr>
                  <p:cNvPr id="26" name="Line 19"/>
                  <p:cNvSpPr>
                    <a:spLocks noChangeShapeType="1"/>
                  </p:cNvSpPr>
                  <p:nvPr/>
                </p:nvSpPr>
                <p:spPr bwMode="auto">
                  <a:xfrm>
                    <a:off x="3780" y="7175"/>
                    <a:ext cx="945" cy="0"/>
                  </a:xfrm>
                  <a:prstGeom prst="line">
                    <a:avLst/>
                  </a:prstGeom>
                  <a:noFill/>
                  <a:ln w="9525">
                    <a:solidFill>
                      <a:srgbClr val="000000"/>
                    </a:solidFill>
                    <a:round/>
                    <a:headEnd/>
                    <a:tailEnd type="triangle" w="med" len="med"/>
                  </a:ln>
                </p:spPr>
                <p:txBody>
                  <a:bodyPr lIns="0" rIns="0"/>
                  <a:lstStyle/>
                  <a:p>
                    <a:endParaRPr lang="zh-CN" altLang="en-US"/>
                  </a:p>
                </p:txBody>
              </p:sp>
              <p:grpSp>
                <p:nvGrpSpPr>
                  <p:cNvPr id="9" name="Group 20"/>
                  <p:cNvGrpSpPr>
                    <a:grpSpLocks/>
                  </p:cNvGrpSpPr>
                  <p:nvPr/>
                </p:nvGrpSpPr>
                <p:grpSpPr bwMode="auto">
                  <a:xfrm>
                    <a:off x="3990" y="7955"/>
                    <a:ext cx="630" cy="468"/>
                    <a:chOff x="3990" y="8111"/>
                    <a:chExt cx="630" cy="468"/>
                  </a:xfrm>
                </p:grpSpPr>
                <p:sp>
                  <p:nvSpPr>
                    <p:cNvPr id="28" name="Line 21"/>
                    <p:cNvSpPr>
                      <a:spLocks noChangeShapeType="1"/>
                    </p:cNvSpPr>
                    <p:nvPr/>
                  </p:nvSpPr>
                  <p:spPr bwMode="auto">
                    <a:xfrm>
                      <a:off x="3990" y="8423"/>
                      <a:ext cx="210" cy="156"/>
                    </a:xfrm>
                    <a:prstGeom prst="line">
                      <a:avLst/>
                    </a:prstGeom>
                    <a:noFill/>
                    <a:ln w="19050">
                      <a:solidFill>
                        <a:srgbClr val="000000"/>
                      </a:solidFill>
                      <a:round/>
                      <a:headEnd/>
                      <a:tailEnd/>
                    </a:ln>
                  </p:spPr>
                  <p:txBody>
                    <a:bodyPr lIns="0" rIns="0"/>
                    <a:lstStyle/>
                    <a:p>
                      <a:endParaRPr lang="zh-CN" altLang="en-US"/>
                    </a:p>
                  </p:txBody>
                </p:sp>
                <p:sp>
                  <p:nvSpPr>
                    <p:cNvPr id="29" name="Line 22"/>
                    <p:cNvSpPr>
                      <a:spLocks noChangeShapeType="1"/>
                    </p:cNvSpPr>
                    <p:nvPr/>
                  </p:nvSpPr>
                  <p:spPr bwMode="auto">
                    <a:xfrm flipV="1">
                      <a:off x="4200" y="8111"/>
                      <a:ext cx="420" cy="468"/>
                    </a:xfrm>
                    <a:prstGeom prst="line">
                      <a:avLst/>
                    </a:prstGeom>
                    <a:noFill/>
                    <a:ln w="19050">
                      <a:solidFill>
                        <a:srgbClr val="000000"/>
                      </a:solidFill>
                      <a:round/>
                      <a:headEnd/>
                      <a:tailEnd/>
                    </a:ln>
                  </p:spPr>
                  <p:txBody>
                    <a:bodyPr lIns="0" rIns="0"/>
                    <a:lstStyle/>
                    <a:p>
                      <a:endParaRPr lang="zh-CN" altLang="en-US"/>
                    </a:p>
                  </p:txBody>
                </p:sp>
              </p:grpSp>
            </p:grpSp>
          </p:grpSp>
          <p:sp>
            <p:nvSpPr>
              <p:cNvPr id="17" name="Text Box 23"/>
              <p:cNvSpPr txBox="1">
                <a:spLocks noChangeArrowheads="1"/>
              </p:cNvSpPr>
              <p:nvPr/>
            </p:nvSpPr>
            <p:spPr bwMode="auto">
              <a:xfrm>
                <a:off x="5754" y="10607"/>
                <a:ext cx="2625" cy="468"/>
              </a:xfrm>
              <a:prstGeom prst="rect">
                <a:avLst/>
              </a:prstGeom>
              <a:solidFill>
                <a:srgbClr val="FFFFFF"/>
              </a:solidFill>
              <a:ln w="9525">
                <a:noFill/>
                <a:miter lim="800000"/>
                <a:headEnd/>
                <a:tailEnd/>
              </a:ln>
            </p:spPr>
            <p:txBody>
              <a:bodyPr lIns="0" rIns="0"/>
              <a:lstStyle/>
              <a:p>
                <a:pPr algn="just" eaLnBrk="1" hangingPunct="1"/>
                <a:endParaRPr lang="zh-CN" altLang="zh-CN" sz="1800"/>
              </a:p>
            </p:txBody>
          </p:sp>
        </p:grpSp>
        <p:sp>
          <p:nvSpPr>
            <p:cNvPr id="14" name="右大括号 13"/>
            <p:cNvSpPr/>
            <p:nvPr/>
          </p:nvSpPr>
          <p:spPr>
            <a:xfrm>
              <a:off x="6715125" y="3071813"/>
              <a:ext cx="285750" cy="1571625"/>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15" name="TextBox 25"/>
            <p:cNvSpPr txBox="1">
              <a:spLocks noChangeArrowheads="1"/>
            </p:cNvSpPr>
            <p:nvPr/>
          </p:nvSpPr>
          <p:spPr bwMode="auto">
            <a:xfrm>
              <a:off x="7000875" y="3571875"/>
              <a:ext cx="1416050" cy="461963"/>
            </a:xfrm>
            <a:prstGeom prst="rect">
              <a:avLst/>
            </a:prstGeom>
            <a:noFill/>
            <a:ln w="9525">
              <a:noFill/>
              <a:miter lim="800000"/>
              <a:headEnd/>
              <a:tailEnd/>
            </a:ln>
          </p:spPr>
          <p:txBody>
            <a:bodyPr wrap="none">
              <a:spAutoFit/>
            </a:bodyPr>
            <a:lstStyle/>
            <a:p>
              <a:pPr eaLnBrk="1" hangingPunct="1"/>
              <a:r>
                <a:rPr lang="zh-CN" altLang="en-US"/>
                <a:t>父类对象</a:t>
              </a:r>
            </a:p>
          </p:txBody>
        </p:sp>
      </p:grpSp>
      <p:sp>
        <p:nvSpPr>
          <p:cNvPr id="32" name="Text Box 78"/>
          <p:cNvSpPr txBox="1">
            <a:spLocks noChangeArrowheads="1"/>
          </p:cNvSpPr>
          <p:nvPr/>
        </p:nvSpPr>
        <p:spPr bwMode="gray">
          <a:xfrm>
            <a:off x="1116000" y="5648504"/>
            <a:ext cx="757078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hlinkClick r:id="rId3" action="ppaction://hlinkfile"/>
              </a:rPr>
              <a:t>例子</a:t>
            </a:r>
            <a:r>
              <a:rPr lang="en-US" altLang="zh-CN" sz="2800" dirty="0" smtClean="0">
                <a:solidFill>
                  <a:schemeClr val="tx1"/>
                </a:solidFill>
                <a:ea typeface="宋体" panose="02010600030101010101" pitchFamily="2" charset="-122"/>
                <a:hlinkClick r:id="rId3" action="ppaction://hlinkfile"/>
              </a:rPr>
              <a:t>4-2</a:t>
            </a:r>
            <a:r>
              <a:rPr lang="zh-CN" altLang="en-US" sz="2800" dirty="0" smtClean="0">
                <a:solidFill>
                  <a:schemeClr val="tx1"/>
                </a:solidFill>
                <a:ea typeface="宋体" panose="02010600030101010101" pitchFamily="2" charset="-122"/>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body" idx="1"/>
          </p:nvPr>
        </p:nvSpPr>
        <p:spPr>
          <a:xfrm>
            <a:off x="1054100" y="1169986"/>
            <a:ext cx="7766343" cy="3669300"/>
          </a:xfrm>
        </p:spPr>
        <p:txBody>
          <a:bodyPr/>
          <a:lstStyle/>
          <a:p>
            <a:pPr marL="0" indent="0" eaLnBrk="1" hangingPunct="1">
              <a:buClr>
                <a:schemeClr val="accent2"/>
              </a:buClr>
              <a:buNone/>
            </a:pPr>
            <a:r>
              <a:rPr lang="en-US" altLang="zh-CN" sz="2800" dirty="0" smtClean="0">
                <a:solidFill>
                  <a:srgbClr val="FF0000"/>
                </a:solidFill>
                <a:ea typeface="宋体" panose="02010600030101010101" pitchFamily="2" charset="-122"/>
              </a:rPr>
              <a:t>1</a:t>
            </a:r>
            <a:r>
              <a:rPr lang="zh-CN" altLang="en-US" sz="2800" dirty="0" smtClean="0">
                <a:solidFill>
                  <a:schemeClr val="tx1"/>
                </a:solidFill>
                <a:ea typeface="宋体" panose="02010600030101010101" pitchFamily="2" charset="-122"/>
              </a:rPr>
              <a:t>、下列程序运行后结果为：</a:t>
            </a:r>
          </a:p>
          <a:p>
            <a:pPr marL="0" indent="0" eaLnBrk="1" hangingPunct="1">
              <a:buClr>
                <a:schemeClr val="accent2"/>
              </a:buClr>
              <a:buNone/>
            </a:pPr>
            <a:r>
              <a:rPr lang="en-US" altLang="zh-CN" sz="2800" dirty="0" smtClean="0">
                <a:solidFill>
                  <a:schemeClr val="tx1"/>
                </a:solidFill>
                <a:ea typeface="宋体" panose="02010600030101010101" pitchFamily="2" charset="-122"/>
              </a:rPr>
              <a:t>class </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Aclass</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     </a:t>
            </a:r>
            <a:r>
              <a:rPr lang="en-US" altLang="zh-CN" sz="2800" dirty="0" err="1" smtClean="0">
                <a:solidFill>
                  <a:srgbClr val="0070C0"/>
                </a:solidFill>
                <a:effectLst>
                  <a:outerShdw blurRad="38100" dist="38100" dir="2700000" algn="tl">
                    <a:srgbClr val="000000">
                      <a:alpha val="43137"/>
                    </a:srgbClr>
                  </a:outerShdw>
                </a:effectLst>
                <a:ea typeface="宋体" panose="02010600030101010101" pitchFamily="2" charset="-122"/>
              </a:rPr>
              <a:t>Aclass</a:t>
            </a:r>
            <a:r>
              <a:rPr lang="en-US" altLang="zh-CN" sz="2800" dirty="0" smtClean="0">
                <a:solidFill>
                  <a:schemeClr val="tx1"/>
                </a:solidFill>
                <a:ea typeface="宋体" panose="02010600030101010101" pitchFamily="2" charset="-122"/>
              </a:rPr>
              <a:t>(){</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System.out.print</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Aclass</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public class </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Bclass</a:t>
            </a:r>
            <a:r>
              <a:rPr lang="en-US" altLang="zh-CN" sz="2800" dirty="0" smtClean="0">
                <a:solidFill>
                  <a:schemeClr val="tx1"/>
                </a:solidFill>
                <a:ea typeface="宋体" panose="02010600030101010101" pitchFamily="2" charset="-122"/>
              </a:rPr>
              <a:t> </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extends </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Aclass</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     </a:t>
            </a:r>
            <a:r>
              <a:rPr lang="en-US" altLang="zh-CN" sz="2800" dirty="0" err="1" smtClean="0">
                <a:solidFill>
                  <a:srgbClr val="0070C0"/>
                </a:solidFill>
                <a:effectLst>
                  <a:outerShdw blurRad="38100" dist="38100" dir="2700000" algn="tl">
                    <a:srgbClr val="000000">
                      <a:alpha val="43137"/>
                    </a:srgbClr>
                  </a:outerShdw>
                </a:effectLst>
                <a:ea typeface="宋体" panose="02010600030101010101" pitchFamily="2" charset="-122"/>
              </a:rPr>
              <a:t>Bclass</a:t>
            </a:r>
            <a:r>
              <a:rPr lang="en-US" altLang="zh-CN" sz="2800" dirty="0" smtClean="0">
                <a:solidFill>
                  <a:schemeClr val="tx1"/>
                </a:solidFill>
                <a:ea typeface="宋体" panose="02010600030101010101" pitchFamily="2" charset="-122"/>
              </a:rPr>
              <a:t>(){</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System.out.print</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Bclass</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     public static void </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main</a:t>
            </a:r>
            <a:r>
              <a:rPr lang="en-US" altLang="zh-CN" sz="2800" dirty="0" smtClean="0">
                <a:solidFill>
                  <a:schemeClr val="tx1"/>
                </a:solidFill>
                <a:ea typeface="宋体" panose="02010600030101010101" pitchFamily="2" charset="-122"/>
              </a:rPr>
              <a:t>(String </a:t>
            </a:r>
            <a:r>
              <a:rPr lang="en-US" altLang="zh-CN" sz="2800" dirty="0" err="1" smtClean="0">
                <a:solidFill>
                  <a:schemeClr val="tx1"/>
                </a:solidFill>
                <a:ea typeface="宋体" panose="02010600030101010101" pitchFamily="2" charset="-122"/>
              </a:rPr>
              <a:t>args</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            </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Aclass</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 a=new </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Aclass</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a:t>
            </a:r>
          </a:p>
          <a:p>
            <a:pPr marL="0" indent="0" eaLnBrk="1" hangingPunct="1">
              <a:buClr>
                <a:schemeClr val="accent2"/>
              </a:buClr>
              <a:buNone/>
            </a:pP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            </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Bclass</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 b=new </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Bclass</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a:t>
            </a:r>
          </a:p>
        </p:txBody>
      </p:sp>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endParaRPr lang="en-US" altLang="zh-CN" sz="3600" dirty="0">
              <a:ea typeface="宋体" panose="02010600030101010101" pitchFamily="2" charset="-122"/>
            </a:endParaRPr>
          </a:p>
        </p:txBody>
      </p:sp>
      <p:sp>
        <p:nvSpPr>
          <p:cNvPr id="4" name="TextBox 3"/>
          <p:cNvSpPr txBox="1"/>
          <p:nvPr/>
        </p:nvSpPr>
        <p:spPr>
          <a:xfrm>
            <a:off x="2826018" y="6009910"/>
            <a:ext cx="5938970" cy="523220"/>
          </a:xfrm>
          <a:prstGeom prst="rect">
            <a:avLst/>
          </a:prstGeom>
          <a:noFill/>
        </p:spPr>
        <p:txBody>
          <a:bodyPr wrap="square" rtlCol="0">
            <a:spAutoFit/>
          </a:bodyPr>
          <a:lstStyle/>
          <a:p>
            <a:r>
              <a:rPr lang="zh-CN" altLang="en-US" sz="2800" dirty="0" smtClean="0">
                <a:solidFill>
                  <a:srgbClr val="FF0000"/>
                </a:solidFill>
                <a:latin typeface="宋体" charset="-122"/>
              </a:rPr>
              <a:t>答案：</a:t>
            </a:r>
            <a:r>
              <a:rPr lang="en-US" altLang="zh-CN" sz="2800" dirty="0" err="1" smtClean="0">
                <a:solidFill>
                  <a:srgbClr val="FF0000"/>
                </a:solidFill>
                <a:latin typeface="宋体" charset="-122"/>
              </a:rPr>
              <a:t>AclassAclassBclass</a:t>
            </a:r>
            <a:endParaRPr lang="en-US" altLang="zh-CN" sz="2800" dirty="0" smtClean="0">
              <a:solidFill>
                <a:srgbClr val="FF0000"/>
              </a:solidFill>
              <a:latin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body" idx="1"/>
          </p:nvPr>
        </p:nvSpPr>
        <p:spPr>
          <a:xfrm>
            <a:off x="1054100" y="1169986"/>
            <a:ext cx="7766343" cy="3669300"/>
          </a:xfrm>
        </p:spPr>
        <p:txBody>
          <a:bodyPr/>
          <a:lstStyle/>
          <a:p>
            <a:pPr marL="0" indent="0" eaLnBrk="1" hangingPunct="1">
              <a:buClr>
                <a:schemeClr val="accent2"/>
              </a:buClr>
              <a:buNone/>
            </a:pPr>
            <a:r>
              <a:rPr lang="en-US" altLang="zh-CN" sz="2800" dirty="0" smtClean="0">
                <a:solidFill>
                  <a:srgbClr val="FF0000"/>
                </a:solidFill>
                <a:ea typeface="宋体" panose="02010600030101010101" pitchFamily="2" charset="-122"/>
              </a:rPr>
              <a:t>2</a:t>
            </a:r>
            <a:r>
              <a:rPr lang="zh-CN" altLang="en-US" sz="2800" dirty="0" smtClean="0">
                <a:solidFill>
                  <a:schemeClr val="tx1"/>
                </a:solidFill>
                <a:ea typeface="宋体" panose="02010600030101010101" pitchFamily="2" charset="-122"/>
              </a:rPr>
              <a:t>、下列程序是否正确？若正确，运行后结果为：</a:t>
            </a:r>
          </a:p>
          <a:p>
            <a:pPr marL="0" indent="0" eaLnBrk="1" hangingPunct="1">
              <a:buClr>
                <a:schemeClr val="accent2"/>
              </a:buClr>
              <a:buNone/>
            </a:pPr>
            <a:r>
              <a:rPr lang="en-US" altLang="zh-CN" sz="2800" dirty="0" smtClean="0">
                <a:solidFill>
                  <a:schemeClr val="tx1"/>
                </a:solidFill>
                <a:ea typeface="宋体" panose="02010600030101010101" pitchFamily="2" charset="-122"/>
              </a:rPr>
              <a:t>class </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A</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     public </a:t>
            </a:r>
            <a:r>
              <a:rPr lang="en-US" altLang="zh-CN" sz="2800" dirty="0" err="1" smtClean="0">
                <a:solidFill>
                  <a:srgbClr val="0070C0"/>
                </a:solidFill>
                <a:effectLst>
                  <a:outerShdw blurRad="38100" dist="38100" dir="2700000" algn="tl">
                    <a:srgbClr val="000000">
                      <a:alpha val="43137"/>
                    </a:srgbClr>
                  </a:outerShdw>
                </a:effectLst>
                <a:ea typeface="宋体" panose="02010600030101010101" pitchFamily="2" charset="-122"/>
              </a:rPr>
              <a:t>int</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800" dirty="0" err="1" smtClean="0">
                <a:solidFill>
                  <a:srgbClr val="0070C0"/>
                </a:solidFill>
                <a:effectLst>
                  <a:outerShdw blurRad="38100" dist="38100" dir="2700000" algn="tl">
                    <a:srgbClr val="000000">
                      <a:alpha val="43137"/>
                    </a:srgbClr>
                  </a:outerShdw>
                </a:effectLst>
                <a:ea typeface="宋体" panose="02010600030101010101" pitchFamily="2" charset="-122"/>
              </a:rPr>
              <a:t>i</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=0</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     public </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A</a:t>
            </a:r>
            <a:r>
              <a:rPr lang="en-US" altLang="zh-CN" sz="2800" dirty="0" smtClean="0">
                <a:solidFill>
                  <a:schemeClr val="tx1"/>
                </a:solidFill>
                <a:ea typeface="宋体" panose="02010600030101010101" pitchFamily="2" charset="-122"/>
              </a:rPr>
              <a:t>(String text){</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i</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=1;</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public class </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B extends A</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     public </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B</a:t>
            </a:r>
            <a:r>
              <a:rPr lang="en-US" altLang="zh-CN" sz="2800" dirty="0" smtClean="0">
                <a:solidFill>
                  <a:schemeClr val="tx1"/>
                </a:solidFill>
                <a:ea typeface="宋体" panose="02010600030101010101" pitchFamily="2" charset="-122"/>
              </a:rPr>
              <a:t>(String text){</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i</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=2;</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     public static void </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main</a:t>
            </a:r>
            <a:r>
              <a:rPr lang="en-US" altLang="zh-CN" sz="2800" dirty="0" smtClean="0">
                <a:solidFill>
                  <a:schemeClr val="tx1"/>
                </a:solidFill>
                <a:ea typeface="宋体" panose="02010600030101010101" pitchFamily="2" charset="-122"/>
              </a:rPr>
              <a:t>(String </a:t>
            </a:r>
            <a:r>
              <a:rPr lang="en-US" altLang="zh-CN" sz="2800" dirty="0" err="1" smtClean="0">
                <a:solidFill>
                  <a:schemeClr val="tx1"/>
                </a:solidFill>
                <a:ea typeface="宋体" panose="02010600030101010101" pitchFamily="2" charset="-122"/>
              </a:rPr>
              <a:t>args</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            </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B </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b</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=new B(“hello”);</a:t>
            </a:r>
          </a:p>
          <a:p>
            <a:pPr marL="0" indent="0" eaLnBrk="1" hangingPunct="1">
              <a:buClr>
                <a:schemeClr val="accent2"/>
              </a:buClr>
              <a:buNone/>
            </a:pP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            </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System.out.print</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b.i</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a:t>
            </a:r>
          </a:p>
        </p:txBody>
      </p:sp>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endParaRPr lang="en-US" altLang="zh-CN" sz="3600" dirty="0">
              <a:ea typeface="宋体" panose="02010600030101010101" pitchFamily="2" charset="-122"/>
            </a:endParaRPr>
          </a:p>
        </p:txBody>
      </p:sp>
      <p:sp>
        <p:nvSpPr>
          <p:cNvPr id="4" name="TextBox 3"/>
          <p:cNvSpPr txBox="1"/>
          <p:nvPr/>
        </p:nvSpPr>
        <p:spPr>
          <a:xfrm>
            <a:off x="6293784" y="1994501"/>
            <a:ext cx="2571920" cy="1815882"/>
          </a:xfrm>
          <a:prstGeom prst="rect">
            <a:avLst/>
          </a:prstGeom>
          <a:noFill/>
        </p:spPr>
        <p:txBody>
          <a:bodyPr wrap="square" rtlCol="0">
            <a:spAutoFit/>
          </a:bodyPr>
          <a:lstStyle/>
          <a:p>
            <a:r>
              <a:rPr lang="zh-CN" altLang="en-US" sz="2800" dirty="0" smtClean="0">
                <a:solidFill>
                  <a:srgbClr val="FF0000"/>
                </a:solidFill>
                <a:latin typeface="宋体" charset="-122"/>
              </a:rPr>
              <a:t>答案：编译失败。因为超类</a:t>
            </a:r>
            <a:r>
              <a:rPr lang="en-US" altLang="zh-CN" sz="2800" dirty="0" smtClean="0">
                <a:solidFill>
                  <a:srgbClr val="FF0000"/>
                </a:solidFill>
                <a:latin typeface="宋体" charset="-122"/>
              </a:rPr>
              <a:t>A</a:t>
            </a:r>
            <a:r>
              <a:rPr lang="zh-CN" altLang="en-US" sz="2800" dirty="0" smtClean="0">
                <a:solidFill>
                  <a:srgbClr val="FF0000"/>
                </a:solidFill>
                <a:latin typeface="宋体" charset="-122"/>
              </a:rPr>
              <a:t>中缺少无参构造方法。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71"/>
          <p:cNvSpPr>
            <a:spLocks noChangeArrowheads="1"/>
          </p:cNvSpPr>
          <p:nvPr/>
        </p:nvSpPr>
        <p:spPr bwMode="gray">
          <a:xfrm>
            <a:off x="1103656" y="1098412"/>
            <a:ext cx="6092273"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buClr>
                <a:srgbClr val="4A9ACC"/>
              </a:buClr>
              <a:buFontTx/>
              <a:buNone/>
            </a:pPr>
            <a:r>
              <a:rPr lang="en-US" altLang="zh-CN" dirty="0" smtClean="0">
                <a:solidFill>
                  <a:srgbClr val="7E52CC"/>
                </a:solidFill>
                <a:ea typeface="宋体" panose="02010600030101010101" pitchFamily="2" charset="-122"/>
              </a:rPr>
              <a:t>4.</a:t>
            </a:r>
            <a:r>
              <a:rPr lang="zh-CN" altLang="en-US" dirty="0" smtClean="0">
                <a:solidFill>
                  <a:srgbClr val="7E52CC"/>
                </a:solidFill>
                <a:ea typeface="宋体" panose="02010600030101010101" pitchFamily="2" charset="-122"/>
              </a:rPr>
              <a:t>成员变量的隐藏和方法的重写 </a:t>
            </a:r>
            <a:endParaRPr lang="zh-CN" altLang="en-US" dirty="0">
              <a:solidFill>
                <a:srgbClr val="7E52CC"/>
              </a:solidFill>
              <a:ea typeface="宋体" panose="02010600030101010101" pitchFamily="2" charset="-122"/>
            </a:endParaRPr>
          </a:p>
        </p:txBody>
      </p:sp>
      <p:grpSp>
        <p:nvGrpSpPr>
          <p:cNvPr id="16" name="Group 61"/>
          <p:cNvGrpSpPr>
            <a:grpSpLocks/>
          </p:cNvGrpSpPr>
          <p:nvPr/>
        </p:nvGrpSpPr>
        <p:grpSpPr bwMode="auto">
          <a:xfrm>
            <a:off x="1133196" y="1703094"/>
            <a:ext cx="3544822" cy="684940"/>
            <a:chOff x="720" y="1407"/>
            <a:chExt cx="4084" cy="444"/>
          </a:xfrm>
        </p:grpSpPr>
        <p:sp>
          <p:nvSpPr>
            <p:cNvPr id="17" name="AutoShape 62"/>
            <p:cNvSpPr>
              <a:spLocks noChangeArrowheads="1"/>
            </p:cNvSpPr>
            <p:nvPr/>
          </p:nvSpPr>
          <p:spPr bwMode="gray">
            <a:xfrm>
              <a:off x="720" y="1407"/>
              <a:ext cx="4084"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一、成员变量的隐藏</a:t>
              </a:r>
              <a:endParaRPr lang="zh-CN" altLang="en-US" sz="2800" dirty="0">
                <a:solidFill>
                  <a:schemeClr val="bg1"/>
                </a:solidFill>
                <a:ea typeface="宋体" panose="02010600030101010101" pitchFamily="2" charset="-122"/>
              </a:endParaRPr>
            </a:p>
          </p:txBody>
        </p:sp>
        <p:grpSp>
          <p:nvGrpSpPr>
            <p:cNvPr id="18" name="Group 63"/>
            <p:cNvGrpSpPr>
              <a:grpSpLocks/>
            </p:cNvGrpSpPr>
            <p:nvPr/>
          </p:nvGrpSpPr>
          <p:grpSpPr bwMode="auto">
            <a:xfrm>
              <a:off x="730" y="1407"/>
              <a:ext cx="4043" cy="444"/>
              <a:chOff x="744" y="1407"/>
              <a:chExt cx="3988" cy="444"/>
            </a:xfrm>
          </p:grpSpPr>
          <p:sp>
            <p:nvSpPr>
              <p:cNvPr id="19"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0"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22" name="Text Box 78"/>
          <p:cNvSpPr txBox="1">
            <a:spLocks noChangeArrowheads="1"/>
          </p:cNvSpPr>
          <p:nvPr/>
        </p:nvSpPr>
        <p:spPr bwMode="gray">
          <a:xfrm>
            <a:off x="1129252" y="2527199"/>
            <a:ext cx="7471409"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当在</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子类</a:t>
            </a:r>
            <a:r>
              <a:rPr lang="zh-CN" altLang="en-US" sz="2800" dirty="0" smtClean="0">
                <a:solidFill>
                  <a:schemeClr val="tx1"/>
                </a:solidFill>
                <a:ea typeface="宋体" panose="02010600030101010101" pitchFamily="2" charset="-122"/>
              </a:rPr>
              <a:t>中定义和</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父类</a:t>
            </a:r>
            <a:r>
              <a:rPr lang="zh-CN" altLang="en-US" sz="2800" dirty="0" smtClean="0">
                <a:solidFill>
                  <a:schemeClr val="tx1"/>
                </a:solidFill>
                <a:ea typeface="宋体" panose="02010600030101010101" pitchFamily="2" charset="-122"/>
              </a:rPr>
              <a:t>中</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同名的成员变量</a:t>
            </a:r>
            <a:r>
              <a:rPr lang="zh-CN" altLang="en-US" sz="2800" dirty="0" smtClean="0">
                <a:solidFill>
                  <a:schemeClr val="tx1"/>
                </a:solidFill>
                <a:ea typeface="宋体" panose="02010600030101010101" pitchFamily="2" charset="-122"/>
              </a:rPr>
              <a:t>时，子类就</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隐藏</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了继承的成员变量</a:t>
            </a:r>
            <a:r>
              <a:rPr lang="zh-CN" altLang="en-US" sz="2800" dirty="0" smtClean="0">
                <a:solidFill>
                  <a:schemeClr val="tx1"/>
                </a:solidFill>
                <a:ea typeface="宋体" panose="02010600030101010101" pitchFamily="2" charset="-122"/>
              </a:rPr>
              <a:t>。</a:t>
            </a:r>
          </a:p>
        </p:txBody>
      </p:sp>
      <p:sp>
        <p:nvSpPr>
          <p:cNvPr id="25" name="Text Box 78"/>
          <p:cNvSpPr txBox="1">
            <a:spLocks noChangeArrowheads="1"/>
          </p:cNvSpPr>
          <p:nvPr/>
        </p:nvSpPr>
        <p:spPr bwMode="gray">
          <a:xfrm>
            <a:off x="1182260" y="3799408"/>
            <a:ext cx="747140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hlinkClick r:id="rId3" action="ppaction://hlinkfile"/>
              </a:rPr>
              <a:t>例子</a:t>
            </a:r>
            <a:r>
              <a:rPr lang="en-US" altLang="zh-CN" sz="2800" dirty="0" smtClean="0">
                <a:solidFill>
                  <a:schemeClr val="tx1"/>
                </a:solidFill>
                <a:ea typeface="宋体" panose="02010600030101010101" pitchFamily="2" charset="-122"/>
                <a:hlinkClick r:id="rId3" action="ppaction://hlinkfile"/>
              </a:rPr>
              <a:t>4-3</a:t>
            </a:r>
            <a:r>
              <a:rPr lang="zh-CN" altLang="en-US" sz="2800" dirty="0" smtClean="0">
                <a:solidFill>
                  <a:schemeClr val="tx1"/>
                </a:solidFill>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body" idx="1"/>
          </p:nvPr>
        </p:nvSpPr>
        <p:spPr>
          <a:xfrm>
            <a:off x="1054100" y="1169986"/>
            <a:ext cx="7766343" cy="3669300"/>
          </a:xfrm>
        </p:spPr>
        <p:txBody>
          <a:bodyPr/>
          <a:lstStyle/>
          <a:p>
            <a:pPr marL="0" indent="0" eaLnBrk="1" hangingPunct="1">
              <a:buClr>
                <a:schemeClr val="accent2"/>
              </a:buClr>
              <a:buNone/>
            </a:pPr>
            <a:r>
              <a:rPr lang="en-US" altLang="zh-CN" sz="2800" dirty="0" smtClean="0">
                <a:solidFill>
                  <a:srgbClr val="FF0000"/>
                </a:solidFill>
                <a:ea typeface="宋体" panose="02010600030101010101" pitchFamily="2" charset="-122"/>
              </a:rPr>
              <a:t>3</a:t>
            </a:r>
            <a:r>
              <a:rPr lang="zh-CN" altLang="en-US" sz="2800" dirty="0" smtClean="0">
                <a:solidFill>
                  <a:schemeClr val="tx1"/>
                </a:solidFill>
                <a:ea typeface="宋体" panose="02010600030101010101" pitchFamily="2" charset="-122"/>
              </a:rPr>
              <a:t>、下列程序运行后结果为：</a:t>
            </a:r>
          </a:p>
          <a:p>
            <a:pPr marL="0" indent="0" eaLnBrk="1" hangingPunct="1">
              <a:buClr>
                <a:schemeClr val="accent2"/>
              </a:buClr>
              <a:buNone/>
            </a:pPr>
            <a:r>
              <a:rPr lang="en-US" altLang="zh-CN" sz="2400" dirty="0" smtClean="0">
                <a:solidFill>
                  <a:schemeClr val="tx1"/>
                </a:solidFill>
                <a:ea typeface="宋体" panose="02010600030101010101" pitchFamily="2" charset="-122"/>
              </a:rPr>
              <a:t>class </a:t>
            </a:r>
            <a:r>
              <a:rPr lang="en-US" altLang="zh-CN" sz="2400" dirty="0" err="1" smtClean="0">
                <a:solidFill>
                  <a:srgbClr val="C00000"/>
                </a:solidFill>
                <a:effectLst>
                  <a:outerShdw blurRad="38100" dist="38100" dir="2700000" algn="tl">
                    <a:srgbClr val="000000">
                      <a:alpha val="43137"/>
                    </a:srgbClr>
                  </a:outerShdw>
                </a:effectLst>
                <a:ea typeface="宋体" panose="02010600030101010101" pitchFamily="2" charset="-122"/>
              </a:rPr>
              <a:t>Superclass</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     String </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a=“hello”;</a:t>
            </a:r>
          </a:p>
          <a:p>
            <a:pPr marL="0" indent="0" eaLnBrk="1" hangingPunct="1">
              <a:buClr>
                <a:schemeClr val="accent2"/>
              </a:buClr>
              <a:buNone/>
            </a:pPr>
            <a:r>
              <a:rPr lang="en-US" altLang="zh-CN" sz="2400" dirty="0" smtClean="0">
                <a:solidFill>
                  <a:schemeClr val="tx1"/>
                </a:solidFill>
                <a:ea typeface="宋体" panose="02010600030101010101" pitchFamily="2" charset="-122"/>
              </a:rPr>
              <a:t>     void </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test</a:t>
            </a:r>
            <a:r>
              <a:rPr lang="en-US" altLang="zh-CN" sz="2400" dirty="0" smtClean="0">
                <a:solidFill>
                  <a:schemeClr val="tx1"/>
                </a:solidFill>
                <a:ea typeface="宋体" panose="02010600030101010101" pitchFamily="2" charset="-122"/>
              </a:rPr>
              <a:t>(){</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System.out.print</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(a);</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public class </a:t>
            </a:r>
            <a:r>
              <a:rPr lang="en-US" altLang="zh-CN" sz="2400" dirty="0" smtClean="0">
                <a:solidFill>
                  <a:srgbClr val="C00000"/>
                </a:solidFill>
                <a:effectLst>
                  <a:outerShdw blurRad="38100" dist="38100" dir="2700000" algn="tl">
                    <a:srgbClr val="000000">
                      <a:alpha val="43137"/>
                    </a:srgbClr>
                  </a:outerShdw>
                </a:effectLst>
                <a:ea typeface="宋体" panose="02010600030101010101" pitchFamily="2" charset="-122"/>
              </a:rPr>
              <a:t>Subclass extends </a:t>
            </a:r>
            <a:r>
              <a:rPr lang="en-US" altLang="zh-CN" sz="2400" dirty="0" err="1" smtClean="0">
                <a:solidFill>
                  <a:srgbClr val="C00000"/>
                </a:solidFill>
                <a:effectLst>
                  <a:outerShdw blurRad="38100" dist="38100" dir="2700000" algn="tl">
                    <a:srgbClr val="000000">
                      <a:alpha val="43137"/>
                    </a:srgbClr>
                  </a:outerShdw>
                </a:effectLst>
                <a:ea typeface="宋体" panose="02010600030101010101" pitchFamily="2" charset="-122"/>
              </a:rPr>
              <a:t>Superclass</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     String </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a=“</a:t>
            </a:r>
            <a:r>
              <a:rPr lang="en-US" altLang="zh-CN" sz="2400" dirty="0" err="1" smtClean="0">
                <a:solidFill>
                  <a:srgbClr val="0070C0"/>
                </a:solidFill>
                <a:effectLst>
                  <a:outerShdw blurRad="38100" dist="38100" dir="2700000" algn="tl">
                    <a:srgbClr val="000000">
                      <a:alpha val="43137"/>
                    </a:srgbClr>
                  </a:outerShdw>
                </a:effectLst>
                <a:ea typeface="宋体" panose="02010600030101010101" pitchFamily="2" charset="-122"/>
              </a:rPr>
              <a:t>aaa</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     public static void </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main</a:t>
            </a:r>
            <a:r>
              <a:rPr lang="en-US" altLang="zh-CN" sz="2400" dirty="0" smtClean="0">
                <a:solidFill>
                  <a:schemeClr val="tx1"/>
                </a:solidFill>
                <a:ea typeface="宋体" panose="02010600030101010101" pitchFamily="2" charset="-122"/>
              </a:rPr>
              <a:t>(String </a:t>
            </a:r>
            <a:r>
              <a:rPr lang="en-US" altLang="zh-CN" sz="2400" dirty="0" err="1" smtClean="0">
                <a:solidFill>
                  <a:schemeClr val="tx1"/>
                </a:solidFill>
                <a:ea typeface="宋体" panose="02010600030101010101" pitchFamily="2" charset="-122"/>
              </a:rPr>
              <a:t>args</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            Subclass bar=new Subclass();</a:t>
            </a:r>
          </a:p>
          <a:p>
            <a:pPr marL="0" indent="0" eaLnBrk="1" hangingPunct="1">
              <a:buClr>
                <a:schemeClr val="accent2"/>
              </a:buClr>
              <a:buNone/>
            </a:pP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            </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bar.test</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a:t>
            </a:r>
          </a:p>
          <a:p>
            <a:pPr marL="0" indent="0" eaLnBrk="1" hangingPunct="1">
              <a:buClr>
                <a:schemeClr val="accent2"/>
              </a:buClr>
              <a:buNone/>
            </a:pP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            </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System.out.print</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bar.a</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a:t>
            </a:r>
          </a:p>
        </p:txBody>
      </p:sp>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endParaRPr lang="en-US" altLang="zh-CN" sz="3600" dirty="0">
              <a:ea typeface="宋体" panose="02010600030101010101" pitchFamily="2" charset="-122"/>
            </a:endParaRPr>
          </a:p>
        </p:txBody>
      </p:sp>
      <p:sp>
        <p:nvSpPr>
          <p:cNvPr id="4" name="TextBox 3"/>
          <p:cNvSpPr txBox="1"/>
          <p:nvPr/>
        </p:nvSpPr>
        <p:spPr>
          <a:xfrm>
            <a:off x="5803454" y="6089422"/>
            <a:ext cx="2956233" cy="523220"/>
          </a:xfrm>
          <a:prstGeom prst="rect">
            <a:avLst/>
          </a:prstGeom>
          <a:noFill/>
        </p:spPr>
        <p:txBody>
          <a:bodyPr wrap="square" rtlCol="0">
            <a:spAutoFit/>
          </a:bodyPr>
          <a:lstStyle/>
          <a:p>
            <a:r>
              <a:rPr lang="zh-CN" altLang="en-US" sz="2800" dirty="0" smtClean="0">
                <a:solidFill>
                  <a:srgbClr val="FF0000"/>
                </a:solidFill>
                <a:latin typeface="宋体" charset="-122"/>
              </a:rPr>
              <a:t>答案：</a:t>
            </a:r>
            <a:r>
              <a:rPr lang="en-US" altLang="zh-CN" sz="2800" dirty="0" err="1" smtClean="0">
                <a:solidFill>
                  <a:srgbClr val="FF0000"/>
                </a:solidFill>
                <a:latin typeface="宋体" charset="-122"/>
              </a:rPr>
              <a:t>helloaaa</a:t>
            </a:r>
            <a:endParaRPr lang="en-US" altLang="zh-CN" sz="2800" dirty="0" smtClean="0">
              <a:solidFill>
                <a:srgbClr val="FF0000"/>
              </a:solidFill>
              <a:latin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1"/>
          <p:cNvGrpSpPr>
            <a:grpSpLocks/>
          </p:cNvGrpSpPr>
          <p:nvPr/>
        </p:nvGrpSpPr>
        <p:grpSpPr bwMode="auto">
          <a:xfrm>
            <a:off x="1199457" y="1106746"/>
            <a:ext cx="2630422" cy="684940"/>
            <a:chOff x="720" y="1407"/>
            <a:chExt cx="4084" cy="444"/>
          </a:xfrm>
        </p:grpSpPr>
        <p:sp>
          <p:nvSpPr>
            <p:cNvPr id="21" name="AutoShape 62"/>
            <p:cNvSpPr>
              <a:spLocks noChangeArrowheads="1"/>
            </p:cNvSpPr>
            <p:nvPr/>
          </p:nvSpPr>
          <p:spPr bwMode="gray">
            <a:xfrm>
              <a:off x="720" y="1407"/>
              <a:ext cx="4084"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二、方法重写</a:t>
              </a:r>
              <a:endParaRPr lang="zh-CN" altLang="en-US" sz="2800" dirty="0">
                <a:solidFill>
                  <a:schemeClr val="bg1"/>
                </a:solidFill>
                <a:ea typeface="宋体" panose="02010600030101010101" pitchFamily="2" charset="-122"/>
              </a:endParaRPr>
            </a:p>
          </p:txBody>
        </p:sp>
        <p:grpSp>
          <p:nvGrpSpPr>
            <p:cNvPr id="4" name="Group 63"/>
            <p:cNvGrpSpPr>
              <a:grpSpLocks/>
            </p:cNvGrpSpPr>
            <p:nvPr/>
          </p:nvGrpSpPr>
          <p:grpSpPr bwMode="auto">
            <a:xfrm>
              <a:off x="730" y="1407"/>
              <a:ext cx="4043" cy="444"/>
              <a:chOff x="744" y="1407"/>
              <a:chExt cx="3988"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2" name="矩形 1"/>
          <p:cNvSpPr>
            <a:spLocks noChangeArrowheads="1"/>
          </p:cNvSpPr>
          <p:nvPr/>
        </p:nvSpPr>
        <p:spPr bwMode="auto">
          <a:xfrm>
            <a:off x="1152000" y="2488591"/>
            <a:ext cx="7458157"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方法重写</a:t>
            </a:r>
            <a:r>
              <a:rPr lang="zh-CN" altLang="en-US" sz="2800" dirty="0" smtClean="0">
                <a:solidFill>
                  <a:schemeClr val="tx1"/>
                </a:solidFill>
                <a:ea typeface="宋体" panose="02010600030101010101" pitchFamily="2" charset="-122"/>
              </a:rPr>
              <a:t>是指：子类中定义一个方法，并且这个方法的</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名字</a:t>
            </a:r>
            <a:r>
              <a:rPr lang="zh-CN" altLang="en-US" sz="2800" dirty="0" smtClean="0">
                <a:solidFill>
                  <a:schemeClr val="tx1"/>
                </a:solidFill>
                <a:ea typeface="宋体" panose="02010600030101010101" pitchFamily="2" charset="-122"/>
              </a:rPr>
              <a:t>、</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返回类型</a:t>
            </a:r>
            <a:r>
              <a:rPr lang="zh-CN" altLang="en-US" sz="2800" dirty="0" smtClean="0">
                <a:solidFill>
                  <a:schemeClr val="tx1"/>
                </a:solidFill>
                <a:ea typeface="宋体" panose="02010600030101010101" pitchFamily="2" charset="-122"/>
              </a:rPr>
              <a:t>、</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参数个数和类型</a:t>
            </a:r>
            <a:r>
              <a:rPr lang="zh-CN" altLang="en-US" sz="2800" dirty="0" smtClean="0">
                <a:solidFill>
                  <a:schemeClr val="tx1"/>
                </a:solidFill>
                <a:ea typeface="宋体" panose="02010600030101010101" pitchFamily="2" charset="-122"/>
              </a:rPr>
              <a:t>与从父类继承的方法</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完全相同</a:t>
            </a:r>
            <a:r>
              <a:rPr lang="zh-CN" altLang="en-US" sz="2800" dirty="0" smtClean="0">
                <a:solidFill>
                  <a:schemeClr val="tx1"/>
                </a:solidFill>
                <a:ea typeface="宋体" panose="02010600030101010101" pitchFamily="2" charset="-122"/>
              </a:rPr>
              <a:t>。</a:t>
            </a: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8" name="矩形 7"/>
          <p:cNvSpPr>
            <a:spLocks noChangeArrowheads="1"/>
          </p:cNvSpPr>
          <p:nvPr/>
        </p:nvSpPr>
        <p:spPr bwMode="auto">
          <a:xfrm>
            <a:off x="1152000" y="1893111"/>
            <a:ext cx="73558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子类通过</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方法重写</a:t>
            </a:r>
            <a:r>
              <a:rPr lang="zh-CN" altLang="en-US" sz="2800" dirty="0" smtClean="0">
                <a:solidFill>
                  <a:schemeClr val="tx1"/>
                </a:solidFill>
                <a:ea typeface="宋体" panose="02010600030101010101" pitchFamily="2" charset="-122"/>
              </a:rPr>
              <a:t>来</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隐藏继承的方法</a:t>
            </a:r>
            <a:r>
              <a:rPr lang="zh-CN" altLang="en-US" sz="2800" dirty="0" smtClean="0">
                <a:solidFill>
                  <a:schemeClr val="tx1"/>
                </a:solidFill>
                <a:ea typeface="宋体" panose="02010600030101010101" pitchFamily="2" charset="-122"/>
              </a:rPr>
              <a:t>。</a:t>
            </a:r>
          </a:p>
        </p:txBody>
      </p:sp>
      <p:sp>
        <p:nvSpPr>
          <p:cNvPr id="9" name="矩形 8"/>
          <p:cNvSpPr>
            <a:spLocks noChangeArrowheads="1"/>
          </p:cNvSpPr>
          <p:nvPr/>
        </p:nvSpPr>
        <p:spPr bwMode="auto">
          <a:xfrm>
            <a:off x="1152000" y="3960000"/>
            <a:ext cx="7458157"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如果子类想使用</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被隐藏</a:t>
            </a:r>
            <a:r>
              <a:rPr lang="zh-CN" altLang="en-US" sz="2800" dirty="0" smtClean="0">
                <a:solidFill>
                  <a:schemeClr val="tx1"/>
                </a:solidFill>
                <a:ea typeface="宋体" panose="02010600030101010101" pitchFamily="2" charset="-122"/>
              </a:rPr>
              <a:t>的方法，必须使用关键字</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super</a:t>
            </a:r>
            <a:r>
              <a:rPr lang="zh-CN" altLang="en-US" sz="2800" dirty="0" smtClean="0">
                <a:solidFill>
                  <a:schemeClr val="tx1"/>
                </a:solidFill>
                <a:ea typeface="宋体" panose="02010600030101010101" pitchFamily="2" charset="-122"/>
              </a:rPr>
              <a:t>。</a:t>
            </a: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10" name="矩形 9"/>
          <p:cNvSpPr>
            <a:spLocks noChangeArrowheads="1"/>
          </p:cNvSpPr>
          <p:nvPr/>
        </p:nvSpPr>
        <p:spPr bwMode="auto">
          <a:xfrm>
            <a:off x="1152000" y="5040000"/>
            <a:ext cx="745815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hlinkClick r:id="rId3" action="ppaction://hlinkfile"/>
              </a:rPr>
              <a:t>例子</a:t>
            </a:r>
            <a:r>
              <a:rPr lang="en-US" altLang="zh-CN" sz="2800" dirty="0" smtClean="0">
                <a:solidFill>
                  <a:schemeClr val="tx1"/>
                </a:solidFill>
                <a:ea typeface="宋体" panose="02010600030101010101" pitchFamily="2" charset="-122"/>
                <a:hlinkClick r:id="rId3" action="ppaction://hlinkfile"/>
              </a:rPr>
              <a:t>4-4</a:t>
            </a:r>
            <a:r>
              <a:rPr lang="zh-CN" altLang="en-US" sz="2800" dirty="0" smtClean="0">
                <a:solidFill>
                  <a:schemeClr val="tx1"/>
                </a:solidFill>
                <a:ea typeface="宋体" panose="02010600030101010101" pitchFamily="2" charset="-122"/>
              </a:rPr>
              <a:t>。</a:t>
            </a: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body" idx="1"/>
          </p:nvPr>
        </p:nvSpPr>
        <p:spPr>
          <a:xfrm>
            <a:off x="1054100" y="1169986"/>
            <a:ext cx="7766343" cy="3669300"/>
          </a:xfrm>
        </p:spPr>
        <p:txBody>
          <a:bodyPr/>
          <a:lstStyle/>
          <a:p>
            <a:pPr marL="0" indent="0" eaLnBrk="1" hangingPunct="1">
              <a:buClr>
                <a:schemeClr val="accent2"/>
              </a:buClr>
              <a:buNone/>
            </a:pPr>
            <a:r>
              <a:rPr lang="en-US" altLang="zh-CN" sz="2800" dirty="0" smtClean="0">
                <a:solidFill>
                  <a:srgbClr val="FF0000"/>
                </a:solidFill>
                <a:ea typeface="宋体" panose="02010600030101010101" pitchFamily="2" charset="-122"/>
              </a:rPr>
              <a:t>4</a:t>
            </a:r>
            <a:r>
              <a:rPr lang="zh-CN" altLang="en-US" sz="2800" dirty="0" smtClean="0">
                <a:solidFill>
                  <a:schemeClr val="tx1"/>
                </a:solidFill>
                <a:ea typeface="宋体" panose="02010600030101010101" pitchFamily="2" charset="-122"/>
              </a:rPr>
              <a:t>、下列程序运行后结果为：</a:t>
            </a:r>
          </a:p>
          <a:p>
            <a:pPr marL="0" indent="0" eaLnBrk="1" hangingPunct="1">
              <a:buClr>
                <a:schemeClr val="accent2"/>
              </a:buClr>
              <a:buNone/>
            </a:pPr>
            <a:r>
              <a:rPr lang="en-US" altLang="zh-CN" sz="2400" dirty="0" smtClean="0">
                <a:solidFill>
                  <a:schemeClr val="tx1"/>
                </a:solidFill>
                <a:ea typeface="宋体" panose="02010600030101010101" pitchFamily="2" charset="-122"/>
              </a:rPr>
              <a:t>class </a:t>
            </a:r>
            <a:r>
              <a:rPr lang="en-US" altLang="zh-CN" sz="2400" dirty="0" err="1" smtClean="0">
                <a:solidFill>
                  <a:srgbClr val="C00000"/>
                </a:solidFill>
                <a:effectLst>
                  <a:outerShdw blurRad="38100" dist="38100" dir="2700000" algn="tl">
                    <a:srgbClr val="000000">
                      <a:alpha val="43137"/>
                    </a:srgbClr>
                  </a:outerShdw>
                </a:effectLst>
                <a:ea typeface="宋体" panose="02010600030101010101" pitchFamily="2" charset="-122"/>
              </a:rPr>
              <a:t>Superclass</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     public </a:t>
            </a:r>
            <a:r>
              <a:rPr lang="en-US" altLang="zh-CN" sz="2400" dirty="0" err="1" smtClean="0">
                <a:solidFill>
                  <a:schemeClr val="tx1"/>
                </a:solidFill>
                <a:ea typeface="宋体" panose="02010600030101010101" pitchFamily="2" charset="-122"/>
              </a:rPr>
              <a:t>int</a:t>
            </a:r>
            <a:r>
              <a:rPr lang="en-US" altLang="zh-CN" sz="2400" dirty="0" smtClean="0">
                <a:solidFill>
                  <a:schemeClr val="tx1"/>
                </a:solidFill>
                <a:ea typeface="宋体" panose="02010600030101010101" pitchFamily="2" charset="-122"/>
              </a:rPr>
              <a:t> </a:t>
            </a:r>
            <a:r>
              <a:rPr lang="en-US" altLang="zh-CN" sz="2400" dirty="0" err="1" smtClean="0">
                <a:solidFill>
                  <a:srgbClr val="0070C0"/>
                </a:solidFill>
                <a:effectLst>
                  <a:outerShdw blurRad="38100" dist="38100" dir="2700000" algn="tl">
                    <a:srgbClr val="000000">
                      <a:alpha val="43137"/>
                    </a:srgbClr>
                  </a:outerShdw>
                </a:effectLst>
                <a:ea typeface="宋体" panose="02010600030101010101" pitchFamily="2" charset="-122"/>
              </a:rPr>
              <a:t>getLength</a:t>
            </a:r>
            <a:r>
              <a:rPr lang="en-US" altLang="zh-CN" sz="2400" dirty="0" smtClean="0">
                <a:solidFill>
                  <a:schemeClr val="tx1"/>
                </a:solidFill>
                <a:ea typeface="宋体" panose="02010600030101010101" pitchFamily="2" charset="-122"/>
              </a:rPr>
              <a:t>(){</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return 4;</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public class </a:t>
            </a:r>
            <a:r>
              <a:rPr lang="en-US" altLang="zh-CN" sz="2400" dirty="0" smtClean="0">
                <a:solidFill>
                  <a:srgbClr val="C00000"/>
                </a:solidFill>
                <a:effectLst>
                  <a:outerShdw blurRad="38100" dist="38100" dir="2700000" algn="tl">
                    <a:srgbClr val="000000">
                      <a:alpha val="43137"/>
                    </a:srgbClr>
                  </a:outerShdw>
                </a:effectLst>
                <a:ea typeface="宋体" panose="02010600030101010101" pitchFamily="2" charset="-122"/>
              </a:rPr>
              <a:t>Subclass extends </a:t>
            </a:r>
            <a:r>
              <a:rPr lang="en-US" altLang="zh-CN" sz="2400" dirty="0" err="1" smtClean="0">
                <a:solidFill>
                  <a:srgbClr val="C00000"/>
                </a:solidFill>
                <a:effectLst>
                  <a:outerShdw blurRad="38100" dist="38100" dir="2700000" algn="tl">
                    <a:srgbClr val="000000">
                      <a:alpha val="43137"/>
                    </a:srgbClr>
                  </a:outerShdw>
                </a:effectLst>
                <a:ea typeface="宋体" panose="02010600030101010101" pitchFamily="2" charset="-122"/>
              </a:rPr>
              <a:t>Superclass</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     public </a:t>
            </a:r>
            <a:r>
              <a:rPr lang="en-US" altLang="zh-CN" sz="2400" dirty="0" err="1" smtClean="0">
                <a:solidFill>
                  <a:schemeClr val="tx1"/>
                </a:solidFill>
                <a:ea typeface="宋体" panose="02010600030101010101" pitchFamily="2" charset="-122"/>
              </a:rPr>
              <a:t>int</a:t>
            </a:r>
            <a:r>
              <a:rPr lang="en-US" altLang="zh-CN" sz="2400" dirty="0" smtClean="0">
                <a:solidFill>
                  <a:schemeClr val="tx1"/>
                </a:solidFill>
                <a:ea typeface="宋体" panose="02010600030101010101" pitchFamily="2" charset="-122"/>
              </a:rPr>
              <a:t> </a:t>
            </a:r>
            <a:r>
              <a:rPr lang="en-US" altLang="zh-CN" sz="2400" dirty="0" err="1" smtClean="0">
                <a:solidFill>
                  <a:srgbClr val="0070C0"/>
                </a:solidFill>
                <a:effectLst>
                  <a:outerShdw blurRad="38100" dist="38100" dir="2700000" algn="tl">
                    <a:srgbClr val="000000">
                      <a:alpha val="43137"/>
                    </a:srgbClr>
                  </a:outerShdw>
                </a:effectLst>
                <a:ea typeface="宋体" panose="02010600030101010101" pitchFamily="2" charset="-122"/>
              </a:rPr>
              <a:t>getLength</a:t>
            </a:r>
            <a:r>
              <a:rPr lang="en-US" altLang="zh-CN" sz="2400" dirty="0" smtClean="0">
                <a:solidFill>
                  <a:schemeClr val="tx1"/>
                </a:solidFill>
                <a:ea typeface="宋体" panose="02010600030101010101" pitchFamily="2" charset="-122"/>
              </a:rPr>
              <a:t>(){</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return 5;</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     public static void </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main</a:t>
            </a:r>
            <a:r>
              <a:rPr lang="en-US" altLang="zh-CN" sz="2400" dirty="0" smtClean="0">
                <a:solidFill>
                  <a:schemeClr val="tx1"/>
                </a:solidFill>
                <a:ea typeface="宋体" panose="02010600030101010101" pitchFamily="2" charset="-122"/>
              </a:rPr>
              <a:t>(String </a:t>
            </a:r>
            <a:r>
              <a:rPr lang="en-US" altLang="zh-CN" sz="2400" dirty="0" err="1" smtClean="0">
                <a:solidFill>
                  <a:schemeClr val="tx1"/>
                </a:solidFill>
                <a:ea typeface="宋体" panose="02010600030101010101" pitchFamily="2" charset="-122"/>
              </a:rPr>
              <a:t>args</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            </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Superclass</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 </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sooper</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=new </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Superclass</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a:t>
            </a:r>
          </a:p>
          <a:p>
            <a:pPr marL="0" indent="0" eaLnBrk="1" hangingPunct="1">
              <a:buClr>
                <a:schemeClr val="accent2"/>
              </a:buClr>
              <a:buNone/>
            </a:pP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            Subclass sub=new Subclass();</a:t>
            </a:r>
          </a:p>
          <a:p>
            <a:pPr marL="0" indent="0" eaLnBrk="1" hangingPunct="1">
              <a:buClr>
                <a:schemeClr val="accent2"/>
              </a:buClr>
              <a:buNone/>
            </a:pP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           </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System.out.print</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sooper.getLength</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a:t>
            </a:r>
          </a:p>
          <a:p>
            <a:pPr marL="0" indent="0" eaLnBrk="1" hangingPunct="1">
              <a:buClr>
                <a:schemeClr val="accent2"/>
              </a:buClr>
              <a:buNone/>
            </a:pP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                                    </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sub.getLength</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a:t>
            </a:r>
          </a:p>
        </p:txBody>
      </p:sp>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endParaRPr lang="en-US" altLang="zh-CN" sz="3600" dirty="0">
              <a:ea typeface="宋体" panose="02010600030101010101" pitchFamily="2" charset="-122"/>
            </a:endParaRPr>
          </a:p>
        </p:txBody>
      </p:sp>
      <p:sp>
        <p:nvSpPr>
          <p:cNvPr id="4" name="TextBox 3"/>
          <p:cNvSpPr txBox="1"/>
          <p:nvPr/>
        </p:nvSpPr>
        <p:spPr>
          <a:xfrm>
            <a:off x="2079594" y="6142431"/>
            <a:ext cx="2956233" cy="523220"/>
          </a:xfrm>
          <a:prstGeom prst="rect">
            <a:avLst/>
          </a:prstGeom>
          <a:noFill/>
        </p:spPr>
        <p:txBody>
          <a:bodyPr wrap="square" rtlCol="0">
            <a:spAutoFit/>
          </a:bodyPr>
          <a:lstStyle/>
          <a:p>
            <a:r>
              <a:rPr lang="zh-CN" altLang="en-US" sz="2800" dirty="0" smtClean="0">
                <a:solidFill>
                  <a:srgbClr val="FF0000"/>
                </a:solidFill>
                <a:latin typeface="宋体" charset="-122"/>
              </a:rPr>
              <a:t>答案：</a:t>
            </a:r>
            <a:r>
              <a:rPr lang="en-US" altLang="zh-CN" sz="2800" dirty="0" smtClean="0">
                <a:solidFill>
                  <a:srgbClr val="FF0000"/>
                </a:solidFill>
                <a:latin typeface="宋体" charset="-122"/>
              </a:rPr>
              <a:t>4,5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116000" y="2052000"/>
            <a:ext cx="7484661"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方法重写时一定要保证</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方法的名字</a:t>
            </a:r>
            <a:r>
              <a:rPr lang="zh-CN" altLang="en-US" sz="2800" dirty="0" smtClean="0">
                <a:solidFill>
                  <a:schemeClr val="tx1"/>
                </a:solidFill>
                <a:ea typeface="宋体" panose="02010600030101010101" pitchFamily="2" charset="-122"/>
              </a:rPr>
              <a:t>、</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类型</a:t>
            </a:r>
            <a:r>
              <a:rPr lang="zh-CN" altLang="en-US" sz="2800" dirty="0" smtClean="0">
                <a:solidFill>
                  <a:schemeClr val="tx1"/>
                </a:solidFill>
                <a:ea typeface="宋体" panose="02010600030101010101" pitchFamily="2" charset="-122"/>
              </a:rPr>
              <a:t>、</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参数个数和类型</a:t>
            </a:r>
            <a:r>
              <a:rPr lang="zh-CN" altLang="en-US" sz="2800" dirty="0" smtClean="0">
                <a:solidFill>
                  <a:schemeClr val="tx1"/>
                </a:solidFill>
                <a:ea typeface="宋体" panose="02010600030101010101" pitchFamily="2" charset="-122"/>
              </a:rPr>
              <a:t>同父类的某个方法</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完全相同</a:t>
            </a:r>
            <a:r>
              <a:rPr lang="zh-CN" altLang="en-US" sz="2800" dirty="0" smtClean="0">
                <a:solidFill>
                  <a:schemeClr val="tx1"/>
                </a:solidFill>
                <a:ea typeface="宋体" panose="02010600030101010101" pitchFamily="2" charset="-122"/>
              </a:rPr>
              <a:t>，只有这样，子类继承的这个方法才被隐藏。</a:t>
            </a:r>
          </a:p>
        </p:txBody>
      </p:sp>
      <p:grpSp>
        <p:nvGrpSpPr>
          <p:cNvPr id="2" name="Group 79"/>
          <p:cNvGrpSpPr>
            <a:grpSpLocks/>
          </p:cNvGrpSpPr>
          <p:nvPr/>
        </p:nvGrpSpPr>
        <p:grpSpPr bwMode="auto">
          <a:xfrm>
            <a:off x="1125538" y="1199436"/>
            <a:ext cx="5375275" cy="695325"/>
            <a:chOff x="624" y="670"/>
            <a:chExt cx="3386" cy="547"/>
          </a:xfrm>
        </p:grpSpPr>
        <p:sp>
          <p:nvSpPr>
            <p:cNvPr id="28680" name="AutoShape 80"/>
            <p:cNvSpPr>
              <a:spLocks noChangeArrowheads="1"/>
            </p:cNvSpPr>
            <p:nvPr/>
          </p:nvSpPr>
          <p:spPr bwMode="gray">
            <a:xfrm>
              <a:off x="624" y="670"/>
              <a:ext cx="1302"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smtClean="0">
                  <a:solidFill>
                    <a:srgbClr val="000000"/>
                  </a:solidFill>
                  <a:ea typeface="宋体" panose="02010600030101010101" pitchFamily="2" charset="-122"/>
                </a:rPr>
                <a:t>注意事项</a:t>
              </a:r>
              <a:endParaRPr lang="en-US" altLang="zh-CN" sz="2800" dirty="0">
                <a:solidFill>
                  <a:srgbClr val="000000"/>
                </a:solidFill>
                <a:ea typeface="宋体" panose="02010600030101010101" pitchFamily="2" charset="-122"/>
              </a:endParaRPr>
            </a:p>
          </p:txBody>
        </p:sp>
      </p:grpSp>
      <p:sp>
        <p:nvSpPr>
          <p:cNvPr id="11" name="Text Box 78"/>
          <p:cNvSpPr txBox="1">
            <a:spLocks noChangeArrowheads="1"/>
          </p:cNvSpPr>
          <p:nvPr/>
        </p:nvSpPr>
        <p:spPr bwMode="gray">
          <a:xfrm>
            <a:off x="1116000" y="3564000"/>
            <a:ext cx="7570787"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如果子类在准备隐藏继承的方法时，参数个数或参数类型与父类的方法</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不尽相同</a:t>
            </a:r>
            <a:r>
              <a:rPr lang="zh-CN" altLang="en-US" sz="2800" dirty="0" smtClean="0">
                <a:solidFill>
                  <a:schemeClr val="tx1"/>
                </a:solidFill>
                <a:ea typeface="宋体" panose="02010600030101010101" pitchFamily="2" charset="-122"/>
              </a:rPr>
              <a:t>，那就不能隐藏继承的方法，相当于</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方法的重载</a:t>
            </a:r>
            <a:r>
              <a:rPr lang="zh-CN" altLang="en-US" sz="2800" dirty="0" smtClean="0">
                <a:solidFill>
                  <a:schemeClr val="tx1"/>
                </a:solidFill>
                <a:ea typeface="宋体" panose="02010600030101010101" pitchFamily="2" charset="-122"/>
              </a:rPr>
              <a:t>。</a:t>
            </a:r>
            <a:endParaRPr lang="zh-CN" altLang="en-US" sz="2800" dirty="0">
              <a:solidFill>
                <a:schemeClr val="tx1"/>
              </a:solidFill>
              <a:ea typeface="宋体" panose="02010600030101010101" pitchFamily="2" charset="-122"/>
            </a:endParaRPr>
          </a:p>
        </p:txBody>
      </p:sp>
      <p:sp>
        <p:nvSpPr>
          <p:cNvPr id="13" name="Text Box 78"/>
          <p:cNvSpPr txBox="1">
            <a:spLocks noChangeArrowheads="1"/>
          </p:cNvSpPr>
          <p:nvPr/>
        </p:nvSpPr>
        <p:spPr bwMode="gray">
          <a:xfrm>
            <a:off x="1116000" y="5148000"/>
            <a:ext cx="757078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hlinkClick r:id="rId3" action="ppaction://hlinkfile"/>
              </a:rPr>
              <a:t>例子</a:t>
            </a:r>
            <a:r>
              <a:rPr lang="en-US" altLang="zh-CN" sz="2800" dirty="0" smtClean="0">
                <a:solidFill>
                  <a:schemeClr val="tx1"/>
                </a:solidFill>
                <a:ea typeface="宋体" panose="02010600030101010101" pitchFamily="2" charset="-122"/>
                <a:hlinkClick r:id="rId3" action="ppaction://hlinkfile"/>
              </a:rPr>
              <a:t>4-5</a:t>
            </a:r>
            <a:r>
              <a:rPr lang="zh-CN" altLang="en-US" sz="2800" dirty="0" smtClean="0">
                <a:solidFill>
                  <a:schemeClr val="tx1"/>
                </a:solidFill>
                <a:ea typeface="宋体" panose="02010600030101010101" pitchFamily="2" charset="-122"/>
              </a:rPr>
              <a:t>。</a:t>
            </a:r>
            <a:endParaRPr lang="en-US" altLang="zh-CN" sz="2800"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body" idx="1"/>
          </p:nvPr>
        </p:nvSpPr>
        <p:spPr>
          <a:xfrm>
            <a:off x="1054100" y="1169986"/>
            <a:ext cx="8619987" cy="3669300"/>
          </a:xfrm>
        </p:spPr>
        <p:txBody>
          <a:bodyPr/>
          <a:lstStyle/>
          <a:p>
            <a:pPr marL="0" indent="0" eaLnBrk="1" hangingPunct="1">
              <a:buClr>
                <a:schemeClr val="accent2"/>
              </a:buClr>
              <a:buNone/>
            </a:pPr>
            <a:r>
              <a:rPr lang="en-US" altLang="zh-CN" sz="2800" dirty="0" smtClean="0">
                <a:solidFill>
                  <a:srgbClr val="FF0000"/>
                </a:solidFill>
                <a:ea typeface="宋体" panose="02010600030101010101" pitchFamily="2" charset="-122"/>
              </a:rPr>
              <a:t>5</a:t>
            </a:r>
            <a:r>
              <a:rPr lang="zh-CN" altLang="en-US" sz="2800" dirty="0" smtClean="0">
                <a:solidFill>
                  <a:schemeClr val="tx1"/>
                </a:solidFill>
                <a:ea typeface="宋体" panose="02010600030101010101" pitchFamily="2" charset="-122"/>
              </a:rPr>
              <a:t>、下列程序运行后结果为：</a:t>
            </a:r>
          </a:p>
          <a:p>
            <a:pPr marL="0" indent="0" eaLnBrk="1" hangingPunct="1">
              <a:buClr>
                <a:schemeClr val="accent2"/>
              </a:buClr>
              <a:buNone/>
            </a:pPr>
            <a:r>
              <a:rPr lang="en-US" altLang="zh-CN" sz="2800" dirty="0" smtClean="0">
                <a:solidFill>
                  <a:schemeClr val="tx1"/>
                </a:solidFill>
                <a:ea typeface="宋体" panose="02010600030101010101" pitchFamily="2" charset="-122"/>
              </a:rPr>
              <a:t>class </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A</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   public </a:t>
            </a:r>
            <a:r>
              <a:rPr lang="en-US" altLang="zh-CN" sz="2800" dirty="0" err="1" smtClean="0">
                <a:solidFill>
                  <a:schemeClr val="tx1"/>
                </a:solidFill>
                <a:ea typeface="宋体" panose="02010600030101010101" pitchFamily="2" charset="-122"/>
              </a:rPr>
              <a:t>int</a:t>
            </a:r>
            <a:r>
              <a:rPr lang="en-US" altLang="zh-CN" sz="2800" dirty="0" smtClean="0">
                <a:solidFill>
                  <a:schemeClr val="tx1"/>
                </a:solidFill>
                <a:ea typeface="宋体" panose="02010600030101010101" pitchFamily="2" charset="-122"/>
              </a:rPr>
              <a:t> </a:t>
            </a:r>
            <a:r>
              <a:rPr lang="en-US" altLang="zh-CN" sz="2800" dirty="0" err="1" smtClean="0">
                <a:solidFill>
                  <a:srgbClr val="0070C0"/>
                </a:solidFill>
                <a:effectLst>
                  <a:outerShdw blurRad="38100" dist="38100" dir="2700000" algn="tl">
                    <a:srgbClr val="000000">
                      <a:alpha val="43137"/>
                    </a:srgbClr>
                  </a:outerShdw>
                </a:effectLst>
                <a:ea typeface="宋体" panose="02010600030101010101" pitchFamily="2" charset="-122"/>
              </a:rPr>
              <a:t>getNumber</a:t>
            </a:r>
            <a:r>
              <a:rPr lang="en-US" altLang="zh-CN" sz="2800" dirty="0" smtClean="0">
                <a:solidFill>
                  <a:schemeClr val="tx1"/>
                </a:solidFill>
                <a:ea typeface="宋体" panose="02010600030101010101" pitchFamily="2" charset="-122"/>
              </a:rPr>
              <a:t>(</a:t>
            </a:r>
            <a:r>
              <a:rPr lang="en-US" altLang="zh-CN" sz="2800" dirty="0" err="1" smtClean="0">
                <a:solidFill>
                  <a:srgbClr val="00B050"/>
                </a:solidFill>
                <a:effectLst>
                  <a:outerShdw blurRad="38100" dist="38100" dir="2700000" algn="tl">
                    <a:srgbClr val="000000">
                      <a:alpha val="43137"/>
                    </a:srgbClr>
                  </a:outerShdw>
                </a:effectLst>
                <a:ea typeface="宋体" panose="02010600030101010101" pitchFamily="2" charset="-122"/>
              </a:rPr>
              <a:t>int</a:t>
            </a:r>
            <a:r>
              <a:rPr lang="en-US" altLang="zh-CN" sz="2800" dirty="0" smtClean="0">
                <a:solidFill>
                  <a:srgbClr val="00B050"/>
                </a:solidFill>
                <a:effectLst>
                  <a:outerShdw blurRad="38100" dist="38100" dir="2700000" algn="tl">
                    <a:srgbClr val="000000">
                      <a:alpha val="43137"/>
                    </a:srgbClr>
                  </a:outerShdw>
                </a:effectLst>
                <a:ea typeface="宋体" panose="02010600030101010101" pitchFamily="2" charset="-122"/>
              </a:rPr>
              <a:t> a</a:t>
            </a:r>
            <a:r>
              <a:rPr lang="en-US" altLang="zh-CN" sz="2800" dirty="0" smtClean="0">
                <a:solidFill>
                  <a:schemeClr val="tx1"/>
                </a:solidFill>
                <a:ea typeface="宋体" panose="02010600030101010101" pitchFamily="2" charset="-122"/>
              </a:rPr>
              <a:t>){</a:t>
            </a:r>
            <a:r>
              <a:rPr lang="en-US" altLang="zh-CN" sz="2800" dirty="0" smtClean="0">
                <a:solidFill>
                  <a:srgbClr val="FFC000"/>
                </a:solidFill>
                <a:ea typeface="宋体" panose="02010600030101010101" pitchFamily="2" charset="-122"/>
              </a:rPr>
              <a:t>return a+1;</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public class </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B extends A</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  public </a:t>
            </a:r>
            <a:r>
              <a:rPr lang="en-US" altLang="zh-CN" sz="2800" dirty="0" err="1" smtClean="0">
                <a:solidFill>
                  <a:schemeClr val="tx1"/>
                </a:solidFill>
                <a:ea typeface="宋体" panose="02010600030101010101" pitchFamily="2" charset="-122"/>
              </a:rPr>
              <a:t>int</a:t>
            </a:r>
            <a:r>
              <a:rPr lang="en-US" altLang="zh-CN" sz="2800" dirty="0" smtClean="0">
                <a:solidFill>
                  <a:schemeClr val="tx1"/>
                </a:solidFill>
                <a:ea typeface="宋体" panose="02010600030101010101" pitchFamily="2" charset="-122"/>
              </a:rPr>
              <a:t> </a:t>
            </a:r>
            <a:r>
              <a:rPr lang="en-US" altLang="zh-CN" sz="2800" dirty="0" err="1" smtClean="0">
                <a:solidFill>
                  <a:srgbClr val="0070C0"/>
                </a:solidFill>
                <a:effectLst>
                  <a:outerShdw blurRad="38100" dist="38100" dir="2700000" algn="tl">
                    <a:srgbClr val="000000">
                      <a:alpha val="43137"/>
                    </a:srgbClr>
                  </a:outerShdw>
                </a:effectLst>
                <a:ea typeface="宋体" panose="02010600030101010101" pitchFamily="2" charset="-122"/>
              </a:rPr>
              <a:t>getNumber</a:t>
            </a:r>
            <a:r>
              <a:rPr lang="en-US" altLang="zh-CN" sz="2800" dirty="0" smtClean="0">
                <a:solidFill>
                  <a:schemeClr val="tx1"/>
                </a:solidFill>
                <a:ea typeface="宋体" panose="02010600030101010101" pitchFamily="2" charset="-122"/>
              </a:rPr>
              <a:t>(</a:t>
            </a:r>
            <a:r>
              <a:rPr lang="en-US" altLang="zh-CN" sz="2800" dirty="0" err="1" smtClean="0">
                <a:solidFill>
                  <a:srgbClr val="00B050"/>
                </a:solidFill>
                <a:effectLst>
                  <a:outerShdw blurRad="38100" dist="38100" dir="2700000" algn="tl">
                    <a:srgbClr val="000000">
                      <a:alpha val="43137"/>
                    </a:srgbClr>
                  </a:outerShdw>
                </a:effectLst>
                <a:ea typeface="宋体" panose="02010600030101010101" pitchFamily="2" charset="-122"/>
              </a:rPr>
              <a:t>int</a:t>
            </a:r>
            <a:r>
              <a:rPr lang="en-US" altLang="zh-CN" sz="2800" dirty="0" smtClean="0">
                <a:solidFill>
                  <a:srgbClr val="00B050"/>
                </a:solidFill>
                <a:effectLst>
                  <a:outerShdw blurRad="38100" dist="38100" dir="2700000" algn="tl">
                    <a:srgbClr val="000000">
                      <a:alpha val="43137"/>
                    </a:srgbClr>
                  </a:outerShdw>
                </a:effectLst>
                <a:ea typeface="宋体" panose="02010600030101010101" pitchFamily="2" charset="-122"/>
              </a:rPr>
              <a:t> </a:t>
            </a:r>
            <a:r>
              <a:rPr lang="en-US" altLang="zh-CN" sz="2800" dirty="0" err="1" smtClean="0">
                <a:solidFill>
                  <a:srgbClr val="00B050"/>
                </a:solidFill>
                <a:effectLst>
                  <a:outerShdw blurRad="38100" dist="38100" dir="2700000" algn="tl">
                    <a:srgbClr val="000000">
                      <a:alpha val="43137"/>
                    </a:srgbClr>
                  </a:outerShdw>
                </a:effectLst>
                <a:ea typeface="宋体" panose="02010600030101010101" pitchFamily="2" charset="-122"/>
              </a:rPr>
              <a:t>a,char</a:t>
            </a:r>
            <a:r>
              <a:rPr lang="en-US" altLang="zh-CN" sz="2800" dirty="0" smtClean="0">
                <a:solidFill>
                  <a:srgbClr val="00B050"/>
                </a:solidFill>
                <a:effectLst>
                  <a:outerShdw blurRad="38100" dist="38100" dir="2700000" algn="tl">
                    <a:srgbClr val="000000">
                      <a:alpha val="43137"/>
                    </a:srgbClr>
                  </a:outerShdw>
                </a:effectLst>
                <a:ea typeface="宋体" panose="02010600030101010101" pitchFamily="2" charset="-122"/>
              </a:rPr>
              <a:t> c</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                  {</a:t>
            </a:r>
            <a:r>
              <a:rPr lang="en-US" altLang="zh-CN" sz="2800" dirty="0" smtClean="0">
                <a:solidFill>
                  <a:srgbClr val="FFC000"/>
                </a:solidFill>
                <a:ea typeface="宋体" panose="02010600030101010101" pitchFamily="2" charset="-122"/>
              </a:rPr>
              <a:t>return a+2;</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  public static void </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main</a:t>
            </a:r>
            <a:r>
              <a:rPr lang="en-US" altLang="zh-CN" sz="2800" dirty="0" smtClean="0">
                <a:solidFill>
                  <a:schemeClr val="tx1"/>
                </a:solidFill>
                <a:ea typeface="宋体" panose="02010600030101010101" pitchFamily="2" charset="-122"/>
              </a:rPr>
              <a:t>(String </a:t>
            </a:r>
            <a:r>
              <a:rPr lang="en-US" altLang="zh-CN" sz="2800" dirty="0" err="1" smtClean="0">
                <a:solidFill>
                  <a:schemeClr val="tx1"/>
                </a:solidFill>
                <a:ea typeface="宋体" panose="02010600030101010101" pitchFamily="2" charset="-122"/>
              </a:rPr>
              <a:t>args</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            </a:t>
            </a:r>
            <a:r>
              <a:rPr lang="en-US" altLang="zh-CN" sz="2800" dirty="0" smtClean="0">
                <a:solidFill>
                  <a:srgbClr val="FFC000"/>
                </a:solidFill>
                <a:ea typeface="宋体" panose="02010600030101010101" pitchFamily="2" charset="-122"/>
              </a:rPr>
              <a:t>B </a:t>
            </a:r>
            <a:r>
              <a:rPr lang="en-US" altLang="zh-CN" sz="2800" dirty="0" err="1" smtClean="0">
                <a:solidFill>
                  <a:srgbClr val="FFC000"/>
                </a:solidFill>
                <a:ea typeface="宋体" panose="02010600030101010101" pitchFamily="2" charset="-122"/>
              </a:rPr>
              <a:t>b</a:t>
            </a:r>
            <a:r>
              <a:rPr lang="en-US" altLang="zh-CN" sz="2800" dirty="0" smtClean="0">
                <a:solidFill>
                  <a:srgbClr val="FFC000"/>
                </a:solidFill>
                <a:ea typeface="宋体" panose="02010600030101010101" pitchFamily="2" charset="-122"/>
              </a:rPr>
              <a:t>=new B();</a:t>
            </a:r>
          </a:p>
          <a:p>
            <a:pPr marL="0" indent="0" eaLnBrk="1" hangingPunct="1">
              <a:buClr>
                <a:schemeClr val="accent2"/>
              </a:buClr>
              <a:buNone/>
            </a:pPr>
            <a:r>
              <a:rPr lang="en-US" altLang="zh-CN" sz="2800" dirty="0" smtClean="0">
                <a:solidFill>
                  <a:srgbClr val="FFC000"/>
                </a:solidFill>
                <a:ea typeface="宋体" panose="02010600030101010101" pitchFamily="2" charset="-122"/>
              </a:rPr>
              <a:t>           </a:t>
            </a:r>
            <a:r>
              <a:rPr lang="en-US" altLang="zh-CN" sz="2800" dirty="0" err="1" smtClean="0">
                <a:solidFill>
                  <a:srgbClr val="FFC000"/>
                </a:solidFill>
                <a:ea typeface="宋体" panose="02010600030101010101" pitchFamily="2" charset="-122"/>
              </a:rPr>
              <a:t>System.out.print</a:t>
            </a:r>
            <a:r>
              <a:rPr lang="en-US" altLang="zh-CN" sz="2800" dirty="0" smtClean="0">
                <a:solidFill>
                  <a:srgbClr val="FFC000"/>
                </a:solidFill>
                <a:ea typeface="宋体" panose="02010600030101010101" pitchFamily="2" charset="-122"/>
              </a:rPr>
              <a:t>(</a:t>
            </a:r>
            <a:r>
              <a:rPr lang="en-US" altLang="zh-CN" sz="2800" dirty="0" err="1" smtClean="0">
                <a:solidFill>
                  <a:srgbClr val="FFC000"/>
                </a:solidFill>
                <a:ea typeface="宋体" panose="02010600030101010101" pitchFamily="2" charset="-122"/>
              </a:rPr>
              <a:t>b.getNumber</a:t>
            </a:r>
            <a:r>
              <a:rPr lang="en-US" altLang="zh-CN" sz="2800" dirty="0" smtClean="0">
                <a:solidFill>
                  <a:srgbClr val="FFC000"/>
                </a:solidFill>
                <a:ea typeface="宋体" panose="02010600030101010101" pitchFamily="2" charset="-122"/>
              </a:rPr>
              <a:t>(0));</a:t>
            </a:r>
            <a:r>
              <a:rPr lang="en-US" altLang="zh-CN" sz="2800" dirty="0" smtClean="0">
                <a:solidFill>
                  <a:schemeClr val="tx1"/>
                </a:solidFill>
                <a:ea typeface="宋体" panose="02010600030101010101" pitchFamily="2" charset="-122"/>
              </a:rPr>
              <a:t>}</a:t>
            </a:r>
            <a:r>
              <a:rPr lang="en-US" altLang="zh-CN" sz="2800" dirty="0" smtClean="0">
                <a:solidFill>
                  <a:srgbClr val="FFC000"/>
                </a:solidFill>
                <a:ea typeface="宋体" panose="02010600030101010101" pitchFamily="2" charset="-122"/>
              </a:rPr>
              <a:t>                                  </a:t>
            </a:r>
          </a:p>
          <a:p>
            <a:pPr marL="0" indent="0" eaLnBrk="1" hangingPunct="1">
              <a:buClr>
                <a:schemeClr val="accent2"/>
              </a:buClr>
              <a:buNone/>
            </a:pPr>
            <a:r>
              <a:rPr lang="en-US" altLang="zh-CN" sz="2800" dirty="0" smtClean="0">
                <a:solidFill>
                  <a:schemeClr val="tx1"/>
                </a:solidFill>
                <a:ea typeface="宋体" panose="02010600030101010101" pitchFamily="2" charset="-122"/>
              </a:rPr>
              <a:t>}</a:t>
            </a:r>
          </a:p>
        </p:txBody>
      </p:sp>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endParaRPr lang="en-US" altLang="zh-CN" sz="3600" dirty="0">
              <a:ea typeface="宋体" panose="02010600030101010101" pitchFamily="2" charset="-122"/>
            </a:endParaRPr>
          </a:p>
        </p:txBody>
      </p:sp>
      <p:sp>
        <p:nvSpPr>
          <p:cNvPr id="4" name="TextBox 3"/>
          <p:cNvSpPr txBox="1"/>
          <p:nvPr/>
        </p:nvSpPr>
        <p:spPr>
          <a:xfrm>
            <a:off x="7075664" y="3061493"/>
            <a:ext cx="1697275" cy="523220"/>
          </a:xfrm>
          <a:prstGeom prst="rect">
            <a:avLst/>
          </a:prstGeom>
          <a:noFill/>
        </p:spPr>
        <p:txBody>
          <a:bodyPr wrap="square" rtlCol="0">
            <a:spAutoFit/>
          </a:bodyPr>
          <a:lstStyle/>
          <a:p>
            <a:r>
              <a:rPr lang="zh-CN" altLang="en-US" sz="2800" dirty="0" smtClean="0">
                <a:solidFill>
                  <a:srgbClr val="FF0000"/>
                </a:solidFill>
                <a:latin typeface="宋体" charset="-122"/>
              </a:rPr>
              <a:t>答案：</a:t>
            </a:r>
            <a:r>
              <a:rPr lang="en-US" altLang="zh-CN" sz="2800" dirty="0" smtClean="0">
                <a:solidFill>
                  <a:srgbClr val="FF0000"/>
                </a:solidFill>
                <a:latin typeface="宋体" charset="-122"/>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5. Super </a:t>
            </a:r>
            <a:r>
              <a:rPr lang="zh-CN" altLang="en-US" dirty="0" smtClean="0">
                <a:ea typeface="宋体" panose="02010600030101010101" pitchFamily="2" charset="-122"/>
              </a:rPr>
              <a:t>关键字</a:t>
            </a:r>
            <a:endParaRPr lang="en-US" altLang="zh-CN" sz="9600" dirty="0">
              <a:ea typeface="宋体" panose="02010600030101010101" pitchFamily="2" charset="-122"/>
            </a:endParaRPr>
          </a:p>
        </p:txBody>
      </p:sp>
      <p:sp>
        <p:nvSpPr>
          <p:cNvPr id="12" name="Rectangle 77"/>
          <p:cNvSpPr>
            <a:spLocks noChangeArrowheads="1"/>
          </p:cNvSpPr>
          <p:nvPr/>
        </p:nvSpPr>
        <p:spPr bwMode="auto">
          <a:xfrm>
            <a:off x="1152000" y="1786604"/>
            <a:ext cx="7400357" cy="5663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en-US" altLang="zh-CN" sz="2800" dirty="0" smtClean="0">
                <a:solidFill>
                  <a:schemeClr val="tx1"/>
                </a:solidFill>
                <a:ea typeface="宋体" panose="02010600030101010101" pitchFamily="2" charset="-122"/>
              </a:rPr>
              <a:t>Super</a:t>
            </a:r>
            <a:r>
              <a:rPr lang="zh-CN" altLang="en-US" sz="2800" dirty="0" smtClean="0">
                <a:solidFill>
                  <a:schemeClr val="tx1"/>
                </a:solidFill>
                <a:ea typeface="宋体" panose="02010600030101010101" pitchFamily="2" charset="-122"/>
              </a:rPr>
              <a:t>关键字有</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两种用法</a:t>
            </a:r>
            <a:r>
              <a:rPr lang="zh-CN" altLang="en-US" sz="2800" dirty="0" smtClean="0">
                <a:solidFill>
                  <a:schemeClr val="tx1"/>
                </a:solidFill>
                <a:ea typeface="宋体" panose="02010600030101010101" pitchFamily="2" charset="-122"/>
              </a:rPr>
              <a:t>：</a:t>
            </a:r>
            <a:endParaRPr lang="zh-CN" altLang="en-US" sz="2800" dirty="0" smtClean="0">
              <a:solidFill>
                <a:srgbClr val="C00000"/>
              </a:solidFill>
              <a:ea typeface="宋体" panose="02010600030101010101" pitchFamily="2" charset="-122"/>
            </a:endParaRPr>
          </a:p>
        </p:txBody>
      </p:sp>
      <p:sp>
        <p:nvSpPr>
          <p:cNvPr id="13" name="Rectangle 3"/>
          <p:cNvSpPr txBox="1">
            <a:spLocks noChangeArrowheads="1"/>
          </p:cNvSpPr>
          <p:nvPr/>
        </p:nvSpPr>
        <p:spPr bwMode="auto">
          <a:xfrm>
            <a:off x="759124" y="4826270"/>
            <a:ext cx="9558068" cy="2238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85000"/>
              <a:buFont typeface="Wingdings" panose="05000000000000000000" pitchFamily="2" charset="2"/>
              <a:buNone/>
              <a:tabLst/>
              <a:defRPr/>
            </a:pPr>
            <a:endParaRPr kumimoji="0" lang="en-US" altLang="zh-CN" sz="2800" b="1" i="0" u="none" strike="noStrike" kern="1200" cap="none" spc="0" normalizeH="0" baseline="0" noProof="0" dirty="0" smtClean="0">
              <a:ln>
                <a:noFill/>
              </a:ln>
              <a:solidFill>
                <a:schemeClr val="accent1"/>
              </a:solidFill>
              <a:effectLst/>
              <a:uLnTx/>
              <a:uFillTx/>
              <a:latin typeface="+mn-lt"/>
              <a:ea typeface="+mn-ea"/>
              <a:cs typeface="+mn-cs"/>
            </a:endParaRPr>
          </a:p>
        </p:txBody>
      </p:sp>
      <p:sp>
        <p:nvSpPr>
          <p:cNvPr id="8" name="Rectangle 77"/>
          <p:cNvSpPr>
            <a:spLocks noChangeArrowheads="1"/>
          </p:cNvSpPr>
          <p:nvPr/>
        </p:nvSpPr>
        <p:spPr bwMode="auto">
          <a:xfrm>
            <a:off x="1116000" y="2448000"/>
            <a:ext cx="7400357" cy="5663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Ø"/>
            </a:pPr>
            <a:r>
              <a:rPr lang="zh-CN" altLang="en-US" sz="2800" dirty="0" smtClean="0">
                <a:solidFill>
                  <a:srgbClr val="000000"/>
                </a:solidFill>
                <a:ea typeface="宋体" panose="02010600030101010101" pitchFamily="2" charset="-122"/>
              </a:rPr>
              <a:t> 子类使用</a:t>
            </a:r>
            <a:r>
              <a:rPr lang="en-US" altLang="zh-CN" sz="2800" dirty="0" smtClean="0">
                <a:solidFill>
                  <a:srgbClr val="000000"/>
                </a:solidFill>
                <a:ea typeface="宋体" panose="02010600030101010101" pitchFamily="2" charset="-122"/>
              </a:rPr>
              <a:t>super</a:t>
            </a:r>
            <a:r>
              <a:rPr lang="zh-CN" altLang="en-US" sz="2800" dirty="0" smtClean="0">
                <a:solidFill>
                  <a:srgbClr val="000000"/>
                </a:solidFill>
                <a:ea typeface="宋体" panose="02010600030101010101" pitchFamily="2" charset="-122"/>
              </a:rPr>
              <a:t>调用</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父类的构造方法</a:t>
            </a:r>
            <a:r>
              <a:rPr lang="zh-CN" altLang="en-US" sz="2800" dirty="0" smtClean="0">
                <a:solidFill>
                  <a:srgbClr val="000000"/>
                </a:solidFill>
                <a:ea typeface="宋体" panose="02010600030101010101" pitchFamily="2" charset="-122"/>
              </a:rPr>
              <a:t>。</a:t>
            </a:r>
            <a:endPar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endParaRPr>
          </a:p>
        </p:txBody>
      </p:sp>
      <p:sp>
        <p:nvSpPr>
          <p:cNvPr id="15" name="Rectangle 77"/>
          <p:cNvSpPr>
            <a:spLocks noChangeArrowheads="1"/>
          </p:cNvSpPr>
          <p:nvPr/>
        </p:nvSpPr>
        <p:spPr bwMode="auto">
          <a:xfrm>
            <a:off x="1142505" y="3157356"/>
            <a:ext cx="7378644" cy="104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Ø"/>
            </a:pPr>
            <a:r>
              <a:rPr lang="zh-CN" altLang="en-US" sz="2800" dirty="0" smtClean="0">
                <a:solidFill>
                  <a:srgbClr val="000000"/>
                </a:solidFill>
                <a:ea typeface="宋体" panose="02010600030101010101" pitchFamily="2" charset="-122"/>
              </a:rPr>
              <a:t> 子类使用</a:t>
            </a:r>
            <a:r>
              <a:rPr lang="en-US" altLang="zh-CN" sz="2800" dirty="0" smtClean="0">
                <a:solidFill>
                  <a:srgbClr val="000000"/>
                </a:solidFill>
                <a:ea typeface="宋体" panose="02010600030101010101" pitchFamily="2" charset="-122"/>
              </a:rPr>
              <a:t>super</a:t>
            </a:r>
            <a:r>
              <a:rPr lang="zh-CN" altLang="en-US" sz="2800" dirty="0" smtClean="0">
                <a:solidFill>
                  <a:srgbClr val="000000"/>
                </a:solidFill>
                <a:ea typeface="宋体" panose="02010600030101010101" pitchFamily="2" charset="-122"/>
              </a:rPr>
              <a:t>调用</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被子类隐藏的成员变量和方法</a:t>
            </a:r>
            <a:r>
              <a:rPr lang="zh-CN" altLang="en-US" sz="2800" dirty="0" smtClean="0">
                <a:solidFill>
                  <a:srgbClr val="000000"/>
                </a:solidFill>
                <a:ea typeface="宋体" panose="02010600030101010101" pitchFamily="2" charset="-122"/>
              </a:rPr>
              <a:t>。</a:t>
            </a:r>
            <a:endPar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endParaRPr>
          </a:p>
        </p:txBody>
      </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p:nvPr>
        </p:nvSpPr>
        <p:spPr>
          <a:xfrm>
            <a:off x="1065213" y="-17463"/>
            <a:ext cx="7958137" cy="1011238"/>
          </a:xfrm>
        </p:spPr>
        <p:txBody>
          <a:bodyPr/>
          <a:lstStyle/>
          <a:p>
            <a:pPr algn="ctr" eaLnBrk="1" hangingPunct="1"/>
            <a:r>
              <a:rPr lang="zh-CN" altLang="en-US" sz="4100">
                <a:ea typeface="宋体" panose="02010600030101010101" pitchFamily="2" charset="-122"/>
              </a:rPr>
              <a:t>目  录</a:t>
            </a:r>
            <a:endParaRPr lang="en-US" altLang="zh-CN" sz="4100">
              <a:ea typeface="宋体" panose="02010600030101010101" pitchFamily="2" charset="-122"/>
            </a:endParaRPr>
          </a:p>
        </p:txBody>
      </p:sp>
      <p:sp>
        <p:nvSpPr>
          <p:cNvPr id="6147" name="Line 36"/>
          <p:cNvSpPr>
            <a:spLocks noChangeShapeType="1"/>
          </p:cNvSpPr>
          <p:nvPr/>
        </p:nvSpPr>
        <p:spPr bwMode="auto">
          <a:xfrm flipV="1">
            <a:off x="3328988" y="2640013"/>
            <a:ext cx="60801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8" name="Line 37"/>
          <p:cNvSpPr>
            <a:spLocks noChangeShapeType="1"/>
          </p:cNvSpPr>
          <p:nvPr/>
        </p:nvSpPr>
        <p:spPr bwMode="auto">
          <a:xfrm>
            <a:off x="3395663" y="3316288"/>
            <a:ext cx="541337"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9" name="Line 38"/>
          <p:cNvSpPr>
            <a:spLocks noChangeShapeType="1"/>
          </p:cNvSpPr>
          <p:nvPr/>
        </p:nvSpPr>
        <p:spPr bwMode="auto">
          <a:xfrm flipV="1">
            <a:off x="3328988" y="3924300"/>
            <a:ext cx="60801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 name="Group 39"/>
          <p:cNvGrpSpPr>
            <a:grpSpLocks/>
          </p:cNvGrpSpPr>
          <p:nvPr/>
        </p:nvGrpSpPr>
        <p:grpSpPr bwMode="auto">
          <a:xfrm>
            <a:off x="3057525" y="1963738"/>
            <a:ext cx="879475" cy="338137"/>
            <a:chOff x="1492" y="1538"/>
            <a:chExt cx="624" cy="240"/>
          </a:xfrm>
        </p:grpSpPr>
        <p:sp>
          <p:nvSpPr>
            <p:cNvPr id="6179" name="Line 40"/>
            <p:cNvSpPr>
              <a:spLocks noChangeShapeType="1"/>
            </p:cNvSpPr>
            <p:nvPr/>
          </p:nvSpPr>
          <p:spPr bwMode="auto">
            <a:xfrm>
              <a:off x="1732" y="1538"/>
              <a:ext cx="384"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80" name="Line 41"/>
            <p:cNvSpPr>
              <a:spLocks noChangeShapeType="1"/>
            </p:cNvSpPr>
            <p:nvPr/>
          </p:nvSpPr>
          <p:spPr bwMode="auto">
            <a:xfrm flipV="1">
              <a:off x="1492" y="1538"/>
              <a:ext cx="240" cy="24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 name="Group 42"/>
          <p:cNvGrpSpPr>
            <a:grpSpLocks/>
          </p:cNvGrpSpPr>
          <p:nvPr/>
        </p:nvGrpSpPr>
        <p:grpSpPr bwMode="auto">
          <a:xfrm>
            <a:off x="2990850" y="4330700"/>
            <a:ext cx="946150" cy="269875"/>
            <a:chOff x="1444" y="3218"/>
            <a:chExt cx="672" cy="192"/>
          </a:xfrm>
        </p:grpSpPr>
        <p:sp>
          <p:nvSpPr>
            <p:cNvPr id="6177" name="Line 43"/>
            <p:cNvSpPr>
              <a:spLocks noChangeShapeType="1"/>
            </p:cNvSpPr>
            <p:nvPr/>
          </p:nvSpPr>
          <p:spPr bwMode="auto">
            <a:xfrm>
              <a:off x="1732" y="3410"/>
              <a:ext cx="384"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8" name="Line 44"/>
            <p:cNvSpPr>
              <a:spLocks noChangeShapeType="1"/>
            </p:cNvSpPr>
            <p:nvPr/>
          </p:nvSpPr>
          <p:spPr bwMode="auto">
            <a:xfrm>
              <a:off x="1444" y="3218"/>
              <a:ext cx="288" cy="19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152" name="AutoShape 45"/>
          <p:cNvSpPr>
            <a:spLocks noChangeArrowheads="1"/>
          </p:cNvSpPr>
          <p:nvPr/>
        </p:nvSpPr>
        <p:spPr bwMode="gray">
          <a:xfrm>
            <a:off x="3932238" y="1760538"/>
            <a:ext cx="3913049" cy="433387"/>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74158" name="Rectangle 46"/>
          <p:cNvSpPr>
            <a:spLocks noChangeArrowheads="1"/>
          </p:cNvSpPr>
          <p:nvPr/>
        </p:nvSpPr>
        <p:spPr bwMode="auto">
          <a:xfrm>
            <a:off x="4389438" y="1747986"/>
            <a:ext cx="142218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en-US" sz="2400" dirty="0" smtClean="0">
                <a:solidFill>
                  <a:srgbClr val="000000"/>
                </a:solidFill>
                <a:effectLst>
                  <a:outerShdw blurRad="38100" dist="38100" dir="2700000" algn="tl">
                    <a:srgbClr val="000000">
                      <a:alpha val="43137"/>
                    </a:srgbClr>
                  </a:outerShdw>
                </a:effectLst>
                <a:ea typeface="宋体" panose="02010600030101010101" pitchFamily="2" charset="-122"/>
              </a:rPr>
              <a:t>一、继承</a:t>
            </a:r>
            <a:endParaRPr lang="zh-CN" altLang="en-US" sz="2400" dirty="0">
              <a:solidFill>
                <a:srgbClr val="000000"/>
              </a:solidFill>
              <a:effectLst>
                <a:outerShdw blurRad="38100" dist="38100" dir="2700000" algn="tl">
                  <a:srgbClr val="000000">
                    <a:alpha val="43137"/>
                  </a:srgbClr>
                </a:outerShdw>
              </a:effectLst>
              <a:ea typeface="宋体" panose="02010600030101010101" pitchFamily="2" charset="-122"/>
            </a:endParaRPr>
          </a:p>
        </p:txBody>
      </p:sp>
      <p:sp>
        <p:nvSpPr>
          <p:cNvPr id="6154" name="AutoShape 47"/>
          <p:cNvSpPr>
            <a:spLocks noChangeArrowheads="1"/>
          </p:cNvSpPr>
          <p:nvPr/>
        </p:nvSpPr>
        <p:spPr bwMode="gray">
          <a:xfrm>
            <a:off x="3932238" y="2425700"/>
            <a:ext cx="3886545" cy="433388"/>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6155" name="AutoShape 49"/>
          <p:cNvSpPr>
            <a:spLocks noChangeArrowheads="1"/>
          </p:cNvSpPr>
          <p:nvPr/>
        </p:nvSpPr>
        <p:spPr bwMode="gray">
          <a:xfrm>
            <a:off x="3929063" y="3084513"/>
            <a:ext cx="3916224" cy="434975"/>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74163" name="Oval 51"/>
          <p:cNvSpPr>
            <a:spLocks noChangeArrowheads="1"/>
          </p:cNvSpPr>
          <p:nvPr/>
        </p:nvSpPr>
        <p:spPr bwMode="gray">
          <a:xfrm>
            <a:off x="3852863" y="1865313"/>
            <a:ext cx="203200" cy="201612"/>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474164" name="Oval 52"/>
          <p:cNvSpPr>
            <a:spLocks noChangeArrowheads="1"/>
          </p:cNvSpPr>
          <p:nvPr/>
        </p:nvSpPr>
        <p:spPr bwMode="gray">
          <a:xfrm>
            <a:off x="3863975" y="2543175"/>
            <a:ext cx="203200"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474165" name="Oval 53"/>
          <p:cNvSpPr>
            <a:spLocks noChangeArrowheads="1"/>
          </p:cNvSpPr>
          <p:nvPr/>
        </p:nvSpPr>
        <p:spPr bwMode="gray">
          <a:xfrm>
            <a:off x="3863975" y="3214688"/>
            <a:ext cx="203200" cy="203200"/>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6159" name="AutoShape 54"/>
          <p:cNvSpPr>
            <a:spLocks noChangeArrowheads="1"/>
          </p:cNvSpPr>
          <p:nvPr/>
        </p:nvSpPr>
        <p:spPr bwMode="gray">
          <a:xfrm>
            <a:off x="3932238" y="3733800"/>
            <a:ext cx="3913049" cy="434975"/>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74168" name="Oval 56"/>
          <p:cNvSpPr>
            <a:spLocks noChangeArrowheads="1"/>
          </p:cNvSpPr>
          <p:nvPr/>
        </p:nvSpPr>
        <p:spPr bwMode="gray">
          <a:xfrm>
            <a:off x="3852863" y="3857625"/>
            <a:ext cx="203200"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6161" name="AutoShape 57"/>
          <p:cNvSpPr>
            <a:spLocks noChangeArrowheads="1"/>
          </p:cNvSpPr>
          <p:nvPr/>
        </p:nvSpPr>
        <p:spPr bwMode="gray">
          <a:xfrm>
            <a:off x="3932238" y="4435475"/>
            <a:ext cx="3913049" cy="433388"/>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74171" name="Oval 59"/>
          <p:cNvSpPr>
            <a:spLocks noChangeArrowheads="1"/>
          </p:cNvSpPr>
          <p:nvPr/>
        </p:nvSpPr>
        <p:spPr bwMode="gray">
          <a:xfrm>
            <a:off x="3863975" y="4552950"/>
            <a:ext cx="203200" cy="203200"/>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nvGrpSpPr>
          <p:cNvPr id="4" name="Group 60"/>
          <p:cNvGrpSpPr>
            <a:grpSpLocks/>
          </p:cNvGrpSpPr>
          <p:nvPr/>
        </p:nvGrpSpPr>
        <p:grpSpPr bwMode="auto">
          <a:xfrm>
            <a:off x="1225550" y="2093913"/>
            <a:ext cx="2373313" cy="2371725"/>
            <a:chOff x="192" y="1631"/>
            <a:chExt cx="1684" cy="1683"/>
          </a:xfrm>
        </p:grpSpPr>
        <p:sp>
          <p:nvSpPr>
            <p:cNvPr id="474173" name="Oval 61"/>
            <p:cNvSpPr>
              <a:spLocks noChangeArrowheads="1"/>
            </p:cNvSpPr>
            <p:nvPr/>
          </p:nvSpPr>
          <p:spPr bwMode="gray">
            <a:xfrm>
              <a:off x="192" y="1631"/>
              <a:ext cx="1684" cy="168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474174" name="Oval 62"/>
            <p:cNvSpPr>
              <a:spLocks noChangeArrowheads="1"/>
            </p:cNvSpPr>
            <p:nvPr/>
          </p:nvSpPr>
          <p:spPr bwMode="gray">
            <a:xfrm>
              <a:off x="304" y="1740"/>
              <a:ext cx="1461" cy="1462"/>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474175" name="Oval 63"/>
            <p:cNvSpPr>
              <a:spLocks noChangeArrowheads="1"/>
            </p:cNvSpPr>
            <p:nvPr/>
          </p:nvSpPr>
          <p:spPr bwMode="gray">
            <a:xfrm>
              <a:off x="288" y="1754"/>
              <a:ext cx="1461" cy="1462"/>
            </a:xfrm>
            <a:prstGeom prst="ellipse">
              <a:avLst/>
            </a:prstGeom>
            <a:gradFill rotWithShape="1">
              <a:gsLst>
                <a:gs pos="0">
                  <a:schemeClr val="hlink">
                    <a:gamma/>
                    <a:shade val="63529"/>
                    <a:invGamma/>
                  </a:schemeClr>
                </a:gs>
                <a:gs pos="100000">
                  <a:schemeClr val="hlink">
                    <a:alpha val="0"/>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6171" name="Oval 64"/>
            <p:cNvSpPr>
              <a:spLocks noChangeArrowheads="1"/>
            </p:cNvSpPr>
            <p:nvPr/>
          </p:nvSpPr>
          <p:spPr bwMode="gray">
            <a:xfrm>
              <a:off x="375" y="1814"/>
              <a:ext cx="1317" cy="1316"/>
            </a:xfrm>
            <a:prstGeom prst="ellipse">
              <a:avLst/>
            </a:prstGeom>
            <a:solidFill>
              <a:srgbClr val="000000"/>
            </a:soli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6172" name="Oval 65"/>
            <p:cNvSpPr>
              <a:spLocks noChangeArrowheads="1"/>
            </p:cNvSpPr>
            <p:nvPr/>
          </p:nvSpPr>
          <p:spPr bwMode="gray">
            <a:xfrm>
              <a:off x="396" y="1835"/>
              <a:ext cx="1276" cy="1277"/>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6173" name="Oval 66"/>
            <p:cNvSpPr>
              <a:spLocks noChangeArrowheads="1"/>
            </p:cNvSpPr>
            <p:nvPr/>
          </p:nvSpPr>
          <p:spPr bwMode="gray">
            <a:xfrm>
              <a:off x="412" y="1842"/>
              <a:ext cx="1246" cy="1246"/>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6174" name="Oval 67"/>
            <p:cNvSpPr>
              <a:spLocks noChangeArrowheads="1"/>
            </p:cNvSpPr>
            <p:nvPr/>
          </p:nvSpPr>
          <p:spPr bwMode="gray">
            <a:xfrm>
              <a:off x="426" y="1854"/>
              <a:ext cx="1184" cy="1164"/>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6175" name="Oval 68"/>
            <p:cNvSpPr>
              <a:spLocks noChangeArrowheads="1"/>
            </p:cNvSpPr>
            <p:nvPr/>
          </p:nvSpPr>
          <p:spPr bwMode="gray">
            <a:xfrm>
              <a:off x="480" y="1872"/>
              <a:ext cx="1053" cy="94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74181" name="Text Box 69"/>
            <p:cNvSpPr txBox="1">
              <a:spLocks noChangeArrowheads="1"/>
            </p:cNvSpPr>
            <p:nvPr/>
          </p:nvSpPr>
          <p:spPr bwMode="gray">
            <a:xfrm>
              <a:off x="383" y="2160"/>
              <a:ext cx="1060" cy="590"/>
            </a:xfrm>
            <a:prstGeom prst="rect">
              <a:avLst/>
            </a:prstGeom>
            <a:noFill/>
            <a:ln>
              <a:noFill/>
            </a:ln>
            <a:effectLst/>
            <a:extLst>
              <a:ext uri="{909E8E84-426E-40DD-AFC4-6F175D3DCCD1}">
                <a14:hiddenFill xmlns="" xmlns:a14="http://schemas.microsoft.com/office/drawing/2010/main">
                  <a:solidFill>
                    <a:srgbClr val="CC33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lang="zh-CN" altLang="en-US" sz="2400" dirty="0" smtClean="0">
                  <a:solidFill>
                    <a:srgbClr val="000000"/>
                  </a:solidFill>
                  <a:effectLst>
                    <a:outerShdw blurRad="38100" dist="38100" dir="2700000" algn="tl">
                      <a:srgbClr val="000000">
                        <a:alpha val="43137"/>
                      </a:srgbClr>
                    </a:outerShdw>
                  </a:effectLst>
                  <a:ea typeface="宋体" panose="02010600030101010101" pitchFamily="2" charset="-122"/>
                </a:rPr>
                <a:t>第四章主要内容</a:t>
              </a:r>
              <a:endParaRPr lang="en-US" altLang="zh-CN" sz="2400" dirty="0">
                <a:solidFill>
                  <a:srgbClr val="000000"/>
                </a:solidFill>
                <a:effectLst>
                  <a:outerShdw blurRad="38100" dist="38100" dir="2700000" algn="tl">
                    <a:srgbClr val="000000">
                      <a:alpha val="43137"/>
                    </a:srgbClr>
                  </a:outerShdw>
                </a:effectLst>
                <a:ea typeface="宋体" panose="02010600030101010101" pitchFamily="2" charset="-122"/>
              </a:endParaRPr>
            </a:p>
          </p:txBody>
        </p:sp>
      </p:grpSp>
      <p:sp>
        <p:nvSpPr>
          <p:cNvPr id="39" name="Rectangle 46"/>
          <p:cNvSpPr>
            <a:spLocks noChangeArrowheads="1"/>
          </p:cNvSpPr>
          <p:nvPr/>
        </p:nvSpPr>
        <p:spPr bwMode="auto">
          <a:xfrm>
            <a:off x="4389438" y="2386161"/>
            <a:ext cx="2350323"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en-US" sz="2400" dirty="0" smtClean="0">
                <a:solidFill>
                  <a:srgbClr val="000000"/>
                </a:solidFill>
                <a:effectLst>
                  <a:outerShdw blurRad="38100" dist="38100" dir="2700000" algn="tl">
                    <a:srgbClr val="000000">
                      <a:alpha val="43137"/>
                    </a:srgbClr>
                  </a:outerShdw>
                </a:effectLst>
                <a:ea typeface="宋体" panose="02010600030101010101" pitchFamily="2" charset="-122"/>
              </a:rPr>
              <a:t>二、上转型对象</a:t>
            </a:r>
            <a:endParaRPr lang="zh-CN" altLang="en-US" sz="2400" dirty="0">
              <a:solidFill>
                <a:srgbClr val="000000"/>
              </a:solidFill>
              <a:effectLst>
                <a:outerShdw blurRad="38100" dist="38100" dir="2700000" algn="tl">
                  <a:srgbClr val="000000">
                    <a:alpha val="43137"/>
                  </a:srgbClr>
                </a:outerShdw>
              </a:effectLst>
              <a:ea typeface="宋体" panose="02010600030101010101" pitchFamily="2" charset="-122"/>
            </a:endParaRPr>
          </a:p>
        </p:txBody>
      </p:sp>
      <p:sp>
        <p:nvSpPr>
          <p:cNvPr id="40" name="Rectangle 46"/>
          <p:cNvSpPr>
            <a:spLocks noChangeArrowheads="1"/>
          </p:cNvSpPr>
          <p:nvPr/>
        </p:nvSpPr>
        <p:spPr bwMode="auto">
          <a:xfrm>
            <a:off x="4389438" y="3089424"/>
            <a:ext cx="1731564"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en-US" sz="2400" dirty="0" smtClean="0">
                <a:solidFill>
                  <a:srgbClr val="000000"/>
                </a:solidFill>
                <a:effectLst>
                  <a:outerShdw blurRad="38100" dist="38100" dir="2700000" algn="tl">
                    <a:srgbClr val="000000">
                      <a:alpha val="43137"/>
                    </a:srgbClr>
                  </a:outerShdw>
                </a:effectLst>
                <a:ea typeface="宋体" panose="02010600030101010101" pitchFamily="2" charset="-122"/>
              </a:rPr>
              <a:t>三、抽象类</a:t>
            </a:r>
            <a:endParaRPr lang="zh-CN" altLang="en-US" sz="2400" dirty="0">
              <a:solidFill>
                <a:srgbClr val="000000"/>
              </a:solidFill>
              <a:effectLst>
                <a:outerShdw blurRad="38100" dist="38100" dir="2700000" algn="tl">
                  <a:srgbClr val="000000">
                    <a:alpha val="43137"/>
                  </a:srgbClr>
                </a:outerShdw>
              </a:effectLst>
              <a:ea typeface="宋体" panose="02010600030101010101" pitchFamily="2" charset="-122"/>
            </a:endParaRPr>
          </a:p>
        </p:txBody>
      </p:sp>
      <p:sp>
        <p:nvSpPr>
          <p:cNvPr id="41" name="Rectangle 46"/>
          <p:cNvSpPr>
            <a:spLocks noChangeArrowheads="1"/>
          </p:cNvSpPr>
          <p:nvPr/>
        </p:nvSpPr>
        <p:spPr bwMode="auto">
          <a:xfrm>
            <a:off x="4389438" y="3751411"/>
            <a:ext cx="2969083"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en-US" sz="2400" dirty="0" smtClean="0">
                <a:solidFill>
                  <a:srgbClr val="000000"/>
                </a:solidFill>
                <a:effectLst>
                  <a:outerShdw blurRad="38100" dist="38100" dir="2700000" algn="tl">
                    <a:srgbClr val="000000">
                      <a:alpha val="43137"/>
                    </a:srgbClr>
                  </a:outerShdw>
                </a:effectLst>
                <a:ea typeface="宋体" panose="02010600030101010101" pitchFamily="2" charset="-122"/>
              </a:rPr>
              <a:t>四、接口与接口回调</a:t>
            </a:r>
            <a:endParaRPr lang="zh-CN" altLang="en-US" sz="2400" dirty="0">
              <a:solidFill>
                <a:srgbClr val="000000"/>
              </a:solidFill>
              <a:effectLst>
                <a:outerShdw blurRad="38100" dist="38100" dir="2700000" algn="tl">
                  <a:srgbClr val="000000">
                    <a:alpha val="43137"/>
                  </a:srgbClr>
                </a:outerShdw>
              </a:effectLst>
              <a:ea typeface="宋体" panose="02010600030101010101" pitchFamily="2" charset="-122"/>
            </a:endParaRPr>
          </a:p>
        </p:txBody>
      </p:sp>
      <p:sp>
        <p:nvSpPr>
          <p:cNvPr id="42" name="Rectangle 46"/>
          <p:cNvSpPr>
            <a:spLocks noChangeArrowheads="1"/>
          </p:cNvSpPr>
          <p:nvPr/>
        </p:nvSpPr>
        <p:spPr bwMode="auto">
          <a:xfrm>
            <a:off x="4389438" y="4421336"/>
            <a:ext cx="2969083"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en-US" sz="2400" dirty="0" smtClean="0">
                <a:solidFill>
                  <a:srgbClr val="000000"/>
                </a:solidFill>
                <a:effectLst>
                  <a:outerShdw blurRad="38100" dist="38100" dir="2700000" algn="tl">
                    <a:srgbClr val="000000">
                      <a:alpha val="43137"/>
                    </a:srgbClr>
                  </a:outerShdw>
                </a:effectLst>
                <a:ea typeface="宋体" panose="02010600030101010101" pitchFamily="2" charset="-122"/>
              </a:rPr>
              <a:t>五、嵌套类、内部类</a:t>
            </a:r>
            <a:endParaRPr lang="zh-CN" altLang="en-US" sz="2400" dirty="0">
              <a:solidFill>
                <a:srgbClr val="000000"/>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74158"/>
                                        </p:tgtEl>
                                        <p:attrNameLst>
                                          <p:attrName>style.visibility</p:attrName>
                                        </p:attrNameLst>
                                      </p:cBhvr>
                                      <p:to>
                                        <p:strVal val="visible"/>
                                      </p:to>
                                    </p:set>
                                    <p:anim calcmode="lin" valueType="num">
                                      <p:cBhvr>
                                        <p:cTn id="7" dur="500" fill="hold"/>
                                        <p:tgtEl>
                                          <p:spTgt spid="474158"/>
                                        </p:tgtEl>
                                        <p:attrNameLst>
                                          <p:attrName>ppt_w</p:attrName>
                                        </p:attrNameLst>
                                      </p:cBhvr>
                                      <p:tavLst>
                                        <p:tav tm="0">
                                          <p:val>
                                            <p:fltVal val="0"/>
                                          </p:val>
                                        </p:tav>
                                        <p:tav tm="100000">
                                          <p:val>
                                            <p:strVal val="#ppt_w"/>
                                          </p:val>
                                        </p:tav>
                                      </p:tavLst>
                                    </p:anim>
                                    <p:anim calcmode="lin" valueType="num">
                                      <p:cBhvr>
                                        <p:cTn id="8" dur="500" fill="hold"/>
                                        <p:tgtEl>
                                          <p:spTgt spid="47415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p:cTn id="13" dur="500" fill="hold"/>
                                        <p:tgtEl>
                                          <p:spTgt spid="39"/>
                                        </p:tgtEl>
                                        <p:attrNameLst>
                                          <p:attrName>ppt_w</p:attrName>
                                        </p:attrNameLst>
                                      </p:cBhvr>
                                      <p:tavLst>
                                        <p:tav tm="0">
                                          <p:val>
                                            <p:fltVal val="0"/>
                                          </p:val>
                                        </p:tav>
                                        <p:tav tm="100000">
                                          <p:val>
                                            <p:strVal val="#ppt_w"/>
                                          </p:val>
                                        </p:tav>
                                      </p:tavLst>
                                    </p:anim>
                                    <p:anim calcmode="lin" valueType="num">
                                      <p:cBhvr>
                                        <p:cTn id="14" dur="500" fill="hold"/>
                                        <p:tgtEl>
                                          <p:spTgt spid="39"/>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p:cTn id="19" dur="500" fill="hold"/>
                                        <p:tgtEl>
                                          <p:spTgt spid="40"/>
                                        </p:tgtEl>
                                        <p:attrNameLst>
                                          <p:attrName>ppt_w</p:attrName>
                                        </p:attrNameLst>
                                      </p:cBhvr>
                                      <p:tavLst>
                                        <p:tav tm="0">
                                          <p:val>
                                            <p:fltVal val="0"/>
                                          </p:val>
                                        </p:tav>
                                        <p:tav tm="100000">
                                          <p:val>
                                            <p:strVal val="#ppt_w"/>
                                          </p:val>
                                        </p:tav>
                                      </p:tavLst>
                                    </p:anim>
                                    <p:anim calcmode="lin" valueType="num">
                                      <p:cBhvr>
                                        <p:cTn id="20" dur="500" fill="hold"/>
                                        <p:tgtEl>
                                          <p:spTgt spid="40"/>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p:cTn id="25" dur="500" fill="hold"/>
                                        <p:tgtEl>
                                          <p:spTgt spid="41"/>
                                        </p:tgtEl>
                                        <p:attrNameLst>
                                          <p:attrName>ppt_w</p:attrName>
                                        </p:attrNameLst>
                                      </p:cBhvr>
                                      <p:tavLst>
                                        <p:tav tm="0">
                                          <p:val>
                                            <p:fltVal val="0"/>
                                          </p:val>
                                        </p:tav>
                                        <p:tav tm="100000">
                                          <p:val>
                                            <p:strVal val="#ppt_w"/>
                                          </p:val>
                                        </p:tav>
                                      </p:tavLst>
                                    </p:anim>
                                    <p:anim calcmode="lin" valueType="num">
                                      <p:cBhvr>
                                        <p:cTn id="26" dur="500" fill="hold"/>
                                        <p:tgtEl>
                                          <p:spTgt spid="41"/>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p:cTn id="31" dur="500" fill="hold"/>
                                        <p:tgtEl>
                                          <p:spTgt spid="42"/>
                                        </p:tgtEl>
                                        <p:attrNameLst>
                                          <p:attrName>ppt_w</p:attrName>
                                        </p:attrNameLst>
                                      </p:cBhvr>
                                      <p:tavLst>
                                        <p:tav tm="0">
                                          <p:val>
                                            <p:fltVal val="0"/>
                                          </p:val>
                                        </p:tav>
                                        <p:tav tm="100000">
                                          <p:val>
                                            <p:strVal val="#ppt_w"/>
                                          </p:val>
                                        </p:tav>
                                      </p:tavLst>
                                    </p:anim>
                                    <p:anim calcmode="lin" valueType="num">
                                      <p:cBhvr>
                                        <p:cTn id="32" dur="500" fill="hold"/>
                                        <p:tgtEl>
                                          <p:spTgt spid="4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58" grpId="0"/>
      <p:bldP spid="39" grpId="0"/>
      <p:bldP spid="40" grpId="0"/>
      <p:bldP spid="41" grpId="0"/>
      <p:bldP spid="4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1"/>
          <p:cNvGrpSpPr>
            <a:grpSpLocks/>
          </p:cNvGrpSpPr>
          <p:nvPr/>
        </p:nvGrpSpPr>
        <p:grpSpPr bwMode="auto">
          <a:xfrm>
            <a:off x="1199457" y="1106746"/>
            <a:ext cx="5956718" cy="684940"/>
            <a:chOff x="720" y="1407"/>
            <a:chExt cx="4084" cy="444"/>
          </a:xfrm>
        </p:grpSpPr>
        <p:sp>
          <p:nvSpPr>
            <p:cNvPr id="21" name="AutoShape 62"/>
            <p:cNvSpPr>
              <a:spLocks noChangeArrowheads="1"/>
            </p:cNvSpPr>
            <p:nvPr/>
          </p:nvSpPr>
          <p:spPr bwMode="gray">
            <a:xfrm>
              <a:off x="720" y="1407"/>
              <a:ext cx="4084"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一、使用</a:t>
              </a:r>
              <a:r>
                <a:rPr lang="en-US" altLang="zh-CN" sz="2800" dirty="0" smtClean="0">
                  <a:solidFill>
                    <a:schemeClr val="bg1"/>
                  </a:solidFill>
                  <a:ea typeface="宋体" panose="02010600030101010101" pitchFamily="2" charset="-122"/>
                </a:rPr>
                <a:t>super</a:t>
              </a:r>
              <a:r>
                <a:rPr lang="zh-CN" altLang="en-US" sz="2800" dirty="0" smtClean="0">
                  <a:solidFill>
                    <a:schemeClr val="bg1"/>
                  </a:solidFill>
                  <a:ea typeface="宋体" panose="02010600030101010101" pitchFamily="2" charset="-122"/>
                </a:rPr>
                <a:t>调用父类的构造方法</a:t>
              </a:r>
              <a:endParaRPr lang="zh-CN" altLang="en-US" sz="2800" dirty="0">
                <a:solidFill>
                  <a:schemeClr val="bg1"/>
                </a:solidFill>
                <a:ea typeface="宋体" panose="02010600030101010101" pitchFamily="2" charset="-122"/>
              </a:endParaRPr>
            </a:p>
          </p:txBody>
        </p:sp>
        <p:grpSp>
          <p:nvGrpSpPr>
            <p:cNvPr id="4" name="Group 63"/>
            <p:cNvGrpSpPr>
              <a:grpSpLocks/>
            </p:cNvGrpSpPr>
            <p:nvPr/>
          </p:nvGrpSpPr>
          <p:grpSpPr bwMode="auto">
            <a:xfrm>
              <a:off x="730" y="1407"/>
              <a:ext cx="4043" cy="444"/>
              <a:chOff x="744" y="1407"/>
              <a:chExt cx="3988"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2" name="矩形 1"/>
          <p:cNvSpPr>
            <a:spLocks noChangeArrowheads="1"/>
          </p:cNvSpPr>
          <p:nvPr/>
        </p:nvSpPr>
        <p:spPr bwMode="auto">
          <a:xfrm>
            <a:off x="1152000" y="3469253"/>
            <a:ext cx="745815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en-US" altLang="zh-CN" sz="2800" dirty="0" smtClean="0">
                <a:solidFill>
                  <a:schemeClr val="tx1"/>
                </a:solidFill>
                <a:ea typeface="宋体" panose="02010600030101010101" pitchFamily="2" charset="-122"/>
              </a:rPr>
              <a:t>super</a:t>
            </a:r>
            <a:r>
              <a:rPr lang="zh-CN" altLang="en-US" sz="2800" dirty="0" smtClean="0">
                <a:solidFill>
                  <a:schemeClr val="tx1"/>
                </a:solidFill>
                <a:ea typeface="宋体" panose="02010600030101010101" pitchFamily="2" charset="-122"/>
              </a:rPr>
              <a:t>必须是子类构造方法中的</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第一条语句</a:t>
            </a:r>
            <a:r>
              <a:rPr lang="zh-CN" altLang="en-US" sz="2800" dirty="0" smtClean="0">
                <a:solidFill>
                  <a:schemeClr val="tx1"/>
                </a:solidFill>
                <a:ea typeface="宋体" panose="02010600030101010101" pitchFamily="2" charset="-122"/>
              </a:rPr>
              <a:t>。</a:t>
            </a:r>
            <a:endParaRPr lang="en-US" altLang="zh-CN" sz="2800" dirty="0" smtClean="0">
              <a:solidFill>
                <a:schemeClr val="tx1"/>
              </a:solidFill>
              <a:ea typeface="宋体" panose="02010600030101010101" pitchFamily="2" charset="-122"/>
            </a:endParaRPr>
          </a:p>
        </p:txBody>
      </p:sp>
      <p:sp>
        <p:nvSpPr>
          <p:cNvPr id="8" name="矩形 7"/>
          <p:cNvSpPr>
            <a:spLocks noChangeArrowheads="1"/>
          </p:cNvSpPr>
          <p:nvPr/>
        </p:nvSpPr>
        <p:spPr bwMode="auto">
          <a:xfrm>
            <a:off x="1152000" y="1893111"/>
            <a:ext cx="7355896"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子类</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不继承</a:t>
            </a:r>
            <a:r>
              <a:rPr lang="zh-CN" altLang="en-US" sz="2800" dirty="0" smtClean="0">
                <a:solidFill>
                  <a:schemeClr val="tx1"/>
                </a:solidFill>
                <a:ea typeface="宋体" panose="02010600030101010101" pitchFamily="2" charset="-122"/>
              </a:rPr>
              <a:t>父类的构造方法。因此，子类如果想使用父类的构造方法，必须在子类的构造方法中使用关键字</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super</a:t>
            </a:r>
            <a:r>
              <a:rPr lang="zh-CN" altLang="en-US" sz="2800" dirty="0" smtClean="0">
                <a:solidFill>
                  <a:schemeClr val="tx1"/>
                </a:solidFill>
                <a:ea typeface="宋体" panose="02010600030101010101" pitchFamily="2" charset="-122"/>
              </a:rPr>
              <a:t>来表示。</a:t>
            </a:r>
          </a:p>
        </p:txBody>
      </p:sp>
      <p:sp>
        <p:nvSpPr>
          <p:cNvPr id="10" name="矩形 9"/>
          <p:cNvSpPr>
            <a:spLocks noChangeArrowheads="1"/>
          </p:cNvSpPr>
          <p:nvPr/>
        </p:nvSpPr>
        <p:spPr bwMode="auto">
          <a:xfrm>
            <a:off x="1152000" y="4258121"/>
            <a:ext cx="745815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hlinkClick r:id="rId3" action="ppaction://hlinkfile"/>
              </a:rPr>
              <a:t>例子</a:t>
            </a:r>
            <a:r>
              <a:rPr lang="en-US" altLang="zh-CN" sz="2800" dirty="0" smtClean="0">
                <a:solidFill>
                  <a:schemeClr val="tx1"/>
                </a:solidFill>
                <a:ea typeface="宋体" panose="02010600030101010101" pitchFamily="2" charset="-122"/>
                <a:hlinkClick r:id="rId3" action="ppaction://hlinkfile"/>
              </a:rPr>
              <a:t>4-6</a:t>
            </a:r>
            <a:r>
              <a:rPr lang="zh-CN" altLang="en-US" sz="2800" dirty="0" smtClean="0">
                <a:solidFill>
                  <a:schemeClr val="tx1"/>
                </a:solidFill>
                <a:ea typeface="宋体" panose="02010600030101010101" pitchFamily="2" charset="-122"/>
              </a:rPr>
              <a:t>。</a:t>
            </a: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body" idx="1"/>
          </p:nvPr>
        </p:nvSpPr>
        <p:spPr>
          <a:xfrm>
            <a:off x="1054100" y="1169986"/>
            <a:ext cx="8619987" cy="3669300"/>
          </a:xfrm>
        </p:spPr>
        <p:txBody>
          <a:bodyPr/>
          <a:lstStyle/>
          <a:p>
            <a:pPr marL="0" indent="0" eaLnBrk="1" hangingPunct="1">
              <a:buClr>
                <a:schemeClr val="accent2"/>
              </a:buClr>
              <a:buNone/>
            </a:pPr>
            <a:r>
              <a:rPr lang="en-US" altLang="zh-CN" sz="2800" dirty="0" smtClean="0">
                <a:solidFill>
                  <a:srgbClr val="FF0000"/>
                </a:solidFill>
                <a:ea typeface="宋体" panose="02010600030101010101" pitchFamily="2" charset="-122"/>
              </a:rPr>
              <a:t>6</a:t>
            </a:r>
            <a:r>
              <a:rPr lang="zh-CN" altLang="en-US" sz="2800" dirty="0" smtClean="0">
                <a:solidFill>
                  <a:schemeClr val="tx1"/>
                </a:solidFill>
                <a:ea typeface="宋体" panose="02010600030101010101" pitchFamily="2" charset="-122"/>
              </a:rPr>
              <a:t>、关于下面的代码，那些结论是正确的：</a:t>
            </a:r>
          </a:p>
          <a:p>
            <a:pPr marL="0" indent="0" eaLnBrk="1" hangingPunct="1">
              <a:buClr>
                <a:schemeClr val="accent2"/>
              </a:buClr>
              <a:buNone/>
            </a:pPr>
            <a:r>
              <a:rPr lang="en-US" altLang="zh-CN" sz="2800" dirty="0" smtClean="0">
                <a:solidFill>
                  <a:schemeClr val="tx1"/>
                </a:solidFill>
                <a:ea typeface="宋体" panose="02010600030101010101" pitchFamily="2" charset="-122"/>
              </a:rPr>
              <a:t>class </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J_SuperClass</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     </a:t>
            </a:r>
            <a:r>
              <a:rPr lang="en-US" altLang="zh-CN" sz="2800" dirty="0" err="1" smtClean="0">
                <a:solidFill>
                  <a:schemeClr val="tx1"/>
                </a:solidFill>
                <a:ea typeface="宋体" panose="02010600030101010101" pitchFamily="2" charset="-122"/>
              </a:rPr>
              <a:t>J_SuperClass</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class </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J_SubClass</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 extends </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J_SuperClass</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A.</a:t>
            </a:r>
            <a:r>
              <a:rPr lang="zh-CN" altLang="en-US" sz="2800" dirty="0" smtClean="0">
                <a:solidFill>
                  <a:schemeClr val="tx1"/>
                </a:solidFill>
                <a:ea typeface="宋体" panose="02010600030101010101" pitchFamily="2" charset="-122"/>
              </a:rPr>
              <a:t>类</a:t>
            </a:r>
            <a:r>
              <a:rPr lang="en-US" altLang="zh-CN" sz="2800" dirty="0" err="1" smtClean="0">
                <a:solidFill>
                  <a:schemeClr val="tx1"/>
                </a:solidFill>
                <a:ea typeface="宋体" panose="02010600030101010101" pitchFamily="2" charset="-122"/>
              </a:rPr>
              <a:t>J_SubClass</a:t>
            </a:r>
            <a:r>
              <a:rPr lang="zh-CN" altLang="en-US" sz="2800" dirty="0" smtClean="0">
                <a:solidFill>
                  <a:schemeClr val="tx1"/>
                </a:solidFill>
                <a:ea typeface="宋体" panose="02010600030101010101" pitchFamily="2" charset="-122"/>
              </a:rPr>
              <a:t>的构造方法具有</a:t>
            </a:r>
            <a:r>
              <a:rPr lang="en-US" altLang="zh-CN" sz="2800" dirty="0" smtClean="0">
                <a:solidFill>
                  <a:schemeClr val="tx1"/>
                </a:solidFill>
                <a:ea typeface="宋体" panose="02010600030101010101" pitchFamily="2" charset="-122"/>
              </a:rPr>
              <a:t>public</a:t>
            </a:r>
            <a:r>
              <a:rPr lang="zh-CN" altLang="en-US" sz="2800" dirty="0" smtClean="0">
                <a:solidFill>
                  <a:schemeClr val="tx1"/>
                </a:solidFill>
                <a:ea typeface="宋体" panose="02010600030101010101" pitchFamily="2" charset="-122"/>
              </a:rPr>
              <a:t>属性</a:t>
            </a:r>
          </a:p>
          <a:p>
            <a:pPr marL="0" indent="0" eaLnBrk="1" hangingPunct="1">
              <a:buClr>
                <a:schemeClr val="accent2"/>
              </a:buClr>
              <a:buNone/>
            </a:pPr>
            <a:r>
              <a:rPr lang="en-US" altLang="zh-CN" sz="2800" dirty="0" smtClean="0">
                <a:solidFill>
                  <a:schemeClr val="tx1"/>
                </a:solidFill>
                <a:ea typeface="宋体" panose="02010600030101010101" pitchFamily="2" charset="-122"/>
              </a:rPr>
              <a:t>B.</a:t>
            </a:r>
            <a:r>
              <a:rPr lang="zh-CN" altLang="en-US" sz="2800" dirty="0" smtClean="0">
                <a:solidFill>
                  <a:schemeClr val="tx1"/>
                </a:solidFill>
                <a:ea typeface="宋体" panose="02010600030101010101" pitchFamily="2" charset="-122"/>
              </a:rPr>
              <a:t>类</a:t>
            </a:r>
            <a:r>
              <a:rPr lang="en-US" altLang="zh-CN" sz="2800" dirty="0" err="1" smtClean="0">
                <a:solidFill>
                  <a:schemeClr val="tx1"/>
                </a:solidFill>
                <a:ea typeface="宋体" panose="02010600030101010101" pitchFamily="2" charset="-122"/>
              </a:rPr>
              <a:t>J_SubClass</a:t>
            </a:r>
            <a:r>
              <a:rPr lang="zh-CN" altLang="en-US" sz="2800" dirty="0" smtClean="0">
                <a:solidFill>
                  <a:schemeClr val="tx1"/>
                </a:solidFill>
                <a:ea typeface="宋体" panose="02010600030101010101" pitchFamily="2" charset="-122"/>
              </a:rPr>
              <a:t>的构造方法不含参数</a:t>
            </a:r>
          </a:p>
          <a:p>
            <a:pPr marL="0" indent="0" eaLnBrk="1" hangingPunct="1">
              <a:buClr>
                <a:schemeClr val="accent2"/>
              </a:buClr>
              <a:buNone/>
            </a:pPr>
            <a:r>
              <a:rPr lang="en-US" altLang="zh-CN" sz="2800" dirty="0" smtClean="0">
                <a:solidFill>
                  <a:schemeClr val="tx1"/>
                </a:solidFill>
                <a:ea typeface="宋体" panose="02010600030101010101" pitchFamily="2" charset="-122"/>
              </a:rPr>
              <a:t>C.</a:t>
            </a:r>
            <a:r>
              <a:rPr lang="zh-CN" altLang="en-US" sz="2800" dirty="0" smtClean="0">
                <a:solidFill>
                  <a:schemeClr val="tx1"/>
                </a:solidFill>
                <a:ea typeface="宋体" panose="02010600030101010101" pitchFamily="2" charset="-122"/>
              </a:rPr>
              <a:t>类</a:t>
            </a:r>
            <a:r>
              <a:rPr lang="en-US" altLang="zh-CN" sz="2800" dirty="0" err="1" smtClean="0">
                <a:solidFill>
                  <a:schemeClr val="tx1"/>
                </a:solidFill>
                <a:ea typeface="宋体" panose="02010600030101010101" pitchFamily="2" charset="-122"/>
              </a:rPr>
              <a:t>J_SubClass</a:t>
            </a:r>
            <a:r>
              <a:rPr lang="zh-CN" altLang="en-US" sz="2800" dirty="0" smtClean="0">
                <a:solidFill>
                  <a:schemeClr val="tx1"/>
                </a:solidFill>
                <a:ea typeface="宋体" panose="02010600030101010101" pitchFamily="2" charset="-122"/>
              </a:rPr>
              <a:t>的构造方法包含调用</a:t>
            </a:r>
            <a:r>
              <a:rPr lang="en-US" altLang="zh-CN" sz="2800" dirty="0" smtClean="0">
                <a:solidFill>
                  <a:schemeClr val="tx1"/>
                </a:solidFill>
                <a:ea typeface="宋体" panose="02010600030101010101" pitchFamily="2" charset="-122"/>
              </a:rPr>
              <a:t>this()</a:t>
            </a:r>
          </a:p>
          <a:p>
            <a:pPr marL="0" indent="0" eaLnBrk="1" hangingPunct="1">
              <a:buClr>
                <a:schemeClr val="accent2"/>
              </a:buClr>
              <a:buNone/>
            </a:pPr>
            <a:r>
              <a:rPr lang="en-US" altLang="zh-CN" sz="2800" dirty="0" smtClean="0">
                <a:solidFill>
                  <a:schemeClr val="tx1"/>
                </a:solidFill>
                <a:ea typeface="宋体" panose="02010600030101010101" pitchFamily="2" charset="-122"/>
              </a:rPr>
              <a:t>D.</a:t>
            </a:r>
            <a:r>
              <a:rPr lang="zh-CN" altLang="en-US" sz="2800" dirty="0" smtClean="0">
                <a:solidFill>
                  <a:schemeClr val="tx1"/>
                </a:solidFill>
                <a:ea typeface="宋体" panose="02010600030101010101" pitchFamily="2" charset="-122"/>
              </a:rPr>
              <a:t>类</a:t>
            </a:r>
            <a:r>
              <a:rPr lang="en-US" altLang="zh-CN" sz="2800" dirty="0" err="1" smtClean="0">
                <a:solidFill>
                  <a:schemeClr val="tx1"/>
                </a:solidFill>
                <a:ea typeface="宋体" panose="02010600030101010101" pitchFamily="2" charset="-122"/>
              </a:rPr>
              <a:t>J_SubClass</a:t>
            </a:r>
            <a:r>
              <a:rPr lang="zh-CN" altLang="en-US" sz="2800" dirty="0" smtClean="0">
                <a:solidFill>
                  <a:schemeClr val="tx1"/>
                </a:solidFill>
                <a:ea typeface="宋体" panose="02010600030101010101" pitchFamily="2" charset="-122"/>
              </a:rPr>
              <a:t>的构造方法包含调用</a:t>
            </a:r>
            <a:r>
              <a:rPr lang="en-US" altLang="zh-CN" sz="2800" dirty="0" smtClean="0">
                <a:solidFill>
                  <a:schemeClr val="tx1"/>
                </a:solidFill>
                <a:ea typeface="宋体" panose="02010600030101010101" pitchFamily="2" charset="-122"/>
              </a:rPr>
              <a:t>super()</a:t>
            </a:r>
          </a:p>
        </p:txBody>
      </p:sp>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endParaRPr lang="en-US" altLang="zh-CN" sz="3600" dirty="0">
              <a:ea typeface="宋体" panose="02010600030101010101" pitchFamily="2" charset="-122"/>
            </a:endParaRPr>
          </a:p>
        </p:txBody>
      </p:sp>
      <p:sp>
        <p:nvSpPr>
          <p:cNvPr id="4" name="TextBox 3"/>
          <p:cNvSpPr txBox="1"/>
          <p:nvPr/>
        </p:nvSpPr>
        <p:spPr>
          <a:xfrm>
            <a:off x="6095003" y="2014572"/>
            <a:ext cx="2121345" cy="523220"/>
          </a:xfrm>
          <a:prstGeom prst="rect">
            <a:avLst/>
          </a:prstGeom>
          <a:noFill/>
        </p:spPr>
        <p:txBody>
          <a:bodyPr wrap="square" rtlCol="0">
            <a:spAutoFit/>
          </a:bodyPr>
          <a:lstStyle/>
          <a:p>
            <a:r>
              <a:rPr lang="zh-CN" altLang="en-US" sz="2800" dirty="0" smtClean="0">
                <a:solidFill>
                  <a:srgbClr val="FF0000"/>
                </a:solidFill>
                <a:latin typeface="宋体" charset="-122"/>
              </a:rPr>
              <a:t>答案：</a:t>
            </a:r>
            <a:r>
              <a:rPr lang="en-US" altLang="zh-CN" sz="2800" dirty="0" smtClean="0">
                <a:solidFill>
                  <a:srgbClr val="FF0000"/>
                </a:solidFill>
                <a:latin typeface="宋体" charset="-122"/>
              </a:rPr>
              <a:t>B,D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body" idx="1"/>
          </p:nvPr>
        </p:nvSpPr>
        <p:spPr>
          <a:xfrm>
            <a:off x="1054100" y="1169986"/>
            <a:ext cx="8619987" cy="3669300"/>
          </a:xfrm>
        </p:spPr>
        <p:txBody>
          <a:bodyPr/>
          <a:lstStyle/>
          <a:p>
            <a:pPr marL="0" indent="0" eaLnBrk="1" hangingPunct="1">
              <a:buClr>
                <a:schemeClr val="accent2"/>
              </a:buClr>
              <a:buNone/>
            </a:pPr>
            <a:r>
              <a:rPr lang="en-US" altLang="zh-CN" sz="2800" dirty="0" smtClean="0">
                <a:solidFill>
                  <a:srgbClr val="FF0000"/>
                </a:solidFill>
                <a:ea typeface="宋体" panose="02010600030101010101" pitchFamily="2" charset="-122"/>
              </a:rPr>
              <a:t>7</a:t>
            </a:r>
            <a:r>
              <a:rPr lang="zh-CN" altLang="en-US" sz="2800" dirty="0" smtClean="0">
                <a:solidFill>
                  <a:schemeClr val="tx1"/>
                </a:solidFill>
                <a:ea typeface="宋体" panose="02010600030101010101" pitchFamily="2" charset="-122"/>
              </a:rPr>
              <a:t>、下列程序运行后结果为：</a:t>
            </a:r>
          </a:p>
          <a:p>
            <a:pPr marL="0" indent="0" eaLnBrk="1" hangingPunct="1">
              <a:buClr>
                <a:schemeClr val="accent2"/>
              </a:buClr>
              <a:buNone/>
            </a:pPr>
            <a:r>
              <a:rPr lang="en-US" altLang="zh-CN" sz="2400" dirty="0" smtClean="0">
                <a:solidFill>
                  <a:schemeClr val="tx1"/>
                </a:solidFill>
                <a:ea typeface="宋体" panose="02010600030101010101" pitchFamily="2" charset="-122"/>
              </a:rPr>
              <a:t>class </a:t>
            </a:r>
            <a:r>
              <a:rPr lang="en-US" altLang="zh-CN" sz="2400" dirty="0" smtClean="0">
                <a:solidFill>
                  <a:srgbClr val="C00000"/>
                </a:solidFill>
                <a:effectLst>
                  <a:outerShdw blurRad="38100" dist="38100" dir="2700000" algn="tl">
                    <a:srgbClr val="000000">
                      <a:alpha val="43137"/>
                    </a:srgbClr>
                  </a:outerShdw>
                </a:effectLst>
                <a:ea typeface="宋体" panose="02010600030101010101" pitchFamily="2" charset="-122"/>
              </a:rPr>
              <a:t>TT</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    public </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TT</a:t>
            </a:r>
            <a:r>
              <a:rPr lang="en-US" altLang="zh-CN" sz="2400" dirty="0" smtClean="0">
                <a:solidFill>
                  <a:schemeClr val="tx1"/>
                </a:solidFill>
                <a:ea typeface="宋体" panose="02010600030101010101" pitchFamily="2" charset="-122"/>
              </a:rPr>
              <a:t>(){</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System.out.println</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(“What a pleasure”);</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    public </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TT</a:t>
            </a:r>
            <a:r>
              <a:rPr lang="en-US" altLang="zh-CN" sz="2400" dirty="0" smtClean="0">
                <a:solidFill>
                  <a:schemeClr val="tx1"/>
                </a:solidFill>
                <a:ea typeface="宋体" panose="02010600030101010101" pitchFamily="2" charset="-122"/>
              </a:rPr>
              <a:t>(</a:t>
            </a:r>
            <a:r>
              <a:rPr lang="en-US" altLang="zh-CN" sz="2400" dirty="0" smtClean="0">
                <a:solidFill>
                  <a:srgbClr val="00B050"/>
                </a:solidFill>
                <a:effectLst>
                  <a:outerShdw blurRad="38100" dist="38100" dir="2700000" algn="tl">
                    <a:srgbClr val="000000">
                      <a:alpha val="43137"/>
                    </a:srgbClr>
                  </a:outerShdw>
                </a:effectLst>
                <a:ea typeface="宋体" panose="02010600030101010101" pitchFamily="2" charset="-122"/>
              </a:rPr>
              <a:t>String s</a:t>
            </a:r>
            <a:r>
              <a:rPr lang="en-US" altLang="zh-CN" sz="2400" dirty="0" smtClean="0">
                <a:solidFill>
                  <a:schemeClr val="tx1"/>
                </a:solidFill>
                <a:ea typeface="宋体" panose="02010600030101010101" pitchFamily="2" charset="-122"/>
              </a:rPr>
              <a:t>){</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this();</a:t>
            </a:r>
          </a:p>
          <a:p>
            <a:pPr marL="0" indent="0" eaLnBrk="1" hangingPunct="1">
              <a:buClr>
                <a:schemeClr val="accent2"/>
              </a:buClr>
              <a:buNone/>
            </a:pP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                        </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System.out.println</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(“I am ”+s);</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class </a:t>
            </a:r>
            <a:r>
              <a:rPr lang="en-US" altLang="zh-CN" sz="2400" dirty="0" smtClean="0">
                <a:solidFill>
                  <a:srgbClr val="C00000"/>
                </a:solidFill>
                <a:effectLst>
                  <a:outerShdw blurRad="38100" dist="38100" dir="2700000" algn="tl">
                    <a:srgbClr val="000000">
                      <a:alpha val="43137"/>
                    </a:srgbClr>
                  </a:outerShdw>
                </a:effectLst>
                <a:ea typeface="宋体" panose="02010600030101010101" pitchFamily="2" charset="-122"/>
              </a:rPr>
              <a:t>Test extends TT</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     public </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Test</a:t>
            </a:r>
            <a:r>
              <a:rPr lang="en-US" altLang="zh-CN" sz="2400" dirty="0" smtClean="0">
                <a:solidFill>
                  <a:schemeClr val="tx1"/>
                </a:solidFill>
                <a:ea typeface="宋体" panose="02010600030101010101" pitchFamily="2" charset="-122"/>
              </a:rPr>
              <a:t>(</a:t>
            </a:r>
            <a:r>
              <a:rPr lang="en-US" altLang="zh-CN" sz="2400" dirty="0" smtClean="0">
                <a:solidFill>
                  <a:srgbClr val="00B050"/>
                </a:solidFill>
                <a:effectLst>
                  <a:outerShdw blurRad="38100" dist="38100" dir="2700000" algn="tl">
                    <a:srgbClr val="000000">
                      <a:alpha val="43137"/>
                    </a:srgbClr>
                  </a:outerShdw>
                </a:effectLst>
                <a:ea typeface="宋体" panose="02010600030101010101" pitchFamily="2" charset="-122"/>
              </a:rPr>
              <a:t>String s</a:t>
            </a:r>
            <a:r>
              <a:rPr lang="en-US" altLang="zh-CN" sz="2400" dirty="0" smtClean="0">
                <a:solidFill>
                  <a:schemeClr val="tx1"/>
                </a:solidFill>
                <a:ea typeface="宋体" panose="02010600030101010101" pitchFamily="2" charset="-122"/>
              </a:rPr>
              <a:t>){</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super(s);</a:t>
            </a:r>
          </a:p>
          <a:p>
            <a:pPr marL="0" indent="0" eaLnBrk="1" hangingPunct="1">
              <a:buClr>
                <a:schemeClr val="accent2"/>
              </a:buClr>
              <a:buNone/>
            </a:pP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                        </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System.out.println</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(“How do you do”);</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     public static void </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main</a:t>
            </a:r>
            <a:r>
              <a:rPr lang="en-US" altLang="zh-CN" sz="2400" dirty="0" smtClean="0">
                <a:solidFill>
                  <a:schemeClr val="tx1"/>
                </a:solidFill>
                <a:ea typeface="宋体" panose="02010600030101010101" pitchFamily="2" charset="-122"/>
              </a:rPr>
              <a:t>(String </a:t>
            </a:r>
            <a:r>
              <a:rPr lang="en-US" altLang="zh-CN" sz="2400" dirty="0" err="1" smtClean="0">
                <a:solidFill>
                  <a:schemeClr val="tx1"/>
                </a:solidFill>
                <a:ea typeface="宋体" panose="02010600030101010101" pitchFamily="2" charset="-122"/>
              </a:rPr>
              <a:t>args</a:t>
            </a:r>
            <a:r>
              <a:rPr lang="en-US" altLang="zh-CN" sz="2400" dirty="0" smtClean="0">
                <a:solidFill>
                  <a:schemeClr val="tx1"/>
                </a:solidFill>
                <a:ea typeface="宋体" panose="02010600030101010101" pitchFamily="2" charset="-122"/>
              </a:rPr>
              <a:t>[]){            </a:t>
            </a:r>
          </a:p>
          <a:p>
            <a:pPr marL="0" indent="0" eaLnBrk="1" hangingPunct="1">
              <a:buClr>
                <a:schemeClr val="accent2"/>
              </a:buClr>
              <a:buNone/>
            </a:pPr>
            <a:r>
              <a:rPr lang="en-US" altLang="zh-CN" sz="2400" dirty="0" smtClean="0">
                <a:solidFill>
                  <a:schemeClr val="tx1"/>
                </a:solidFill>
                <a:ea typeface="宋体" panose="02010600030101010101" pitchFamily="2" charset="-122"/>
              </a:rPr>
              <a:t>      </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Test t=new Test(“Tom”);</a:t>
            </a:r>
            <a:r>
              <a:rPr lang="en-US" altLang="zh-CN" sz="2400" dirty="0" smtClean="0">
                <a:solidFill>
                  <a:schemeClr val="tx1"/>
                </a:solidFill>
                <a:ea typeface="宋体" panose="02010600030101010101" pitchFamily="2" charset="-122"/>
              </a:rPr>
              <a:t>}    </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                              </a:t>
            </a:r>
          </a:p>
          <a:p>
            <a:pPr marL="0" indent="0" eaLnBrk="1" hangingPunct="1">
              <a:buClr>
                <a:schemeClr val="accent2"/>
              </a:buClr>
              <a:buNone/>
            </a:pPr>
            <a:r>
              <a:rPr lang="en-US" altLang="zh-CN" sz="2400" dirty="0" smtClean="0">
                <a:solidFill>
                  <a:schemeClr val="tx1"/>
                </a:solidFill>
                <a:ea typeface="宋体" panose="02010600030101010101" pitchFamily="2" charset="-122"/>
              </a:rPr>
              <a:t>}</a:t>
            </a:r>
          </a:p>
        </p:txBody>
      </p:sp>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endParaRPr lang="en-US" altLang="zh-CN" sz="3600" dirty="0">
              <a:ea typeface="宋体" panose="02010600030101010101" pitchFamily="2" charset="-122"/>
            </a:endParaRPr>
          </a:p>
        </p:txBody>
      </p:sp>
      <p:sp>
        <p:nvSpPr>
          <p:cNvPr id="4" name="TextBox 3"/>
          <p:cNvSpPr txBox="1"/>
          <p:nvPr/>
        </p:nvSpPr>
        <p:spPr>
          <a:xfrm>
            <a:off x="5445646" y="5473005"/>
            <a:ext cx="3698354" cy="1384995"/>
          </a:xfrm>
          <a:prstGeom prst="rect">
            <a:avLst/>
          </a:prstGeom>
          <a:noFill/>
        </p:spPr>
        <p:txBody>
          <a:bodyPr wrap="square" rtlCol="0">
            <a:spAutoFit/>
          </a:bodyPr>
          <a:lstStyle/>
          <a:p>
            <a:r>
              <a:rPr lang="zh-CN" altLang="en-US" sz="2800" dirty="0" smtClean="0">
                <a:solidFill>
                  <a:srgbClr val="FF0000"/>
                </a:solidFill>
                <a:latin typeface="宋体" charset="-122"/>
              </a:rPr>
              <a:t>答：</a:t>
            </a:r>
            <a:r>
              <a:rPr lang="en-US" altLang="zh-CN" sz="2800" dirty="0" smtClean="0">
                <a:solidFill>
                  <a:srgbClr val="FF0000"/>
                </a:solidFill>
                <a:latin typeface="宋体" charset="-122"/>
              </a:rPr>
              <a:t>What a pleasure</a:t>
            </a:r>
          </a:p>
          <a:p>
            <a:r>
              <a:rPr lang="en-US" altLang="zh-CN" sz="2800" dirty="0" smtClean="0">
                <a:solidFill>
                  <a:srgbClr val="FF0000"/>
                </a:solidFill>
                <a:latin typeface="宋体" charset="-122"/>
              </a:rPr>
              <a:t>    I am Tom</a:t>
            </a:r>
          </a:p>
          <a:p>
            <a:r>
              <a:rPr lang="en-US" altLang="zh-CN" sz="2800" dirty="0" smtClean="0">
                <a:solidFill>
                  <a:srgbClr val="FF0000"/>
                </a:solidFill>
                <a:latin typeface="宋体" charset="-122"/>
              </a:rPr>
              <a:t>    How do you 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1"/>
          <p:cNvGrpSpPr>
            <a:grpSpLocks/>
          </p:cNvGrpSpPr>
          <p:nvPr/>
        </p:nvGrpSpPr>
        <p:grpSpPr bwMode="auto">
          <a:xfrm>
            <a:off x="1199456" y="1106746"/>
            <a:ext cx="7387953" cy="684940"/>
            <a:chOff x="720" y="1407"/>
            <a:chExt cx="4084" cy="444"/>
          </a:xfrm>
        </p:grpSpPr>
        <p:sp>
          <p:nvSpPr>
            <p:cNvPr id="21" name="AutoShape 62"/>
            <p:cNvSpPr>
              <a:spLocks noChangeArrowheads="1"/>
            </p:cNvSpPr>
            <p:nvPr/>
          </p:nvSpPr>
          <p:spPr bwMode="gray">
            <a:xfrm>
              <a:off x="720" y="1407"/>
              <a:ext cx="4084"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二、使用</a:t>
              </a:r>
              <a:r>
                <a:rPr lang="en-US" altLang="zh-CN" sz="2800" dirty="0" smtClean="0">
                  <a:solidFill>
                    <a:schemeClr val="bg1"/>
                  </a:solidFill>
                  <a:ea typeface="宋体" panose="02010600030101010101" pitchFamily="2" charset="-122"/>
                </a:rPr>
                <a:t>super</a:t>
              </a:r>
              <a:r>
                <a:rPr lang="zh-CN" altLang="en-US" sz="2800" dirty="0" smtClean="0">
                  <a:solidFill>
                    <a:schemeClr val="bg1"/>
                  </a:solidFill>
                  <a:ea typeface="宋体" panose="02010600030101010101" pitchFamily="2" charset="-122"/>
                </a:rPr>
                <a:t>操作被隐藏的成员变量和方法</a:t>
              </a:r>
              <a:endParaRPr lang="zh-CN" altLang="en-US" sz="2800" dirty="0">
                <a:solidFill>
                  <a:schemeClr val="bg1"/>
                </a:solidFill>
                <a:ea typeface="宋体" panose="02010600030101010101" pitchFamily="2" charset="-122"/>
              </a:endParaRPr>
            </a:p>
          </p:txBody>
        </p:sp>
        <p:grpSp>
          <p:nvGrpSpPr>
            <p:cNvPr id="4" name="Group 63"/>
            <p:cNvGrpSpPr>
              <a:grpSpLocks/>
            </p:cNvGrpSpPr>
            <p:nvPr/>
          </p:nvGrpSpPr>
          <p:grpSpPr bwMode="auto">
            <a:xfrm>
              <a:off x="730" y="1407"/>
              <a:ext cx="4043" cy="444"/>
              <a:chOff x="744" y="1407"/>
              <a:chExt cx="3988"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2" name="矩形 1"/>
          <p:cNvSpPr>
            <a:spLocks noChangeArrowheads="1"/>
          </p:cNvSpPr>
          <p:nvPr/>
        </p:nvSpPr>
        <p:spPr bwMode="auto">
          <a:xfrm>
            <a:off x="1152000" y="3888000"/>
            <a:ext cx="7458157"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如果我们在子类中想使用被子类隐藏的成员变量或方法就可以使用关键字</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super</a:t>
            </a:r>
            <a:r>
              <a:rPr lang="en-US" altLang="zh-CN"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rPr>
              <a:t>。</a:t>
            </a:r>
            <a:endParaRPr lang="en-US" altLang="zh-CN" sz="2800" dirty="0" smtClean="0">
              <a:solidFill>
                <a:schemeClr val="tx1"/>
              </a:solidFill>
              <a:ea typeface="宋体" panose="02010600030101010101" pitchFamily="2" charset="-122"/>
            </a:endParaRPr>
          </a:p>
        </p:txBody>
      </p:sp>
      <p:sp>
        <p:nvSpPr>
          <p:cNvPr id="8" name="矩形 7"/>
          <p:cNvSpPr>
            <a:spLocks noChangeArrowheads="1"/>
          </p:cNvSpPr>
          <p:nvPr/>
        </p:nvSpPr>
        <p:spPr bwMode="auto">
          <a:xfrm>
            <a:off x="1152000" y="1893111"/>
            <a:ext cx="7355896" cy="1815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当子类中定义了一个方法，并且这个方法的名字、返回类型、参数个数和类型和父类的某个方法完全相同时，子类从父类继承的这个方法将</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被隐藏</a:t>
            </a:r>
            <a:r>
              <a:rPr lang="zh-CN" altLang="en-US" sz="2800" dirty="0" smtClean="0">
                <a:solidFill>
                  <a:schemeClr val="tx1"/>
                </a:solidFill>
                <a:ea typeface="宋体" panose="02010600030101010101" pitchFamily="2" charset="-122"/>
              </a:rPr>
              <a:t>。</a:t>
            </a:r>
          </a:p>
        </p:txBody>
      </p:sp>
      <p:sp>
        <p:nvSpPr>
          <p:cNvPr id="10" name="矩形 9"/>
          <p:cNvSpPr>
            <a:spLocks noChangeArrowheads="1"/>
          </p:cNvSpPr>
          <p:nvPr/>
        </p:nvSpPr>
        <p:spPr bwMode="auto">
          <a:xfrm>
            <a:off x="1152000" y="5112000"/>
            <a:ext cx="745815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hlinkClick r:id="rId3" action="ppaction://hlinkfile"/>
              </a:rPr>
              <a:t>例子</a:t>
            </a:r>
            <a:r>
              <a:rPr lang="en-US" altLang="zh-CN" sz="2800" dirty="0" smtClean="0">
                <a:solidFill>
                  <a:schemeClr val="tx1"/>
                </a:solidFill>
                <a:ea typeface="宋体" panose="02010600030101010101" pitchFamily="2" charset="-122"/>
                <a:hlinkClick r:id="rId3" action="ppaction://hlinkfile"/>
              </a:rPr>
              <a:t>4-7</a:t>
            </a:r>
            <a:r>
              <a:rPr lang="zh-CN" altLang="en-US" sz="2800" dirty="0" smtClean="0">
                <a:solidFill>
                  <a:schemeClr val="tx1"/>
                </a:solidFill>
                <a:ea typeface="宋体" panose="02010600030101010101" pitchFamily="2" charset="-122"/>
              </a:rPr>
              <a:t>。</a:t>
            </a: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6. final </a:t>
            </a:r>
            <a:r>
              <a:rPr lang="zh-CN" altLang="en-US" dirty="0" smtClean="0">
                <a:ea typeface="宋体" panose="02010600030101010101" pitchFamily="2" charset="-122"/>
              </a:rPr>
              <a:t>类和</a:t>
            </a:r>
            <a:r>
              <a:rPr lang="en-US" altLang="zh-CN" dirty="0" smtClean="0">
                <a:ea typeface="宋体" panose="02010600030101010101" pitchFamily="2" charset="-122"/>
              </a:rPr>
              <a:t>final</a:t>
            </a:r>
            <a:r>
              <a:rPr lang="zh-CN" altLang="en-US" dirty="0" smtClean="0">
                <a:ea typeface="宋体" panose="02010600030101010101" pitchFamily="2" charset="-122"/>
              </a:rPr>
              <a:t>方法</a:t>
            </a:r>
            <a:endParaRPr lang="en-US" altLang="zh-CN" sz="4800" dirty="0">
              <a:ea typeface="宋体" panose="02010600030101010101" pitchFamily="2" charset="-122"/>
            </a:endParaRPr>
          </a:p>
        </p:txBody>
      </p:sp>
      <p:sp>
        <p:nvSpPr>
          <p:cNvPr id="12" name="Rectangle 77"/>
          <p:cNvSpPr>
            <a:spLocks noChangeArrowheads="1"/>
          </p:cNvSpPr>
          <p:nvPr/>
        </p:nvSpPr>
        <p:spPr bwMode="auto">
          <a:xfrm>
            <a:off x="1116000" y="1813109"/>
            <a:ext cx="7400357" cy="5257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en-US" altLang="zh-CN" sz="2800" dirty="0" smtClean="0">
                <a:solidFill>
                  <a:schemeClr val="tx1"/>
                </a:solidFill>
                <a:ea typeface="宋体" panose="02010600030101010101" pitchFamily="2" charset="-122"/>
              </a:rPr>
              <a:t> final</a:t>
            </a:r>
            <a:r>
              <a:rPr lang="zh-CN" altLang="en-US" sz="2800" dirty="0" smtClean="0">
                <a:solidFill>
                  <a:schemeClr val="tx1"/>
                </a:solidFill>
                <a:ea typeface="宋体" panose="02010600030101010101" pitchFamily="2" charset="-122"/>
              </a:rPr>
              <a:t>类</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不能被继承</a:t>
            </a:r>
            <a:r>
              <a:rPr lang="zh-CN" altLang="en-US" sz="2800" dirty="0" smtClean="0">
                <a:solidFill>
                  <a:schemeClr val="tx1"/>
                </a:solidFill>
                <a:ea typeface="宋体" panose="02010600030101010101" pitchFamily="2" charset="-122"/>
              </a:rPr>
              <a:t>，即不能有子类，如：</a:t>
            </a:r>
            <a:endParaRPr lang="zh-CN" altLang="en-US" sz="2800" dirty="0" smtClean="0">
              <a:solidFill>
                <a:srgbClr val="C00000"/>
              </a:solidFill>
              <a:ea typeface="宋体" panose="02010600030101010101" pitchFamily="2" charset="-122"/>
            </a:endParaRPr>
          </a:p>
        </p:txBody>
      </p:sp>
      <p:sp>
        <p:nvSpPr>
          <p:cNvPr id="13" name="Rectangle 3"/>
          <p:cNvSpPr txBox="1">
            <a:spLocks noChangeArrowheads="1"/>
          </p:cNvSpPr>
          <p:nvPr/>
        </p:nvSpPr>
        <p:spPr bwMode="auto">
          <a:xfrm>
            <a:off x="759124" y="4826270"/>
            <a:ext cx="9558068" cy="2238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85000"/>
              <a:buFont typeface="Wingdings" panose="05000000000000000000" pitchFamily="2" charset="2"/>
              <a:buNone/>
              <a:tabLst/>
              <a:defRPr/>
            </a:pPr>
            <a:endParaRPr kumimoji="0" lang="en-US" altLang="zh-CN" sz="2800" b="1" i="0" u="none" strike="noStrike" kern="1200" cap="none" spc="0" normalizeH="0" baseline="0" noProof="0" dirty="0" smtClean="0">
              <a:ln>
                <a:noFill/>
              </a:ln>
              <a:solidFill>
                <a:schemeClr val="accent1"/>
              </a:solidFill>
              <a:effectLst/>
              <a:uLnTx/>
              <a:uFillTx/>
              <a:latin typeface="+mn-lt"/>
              <a:ea typeface="+mn-ea"/>
              <a:cs typeface="+mn-cs"/>
            </a:endParaRPr>
          </a:p>
        </p:txBody>
      </p:sp>
      <p:sp>
        <p:nvSpPr>
          <p:cNvPr id="15" name="Rectangle 77"/>
          <p:cNvSpPr>
            <a:spLocks noChangeArrowheads="1"/>
          </p:cNvSpPr>
          <p:nvPr/>
        </p:nvSpPr>
        <p:spPr bwMode="auto">
          <a:xfrm>
            <a:off x="1540070" y="3978992"/>
            <a:ext cx="7603930" cy="4985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400" dirty="0" smtClean="0">
                <a:solidFill>
                  <a:srgbClr val="000000"/>
                </a:solidFill>
                <a:ea typeface="宋体" panose="02010600030101010101" pitchFamily="2" charset="-122"/>
              </a:rPr>
              <a:t>将一个类声明为</a:t>
            </a:r>
            <a:r>
              <a:rPr lang="en-US" altLang="zh-CN" sz="2400" dirty="0" smtClean="0">
                <a:solidFill>
                  <a:srgbClr val="000000"/>
                </a:solidFill>
                <a:ea typeface="宋体" panose="02010600030101010101" pitchFamily="2" charset="-122"/>
              </a:rPr>
              <a:t>final</a:t>
            </a:r>
            <a:r>
              <a:rPr lang="zh-CN" altLang="en-US" sz="2400" dirty="0" smtClean="0">
                <a:solidFill>
                  <a:srgbClr val="000000"/>
                </a:solidFill>
                <a:ea typeface="宋体" panose="02010600030101010101" pitchFamily="2" charset="-122"/>
              </a:rPr>
              <a:t>类一般是由于</a:t>
            </a:r>
            <a:r>
              <a:rPr lang="zh-CN" altLang="en-US" sz="2400" dirty="0" smtClean="0">
                <a:solidFill>
                  <a:srgbClr val="0070C0"/>
                </a:solidFill>
                <a:effectLst>
                  <a:outerShdw blurRad="38100" dist="38100" dir="2700000" algn="tl">
                    <a:srgbClr val="000000">
                      <a:alpha val="43137"/>
                    </a:srgbClr>
                  </a:outerShdw>
                </a:effectLst>
                <a:ea typeface="宋体" panose="02010600030101010101" pitchFamily="2" charset="-122"/>
              </a:rPr>
              <a:t>安全性</a:t>
            </a:r>
            <a:r>
              <a:rPr lang="zh-CN" altLang="en-US" sz="2400" dirty="0" smtClean="0">
                <a:solidFill>
                  <a:srgbClr val="000000"/>
                </a:solidFill>
                <a:ea typeface="宋体" panose="02010600030101010101" pitchFamily="2" charset="-122"/>
              </a:rPr>
              <a:t>考虑。</a:t>
            </a:r>
            <a:endParaRPr lang="zh-CN" altLang="en-US" sz="2400" dirty="0" smtClean="0">
              <a:solidFill>
                <a:srgbClr val="C00000"/>
              </a:solidFill>
              <a:effectLst>
                <a:outerShdw blurRad="38100" dist="38100" dir="2700000" algn="tl">
                  <a:srgbClr val="000000">
                    <a:alpha val="43137"/>
                  </a:srgbClr>
                </a:outerShdw>
              </a:effectLst>
              <a:ea typeface="宋体" panose="02010600030101010101" pitchFamily="2" charset="-122"/>
            </a:endParaRPr>
          </a:p>
        </p:txBody>
      </p:sp>
      <p:sp>
        <p:nvSpPr>
          <p:cNvPr id="16" name="AutoShape 52"/>
          <p:cNvSpPr>
            <a:spLocks noChangeArrowheads="1"/>
          </p:cNvSpPr>
          <p:nvPr/>
        </p:nvSpPr>
        <p:spPr bwMode="gray">
          <a:xfrm>
            <a:off x="2101586" y="2478156"/>
            <a:ext cx="3252293" cy="1325219"/>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pPr>
            <a:r>
              <a:rPr lang="zh-CN" altLang="en-US" sz="2800" dirty="0" smtClean="0">
                <a:solidFill>
                  <a:srgbClr val="0070C0"/>
                </a:solidFill>
                <a:ea typeface="宋体" panose="02010600030101010101" pitchFamily="2" charset="-122"/>
              </a:rPr>
              <a:t>  </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final</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 </a:t>
            </a:r>
            <a:r>
              <a:rPr lang="en-US" altLang="zh-CN" sz="2800" dirty="0" smtClean="0">
                <a:solidFill>
                  <a:schemeClr val="tx1"/>
                </a:solidFill>
                <a:ea typeface="宋体" panose="02010600030101010101" pitchFamily="2" charset="-122"/>
              </a:rPr>
              <a:t>class A  { </a:t>
            </a:r>
          </a:p>
          <a:p>
            <a:pPr eaLnBrk="1" hangingPunct="1">
              <a:spcBef>
                <a:spcPct val="0"/>
              </a:spcBef>
              <a:buSzTx/>
              <a:buNone/>
            </a:pPr>
            <a:r>
              <a:rPr lang="en-US" altLang="zh-CN" sz="2800" dirty="0" smtClean="0">
                <a:solidFill>
                  <a:schemeClr val="tx1"/>
                </a:solidFill>
                <a:ea typeface="宋体" panose="02010600030101010101" pitchFamily="2" charset="-122"/>
              </a:rPr>
              <a:t>         …</a:t>
            </a:r>
          </a:p>
          <a:p>
            <a:pPr eaLnBrk="1" hangingPunct="1">
              <a:spcBef>
                <a:spcPct val="0"/>
              </a:spcBef>
              <a:buSzTx/>
              <a:buNone/>
            </a:pPr>
            <a:r>
              <a:rPr lang="en-US" altLang="zh-CN" sz="2800" dirty="0" smtClean="0">
                <a:solidFill>
                  <a:schemeClr val="tx1"/>
                </a:solidFill>
                <a:ea typeface="宋体" panose="02010600030101010101" pitchFamily="2" charset="-122"/>
              </a:rPr>
              <a:t>   }</a:t>
            </a:r>
          </a:p>
        </p:txBody>
      </p:sp>
      <p:sp>
        <p:nvSpPr>
          <p:cNvPr id="10" name="Rectangle 77"/>
          <p:cNvSpPr>
            <a:spLocks noChangeArrowheads="1"/>
          </p:cNvSpPr>
          <p:nvPr/>
        </p:nvSpPr>
        <p:spPr bwMode="auto">
          <a:xfrm>
            <a:off x="1116000" y="4721961"/>
            <a:ext cx="7400357" cy="15142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一个方法被修饰为</a:t>
            </a:r>
            <a:r>
              <a:rPr lang="en-US" altLang="zh-CN" sz="2800" dirty="0" smtClean="0">
                <a:solidFill>
                  <a:srgbClr val="000000"/>
                </a:solidFill>
                <a:ea typeface="宋体" panose="02010600030101010101" pitchFamily="2" charset="-122"/>
              </a:rPr>
              <a:t>final</a:t>
            </a:r>
            <a:r>
              <a:rPr lang="zh-CN" altLang="en-US" sz="2800" dirty="0" smtClean="0">
                <a:solidFill>
                  <a:srgbClr val="000000"/>
                </a:solidFill>
                <a:ea typeface="宋体" panose="02010600030101010101" pitchFamily="2" charset="-122"/>
              </a:rPr>
              <a:t>方法，则这个方法</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不能被重写</a:t>
            </a:r>
            <a:r>
              <a:rPr lang="zh-CN" altLang="en-US" sz="2800" dirty="0" smtClean="0">
                <a:solidFill>
                  <a:srgbClr val="000000"/>
                </a:solidFill>
                <a:ea typeface="宋体" panose="02010600030101010101" pitchFamily="2" charset="-122"/>
              </a:rPr>
              <a:t>，即不允许子类通过重写隐藏继承的</a:t>
            </a:r>
            <a:r>
              <a:rPr lang="en-US" altLang="zh-CN" sz="2800" dirty="0" smtClean="0">
                <a:solidFill>
                  <a:srgbClr val="000000"/>
                </a:solidFill>
                <a:ea typeface="宋体" panose="02010600030101010101" pitchFamily="2" charset="-122"/>
              </a:rPr>
              <a:t>final</a:t>
            </a:r>
            <a:r>
              <a:rPr lang="zh-CN" altLang="en-US" sz="2800" dirty="0" smtClean="0">
                <a:solidFill>
                  <a:srgbClr val="000000"/>
                </a:solidFill>
                <a:ea typeface="宋体" panose="02010600030101010101" pitchFamily="2" charset="-122"/>
              </a:rPr>
              <a:t>方法。</a:t>
            </a:r>
            <a:endParaRPr lang="zh-CN" altLang="en-US" sz="2800" dirty="0" smtClean="0">
              <a:solidFill>
                <a:srgbClr val="C00000"/>
              </a:solidFill>
              <a:ea typeface="宋体" panose="02010600030101010101" pitchFamily="2" charset="-122"/>
            </a:endParaRPr>
          </a:p>
        </p:txBody>
      </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6" grpId="0" animBg="1"/>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1.</a:t>
            </a:r>
            <a:r>
              <a:rPr lang="zh-CN" altLang="en-US" dirty="0" smtClean="0">
                <a:latin typeface="宋体" charset="-122"/>
              </a:rPr>
              <a:t>上转型对象</a:t>
            </a:r>
            <a:endParaRPr lang="en-US" altLang="zh-CN" sz="4800" dirty="0">
              <a:ea typeface="宋体" panose="02010600030101010101" pitchFamily="2" charset="-122"/>
            </a:endParaRPr>
          </a:p>
        </p:txBody>
      </p:sp>
      <p:sp>
        <p:nvSpPr>
          <p:cNvPr id="12" name="Rectangle 77"/>
          <p:cNvSpPr>
            <a:spLocks noChangeArrowheads="1"/>
          </p:cNvSpPr>
          <p:nvPr/>
        </p:nvSpPr>
        <p:spPr bwMode="auto">
          <a:xfrm>
            <a:off x="1182260" y="1813109"/>
            <a:ext cx="7400357" cy="15142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smtClean="0">
                <a:solidFill>
                  <a:schemeClr val="tx1"/>
                </a:solidFill>
                <a:ea typeface="宋体" panose="02010600030101010101" pitchFamily="2" charset="-122"/>
              </a:rPr>
              <a:t>    假设，</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B</a:t>
            </a:r>
            <a:r>
              <a:rPr lang="zh-CN" altLang="en-US" sz="2800" dirty="0" smtClean="0">
                <a:solidFill>
                  <a:schemeClr val="tx1"/>
                </a:solidFill>
                <a:ea typeface="宋体" panose="02010600030101010101" pitchFamily="2" charset="-122"/>
              </a:rPr>
              <a:t>是</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A</a:t>
            </a:r>
            <a:r>
              <a:rPr lang="zh-CN" altLang="en-US" sz="2800" dirty="0" smtClean="0">
                <a:solidFill>
                  <a:schemeClr val="tx1"/>
                </a:solidFill>
                <a:ea typeface="宋体" panose="02010600030101010101" pitchFamily="2" charset="-122"/>
              </a:rPr>
              <a:t>的</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子类或间接子类</a:t>
            </a:r>
            <a:r>
              <a:rPr lang="zh-CN" altLang="en-US" sz="2800" dirty="0" smtClean="0">
                <a:solidFill>
                  <a:schemeClr val="tx1"/>
                </a:solidFill>
                <a:ea typeface="宋体" panose="02010600030101010101" pitchFamily="2" charset="-122"/>
              </a:rPr>
              <a:t>，当我们用子类</a:t>
            </a:r>
            <a:r>
              <a:rPr lang="en-US" altLang="zh-CN" sz="2800" dirty="0" smtClean="0">
                <a:solidFill>
                  <a:schemeClr val="tx1"/>
                </a:solidFill>
                <a:ea typeface="宋体" panose="02010600030101010101" pitchFamily="2" charset="-122"/>
              </a:rPr>
              <a:t>B</a:t>
            </a:r>
            <a:r>
              <a:rPr lang="zh-CN" altLang="en-US" sz="2800" dirty="0" smtClean="0">
                <a:solidFill>
                  <a:schemeClr val="tx1"/>
                </a:solidFill>
                <a:ea typeface="宋体" panose="02010600030101010101" pitchFamily="2" charset="-122"/>
              </a:rPr>
              <a:t>创建一个对象，并把这个对象的引用放到</a:t>
            </a:r>
            <a:r>
              <a:rPr lang="en-US" altLang="zh-CN" sz="2800" dirty="0" smtClean="0">
                <a:solidFill>
                  <a:schemeClr val="tx1"/>
                </a:solidFill>
                <a:ea typeface="宋体" panose="02010600030101010101" pitchFamily="2" charset="-122"/>
              </a:rPr>
              <a:t>A</a:t>
            </a:r>
            <a:r>
              <a:rPr lang="zh-CN" altLang="en-US" sz="2800" dirty="0" smtClean="0">
                <a:solidFill>
                  <a:schemeClr val="tx1"/>
                </a:solidFill>
                <a:ea typeface="宋体" panose="02010600030101010101" pitchFamily="2" charset="-122"/>
              </a:rPr>
              <a:t>类声明的对象中时，比如：</a:t>
            </a:r>
            <a:endParaRPr lang="zh-CN" altLang="en-US" sz="2800" dirty="0" smtClean="0">
              <a:solidFill>
                <a:srgbClr val="C00000"/>
              </a:solidFill>
              <a:ea typeface="宋体" panose="02010600030101010101" pitchFamily="2" charset="-122"/>
            </a:endParaRPr>
          </a:p>
        </p:txBody>
      </p:sp>
      <p:sp>
        <p:nvSpPr>
          <p:cNvPr id="13" name="Rectangle 3"/>
          <p:cNvSpPr txBox="1">
            <a:spLocks noChangeArrowheads="1"/>
          </p:cNvSpPr>
          <p:nvPr/>
        </p:nvSpPr>
        <p:spPr bwMode="auto">
          <a:xfrm>
            <a:off x="759124" y="4826270"/>
            <a:ext cx="9558068" cy="2238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85000"/>
              <a:buFont typeface="Wingdings" panose="05000000000000000000" pitchFamily="2" charset="2"/>
              <a:buNone/>
              <a:tabLst/>
              <a:defRPr/>
            </a:pPr>
            <a:endParaRPr kumimoji="0" lang="en-US" altLang="zh-CN" sz="2800" b="1" i="0" u="none" strike="noStrike" kern="1200" cap="none" spc="0" normalizeH="0" baseline="0" noProof="0" dirty="0" smtClean="0">
              <a:ln>
                <a:noFill/>
              </a:ln>
              <a:solidFill>
                <a:schemeClr val="accent1"/>
              </a:solidFill>
              <a:effectLst/>
              <a:uLnTx/>
              <a:uFillTx/>
              <a:latin typeface="+mn-lt"/>
              <a:ea typeface="+mn-ea"/>
              <a:cs typeface="+mn-cs"/>
            </a:endParaRPr>
          </a:p>
        </p:txBody>
      </p:sp>
      <p:sp>
        <p:nvSpPr>
          <p:cNvPr id="14" name="Rectangle 72"/>
          <p:cNvSpPr>
            <a:spLocks noGrp="1" noChangeArrowheads="1"/>
          </p:cNvSpPr>
          <p:nvPr>
            <p:ph type="title"/>
          </p:nvPr>
        </p:nvSpPr>
        <p:spPr>
          <a:xfrm>
            <a:off x="1055688" y="65088"/>
            <a:ext cx="7958137" cy="1011237"/>
          </a:xfrm>
        </p:spPr>
        <p:txBody>
          <a:bodyPr/>
          <a:lstStyle/>
          <a:p>
            <a:pPr eaLnBrk="1" hangingPunct="1"/>
            <a:r>
              <a:rPr lang="zh-CN" altLang="en-US" sz="3600" dirty="0" smtClean="0">
                <a:ea typeface="宋体" panose="02010600030101010101" pitchFamily="2" charset="-122"/>
              </a:rPr>
              <a:t>二、上转型对象</a:t>
            </a:r>
            <a:endParaRPr lang="en-US" altLang="zh-CN" sz="3600" dirty="0">
              <a:ea typeface="宋体" panose="02010600030101010101" pitchFamily="2" charset="-122"/>
            </a:endParaRPr>
          </a:p>
        </p:txBody>
      </p:sp>
      <p:sp>
        <p:nvSpPr>
          <p:cNvPr id="16" name="AutoShape 52"/>
          <p:cNvSpPr>
            <a:spLocks noChangeArrowheads="1"/>
          </p:cNvSpPr>
          <p:nvPr/>
        </p:nvSpPr>
        <p:spPr bwMode="gray">
          <a:xfrm>
            <a:off x="2393132" y="3285404"/>
            <a:ext cx="2894485" cy="1154076"/>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pPr>
            <a:r>
              <a:rPr lang="en-US" altLang="zh-CN" sz="2800" dirty="0" smtClean="0">
                <a:solidFill>
                  <a:schemeClr val="tx1"/>
                </a:solidFill>
                <a:ea typeface="宋体" panose="02010600030101010101" pitchFamily="2" charset="-122"/>
              </a:rPr>
              <a:t>   </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A</a:t>
            </a:r>
            <a:r>
              <a:rPr lang="en-US" altLang="zh-CN" sz="2800" dirty="0" smtClean="0">
                <a:solidFill>
                  <a:schemeClr val="tx1"/>
                </a:solidFill>
                <a:ea typeface="宋体" panose="02010600030101010101" pitchFamily="2" charset="-122"/>
              </a:rPr>
              <a:t> </a:t>
            </a:r>
            <a:r>
              <a:rPr lang="en-US" altLang="zh-CN" sz="2800" dirty="0" err="1" smtClean="0">
                <a:solidFill>
                  <a:schemeClr val="tx1"/>
                </a:solidFill>
                <a:ea typeface="宋体" panose="02010600030101010101" pitchFamily="2" charset="-122"/>
              </a:rPr>
              <a:t>a</a:t>
            </a:r>
            <a:r>
              <a:rPr lang="zh-CN" altLang="en-US" sz="2800" dirty="0" smtClean="0">
                <a:solidFill>
                  <a:schemeClr val="tx1"/>
                </a:solidFill>
                <a:ea typeface="宋体" panose="02010600030101010101" pitchFamily="2" charset="-122"/>
              </a:rPr>
              <a:t>；</a:t>
            </a:r>
          </a:p>
          <a:p>
            <a:pPr eaLnBrk="1" hangingPunct="1">
              <a:spcBef>
                <a:spcPct val="0"/>
              </a:spcBef>
              <a:buSzTx/>
              <a:buNone/>
            </a:pPr>
            <a:r>
              <a:rPr lang="en-US" altLang="zh-CN" sz="2800" dirty="0" smtClean="0">
                <a:solidFill>
                  <a:schemeClr val="tx1"/>
                </a:solidFill>
                <a:ea typeface="宋体" panose="02010600030101010101" pitchFamily="2" charset="-122"/>
              </a:rPr>
              <a:t>   a=new </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B</a:t>
            </a:r>
            <a:r>
              <a:rPr lang="en-US" altLang="zh-CN" sz="2800" dirty="0" smtClean="0">
                <a:solidFill>
                  <a:schemeClr val="tx1"/>
                </a:solidFill>
                <a:ea typeface="宋体" panose="02010600030101010101" pitchFamily="2" charset="-122"/>
              </a:rPr>
              <a:t>();</a:t>
            </a:r>
          </a:p>
        </p:txBody>
      </p:sp>
      <p:sp>
        <p:nvSpPr>
          <p:cNvPr id="9" name="Rectangle 77"/>
          <p:cNvSpPr>
            <a:spLocks noChangeArrowheads="1"/>
          </p:cNvSpPr>
          <p:nvPr/>
        </p:nvSpPr>
        <p:spPr bwMode="auto">
          <a:xfrm>
            <a:off x="1361163" y="4602692"/>
            <a:ext cx="7400357" cy="5663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smtClean="0">
                <a:solidFill>
                  <a:schemeClr val="tx1"/>
                </a:solidFill>
                <a:ea typeface="宋体" panose="02010600030101010101" pitchFamily="2" charset="-122"/>
              </a:rPr>
              <a:t>那么就称</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对象</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a</a:t>
            </a:r>
            <a:r>
              <a:rPr lang="zh-CN" altLang="en-US" sz="2800" dirty="0" smtClean="0">
                <a:solidFill>
                  <a:schemeClr val="tx1"/>
                </a:solidFill>
                <a:ea typeface="宋体" panose="02010600030101010101" pitchFamily="2" charset="-122"/>
              </a:rPr>
              <a:t>是</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子类对象</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b</a:t>
            </a:r>
            <a:r>
              <a:rPr lang="zh-CN" altLang="en-US" sz="2800" dirty="0" smtClean="0">
                <a:solidFill>
                  <a:schemeClr val="tx1"/>
                </a:solidFill>
                <a:ea typeface="宋体" panose="02010600030101010101" pitchFamily="2" charset="-122"/>
              </a:rPr>
              <a:t>的</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上转型对象</a:t>
            </a:r>
            <a:r>
              <a:rPr lang="zh-CN" altLang="en-US" sz="2800" dirty="0" smtClean="0">
                <a:solidFill>
                  <a:schemeClr val="tx1"/>
                </a:solidFill>
                <a:ea typeface="宋体" panose="02010600030101010101" pitchFamily="2" charset="-122"/>
              </a:rPr>
              <a:t>。</a:t>
            </a:r>
            <a:endParaRPr lang="zh-CN" altLang="en-US" sz="2800" dirty="0" smtClean="0">
              <a:solidFill>
                <a:srgbClr val="C00000"/>
              </a:solidFill>
              <a:ea typeface="宋体" panose="02010600030101010101" pitchFamily="2" charset="-122"/>
            </a:endParaRPr>
          </a:p>
        </p:txBody>
      </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animBg="1"/>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2.</a:t>
            </a:r>
            <a:r>
              <a:rPr lang="zh-CN" altLang="en-US" dirty="0" smtClean="0">
                <a:ea typeface="宋体" panose="02010600030101010101" pitchFamily="2" charset="-122"/>
              </a:rPr>
              <a:t>上转型对象的特点</a:t>
            </a:r>
            <a:endParaRPr lang="en-US" altLang="zh-CN" sz="9600" dirty="0">
              <a:ea typeface="宋体" panose="02010600030101010101" pitchFamily="2" charset="-122"/>
            </a:endParaRPr>
          </a:p>
        </p:txBody>
      </p:sp>
      <p:sp>
        <p:nvSpPr>
          <p:cNvPr id="12" name="Rectangle 77"/>
          <p:cNvSpPr>
            <a:spLocks noChangeArrowheads="1"/>
          </p:cNvSpPr>
          <p:nvPr/>
        </p:nvSpPr>
        <p:spPr bwMode="auto">
          <a:xfrm>
            <a:off x="1138748" y="1720343"/>
            <a:ext cx="7400357" cy="15142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smtClean="0">
                <a:solidFill>
                  <a:schemeClr val="tx1"/>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对象的上转型对象</a:t>
            </a:r>
            <a:r>
              <a:rPr lang="zh-CN" altLang="en-US" sz="2800" dirty="0" smtClean="0">
                <a:solidFill>
                  <a:schemeClr val="tx1"/>
                </a:solidFill>
                <a:ea typeface="宋体" panose="02010600030101010101" pitchFamily="2" charset="-122"/>
              </a:rPr>
              <a:t>的实体是</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子类负责创建</a:t>
            </a:r>
            <a:r>
              <a:rPr lang="zh-CN" altLang="en-US" sz="2800" dirty="0" smtClean="0">
                <a:solidFill>
                  <a:schemeClr val="tx1"/>
                </a:solidFill>
                <a:ea typeface="宋体" panose="02010600030101010101" pitchFamily="2" charset="-122"/>
              </a:rPr>
              <a:t>的，但上转型对象</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会失去</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原对象的一些属性和功能</a:t>
            </a:r>
            <a:r>
              <a:rPr lang="zh-CN" altLang="en-US" sz="2800" dirty="0" smtClean="0">
                <a:solidFill>
                  <a:schemeClr val="tx1"/>
                </a:solidFill>
                <a:ea typeface="宋体" panose="02010600030101010101" pitchFamily="2" charset="-122"/>
              </a:rPr>
              <a:t>。</a:t>
            </a:r>
            <a:endParaRPr lang="zh-CN" altLang="en-US" sz="2800" dirty="0" smtClean="0">
              <a:solidFill>
                <a:srgbClr val="C00000"/>
              </a:solidFill>
              <a:ea typeface="宋体" panose="02010600030101010101" pitchFamily="2" charset="-122"/>
            </a:endParaRPr>
          </a:p>
        </p:txBody>
      </p:sp>
      <p:sp>
        <p:nvSpPr>
          <p:cNvPr id="13" name="Rectangle 3"/>
          <p:cNvSpPr txBox="1">
            <a:spLocks noChangeArrowheads="1"/>
          </p:cNvSpPr>
          <p:nvPr/>
        </p:nvSpPr>
        <p:spPr bwMode="auto">
          <a:xfrm>
            <a:off x="759124" y="4826270"/>
            <a:ext cx="9558068" cy="2238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85000"/>
              <a:buFont typeface="Wingdings" panose="05000000000000000000" pitchFamily="2" charset="2"/>
              <a:buNone/>
              <a:tabLst/>
              <a:defRPr/>
            </a:pPr>
            <a:endParaRPr kumimoji="0" lang="en-US" altLang="zh-CN" sz="2800" b="1" i="0" u="none" strike="noStrike" kern="1200" cap="none" spc="0" normalizeH="0" baseline="0" noProof="0" dirty="0" smtClean="0">
              <a:ln>
                <a:noFill/>
              </a:ln>
              <a:solidFill>
                <a:schemeClr val="accent1"/>
              </a:solidFill>
              <a:effectLst/>
              <a:uLnTx/>
              <a:uFillTx/>
              <a:latin typeface="+mn-lt"/>
              <a:ea typeface="+mn-ea"/>
              <a:cs typeface="+mn-cs"/>
            </a:endParaRPr>
          </a:p>
        </p:txBody>
      </p:sp>
      <p:grpSp>
        <p:nvGrpSpPr>
          <p:cNvPr id="7" name="组合 6"/>
          <p:cNvGrpSpPr/>
          <p:nvPr/>
        </p:nvGrpSpPr>
        <p:grpSpPr>
          <a:xfrm>
            <a:off x="1688065" y="3714750"/>
            <a:ext cx="7164387" cy="3143250"/>
            <a:chOff x="1979613" y="3714750"/>
            <a:chExt cx="7164387" cy="3143250"/>
          </a:xfrm>
        </p:grpSpPr>
        <p:grpSp>
          <p:nvGrpSpPr>
            <p:cNvPr id="9" name="Group 4"/>
            <p:cNvGrpSpPr>
              <a:grpSpLocks/>
            </p:cNvGrpSpPr>
            <p:nvPr/>
          </p:nvGrpSpPr>
          <p:grpSpPr bwMode="auto">
            <a:xfrm>
              <a:off x="1979613" y="3716338"/>
              <a:ext cx="5616575" cy="3141662"/>
              <a:chOff x="4809" y="9827"/>
              <a:chExt cx="4200" cy="2028"/>
            </a:xfrm>
          </p:grpSpPr>
          <p:sp>
            <p:nvSpPr>
              <p:cNvPr id="14" name="Text Box 5"/>
              <p:cNvSpPr txBox="1">
                <a:spLocks noChangeArrowheads="1"/>
              </p:cNvSpPr>
              <p:nvPr/>
            </p:nvSpPr>
            <p:spPr bwMode="auto">
              <a:xfrm>
                <a:off x="5649" y="11543"/>
                <a:ext cx="2205" cy="312"/>
              </a:xfrm>
              <a:prstGeom prst="rect">
                <a:avLst/>
              </a:prstGeom>
              <a:solidFill>
                <a:srgbClr val="FFFFFF"/>
              </a:solidFill>
              <a:ln w="9525">
                <a:noFill/>
                <a:miter lim="800000"/>
                <a:headEnd/>
                <a:tailEnd/>
              </a:ln>
            </p:spPr>
            <p:txBody>
              <a:bodyPr lIns="0" tIns="0" rIns="0" bIns="0"/>
              <a:lstStyle/>
              <a:p>
                <a:pPr algn="just" eaLnBrk="1" hangingPunct="1"/>
                <a:endParaRPr lang="zh-CN" altLang="zh-CN" sz="1800"/>
              </a:p>
            </p:txBody>
          </p:sp>
          <p:grpSp>
            <p:nvGrpSpPr>
              <p:cNvPr id="16" name="Group 6"/>
              <p:cNvGrpSpPr>
                <a:grpSpLocks/>
              </p:cNvGrpSpPr>
              <p:nvPr/>
            </p:nvGrpSpPr>
            <p:grpSpPr bwMode="auto">
              <a:xfrm>
                <a:off x="4809" y="9827"/>
                <a:ext cx="4200" cy="1404"/>
                <a:chOff x="4809" y="9827"/>
                <a:chExt cx="4200" cy="1404"/>
              </a:xfrm>
            </p:grpSpPr>
            <p:sp>
              <p:nvSpPr>
                <p:cNvPr id="17" name="Text Box 7"/>
                <p:cNvSpPr txBox="1">
                  <a:spLocks noChangeArrowheads="1"/>
                </p:cNvSpPr>
                <p:nvPr/>
              </p:nvSpPr>
              <p:spPr bwMode="auto">
                <a:xfrm>
                  <a:off x="4809" y="10607"/>
                  <a:ext cx="659" cy="296"/>
                </a:xfrm>
                <a:prstGeom prst="rect">
                  <a:avLst/>
                </a:prstGeom>
                <a:solidFill>
                  <a:srgbClr val="FFFFFF"/>
                </a:solidFill>
                <a:ln w="9525">
                  <a:solidFill>
                    <a:srgbClr val="000000"/>
                  </a:solidFill>
                  <a:miter lim="800000"/>
                  <a:headEnd/>
                  <a:tailEnd/>
                </a:ln>
              </p:spPr>
              <p:txBody>
                <a:bodyPr lIns="0" tIns="0" rIns="0" bIns="0"/>
                <a:lstStyle/>
                <a:p>
                  <a:pPr algn="just" eaLnBrk="1" hangingPunct="1"/>
                  <a:r>
                    <a:rPr lang="zh-CN" altLang="en-US" sz="2000">
                      <a:latin typeface="Times New Roman" pitchFamily="18" charset="0"/>
                    </a:rPr>
                    <a:t>对象</a:t>
                  </a:r>
                  <a:endParaRPr lang="zh-CN" altLang="en-US" sz="2000"/>
                </a:p>
              </p:txBody>
            </p:sp>
            <p:sp>
              <p:nvSpPr>
                <p:cNvPr id="18" name="Text Box 8"/>
                <p:cNvSpPr txBox="1">
                  <a:spLocks noChangeArrowheads="1"/>
                </p:cNvSpPr>
                <p:nvPr/>
              </p:nvSpPr>
              <p:spPr bwMode="auto">
                <a:xfrm>
                  <a:off x="4809" y="9827"/>
                  <a:ext cx="1575" cy="312"/>
                </a:xfrm>
                <a:prstGeom prst="rect">
                  <a:avLst/>
                </a:prstGeom>
                <a:solidFill>
                  <a:srgbClr val="C0C0C0"/>
                </a:solidFill>
                <a:ln w="9525">
                  <a:solidFill>
                    <a:srgbClr val="000000"/>
                  </a:solidFill>
                  <a:miter lim="800000"/>
                  <a:headEnd/>
                  <a:tailEnd/>
                </a:ln>
              </p:spPr>
              <p:txBody>
                <a:bodyPr lIns="0" tIns="0" rIns="0" bIns="0"/>
                <a:lstStyle/>
                <a:p>
                  <a:pPr algn="just" eaLnBrk="1" hangingPunct="1"/>
                  <a:r>
                    <a:rPr lang="zh-CN" altLang="en-US" sz="2000">
                      <a:latin typeface="Times New Roman" pitchFamily="18" charset="0"/>
                    </a:rPr>
                    <a:t>对象的上转型对象</a:t>
                  </a:r>
                  <a:endParaRPr lang="zh-CN" altLang="en-US" sz="2000"/>
                </a:p>
              </p:txBody>
            </p:sp>
            <p:sp>
              <p:nvSpPr>
                <p:cNvPr id="19" name="Text Box 9"/>
                <p:cNvSpPr txBox="1">
                  <a:spLocks noChangeArrowheads="1"/>
                </p:cNvSpPr>
                <p:nvPr/>
              </p:nvSpPr>
              <p:spPr bwMode="auto">
                <a:xfrm>
                  <a:off x="7132" y="10574"/>
                  <a:ext cx="1844" cy="298"/>
                </a:xfrm>
                <a:prstGeom prst="rect">
                  <a:avLst/>
                </a:prstGeom>
                <a:solidFill>
                  <a:srgbClr val="C0C0C0"/>
                </a:solidFill>
                <a:ln w="9525">
                  <a:solidFill>
                    <a:srgbClr val="000000"/>
                  </a:solidFill>
                  <a:miter lim="800000"/>
                  <a:headEnd/>
                  <a:tailEnd/>
                </a:ln>
              </p:spPr>
              <p:txBody>
                <a:bodyPr lIns="0" tIns="0" rIns="0" bIns="0"/>
                <a:lstStyle/>
                <a:p>
                  <a:pPr algn="just" eaLnBrk="1" hangingPunct="1"/>
                  <a:r>
                    <a:rPr lang="zh-CN" altLang="en-US" sz="1800">
                      <a:latin typeface="Times New Roman" pitchFamily="18" charset="0"/>
                    </a:rPr>
                    <a:t>继承或隐藏的成员变量</a:t>
                  </a:r>
                  <a:endParaRPr lang="zh-CN" altLang="en-US" sz="1800"/>
                </a:p>
              </p:txBody>
            </p:sp>
            <p:sp>
              <p:nvSpPr>
                <p:cNvPr id="20" name="Text Box 10"/>
                <p:cNvSpPr txBox="1">
                  <a:spLocks noChangeArrowheads="1"/>
                </p:cNvSpPr>
                <p:nvPr/>
              </p:nvSpPr>
              <p:spPr bwMode="auto">
                <a:xfrm>
                  <a:off x="7138" y="10916"/>
                  <a:ext cx="1871" cy="315"/>
                </a:xfrm>
                <a:prstGeom prst="rect">
                  <a:avLst/>
                </a:prstGeom>
                <a:solidFill>
                  <a:srgbClr val="C0C0C0"/>
                </a:solidFill>
                <a:ln w="9525">
                  <a:solidFill>
                    <a:srgbClr val="000000"/>
                  </a:solidFill>
                  <a:miter lim="800000"/>
                  <a:headEnd/>
                  <a:tailEnd/>
                </a:ln>
              </p:spPr>
              <p:txBody>
                <a:bodyPr lIns="0" tIns="0" rIns="0" bIns="0"/>
                <a:lstStyle/>
                <a:p>
                  <a:pPr algn="just" eaLnBrk="1" hangingPunct="1"/>
                  <a:r>
                    <a:rPr lang="zh-CN" altLang="en-US" sz="2000">
                      <a:latin typeface="Times New Roman" pitchFamily="18" charset="0"/>
                    </a:rPr>
                    <a:t>继承或重写的方法</a:t>
                  </a:r>
                  <a:endParaRPr lang="zh-CN" altLang="en-US" sz="2000"/>
                </a:p>
              </p:txBody>
            </p:sp>
            <p:sp>
              <p:nvSpPr>
                <p:cNvPr id="21" name="Text Box 11"/>
                <p:cNvSpPr txBox="1">
                  <a:spLocks noChangeArrowheads="1"/>
                </p:cNvSpPr>
                <p:nvPr/>
              </p:nvSpPr>
              <p:spPr bwMode="auto">
                <a:xfrm>
                  <a:off x="7132" y="9827"/>
                  <a:ext cx="1326" cy="361"/>
                </a:xfrm>
                <a:prstGeom prst="rect">
                  <a:avLst/>
                </a:prstGeom>
                <a:solidFill>
                  <a:srgbClr val="FFFFFF"/>
                </a:solidFill>
                <a:ln w="9525">
                  <a:solidFill>
                    <a:srgbClr val="000000"/>
                  </a:solidFill>
                  <a:miter lim="800000"/>
                  <a:headEnd/>
                  <a:tailEnd/>
                </a:ln>
              </p:spPr>
              <p:txBody>
                <a:bodyPr lIns="0" tIns="0" rIns="0" bIns="0"/>
                <a:lstStyle/>
                <a:p>
                  <a:pPr algn="just" eaLnBrk="1" hangingPunct="1"/>
                  <a:r>
                    <a:rPr lang="zh-CN" altLang="en-US" sz="2000" dirty="0">
                      <a:latin typeface="Times New Roman" pitchFamily="18" charset="0"/>
                    </a:rPr>
                    <a:t>新增的变量</a:t>
                  </a:r>
                  <a:endParaRPr lang="zh-CN" altLang="en-US" sz="2000" dirty="0"/>
                </a:p>
              </p:txBody>
            </p:sp>
            <p:sp>
              <p:nvSpPr>
                <p:cNvPr id="23" name="Text Box 12"/>
                <p:cNvSpPr txBox="1">
                  <a:spLocks noChangeArrowheads="1"/>
                </p:cNvSpPr>
                <p:nvPr/>
              </p:nvSpPr>
              <p:spPr bwMode="auto">
                <a:xfrm>
                  <a:off x="7146" y="10184"/>
                  <a:ext cx="1317" cy="299"/>
                </a:xfrm>
                <a:prstGeom prst="rect">
                  <a:avLst/>
                </a:prstGeom>
                <a:solidFill>
                  <a:srgbClr val="FFFFFF"/>
                </a:solidFill>
                <a:ln w="9525">
                  <a:solidFill>
                    <a:srgbClr val="000000"/>
                  </a:solidFill>
                  <a:miter lim="800000"/>
                  <a:headEnd/>
                  <a:tailEnd/>
                </a:ln>
              </p:spPr>
              <p:txBody>
                <a:bodyPr lIns="0" tIns="0" rIns="0" bIns="0"/>
                <a:lstStyle/>
                <a:p>
                  <a:pPr algn="just" eaLnBrk="1" hangingPunct="1"/>
                  <a:r>
                    <a:rPr lang="zh-CN" altLang="en-US" sz="2000">
                      <a:latin typeface="Times New Roman" pitchFamily="18" charset="0"/>
                    </a:rPr>
                    <a:t>新增的方法</a:t>
                  </a:r>
                  <a:endParaRPr lang="zh-CN" altLang="en-US" sz="2000"/>
                </a:p>
              </p:txBody>
            </p:sp>
            <p:sp>
              <p:nvSpPr>
                <p:cNvPr id="24" name="Line 13"/>
                <p:cNvSpPr>
                  <a:spLocks noChangeShapeType="1"/>
                </p:cNvSpPr>
                <p:nvPr/>
              </p:nvSpPr>
              <p:spPr bwMode="auto">
                <a:xfrm>
                  <a:off x="6384" y="10139"/>
                  <a:ext cx="735" cy="468"/>
                </a:xfrm>
                <a:prstGeom prst="line">
                  <a:avLst/>
                </a:prstGeom>
                <a:noFill/>
                <a:ln w="9525">
                  <a:solidFill>
                    <a:srgbClr val="000000"/>
                  </a:solidFill>
                  <a:round/>
                  <a:headEnd/>
                  <a:tailEnd type="triangle" w="med" len="med"/>
                </a:ln>
              </p:spPr>
              <p:txBody>
                <a:bodyPr/>
                <a:lstStyle/>
                <a:p>
                  <a:endParaRPr lang="zh-CN" altLang="en-US"/>
                </a:p>
              </p:txBody>
            </p:sp>
            <p:sp>
              <p:nvSpPr>
                <p:cNvPr id="25" name="Line 14"/>
                <p:cNvSpPr>
                  <a:spLocks noChangeShapeType="1"/>
                </p:cNvSpPr>
                <p:nvPr/>
              </p:nvSpPr>
              <p:spPr bwMode="auto">
                <a:xfrm>
                  <a:off x="6384" y="10139"/>
                  <a:ext cx="735" cy="936"/>
                </a:xfrm>
                <a:prstGeom prst="line">
                  <a:avLst/>
                </a:prstGeom>
                <a:noFill/>
                <a:ln w="9525">
                  <a:solidFill>
                    <a:srgbClr val="000000"/>
                  </a:solidFill>
                  <a:round/>
                  <a:headEnd/>
                  <a:tailEnd type="triangle" w="med" len="med"/>
                </a:ln>
              </p:spPr>
              <p:txBody>
                <a:bodyPr/>
                <a:lstStyle/>
                <a:p>
                  <a:endParaRPr lang="zh-CN" altLang="en-US"/>
                </a:p>
              </p:txBody>
            </p:sp>
            <p:sp>
              <p:nvSpPr>
                <p:cNvPr id="26" name="Line 15"/>
                <p:cNvSpPr>
                  <a:spLocks noChangeShapeType="1"/>
                </p:cNvSpPr>
                <p:nvPr/>
              </p:nvSpPr>
              <p:spPr bwMode="auto">
                <a:xfrm>
                  <a:off x="5439" y="10763"/>
                  <a:ext cx="1680" cy="0"/>
                </a:xfrm>
                <a:prstGeom prst="line">
                  <a:avLst/>
                </a:prstGeom>
                <a:noFill/>
                <a:ln w="9525">
                  <a:solidFill>
                    <a:srgbClr val="000000"/>
                  </a:solidFill>
                  <a:round/>
                  <a:headEnd/>
                  <a:tailEnd type="triangle" w="med" len="med"/>
                </a:ln>
              </p:spPr>
              <p:txBody>
                <a:bodyPr/>
                <a:lstStyle/>
                <a:p>
                  <a:endParaRPr lang="zh-CN" altLang="en-US"/>
                </a:p>
              </p:txBody>
            </p:sp>
            <p:sp>
              <p:nvSpPr>
                <p:cNvPr id="27" name="Line 16"/>
                <p:cNvSpPr>
                  <a:spLocks noChangeShapeType="1"/>
                </p:cNvSpPr>
                <p:nvPr/>
              </p:nvSpPr>
              <p:spPr bwMode="auto">
                <a:xfrm>
                  <a:off x="5439" y="10763"/>
                  <a:ext cx="1680" cy="312"/>
                </a:xfrm>
                <a:prstGeom prst="line">
                  <a:avLst/>
                </a:prstGeom>
                <a:noFill/>
                <a:ln w="9525">
                  <a:solidFill>
                    <a:srgbClr val="000000"/>
                  </a:solidFill>
                  <a:round/>
                  <a:headEnd/>
                  <a:tailEnd type="triangle" w="med" len="med"/>
                </a:ln>
              </p:spPr>
              <p:txBody>
                <a:bodyPr/>
                <a:lstStyle/>
                <a:p>
                  <a:endParaRPr lang="zh-CN" altLang="en-US"/>
                </a:p>
              </p:txBody>
            </p:sp>
            <p:sp>
              <p:nvSpPr>
                <p:cNvPr id="28" name="Line 17"/>
                <p:cNvSpPr>
                  <a:spLocks noChangeShapeType="1"/>
                </p:cNvSpPr>
                <p:nvPr/>
              </p:nvSpPr>
              <p:spPr bwMode="auto">
                <a:xfrm flipV="1">
                  <a:off x="5439" y="10335"/>
                  <a:ext cx="1701" cy="428"/>
                </a:xfrm>
                <a:prstGeom prst="line">
                  <a:avLst/>
                </a:prstGeom>
                <a:noFill/>
                <a:ln w="9525">
                  <a:solidFill>
                    <a:srgbClr val="000000"/>
                  </a:solidFill>
                  <a:round/>
                  <a:headEnd/>
                  <a:tailEnd type="triangle" w="med" len="med"/>
                </a:ln>
              </p:spPr>
              <p:txBody>
                <a:bodyPr/>
                <a:lstStyle/>
                <a:p>
                  <a:endParaRPr lang="zh-CN" altLang="en-US"/>
                </a:p>
              </p:txBody>
            </p:sp>
            <p:sp>
              <p:nvSpPr>
                <p:cNvPr id="29" name="Line 18"/>
                <p:cNvSpPr>
                  <a:spLocks noChangeShapeType="1"/>
                </p:cNvSpPr>
                <p:nvPr/>
              </p:nvSpPr>
              <p:spPr bwMode="auto">
                <a:xfrm flipV="1">
                  <a:off x="5439" y="9983"/>
                  <a:ext cx="1680" cy="780"/>
                </a:xfrm>
                <a:prstGeom prst="line">
                  <a:avLst/>
                </a:prstGeom>
                <a:noFill/>
                <a:ln w="9525">
                  <a:solidFill>
                    <a:srgbClr val="000000"/>
                  </a:solidFill>
                  <a:round/>
                  <a:headEnd/>
                  <a:tailEnd type="triangle" w="med" len="med"/>
                </a:ln>
              </p:spPr>
              <p:txBody>
                <a:bodyPr/>
                <a:lstStyle/>
                <a:p>
                  <a:endParaRPr lang="zh-CN" altLang="en-US"/>
                </a:p>
              </p:txBody>
            </p:sp>
          </p:grpSp>
        </p:grpSp>
        <p:sp>
          <p:nvSpPr>
            <p:cNvPr id="10" name="右大括号 9"/>
            <p:cNvSpPr/>
            <p:nvPr/>
          </p:nvSpPr>
          <p:spPr>
            <a:xfrm>
              <a:off x="7643813" y="3714750"/>
              <a:ext cx="214312" cy="2143125"/>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11" name="TextBox 19"/>
            <p:cNvSpPr txBox="1">
              <a:spLocks noChangeArrowheads="1"/>
            </p:cNvSpPr>
            <p:nvPr/>
          </p:nvSpPr>
          <p:spPr bwMode="auto">
            <a:xfrm>
              <a:off x="7727950" y="4500563"/>
              <a:ext cx="1416050" cy="461962"/>
            </a:xfrm>
            <a:prstGeom prst="rect">
              <a:avLst/>
            </a:prstGeom>
            <a:noFill/>
            <a:ln w="9525">
              <a:noFill/>
              <a:miter lim="800000"/>
              <a:headEnd/>
              <a:tailEnd/>
            </a:ln>
          </p:spPr>
          <p:txBody>
            <a:bodyPr wrap="none">
              <a:spAutoFit/>
            </a:bodyPr>
            <a:lstStyle/>
            <a:p>
              <a:pPr eaLnBrk="1" hangingPunct="1"/>
              <a:r>
                <a:rPr lang="zh-CN" altLang="en-US" dirty="0"/>
                <a:t>子类对象</a:t>
              </a:r>
            </a:p>
          </p:txBody>
        </p:sp>
      </p:gr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9"/>
          <p:cNvGrpSpPr>
            <a:grpSpLocks/>
          </p:cNvGrpSpPr>
          <p:nvPr/>
        </p:nvGrpSpPr>
        <p:grpSpPr bwMode="auto">
          <a:xfrm>
            <a:off x="1138791" y="1106670"/>
            <a:ext cx="5375275" cy="695325"/>
            <a:chOff x="624" y="670"/>
            <a:chExt cx="3386" cy="547"/>
          </a:xfrm>
        </p:grpSpPr>
        <p:sp>
          <p:nvSpPr>
            <p:cNvPr id="28680" name="AutoShape 80"/>
            <p:cNvSpPr>
              <a:spLocks noChangeArrowheads="1"/>
            </p:cNvSpPr>
            <p:nvPr/>
          </p:nvSpPr>
          <p:spPr bwMode="gray">
            <a:xfrm>
              <a:off x="624" y="670"/>
              <a:ext cx="1302"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smtClean="0">
                  <a:solidFill>
                    <a:srgbClr val="000000"/>
                  </a:solidFill>
                  <a:ea typeface="宋体" panose="02010600030101010101" pitchFamily="2" charset="-122"/>
                </a:rPr>
                <a:t>注意事项</a:t>
              </a:r>
              <a:endParaRPr lang="en-US" altLang="zh-CN" sz="2800" dirty="0">
                <a:solidFill>
                  <a:srgbClr val="000000"/>
                </a:solidFill>
                <a:ea typeface="宋体" panose="02010600030101010101" pitchFamily="2" charset="-122"/>
              </a:endParaRPr>
            </a:p>
          </p:txBody>
        </p:sp>
      </p:grpSp>
      <p:sp>
        <p:nvSpPr>
          <p:cNvPr id="11" name="Text Box 78"/>
          <p:cNvSpPr txBox="1">
            <a:spLocks noChangeArrowheads="1"/>
          </p:cNvSpPr>
          <p:nvPr/>
        </p:nvSpPr>
        <p:spPr bwMode="gray">
          <a:xfrm>
            <a:off x="1116000" y="2040002"/>
            <a:ext cx="7570787"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上转型对象</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不能操作</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子类新增的</a:t>
            </a:r>
            <a:r>
              <a:rPr lang="zh-CN" altLang="en-US" sz="2800" dirty="0" smtClean="0">
                <a:solidFill>
                  <a:srgbClr val="00B050"/>
                </a:solidFill>
                <a:effectLst>
                  <a:outerShdw blurRad="38100" dist="38100" dir="2700000" algn="tl">
                    <a:srgbClr val="000000">
                      <a:alpha val="43137"/>
                    </a:srgbClr>
                  </a:outerShdw>
                </a:effectLst>
                <a:ea typeface="宋体" panose="02010600030101010101" pitchFamily="2" charset="-122"/>
              </a:rPr>
              <a:t>方法</a:t>
            </a:r>
            <a:r>
              <a:rPr lang="zh-CN" altLang="en-US" sz="2800" dirty="0" smtClean="0">
                <a:solidFill>
                  <a:schemeClr val="tx1"/>
                </a:solidFill>
                <a:ea typeface="宋体" panose="02010600030101010101" pitchFamily="2" charset="-122"/>
              </a:rPr>
              <a:t>和</a:t>
            </a:r>
            <a:r>
              <a:rPr lang="zh-CN" altLang="en-US" sz="2800" dirty="0" smtClean="0">
                <a:solidFill>
                  <a:srgbClr val="00B050"/>
                </a:solidFill>
                <a:effectLst>
                  <a:outerShdw blurRad="38100" dist="38100" dir="2700000" algn="tl">
                    <a:srgbClr val="000000">
                      <a:alpha val="43137"/>
                    </a:srgbClr>
                  </a:outerShdw>
                </a:effectLst>
                <a:ea typeface="宋体" panose="02010600030101010101" pitchFamily="2" charset="-122"/>
              </a:rPr>
              <a:t>成员变量</a:t>
            </a:r>
            <a:r>
              <a:rPr lang="zh-CN" altLang="en-US" sz="2800" dirty="0" smtClean="0">
                <a:solidFill>
                  <a:schemeClr val="tx1"/>
                </a:solidFill>
                <a:ea typeface="宋体" panose="02010600030101010101" pitchFamily="2" charset="-122"/>
              </a:rPr>
              <a:t>。</a:t>
            </a:r>
            <a:endParaRPr lang="zh-CN" altLang="en-US" sz="2800" dirty="0">
              <a:solidFill>
                <a:schemeClr val="tx1"/>
              </a:solidFill>
              <a:ea typeface="宋体" panose="02010600030101010101" pitchFamily="2" charset="-122"/>
            </a:endParaRPr>
          </a:p>
        </p:txBody>
      </p:sp>
      <p:sp>
        <p:nvSpPr>
          <p:cNvPr id="13" name="Text Box 78"/>
          <p:cNvSpPr txBox="1">
            <a:spLocks noChangeArrowheads="1"/>
          </p:cNvSpPr>
          <p:nvPr/>
        </p:nvSpPr>
        <p:spPr bwMode="gray">
          <a:xfrm>
            <a:off x="1116000" y="5817945"/>
            <a:ext cx="757078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hlinkClick r:id="rId3" action="ppaction://hlinkfile"/>
              </a:rPr>
              <a:t>例子</a:t>
            </a:r>
            <a:r>
              <a:rPr lang="en-US" altLang="zh-CN" sz="2800" dirty="0" smtClean="0">
                <a:solidFill>
                  <a:schemeClr val="tx1"/>
                </a:solidFill>
                <a:ea typeface="宋体" panose="02010600030101010101" pitchFamily="2" charset="-122"/>
                <a:hlinkClick r:id="rId3" action="ppaction://hlinkfile"/>
              </a:rPr>
              <a:t>4-8</a:t>
            </a:r>
            <a:r>
              <a:rPr lang="zh-CN" altLang="en-US" sz="2800" dirty="0" smtClean="0">
                <a:solidFill>
                  <a:schemeClr val="tx1"/>
                </a:solidFill>
                <a:ea typeface="宋体" panose="02010600030101010101" pitchFamily="2" charset="-122"/>
              </a:rPr>
              <a:t>。</a:t>
            </a:r>
            <a:endParaRPr lang="en-US" altLang="zh-CN" sz="2800" dirty="0" smtClean="0">
              <a:solidFill>
                <a:schemeClr val="tx1"/>
              </a:solidFill>
              <a:ea typeface="宋体" panose="02010600030101010101" pitchFamily="2" charset="-122"/>
            </a:endParaRPr>
          </a:p>
        </p:txBody>
      </p:sp>
      <p:sp>
        <p:nvSpPr>
          <p:cNvPr id="8" name="Text Box 78"/>
          <p:cNvSpPr txBox="1">
            <a:spLocks noChangeArrowheads="1"/>
          </p:cNvSpPr>
          <p:nvPr/>
        </p:nvSpPr>
        <p:spPr bwMode="gray">
          <a:xfrm>
            <a:off x="1116000" y="3132000"/>
            <a:ext cx="7570787"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上转型对象</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可以操作</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子类继承或隐藏的</a:t>
            </a:r>
            <a:r>
              <a:rPr lang="zh-CN" altLang="en-US" sz="2800" dirty="0" smtClean="0">
                <a:solidFill>
                  <a:srgbClr val="00B050"/>
                </a:solidFill>
                <a:effectLst>
                  <a:outerShdw blurRad="38100" dist="38100" dir="2700000" algn="tl">
                    <a:srgbClr val="000000">
                      <a:alpha val="43137"/>
                    </a:srgbClr>
                  </a:outerShdw>
                </a:effectLst>
                <a:ea typeface="宋体" panose="02010600030101010101" pitchFamily="2" charset="-122"/>
              </a:rPr>
              <a:t>成员变量</a:t>
            </a:r>
            <a:r>
              <a:rPr lang="zh-CN" altLang="en-US" sz="2800" dirty="0" smtClean="0">
                <a:solidFill>
                  <a:schemeClr val="tx1"/>
                </a:solidFill>
                <a:ea typeface="宋体" panose="02010600030101010101" pitchFamily="2" charset="-122"/>
              </a:rPr>
              <a:t>，也</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可以使用</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子类继承或重写的</a:t>
            </a:r>
            <a:r>
              <a:rPr lang="zh-CN" altLang="en-US" sz="2800" dirty="0" smtClean="0">
                <a:solidFill>
                  <a:srgbClr val="00B050"/>
                </a:solidFill>
                <a:effectLst>
                  <a:outerShdw blurRad="38100" dist="38100" dir="2700000" algn="tl">
                    <a:srgbClr val="000000">
                      <a:alpha val="43137"/>
                    </a:srgbClr>
                  </a:outerShdw>
                </a:effectLst>
                <a:ea typeface="宋体" panose="02010600030101010101" pitchFamily="2" charset="-122"/>
              </a:rPr>
              <a:t>方法</a:t>
            </a:r>
            <a:r>
              <a:rPr lang="zh-CN" altLang="en-US" sz="2800" dirty="0" smtClean="0">
                <a:solidFill>
                  <a:schemeClr val="tx1"/>
                </a:solidFill>
                <a:ea typeface="宋体" panose="02010600030101010101" pitchFamily="2" charset="-122"/>
              </a:rPr>
              <a:t>。</a:t>
            </a:r>
            <a:endParaRPr lang="zh-CN" altLang="en-US" sz="2800" dirty="0">
              <a:solidFill>
                <a:schemeClr val="tx1"/>
              </a:solidFill>
              <a:ea typeface="宋体" panose="02010600030101010101" pitchFamily="2" charset="-122"/>
            </a:endParaRPr>
          </a:p>
        </p:txBody>
      </p:sp>
      <p:sp>
        <p:nvSpPr>
          <p:cNvPr id="9" name="Text Box 78"/>
          <p:cNvSpPr txBox="1">
            <a:spLocks noChangeArrowheads="1"/>
          </p:cNvSpPr>
          <p:nvPr/>
        </p:nvSpPr>
        <p:spPr bwMode="gray">
          <a:xfrm>
            <a:off x="1116000" y="4248000"/>
            <a:ext cx="7570787"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可以将对象的</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上转型对象</a:t>
            </a:r>
            <a:r>
              <a:rPr lang="zh-CN" altLang="en-US" sz="2800" dirty="0" smtClean="0">
                <a:solidFill>
                  <a:schemeClr val="tx1"/>
                </a:solidFill>
                <a:ea typeface="宋体" panose="02010600030101010101" pitchFamily="2" charset="-122"/>
              </a:rPr>
              <a:t>再</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强制转换</a:t>
            </a:r>
            <a:r>
              <a:rPr lang="zh-CN" altLang="en-US" sz="2800" dirty="0" smtClean="0">
                <a:solidFill>
                  <a:schemeClr val="tx1"/>
                </a:solidFill>
                <a:ea typeface="宋体" panose="02010600030101010101" pitchFamily="2" charset="-122"/>
              </a:rPr>
              <a:t>到一</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个子类对象</a:t>
            </a:r>
            <a:r>
              <a:rPr lang="zh-CN" altLang="en-US" sz="2800" dirty="0" smtClean="0">
                <a:solidFill>
                  <a:schemeClr val="tx1"/>
                </a:solidFill>
                <a:ea typeface="宋体" panose="02010600030101010101" pitchFamily="2" charset="-122"/>
              </a:rPr>
              <a:t>，这时，该子类对象又具备了子类所有属性和功能。</a:t>
            </a:r>
            <a:endParaRPr lang="zh-CN" altLang="en-US" sz="2800" dirty="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9"/>
          <p:cNvGrpSpPr>
            <a:grpSpLocks/>
          </p:cNvGrpSpPr>
          <p:nvPr/>
        </p:nvGrpSpPr>
        <p:grpSpPr bwMode="auto">
          <a:xfrm>
            <a:off x="1138791" y="1106670"/>
            <a:ext cx="5375275" cy="695325"/>
            <a:chOff x="624" y="670"/>
            <a:chExt cx="3386" cy="547"/>
          </a:xfrm>
        </p:grpSpPr>
        <p:sp>
          <p:nvSpPr>
            <p:cNvPr id="28680" name="AutoShape 80"/>
            <p:cNvSpPr>
              <a:spLocks noChangeArrowheads="1"/>
            </p:cNvSpPr>
            <p:nvPr/>
          </p:nvSpPr>
          <p:spPr bwMode="gray">
            <a:xfrm>
              <a:off x="624" y="670"/>
              <a:ext cx="1302"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smtClean="0">
                  <a:solidFill>
                    <a:srgbClr val="000000"/>
                  </a:solidFill>
                  <a:ea typeface="宋体" panose="02010600030101010101" pitchFamily="2" charset="-122"/>
                </a:rPr>
                <a:t>注意事项</a:t>
              </a:r>
              <a:endParaRPr lang="en-US" altLang="zh-CN" sz="2800" dirty="0">
                <a:solidFill>
                  <a:srgbClr val="000000"/>
                </a:solidFill>
                <a:ea typeface="宋体" panose="02010600030101010101" pitchFamily="2" charset="-122"/>
              </a:endParaRPr>
            </a:p>
          </p:txBody>
        </p:sp>
      </p:grpSp>
      <p:sp>
        <p:nvSpPr>
          <p:cNvPr id="11" name="Text Box 78"/>
          <p:cNvSpPr txBox="1">
            <a:spLocks noChangeArrowheads="1"/>
          </p:cNvSpPr>
          <p:nvPr/>
        </p:nvSpPr>
        <p:spPr bwMode="gray">
          <a:xfrm>
            <a:off x="1116000" y="2040002"/>
            <a:ext cx="7570787"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不要将父类创建的对象和子类对象的上转型对象混淆，</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对象的上转型对象的实体是由子类负责创建的</a:t>
            </a:r>
            <a:r>
              <a:rPr lang="zh-CN" altLang="en-US" sz="2800" dirty="0" smtClean="0">
                <a:solidFill>
                  <a:schemeClr val="tx1"/>
                </a:solidFill>
                <a:ea typeface="宋体" panose="02010600030101010101" pitchFamily="2" charset="-122"/>
              </a:rPr>
              <a:t>，只不过失掉了一些属性和功能而已。</a:t>
            </a:r>
            <a:endParaRPr lang="zh-CN" altLang="en-US" sz="2800" dirty="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body" idx="1"/>
          </p:nvPr>
        </p:nvSpPr>
        <p:spPr>
          <a:xfrm>
            <a:off x="1054100" y="1169986"/>
            <a:ext cx="8619987" cy="3669300"/>
          </a:xfrm>
        </p:spPr>
        <p:txBody>
          <a:bodyPr/>
          <a:lstStyle/>
          <a:p>
            <a:pPr marL="0" indent="0" eaLnBrk="1" hangingPunct="1">
              <a:buClr>
                <a:schemeClr val="accent2"/>
              </a:buClr>
              <a:buNone/>
            </a:pPr>
            <a:r>
              <a:rPr lang="en-US" altLang="zh-CN" sz="2800" dirty="0" smtClean="0">
                <a:solidFill>
                  <a:srgbClr val="FF0000"/>
                </a:solidFill>
                <a:ea typeface="宋体" panose="02010600030101010101" pitchFamily="2" charset="-122"/>
              </a:rPr>
              <a:t>8</a:t>
            </a:r>
            <a:r>
              <a:rPr lang="zh-CN" altLang="en-US" sz="2800" dirty="0" smtClean="0">
                <a:solidFill>
                  <a:schemeClr val="tx1"/>
                </a:solidFill>
                <a:ea typeface="宋体" panose="02010600030101010101" pitchFamily="2" charset="-122"/>
              </a:rPr>
              <a:t>、下列程序运行后结果为：</a:t>
            </a:r>
          </a:p>
          <a:p>
            <a:pPr marL="0" indent="0" eaLnBrk="1" hangingPunct="1">
              <a:buClr>
                <a:schemeClr val="accent2"/>
              </a:buClr>
              <a:buNone/>
            </a:pPr>
            <a:r>
              <a:rPr lang="en-US" altLang="zh-CN" sz="2800" dirty="0" smtClean="0">
                <a:solidFill>
                  <a:schemeClr val="tx1"/>
                </a:solidFill>
                <a:ea typeface="宋体" panose="02010600030101010101" pitchFamily="2" charset="-122"/>
              </a:rPr>
              <a:t>class </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A</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     public </a:t>
            </a:r>
            <a:r>
              <a:rPr lang="en-US" altLang="zh-CN" sz="2800" dirty="0" err="1" smtClean="0">
                <a:solidFill>
                  <a:schemeClr val="tx1"/>
                </a:solidFill>
                <a:ea typeface="宋体" panose="02010600030101010101" pitchFamily="2" charset="-122"/>
              </a:rPr>
              <a:t>int</a:t>
            </a:r>
            <a:r>
              <a:rPr lang="en-US" altLang="zh-CN" sz="2800" dirty="0" smtClean="0">
                <a:solidFill>
                  <a:schemeClr val="tx1"/>
                </a:solidFill>
                <a:ea typeface="宋体" panose="02010600030101010101" pitchFamily="2" charset="-122"/>
              </a:rPr>
              <a:t> </a:t>
            </a:r>
            <a:r>
              <a:rPr lang="en-US" altLang="zh-CN" sz="2800" dirty="0" err="1" smtClean="0">
                <a:solidFill>
                  <a:srgbClr val="0070C0"/>
                </a:solidFill>
                <a:effectLst>
                  <a:outerShdw blurRad="38100" dist="38100" dir="2700000" algn="tl">
                    <a:srgbClr val="000000">
                      <a:alpha val="43137"/>
                    </a:srgbClr>
                  </a:outerShdw>
                </a:effectLst>
                <a:ea typeface="宋体" panose="02010600030101010101" pitchFamily="2" charset="-122"/>
              </a:rPr>
              <a:t>getNumber</a:t>
            </a:r>
            <a:r>
              <a:rPr lang="en-US" altLang="zh-CN" sz="2800" dirty="0" smtClean="0">
                <a:solidFill>
                  <a:schemeClr val="tx1"/>
                </a:solidFill>
                <a:ea typeface="宋体" panose="02010600030101010101" pitchFamily="2" charset="-122"/>
              </a:rPr>
              <a:t>(</a:t>
            </a:r>
            <a:r>
              <a:rPr lang="en-US" altLang="zh-CN" sz="2800" dirty="0" err="1" smtClean="0">
                <a:solidFill>
                  <a:srgbClr val="00B050"/>
                </a:solidFill>
                <a:effectLst>
                  <a:outerShdw blurRad="38100" dist="38100" dir="2700000" algn="tl">
                    <a:srgbClr val="000000">
                      <a:alpha val="43137"/>
                    </a:srgbClr>
                  </a:outerShdw>
                </a:effectLst>
                <a:ea typeface="宋体" panose="02010600030101010101" pitchFamily="2" charset="-122"/>
              </a:rPr>
              <a:t>int</a:t>
            </a:r>
            <a:r>
              <a:rPr lang="en-US" altLang="zh-CN" sz="2800" dirty="0" smtClean="0">
                <a:solidFill>
                  <a:srgbClr val="00B050"/>
                </a:solidFill>
                <a:effectLst>
                  <a:outerShdw blurRad="38100" dist="38100" dir="2700000" algn="tl">
                    <a:srgbClr val="000000">
                      <a:alpha val="43137"/>
                    </a:srgbClr>
                  </a:outerShdw>
                </a:effectLst>
                <a:ea typeface="宋体" panose="02010600030101010101" pitchFamily="2" charset="-122"/>
              </a:rPr>
              <a:t> a</a:t>
            </a:r>
            <a:r>
              <a:rPr lang="en-US" altLang="zh-CN" sz="2800" dirty="0" smtClean="0">
                <a:solidFill>
                  <a:schemeClr val="tx1"/>
                </a:solidFill>
                <a:ea typeface="宋体" panose="02010600030101010101" pitchFamily="2" charset="-122"/>
              </a:rPr>
              <a:t>){</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return a+1;</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public class </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B extends A</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     public </a:t>
            </a:r>
            <a:r>
              <a:rPr lang="en-US" altLang="zh-CN" sz="2800" dirty="0" err="1" smtClean="0">
                <a:solidFill>
                  <a:schemeClr val="tx1"/>
                </a:solidFill>
                <a:ea typeface="宋体" panose="02010600030101010101" pitchFamily="2" charset="-122"/>
              </a:rPr>
              <a:t>int</a:t>
            </a:r>
            <a:r>
              <a:rPr lang="en-US" altLang="zh-CN" sz="2800" dirty="0" smtClean="0">
                <a:solidFill>
                  <a:schemeClr val="tx1"/>
                </a:solidFill>
                <a:ea typeface="宋体" panose="02010600030101010101" pitchFamily="2" charset="-122"/>
              </a:rPr>
              <a:t> </a:t>
            </a:r>
            <a:r>
              <a:rPr lang="en-US" altLang="zh-CN" sz="2800" dirty="0" err="1" smtClean="0">
                <a:solidFill>
                  <a:srgbClr val="0070C0"/>
                </a:solidFill>
                <a:effectLst>
                  <a:outerShdw blurRad="38100" dist="38100" dir="2700000" algn="tl">
                    <a:srgbClr val="000000">
                      <a:alpha val="43137"/>
                    </a:srgbClr>
                  </a:outerShdw>
                </a:effectLst>
                <a:ea typeface="宋体" panose="02010600030101010101" pitchFamily="2" charset="-122"/>
              </a:rPr>
              <a:t>getNumber</a:t>
            </a:r>
            <a:r>
              <a:rPr lang="en-US" altLang="zh-CN" sz="2800" dirty="0" smtClean="0">
                <a:solidFill>
                  <a:schemeClr val="tx1"/>
                </a:solidFill>
                <a:ea typeface="宋体" panose="02010600030101010101" pitchFamily="2" charset="-122"/>
              </a:rPr>
              <a:t>(</a:t>
            </a:r>
            <a:r>
              <a:rPr lang="en-US" altLang="zh-CN" sz="2800" dirty="0" err="1" smtClean="0">
                <a:solidFill>
                  <a:srgbClr val="00B050"/>
                </a:solidFill>
                <a:effectLst>
                  <a:outerShdw blurRad="38100" dist="38100" dir="2700000" algn="tl">
                    <a:srgbClr val="000000">
                      <a:alpha val="43137"/>
                    </a:srgbClr>
                  </a:outerShdw>
                </a:effectLst>
                <a:ea typeface="宋体" panose="02010600030101010101" pitchFamily="2" charset="-122"/>
              </a:rPr>
              <a:t>int</a:t>
            </a:r>
            <a:r>
              <a:rPr lang="en-US" altLang="zh-CN" sz="2800" dirty="0" smtClean="0">
                <a:solidFill>
                  <a:srgbClr val="00B050"/>
                </a:solidFill>
                <a:effectLst>
                  <a:outerShdw blurRad="38100" dist="38100" dir="2700000" algn="tl">
                    <a:srgbClr val="000000">
                      <a:alpha val="43137"/>
                    </a:srgbClr>
                  </a:outerShdw>
                </a:effectLst>
                <a:ea typeface="宋体" panose="02010600030101010101" pitchFamily="2" charset="-122"/>
              </a:rPr>
              <a:t> a</a:t>
            </a:r>
            <a:r>
              <a:rPr lang="en-US" altLang="zh-CN" sz="2800" dirty="0" smtClean="0">
                <a:solidFill>
                  <a:schemeClr val="tx1"/>
                </a:solidFill>
                <a:ea typeface="宋体" panose="02010600030101010101" pitchFamily="2" charset="-122"/>
              </a:rPr>
              <a:t>){</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return a+2;</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     public static void </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main</a:t>
            </a:r>
            <a:r>
              <a:rPr lang="en-US" altLang="zh-CN" sz="2800" dirty="0" smtClean="0">
                <a:solidFill>
                  <a:schemeClr val="tx1"/>
                </a:solidFill>
                <a:ea typeface="宋体" panose="02010600030101010101" pitchFamily="2" charset="-122"/>
              </a:rPr>
              <a:t>(String </a:t>
            </a:r>
            <a:r>
              <a:rPr lang="en-US" altLang="zh-CN" sz="2800" dirty="0" err="1" smtClean="0">
                <a:solidFill>
                  <a:schemeClr val="tx1"/>
                </a:solidFill>
                <a:ea typeface="宋体" panose="02010600030101010101" pitchFamily="2" charset="-122"/>
              </a:rPr>
              <a:t>args</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            </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A </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a</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=new B();</a:t>
            </a:r>
          </a:p>
          <a:p>
            <a:pPr marL="0" indent="0" eaLnBrk="1" hangingPunct="1">
              <a:buClr>
                <a:schemeClr val="accent2"/>
              </a:buClr>
              <a:buNone/>
            </a:pP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           </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System.out.print</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a.getNumber</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(0));</a:t>
            </a:r>
            <a:r>
              <a:rPr lang="en-US" altLang="zh-CN" sz="2800" dirty="0" smtClean="0">
                <a:solidFill>
                  <a:schemeClr val="tx1"/>
                </a:solidFill>
                <a:ea typeface="宋体" panose="02010600030101010101" pitchFamily="2" charset="-122"/>
              </a:rPr>
              <a:t>}  </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                                </a:t>
            </a:r>
          </a:p>
          <a:p>
            <a:pPr marL="0" indent="0" eaLnBrk="1" hangingPunct="1">
              <a:buClr>
                <a:schemeClr val="accent2"/>
              </a:buClr>
              <a:buNone/>
            </a:pPr>
            <a:r>
              <a:rPr lang="en-US" altLang="zh-CN" sz="2800" dirty="0" smtClean="0">
                <a:solidFill>
                  <a:schemeClr val="tx1"/>
                </a:solidFill>
                <a:ea typeface="宋体" panose="02010600030101010101" pitchFamily="2" charset="-122"/>
              </a:rPr>
              <a:t>}</a:t>
            </a:r>
          </a:p>
        </p:txBody>
      </p:sp>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endParaRPr lang="en-US" altLang="zh-CN" sz="3600" dirty="0">
              <a:ea typeface="宋体" panose="02010600030101010101" pitchFamily="2" charset="-122"/>
            </a:endParaRPr>
          </a:p>
        </p:txBody>
      </p:sp>
      <p:sp>
        <p:nvSpPr>
          <p:cNvPr id="4" name="TextBox 3"/>
          <p:cNvSpPr txBox="1"/>
          <p:nvPr/>
        </p:nvSpPr>
        <p:spPr>
          <a:xfrm>
            <a:off x="3206029" y="5950084"/>
            <a:ext cx="3698354" cy="523220"/>
          </a:xfrm>
          <a:prstGeom prst="rect">
            <a:avLst/>
          </a:prstGeom>
          <a:noFill/>
        </p:spPr>
        <p:txBody>
          <a:bodyPr wrap="square" rtlCol="0">
            <a:spAutoFit/>
          </a:bodyPr>
          <a:lstStyle/>
          <a:p>
            <a:r>
              <a:rPr lang="zh-CN" altLang="en-US" sz="2800" dirty="0" smtClean="0">
                <a:solidFill>
                  <a:srgbClr val="FF0000"/>
                </a:solidFill>
                <a:latin typeface="宋体" charset="-122"/>
              </a:rPr>
              <a:t>答案：</a:t>
            </a:r>
            <a:r>
              <a:rPr lang="en-US" altLang="zh-CN" sz="2800" dirty="0" smtClean="0">
                <a:solidFill>
                  <a:srgbClr val="FF0000"/>
                </a:solidFill>
                <a:latin typeface="宋体" charset="-122"/>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1. </a:t>
            </a:r>
            <a:r>
              <a:rPr lang="zh-CN" altLang="en-US" dirty="0" smtClean="0">
                <a:ea typeface="宋体" panose="02010600030101010101" pitchFamily="2" charset="-122"/>
              </a:rPr>
              <a:t>子类与父类</a:t>
            </a:r>
            <a:endParaRPr lang="en-US" altLang="zh-CN" sz="4800" dirty="0">
              <a:ea typeface="宋体" panose="02010600030101010101" pitchFamily="2" charset="-122"/>
            </a:endParaRPr>
          </a:p>
        </p:txBody>
      </p:sp>
      <p:sp>
        <p:nvSpPr>
          <p:cNvPr id="12" name="Rectangle 77"/>
          <p:cNvSpPr>
            <a:spLocks noChangeArrowheads="1"/>
          </p:cNvSpPr>
          <p:nvPr/>
        </p:nvSpPr>
        <p:spPr bwMode="auto">
          <a:xfrm>
            <a:off x="1116000" y="1813109"/>
            <a:ext cx="7400357" cy="5663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chemeClr val="tx1"/>
                </a:solidFill>
                <a:ea typeface="宋体" panose="02010600030101010101" pitchFamily="2" charset="-122"/>
              </a:rPr>
              <a:t> 继承是一种由</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已有的类</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创建</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新类</a:t>
            </a:r>
            <a:r>
              <a:rPr lang="zh-CN" altLang="en-US" sz="2800" dirty="0" smtClean="0">
                <a:solidFill>
                  <a:schemeClr val="tx1"/>
                </a:solidFill>
                <a:ea typeface="宋体" panose="02010600030101010101" pitchFamily="2" charset="-122"/>
              </a:rPr>
              <a:t>的机制。</a:t>
            </a:r>
            <a:endParaRPr lang="zh-CN" altLang="en-US" sz="2800" dirty="0" smtClean="0">
              <a:solidFill>
                <a:srgbClr val="C00000"/>
              </a:solidFill>
              <a:ea typeface="宋体" panose="02010600030101010101" pitchFamily="2" charset="-122"/>
            </a:endParaRPr>
          </a:p>
        </p:txBody>
      </p:sp>
      <p:sp>
        <p:nvSpPr>
          <p:cNvPr id="13" name="Rectangle 3"/>
          <p:cNvSpPr txBox="1">
            <a:spLocks noChangeArrowheads="1"/>
          </p:cNvSpPr>
          <p:nvPr/>
        </p:nvSpPr>
        <p:spPr bwMode="auto">
          <a:xfrm>
            <a:off x="759124" y="4826270"/>
            <a:ext cx="9558068" cy="2238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85000"/>
              <a:buFont typeface="Wingdings" panose="05000000000000000000" pitchFamily="2" charset="2"/>
              <a:buNone/>
              <a:tabLst/>
              <a:defRPr/>
            </a:pPr>
            <a:endParaRPr kumimoji="0" lang="en-US" altLang="zh-CN" sz="2800" b="1" i="0" u="none" strike="noStrike" kern="1200" cap="none" spc="0" normalizeH="0" baseline="0" noProof="0" dirty="0" smtClean="0">
              <a:ln>
                <a:noFill/>
              </a:ln>
              <a:solidFill>
                <a:schemeClr val="accent1"/>
              </a:solidFill>
              <a:effectLst/>
              <a:uLnTx/>
              <a:uFillTx/>
              <a:latin typeface="+mn-lt"/>
              <a:ea typeface="+mn-ea"/>
              <a:cs typeface="+mn-cs"/>
            </a:endParaRPr>
          </a:p>
        </p:txBody>
      </p:sp>
      <p:sp>
        <p:nvSpPr>
          <p:cNvPr id="8" name="Rectangle 77"/>
          <p:cNvSpPr>
            <a:spLocks noChangeArrowheads="1"/>
          </p:cNvSpPr>
          <p:nvPr/>
        </p:nvSpPr>
        <p:spPr bwMode="auto">
          <a:xfrm>
            <a:off x="1116000" y="2448000"/>
            <a:ext cx="7400357" cy="15142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利用继承，我们可以</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先创建</a:t>
            </a:r>
            <a:r>
              <a:rPr lang="zh-CN" altLang="en-US" sz="2800" dirty="0" smtClean="0">
                <a:solidFill>
                  <a:schemeClr val="tx1"/>
                </a:solidFill>
                <a:ea typeface="宋体" panose="02010600030101010101" pitchFamily="2" charset="-122"/>
              </a:rPr>
              <a:t>一个</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共有属性</a:t>
            </a:r>
            <a:r>
              <a:rPr lang="zh-CN" altLang="en-US" sz="2800" dirty="0" smtClean="0">
                <a:solidFill>
                  <a:schemeClr val="tx1"/>
                </a:solidFill>
                <a:ea typeface="宋体" panose="02010600030101010101" pitchFamily="2" charset="-122"/>
              </a:rPr>
              <a:t>的</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一般类</a:t>
            </a:r>
            <a:r>
              <a:rPr lang="zh-CN" altLang="en-US" sz="2800" dirty="0" smtClean="0">
                <a:solidFill>
                  <a:srgbClr val="000000"/>
                </a:solidFill>
                <a:ea typeface="宋体" panose="02010600030101010101" pitchFamily="2" charset="-122"/>
              </a:rPr>
              <a:t>，根据该一般类</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再创建</a:t>
            </a:r>
            <a:r>
              <a:rPr lang="zh-CN" altLang="en-US" sz="2800" dirty="0" smtClean="0">
                <a:solidFill>
                  <a:schemeClr val="tx1"/>
                </a:solidFill>
                <a:ea typeface="宋体" panose="02010600030101010101" pitchFamily="2" charset="-122"/>
              </a:rPr>
              <a:t>具有</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特殊属性</a:t>
            </a:r>
            <a:r>
              <a:rPr lang="zh-CN" altLang="en-US" sz="2800" dirty="0" smtClean="0">
                <a:solidFill>
                  <a:schemeClr val="tx1"/>
                </a:solidFill>
                <a:ea typeface="宋体" panose="02010600030101010101" pitchFamily="2" charset="-122"/>
              </a:rPr>
              <a:t>的</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新类</a:t>
            </a:r>
            <a:r>
              <a:rPr lang="zh-CN" altLang="en-US" sz="2800" dirty="0" smtClean="0">
                <a:solidFill>
                  <a:srgbClr val="000000"/>
                </a:solidFill>
                <a:ea typeface="宋体" panose="02010600030101010101" pitchFamily="2" charset="-122"/>
              </a:rPr>
              <a:t>。</a:t>
            </a:r>
            <a:endPar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endParaRPr>
          </a:p>
        </p:txBody>
      </p:sp>
      <p:sp>
        <p:nvSpPr>
          <p:cNvPr id="14" name="Rectangle 72"/>
          <p:cNvSpPr>
            <a:spLocks noGrp="1" noChangeArrowheads="1"/>
          </p:cNvSpPr>
          <p:nvPr>
            <p:ph type="title"/>
          </p:nvPr>
        </p:nvSpPr>
        <p:spPr>
          <a:xfrm>
            <a:off x="1055688" y="65088"/>
            <a:ext cx="7958137" cy="1011237"/>
          </a:xfrm>
        </p:spPr>
        <p:txBody>
          <a:bodyPr/>
          <a:lstStyle/>
          <a:p>
            <a:pPr eaLnBrk="1" hangingPunct="1"/>
            <a:r>
              <a:rPr lang="zh-CN" altLang="en-US" sz="3600" dirty="0" smtClean="0">
                <a:ea typeface="宋体" panose="02010600030101010101" pitchFamily="2" charset="-122"/>
              </a:rPr>
              <a:t>一、继承</a:t>
            </a:r>
            <a:endParaRPr lang="en-US" altLang="zh-CN" sz="3600" dirty="0">
              <a:ea typeface="宋体" panose="02010600030101010101" pitchFamily="2" charset="-122"/>
            </a:endParaRPr>
          </a:p>
        </p:txBody>
      </p:sp>
      <p:sp>
        <p:nvSpPr>
          <p:cNvPr id="15" name="Rectangle 77"/>
          <p:cNvSpPr>
            <a:spLocks noChangeArrowheads="1"/>
          </p:cNvSpPr>
          <p:nvPr/>
        </p:nvSpPr>
        <p:spPr bwMode="auto">
          <a:xfrm>
            <a:off x="1116000" y="4032000"/>
            <a:ext cx="7400357" cy="104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新类</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继承</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一般类的状态和行为</a:t>
            </a:r>
            <a:r>
              <a:rPr lang="zh-CN" altLang="en-US" sz="2800" dirty="0" smtClean="0">
                <a:solidFill>
                  <a:srgbClr val="000000"/>
                </a:solidFill>
                <a:ea typeface="宋体" panose="02010600030101010101" pitchFamily="2" charset="-122"/>
              </a:rPr>
              <a:t>，并根据需要</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增加它自己的</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新的状态和行为</a:t>
            </a:r>
            <a:r>
              <a:rPr lang="zh-CN" altLang="en-US" sz="2800" dirty="0" smtClean="0">
                <a:solidFill>
                  <a:srgbClr val="000000"/>
                </a:solidFill>
                <a:ea typeface="宋体" panose="02010600030101010101" pitchFamily="2" charset="-122"/>
              </a:rPr>
              <a:t>。</a:t>
            </a:r>
            <a:endPar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endParaRPr>
          </a:p>
        </p:txBody>
      </p:sp>
      <p:sp>
        <p:nvSpPr>
          <p:cNvPr id="16" name="AutoShape 52"/>
          <p:cNvSpPr>
            <a:spLocks noChangeArrowheads="1"/>
          </p:cNvSpPr>
          <p:nvPr/>
        </p:nvSpPr>
        <p:spPr bwMode="gray">
          <a:xfrm>
            <a:off x="1332959" y="5299734"/>
            <a:ext cx="7254450" cy="1154076"/>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pPr>
            <a:r>
              <a:rPr lang="zh-CN" altLang="en-US" sz="2800" dirty="0" smtClean="0">
                <a:solidFill>
                  <a:schemeClr val="tx1"/>
                </a:solidFill>
                <a:ea typeface="宋体" panose="02010600030101010101" pitchFamily="2" charset="-122"/>
              </a:rPr>
              <a:t>   由继承而得到的类称为</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子类</a:t>
            </a:r>
            <a:r>
              <a:rPr lang="zh-CN" altLang="en-US" sz="2800" dirty="0" smtClean="0">
                <a:solidFill>
                  <a:schemeClr val="tx1"/>
                </a:solidFill>
                <a:ea typeface="宋体" panose="02010600030101010101" pitchFamily="2" charset="-122"/>
              </a:rPr>
              <a:t>，被继承的类</a:t>
            </a:r>
            <a:endParaRPr lang="en-US" altLang="zh-CN" sz="2800" dirty="0" smtClean="0">
              <a:solidFill>
                <a:schemeClr val="tx1"/>
              </a:solidFill>
              <a:ea typeface="宋体" panose="02010600030101010101" pitchFamily="2" charset="-122"/>
            </a:endParaRPr>
          </a:p>
          <a:p>
            <a:pPr eaLnBrk="1" hangingPunct="1">
              <a:spcBef>
                <a:spcPct val="0"/>
              </a:spcBef>
              <a:buSzTx/>
              <a:buNone/>
            </a:pPr>
            <a:r>
              <a:rPr lang="zh-CN" altLang="en-US" sz="2800" dirty="0" smtClean="0">
                <a:solidFill>
                  <a:schemeClr val="tx1"/>
                </a:solidFill>
                <a:ea typeface="宋体" panose="02010600030101010101" pitchFamily="2" charset="-122"/>
              </a:rPr>
              <a:t>称为</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父类</a:t>
            </a:r>
            <a:r>
              <a:rPr lang="zh-CN" altLang="en-US" sz="2800" dirty="0" smtClean="0">
                <a:solidFill>
                  <a:schemeClr val="tx1"/>
                </a:solidFill>
                <a:ea typeface="宋体" panose="02010600030101010101" pitchFamily="2" charset="-122"/>
              </a:rPr>
              <a:t>（</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超类</a:t>
            </a:r>
            <a:r>
              <a:rPr lang="zh-CN" altLang="en-US" sz="2800" dirty="0" smtClean="0">
                <a:solidFill>
                  <a:schemeClr val="tx1"/>
                </a:solidFill>
                <a:ea typeface="宋体" panose="02010600030101010101" pitchFamily="2" charset="-122"/>
              </a:rPr>
              <a:t>）</a:t>
            </a:r>
            <a:endPar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endParaRPr>
          </a:p>
        </p:txBody>
      </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15" grpId="0"/>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body" idx="1"/>
          </p:nvPr>
        </p:nvSpPr>
        <p:spPr>
          <a:xfrm>
            <a:off x="1054100" y="1169986"/>
            <a:ext cx="8619987" cy="3669300"/>
          </a:xfrm>
        </p:spPr>
        <p:txBody>
          <a:bodyPr/>
          <a:lstStyle/>
          <a:p>
            <a:pPr marL="0" indent="0" eaLnBrk="1" hangingPunct="1">
              <a:buClr>
                <a:schemeClr val="accent2"/>
              </a:buClr>
              <a:buNone/>
            </a:pPr>
            <a:r>
              <a:rPr lang="en-US" altLang="zh-CN" sz="2800" dirty="0" smtClean="0">
                <a:solidFill>
                  <a:srgbClr val="FF0000"/>
                </a:solidFill>
                <a:ea typeface="宋体" panose="02010600030101010101" pitchFamily="2" charset="-122"/>
              </a:rPr>
              <a:t>9</a:t>
            </a:r>
            <a:r>
              <a:rPr lang="zh-CN" altLang="en-US" sz="2800" dirty="0" smtClean="0">
                <a:solidFill>
                  <a:schemeClr val="tx1"/>
                </a:solidFill>
                <a:ea typeface="宋体" panose="02010600030101010101" pitchFamily="2" charset="-122"/>
              </a:rPr>
              <a:t>、下列程序有无错误，若有，请指出错误。</a:t>
            </a:r>
          </a:p>
          <a:p>
            <a:pPr marL="0" indent="0" eaLnBrk="1" hangingPunct="1">
              <a:buClr>
                <a:schemeClr val="accent2"/>
              </a:buClr>
              <a:buNone/>
            </a:pPr>
            <a:r>
              <a:rPr lang="en-US" altLang="zh-CN" sz="2800" dirty="0" smtClean="0">
                <a:solidFill>
                  <a:schemeClr val="tx1"/>
                </a:solidFill>
                <a:ea typeface="宋体" panose="02010600030101010101" pitchFamily="2" charset="-122"/>
              </a:rPr>
              <a:t>class </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J_SuperClass</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class </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J_SubClass</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 extends </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J_SuperClass</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public </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class </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J_Test</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    public static void </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main</a:t>
            </a:r>
            <a:r>
              <a:rPr lang="en-US" altLang="zh-CN" sz="2800" dirty="0" smtClean="0">
                <a:solidFill>
                  <a:schemeClr val="tx1"/>
                </a:solidFill>
                <a:ea typeface="宋体" panose="02010600030101010101" pitchFamily="2" charset="-122"/>
              </a:rPr>
              <a:t>(</a:t>
            </a:r>
            <a:r>
              <a:rPr lang="en-US" altLang="zh-CN" sz="2800" dirty="0" err="1" smtClean="0">
                <a:solidFill>
                  <a:schemeClr val="tx1"/>
                </a:solidFill>
                <a:ea typeface="宋体" panose="02010600030101010101" pitchFamily="2" charset="-122"/>
              </a:rPr>
              <a:t>Strin</a:t>
            </a:r>
            <a:r>
              <a:rPr lang="en-US" altLang="zh-CN" sz="2800" dirty="0" smtClean="0">
                <a:solidFill>
                  <a:schemeClr val="tx1"/>
                </a:solidFill>
                <a:ea typeface="宋体" panose="02010600030101010101" pitchFamily="2" charset="-122"/>
              </a:rPr>
              <a:t> </a:t>
            </a:r>
            <a:r>
              <a:rPr lang="en-US" altLang="zh-CN" sz="2800" dirty="0" err="1" smtClean="0">
                <a:solidFill>
                  <a:schemeClr val="tx1"/>
                </a:solidFill>
                <a:ea typeface="宋体" panose="02010600030101010101" pitchFamily="2" charset="-122"/>
              </a:rPr>
              <a:t>args</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        </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J_SuperClass</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 a=new </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J_SuperClass</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a:t>
            </a:r>
          </a:p>
          <a:p>
            <a:pPr marL="0" indent="0" eaLnBrk="1" hangingPunct="1">
              <a:buClr>
                <a:schemeClr val="accent2"/>
              </a:buClr>
              <a:buNone/>
            </a:pP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        </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J_SubClass</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 b=new </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J_SubClass</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a:t>
            </a:r>
          </a:p>
          <a:p>
            <a:pPr marL="0" indent="0" eaLnBrk="1" hangingPunct="1">
              <a:buClr>
                <a:schemeClr val="accent2"/>
              </a:buClr>
              <a:buNone/>
            </a:pP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        b=a;</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a:t>
            </a:r>
          </a:p>
        </p:txBody>
      </p:sp>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endParaRPr lang="en-US" altLang="zh-CN" sz="3600" dirty="0">
              <a:ea typeface="宋体" panose="02010600030101010101" pitchFamily="2" charset="-122"/>
            </a:endParaRPr>
          </a:p>
        </p:txBody>
      </p:sp>
      <p:sp>
        <p:nvSpPr>
          <p:cNvPr id="4" name="TextBox 3"/>
          <p:cNvSpPr txBox="1"/>
          <p:nvPr/>
        </p:nvSpPr>
        <p:spPr>
          <a:xfrm>
            <a:off x="780880" y="5976588"/>
            <a:ext cx="8734181" cy="523220"/>
          </a:xfrm>
          <a:prstGeom prst="rect">
            <a:avLst/>
          </a:prstGeom>
          <a:noFill/>
        </p:spPr>
        <p:txBody>
          <a:bodyPr wrap="square" rtlCol="0">
            <a:spAutoFit/>
          </a:bodyPr>
          <a:lstStyle/>
          <a:p>
            <a:r>
              <a:rPr lang="zh-CN" altLang="en-US" sz="2800" dirty="0" smtClean="0">
                <a:solidFill>
                  <a:srgbClr val="FF0000"/>
                </a:solidFill>
                <a:latin typeface="宋体" charset="-122"/>
              </a:rPr>
              <a:t>答案：</a:t>
            </a:r>
            <a:r>
              <a:rPr lang="en-US" altLang="zh-CN" sz="2800" dirty="0" smtClean="0">
                <a:solidFill>
                  <a:srgbClr val="FF0000"/>
                </a:solidFill>
                <a:latin typeface="宋体" charset="-122"/>
              </a:rPr>
              <a:t>b=a;</a:t>
            </a:r>
            <a:r>
              <a:rPr lang="zh-CN" altLang="en-US" sz="2800" dirty="0" smtClean="0">
                <a:solidFill>
                  <a:srgbClr val="FF0000"/>
                </a:solidFill>
                <a:latin typeface="宋体" charset="-122"/>
              </a:rPr>
              <a:t>语句错。父类对象不能赋值给子类对象。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3.</a:t>
            </a:r>
            <a:r>
              <a:rPr lang="zh-CN" altLang="en-US" dirty="0" smtClean="0">
                <a:ea typeface="宋体" panose="02010600030101010101" pitchFamily="2" charset="-122"/>
              </a:rPr>
              <a:t>继承与多态</a:t>
            </a:r>
            <a:endParaRPr lang="en-US" altLang="zh-CN" sz="4800" dirty="0">
              <a:ea typeface="宋体" panose="02010600030101010101" pitchFamily="2" charset="-122"/>
            </a:endParaRPr>
          </a:p>
        </p:txBody>
      </p:sp>
      <p:sp>
        <p:nvSpPr>
          <p:cNvPr id="12" name="Rectangle 77"/>
          <p:cNvSpPr>
            <a:spLocks noChangeArrowheads="1"/>
          </p:cNvSpPr>
          <p:nvPr/>
        </p:nvSpPr>
        <p:spPr bwMode="auto">
          <a:xfrm>
            <a:off x="1116000" y="1728000"/>
            <a:ext cx="7400357" cy="1988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chemeClr val="tx1"/>
                </a:solidFill>
                <a:ea typeface="宋体" panose="02010600030101010101" pitchFamily="2" charset="-122"/>
              </a:rPr>
              <a:t> 和继承有关的多态性是指</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父类的某个方法</a:t>
            </a:r>
            <a:r>
              <a:rPr lang="zh-CN" altLang="en-US" sz="2800" dirty="0" smtClean="0">
                <a:solidFill>
                  <a:schemeClr val="tx1"/>
                </a:solidFill>
                <a:ea typeface="宋体" panose="02010600030101010101" pitchFamily="2" charset="-122"/>
              </a:rPr>
              <a:t>被其</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子类重写</a:t>
            </a:r>
            <a:r>
              <a:rPr lang="zh-CN" altLang="en-US" sz="2800" dirty="0" smtClean="0">
                <a:solidFill>
                  <a:schemeClr val="tx1"/>
                </a:solidFill>
                <a:ea typeface="宋体" panose="02010600030101010101" pitchFamily="2" charset="-122"/>
              </a:rPr>
              <a:t>时，可以</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产生自己的功能行为</a:t>
            </a:r>
            <a:r>
              <a:rPr lang="zh-CN" altLang="en-US" sz="2800" dirty="0" smtClean="0">
                <a:solidFill>
                  <a:schemeClr val="tx1"/>
                </a:solidFill>
                <a:ea typeface="宋体" panose="02010600030101010101" pitchFamily="2" charset="-122"/>
              </a:rPr>
              <a:t>，即同一个操作被不同类型对象调用时可能产生不同的行为。</a:t>
            </a:r>
            <a:endParaRPr lang="zh-CN" altLang="en-US" sz="2800" dirty="0" smtClean="0">
              <a:solidFill>
                <a:srgbClr val="C00000"/>
              </a:solidFill>
              <a:ea typeface="宋体" panose="02010600030101010101" pitchFamily="2" charset="-122"/>
            </a:endParaRPr>
          </a:p>
        </p:txBody>
      </p:sp>
      <p:sp>
        <p:nvSpPr>
          <p:cNvPr id="13" name="Rectangle 3"/>
          <p:cNvSpPr txBox="1">
            <a:spLocks noChangeArrowheads="1"/>
          </p:cNvSpPr>
          <p:nvPr/>
        </p:nvSpPr>
        <p:spPr bwMode="auto">
          <a:xfrm>
            <a:off x="759124" y="4826270"/>
            <a:ext cx="9558068" cy="2238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85000"/>
              <a:buFont typeface="Wingdings" panose="05000000000000000000" pitchFamily="2" charset="2"/>
              <a:buNone/>
              <a:tabLst/>
              <a:defRPr/>
            </a:pPr>
            <a:endParaRPr kumimoji="0" lang="en-US" altLang="zh-CN" sz="2800" b="1" i="0" u="none" strike="noStrike" kern="1200" cap="none" spc="0" normalizeH="0" baseline="0" noProof="0" dirty="0" smtClean="0">
              <a:ln>
                <a:noFill/>
              </a:ln>
              <a:solidFill>
                <a:schemeClr val="accent1"/>
              </a:solidFill>
              <a:effectLst/>
              <a:uLnTx/>
              <a:uFillTx/>
              <a:latin typeface="+mn-lt"/>
              <a:ea typeface="+mn-ea"/>
              <a:cs typeface="+mn-cs"/>
            </a:endParaRPr>
          </a:p>
        </p:txBody>
      </p:sp>
      <p:sp>
        <p:nvSpPr>
          <p:cNvPr id="8" name="Rectangle 77"/>
          <p:cNvSpPr>
            <a:spLocks noChangeArrowheads="1"/>
          </p:cNvSpPr>
          <p:nvPr/>
        </p:nvSpPr>
        <p:spPr bwMode="auto">
          <a:xfrm>
            <a:off x="1116000" y="3780000"/>
            <a:ext cx="7400357" cy="1988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chemeClr val="tx1"/>
                </a:solidFill>
                <a:latin typeface="宋体" pitchFamily="2" charset="-122"/>
                <a:ea typeface="宋体" pitchFamily="2" charset="-122"/>
              </a:rPr>
              <a:t> 当我们把子类创建的对象的引用放到一个父类的对象中时，就得到了该对象的一个</a:t>
            </a:r>
            <a:r>
              <a:rPr lang="zh-CN" altLang="en-US" sz="2800" dirty="0" smtClean="0">
                <a:solidFill>
                  <a:srgbClr val="C00000"/>
                </a:solidFill>
                <a:latin typeface="宋体" pitchFamily="2" charset="-122"/>
                <a:ea typeface="宋体" pitchFamily="2" charset="-122"/>
              </a:rPr>
              <a:t>上转型对象</a:t>
            </a:r>
            <a:r>
              <a:rPr lang="zh-CN" altLang="en-US" sz="2800" dirty="0" smtClean="0">
                <a:solidFill>
                  <a:schemeClr val="tx1"/>
                </a:solidFill>
                <a:latin typeface="宋体" pitchFamily="2" charset="-122"/>
                <a:ea typeface="宋体" pitchFamily="2" charset="-122"/>
              </a:rPr>
              <a:t>，那么这个上转型对象在调用这个方法时就可能具有</a:t>
            </a:r>
            <a:r>
              <a:rPr lang="zh-CN" altLang="en-US" sz="2800" dirty="0" smtClean="0">
                <a:solidFill>
                  <a:srgbClr val="0070C0"/>
                </a:solidFill>
                <a:effectLst>
                  <a:outerShdw blurRad="38100" dist="38100" dir="2700000" algn="tl">
                    <a:srgbClr val="000000">
                      <a:alpha val="43137"/>
                    </a:srgbClr>
                  </a:outerShdw>
                </a:effectLst>
                <a:latin typeface="宋体" pitchFamily="2" charset="-122"/>
                <a:ea typeface="宋体" pitchFamily="2" charset="-122"/>
              </a:rPr>
              <a:t>多种形态 </a:t>
            </a:r>
            <a:r>
              <a:rPr lang="zh-CN" altLang="en-US" sz="2800" dirty="0" smtClean="0">
                <a:solidFill>
                  <a:schemeClr val="tx1"/>
                </a:solidFill>
                <a:latin typeface="宋体" pitchFamily="2" charset="-122"/>
                <a:ea typeface="宋体" pitchFamily="2" charset="-122"/>
              </a:rPr>
              <a:t>。</a:t>
            </a:r>
            <a:endParaRPr lang="zh-CN" altLang="en-US" sz="2800" dirty="0" smtClean="0">
              <a:solidFill>
                <a:schemeClr val="tx1"/>
              </a:solidFill>
              <a:effectLst>
                <a:outerShdw blurRad="38100" dist="38100" dir="2700000" algn="tl">
                  <a:srgbClr val="000000">
                    <a:alpha val="43137"/>
                  </a:srgbClr>
                </a:outerShdw>
              </a:effectLst>
              <a:latin typeface="宋体" pitchFamily="2" charset="-122"/>
              <a:ea typeface="宋体" pitchFamily="2" charset="-122"/>
            </a:endParaRPr>
          </a:p>
        </p:txBody>
      </p:sp>
      <p:sp>
        <p:nvSpPr>
          <p:cNvPr id="15" name="Rectangle 77"/>
          <p:cNvSpPr>
            <a:spLocks noChangeArrowheads="1"/>
          </p:cNvSpPr>
          <p:nvPr/>
        </p:nvSpPr>
        <p:spPr bwMode="auto">
          <a:xfrm>
            <a:off x="1116000" y="5940000"/>
            <a:ext cx="7400357" cy="5663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a:t>
            </a:r>
            <a:r>
              <a:rPr lang="zh-CN" altLang="en-US" sz="2800" dirty="0" smtClean="0">
                <a:solidFill>
                  <a:srgbClr val="000000"/>
                </a:solidFill>
                <a:ea typeface="宋体" panose="02010600030101010101" pitchFamily="2" charset="-122"/>
                <a:hlinkClick r:id="rId3" action="ppaction://hlinkfile"/>
              </a:rPr>
              <a:t>例子</a:t>
            </a:r>
            <a:r>
              <a:rPr lang="en-US" altLang="zh-CN" sz="2800" dirty="0" smtClean="0">
                <a:solidFill>
                  <a:srgbClr val="000000"/>
                </a:solidFill>
                <a:ea typeface="宋体" panose="02010600030101010101" pitchFamily="2" charset="-122"/>
                <a:hlinkClick r:id="rId3" action="ppaction://hlinkfile"/>
              </a:rPr>
              <a:t>4-9</a:t>
            </a:r>
            <a:r>
              <a:rPr lang="zh-CN" altLang="en-US" sz="2800" dirty="0" smtClean="0">
                <a:solidFill>
                  <a:srgbClr val="000000"/>
                </a:solidFill>
                <a:ea typeface="宋体" panose="02010600030101010101" pitchFamily="2" charset="-122"/>
              </a:rPr>
              <a:t>。</a:t>
            </a:r>
            <a:endPar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endParaRPr>
          </a:p>
        </p:txBody>
      </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1.</a:t>
            </a:r>
            <a:r>
              <a:rPr lang="zh-CN" altLang="en-US" dirty="0" smtClean="0">
                <a:latin typeface="宋体" charset="-122"/>
              </a:rPr>
              <a:t>抽象类</a:t>
            </a:r>
            <a:endParaRPr lang="en-US" altLang="zh-CN" sz="4800" dirty="0">
              <a:ea typeface="宋体" panose="02010600030101010101" pitchFamily="2" charset="-122"/>
            </a:endParaRPr>
          </a:p>
        </p:txBody>
      </p:sp>
      <p:sp>
        <p:nvSpPr>
          <p:cNvPr id="12" name="Rectangle 77"/>
          <p:cNvSpPr>
            <a:spLocks noChangeArrowheads="1"/>
          </p:cNvSpPr>
          <p:nvPr/>
        </p:nvSpPr>
        <p:spPr bwMode="auto">
          <a:xfrm>
            <a:off x="1235269" y="1799857"/>
            <a:ext cx="7400357" cy="104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smtClean="0">
                <a:solidFill>
                  <a:schemeClr val="tx1"/>
                </a:solidFill>
                <a:ea typeface="宋体" panose="02010600030101010101" pitchFamily="2" charset="-122"/>
              </a:rPr>
              <a:t>    用关键字</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abstract</a:t>
            </a:r>
            <a:r>
              <a:rPr lang="zh-CN" altLang="en-US" sz="2800" dirty="0" smtClean="0">
                <a:solidFill>
                  <a:schemeClr val="tx1"/>
                </a:solidFill>
                <a:ea typeface="宋体" panose="02010600030101010101" pitchFamily="2" charset="-122"/>
              </a:rPr>
              <a:t>修饰类称为</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abstract</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sz="2800" dirty="0" smtClean="0">
                <a:solidFill>
                  <a:schemeClr val="tx1"/>
                </a:solidFill>
                <a:ea typeface="宋体" panose="02010600030101010101" pitchFamily="2" charset="-122"/>
              </a:rPr>
              <a:t>（抽象类） 。如：</a:t>
            </a:r>
            <a:endParaRPr lang="zh-CN" altLang="en-US" sz="2800" dirty="0" smtClean="0">
              <a:solidFill>
                <a:srgbClr val="C00000"/>
              </a:solidFill>
              <a:ea typeface="宋体" panose="02010600030101010101" pitchFamily="2" charset="-122"/>
            </a:endParaRPr>
          </a:p>
        </p:txBody>
      </p:sp>
      <p:sp>
        <p:nvSpPr>
          <p:cNvPr id="13" name="Rectangle 3"/>
          <p:cNvSpPr txBox="1">
            <a:spLocks noChangeArrowheads="1"/>
          </p:cNvSpPr>
          <p:nvPr/>
        </p:nvSpPr>
        <p:spPr bwMode="auto">
          <a:xfrm>
            <a:off x="759124" y="4826270"/>
            <a:ext cx="9558068" cy="2238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85000"/>
              <a:buFont typeface="Wingdings" panose="05000000000000000000" pitchFamily="2" charset="2"/>
              <a:buNone/>
              <a:tabLst/>
              <a:defRPr/>
            </a:pPr>
            <a:endParaRPr kumimoji="0" lang="en-US" altLang="zh-CN" sz="2800" b="1" i="0" u="none" strike="noStrike" kern="1200" cap="none" spc="0" normalizeH="0" baseline="0" noProof="0" dirty="0" smtClean="0">
              <a:ln>
                <a:noFill/>
              </a:ln>
              <a:solidFill>
                <a:schemeClr val="accent1"/>
              </a:solidFill>
              <a:effectLst/>
              <a:uLnTx/>
              <a:uFillTx/>
              <a:latin typeface="+mn-lt"/>
              <a:ea typeface="+mn-ea"/>
              <a:cs typeface="+mn-cs"/>
            </a:endParaRPr>
          </a:p>
        </p:txBody>
      </p:sp>
      <p:sp>
        <p:nvSpPr>
          <p:cNvPr id="14" name="Rectangle 72"/>
          <p:cNvSpPr>
            <a:spLocks noGrp="1" noChangeArrowheads="1"/>
          </p:cNvSpPr>
          <p:nvPr>
            <p:ph type="title"/>
          </p:nvPr>
        </p:nvSpPr>
        <p:spPr>
          <a:xfrm>
            <a:off x="1055688" y="65088"/>
            <a:ext cx="7958137" cy="1011237"/>
          </a:xfrm>
        </p:spPr>
        <p:txBody>
          <a:bodyPr/>
          <a:lstStyle/>
          <a:p>
            <a:pPr eaLnBrk="1" hangingPunct="1"/>
            <a:r>
              <a:rPr lang="zh-CN" altLang="en-US" sz="3600" dirty="0" smtClean="0">
                <a:ea typeface="宋体" panose="02010600030101010101" pitchFamily="2" charset="-122"/>
              </a:rPr>
              <a:t>三、抽象类</a:t>
            </a:r>
            <a:endParaRPr lang="en-US" altLang="zh-CN" sz="3600" dirty="0">
              <a:ea typeface="宋体" panose="02010600030101010101" pitchFamily="2" charset="-122"/>
            </a:endParaRPr>
          </a:p>
        </p:txBody>
      </p:sp>
      <p:sp>
        <p:nvSpPr>
          <p:cNvPr id="16" name="AutoShape 52"/>
          <p:cNvSpPr>
            <a:spLocks noChangeArrowheads="1"/>
          </p:cNvSpPr>
          <p:nvPr/>
        </p:nvSpPr>
        <p:spPr bwMode="gray">
          <a:xfrm>
            <a:off x="2393132" y="3021497"/>
            <a:ext cx="3464329" cy="1948068"/>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pP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abstract </a:t>
            </a:r>
            <a:r>
              <a:rPr lang="en-US" altLang="zh-CN" sz="2800" dirty="0" smtClean="0">
                <a:solidFill>
                  <a:schemeClr val="tx1"/>
                </a:solidFill>
                <a:ea typeface="宋体" panose="02010600030101010101" pitchFamily="2" charset="-122"/>
              </a:rPr>
              <a:t> class  A </a:t>
            </a:r>
          </a:p>
          <a:p>
            <a:pPr eaLnBrk="1" hangingPunct="1">
              <a:spcBef>
                <a:spcPct val="0"/>
              </a:spcBef>
              <a:buSzTx/>
              <a:buNone/>
            </a:pPr>
            <a:r>
              <a:rPr lang="en-US" altLang="zh-CN" sz="2800" dirty="0" smtClean="0">
                <a:solidFill>
                  <a:schemeClr val="tx1"/>
                </a:solidFill>
                <a:ea typeface="宋体" panose="02010600030101010101" pitchFamily="2" charset="-122"/>
              </a:rPr>
              <a:t>{ </a:t>
            </a:r>
          </a:p>
          <a:p>
            <a:pPr eaLnBrk="1" hangingPunct="1">
              <a:spcBef>
                <a:spcPct val="0"/>
              </a:spcBef>
              <a:buSzTx/>
              <a:buNone/>
            </a:pPr>
            <a:r>
              <a:rPr lang="en-US" altLang="zh-CN" sz="2800" dirty="0" smtClean="0">
                <a:solidFill>
                  <a:schemeClr val="tx1"/>
                </a:solidFill>
                <a:ea typeface="宋体" panose="02010600030101010101" pitchFamily="2" charset="-122"/>
              </a:rPr>
              <a:t>        ……</a:t>
            </a:r>
          </a:p>
          <a:p>
            <a:pPr eaLnBrk="1" hangingPunct="1">
              <a:spcBef>
                <a:spcPct val="0"/>
              </a:spcBef>
              <a:buSzTx/>
              <a:buNone/>
            </a:pPr>
            <a:r>
              <a:rPr lang="en-US" altLang="zh-CN" sz="2800" dirty="0" smtClean="0">
                <a:solidFill>
                  <a:schemeClr val="tx1"/>
                </a:solidFill>
                <a:ea typeface="宋体" panose="02010600030101010101" pitchFamily="2" charset="-122"/>
              </a:rPr>
              <a:t> }</a:t>
            </a:r>
          </a:p>
        </p:txBody>
      </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9"/>
          <p:cNvSpPr txBox="1">
            <a:spLocks noChangeArrowheads="1"/>
          </p:cNvSpPr>
          <p:nvPr/>
        </p:nvSpPr>
        <p:spPr bwMode="auto">
          <a:xfrm>
            <a:off x="1083119" y="1045462"/>
            <a:ext cx="6034283"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2.</a:t>
            </a:r>
            <a:r>
              <a:rPr lang="zh-CN" altLang="en-US" dirty="0" smtClean="0">
                <a:ea typeface="宋体" panose="02010600030101010101" pitchFamily="2" charset="-122"/>
              </a:rPr>
              <a:t>抽象类的特点</a:t>
            </a:r>
            <a:endParaRPr lang="en-US" altLang="zh-CN" sz="3000" dirty="0">
              <a:ea typeface="宋体" panose="02010600030101010101" pitchFamily="2" charset="-122"/>
            </a:endParaRPr>
          </a:p>
        </p:txBody>
      </p:sp>
      <p:sp>
        <p:nvSpPr>
          <p:cNvPr id="12" name="Rectangle 77"/>
          <p:cNvSpPr>
            <a:spLocks noChangeArrowheads="1"/>
          </p:cNvSpPr>
          <p:nvPr/>
        </p:nvSpPr>
        <p:spPr bwMode="auto">
          <a:xfrm>
            <a:off x="1116000" y="1656000"/>
            <a:ext cx="7400357" cy="566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abstract</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sz="2800" dirty="0" smtClean="0">
                <a:solidFill>
                  <a:schemeClr val="tx1"/>
                </a:solidFill>
                <a:ea typeface="宋体" panose="02010600030101010101" pitchFamily="2" charset="-122"/>
              </a:rPr>
              <a:t>中</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可以</a:t>
            </a:r>
            <a:r>
              <a:rPr lang="zh-CN" altLang="en-US" sz="2800" dirty="0" smtClean="0">
                <a:solidFill>
                  <a:schemeClr val="tx1"/>
                </a:solidFill>
                <a:ea typeface="宋体" panose="02010600030101010101" pitchFamily="2" charset="-122"/>
              </a:rPr>
              <a:t>有</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abstract</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方法</a:t>
            </a:r>
          </a:p>
        </p:txBody>
      </p:sp>
      <p:sp>
        <p:nvSpPr>
          <p:cNvPr id="13" name="Rectangle 3"/>
          <p:cNvSpPr txBox="1">
            <a:spLocks noChangeArrowheads="1"/>
          </p:cNvSpPr>
          <p:nvPr/>
        </p:nvSpPr>
        <p:spPr bwMode="auto">
          <a:xfrm>
            <a:off x="1673523" y="5738618"/>
            <a:ext cx="9558068" cy="22387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85000"/>
              <a:buFont typeface="Wingdings" panose="05000000000000000000" pitchFamily="2" charset="2"/>
              <a:buNone/>
              <a:tabLst/>
              <a:defRPr/>
            </a:pPr>
            <a:endParaRPr kumimoji="0" lang="en-US" altLang="zh-CN" sz="2800" b="1" i="0" u="none" strike="noStrike" kern="1200" cap="none" spc="0" normalizeH="0" baseline="0" noProof="0" dirty="0" smtClean="0">
              <a:ln>
                <a:noFill/>
              </a:ln>
              <a:solidFill>
                <a:schemeClr val="accent1"/>
              </a:solidFill>
              <a:effectLst/>
              <a:uLnTx/>
              <a:uFillTx/>
              <a:latin typeface="+mn-lt"/>
              <a:ea typeface="+mn-ea"/>
              <a:cs typeface="+mn-cs"/>
            </a:endParaRPr>
          </a:p>
        </p:txBody>
      </p:sp>
      <p:sp>
        <p:nvSpPr>
          <p:cNvPr id="6" name="矩形 5"/>
          <p:cNvSpPr/>
          <p:nvPr/>
        </p:nvSpPr>
        <p:spPr>
          <a:xfrm>
            <a:off x="1116000" y="2196000"/>
            <a:ext cx="7539234" cy="1815882"/>
          </a:xfrm>
          <a:prstGeom prst="rect">
            <a:avLst/>
          </a:prstGeom>
        </p:spPr>
        <p:txBody>
          <a:bodyPr wrap="square">
            <a:spAutoFit/>
          </a:bodyPr>
          <a:lstStyle/>
          <a:p>
            <a:r>
              <a:rPr lang="zh-CN" altLang="en-US" sz="2800" dirty="0" smtClean="0"/>
              <a:t>     和普通的类相比，抽象类可以有</a:t>
            </a:r>
            <a:r>
              <a:rPr lang="en-US" altLang="zh-CN" sz="2800" dirty="0" smtClean="0"/>
              <a:t>abstract</a:t>
            </a:r>
            <a:r>
              <a:rPr lang="zh-CN" altLang="en-US" sz="2800" dirty="0" smtClean="0"/>
              <a:t>方法，也可以有非</a:t>
            </a:r>
            <a:r>
              <a:rPr lang="en-US" altLang="zh-CN" sz="2800" dirty="0" smtClean="0"/>
              <a:t>abstract</a:t>
            </a:r>
            <a:r>
              <a:rPr lang="zh-CN" altLang="en-US" sz="2800" dirty="0" smtClean="0"/>
              <a:t>方法。对于</a:t>
            </a:r>
            <a:r>
              <a:rPr lang="en-US" altLang="zh-CN" sz="2800" dirty="0" smtClean="0"/>
              <a:t>abstract</a:t>
            </a:r>
            <a:r>
              <a:rPr lang="zh-CN" altLang="en-US" sz="2800" dirty="0" smtClean="0"/>
              <a:t>方法，只允许声明，不允许实现，而且不允许使用</a:t>
            </a:r>
            <a:r>
              <a:rPr lang="en-US" altLang="zh-CN" sz="2800" dirty="0" smtClean="0"/>
              <a:t>final</a:t>
            </a:r>
            <a:r>
              <a:rPr lang="zh-CN" altLang="en-US" sz="2800" dirty="0" smtClean="0"/>
              <a:t>和</a:t>
            </a:r>
            <a:r>
              <a:rPr lang="en-US" altLang="zh-CN" sz="2800" dirty="0" smtClean="0"/>
              <a:t>abstract</a:t>
            </a:r>
            <a:r>
              <a:rPr lang="zh-CN" altLang="en-US" sz="2800" dirty="0" smtClean="0"/>
              <a:t>同时修饰一个方法。</a:t>
            </a:r>
            <a:endParaRPr lang="en-US" altLang="zh-CN" sz="2800" dirty="0" smtClean="0"/>
          </a:p>
        </p:txBody>
      </p:sp>
      <p:sp>
        <p:nvSpPr>
          <p:cNvPr id="8" name="Rectangle 77"/>
          <p:cNvSpPr>
            <a:spLocks noChangeArrowheads="1"/>
          </p:cNvSpPr>
          <p:nvPr/>
        </p:nvSpPr>
        <p:spPr bwMode="auto">
          <a:xfrm>
            <a:off x="1116000" y="4119265"/>
            <a:ext cx="7400357" cy="5257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en-US" altLang="zh-CN" sz="2800" dirty="0" smtClean="0">
                <a:solidFill>
                  <a:srgbClr val="000000"/>
                </a:solidFill>
                <a:ea typeface="宋体" panose="02010600030101010101" pitchFamily="2" charset="-122"/>
              </a:rPr>
              <a:t> </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abstract</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不能</a:t>
            </a:r>
            <a:r>
              <a:rPr lang="zh-CN" altLang="en-US" sz="2800" dirty="0" smtClean="0">
                <a:solidFill>
                  <a:schemeClr val="tx1"/>
                </a:solidFill>
                <a:ea typeface="宋体" panose="02010600030101010101" pitchFamily="2" charset="-122"/>
              </a:rPr>
              <a:t>用</a:t>
            </a:r>
            <a:r>
              <a:rPr lang="en-US" altLang="zh-CN" sz="2800" dirty="0" smtClean="0">
                <a:solidFill>
                  <a:schemeClr val="tx1"/>
                </a:solidFill>
                <a:ea typeface="宋体" panose="02010600030101010101" pitchFamily="2" charset="-122"/>
              </a:rPr>
              <a:t>new</a:t>
            </a:r>
            <a:r>
              <a:rPr lang="zh-CN" altLang="en-US" sz="2800" dirty="0" smtClean="0">
                <a:solidFill>
                  <a:schemeClr val="tx1"/>
                </a:solidFill>
                <a:ea typeface="宋体" panose="02010600030101010101" pitchFamily="2" charset="-122"/>
              </a:rPr>
              <a:t>运算</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创建对象</a:t>
            </a:r>
          </a:p>
        </p:txBody>
      </p:sp>
      <p:sp>
        <p:nvSpPr>
          <p:cNvPr id="14" name="Rectangle 77"/>
          <p:cNvSpPr>
            <a:spLocks noChangeArrowheads="1"/>
          </p:cNvSpPr>
          <p:nvPr/>
        </p:nvSpPr>
        <p:spPr bwMode="auto">
          <a:xfrm>
            <a:off x="1116000" y="4684233"/>
            <a:ext cx="7716573" cy="19882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abstract</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类的非</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abstract</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子类必须要重写它中的全部</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abstract</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方法</a:t>
            </a:r>
            <a:r>
              <a:rPr lang="zh-CN" altLang="en-US" sz="2800" dirty="0" smtClean="0">
                <a:solidFill>
                  <a:schemeClr val="tx1"/>
                </a:solidFill>
                <a:ea typeface="宋体" panose="02010600030101010101" pitchFamily="2" charset="-122"/>
              </a:rPr>
              <a:t>。因此，可以让</a:t>
            </a:r>
            <a:r>
              <a:rPr lang="en-US" altLang="zh-CN" sz="2800" dirty="0" smtClean="0">
                <a:solidFill>
                  <a:schemeClr val="tx1"/>
                </a:solidFill>
                <a:ea typeface="宋体" panose="02010600030101010101" pitchFamily="2" charset="-122"/>
              </a:rPr>
              <a:t>abstract</a:t>
            </a:r>
            <a:r>
              <a:rPr lang="zh-CN" altLang="en-US" sz="2800" dirty="0" smtClean="0">
                <a:solidFill>
                  <a:schemeClr val="tx1"/>
                </a:solidFill>
                <a:ea typeface="宋体" panose="02010600030101010101" pitchFamily="2" charset="-122"/>
              </a:rPr>
              <a:t>类声明的对象成为其子类对象的</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上转型对象</a:t>
            </a:r>
            <a:r>
              <a:rPr lang="zh-CN" altLang="en-US" sz="2800" dirty="0" smtClean="0">
                <a:solidFill>
                  <a:schemeClr val="tx1"/>
                </a:solidFill>
                <a:ea typeface="宋体" panose="02010600030101010101" pitchFamily="2" charset="-122"/>
              </a:rPr>
              <a:t>，并调用子类重写的方法。</a:t>
            </a:r>
          </a:p>
        </p:txBody>
      </p:sp>
    </p:spTree>
    <p:extLst>
      <p:ext uri="{BB962C8B-B14F-4D97-AF65-F5344CB8AC3E}">
        <p14:creationId xmlns="" xmlns:p14="http://schemas.microsoft.com/office/powerpoint/2010/main" val="2116717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P spid="8" grpId="0"/>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9"/>
          <p:cNvGrpSpPr>
            <a:grpSpLocks/>
          </p:cNvGrpSpPr>
          <p:nvPr/>
        </p:nvGrpSpPr>
        <p:grpSpPr bwMode="auto">
          <a:xfrm>
            <a:off x="1168001" y="1188000"/>
            <a:ext cx="5287963" cy="695325"/>
            <a:chOff x="640" y="719"/>
            <a:chExt cx="3331" cy="547"/>
          </a:xfrm>
        </p:grpSpPr>
        <p:sp>
          <p:nvSpPr>
            <p:cNvPr id="28680" name="AutoShape 80"/>
            <p:cNvSpPr>
              <a:spLocks noChangeArrowheads="1"/>
            </p:cNvSpPr>
            <p:nvPr/>
          </p:nvSpPr>
          <p:spPr bwMode="gray">
            <a:xfrm>
              <a:off x="640" y="719"/>
              <a:ext cx="1134"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668" y="773"/>
              <a:ext cx="3303"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smtClean="0">
                  <a:solidFill>
                    <a:srgbClr val="000000"/>
                  </a:solidFill>
                  <a:ea typeface="宋体" panose="02010600030101010101" pitchFamily="2" charset="-122"/>
                </a:rPr>
                <a:t>注意事项</a:t>
              </a:r>
              <a:endParaRPr lang="en-US" altLang="zh-CN" sz="2800" dirty="0">
                <a:solidFill>
                  <a:srgbClr val="000000"/>
                </a:solidFill>
                <a:ea typeface="宋体" panose="02010600030101010101" pitchFamily="2" charset="-122"/>
              </a:endParaRPr>
            </a:p>
          </p:txBody>
        </p:sp>
      </p:grpSp>
      <p:sp>
        <p:nvSpPr>
          <p:cNvPr id="9" name="Text Box 78"/>
          <p:cNvSpPr txBox="1">
            <a:spLocks noChangeArrowheads="1"/>
          </p:cNvSpPr>
          <p:nvPr/>
        </p:nvSpPr>
        <p:spPr bwMode="gray">
          <a:xfrm>
            <a:off x="1116000" y="2016000"/>
            <a:ext cx="7391896"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abstract</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也可以没有</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abstract</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方法。</a:t>
            </a:r>
            <a:endParaRPr lang="zh-CN" altLang="en-US" sz="2800" dirty="0" smtClean="0">
              <a:solidFill>
                <a:schemeClr val="tx1"/>
              </a:solidFill>
              <a:ea typeface="宋体" panose="02010600030101010101" pitchFamily="2" charset="-122"/>
            </a:endParaRPr>
          </a:p>
        </p:txBody>
      </p:sp>
      <p:sp>
        <p:nvSpPr>
          <p:cNvPr id="12" name="矩形 11"/>
          <p:cNvSpPr>
            <a:spLocks noChangeArrowheads="1"/>
          </p:cNvSpPr>
          <p:nvPr/>
        </p:nvSpPr>
        <p:spPr bwMode="auto">
          <a:xfrm>
            <a:off x="1115999" y="2700000"/>
            <a:ext cx="7595494"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如果一个</a:t>
            </a:r>
            <a:r>
              <a:rPr lang="en-US" altLang="zh-CN" sz="2800" dirty="0" smtClean="0">
                <a:solidFill>
                  <a:schemeClr val="tx1"/>
                </a:solidFill>
                <a:ea typeface="宋体" panose="02010600030101010101" pitchFamily="2" charset="-122"/>
              </a:rPr>
              <a:t>abstract</a:t>
            </a:r>
            <a:r>
              <a:rPr lang="zh-CN" altLang="en-US" sz="2800" dirty="0" smtClean="0">
                <a:solidFill>
                  <a:schemeClr val="tx1"/>
                </a:solidFill>
                <a:ea typeface="宋体" panose="02010600030101010101" pitchFamily="2" charset="-122"/>
              </a:rPr>
              <a:t>类是</a:t>
            </a:r>
            <a:r>
              <a:rPr lang="en-US" altLang="zh-CN" sz="2800" dirty="0" smtClean="0">
                <a:solidFill>
                  <a:schemeClr val="tx1"/>
                </a:solidFill>
                <a:ea typeface="宋体" panose="02010600030101010101" pitchFamily="2" charset="-122"/>
              </a:rPr>
              <a:t>abstract</a:t>
            </a:r>
            <a:r>
              <a:rPr lang="zh-CN" altLang="en-US" sz="2800" dirty="0" smtClean="0">
                <a:solidFill>
                  <a:schemeClr val="tx1"/>
                </a:solidFill>
                <a:ea typeface="宋体" panose="02010600030101010101" pitchFamily="2" charset="-122"/>
              </a:rPr>
              <a:t>类的子类，它可以</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重写</a:t>
            </a:r>
            <a:r>
              <a:rPr lang="zh-CN" altLang="en-US" sz="2800" dirty="0" smtClean="0">
                <a:solidFill>
                  <a:schemeClr val="tx1"/>
                </a:solidFill>
                <a:ea typeface="宋体" panose="02010600030101010101" pitchFamily="2" charset="-122"/>
              </a:rPr>
              <a:t>父类的</a:t>
            </a:r>
            <a:r>
              <a:rPr lang="en-US" altLang="zh-CN" sz="2800" dirty="0" smtClean="0">
                <a:solidFill>
                  <a:schemeClr val="tx1"/>
                </a:solidFill>
                <a:ea typeface="宋体" panose="02010600030101010101" pitchFamily="2" charset="-122"/>
              </a:rPr>
              <a:t>abstract</a:t>
            </a:r>
            <a:r>
              <a:rPr lang="zh-CN" altLang="en-US" sz="2800" dirty="0" smtClean="0">
                <a:solidFill>
                  <a:schemeClr val="tx1"/>
                </a:solidFill>
                <a:ea typeface="宋体" panose="02010600030101010101" pitchFamily="2" charset="-122"/>
              </a:rPr>
              <a:t>方法，也可以</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继承</a:t>
            </a:r>
            <a:r>
              <a:rPr lang="zh-CN" altLang="en-US" sz="2800" dirty="0" smtClean="0">
                <a:solidFill>
                  <a:schemeClr val="tx1"/>
                </a:solidFill>
                <a:ea typeface="宋体" panose="02010600030101010101" pitchFamily="2" charset="-122"/>
              </a:rPr>
              <a:t>这个</a:t>
            </a:r>
            <a:r>
              <a:rPr lang="en-US" altLang="zh-CN" sz="2800" dirty="0" smtClean="0">
                <a:solidFill>
                  <a:schemeClr val="tx1"/>
                </a:solidFill>
                <a:ea typeface="宋体" panose="02010600030101010101" pitchFamily="2" charset="-122"/>
              </a:rPr>
              <a:t>abstract</a:t>
            </a:r>
            <a:r>
              <a:rPr lang="zh-CN" altLang="en-US" sz="2800" dirty="0" smtClean="0">
                <a:solidFill>
                  <a:schemeClr val="tx1"/>
                </a:solidFill>
                <a:ea typeface="宋体" panose="02010600030101010101" pitchFamily="2" charset="-122"/>
              </a:rPr>
              <a:t>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body" idx="1"/>
          </p:nvPr>
        </p:nvSpPr>
        <p:spPr>
          <a:xfrm>
            <a:off x="1054100" y="1169986"/>
            <a:ext cx="7268265" cy="2673144"/>
          </a:xfrm>
        </p:spPr>
        <p:txBody>
          <a:bodyPr/>
          <a:lstStyle/>
          <a:p>
            <a:pPr marL="0" indent="0" eaLnBrk="1" hangingPunct="1">
              <a:buClr>
                <a:schemeClr val="accent2"/>
              </a:buClr>
              <a:buNone/>
            </a:pPr>
            <a:r>
              <a:rPr lang="en-US" altLang="zh-CN" sz="2800" dirty="0" smtClean="0">
                <a:solidFill>
                  <a:srgbClr val="FF0000"/>
                </a:solidFill>
                <a:ea typeface="宋体" panose="02010600030101010101" pitchFamily="2" charset="-122"/>
              </a:rPr>
              <a:t>10</a:t>
            </a:r>
            <a:r>
              <a:rPr lang="zh-CN" altLang="en-US" sz="2800" dirty="0" smtClean="0">
                <a:solidFill>
                  <a:schemeClr val="tx1"/>
                </a:solidFill>
                <a:ea typeface="宋体" panose="02010600030101010101" pitchFamily="2" charset="-122"/>
              </a:rPr>
              <a:t>、判断下列说法是否正确。</a:t>
            </a:r>
          </a:p>
          <a:p>
            <a:pPr marL="0" indent="0" eaLnBrk="1" hangingPunct="1">
              <a:buClr>
                <a:schemeClr val="accent2"/>
              </a:buClr>
              <a:buNone/>
            </a:pPr>
            <a:r>
              <a:rPr lang="en-US" altLang="zh-CN" sz="2800" dirty="0" smtClean="0">
                <a:solidFill>
                  <a:schemeClr val="tx1"/>
                </a:solidFill>
                <a:ea typeface="宋体" panose="02010600030101010101" pitchFamily="2" charset="-122"/>
              </a:rPr>
              <a:t>A. </a:t>
            </a:r>
            <a:r>
              <a:rPr lang="zh-CN" altLang="en-US" sz="2800" dirty="0" smtClean="0">
                <a:solidFill>
                  <a:schemeClr val="tx1"/>
                </a:solidFill>
                <a:ea typeface="宋体" panose="02010600030101010101" pitchFamily="2" charset="-122"/>
              </a:rPr>
              <a:t>抽象方法不能含有方法体，并且必须在抽象类中。</a:t>
            </a:r>
          </a:p>
          <a:p>
            <a:pPr marL="0" indent="0" eaLnBrk="1" hangingPunct="1">
              <a:buClr>
                <a:schemeClr val="accent2"/>
              </a:buClr>
              <a:buNone/>
            </a:pPr>
            <a:r>
              <a:rPr lang="en-US" altLang="zh-CN" sz="2800" dirty="0" smtClean="0">
                <a:solidFill>
                  <a:schemeClr val="tx1"/>
                </a:solidFill>
                <a:ea typeface="宋体" panose="02010600030101010101" pitchFamily="2" charset="-122"/>
              </a:rPr>
              <a:t>B. </a:t>
            </a:r>
            <a:r>
              <a:rPr lang="zh-CN" altLang="en-US" sz="2800" dirty="0" smtClean="0">
                <a:solidFill>
                  <a:schemeClr val="tx1"/>
                </a:solidFill>
                <a:ea typeface="宋体" panose="02010600030101010101" pitchFamily="2" charset="-122"/>
              </a:rPr>
              <a:t>抽象类是不能实例化的。抽象类的实例化，应当通过其不具有抽象属性的子类来创建。</a:t>
            </a:r>
          </a:p>
        </p:txBody>
      </p:sp>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endParaRPr lang="en-US" altLang="zh-CN" sz="3600" dirty="0">
              <a:ea typeface="宋体" panose="02010600030101010101" pitchFamily="2" charset="-122"/>
            </a:endParaRPr>
          </a:p>
        </p:txBody>
      </p:sp>
      <p:sp>
        <p:nvSpPr>
          <p:cNvPr id="4" name="TextBox 3"/>
          <p:cNvSpPr txBox="1"/>
          <p:nvPr/>
        </p:nvSpPr>
        <p:spPr>
          <a:xfrm>
            <a:off x="1271211" y="4611614"/>
            <a:ext cx="3698354" cy="523220"/>
          </a:xfrm>
          <a:prstGeom prst="rect">
            <a:avLst/>
          </a:prstGeom>
          <a:noFill/>
        </p:spPr>
        <p:txBody>
          <a:bodyPr wrap="square" rtlCol="0">
            <a:spAutoFit/>
          </a:bodyPr>
          <a:lstStyle/>
          <a:p>
            <a:r>
              <a:rPr lang="zh-CN" altLang="en-US" sz="2800" dirty="0" smtClean="0">
                <a:solidFill>
                  <a:srgbClr val="FF0000"/>
                </a:solidFill>
                <a:latin typeface="宋体" charset="-122"/>
              </a:rPr>
              <a:t>答案：都对。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body" idx="1"/>
          </p:nvPr>
        </p:nvSpPr>
        <p:spPr>
          <a:xfrm>
            <a:off x="1054100" y="1169985"/>
            <a:ext cx="8619987" cy="4674223"/>
          </a:xfrm>
        </p:spPr>
        <p:txBody>
          <a:bodyPr/>
          <a:lstStyle/>
          <a:p>
            <a:pPr marL="0" indent="0" eaLnBrk="1" hangingPunct="1">
              <a:buClr>
                <a:schemeClr val="accent2"/>
              </a:buClr>
              <a:buNone/>
            </a:pPr>
            <a:r>
              <a:rPr lang="en-US" altLang="zh-CN" sz="2800" dirty="0" smtClean="0">
                <a:solidFill>
                  <a:srgbClr val="FF0000"/>
                </a:solidFill>
                <a:ea typeface="宋体" panose="02010600030101010101" pitchFamily="2" charset="-122"/>
              </a:rPr>
              <a:t>11</a:t>
            </a:r>
            <a:r>
              <a:rPr lang="zh-CN" altLang="en-US" sz="2800" dirty="0" smtClean="0">
                <a:solidFill>
                  <a:schemeClr val="tx1"/>
                </a:solidFill>
                <a:ea typeface="宋体" panose="02010600030101010101" pitchFamily="2" charset="-122"/>
              </a:rPr>
              <a:t>、</a:t>
            </a:r>
            <a:r>
              <a:rPr lang="zh-CN" altLang="en-US" sz="2400" dirty="0" smtClean="0">
                <a:solidFill>
                  <a:schemeClr val="tx1"/>
                </a:solidFill>
                <a:ea typeface="宋体" panose="02010600030101010101" pitchFamily="2" charset="-122"/>
              </a:rPr>
              <a:t>下列程序是否正确，如果正确，请写出运行结果：</a:t>
            </a:r>
          </a:p>
          <a:p>
            <a:pPr marL="0" indent="0" eaLnBrk="1" hangingPunct="1">
              <a:buClr>
                <a:schemeClr val="accent2"/>
              </a:buClr>
              <a:buNone/>
            </a:pPr>
            <a:r>
              <a:rPr lang="en-US" altLang="zh-CN" sz="2400" dirty="0" smtClean="0">
                <a:solidFill>
                  <a:srgbClr val="C00000"/>
                </a:solidFill>
                <a:effectLst>
                  <a:outerShdw blurRad="38100" dist="38100" dir="2700000" algn="tl">
                    <a:srgbClr val="000000">
                      <a:alpha val="43137"/>
                    </a:srgbClr>
                  </a:outerShdw>
                </a:effectLst>
                <a:ea typeface="宋体" panose="02010600030101010101" pitchFamily="2" charset="-122"/>
              </a:rPr>
              <a:t>abstract</a:t>
            </a:r>
            <a:r>
              <a:rPr lang="en-US" altLang="zh-CN" sz="2400" dirty="0" smtClean="0">
                <a:solidFill>
                  <a:schemeClr val="tx1"/>
                </a:solidFill>
                <a:ea typeface="宋体" panose="02010600030101010101" pitchFamily="2" charset="-122"/>
              </a:rPr>
              <a:t> class </a:t>
            </a:r>
            <a:r>
              <a:rPr lang="en-US" altLang="zh-CN" sz="2400" dirty="0" err="1" smtClean="0">
                <a:solidFill>
                  <a:srgbClr val="C00000"/>
                </a:solidFill>
                <a:effectLst>
                  <a:outerShdw blurRad="38100" dist="38100" dir="2700000" algn="tl">
                    <a:srgbClr val="000000">
                      <a:alpha val="43137"/>
                    </a:srgbClr>
                  </a:outerShdw>
                </a:effectLst>
                <a:ea typeface="宋体" panose="02010600030101010101" pitchFamily="2" charset="-122"/>
              </a:rPr>
              <a:t>J_Class</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     </a:t>
            </a:r>
            <a:r>
              <a:rPr lang="en-US" altLang="zh-CN" sz="2400" dirty="0" err="1" smtClean="0">
                <a:solidFill>
                  <a:schemeClr val="tx1"/>
                </a:solidFill>
                <a:ea typeface="宋体" panose="02010600030101010101" pitchFamily="2" charset="-122"/>
              </a:rPr>
              <a:t>int</a:t>
            </a:r>
            <a:r>
              <a:rPr lang="en-US" altLang="zh-CN" sz="2400" dirty="0" smtClean="0">
                <a:solidFill>
                  <a:schemeClr val="tx1"/>
                </a:solidFill>
                <a:ea typeface="宋体" panose="02010600030101010101" pitchFamily="2" charset="-122"/>
              </a:rPr>
              <a:t> </a:t>
            </a:r>
            <a:r>
              <a:rPr lang="en-US" altLang="zh-CN" sz="2400" dirty="0" err="1" smtClean="0">
                <a:solidFill>
                  <a:srgbClr val="0070C0"/>
                </a:solidFill>
                <a:effectLst>
                  <a:outerShdw blurRad="38100" dist="38100" dir="2700000" algn="tl">
                    <a:srgbClr val="000000">
                      <a:alpha val="43137"/>
                    </a:srgbClr>
                  </a:outerShdw>
                </a:effectLst>
                <a:ea typeface="宋体" panose="02010600030101010101" pitchFamily="2" charset="-122"/>
              </a:rPr>
              <a:t>mb_method</a:t>
            </a:r>
            <a:r>
              <a:rPr lang="en-US" altLang="zh-CN" sz="2400" dirty="0" smtClean="0">
                <a:solidFill>
                  <a:schemeClr val="tx1"/>
                </a:solidFill>
                <a:ea typeface="宋体" panose="02010600030101010101" pitchFamily="2" charset="-122"/>
              </a:rPr>
              <a:t>(){</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return 5;</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class </a:t>
            </a:r>
            <a:r>
              <a:rPr lang="en-US" altLang="zh-CN" sz="2400" dirty="0" err="1" smtClean="0">
                <a:solidFill>
                  <a:srgbClr val="C00000"/>
                </a:solidFill>
                <a:effectLst>
                  <a:outerShdw blurRad="38100" dist="38100" dir="2700000" algn="tl">
                    <a:srgbClr val="000000">
                      <a:alpha val="43137"/>
                    </a:srgbClr>
                  </a:outerShdw>
                </a:effectLst>
                <a:ea typeface="宋体" panose="02010600030101010101" pitchFamily="2" charset="-122"/>
              </a:rPr>
              <a:t>J_Test</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     public static void </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main</a:t>
            </a:r>
            <a:r>
              <a:rPr lang="en-US" altLang="zh-CN" sz="2400" dirty="0" smtClean="0">
                <a:solidFill>
                  <a:schemeClr val="tx1"/>
                </a:solidFill>
                <a:ea typeface="宋体" panose="02010600030101010101" pitchFamily="2" charset="-122"/>
              </a:rPr>
              <a:t>(String </a:t>
            </a:r>
            <a:r>
              <a:rPr lang="en-US" altLang="zh-CN" sz="2400" dirty="0" err="1" smtClean="0">
                <a:solidFill>
                  <a:schemeClr val="tx1"/>
                </a:solidFill>
                <a:ea typeface="宋体" panose="02010600030101010101" pitchFamily="2" charset="-122"/>
              </a:rPr>
              <a:t>args</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        </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J_Class</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 a=new </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J_Class</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a:t>
            </a:r>
          </a:p>
          <a:p>
            <a:pPr marL="0" indent="0" eaLnBrk="1" hangingPunct="1">
              <a:buClr>
                <a:schemeClr val="accent2"/>
              </a:buClr>
              <a:buNone/>
            </a:pP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        </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J_Class</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 b=new </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J_Class</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a:t>
            </a:r>
          </a:p>
          <a:p>
            <a:pPr marL="0" indent="0" eaLnBrk="1" hangingPunct="1">
              <a:buClr>
                <a:schemeClr val="accent2"/>
              </a:buClr>
              <a:buNone/>
            </a:pP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        </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System.out.print</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a.mb_method</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b.mb_method</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a:t>
            </a:r>
            <a:r>
              <a:rPr lang="en-US" altLang="zh-CN" sz="2400" dirty="0" smtClean="0">
                <a:solidFill>
                  <a:schemeClr val="tx1"/>
                </a:solidFill>
                <a:ea typeface="宋体" panose="02010600030101010101" pitchFamily="2" charset="-122"/>
              </a:rPr>
              <a:t>} </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                                 </a:t>
            </a:r>
          </a:p>
          <a:p>
            <a:pPr marL="0" indent="0" eaLnBrk="1" hangingPunct="1">
              <a:buClr>
                <a:schemeClr val="accent2"/>
              </a:buClr>
              <a:buNone/>
            </a:pPr>
            <a:r>
              <a:rPr lang="en-US" altLang="zh-CN" sz="2400" dirty="0" smtClean="0">
                <a:solidFill>
                  <a:schemeClr val="tx1"/>
                </a:solidFill>
                <a:ea typeface="宋体" panose="02010600030101010101" pitchFamily="2" charset="-122"/>
              </a:rPr>
              <a:t>}</a:t>
            </a:r>
          </a:p>
        </p:txBody>
      </p:sp>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endParaRPr lang="en-US" altLang="zh-CN" sz="3600" dirty="0">
              <a:ea typeface="宋体" panose="02010600030101010101" pitchFamily="2" charset="-122"/>
            </a:endParaRPr>
          </a:p>
        </p:txBody>
      </p:sp>
      <p:sp>
        <p:nvSpPr>
          <p:cNvPr id="4" name="TextBox 3"/>
          <p:cNvSpPr txBox="1"/>
          <p:nvPr/>
        </p:nvSpPr>
        <p:spPr>
          <a:xfrm>
            <a:off x="2039836" y="5585841"/>
            <a:ext cx="5460894" cy="954107"/>
          </a:xfrm>
          <a:prstGeom prst="rect">
            <a:avLst/>
          </a:prstGeom>
          <a:noFill/>
        </p:spPr>
        <p:txBody>
          <a:bodyPr wrap="square" rtlCol="0">
            <a:spAutoFit/>
          </a:bodyPr>
          <a:lstStyle/>
          <a:p>
            <a:r>
              <a:rPr lang="zh-CN" altLang="en-US" sz="2800" dirty="0" smtClean="0">
                <a:solidFill>
                  <a:srgbClr val="FF0000"/>
                </a:solidFill>
                <a:latin typeface="宋体" charset="-122"/>
              </a:rPr>
              <a:t>答案：错误。</a:t>
            </a:r>
            <a:r>
              <a:rPr lang="en-US" altLang="zh-CN" sz="2800" dirty="0" err="1" smtClean="0">
                <a:solidFill>
                  <a:srgbClr val="FF0000"/>
                </a:solidFill>
                <a:latin typeface="宋体" charset="-122"/>
              </a:rPr>
              <a:t>J_Class</a:t>
            </a:r>
            <a:r>
              <a:rPr lang="zh-CN" altLang="en-US" sz="2800" dirty="0" smtClean="0">
                <a:solidFill>
                  <a:srgbClr val="FF0000"/>
                </a:solidFill>
                <a:latin typeface="宋体" charset="-122"/>
              </a:rPr>
              <a:t>是抽象类，不能有实例化的对象。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9"/>
          <p:cNvSpPr txBox="1">
            <a:spLocks noChangeArrowheads="1"/>
          </p:cNvSpPr>
          <p:nvPr/>
        </p:nvSpPr>
        <p:spPr bwMode="auto">
          <a:xfrm>
            <a:off x="1083119" y="1045462"/>
            <a:ext cx="6034283" cy="566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3.</a:t>
            </a:r>
            <a:r>
              <a:rPr lang="zh-CN" altLang="en-US" smtClean="0">
                <a:ea typeface="宋体" panose="02010600030101010101" pitchFamily="2" charset="-122"/>
              </a:rPr>
              <a:t>面向抽象</a:t>
            </a:r>
            <a:endParaRPr lang="en-US" altLang="zh-CN" sz="3000" dirty="0">
              <a:ea typeface="宋体" panose="02010600030101010101" pitchFamily="2" charset="-122"/>
            </a:endParaRPr>
          </a:p>
        </p:txBody>
      </p:sp>
      <p:sp>
        <p:nvSpPr>
          <p:cNvPr id="13" name="Rectangle 3"/>
          <p:cNvSpPr txBox="1">
            <a:spLocks noChangeArrowheads="1"/>
          </p:cNvSpPr>
          <p:nvPr/>
        </p:nvSpPr>
        <p:spPr bwMode="auto">
          <a:xfrm>
            <a:off x="1673523" y="5738618"/>
            <a:ext cx="9558068" cy="22387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85000"/>
              <a:buFont typeface="Wingdings" panose="05000000000000000000" pitchFamily="2" charset="2"/>
              <a:buNone/>
              <a:tabLst/>
              <a:defRPr/>
            </a:pPr>
            <a:endParaRPr kumimoji="0" lang="en-US" altLang="zh-CN" sz="2800" b="1" i="0" u="none" strike="noStrike" kern="1200" cap="none" spc="0" normalizeH="0" baseline="0" noProof="0" dirty="0" smtClean="0">
              <a:ln>
                <a:noFill/>
              </a:ln>
              <a:solidFill>
                <a:schemeClr val="accent1"/>
              </a:solidFill>
              <a:effectLst/>
              <a:uLnTx/>
              <a:uFillTx/>
              <a:latin typeface="+mn-lt"/>
              <a:ea typeface="+mn-ea"/>
              <a:cs typeface="+mn-cs"/>
            </a:endParaRPr>
          </a:p>
        </p:txBody>
      </p:sp>
      <p:sp>
        <p:nvSpPr>
          <p:cNvPr id="6" name="矩形 5"/>
          <p:cNvSpPr/>
          <p:nvPr/>
        </p:nvSpPr>
        <p:spPr>
          <a:xfrm>
            <a:off x="1116000" y="1692417"/>
            <a:ext cx="7539234" cy="1384995"/>
          </a:xfrm>
          <a:prstGeom prst="rect">
            <a:avLst/>
          </a:prstGeom>
        </p:spPr>
        <p:txBody>
          <a:bodyPr wrap="square">
            <a:spAutoFit/>
          </a:bodyPr>
          <a:lstStyle/>
          <a:p>
            <a:r>
              <a:rPr lang="zh-CN" altLang="en-US" sz="2800" dirty="0" smtClean="0"/>
              <a:t>     </a:t>
            </a:r>
            <a:r>
              <a:rPr lang="zh-CN" altLang="en-US" sz="2800" dirty="0" smtClean="0">
                <a:latin typeface="宋体" pitchFamily="2" charset="-122"/>
                <a:ea typeface="宋体" pitchFamily="2" charset="-122"/>
              </a:rPr>
              <a:t>设计一个</a:t>
            </a:r>
            <a:r>
              <a:rPr lang="en-US" altLang="zh-CN" sz="2800" dirty="0" smtClean="0">
                <a:latin typeface="宋体" pitchFamily="2" charset="-122"/>
                <a:ea typeface="宋体" pitchFamily="2" charset="-122"/>
                <a:hlinkClick r:id="rId3" action="ppaction://hlinkfile"/>
              </a:rPr>
              <a:t>Pillar</a:t>
            </a:r>
            <a:r>
              <a:rPr lang="zh-CN" altLang="en-US" sz="2800" dirty="0" smtClean="0">
                <a:latin typeface="宋体" pitchFamily="2" charset="-122"/>
                <a:ea typeface="宋体" pitchFamily="2" charset="-122"/>
              </a:rPr>
              <a:t>类，通过用</a:t>
            </a:r>
            <a:r>
              <a:rPr lang="en-US" altLang="zh-CN" sz="2800" dirty="0" smtClean="0">
                <a:latin typeface="宋体" pitchFamily="2" charset="-122"/>
                <a:ea typeface="宋体" pitchFamily="2" charset="-122"/>
              </a:rPr>
              <a:t>Pillar</a:t>
            </a:r>
            <a:r>
              <a:rPr lang="zh-CN" altLang="en-US" sz="2800" dirty="0" smtClean="0">
                <a:latin typeface="宋体" pitchFamily="2" charset="-122"/>
                <a:ea typeface="宋体" pitchFamily="2" charset="-122"/>
              </a:rPr>
              <a:t>类创建的对象计算各种柱体的体积</a:t>
            </a:r>
            <a:r>
              <a:rPr lang="en-US" altLang="zh-CN" sz="2800" dirty="0" smtClean="0">
                <a:latin typeface="宋体" pitchFamily="2" charset="-122"/>
                <a:ea typeface="宋体" pitchFamily="2" charset="-122"/>
              </a:rPr>
              <a:t>(</a:t>
            </a:r>
            <a:r>
              <a:rPr lang="zh-CN" altLang="en-US" sz="2800" dirty="0" smtClean="0">
                <a:latin typeface="宋体" pitchFamily="2" charset="-122"/>
                <a:ea typeface="宋体" pitchFamily="2" charset="-122"/>
              </a:rPr>
              <a:t>不尽合理</a:t>
            </a:r>
            <a:r>
              <a:rPr lang="en-US" altLang="zh-CN" sz="2800" dirty="0" smtClean="0">
                <a:latin typeface="宋体" pitchFamily="2" charset="-122"/>
                <a:ea typeface="宋体" pitchFamily="2" charset="-122"/>
              </a:rPr>
              <a:t>) </a:t>
            </a:r>
            <a:r>
              <a:rPr lang="zh-CN" altLang="en-US" sz="2800" dirty="0" smtClean="0">
                <a:latin typeface="宋体" pitchFamily="2" charset="-122"/>
                <a:ea typeface="宋体" pitchFamily="2" charset="-122"/>
              </a:rPr>
              <a:t>。 </a:t>
            </a:r>
            <a:r>
              <a:rPr lang="zh-CN" altLang="en-US" sz="2800" dirty="0" smtClean="0">
                <a:solidFill>
                  <a:srgbClr val="C00000"/>
                </a:solidFill>
                <a:effectLst>
                  <a:outerShdw blurRad="38100" dist="38100" dir="2700000" algn="tl">
                    <a:srgbClr val="000000">
                      <a:alpha val="43137"/>
                    </a:srgbClr>
                  </a:outerShdw>
                </a:effectLst>
                <a:latin typeface="宋体" pitchFamily="2" charset="-122"/>
                <a:ea typeface="宋体" pitchFamily="2" charset="-122"/>
              </a:rPr>
              <a:t>面向抽象</a:t>
            </a:r>
            <a:r>
              <a:rPr lang="zh-CN" altLang="en-US" sz="2800" dirty="0" smtClean="0">
                <a:latin typeface="宋体" pitchFamily="2" charset="-122"/>
                <a:ea typeface="宋体" pitchFamily="2" charset="-122"/>
              </a:rPr>
              <a:t>的核心思想如下：</a:t>
            </a:r>
            <a:endParaRPr lang="en-US" altLang="zh-CN" sz="2800" dirty="0" smtClean="0">
              <a:latin typeface="宋体" pitchFamily="2" charset="-122"/>
              <a:ea typeface="宋体" pitchFamily="2" charset="-122"/>
            </a:endParaRPr>
          </a:p>
        </p:txBody>
      </p:sp>
      <p:sp>
        <p:nvSpPr>
          <p:cNvPr id="8" name="Rectangle 77"/>
          <p:cNvSpPr>
            <a:spLocks noChangeArrowheads="1"/>
          </p:cNvSpPr>
          <p:nvPr/>
        </p:nvSpPr>
        <p:spPr bwMode="auto">
          <a:xfrm>
            <a:off x="1116000" y="3191612"/>
            <a:ext cx="7400357" cy="5257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抽象细节</a:t>
            </a:r>
          </a:p>
        </p:txBody>
      </p:sp>
      <p:sp>
        <p:nvSpPr>
          <p:cNvPr id="14" name="Rectangle 77"/>
          <p:cNvSpPr>
            <a:spLocks noChangeArrowheads="1"/>
          </p:cNvSpPr>
          <p:nvPr/>
        </p:nvSpPr>
        <p:spPr bwMode="auto">
          <a:xfrm>
            <a:off x="1116000" y="3744000"/>
            <a:ext cx="7716573" cy="2936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smtClean="0">
                <a:solidFill>
                  <a:schemeClr val="tx1"/>
                </a:solidFill>
                <a:ea typeface="宋体" panose="02010600030101010101" pitchFamily="2" charset="-122"/>
              </a:rPr>
              <a:t>     </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面向抽象的</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第一步</a:t>
            </a:r>
            <a:r>
              <a:rPr lang="zh-CN" altLang="en-US" sz="2800" dirty="0" smtClean="0">
                <a:solidFill>
                  <a:schemeClr val="tx1"/>
                </a:solidFill>
                <a:ea typeface="宋体" panose="02010600030101010101" pitchFamily="2" charset="-122"/>
              </a:rPr>
              <a:t>就是</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将经常需要变化的部分分割出来，将其作为</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abstract</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类的中的</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abstract</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方法</a:t>
            </a:r>
            <a:r>
              <a:rPr lang="zh-CN" altLang="en-US" sz="2800" dirty="0" smtClean="0">
                <a:solidFill>
                  <a:schemeClr val="tx1"/>
                </a:solidFill>
                <a:ea typeface="宋体" panose="02010600030101010101" pitchFamily="2" charset="-122"/>
              </a:rPr>
              <a:t>，不让设计者去关心实现的细节，避免所设计的类依赖于这些细节。把</a:t>
            </a:r>
            <a:r>
              <a:rPr lang="en-US" altLang="zh-CN" sz="2800" dirty="0" smtClean="0">
                <a:solidFill>
                  <a:schemeClr val="tx1"/>
                </a:solidFill>
                <a:ea typeface="宋体" panose="02010600030101010101" pitchFamily="2" charset="-122"/>
              </a:rPr>
              <a:t>Pillar</a:t>
            </a:r>
            <a:r>
              <a:rPr lang="zh-CN" altLang="en-US" sz="2800" dirty="0" smtClean="0">
                <a:solidFill>
                  <a:schemeClr val="tx1"/>
                </a:solidFill>
                <a:ea typeface="宋体" panose="02010600030101010101" pitchFamily="2" charset="-122"/>
              </a:rPr>
              <a:t>类中</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计算底面积的算法</a:t>
            </a:r>
            <a:r>
              <a:rPr lang="zh-CN" altLang="en-US" sz="2800" dirty="0" smtClean="0">
                <a:solidFill>
                  <a:schemeClr val="tx1"/>
                </a:solidFill>
                <a:ea typeface="宋体" panose="02010600030101010101" pitchFamily="2" charset="-122"/>
              </a:rPr>
              <a:t>作为</a:t>
            </a:r>
            <a:r>
              <a:rPr lang="en-US" altLang="zh-CN" sz="2800" dirty="0" smtClean="0">
                <a:solidFill>
                  <a:schemeClr val="tx1"/>
                </a:solidFill>
                <a:ea typeface="宋体" panose="02010600030101010101" pitchFamily="2" charset="-122"/>
              </a:rPr>
              <a:t>abstract</a:t>
            </a:r>
            <a:r>
              <a:rPr lang="zh-CN" altLang="en-US" sz="2800" dirty="0" smtClean="0">
                <a:solidFill>
                  <a:schemeClr val="tx1"/>
                </a:solidFill>
                <a:ea typeface="宋体" panose="02010600030101010101" pitchFamily="2" charset="-122"/>
              </a:rPr>
              <a:t>类</a:t>
            </a:r>
            <a:r>
              <a:rPr lang="en-US" altLang="zh-CN" sz="2800" dirty="0" smtClean="0">
                <a:solidFill>
                  <a:schemeClr val="tx1"/>
                </a:solidFill>
                <a:ea typeface="宋体" panose="02010600030101010101" pitchFamily="2" charset="-122"/>
                <a:hlinkClick r:id="rId4" action="ppaction://hlinkfile"/>
              </a:rPr>
              <a:t>Geometry</a:t>
            </a:r>
            <a:r>
              <a:rPr lang="zh-CN" altLang="en-US" sz="2800" dirty="0" smtClean="0">
                <a:solidFill>
                  <a:schemeClr val="tx1"/>
                </a:solidFill>
                <a:ea typeface="宋体" panose="02010600030101010101" pitchFamily="2" charset="-122"/>
              </a:rPr>
              <a:t>的</a:t>
            </a:r>
            <a:r>
              <a:rPr lang="en-US" altLang="zh-CN" sz="2800" dirty="0" smtClean="0">
                <a:solidFill>
                  <a:schemeClr val="tx1"/>
                </a:solidFill>
                <a:ea typeface="宋体" panose="02010600030101010101" pitchFamily="2" charset="-122"/>
              </a:rPr>
              <a:t>abstract</a:t>
            </a:r>
            <a:r>
              <a:rPr lang="zh-CN" altLang="en-US" sz="2800" dirty="0" smtClean="0">
                <a:solidFill>
                  <a:schemeClr val="tx1"/>
                </a:solidFill>
                <a:ea typeface="宋体" panose="02010600030101010101" pitchFamily="2" charset="-122"/>
              </a:rPr>
              <a:t>方法 。</a:t>
            </a:r>
          </a:p>
        </p:txBody>
      </p:sp>
    </p:spTree>
    <p:extLst>
      <p:ext uri="{BB962C8B-B14F-4D97-AF65-F5344CB8AC3E}">
        <p14:creationId xmlns="" xmlns:p14="http://schemas.microsoft.com/office/powerpoint/2010/main" val="2116717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p:cNvSpPr txBox="1">
            <a:spLocks noChangeArrowheads="1"/>
          </p:cNvSpPr>
          <p:nvPr/>
        </p:nvSpPr>
        <p:spPr bwMode="auto">
          <a:xfrm>
            <a:off x="1673523" y="5738618"/>
            <a:ext cx="9558068" cy="22387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85000"/>
              <a:buFont typeface="Wingdings" panose="05000000000000000000" pitchFamily="2" charset="2"/>
              <a:buNone/>
              <a:tabLst/>
              <a:defRPr/>
            </a:pPr>
            <a:endParaRPr kumimoji="0" lang="en-US" altLang="zh-CN" sz="2800" b="1" i="0" u="none" strike="noStrike" kern="1200" cap="none" spc="0" normalizeH="0" baseline="0" noProof="0" dirty="0" smtClean="0">
              <a:ln>
                <a:noFill/>
              </a:ln>
              <a:solidFill>
                <a:schemeClr val="accent1"/>
              </a:solidFill>
              <a:effectLst/>
              <a:uLnTx/>
              <a:uFillTx/>
              <a:latin typeface="+mn-lt"/>
              <a:ea typeface="+mn-ea"/>
              <a:cs typeface="+mn-cs"/>
            </a:endParaRPr>
          </a:p>
        </p:txBody>
      </p:sp>
      <p:sp>
        <p:nvSpPr>
          <p:cNvPr id="8" name="Rectangle 77"/>
          <p:cNvSpPr>
            <a:spLocks noChangeArrowheads="1"/>
          </p:cNvSpPr>
          <p:nvPr/>
        </p:nvSpPr>
        <p:spPr bwMode="auto">
          <a:xfrm>
            <a:off x="1116000" y="1230290"/>
            <a:ext cx="7400357" cy="5257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面向抽象设计类</a:t>
            </a:r>
          </a:p>
        </p:txBody>
      </p:sp>
      <p:sp>
        <p:nvSpPr>
          <p:cNvPr id="14" name="Rectangle 77"/>
          <p:cNvSpPr>
            <a:spLocks noChangeArrowheads="1"/>
          </p:cNvSpPr>
          <p:nvPr/>
        </p:nvSpPr>
        <p:spPr bwMode="auto">
          <a:xfrm>
            <a:off x="1116000" y="1836000"/>
            <a:ext cx="7716573" cy="19882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smtClean="0">
                <a:solidFill>
                  <a:schemeClr val="tx1"/>
                </a:solidFill>
                <a:ea typeface="宋体" panose="02010600030101010101" pitchFamily="2" charset="-122"/>
              </a:rPr>
              <a:t>    </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面向抽象编程的</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第二步</a:t>
            </a:r>
            <a:r>
              <a:rPr lang="zh-CN" altLang="en-US" sz="2800" dirty="0" smtClean="0">
                <a:solidFill>
                  <a:schemeClr val="tx1"/>
                </a:solidFill>
                <a:ea typeface="宋体" panose="02010600030101010101" pitchFamily="2" charset="-122"/>
              </a:rPr>
              <a:t>就是</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面向抽象类来设计一个新的</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hlinkClick r:id="rId3" action="ppaction://hlinkfile"/>
              </a:rPr>
              <a:t>Pillar</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hlinkClick r:id="rId3" action="ppaction://hlinkfile"/>
              </a:rPr>
              <a:t>类</a:t>
            </a:r>
            <a:r>
              <a:rPr lang="zh-CN" altLang="en-US" sz="2800" dirty="0" smtClean="0">
                <a:solidFill>
                  <a:schemeClr val="tx1"/>
                </a:solidFill>
                <a:ea typeface="宋体" panose="02010600030101010101" pitchFamily="2" charset="-122"/>
              </a:rPr>
              <a:t>。</a:t>
            </a:r>
            <a:r>
              <a:rPr lang="en-US" altLang="zh-CN" sz="2800" dirty="0" smtClean="0">
                <a:solidFill>
                  <a:schemeClr val="tx1"/>
                </a:solidFill>
                <a:ea typeface="宋体" panose="02010600030101010101" pitchFamily="2" charset="-122"/>
              </a:rPr>
              <a:t>Geometry</a:t>
            </a:r>
            <a:r>
              <a:rPr lang="zh-CN" altLang="en-US" sz="2800" dirty="0" smtClean="0">
                <a:solidFill>
                  <a:schemeClr val="tx1"/>
                </a:solidFill>
                <a:ea typeface="宋体" panose="02010600030101010101" pitchFamily="2" charset="-122"/>
              </a:rPr>
              <a:t>的子类</a:t>
            </a:r>
            <a:r>
              <a:rPr lang="en-US" altLang="zh-CN" sz="2800" dirty="0" err="1" smtClean="0">
                <a:solidFill>
                  <a:schemeClr val="tx1"/>
                </a:solidFill>
                <a:ea typeface="宋体" panose="02010600030101010101" pitchFamily="2" charset="-122"/>
                <a:hlinkClick r:id="rId4" action="ppaction://hlinkfile"/>
              </a:rPr>
              <a:t>Lader</a:t>
            </a:r>
            <a:r>
              <a:rPr lang="zh-CN" altLang="en-US" sz="2800" dirty="0" smtClean="0">
                <a:solidFill>
                  <a:schemeClr val="tx1"/>
                </a:solidFill>
                <a:ea typeface="宋体" panose="02010600030101010101" pitchFamily="2" charset="-122"/>
                <a:hlinkClick r:id="rId4" action="ppaction://hlinkfile"/>
              </a:rPr>
              <a:t>和</a:t>
            </a:r>
            <a:r>
              <a:rPr lang="en-US" altLang="zh-CN" sz="2800" dirty="0" err="1" smtClean="0">
                <a:solidFill>
                  <a:schemeClr val="tx1"/>
                </a:solidFill>
                <a:ea typeface="宋体" panose="02010600030101010101" pitchFamily="2" charset="-122"/>
                <a:hlinkClick r:id="rId4" action="ppaction://hlinkfile"/>
              </a:rPr>
              <a:t>Cirlce</a:t>
            </a:r>
            <a:r>
              <a:rPr lang="zh-CN" altLang="en-US" sz="2800" dirty="0" smtClean="0">
                <a:solidFill>
                  <a:schemeClr val="tx1"/>
                </a:solidFill>
                <a:ea typeface="宋体" panose="02010600030101010101" pitchFamily="2" charset="-122"/>
              </a:rPr>
              <a:t>重写了</a:t>
            </a:r>
            <a:r>
              <a:rPr lang="en-US" altLang="zh-CN" sz="2800" dirty="0" smtClean="0">
                <a:solidFill>
                  <a:schemeClr val="tx1"/>
                </a:solidFill>
                <a:ea typeface="宋体" panose="02010600030101010101" pitchFamily="2" charset="-122"/>
              </a:rPr>
              <a:t>Geometry</a:t>
            </a:r>
            <a:r>
              <a:rPr lang="zh-CN" altLang="en-US" sz="2800" dirty="0" smtClean="0">
                <a:solidFill>
                  <a:schemeClr val="tx1"/>
                </a:solidFill>
                <a:ea typeface="宋体" panose="02010600030101010101" pitchFamily="2" charset="-122"/>
              </a:rPr>
              <a:t>类的</a:t>
            </a:r>
            <a:r>
              <a:rPr lang="en-US" altLang="zh-CN" sz="2800" dirty="0" err="1" smtClean="0">
                <a:solidFill>
                  <a:schemeClr val="tx1"/>
                </a:solidFill>
                <a:ea typeface="宋体" panose="02010600030101010101" pitchFamily="2" charset="-122"/>
              </a:rPr>
              <a:t>getArea</a:t>
            </a:r>
            <a:r>
              <a:rPr lang="en-US" altLang="zh-CN" sz="2800" dirty="0" smtClean="0">
                <a:solidFill>
                  <a:schemeClr val="tx1"/>
                </a:solidFill>
                <a:ea typeface="宋体" panose="02010600030101010101" pitchFamily="2" charset="-122"/>
              </a:rPr>
              <a:t>()</a:t>
            </a:r>
            <a:r>
              <a:rPr lang="zh-CN" altLang="en-US" sz="2800" dirty="0" smtClean="0">
                <a:solidFill>
                  <a:schemeClr val="tx1"/>
                </a:solidFill>
                <a:ea typeface="宋体" panose="02010600030101010101" pitchFamily="2" charset="-122"/>
              </a:rPr>
              <a:t>方法，给出了各自计算面积的算法细节。</a:t>
            </a:r>
          </a:p>
        </p:txBody>
      </p:sp>
      <p:sp>
        <p:nvSpPr>
          <p:cNvPr id="7" name="Rectangle 77"/>
          <p:cNvSpPr>
            <a:spLocks noChangeArrowheads="1"/>
          </p:cNvSpPr>
          <p:nvPr/>
        </p:nvSpPr>
        <p:spPr bwMode="auto">
          <a:xfrm>
            <a:off x="1116000" y="4140000"/>
            <a:ext cx="7400357" cy="5257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a:t>
            </a:r>
            <a:r>
              <a:rPr lang="zh-CN" altLang="en-US" sz="2800" dirty="0" smtClean="0">
                <a:solidFill>
                  <a:schemeClr val="tx1"/>
                </a:solidFill>
                <a:ea typeface="宋体" panose="02010600030101010101" pitchFamily="2" charset="-122"/>
                <a:hlinkClick r:id="rId5" action="ppaction://hlinkfile"/>
              </a:rPr>
              <a:t>例子</a:t>
            </a:r>
            <a:r>
              <a:rPr lang="en-US" altLang="zh-CN" sz="2800" dirty="0" smtClean="0">
                <a:solidFill>
                  <a:schemeClr val="tx1"/>
                </a:solidFill>
                <a:ea typeface="宋体" panose="02010600030101010101" pitchFamily="2" charset="-122"/>
                <a:hlinkClick r:id="rId5" action="ppaction://hlinkfile"/>
              </a:rPr>
              <a:t>4-10</a:t>
            </a:r>
            <a:endParaRPr lang="zh-CN" altLang="en-US" sz="2800" dirty="0" smtClean="0">
              <a:solidFill>
                <a:schemeClr val="tx1"/>
              </a:solidFill>
              <a:ea typeface="宋体" panose="02010600030101010101" pitchFamily="2" charset="-122"/>
            </a:endParaRPr>
          </a:p>
        </p:txBody>
      </p:sp>
    </p:spTree>
    <p:extLst>
      <p:ext uri="{BB962C8B-B14F-4D97-AF65-F5344CB8AC3E}">
        <p14:creationId xmlns="" xmlns:p14="http://schemas.microsoft.com/office/powerpoint/2010/main" val="2116717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9"/>
          <p:cNvGrpSpPr>
            <a:grpSpLocks/>
          </p:cNvGrpSpPr>
          <p:nvPr/>
        </p:nvGrpSpPr>
        <p:grpSpPr bwMode="auto">
          <a:xfrm>
            <a:off x="1168001" y="1188000"/>
            <a:ext cx="5287963" cy="695325"/>
            <a:chOff x="640" y="719"/>
            <a:chExt cx="3331" cy="547"/>
          </a:xfrm>
        </p:grpSpPr>
        <p:sp>
          <p:nvSpPr>
            <p:cNvPr id="28680" name="AutoShape 80"/>
            <p:cNvSpPr>
              <a:spLocks noChangeArrowheads="1"/>
            </p:cNvSpPr>
            <p:nvPr/>
          </p:nvSpPr>
          <p:spPr bwMode="gray">
            <a:xfrm>
              <a:off x="640" y="719"/>
              <a:ext cx="1134"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668" y="773"/>
              <a:ext cx="3303"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smtClean="0">
                  <a:solidFill>
                    <a:srgbClr val="000000"/>
                  </a:solidFill>
                  <a:ea typeface="宋体" panose="02010600030101010101" pitchFamily="2" charset="-122"/>
                </a:rPr>
                <a:t>注意事项</a:t>
              </a:r>
              <a:endParaRPr lang="en-US" altLang="zh-CN" sz="2800" dirty="0">
                <a:solidFill>
                  <a:srgbClr val="000000"/>
                </a:solidFill>
                <a:ea typeface="宋体" panose="02010600030101010101" pitchFamily="2" charset="-122"/>
              </a:endParaRPr>
            </a:p>
          </p:txBody>
        </p:sp>
      </p:grpSp>
      <p:sp>
        <p:nvSpPr>
          <p:cNvPr id="9" name="Text Box 78"/>
          <p:cNvSpPr txBox="1">
            <a:spLocks noChangeArrowheads="1"/>
          </p:cNvSpPr>
          <p:nvPr/>
        </p:nvSpPr>
        <p:spPr bwMode="gray">
          <a:xfrm>
            <a:off x="1116000" y="2016000"/>
            <a:ext cx="7391896"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面向抽象：设计一个体现</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开</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闭</a:t>
            </a:r>
            <a:r>
              <a:rPr lang="zh-CN" altLang="en-US" sz="2800" dirty="0" smtClean="0">
                <a:solidFill>
                  <a:schemeClr val="tx1"/>
                </a:solidFill>
                <a:ea typeface="宋体" panose="02010600030101010101" pitchFamily="2" charset="-122"/>
              </a:rPr>
              <a:t>原理的类。 </a:t>
            </a:r>
          </a:p>
        </p:txBody>
      </p:sp>
      <p:pic>
        <p:nvPicPr>
          <p:cNvPr id="1028" name="Picture 4"/>
          <p:cNvPicPr>
            <a:picLocks noChangeAspect="1" noChangeArrowheads="1"/>
          </p:cNvPicPr>
          <p:nvPr/>
        </p:nvPicPr>
        <p:blipFill>
          <a:blip r:embed="rId3" cstate="print"/>
          <a:srcRect/>
          <a:stretch>
            <a:fillRect/>
          </a:stretch>
        </p:blipFill>
        <p:spPr bwMode="auto">
          <a:xfrm>
            <a:off x="1183170" y="2896428"/>
            <a:ext cx="7494910" cy="274899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116000" y="1917599"/>
            <a:ext cx="7471409"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父类可以是</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自己编写的类</a:t>
            </a:r>
            <a:r>
              <a:rPr lang="zh-CN" altLang="en-US" sz="2800" dirty="0" smtClean="0">
                <a:solidFill>
                  <a:schemeClr val="tx1"/>
                </a:solidFill>
                <a:ea typeface="宋体" panose="02010600030101010101" pitchFamily="2" charset="-122"/>
              </a:rPr>
              <a:t>也可以是</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java</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类库中的类</a:t>
            </a:r>
            <a:r>
              <a:rPr lang="zh-CN" altLang="en-US" sz="2800" dirty="0" smtClean="0">
                <a:solidFill>
                  <a:schemeClr val="tx1"/>
                </a:solidFill>
                <a:ea typeface="宋体" panose="02010600030101010101" pitchFamily="2" charset="-122"/>
              </a:rPr>
              <a:t>。</a:t>
            </a:r>
          </a:p>
        </p:txBody>
      </p:sp>
      <p:grpSp>
        <p:nvGrpSpPr>
          <p:cNvPr id="2" name="Group 79"/>
          <p:cNvGrpSpPr>
            <a:grpSpLocks/>
          </p:cNvGrpSpPr>
          <p:nvPr/>
        </p:nvGrpSpPr>
        <p:grpSpPr bwMode="auto">
          <a:xfrm>
            <a:off x="1125538" y="1093419"/>
            <a:ext cx="5375275" cy="695325"/>
            <a:chOff x="624" y="670"/>
            <a:chExt cx="3386" cy="547"/>
          </a:xfrm>
        </p:grpSpPr>
        <p:sp>
          <p:nvSpPr>
            <p:cNvPr id="28680" name="AutoShape 80"/>
            <p:cNvSpPr>
              <a:spLocks noChangeArrowheads="1"/>
            </p:cNvSpPr>
            <p:nvPr/>
          </p:nvSpPr>
          <p:spPr bwMode="gray">
            <a:xfrm>
              <a:off x="624" y="670"/>
              <a:ext cx="1302"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smtClean="0">
                  <a:solidFill>
                    <a:srgbClr val="000000"/>
                  </a:solidFill>
                  <a:ea typeface="宋体" panose="02010600030101010101" pitchFamily="2" charset="-122"/>
                </a:rPr>
                <a:t>注意事项</a:t>
              </a:r>
              <a:endParaRPr lang="en-US" altLang="zh-CN" sz="2800" dirty="0">
                <a:solidFill>
                  <a:srgbClr val="000000"/>
                </a:solidFill>
                <a:ea typeface="宋体" panose="02010600030101010101" pitchFamily="2" charset="-122"/>
              </a:endParaRPr>
            </a:p>
          </p:txBody>
        </p:sp>
      </p:grpSp>
      <p:sp>
        <p:nvSpPr>
          <p:cNvPr id="11" name="Text Box 78"/>
          <p:cNvSpPr txBox="1">
            <a:spLocks noChangeArrowheads="1"/>
          </p:cNvSpPr>
          <p:nvPr/>
        </p:nvSpPr>
        <p:spPr bwMode="gray">
          <a:xfrm>
            <a:off x="1116000" y="2850366"/>
            <a:ext cx="7570787"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利用继承有利于</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实现代码的重复使用</a:t>
            </a:r>
            <a:r>
              <a:rPr lang="zh-CN" altLang="en-US" sz="2800" dirty="0" smtClean="0">
                <a:solidFill>
                  <a:schemeClr val="tx1"/>
                </a:solidFill>
                <a:ea typeface="宋体" panose="02010600030101010101" pitchFamily="2" charset="-122"/>
              </a:rPr>
              <a:t>，子类只需要</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添加新的功能代码</a:t>
            </a:r>
            <a:r>
              <a:rPr lang="zh-CN" altLang="en-US" sz="2800" dirty="0" smtClean="0">
                <a:solidFill>
                  <a:schemeClr val="tx1"/>
                </a:solidFill>
                <a:ea typeface="宋体" panose="02010600030101010101" pitchFamily="2" charset="-122"/>
              </a:rPr>
              <a:t>即可。</a:t>
            </a:r>
            <a:endParaRPr lang="zh-CN" altLang="en-US" sz="2800" dirty="0">
              <a:solidFill>
                <a:schemeClr val="tx1"/>
              </a:solidFill>
              <a:ea typeface="宋体" panose="02010600030101010101" pitchFamily="2" charset="-122"/>
            </a:endParaRPr>
          </a:p>
        </p:txBody>
      </p:sp>
      <p:sp>
        <p:nvSpPr>
          <p:cNvPr id="13" name="Text Box 78"/>
          <p:cNvSpPr txBox="1">
            <a:spLocks noChangeArrowheads="1"/>
          </p:cNvSpPr>
          <p:nvPr/>
        </p:nvSpPr>
        <p:spPr bwMode="gray">
          <a:xfrm>
            <a:off x="1116000" y="3866087"/>
            <a:ext cx="7570787"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en-US" altLang="zh-CN" sz="2800" dirty="0" smtClean="0">
                <a:solidFill>
                  <a:schemeClr val="tx1"/>
                </a:solidFill>
                <a:ea typeface="宋体" panose="02010600030101010101" pitchFamily="2" charset="-122"/>
              </a:rPr>
              <a:t>Java</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不支持多重继承</a:t>
            </a:r>
            <a:r>
              <a:rPr lang="zh-CN" altLang="en-US" sz="2800" dirty="0" smtClean="0">
                <a:solidFill>
                  <a:schemeClr val="tx1"/>
                </a:solidFill>
                <a:ea typeface="宋体" panose="02010600030101010101" pitchFamily="2" charset="-122"/>
              </a:rPr>
              <a:t>，即子类只能有一个父类。</a:t>
            </a:r>
            <a:endParaRPr lang="en-US" altLang="zh-CN" sz="2800" dirty="0" smtClean="0">
              <a:solidFill>
                <a:schemeClr val="tx1"/>
              </a:solidFill>
              <a:ea typeface="宋体" panose="02010600030101010101" pitchFamily="2" charset="-122"/>
            </a:endParaRPr>
          </a:p>
        </p:txBody>
      </p:sp>
      <p:sp>
        <p:nvSpPr>
          <p:cNvPr id="8" name="Text Box 78"/>
          <p:cNvSpPr txBox="1">
            <a:spLocks noChangeArrowheads="1"/>
          </p:cNvSpPr>
          <p:nvPr/>
        </p:nvSpPr>
        <p:spPr bwMode="gray">
          <a:xfrm>
            <a:off x="1116000" y="4853374"/>
            <a:ext cx="757078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继承的格式为：</a:t>
            </a:r>
            <a:endParaRPr lang="en-US" altLang="zh-CN" sz="2800" dirty="0" smtClean="0">
              <a:solidFill>
                <a:schemeClr val="tx1"/>
              </a:solidFill>
              <a:ea typeface="宋体" panose="02010600030101010101" pitchFamily="2" charset="-122"/>
            </a:endParaRPr>
          </a:p>
        </p:txBody>
      </p:sp>
      <p:sp>
        <p:nvSpPr>
          <p:cNvPr id="9" name="AutoShape 52"/>
          <p:cNvSpPr>
            <a:spLocks noChangeArrowheads="1"/>
          </p:cNvSpPr>
          <p:nvPr/>
        </p:nvSpPr>
        <p:spPr bwMode="gray">
          <a:xfrm>
            <a:off x="1591513" y="5505141"/>
            <a:ext cx="5246609" cy="1041433"/>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pPr>
            <a:r>
              <a:rPr lang="en-US" altLang="zh-CN" sz="2800" dirty="0" smtClean="0">
                <a:solidFill>
                  <a:schemeClr val="tx1"/>
                </a:solidFill>
                <a:ea typeface="宋体" panose="02010600030101010101" pitchFamily="2" charset="-122"/>
              </a:rPr>
              <a:t>class </a:t>
            </a:r>
            <a:r>
              <a:rPr lang="zh-CN" altLang="en-US" sz="2800" dirty="0" smtClean="0">
                <a:solidFill>
                  <a:schemeClr val="tx1"/>
                </a:solidFill>
                <a:ea typeface="宋体" panose="02010600030101010101" pitchFamily="2" charset="-122"/>
              </a:rPr>
              <a:t>子类名  </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extends</a:t>
            </a:r>
            <a:r>
              <a:rPr lang="en-US" altLang="zh-CN"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rPr>
              <a:t>父类名 </a:t>
            </a:r>
          </a:p>
          <a:p>
            <a:pPr eaLnBrk="1" hangingPunct="1">
              <a:spcBef>
                <a:spcPct val="0"/>
              </a:spcBef>
              <a:buSzTx/>
              <a:buNone/>
            </a:pPr>
            <a:r>
              <a:rPr lang="en-US" altLang="zh-CN" sz="2800" dirty="0" smtClean="0">
                <a:solidFill>
                  <a:schemeClr val="tx1"/>
                </a:solidFill>
                <a:ea typeface="宋体" panose="02010600030101010101" pitchFamily="2" charset="-122"/>
              </a:rPr>
              <a:t>{… ..}</a:t>
            </a:r>
            <a:endPar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P spid="13" grpId="0"/>
      <p:bldP spid="8" grpId="0"/>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9"/>
          <p:cNvSpPr txBox="1">
            <a:spLocks noChangeArrowheads="1"/>
          </p:cNvSpPr>
          <p:nvPr/>
        </p:nvSpPr>
        <p:spPr bwMode="auto">
          <a:xfrm>
            <a:off x="1116000"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1.</a:t>
            </a:r>
            <a:r>
              <a:rPr lang="zh-CN" altLang="en-US" dirty="0" smtClean="0">
                <a:ea typeface="宋体" panose="02010600030101010101" pitchFamily="2" charset="-122"/>
              </a:rPr>
              <a:t>接口</a:t>
            </a:r>
            <a:endParaRPr lang="en-US" altLang="zh-CN" sz="4800" dirty="0">
              <a:ea typeface="宋体" panose="02010600030101010101" pitchFamily="2" charset="-122"/>
            </a:endParaRPr>
          </a:p>
        </p:txBody>
      </p:sp>
      <p:sp>
        <p:nvSpPr>
          <p:cNvPr id="12" name="Rectangle 77"/>
          <p:cNvSpPr>
            <a:spLocks noChangeArrowheads="1"/>
          </p:cNvSpPr>
          <p:nvPr/>
        </p:nvSpPr>
        <p:spPr bwMode="auto">
          <a:xfrm>
            <a:off x="1116000" y="1733596"/>
            <a:ext cx="7484662" cy="1988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smtClean="0">
                <a:solidFill>
                  <a:schemeClr val="tx1"/>
                </a:solidFill>
                <a:ea typeface="宋体" panose="02010600030101010101" pitchFamily="2" charset="-122"/>
              </a:rPr>
              <a:t>     </a:t>
            </a:r>
            <a:r>
              <a:rPr lang="en-US" altLang="zh-CN" sz="2800" dirty="0" smtClean="0">
                <a:solidFill>
                  <a:schemeClr val="tx1"/>
                </a:solidFill>
                <a:ea typeface="宋体" panose="02010600030101010101" pitchFamily="2" charset="-122"/>
              </a:rPr>
              <a:t>Java</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不支持多继承性</a:t>
            </a:r>
            <a:r>
              <a:rPr lang="zh-CN" altLang="en-US" sz="2800" dirty="0" smtClean="0">
                <a:solidFill>
                  <a:schemeClr val="tx1"/>
                </a:solidFill>
                <a:ea typeface="宋体" panose="02010600030101010101" pitchFamily="2" charset="-122"/>
              </a:rPr>
              <a:t>，即一个类只能有一个父类。单继承性使得</a:t>
            </a:r>
            <a:r>
              <a:rPr lang="en-US" altLang="zh-CN" sz="2800" dirty="0" smtClean="0">
                <a:solidFill>
                  <a:schemeClr val="tx1"/>
                </a:solidFill>
                <a:ea typeface="宋体" panose="02010600030101010101" pitchFamily="2" charset="-122"/>
              </a:rPr>
              <a:t>Java</a:t>
            </a:r>
            <a:r>
              <a:rPr lang="zh-CN" altLang="en-US" sz="2800" dirty="0" smtClean="0">
                <a:solidFill>
                  <a:schemeClr val="tx1"/>
                </a:solidFill>
                <a:ea typeface="宋体" panose="02010600030101010101" pitchFamily="2" charset="-122"/>
              </a:rPr>
              <a:t>简单，易于管理程序。</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为了克服单继承的缺点</a:t>
            </a:r>
            <a:r>
              <a:rPr lang="zh-CN" altLang="en-US" sz="2800" dirty="0" smtClean="0">
                <a:solidFill>
                  <a:schemeClr val="tx1"/>
                </a:solidFill>
                <a:ea typeface="宋体" panose="02010600030101010101" pitchFamily="2" charset="-122"/>
              </a:rPr>
              <a:t>，</a:t>
            </a:r>
            <a:r>
              <a:rPr lang="en-US" altLang="zh-CN" sz="2800" dirty="0" smtClean="0">
                <a:solidFill>
                  <a:schemeClr val="tx1"/>
                </a:solidFill>
                <a:ea typeface="宋体" panose="02010600030101010101" pitchFamily="2" charset="-122"/>
              </a:rPr>
              <a:t>Java</a:t>
            </a:r>
            <a:r>
              <a:rPr lang="zh-CN" altLang="en-US" sz="2800" dirty="0" smtClean="0">
                <a:solidFill>
                  <a:schemeClr val="tx1"/>
                </a:solidFill>
                <a:ea typeface="宋体" panose="02010600030101010101" pitchFamily="2" charset="-122"/>
              </a:rPr>
              <a:t>使用了</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接口</a:t>
            </a:r>
            <a:r>
              <a:rPr lang="zh-CN" altLang="en-US" sz="2800" dirty="0" smtClean="0">
                <a:solidFill>
                  <a:schemeClr val="tx1"/>
                </a:solidFill>
                <a:ea typeface="宋体" panose="02010600030101010101" pitchFamily="2" charset="-122"/>
              </a:rPr>
              <a:t>，一个类可以</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实现多个接口</a:t>
            </a:r>
            <a:r>
              <a:rPr lang="zh-CN" altLang="en-US" sz="2800" dirty="0" smtClean="0">
                <a:solidFill>
                  <a:schemeClr val="tx1"/>
                </a:solidFill>
                <a:ea typeface="宋体" panose="02010600030101010101" pitchFamily="2" charset="-122"/>
              </a:rPr>
              <a:t>。</a:t>
            </a:r>
            <a:endParaRPr lang="zh-CN" altLang="en-US" sz="2800" dirty="0" smtClean="0">
              <a:solidFill>
                <a:srgbClr val="C00000"/>
              </a:solidFill>
              <a:ea typeface="宋体" panose="02010600030101010101" pitchFamily="2" charset="-122"/>
            </a:endParaRPr>
          </a:p>
        </p:txBody>
      </p:sp>
      <p:sp>
        <p:nvSpPr>
          <p:cNvPr id="14" name="Rectangle 72"/>
          <p:cNvSpPr>
            <a:spLocks noGrp="1" noChangeArrowheads="1"/>
          </p:cNvSpPr>
          <p:nvPr>
            <p:ph type="title"/>
          </p:nvPr>
        </p:nvSpPr>
        <p:spPr>
          <a:xfrm>
            <a:off x="1055688" y="65088"/>
            <a:ext cx="7958137" cy="1011237"/>
          </a:xfrm>
        </p:spPr>
        <p:txBody>
          <a:bodyPr/>
          <a:lstStyle/>
          <a:p>
            <a:pPr eaLnBrk="1" hangingPunct="1"/>
            <a:r>
              <a:rPr lang="zh-CN" altLang="en-US" sz="3600" dirty="0" smtClean="0">
                <a:ea typeface="宋体" panose="02010600030101010101" pitchFamily="2" charset="-122"/>
              </a:rPr>
              <a:t>四、接口与接口回调</a:t>
            </a:r>
            <a:endParaRPr lang="en-US" altLang="zh-CN" sz="3600" dirty="0">
              <a:ea typeface="宋体" panose="02010600030101010101" pitchFamily="2" charset="-122"/>
            </a:endParaRPr>
          </a:p>
        </p:txBody>
      </p:sp>
      <p:sp>
        <p:nvSpPr>
          <p:cNvPr id="16" name="AutoShape 52"/>
          <p:cNvSpPr>
            <a:spLocks noChangeArrowheads="1"/>
          </p:cNvSpPr>
          <p:nvPr/>
        </p:nvSpPr>
        <p:spPr bwMode="gray">
          <a:xfrm>
            <a:off x="2128089" y="5233474"/>
            <a:ext cx="3928155" cy="862526"/>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pP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interface</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 </a:t>
            </a:r>
            <a:r>
              <a:rPr lang="en-US" altLang="zh-CN"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rPr>
              <a:t>接口的名字</a:t>
            </a:r>
            <a:endParaRPr lang="en-US" altLang="zh-CN" sz="2800" dirty="0" smtClean="0">
              <a:solidFill>
                <a:schemeClr val="tx1"/>
              </a:solidFill>
              <a:ea typeface="宋体" panose="02010600030101010101" pitchFamily="2" charset="-122"/>
            </a:endParaRPr>
          </a:p>
        </p:txBody>
      </p:sp>
      <p:sp>
        <p:nvSpPr>
          <p:cNvPr id="9" name="Rectangle 77"/>
          <p:cNvSpPr>
            <a:spLocks noChangeArrowheads="1"/>
          </p:cNvSpPr>
          <p:nvPr/>
        </p:nvSpPr>
        <p:spPr bwMode="auto">
          <a:xfrm>
            <a:off x="1116000" y="3953336"/>
            <a:ext cx="7400357" cy="5257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chemeClr val="tx1"/>
                </a:solidFill>
                <a:ea typeface="宋体" panose="02010600030101010101" pitchFamily="2" charset="-122"/>
              </a:rPr>
              <a:t> 接口的声明</a:t>
            </a:r>
            <a:endParaRPr lang="zh-CN" altLang="en-US" sz="2800" dirty="0" smtClean="0">
              <a:solidFill>
                <a:srgbClr val="C00000"/>
              </a:solidFill>
              <a:ea typeface="宋体" panose="02010600030101010101" pitchFamily="2" charset="-122"/>
            </a:endParaRPr>
          </a:p>
        </p:txBody>
      </p:sp>
      <p:sp>
        <p:nvSpPr>
          <p:cNvPr id="8" name="Rectangle 77"/>
          <p:cNvSpPr>
            <a:spLocks noChangeArrowheads="1"/>
          </p:cNvSpPr>
          <p:nvPr/>
        </p:nvSpPr>
        <p:spPr bwMode="auto">
          <a:xfrm>
            <a:off x="1224000" y="4556310"/>
            <a:ext cx="7829220" cy="5663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smtClean="0">
                <a:solidFill>
                  <a:schemeClr val="tx1"/>
                </a:solidFill>
                <a:ea typeface="宋体" panose="02010600030101010101" pitchFamily="2" charset="-122"/>
              </a:rPr>
              <a:t>   接口通过使用关键字</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interface</a:t>
            </a:r>
            <a:r>
              <a:rPr lang="zh-CN" altLang="en-US" sz="2800" dirty="0" smtClean="0">
                <a:solidFill>
                  <a:schemeClr val="tx1"/>
                </a:solidFill>
                <a:ea typeface="宋体" panose="02010600030101010101" pitchFamily="2" charset="-122"/>
              </a:rPr>
              <a:t>来声明，格式：</a:t>
            </a:r>
            <a:endParaRPr lang="zh-CN" altLang="en-US" sz="2800" dirty="0" smtClean="0">
              <a:solidFill>
                <a:srgbClr val="C00000"/>
              </a:solidFill>
              <a:ea typeface="宋体" panose="02010600030101010101" pitchFamily="2" charset="-122"/>
            </a:endParaRPr>
          </a:p>
        </p:txBody>
      </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animBg="1"/>
      <p:bldP spid="9"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p:cNvSpPr txBox="1">
            <a:spLocks noChangeArrowheads="1"/>
          </p:cNvSpPr>
          <p:nvPr/>
        </p:nvSpPr>
        <p:spPr bwMode="auto">
          <a:xfrm>
            <a:off x="1673523" y="5738618"/>
            <a:ext cx="9558068" cy="22387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85000"/>
              <a:buFont typeface="Wingdings" panose="05000000000000000000" pitchFamily="2" charset="2"/>
              <a:buNone/>
              <a:tabLst/>
              <a:defRPr/>
            </a:pPr>
            <a:endParaRPr kumimoji="0" lang="en-US" altLang="zh-CN" sz="2800" b="1" i="0" u="none" strike="noStrike" kern="1200" cap="none" spc="0" normalizeH="0" baseline="0" noProof="0" dirty="0" smtClean="0">
              <a:ln>
                <a:noFill/>
              </a:ln>
              <a:solidFill>
                <a:schemeClr val="accent1"/>
              </a:solidFill>
              <a:effectLst/>
              <a:uLnTx/>
              <a:uFillTx/>
              <a:latin typeface="+mn-lt"/>
              <a:ea typeface="+mn-ea"/>
              <a:cs typeface="+mn-cs"/>
            </a:endParaRPr>
          </a:p>
        </p:txBody>
      </p:sp>
      <p:sp>
        <p:nvSpPr>
          <p:cNvPr id="8" name="Rectangle 77"/>
          <p:cNvSpPr>
            <a:spLocks noChangeArrowheads="1"/>
          </p:cNvSpPr>
          <p:nvPr/>
        </p:nvSpPr>
        <p:spPr bwMode="auto">
          <a:xfrm>
            <a:off x="1116000" y="1152000"/>
            <a:ext cx="7400357" cy="5257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接口体</a:t>
            </a:r>
            <a:endPar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endParaRPr>
          </a:p>
        </p:txBody>
      </p:sp>
      <p:sp>
        <p:nvSpPr>
          <p:cNvPr id="14" name="Rectangle 77"/>
          <p:cNvSpPr>
            <a:spLocks noChangeArrowheads="1"/>
          </p:cNvSpPr>
          <p:nvPr/>
        </p:nvSpPr>
        <p:spPr bwMode="auto">
          <a:xfrm>
            <a:off x="1116001" y="1764000"/>
            <a:ext cx="7431652" cy="19882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smtClean="0">
                <a:solidFill>
                  <a:schemeClr val="tx1"/>
                </a:solidFill>
                <a:ea typeface="宋体" panose="02010600030101010101" pitchFamily="2" charset="-122"/>
              </a:rPr>
              <a:t>    接口体中包含</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常量定义</a:t>
            </a:r>
            <a:r>
              <a:rPr lang="zh-CN" altLang="en-US" sz="2800" dirty="0" smtClean="0">
                <a:solidFill>
                  <a:schemeClr val="tx1"/>
                </a:solidFill>
                <a:ea typeface="宋体" panose="02010600030101010101" pitchFamily="2" charset="-122"/>
              </a:rPr>
              <a:t>和</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方法定义</a:t>
            </a:r>
            <a:r>
              <a:rPr lang="zh-CN" altLang="en-US" sz="2800" dirty="0" smtClean="0">
                <a:solidFill>
                  <a:schemeClr val="tx1"/>
                </a:solidFill>
                <a:ea typeface="宋体" panose="02010600030101010101" pitchFamily="2" charset="-122"/>
              </a:rPr>
              <a:t>两部分。接口体中只进行方法的声明，</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不许提供方法的实现</a:t>
            </a:r>
            <a:r>
              <a:rPr lang="zh-CN" altLang="en-US" sz="2800" dirty="0" smtClean="0">
                <a:solidFill>
                  <a:schemeClr val="tx1"/>
                </a:solidFill>
                <a:ea typeface="宋体" panose="02010600030101010101" pitchFamily="2" charset="-122"/>
              </a:rPr>
              <a:t>，所以，方法的定义没有方法体，且</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用分号“；”结尾</a:t>
            </a:r>
            <a:r>
              <a:rPr lang="zh-CN" altLang="en-US" sz="2800" dirty="0" smtClean="0">
                <a:solidFill>
                  <a:schemeClr val="tx1"/>
                </a:solidFill>
                <a:ea typeface="宋体" panose="02010600030101010101" pitchFamily="2" charset="-122"/>
              </a:rPr>
              <a:t> 。</a:t>
            </a:r>
          </a:p>
        </p:txBody>
      </p:sp>
      <p:sp>
        <p:nvSpPr>
          <p:cNvPr id="6" name="AutoShape 52"/>
          <p:cNvSpPr>
            <a:spLocks noChangeArrowheads="1"/>
          </p:cNvSpPr>
          <p:nvPr/>
        </p:nvSpPr>
        <p:spPr bwMode="gray">
          <a:xfrm>
            <a:off x="1692000" y="3888000"/>
            <a:ext cx="5637686" cy="2531166"/>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pP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interface</a:t>
            </a:r>
            <a:r>
              <a:rPr lang="en-US" altLang="zh-CN" sz="2800" dirty="0" smtClean="0">
                <a:solidFill>
                  <a:schemeClr val="tx1"/>
                </a:solidFill>
                <a:ea typeface="宋体" panose="02010600030101010101" pitchFamily="2" charset="-122"/>
              </a:rPr>
              <a:t>  Printable{</a:t>
            </a:r>
          </a:p>
          <a:p>
            <a:pPr eaLnBrk="1" hangingPunct="1">
              <a:spcBef>
                <a:spcPct val="0"/>
              </a:spcBef>
              <a:buSzTx/>
              <a:buNone/>
            </a:pPr>
            <a:r>
              <a:rPr lang="en-US" altLang="zh-CN" sz="2800" dirty="0" smtClean="0">
                <a:solidFill>
                  <a:schemeClr val="tx1"/>
                </a:solidFill>
                <a:ea typeface="宋体" panose="02010600030101010101" pitchFamily="2" charset="-122"/>
              </a:rPr>
              <a:t>      </a:t>
            </a:r>
            <a:r>
              <a:rPr lang="en-US" altLang="zh-CN" sz="2800" dirty="0" smtClean="0">
                <a:solidFill>
                  <a:srgbClr val="00B050"/>
                </a:solidFill>
                <a:effectLst>
                  <a:outerShdw blurRad="38100" dist="38100" dir="2700000" algn="tl">
                    <a:srgbClr val="000000">
                      <a:alpha val="43137"/>
                    </a:srgbClr>
                  </a:outerShdw>
                </a:effectLst>
                <a:ea typeface="宋体" panose="02010600030101010101" pitchFamily="2" charset="-122"/>
              </a:rPr>
              <a:t>final </a:t>
            </a:r>
            <a:r>
              <a:rPr lang="en-US" altLang="zh-CN" sz="2800" dirty="0" err="1" smtClean="0">
                <a:solidFill>
                  <a:srgbClr val="00B050"/>
                </a:solidFill>
                <a:effectLst>
                  <a:outerShdw blurRad="38100" dist="38100" dir="2700000" algn="tl">
                    <a:srgbClr val="000000">
                      <a:alpha val="43137"/>
                    </a:srgbClr>
                  </a:outerShdw>
                </a:effectLst>
                <a:ea typeface="宋体" panose="02010600030101010101" pitchFamily="2" charset="-122"/>
              </a:rPr>
              <a:t>int</a:t>
            </a:r>
            <a:r>
              <a:rPr lang="en-US" altLang="zh-CN" sz="2800" dirty="0" smtClean="0">
                <a:solidFill>
                  <a:srgbClr val="00B050"/>
                </a:solidFill>
                <a:effectLst>
                  <a:outerShdw blurRad="38100" dist="38100" dir="2700000" algn="tl">
                    <a:srgbClr val="000000">
                      <a:alpha val="43137"/>
                    </a:srgbClr>
                  </a:outerShdw>
                </a:effectLst>
                <a:ea typeface="宋体" panose="02010600030101010101" pitchFamily="2" charset="-122"/>
              </a:rPr>
              <a:t> MAX=100;</a:t>
            </a:r>
          </a:p>
          <a:p>
            <a:pPr eaLnBrk="1" hangingPunct="1">
              <a:spcBef>
                <a:spcPct val="0"/>
              </a:spcBef>
              <a:buSzTx/>
              <a:buNone/>
            </a:pPr>
            <a:r>
              <a:rPr lang="en-US" altLang="zh-CN" sz="2800" dirty="0" smtClean="0">
                <a:solidFill>
                  <a:schemeClr val="tx1"/>
                </a:solidFill>
                <a:ea typeface="宋体" panose="02010600030101010101" pitchFamily="2" charset="-122"/>
              </a:rPr>
              <a:t>      </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void add();</a:t>
            </a:r>
          </a:p>
          <a:p>
            <a:pPr eaLnBrk="1" hangingPunct="1">
              <a:spcBef>
                <a:spcPct val="0"/>
              </a:spcBef>
              <a:buSzTx/>
              <a:buNone/>
            </a:pPr>
            <a:r>
              <a:rPr lang="en-US" altLang="zh-CN" sz="2800" dirty="0" smtClean="0">
                <a:solidFill>
                  <a:schemeClr val="tx1"/>
                </a:solidFill>
                <a:ea typeface="宋体" panose="02010600030101010101" pitchFamily="2" charset="-122"/>
              </a:rPr>
              <a:t>      </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float sum(float x ,float y);</a:t>
            </a:r>
          </a:p>
          <a:p>
            <a:pPr eaLnBrk="1" hangingPunct="1">
              <a:spcBef>
                <a:spcPct val="0"/>
              </a:spcBef>
              <a:buSzTx/>
              <a:buNone/>
            </a:pPr>
            <a:r>
              <a:rPr lang="en-US" altLang="zh-CN" sz="2800" dirty="0" smtClean="0">
                <a:solidFill>
                  <a:schemeClr val="tx1"/>
                </a:solidFill>
                <a:ea typeface="宋体" panose="02010600030101010101" pitchFamily="2" charset="-122"/>
              </a:rPr>
              <a:t>   }</a:t>
            </a:r>
          </a:p>
        </p:txBody>
      </p:sp>
    </p:spTree>
    <p:extLst>
      <p:ext uri="{BB962C8B-B14F-4D97-AF65-F5344CB8AC3E}">
        <p14:creationId xmlns="" xmlns:p14="http://schemas.microsoft.com/office/powerpoint/2010/main" val="2116717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p:cNvSpPr txBox="1">
            <a:spLocks noChangeArrowheads="1"/>
          </p:cNvSpPr>
          <p:nvPr/>
        </p:nvSpPr>
        <p:spPr bwMode="auto">
          <a:xfrm>
            <a:off x="1673523" y="5738618"/>
            <a:ext cx="9558068" cy="22387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85000"/>
              <a:buFont typeface="Wingdings" panose="05000000000000000000" pitchFamily="2" charset="2"/>
              <a:buNone/>
              <a:tabLst/>
              <a:defRPr/>
            </a:pPr>
            <a:endParaRPr kumimoji="0" lang="en-US" altLang="zh-CN" sz="2800" b="1" i="0" u="none" strike="noStrike" kern="1200" cap="none" spc="0" normalizeH="0" baseline="0" noProof="0" dirty="0" smtClean="0">
              <a:ln>
                <a:noFill/>
              </a:ln>
              <a:solidFill>
                <a:schemeClr val="accent1"/>
              </a:solidFill>
              <a:effectLst/>
              <a:uLnTx/>
              <a:uFillTx/>
              <a:latin typeface="+mn-lt"/>
              <a:ea typeface="+mn-ea"/>
              <a:cs typeface="+mn-cs"/>
            </a:endParaRPr>
          </a:p>
        </p:txBody>
      </p:sp>
      <p:sp>
        <p:nvSpPr>
          <p:cNvPr id="8" name="Rectangle 77"/>
          <p:cNvSpPr>
            <a:spLocks noChangeArrowheads="1"/>
          </p:cNvSpPr>
          <p:nvPr/>
        </p:nvSpPr>
        <p:spPr bwMode="auto">
          <a:xfrm>
            <a:off x="1116000" y="1152000"/>
            <a:ext cx="7400357" cy="5257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接口的使用</a:t>
            </a:r>
            <a:endPar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endParaRPr>
          </a:p>
        </p:txBody>
      </p:sp>
      <p:sp>
        <p:nvSpPr>
          <p:cNvPr id="14" name="Rectangle 77"/>
          <p:cNvSpPr>
            <a:spLocks noChangeArrowheads="1"/>
          </p:cNvSpPr>
          <p:nvPr/>
        </p:nvSpPr>
        <p:spPr bwMode="auto">
          <a:xfrm>
            <a:off x="1116001" y="1764000"/>
            <a:ext cx="7431652" cy="14736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smtClean="0">
                <a:solidFill>
                  <a:schemeClr val="tx1"/>
                </a:solidFill>
                <a:ea typeface="宋体" panose="02010600030101010101" pitchFamily="2" charset="-122"/>
              </a:rPr>
              <a:t>    一个类通过使用关键字</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implements </a:t>
            </a:r>
            <a:r>
              <a:rPr lang="zh-CN" altLang="en-US" sz="2800" dirty="0" smtClean="0">
                <a:solidFill>
                  <a:schemeClr val="tx1"/>
                </a:solidFill>
                <a:ea typeface="宋体" panose="02010600030101010101" pitchFamily="2" charset="-122"/>
              </a:rPr>
              <a:t>声明自己实现一个或多个接口。如果实现</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多个</a:t>
            </a:r>
            <a:r>
              <a:rPr lang="zh-CN" altLang="en-US" sz="2800" dirty="0" smtClean="0">
                <a:solidFill>
                  <a:schemeClr val="tx1"/>
                </a:solidFill>
                <a:ea typeface="宋体" panose="02010600030101010101" pitchFamily="2" charset="-122"/>
              </a:rPr>
              <a:t>接口，用</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逗号隔开</a:t>
            </a:r>
            <a:r>
              <a:rPr lang="zh-CN" altLang="en-US" sz="2800" dirty="0" smtClean="0">
                <a:solidFill>
                  <a:schemeClr val="tx1"/>
                </a:solidFill>
                <a:ea typeface="宋体" panose="02010600030101010101" pitchFamily="2" charset="-122"/>
              </a:rPr>
              <a:t>接口名，如：</a:t>
            </a:r>
          </a:p>
        </p:txBody>
      </p:sp>
      <p:sp>
        <p:nvSpPr>
          <p:cNvPr id="6" name="AutoShape 52"/>
          <p:cNvSpPr>
            <a:spLocks noChangeArrowheads="1"/>
          </p:cNvSpPr>
          <p:nvPr/>
        </p:nvSpPr>
        <p:spPr bwMode="gray">
          <a:xfrm>
            <a:off x="1320940" y="3384417"/>
            <a:ext cx="7133948" cy="896035"/>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pPr>
            <a:r>
              <a:rPr lang="en-US" altLang="zh-CN" sz="2800" dirty="0" smtClean="0">
                <a:solidFill>
                  <a:schemeClr val="tx1"/>
                </a:solidFill>
                <a:ea typeface="宋体" panose="02010600030101010101" pitchFamily="2" charset="-122"/>
              </a:rPr>
              <a:t>class A </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implements</a:t>
            </a:r>
            <a:r>
              <a:rPr lang="en-US" altLang="zh-CN" sz="2800" dirty="0" smtClean="0">
                <a:solidFill>
                  <a:schemeClr val="tx1"/>
                </a:solidFill>
                <a:ea typeface="宋体" panose="02010600030101010101" pitchFamily="2" charset="-122"/>
              </a:rPr>
              <a:t> </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Printable</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Addable</a:t>
            </a:r>
          </a:p>
        </p:txBody>
      </p:sp>
    </p:spTree>
    <p:extLst>
      <p:ext uri="{BB962C8B-B14F-4D97-AF65-F5344CB8AC3E}">
        <p14:creationId xmlns="" xmlns:p14="http://schemas.microsoft.com/office/powerpoint/2010/main" val="2116717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9"/>
          <p:cNvGrpSpPr>
            <a:grpSpLocks/>
          </p:cNvGrpSpPr>
          <p:nvPr/>
        </p:nvGrpSpPr>
        <p:grpSpPr bwMode="auto">
          <a:xfrm>
            <a:off x="1138791" y="1106670"/>
            <a:ext cx="5375275" cy="695325"/>
            <a:chOff x="624" y="670"/>
            <a:chExt cx="3386" cy="547"/>
          </a:xfrm>
        </p:grpSpPr>
        <p:sp>
          <p:nvSpPr>
            <p:cNvPr id="28680" name="AutoShape 80"/>
            <p:cNvSpPr>
              <a:spLocks noChangeArrowheads="1"/>
            </p:cNvSpPr>
            <p:nvPr/>
          </p:nvSpPr>
          <p:spPr bwMode="gray">
            <a:xfrm>
              <a:off x="624" y="670"/>
              <a:ext cx="1302"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smtClean="0">
                  <a:solidFill>
                    <a:srgbClr val="000000"/>
                  </a:solidFill>
                  <a:ea typeface="宋体" panose="02010600030101010101" pitchFamily="2" charset="-122"/>
                </a:rPr>
                <a:t>注意事项</a:t>
              </a:r>
              <a:endParaRPr lang="en-US" altLang="zh-CN" sz="2800" dirty="0">
                <a:solidFill>
                  <a:srgbClr val="000000"/>
                </a:solidFill>
                <a:ea typeface="宋体" panose="02010600030101010101" pitchFamily="2" charset="-122"/>
              </a:endParaRPr>
            </a:p>
          </p:txBody>
        </p:sp>
      </p:grpSp>
      <p:sp>
        <p:nvSpPr>
          <p:cNvPr id="11" name="Text Box 78"/>
          <p:cNvSpPr txBox="1">
            <a:spLocks noChangeArrowheads="1"/>
          </p:cNvSpPr>
          <p:nvPr/>
        </p:nvSpPr>
        <p:spPr bwMode="gray">
          <a:xfrm>
            <a:off x="1116000" y="1944000"/>
            <a:ext cx="7378643" cy="35394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如果一个类实现某个接口，那么这个类必须实现该接口的所有方法，即为这些方法提供方法体。要注意的是，</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接口中的方法</a:t>
            </a:r>
            <a:r>
              <a:rPr lang="zh-CN" altLang="en-US" sz="2800" dirty="0" smtClean="0">
                <a:solidFill>
                  <a:schemeClr val="tx1"/>
                </a:solidFill>
                <a:ea typeface="宋体" panose="02010600030101010101" pitchFamily="2" charset="-122"/>
              </a:rPr>
              <a:t>被默认是</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public</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和</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abstrac</a:t>
            </a:r>
            <a:r>
              <a:rPr lang="en-US" altLang="zh-CN" sz="2800" dirty="0" smtClean="0">
                <a:solidFill>
                  <a:schemeClr val="tx1"/>
                </a:solidFill>
                <a:ea typeface="宋体" panose="02010600030101010101" pitchFamily="2" charset="-122"/>
              </a:rPr>
              <a:t>t</a:t>
            </a:r>
            <a:r>
              <a:rPr lang="zh-CN" altLang="en-US" sz="2800" dirty="0" smtClean="0">
                <a:solidFill>
                  <a:schemeClr val="tx1"/>
                </a:solidFill>
                <a:ea typeface="宋体" panose="02010600030101010101" pitchFamily="2" charset="-122"/>
              </a:rPr>
              <a:t>的，接口在声明方法时可以省略方法前面的</a:t>
            </a:r>
            <a:r>
              <a:rPr lang="en-US" altLang="zh-CN" sz="2800" dirty="0" smtClean="0">
                <a:solidFill>
                  <a:schemeClr val="tx1"/>
                </a:solidFill>
                <a:ea typeface="宋体" panose="02010600030101010101" pitchFamily="2" charset="-122"/>
              </a:rPr>
              <a:t>public</a:t>
            </a:r>
            <a:r>
              <a:rPr lang="zh-CN" altLang="en-US" sz="2800" dirty="0" smtClean="0">
                <a:solidFill>
                  <a:schemeClr val="tx1"/>
                </a:solidFill>
                <a:ea typeface="宋体" panose="02010600030101010101" pitchFamily="2" charset="-122"/>
              </a:rPr>
              <a:t>和</a:t>
            </a:r>
            <a:r>
              <a:rPr lang="en-US" altLang="zh-CN" sz="2800" dirty="0" smtClean="0">
                <a:solidFill>
                  <a:schemeClr val="tx1"/>
                </a:solidFill>
                <a:ea typeface="宋体" panose="02010600030101010101" pitchFamily="2" charset="-122"/>
              </a:rPr>
              <a:t>abstract</a:t>
            </a:r>
            <a:r>
              <a:rPr lang="zh-CN" altLang="en-US" sz="2800" dirty="0" smtClean="0">
                <a:solidFill>
                  <a:schemeClr val="tx1"/>
                </a:solidFill>
                <a:ea typeface="宋体" panose="02010600030101010101" pitchFamily="2" charset="-122"/>
              </a:rPr>
              <a:t>关键字，但是，类在实现接口方法时，一定要用</a:t>
            </a:r>
            <a:r>
              <a:rPr lang="en-US" altLang="zh-CN" sz="2800" dirty="0" smtClean="0">
                <a:solidFill>
                  <a:schemeClr val="tx1"/>
                </a:solidFill>
                <a:ea typeface="宋体" panose="02010600030101010101" pitchFamily="2" charset="-122"/>
              </a:rPr>
              <a:t>public</a:t>
            </a:r>
            <a:r>
              <a:rPr lang="zh-CN" altLang="en-US" sz="2800" dirty="0" smtClean="0">
                <a:solidFill>
                  <a:schemeClr val="tx1"/>
                </a:solidFill>
                <a:ea typeface="宋体" panose="02010600030101010101" pitchFamily="2" charset="-122"/>
              </a:rPr>
              <a:t>来修饰。</a:t>
            </a:r>
          </a:p>
          <a:p>
            <a:pPr>
              <a:spcBef>
                <a:spcPct val="0"/>
              </a:spcBef>
              <a:buSzTx/>
              <a:buFont typeface="Wingdings" pitchFamily="2" charset="2"/>
              <a:buChar char="p"/>
            </a:pPr>
            <a:endParaRPr lang="zh-CN" altLang="en-US" sz="2800" dirty="0">
              <a:solidFill>
                <a:schemeClr val="tx1"/>
              </a:solidFill>
              <a:ea typeface="宋体" panose="02010600030101010101" pitchFamily="2" charset="-122"/>
            </a:endParaRPr>
          </a:p>
        </p:txBody>
      </p:sp>
      <p:sp>
        <p:nvSpPr>
          <p:cNvPr id="8" name="Text Box 78"/>
          <p:cNvSpPr txBox="1">
            <a:spLocks noChangeArrowheads="1"/>
          </p:cNvSpPr>
          <p:nvPr/>
        </p:nvSpPr>
        <p:spPr bwMode="gray">
          <a:xfrm>
            <a:off x="1116000" y="5148000"/>
            <a:ext cx="7570787"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类实现的接口方法以及接口中的常量可以被类的对象调用。</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接口中的变量</a:t>
            </a:r>
            <a:r>
              <a:rPr lang="zh-CN" altLang="en-US" sz="2800" dirty="0" smtClean="0">
                <a:solidFill>
                  <a:schemeClr val="tx1"/>
                </a:solidFill>
                <a:ea typeface="宋体" panose="02010600030101010101" pitchFamily="2" charset="-122"/>
              </a:rPr>
              <a:t>被默认是</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public</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static</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和</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final</a:t>
            </a:r>
            <a:r>
              <a:rPr lang="zh-CN" altLang="en-US" sz="2800" dirty="0" smtClean="0">
                <a:solidFill>
                  <a:schemeClr val="tx1"/>
                </a:solidFill>
                <a:ea typeface="宋体" panose="02010600030101010101" pitchFamily="2" charset="-122"/>
              </a:rPr>
              <a:t>的。</a:t>
            </a:r>
            <a:endParaRPr lang="en-US" altLang="zh-CN" sz="2800"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9"/>
          <p:cNvGrpSpPr>
            <a:grpSpLocks/>
          </p:cNvGrpSpPr>
          <p:nvPr/>
        </p:nvGrpSpPr>
        <p:grpSpPr bwMode="auto">
          <a:xfrm>
            <a:off x="1138791" y="1106670"/>
            <a:ext cx="5375275" cy="695325"/>
            <a:chOff x="624" y="670"/>
            <a:chExt cx="3386" cy="547"/>
          </a:xfrm>
        </p:grpSpPr>
        <p:sp>
          <p:nvSpPr>
            <p:cNvPr id="28680" name="AutoShape 80"/>
            <p:cNvSpPr>
              <a:spLocks noChangeArrowheads="1"/>
            </p:cNvSpPr>
            <p:nvPr/>
          </p:nvSpPr>
          <p:spPr bwMode="gray">
            <a:xfrm>
              <a:off x="624" y="670"/>
              <a:ext cx="1302"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smtClean="0">
                  <a:solidFill>
                    <a:srgbClr val="000000"/>
                  </a:solidFill>
                  <a:ea typeface="宋体" panose="02010600030101010101" pitchFamily="2" charset="-122"/>
                </a:rPr>
                <a:t>注意事项</a:t>
              </a:r>
              <a:endParaRPr lang="en-US" altLang="zh-CN" sz="2800" dirty="0">
                <a:solidFill>
                  <a:srgbClr val="000000"/>
                </a:solidFill>
                <a:ea typeface="宋体" panose="02010600030101010101" pitchFamily="2" charset="-122"/>
              </a:endParaRPr>
            </a:p>
          </p:txBody>
        </p:sp>
      </p:grpSp>
      <p:sp>
        <p:nvSpPr>
          <p:cNvPr id="11" name="Text Box 78"/>
          <p:cNvSpPr txBox="1">
            <a:spLocks noChangeArrowheads="1"/>
          </p:cNvSpPr>
          <p:nvPr/>
        </p:nvSpPr>
        <p:spPr bwMode="gray">
          <a:xfrm>
            <a:off x="1116000" y="2040002"/>
            <a:ext cx="7570787"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如果</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父类实现了某个接口</a:t>
            </a:r>
            <a:r>
              <a:rPr lang="zh-CN" altLang="en-US" sz="2800" dirty="0" smtClean="0">
                <a:solidFill>
                  <a:schemeClr val="tx1"/>
                </a:solidFill>
                <a:ea typeface="宋体" panose="02010600030101010101" pitchFamily="2" charset="-122"/>
              </a:rPr>
              <a:t>，则其</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子类也就自然实现这个接口</a:t>
            </a:r>
            <a:r>
              <a:rPr lang="zh-CN" altLang="en-US" sz="2800" dirty="0" smtClean="0">
                <a:solidFill>
                  <a:schemeClr val="tx1"/>
                </a:solidFill>
                <a:ea typeface="宋体" panose="02010600030101010101" pitchFamily="2" charset="-122"/>
              </a:rPr>
              <a:t>。</a:t>
            </a:r>
          </a:p>
        </p:txBody>
      </p:sp>
      <p:sp>
        <p:nvSpPr>
          <p:cNvPr id="13" name="Text Box 78"/>
          <p:cNvSpPr txBox="1">
            <a:spLocks noChangeArrowheads="1"/>
          </p:cNvSpPr>
          <p:nvPr/>
        </p:nvSpPr>
        <p:spPr bwMode="gray">
          <a:xfrm>
            <a:off x="1116000" y="4356000"/>
            <a:ext cx="757078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hlinkClick r:id="rId3" action="ppaction://hlinkfile"/>
              </a:rPr>
              <a:t>例子</a:t>
            </a:r>
            <a:r>
              <a:rPr lang="en-US" altLang="zh-CN" sz="2800" dirty="0" smtClean="0">
                <a:solidFill>
                  <a:schemeClr val="tx1"/>
                </a:solidFill>
                <a:ea typeface="宋体" panose="02010600030101010101" pitchFamily="2" charset="-122"/>
                <a:hlinkClick r:id="rId3" action="ppaction://hlinkfile"/>
              </a:rPr>
              <a:t>4-11</a:t>
            </a:r>
            <a:r>
              <a:rPr lang="zh-CN" altLang="en-US" sz="2800" dirty="0" smtClean="0">
                <a:solidFill>
                  <a:schemeClr val="tx1"/>
                </a:solidFill>
                <a:ea typeface="宋体" panose="02010600030101010101" pitchFamily="2" charset="-122"/>
              </a:rPr>
              <a:t>。</a:t>
            </a:r>
            <a:endParaRPr lang="en-US" altLang="zh-CN" sz="2800" dirty="0" smtClean="0">
              <a:solidFill>
                <a:schemeClr val="tx1"/>
              </a:solidFill>
              <a:ea typeface="宋体" panose="02010600030101010101" pitchFamily="2" charset="-122"/>
            </a:endParaRPr>
          </a:p>
        </p:txBody>
      </p:sp>
      <p:sp>
        <p:nvSpPr>
          <p:cNvPr id="8" name="Text Box 78"/>
          <p:cNvSpPr txBox="1">
            <a:spLocks noChangeArrowheads="1"/>
          </p:cNvSpPr>
          <p:nvPr/>
        </p:nvSpPr>
        <p:spPr bwMode="gray">
          <a:xfrm>
            <a:off x="1116000" y="3132000"/>
            <a:ext cx="7670191"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接口也可以被继承</a:t>
            </a:r>
            <a:r>
              <a:rPr lang="zh-CN" altLang="en-US" sz="2800" dirty="0" smtClean="0">
                <a:solidFill>
                  <a:schemeClr val="tx1"/>
                </a:solidFill>
                <a:ea typeface="宋体" panose="02010600030101010101" pitchFamily="2" charset="-122"/>
              </a:rPr>
              <a:t>，即可以通过关键字</a:t>
            </a:r>
            <a:r>
              <a:rPr lang="en-US" altLang="zh-CN" sz="2800" dirty="0" smtClean="0">
                <a:solidFill>
                  <a:schemeClr val="tx1"/>
                </a:solidFill>
                <a:ea typeface="宋体" panose="02010600030101010101" pitchFamily="2" charset="-122"/>
              </a:rPr>
              <a:t>extends</a:t>
            </a:r>
            <a:r>
              <a:rPr lang="zh-CN" altLang="en-US" sz="2800" dirty="0" smtClean="0">
                <a:solidFill>
                  <a:schemeClr val="tx1"/>
                </a:solidFill>
                <a:ea typeface="宋体" panose="02010600030101010101" pitchFamily="2" charset="-122"/>
              </a:rPr>
              <a:t>声明一个接口是另一个接口的子接口。</a:t>
            </a:r>
          </a:p>
        </p:txBody>
      </p:sp>
      <p:sp>
        <p:nvSpPr>
          <p:cNvPr id="12" name="AutoShape 52"/>
          <p:cNvSpPr>
            <a:spLocks noChangeArrowheads="1"/>
          </p:cNvSpPr>
          <p:nvPr/>
        </p:nvSpPr>
        <p:spPr bwMode="gray">
          <a:xfrm>
            <a:off x="1042644" y="5075583"/>
            <a:ext cx="7717043" cy="1179443"/>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pPr>
            <a:r>
              <a:rPr lang="zh-CN" altLang="en-US" sz="2800" dirty="0" smtClean="0">
                <a:solidFill>
                  <a:schemeClr val="tx1"/>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接口的思想</a:t>
            </a:r>
            <a:r>
              <a:rPr lang="zh-CN" altLang="en-US" sz="2800" dirty="0" smtClean="0">
                <a:solidFill>
                  <a:schemeClr val="tx1"/>
                </a:solidFill>
                <a:ea typeface="宋体" panose="02010600030101010101" pitchFamily="2" charset="-122"/>
              </a:rPr>
              <a:t>在于它可以</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增加很多类都需要实现</a:t>
            </a: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a:p>
            <a:pPr eaLnBrk="1" hangingPunct="1">
              <a:spcBef>
                <a:spcPct val="0"/>
              </a:spcBef>
              <a:buSzTx/>
              <a:buNone/>
            </a:pP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的功能</a:t>
            </a:r>
            <a:r>
              <a:rPr lang="zh-CN" altLang="en-US" sz="2800" dirty="0" smtClean="0">
                <a:solidFill>
                  <a:schemeClr val="tx1"/>
                </a:solidFill>
                <a:ea typeface="宋体" panose="02010600030101010101" pitchFamily="2" charset="-122"/>
              </a:rPr>
              <a:t>，使用相同的接口类</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不一定有继承关系</a:t>
            </a:r>
            <a:r>
              <a:rPr lang="zh-CN" altLang="en-US" sz="2800" dirty="0" smtClean="0">
                <a:solidFill>
                  <a:schemeClr val="tx1"/>
                </a:solidFill>
                <a:ea typeface="宋体" panose="02010600030101010101" pitchFamily="2" charset="-122"/>
              </a:rPr>
              <a:t>。</a:t>
            </a: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8" grpId="0"/>
      <p:bldP spid="1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body" idx="1"/>
          </p:nvPr>
        </p:nvSpPr>
        <p:spPr>
          <a:xfrm>
            <a:off x="1054100" y="1169986"/>
            <a:ext cx="8619987" cy="3669300"/>
          </a:xfrm>
        </p:spPr>
        <p:txBody>
          <a:bodyPr/>
          <a:lstStyle/>
          <a:p>
            <a:pPr marL="0" indent="0" eaLnBrk="1" hangingPunct="1">
              <a:buClr>
                <a:schemeClr val="accent2"/>
              </a:buClr>
              <a:buNone/>
            </a:pPr>
            <a:r>
              <a:rPr lang="en-US" altLang="zh-CN" sz="2800" dirty="0" smtClean="0">
                <a:solidFill>
                  <a:srgbClr val="FF0000"/>
                </a:solidFill>
                <a:ea typeface="宋体" panose="02010600030101010101" pitchFamily="2" charset="-122"/>
              </a:rPr>
              <a:t>12</a:t>
            </a:r>
            <a:r>
              <a:rPr lang="zh-CN" altLang="en-US" sz="2800" dirty="0" smtClean="0">
                <a:solidFill>
                  <a:schemeClr val="tx1"/>
                </a:solidFill>
                <a:ea typeface="宋体" panose="02010600030101010101" pitchFamily="2" charset="-122"/>
              </a:rPr>
              <a:t>、请判断下列程序是否正确？</a:t>
            </a:r>
          </a:p>
          <a:p>
            <a:pPr marL="0" indent="0" eaLnBrk="1" hangingPunct="1">
              <a:buClr>
                <a:schemeClr val="accent2"/>
              </a:buClr>
              <a:buNone/>
            </a:pPr>
            <a:r>
              <a:rPr lang="en-US" altLang="zh-CN" sz="2800" dirty="0" smtClean="0">
                <a:solidFill>
                  <a:schemeClr val="tx1"/>
                </a:solidFill>
                <a:ea typeface="宋体" panose="02010600030101010101" pitchFamily="2" charset="-122"/>
              </a:rPr>
              <a:t>interface </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Foo</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       </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int</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 k=0;</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public class </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Test implements </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Foo</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       public static void </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main</a:t>
            </a:r>
            <a:r>
              <a:rPr lang="en-US" altLang="zh-CN" sz="2800" dirty="0" smtClean="0">
                <a:solidFill>
                  <a:schemeClr val="tx1"/>
                </a:solidFill>
                <a:ea typeface="宋体" panose="02010600030101010101" pitchFamily="2" charset="-122"/>
              </a:rPr>
              <a:t>(String </a:t>
            </a:r>
            <a:r>
              <a:rPr lang="en-US" altLang="zh-CN" sz="2800" dirty="0" err="1" smtClean="0">
                <a:solidFill>
                  <a:schemeClr val="tx1"/>
                </a:solidFill>
                <a:ea typeface="宋体" panose="02010600030101010101" pitchFamily="2" charset="-122"/>
              </a:rPr>
              <a:t>args</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            </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int</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 </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i</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a:t>
            </a:r>
          </a:p>
          <a:p>
            <a:pPr marL="0" indent="0" eaLnBrk="1" hangingPunct="1">
              <a:buClr>
                <a:schemeClr val="accent2"/>
              </a:buClr>
              <a:buNone/>
            </a:pP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            Test </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test</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=new Test();</a:t>
            </a:r>
          </a:p>
          <a:p>
            <a:pPr marL="0" indent="0" eaLnBrk="1" hangingPunct="1">
              <a:buClr>
                <a:schemeClr val="accent2"/>
              </a:buClr>
              <a:buNone/>
            </a:pP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             </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i</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test.k</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a:t>
            </a:r>
          </a:p>
          <a:p>
            <a:pPr marL="0" indent="0" eaLnBrk="1" hangingPunct="1">
              <a:buClr>
                <a:schemeClr val="accent2"/>
              </a:buClr>
              <a:buNone/>
            </a:pP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             </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i</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Test.k</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a:t>
            </a:r>
          </a:p>
          <a:p>
            <a:pPr marL="0" indent="0" eaLnBrk="1" hangingPunct="1">
              <a:buClr>
                <a:schemeClr val="accent2"/>
              </a:buClr>
              <a:buNone/>
            </a:pP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             </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i</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Foo.k</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a:t>
            </a:r>
            <a:r>
              <a:rPr lang="en-US" altLang="zh-CN" sz="2800" dirty="0" smtClean="0">
                <a:solidFill>
                  <a:schemeClr val="tx1"/>
                </a:solidFill>
                <a:ea typeface="宋体" panose="02010600030101010101" pitchFamily="2" charset="-122"/>
              </a:rPr>
              <a:t>} </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                                 </a:t>
            </a:r>
          </a:p>
          <a:p>
            <a:pPr marL="0" indent="0" eaLnBrk="1" hangingPunct="1">
              <a:buClr>
                <a:schemeClr val="accent2"/>
              </a:buClr>
              <a:buNone/>
            </a:pPr>
            <a:r>
              <a:rPr lang="en-US" altLang="zh-CN" sz="2800" dirty="0" smtClean="0">
                <a:solidFill>
                  <a:schemeClr val="tx1"/>
                </a:solidFill>
                <a:ea typeface="宋体" panose="02010600030101010101" pitchFamily="2" charset="-122"/>
              </a:rPr>
              <a:t>}</a:t>
            </a:r>
          </a:p>
        </p:txBody>
      </p:sp>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endParaRPr lang="en-US" altLang="zh-CN" sz="3600" dirty="0">
              <a:ea typeface="宋体" panose="02010600030101010101" pitchFamily="2" charset="-122"/>
            </a:endParaRPr>
          </a:p>
        </p:txBody>
      </p:sp>
      <p:sp>
        <p:nvSpPr>
          <p:cNvPr id="4" name="TextBox 3"/>
          <p:cNvSpPr txBox="1"/>
          <p:nvPr/>
        </p:nvSpPr>
        <p:spPr>
          <a:xfrm>
            <a:off x="4690271" y="5088692"/>
            <a:ext cx="4188685" cy="1384995"/>
          </a:xfrm>
          <a:prstGeom prst="rect">
            <a:avLst/>
          </a:prstGeom>
          <a:noFill/>
        </p:spPr>
        <p:txBody>
          <a:bodyPr wrap="square" rtlCol="0">
            <a:spAutoFit/>
          </a:bodyPr>
          <a:lstStyle/>
          <a:p>
            <a:r>
              <a:rPr lang="zh-CN" altLang="en-US" sz="2800" dirty="0" smtClean="0">
                <a:solidFill>
                  <a:srgbClr val="FF0000"/>
                </a:solidFill>
                <a:latin typeface="宋体" charset="-122"/>
              </a:rPr>
              <a:t>答案：正确。因为在接口中声明的变量</a:t>
            </a:r>
            <a:r>
              <a:rPr lang="en-US" altLang="zh-CN" sz="2800" dirty="0" smtClean="0">
                <a:solidFill>
                  <a:srgbClr val="FF0000"/>
                </a:solidFill>
                <a:latin typeface="宋体" charset="-122"/>
              </a:rPr>
              <a:t>k</a:t>
            </a:r>
            <a:r>
              <a:rPr lang="zh-CN" altLang="en-US" sz="2800" dirty="0" smtClean="0">
                <a:solidFill>
                  <a:srgbClr val="FF0000"/>
                </a:solidFill>
                <a:latin typeface="宋体" charset="-122"/>
              </a:rPr>
              <a:t>默认是</a:t>
            </a:r>
            <a:r>
              <a:rPr lang="en-US" altLang="zh-CN" sz="2800" dirty="0" smtClean="0">
                <a:solidFill>
                  <a:srgbClr val="FF0000"/>
                </a:solidFill>
                <a:latin typeface="宋体" charset="-122"/>
              </a:rPr>
              <a:t>static</a:t>
            </a:r>
            <a:r>
              <a:rPr lang="zh-CN" altLang="en-US" sz="2800" dirty="0" smtClean="0">
                <a:solidFill>
                  <a:srgbClr val="FF0000"/>
                </a:solidFill>
                <a:latin typeface="宋体" charset="-122"/>
              </a:rPr>
              <a:t>的且是</a:t>
            </a:r>
            <a:r>
              <a:rPr lang="en-US" altLang="zh-CN" sz="2800" dirty="0" smtClean="0">
                <a:solidFill>
                  <a:srgbClr val="FF0000"/>
                </a:solidFill>
                <a:latin typeface="宋体" charset="-122"/>
              </a:rPr>
              <a:t>final</a:t>
            </a:r>
            <a:r>
              <a:rPr lang="zh-CN" altLang="en-US" sz="2800" dirty="0" smtClean="0">
                <a:solidFill>
                  <a:srgbClr val="FF0000"/>
                </a:solidFill>
                <a:latin typeface="宋体" charset="-122"/>
              </a:rPr>
              <a:t>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2. </a:t>
            </a:r>
            <a:r>
              <a:rPr lang="zh-CN" altLang="en-US" dirty="0" smtClean="0">
                <a:ea typeface="宋体" panose="02010600030101010101" pitchFamily="2" charset="-122"/>
              </a:rPr>
              <a:t>接口回调</a:t>
            </a:r>
            <a:endParaRPr lang="en-US" altLang="zh-CN" sz="7200" dirty="0">
              <a:ea typeface="宋体" panose="02010600030101010101" pitchFamily="2" charset="-122"/>
            </a:endParaRPr>
          </a:p>
        </p:txBody>
      </p:sp>
      <p:sp>
        <p:nvSpPr>
          <p:cNvPr id="12" name="Rectangle 77"/>
          <p:cNvSpPr>
            <a:spLocks noChangeArrowheads="1"/>
          </p:cNvSpPr>
          <p:nvPr/>
        </p:nvSpPr>
        <p:spPr bwMode="auto">
          <a:xfrm>
            <a:off x="1116000" y="1813109"/>
            <a:ext cx="7400357" cy="5663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chemeClr val="tx1"/>
                </a:solidFill>
                <a:ea typeface="宋体" panose="02010600030101010101" pitchFamily="2" charset="-122"/>
              </a:rPr>
              <a:t> 接口回调是</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多态</a:t>
            </a:r>
            <a:r>
              <a:rPr lang="zh-CN" altLang="en-US" sz="2800" dirty="0" smtClean="0">
                <a:solidFill>
                  <a:schemeClr val="tx1"/>
                </a:solidFill>
                <a:ea typeface="宋体" panose="02010600030101010101" pitchFamily="2" charset="-122"/>
              </a:rPr>
              <a:t>的另一种体现。</a:t>
            </a:r>
          </a:p>
        </p:txBody>
      </p:sp>
      <p:sp>
        <p:nvSpPr>
          <p:cNvPr id="8" name="Rectangle 77"/>
          <p:cNvSpPr>
            <a:spLocks noChangeArrowheads="1"/>
          </p:cNvSpPr>
          <p:nvPr/>
        </p:nvSpPr>
        <p:spPr bwMode="auto">
          <a:xfrm>
            <a:off x="1116000" y="2448000"/>
            <a:ext cx="7400357" cy="14736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chemeClr val="tx1"/>
                </a:solidFill>
                <a:ea typeface="宋体" panose="02010600030101010101" pitchFamily="2" charset="-122"/>
              </a:rPr>
              <a:t> 指可以</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把使用某一接口的类创建的对象的引用</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赋给该接口声明的接口变量</a:t>
            </a:r>
            <a:r>
              <a:rPr lang="zh-CN" altLang="en-US" sz="2800" dirty="0" smtClean="0">
                <a:solidFill>
                  <a:schemeClr val="tx1"/>
                </a:solidFill>
                <a:ea typeface="宋体" panose="02010600030101010101" pitchFamily="2" charset="-122"/>
              </a:rPr>
              <a:t>中，那么该接口变量就</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可以调用被类实现的接口中的方法</a:t>
            </a:r>
            <a:r>
              <a:rPr lang="zh-CN" altLang="en-US" sz="2800" dirty="0" smtClean="0">
                <a:solidFill>
                  <a:schemeClr val="tx1"/>
                </a:solidFill>
                <a:ea typeface="宋体" panose="02010600030101010101" pitchFamily="2" charset="-122"/>
              </a:rPr>
              <a:t>。</a:t>
            </a:r>
            <a:endPar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endParaRPr>
          </a:p>
        </p:txBody>
      </p:sp>
      <p:sp>
        <p:nvSpPr>
          <p:cNvPr id="15" name="Rectangle 77"/>
          <p:cNvSpPr>
            <a:spLocks noChangeArrowheads="1"/>
          </p:cNvSpPr>
          <p:nvPr/>
        </p:nvSpPr>
        <p:spPr bwMode="auto">
          <a:xfrm>
            <a:off x="1116000" y="3996000"/>
            <a:ext cx="7400357" cy="15142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不同的类</a:t>
            </a:r>
            <a:r>
              <a:rPr lang="zh-CN" altLang="en-US" sz="2800" dirty="0" smtClean="0">
                <a:solidFill>
                  <a:srgbClr val="000000"/>
                </a:solidFill>
                <a:ea typeface="宋体" panose="02010600030101010101" pitchFamily="2" charset="-122"/>
              </a:rPr>
              <a:t>在使用</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同一接口</a:t>
            </a:r>
            <a:r>
              <a:rPr lang="zh-CN" altLang="en-US" sz="2800" dirty="0" smtClean="0">
                <a:solidFill>
                  <a:srgbClr val="000000"/>
                </a:solidFill>
                <a:ea typeface="宋体" panose="02010600030101010101" pitchFamily="2" charset="-122"/>
              </a:rPr>
              <a:t>时，可能</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具有不同的功能体现</a:t>
            </a:r>
            <a:r>
              <a:rPr lang="zh-CN" altLang="en-US" sz="2800" dirty="0" smtClean="0">
                <a:solidFill>
                  <a:srgbClr val="000000"/>
                </a:solidFill>
                <a:ea typeface="宋体" panose="02010600030101010101" pitchFamily="2" charset="-122"/>
              </a:rPr>
              <a:t>，即接口的方法体不必相同，因此，接口回调可能</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产生不同的行为</a:t>
            </a:r>
            <a:r>
              <a:rPr lang="zh-CN" altLang="en-US" sz="2800" dirty="0" smtClean="0">
                <a:solidFill>
                  <a:srgbClr val="000000"/>
                </a:solidFill>
                <a:ea typeface="宋体" panose="02010600030101010101" pitchFamily="2" charset="-122"/>
              </a:rPr>
              <a:t>。</a:t>
            </a:r>
            <a:endPar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endParaRPr>
          </a:p>
        </p:txBody>
      </p:sp>
      <p:sp>
        <p:nvSpPr>
          <p:cNvPr id="10" name="Rectangle 77"/>
          <p:cNvSpPr>
            <a:spLocks noChangeArrowheads="1"/>
          </p:cNvSpPr>
          <p:nvPr/>
        </p:nvSpPr>
        <p:spPr bwMode="auto">
          <a:xfrm>
            <a:off x="1116000" y="5580000"/>
            <a:ext cx="7400357" cy="566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a:t>
            </a:r>
            <a:r>
              <a:rPr lang="zh-CN" altLang="en-US" sz="2800" dirty="0" smtClean="0">
                <a:solidFill>
                  <a:schemeClr val="tx1"/>
                </a:solidFill>
                <a:ea typeface="宋体" panose="02010600030101010101" pitchFamily="2" charset="-122"/>
                <a:hlinkClick r:id="rId3" action="ppaction://hlinkfile"/>
              </a:rPr>
              <a:t>例子</a:t>
            </a:r>
            <a:r>
              <a:rPr lang="en-US" altLang="zh-CN" sz="2800" dirty="0" smtClean="0">
                <a:solidFill>
                  <a:schemeClr val="tx1"/>
                </a:solidFill>
                <a:ea typeface="宋体" panose="02010600030101010101" pitchFamily="2" charset="-122"/>
                <a:hlinkClick r:id="rId3" action="ppaction://hlinkfile"/>
              </a:rPr>
              <a:t>4-12</a:t>
            </a:r>
            <a:endParaRPr lang="zh-CN" altLang="en-US" sz="2800" dirty="0" smtClean="0">
              <a:solidFill>
                <a:schemeClr val="tx1"/>
              </a:solidFill>
              <a:ea typeface="宋体" panose="02010600030101010101" pitchFamily="2" charset="-122"/>
            </a:endParaRPr>
          </a:p>
        </p:txBody>
      </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15" grpId="0"/>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77"/>
          <p:cNvSpPr>
            <a:spLocks noChangeArrowheads="1"/>
          </p:cNvSpPr>
          <p:nvPr/>
        </p:nvSpPr>
        <p:spPr bwMode="auto">
          <a:xfrm>
            <a:off x="1116000" y="1188000"/>
            <a:ext cx="7400357" cy="1988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chemeClr val="tx1"/>
                </a:solidFill>
                <a:ea typeface="宋体" panose="02010600030101010101" pitchFamily="2" charset="-122"/>
              </a:rPr>
              <a:t> 当一个</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方法的参数</a:t>
            </a:r>
            <a:r>
              <a:rPr lang="zh-CN" altLang="en-US" sz="2800" dirty="0" smtClean="0">
                <a:solidFill>
                  <a:schemeClr val="tx1"/>
                </a:solidFill>
                <a:ea typeface="宋体" panose="02010600030101010101" pitchFamily="2" charset="-122"/>
              </a:rPr>
              <a:t>是一个</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接口类型</a:t>
            </a:r>
            <a:r>
              <a:rPr lang="zh-CN" altLang="en-US" sz="2800" dirty="0" smtClean="0">
                <a:solidFill>
                  <a:schemeClr val="tx1"/>
                </a:solidFill>
                <a:ea typeface="宋体" panose="02010600030101010101" pitchFamily="2" charset="-122"/>
              </a:rPr>
              <a:t>时，如果一个类实现了该接口，那么，就可以把</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该类的实例的引用</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传值给该参数</a:t>
            </a:r>
            <a:r>
              <a:rPr lang="zh-CN" altLang="en-US" sz="2800" dirty="0" smtClean="0">
                <a:solidFill>
                  <a:schemeClr val="tx1"/>
                </a:solidFill>
                <a:ea typeface="宋体" panose="02010600030101010101" pitchFamily="2" charset="-122"/>
              </a:rPr>
              <a:t>，参数可以回调类实现的接口方法。</a:t>
            </a:r>
          </a:p>
        </p:txBody>
      </p:sp>
      <p:sp>
        <p:nvSpPr>
          <p:cNvPr id="10" name="Rectangle 77"/>
          <p:cNvSpPr>
            <a:spLocks noChangeArrowheads="1"/>
          </p:cNvSpPr>
          <p:nvPr/>
        </p:nvSpPr>
        <p:spPr bwMode="auto">
          <a:xfrm>
            <a:off x="1116000" y="3456000"/>
            <a:ext cx="7400357" cy="566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a:t>
            </a:r>
            <a:r>
              <a:rPr lang="zh-CN" altLang="en-US" sz="2800" dirty="0" smtClean="0">
                <a:solidFill>
                  <a:schemeClr val="tx1"/>
                </a:solidFill>
                <a:ea typeface="宋体" panose="02010600030101010101" pitchFamily="2" charset="-122"/>
                <a:hlinkClick r:id="rId3" action="ppaction://hlinkfile"/>
              </a:rPr>
              <a:t>例子</a:t>
            </a:r>
            <a:r>
              <a:rPr lang="en-US" altLang="zh-CN" sz="2800" dirty="0" smtClean="0">
                <a:solidFill>
                  <a:schemeClr val="tx1"/>
                </a:solidFill>
                <a:ea typeface="宋体" panose="02010600030101010101" pitchFamily="2" charset="-122"/>
                <a:hlinkClick r:id="rId3" action="ppaction://hlinkfile"/>
              </a:rPr>
              <a:t>4-13</a:t>
            </a:r>
            <a:endParaRPr lang="zh-CN" altLang="en-US" sz="2800" dirty="0" smtClean="0">
              <a:solidFill>
                <a:schemeClr val="tx1"/>
              </a:solidFill>
              <a:ea typeface="宋体" panose="02010600030101010101" pitchFamily="2" charset="-122"/>
            </a:endParaRPr>
          </a:p>
        </p:txBody>
      </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3. </a:t>
            </a:r>
            <a:r>
              <a:rPr lang="zh-CN" altLang="en-US" dirty="0" smtClean="0">
                <a:ea typeface="宋体" panose="02010600030101010101" pitchFamily="2" charset="-122"/>
              </a:rPr>
              <a:t>面向接口</a:t>
            </a:r>
            <a:endParaRPr lang="en-US" altLang="zh-CN" sz="7200" dirty="0">
              <a:ea typeface="宋体" panose="02010600030101010101" pitchFamily="2" charset="-122"/>
            </a:endParaRPr>
          </a:p>
        </p:txBody>
      </p:sp>
      <p:sp>
        <p:nvSpPr>
          <p:cNvPr id="12" name="Rectangle 77"/>
          <p:cNvSpPr>
            <a:spLocks noChangeArrowheads="1"/>
          </p:cNvSpPr>
          <p:nvPr/>
        </p:nvSpPr>
        <p:spPr bwMode="auto">
          <a:xfrm>
            <a:off x="1080000" y="1746849"/>
            <a:ext cx="7400357" cy="2462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smtClean="0">
                <a:solidFill>
                  <a:schemeClr val="tx1"/>
                </a:solidFill>
                <a:ea typeface="宋体" panose="02010600030101010101" pitchFamily="2" charset="-122"/>
              </a:rPr>
              <a:t>     面向接口也可以体现程序设计的“</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开</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闭</a:t>
            </a:r>
            <a:r>
              <a:rPr lang="zh-CN" altLang="en-US" sz="2800" dirty="0" smtClean="0">
                <a:solidFill>
                  <a:schemeClr val="tx1"/>
                </a:solidFill>
                <a:ea typeface="宋体" panose="02010600030101010101" pitchFamily="2" charset="-122"/>
              </a:rPr>
              <a:t>”原理（</a:t>
            </a:r>
            <a:r>
              <a:rPr lang="en-US" altLang="zh-CN" sz="2800" dirty="0" smtClean="0">
                <a:solidFill>
                  <a:schemeClr val="tx1"/>
                </a:solidFill>
                <a:ea typeface="宋体" panose="02010600030101010101" pitchFamily="2" charset="-122"/>
              </a:rPr>
              <a:t>Open-Closed Principle</a:t>
            </a:r>
            <a:r>
              <a:rPr lang="zh-CN" altLang="en-US" sz="2800" dirty="0" smtClean="0">
                <a:solidFill>
                  <a:schemeClr val="tx1"/>
                </a:solidFill>
                <a:ea typeface="宋体" panose="02010600030101010101" pitchFamily="2" charset="-122"/>
              </a:rPr>
              <a:t>），即</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对扩展开放</a:t>
            </a:r>
            <a:r>
              <a:rPr lang="zh-CN" altLang="en-US" sz="2800" dirty="0" smtClean="0">
                <a:solidFill>
                  <a:schemeClr val="tx1"/>
                </a:solidFill>
                <a:ea typeface="宋体" panose="02010600030101010101" pitchFamily="2" charset="-122"/>
              </a:rPr>
              <a:t>，</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对修改关闭</a:t>
            </a:r>
            <a:r>
              <a:rPr lang="zh-CN" altLang="en-US" sz="2800" dirty="0" smtClean="0">
                <a:solidFill>
                  <a:schemeClr val="tx1"/>
                </a:solidFill>
                <a:ea typeface="宋体" panose="02010600030101010101" pitchFamily="2" charset="-122"/>
              </a:rPr>
              <a:t>。将自己经常</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需要变化的细节</a:t>
            </a:r>
            <a:r>
              <a:rPr lang="zh-CN" altLang="en-US" sz="2800" dirty="0" smtClean="0">
                <a:solidFill>
                  <a:schemeClr val="tx1"/>
                </a:solidFill>
                <a:ea typeface="宋体" panose="02010600030101010101" pitchFamily="2" charset="-122"/>
              </a:rPr>
              <a:t>分割出来，</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作为接口中的</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abstract</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方法</a:t>
            </a:r>
            <a:r>
              <a:rPr lang="zh-CN" altLang="en-US" sz="2800" dirty="0" smtClean="0">
                <a:solidFill>
                  <a:schemeClr val="tx1"/>
                </a:solidFill>
                <a:ea typeface="宋体" panose="02010600030101010101" pitchFamily="2" charset="-122"/>
              </a:rPr>
              <a:t>，然后面向接口来设计类。</a:t>
            </a:r>
          </a:p>
        </p:txBody>
      </p:sp>
      <p:sp>
        <p:nvSpPr>
          <p:cNvPr id="10" name="Rectangle 77"/>
          <p:cNvSpPr>
            <a:spLocks noChangeArrowheads="1"/>
          </p:cNvSpPr>
          <p:nvPr/>
        </p:nvSpPr>
        <p:spPr bwMode="auto">
          <a:xfrm>
            <a:off x="1080000" y="4586087"/>
            <a:ext cx="7400357" cy="566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a:t>
            </a:r>
            <a:r>
              <a:rPr lang="zh-CN" altLang="en-US" sz="2800" dirty="0" smtClean="0">
                <a:solidFill>
                  <a:schemeClr val="tx1"/>
                </a:solidFill>
                <a:ea typeface="宋体" panose="02010600030101010101" pitchFamily="2" charset="-122"/>
                <a:hlinkClick r:id="rId3" action="ppaction://hlinkfile"/>
              </a:rPr>
              <a:t>例子</a:t>
            </a:r>
            <a:r>
              <a:rPr lang="en-US" altLang="zh-CN" sz="2800" dirty="0" smtClean="0">
                <a:solidFill>
                  <a:schemeClr val="tx1"/>
                </a:solidFill>
                <a:ea typeface="宋体" panose="02010600030101010101" pitchFamily="2" charset="-122"/>
                <a:hlinkClick r:id="rId3" action="ppaction://hlinkfile"/>
              </a:rPr>
              <a:t>4-14</a:t>
            </a:r>
            <a:endParaRPr lang="zh-CN" altLang="en-US" sz="2800" dirty="0" smtClean="0">
              <a:solidFill>
                <a:schemeClr val="tx1"/>
              </a:solidFill>
              <a:ea typeface="宋体" panose="02010600030101010101" pitchFamily="2" charset="-122"/>
            </a:endParaRPr>
          </a:p>
        </p:txBody>
      </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4. </a:t>
            </a:r>
            <a:r>
              <a:rPr lang="en-US" altLang="zh-CN" dirty="0" smtClean="0"/>
              <a:t>abstract</a:t>
            </a:r>
            <a:r>
              <a:rPr lang="zh-CN" altLang="en-US" dirty="0" smtClean="0"/>
              <a:t>类与接口的比较 </a:t>
            </a:r>
            <a:endParaRPr lang="en-US" altLang="zh-CN" sz="7200" dirty="0">
              <a:ea typeface="宋体" panose="02010600030101010101" pitchFamily="2" charset="-122"/>
            </a:endParaRPr>
          </a:p>
        </p:txBody>
      </p:sp>
      <p:sp>
        <p:nvSpPr>
          <p:cNvPr id="12" name="Rectangle 77"/>
          <p:cNvSpPr>
            <a:spLocks noChangeArrowheads="1"/>
          </p:cNvSpPr>
          <p:nvPr/>
        </p:nvSpPr>
        <p:spPr bwMode="auto">
          <a:xfrm>
            <a:off x="1116000" y="1813109"/>
            <a:ext cx="7400357" cy="5663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en-US" altLang="zh-CN" sz="2800" dirty="0" smtClean="0">
                <a:solidFill>
                  <a:schemeClr val="tx1"/>
                </a:solidFill>
                <a:ea typeface="宋体" panose="02010600030101010101" pitchFamily="2" charset="-122"/>
              </a:rPr>
              <a:t>abstract</a:t>
            </a:r>
            <a:r>
              <a:rPr lang="zh-CN" altLang="en-US" sz="2800" dirty="0" smtClean="0">
                <a:solidFill>
                  <a:schemeClr val="tx1"/>
                </a:solidFill>
                <a:ea typeface="宋体" panose="02010600030101010101" pitchFamily="2" charset="-122"/>
              </a:rPr>
              <a:t>类和接口</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都可以有</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abstract</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方法</a:t>
            </a:r>
            <a:r>
              <a:rPr lang="zh-CN" altLang="en-US" sz="2800" dirty="0" smtClean="0">
                <a:solidFill>
                  <a:schemeClr val="tx1"/>
                </a:solidFill>
                <a:ea typeface="宋体" panose="02010600030101010101" pitchFamily="2" charset="-122"/>
              </a:rPr>
              <a:t>。</a:t>
            </a:r>
          </a:p>
        </p:txBody>
      </p:sp>
      <p:sp>
        <p:nvSpPr>
          <p:cNvPr id="8" name="Rectangle 77"/>
          <p:cNvSpPr>
            <a:spLocks noChangeArrowheads="1"/>
          </p:cNvSpPr>
          <p:nvPr/>
        </p:nvSpPr>
        <p:spPr bwMode="auto">
          <a:xfrm>
            <a:off x="1116000" y="2448000"/>
            <a:ext cx="7400357" cy="104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接口</a:t>
            </a:r>
            <a:r>
              <a:rPr lang="zh-CN" altLang="en-US" sz="2800" dirty="0" smtClean="0">
                <a:solidFill>
                  <a:schemeClr val="tx1"/>
                </a:solidFill>
                <a:ea typeface="宋体" panose="02010600030101010101" pitchFamily="2" charset="-122"/>
              </a:rPr>
              <a:t>中只</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可以有常量</a:t>
            </a:r>
            <a:r>
              <a:rPr lang="zh-CN" altLang="en-US" sz="2800" dirty="0" smtClean="0">
                <a:solidFill>
                  <a:schemeClr val="tx1"/>
                </a:solidFill>
                <a:ea typeface="宋体" panose="02010600030101010101" pitchFamily="2" charset="-122"/>
              </a:rPr>
              <a:t>，</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不能有变量</a:t>
            </a:r>
            <a:r>
              <a:rPr lang="zh-CN" altLang="en-US" sz="2800" dirty="0" smtClean="0">
                <a:solidFill>
                  <a:schemeClr val="tx1"/>
                </a:solidFill>
                <a:ea typeface="宋体" panose="02010600030101010101" pitchFamily="2" charset="-122"/>
              </a:rPr>
              <a:t>；而</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abstract</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sz="2800" dirty="0" smtClean="0">
                <a:solidFill>
                  <a:schemeClr val="tx1"/>
                </a:solidFill>
                <a:ea typeface="宋体" panose="02010600030101010101" pitchFamily="2" charset="-122"/>
              </a:rPr>
              <a:t>中</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即可以有常量也可以有变量</a:t>
            </a:r>
            <a:r>
              <a:rPr lang="zh-CN" altLang="en-US" sz="2800" dirty="0" smtClean="0">
                <a:solidFill>
                  <a:schemeClr val="tx1"/>
                </a:solidFill>
                <a:ea typeface="宋体" panose="02010600030101010101" pitchFamily="2" charset="-122"/>
              </a:rPr>
              <a:t>。</a:t>
            </a:r>
          </a:p>
        </p:txBody>
      </p:sp>
      <p:sp>
        <p:nvSpPr>
          <p:cNvPr id="15" name="Rectangle 77"/>
          <p:cNvSpPr>
            <a:spLocks noChangeArrowheads="1"/>
          </p:cNvSpPr>
          <p:nvPr/>
        </p:nvSpPr>
        <p:spPr bwMode="auto">
          <a:xfrm>
            <a:off x="1116000" y="3611687"/>
            <a:ext cx="7400357" cy="15142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abstract</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sz="2800" dirty="0" smtClean="0">
                <a:solidFill>
                  <a:schemeClr val="tx1"/>
                </a:solidFill>
                <a:ea typeface="宋体" panose="02010600030101010101" pitchFamily="2" charset="-122"/>
              </a:rPr>
              <a:t>中也</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可以有非</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abstract</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方法</a:t>
            </a:r>
            <a:r>
              <a:rPr lang="zh-CN" altLang="en-US" sz="2800" dirty="0" smtClean="0">
                <a:solidFill>
                  <a:schemeClr val="tx1"/>
                </a:solidFill>
                <a:ea typeface="宋体" panose="02010600030101010101" pitchFamily="2" charset="-122"/>
              </a:rPr>
              <a:t>，</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接口</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不可以</a:t>
            </a:r>
            <a:r>
              <a:rPr lang="zh-CN" altLang="en-US" sz="2800" dirty="0" smtClean="0">
                <a:solidFill>
                  <a:schemeClr val="tx1"/>
                </a:solidFill>
                <a:ea typeface="宋体" panose="02010600030101010101" pitchFamily="2" charset="-122"/>
              </a:rPr>
              <a:t>。</a:t>
            </a:r>
          </a:p>
          <a:p>
            <a:pPr>
              <a:lnSpc>
                <a:spcPct val="110000"/>
              </a:lnSpc>
              <a:spcBef>
                <a:spcPct val="0"/>
              </a:spcBef>
              <a:buSzTx/>
              <a:buFont typeface="Wingdings" pitchFamily="2" charset="2"/>
              <a:buChar char="p"/>
            </a:pPr>
            <a:endPar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endParaRPr>
          </a:p>
        </p:txBody>
      </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Rectangle 77"/>
          <p:cNvSpPr>
            <a:spLocks noChangeArrowheads="1"/>
          </p:cNvSpPr>
          <p:nvPr/>
        </p:nvSpPr>
        <p:spPr bwMode="auto">
          <a:xfrm>
            <a:off x="1060146" y="1788370"/>
            <a:ext cx="7400357" cy="104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smtClean="0">
                <a:solidFill>
                  <a:srgbClr val="000000"/>
                </a:solidFill>
                <a:ea typeface="宋体" panose="02010600030101010101" pitchFamily="2" charset="-122"/>
              </a:rPr>
              <a:t>     </a:t>
            </a:r>
          </a:p>
          <a:p>
            <a:pPr>
              <a:lnSpc>
                <a:spcPct val="110000"/>
              </a:lnSpc>
              <a:spcBef>
                <a:spcPct val="0"/>
              </a:spcBef>
              <a:buSzTx/>
              <a:buNone/>
            </a:pPr>
            <a:endParaRPr lang="zh-CN" altLang="en-US" sz="2800" dirty="0" smtClean="0">
              <a:solidFill>
                <a:srgbClr val="000000"/>
              </a:solidFill>
              <a:ea typeface="宋体" panose="02010600030101010101" pitchFamily="2" charset="-122"/>
            </a:endParaRPr>
          </a:p>
        </p:txBody>
      </p:sp>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2.</a:t>
            </a:r>
            <a:r>
              <a:rPr lang="zh-CN" altLang="en-US" dirty="0" smtClean="0">
                <a:ea typeface="宋体" panose="02010600030101010101" pitchFamily="2" charset="-122"/>
              </a:rPr>
              <a:t>子类的继承性</a:t>
            </a:r>
            <a:endParaRPr lang="en-US" altLang="zh-CN" sz="3000" dirty="0">
              <a:ea typeface="宋体" panose="02010600030101010101" pitchFamily="2" charset="-122"/>
            </a:endParaRPr>
          </a:p>
        </p:txBody>
      </p:sp>
      <p:grpSp>
        <p:nvGrpSpPr>
          <p:cNvPr id="2" name="组合 19">
            <a:extLst>
              <a:ext uri="{FF2B5EF4-FFF2-40B4-BE49-F238E27FC236}">
                <a16:creationId xmlns:a16="http://schemas.microsoft.com/office/drawing/2014/main" xmlns="" id="{F09C6B24-486E-4649-8504-BAD153CC1861}"/>
              </a:ext>
            </a:extLst>
          </p:cNvPr>
          <p:cNvGrpSpPr/>
          <p:nvPr/>
        </p:nvGrpSpPr>
        <p:grpSpPr>
          <a:xfrm>
            <a:off x="1187964" y="1180623"/>
            <a:ext cx="7229193" cy="2521691"/>
            <a:chOff x="1931888" y="3492500"/>
            <a:chExt cx="6496050" cy="4330627"/>
          </a:xfrm>
        </p:grpSpPr>
        <p:grpSp>
          <p:nvGrpSpPr>
            <p:cNvPr id="3" name="Group 73"/>
            <p:cNvGrpSpPr>
              <a:grpSpLocks/>
            </p:cNvGrpSpPr>
            <p:nvPr/>
          </p:nvGrpSpPr>
          <p:grpSpPr bwMode="auto">
            <a:xfrm>
              <a:off x="1931888" y="3492500"/>
              <a:ext cx="6496050" cy="4049009"/>
              <a:chOff x="657" y="1344"/>
              <a:chExt cx="2112" cy="3333"/>
            </a:xfrm>
          </p:grpSpPr>
          <p:sp>
            <p:nvSpPr>
              <p:cNvPr id="8" name="AutoShape 74"/>
              <p:cNvSpPr>
                <a:spLocks noChangeArrowheads="1"/>
              </p:cNvSpPr>
              <p:nvPr/>
            </p:nvSpPr>
            <p:spPr bwMode="gray">
              <a:xfrm>
                <a:off x="657" y="2135"/>
                <a:ext cx="2112" cy="2542"/>
              </a:xfrm>
              <a:prstGeom prst="roundRect">
                <a:avLst>
                  <a:gd name="adj" fmla="val 10347"/>
                </a:avLst>
              </a:prstGeom>
              <a:gradFill rotWithShape="1">
                <a:gsLst>
                  <a:gs pos="0">
                    <a:srgbClr val="CCECFF"/>
                  </a:gs>
                  <a:gs pos="100000">
                    <a:srgbClr val="FFFFFF"/>
                  </a:gs>
                </a:gsLst>
                <a:lin ang="18900000" scaled="1"/>
              </a:gradFill>
              <a:ln w="50800">
                <a:solidFill>
                  <a:srgbClr val="7099E2"/>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9" name="Freeform 76"/>
              <p:cNvSpPr>
                <a:spLocks/>
              </p:cNvSpPr>
              <p:nvPr/>
            </p:nvSpPr>
            <p:spPr bwMode="gray">
              <a:xfrm>
                <a:off x="2425" y="1344"/>
                <a:ext cx="233" cy="254"/>
              </a:xfrm>
              <a:custGeom>
                <a:avLst/>
                <a:gdLst>
                  <a:gd name="T0" fmla="*/ 67 w 267"/>
                  <a:gd name="T1" fmla="*/ 0 h 292"/>
                  <a:gd name="T2" fmla="*/ 81 w 267"/>
                  <a:gd name="T3" fmla="*/ 3 h 292"/>
                  <a:gd name="T4" fmla="*/ 93 w 267"/>
                  <a:gd name="T5" fmla="*/ 6 h 292"/>
                  <a:gd name="T6" fmla="*/ 106 w 267"/>
                  <a:gd name="T7" fmla="*/ 13 h 292"/>
                  <a:gd name="T8" fmla="*/ 116 w 267"/>
                  <a:gd name="T9" fmla="*/ 21 h 292"/>
                  <a:gd name="T10" fmla="*/ 124 w 267"/>
                  <a:gd name="T11" fmla="*/ 32 h 292"/>
                  <a:gd name="T12" fmla="*/ 129 w 267"/>
                  <a:gd name="T13" fmla="*/ 43 h 292"/>
                  <a:gd name="T14" fmla="*/ 134 w 267"/>
                  <a:gd name="T15" fmla="*/ 58 h 292"/>
                  <a:gd name="T16" fmla="*/ 134 w 267"/>
                  <a:gd name="T17" fmla="*/ 73 h 292"/>
                  <a:gd name="T18" fmla="*/ 134 w 267"/>
                  <a:gd name="T19" fmla="*/ 87 h 292"/>
                  <a:gd name="T20" fmla="*/ 129 w 267"/>
                  <a:gd name="T21" fmla="*/ 102 h 292"/>
                  <a:gd name="T22" fmla="*/ 124 w 267"/>
                  <a:gd name="T23" fmla="*/ 113 h 292"/>
                  <a:gd name="T24" fmla="*/ 116 w 267"/>
                  <a:gd name="T25" fmla="*/ 124 h 292"/>
                  <a:gd name="T26" fmla="*/ 106 w 267"/>
                  <a:gd name="T27" fmla="*/ 133 h 292"/>
                  <a:gd name="T28" fmla="*/ 93 w 267"/>
                  <a:gd name="T29" fmla="*/ 139 h 292"/>
                  <a:gd name="T30" fmla="*/ 81 w 267"/>
                  <a:gd name="T31" fmla="*/ 144 h 292"/>
                  <a:gd name="T32" fmla="*/ 67 w 267"/>
                  <a:gd name="T33" fmla="*/ 145 h 292"/>
                  <a:gd name="T34" fmla="*/ 52 w 267"/>
                  <a:gd name="T35" fmla="*/ 144 h 292"/>
                  <a:gd name="T36" fmla="*/ 38 w 267"/>
                  <a:gd name="T37" fmla="*/ 138 h 292"/>
                  <a:gd name="T38" fmla="*/ 26 w 267"/>
                  <a:gd name="T39" fmla="*/ 130 h 292"/>
                  <a:gd name="T40" fmla="*/ 15 w 267"/>
                  <a:gd name="T41" fmla="*/ 118 h 292"/>
                  <a:gd name="T42" fmla="*/ 7 w 267"/>
                  <a:gd name="T43" fmla="*/ 104 h 292"/>
                  <a:gd name="T44" fmla="*/ 3 w 267"/>
                  <a:gd name="T45" fmla="*/ 89 h 292"/>
                  <a:gd name="T46" fmla="*/ 0 w 267"/>
                  <a:gd name="T47" fmla="*/ 73 h 292"/>
                  <a:gd name="T48" fmla="*/ 3 w 267"/>
                  <a:gd name="T49" fmla="*/ 56 h 292"/>
                  <a:gd name="T50" fmla="*/ 7 w 267"/>
                  <a:gd name="T51" fmla="*/ 40 h 292"/>
                  <a:gd name="T52" fmla="*/ 15 w 267"/>
                  <a:gd name="T53" fmla="*/ 27 h 292"/>
                  <a:gd name="T54" fmla="*/ 26 w 267"/>
                  <a:gd name="T55" fmla="*/ 16 h 292"/>
                  <a:gd name="T56" fmla="*/ 38 w 267"/>
                  <a:gd name="T57" fmla="*/ 7 h 292"/>
                  <a:gd name="T58" fmla="*/ 52 w 267"/>
                  <a:gd name="T59" fmla="*/ 3 h 292"/>
                  <a:gd name="T60" fmla="*/ 67 w 267"/>
                  <a:gd name="T61" fmla="*/ 0 h 29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7099E2"/>
              </a:solidFill>
              <a:ln>
                <a:noFill/>
              </a:ln>
              <a:effectLst>
                <a:outerShdw dist="91581" dir="3378596" algn="ctr" rotWithShape="0">
                  <a:srgbClr val="C0C0C0">
                    <a:alpha val="50000"/>
                  </a:srgbClr>
                </a:outerShdw>
              </a:effectLst>
              <a:extLst>
                <a:ext uri="{91240B29-F687-4F45-9708-019B960494DF}">
                  <a14:hiddenLine xmlns:a14="http://schemas.microsoft.com/office/drawing/2010/main" xmlns="" w="0">
                    <a:solidFill>
                      <a:srgbClr val="F7F161"/>
                    </a:solidFill>
                    <a:prstDash val="solid"/>
                    <a:round/>
                    <a:headEnd/>
                    <a:tailEnd/>
                  </a14:hiddenLine>
                </a:ext>
              </a:extLst>
            </p:spPr>
            <p:txBody>
              <a:bodyPr/>
              <a:lstStyle/>
              <a:p>
                <a:endParaRPr lang="zh-CN" altLang="en-US"/>
              </a:p>
            </p:txBody>
          </p:sp>
        </p:grpSp>
        <p:sp>
          <p:nvSpPr>
            <p:cNvPr id="7" name="Text Box 78"/>
            <p:cNvSpPr txBox="1">
              <a:spLocks noChangeArrowheads="1"/>
            </p:cNvSpPr>
            <p:nvPr/>
          </p:nvSpPr>
          <p:spPr bwMode="gray">
            <a:xfrm>
              <a:off x="2115293" y="4704621"/>
              <a:ext cx="6115937" cy="31185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None/>
              </a:pPr>
              <a:r>
                <a:rPr lang="zh-CN" altLang="en-US" sz="2800" dirty="0" smtClean="0">
                  <a:solidFill>
                    <a:srgbClr val="000000"/>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继承</a:t>
              </a:r>
              <a:r>
                <a:rPr lang="zh-CN" altLang="en-US" sz="2800" dirty="0" smtClean="0">
                  <a:solidFill>
                    <a:srgbClr val="000000"/>
                  </a:solidFill>
                  <a:ea typeface="宋体" panose="02010600030101010101" pitchFamily="2" charset="-122"/>
                </a:rPr>
                <a:t>就是</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子类继承父类的成员变量和方法</a:t>
              </a:r>
              <a:r>
                <a:rPr lang="zh-CN" altLang="en-US" sz="2800" dirty="0" smtClean="0">
                  <a:solidFill>
                    <a:srgbClr val="000000"/>
                  </a:solidFill>
                  <a:ea typeface="宋体" panose="02010600030101010101" pitchFamily="2" charset="-122"/>
                </a:rPr>
                <a:t>作为</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自己的成员变量和方法</a:t>
              </a:r>
              <a:r>
                <a:rPr lang="zh-CN" altLang="en-US" sz="2800" dirty="0" smtClean="0">
                  <a:solidFill>
                    <a:srgbClr val="000000"/>
                  </a:solidFill>
                  <a:ea typeface="宋体" panose="02010600030101010101" pitchFamily="2" charset="-122"/>
                </a:rPr>
                <a:t>，就好象它们是在子类中直接声明一样。</a:t>
              </a:r>
            </a:p>
            <a:p>
              <a:pPr>
                <a:spcBef>
                  <a:spcPct val="0"/>
                </a:spcBef>
                <a:buSzTx/>
                <a:buNone/>
              </a:pPr>
              <a:endParaRPr lang="zh-CN" altLang="en-US" sz="2800" dirty="0">
                <a:solidFill>
                  <a:srgbClr val="000000"/>
                </a:solidFill>
                <a:ea typeface="宋体" panose="02010600030101010101" pitchFamily="2" charset="-122"/>
              </a:endParaRPr>
            </a:p>
          </p:txBody>
        </p:sp>
      </p:gr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72"/>
          <p:cNvSpPr>
            <a:spLocks noGrp="1" noChangeArrowheads="1"/>
          </p:cNvSpPr>
          <p:nvPr>
            <p:ph type="title"/>
          </p:nvPr>
        </p:nvSpPr>
        <p:spPr>
          <a:xfrm>
            <a:off x="1055688" y="65088"/>
            <a:ext cx="7958137" cy="1011237"/>
          </a:xfrm>
        </p:spPr>
        <p:txBody>
          <a:bodyPr/>
          <a:lstStyle/>
          <a:p>
            <a:pPr eaLnBrk="1" hangingPunct="1"/>
            <a:r>
              <a:rPr lang="zh-CN" altLang="en-US" sz="3600" dirty="0" smtClean="0">
                <a:ea typeface="宋体" panose="02010600030101010101" pitchFamily="2" charset="-122"/>
              </a:rPr>
              <a:t>五、嵌套类和内部类</a:t>
            </a:r>
            <a:endParaRPr lang="en-US" altLang="zh-CN" sz="3600" dirty="0">
              <a:ea typeface="宋体" panose="02010600030101010101" pitchFamily="2" charset="-122"/>
            </a:endParaRPr>
          </a:p>
        </p:txBody>
      </p:sp>
      <p:grpSp>
        <p:nvGrpSpPr>
          <p:cNvPr id="2" name="组合 19">
            <a:extLst>
              <a:ext uri="{FF2B5EF4-FFF2-40B4-BE49-F238E27FC236}">
                <a16:creationId xmlns:a16="http://schemas.microsoft.com/office/drawing/2014/main" xmlns="" id="{F09C6B24-486E-4649-8504-BAD153CC1861}"/>
              </a:ext>
            </a:extLst>
          </p:cNvPr>
          <p:cNvGrpSpPr/>
          <p:nvPr/>
        </p:nvGrpSpPr>
        <p:grpSpPr>
          <a:xfrm>
            <a:off x="1286392" y="331364"/>
            <a:ext cx="7148301" cy="3503058"/>
            <a:chOff x="1919585" y="3492500"/>
            <a:chExt cx="6369943" cy="2472168"/>
          </a:xfrm>
        </p:grpSpPr>
        <p:grpSp>
          <p:nvGrpSpPr>
            <p:cNvPr id="3" name="Group 73"/>
            <p:cNvGrpSpPr>
              <a:grpSpLocks/>
            </p:cNvGrpSpPr>
            <p:nvPr/>
          </p:nvGrpSpPr>
          <p:grpSpPr bwMode="auto">
            <a:xfrm>
              <a:off x="1919585" y="3492500"/>
              <a:ext cx="6369943" cy="2472168"/>
              <a:chOff x="653" y="1344"/>
              <a:chExt cx="2071" cy="2035"/>
            </a:xfrm>
          </p:grpSpPr>
          <p:sp>
            <p:nvSpPr>
              <p:cNvPr id="25" name="AutoShape 74"/>
              <p:cNvSpPr>
                <a:spLocks noChangeArrowheads="1"/>
              </p:cNvSpPr>
              <p:nvPr/>
            </p:nvSpPr>
            <p:spPr bwMode="gray">
              <a:xfrm>
                <a:off x="653" y="1939"/>
                <a:ext cx="2071" cy="1440"/>
              </a:xfrm>
              <a:prstGeom prst="roundRect">
                <a:avLst>
                  <a:gd name="adj" fmla="val 10347"/>
                </a:avLst>
              </a:prstGeom>
              <a:gradFill rotWithShape="1">
                <a:gsLst>
                  <a:gs pos="0">
                    <a:srgbClr val="CCECFF"/>
                  </a:gs>
                  <a:gs pos="100000">
                    <a:srgbClr val="FFFFFF"/>
                  </a:gs>
                </a:gsLst>
                <a:lin ang="18900000" scaled="1"/>
              </a:gradFill>
              <a:ln w="50800">
                <a:solidFill>
                  <a:srgbClr val="7099E2"/>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6" name="Freeform 76"/>
              <p:cNvSpPr>
                <a:spLocks/>
              </p:cNvSpPr>
              <p:nvPr/>
            </p:nvSpPr>
            <p:spPr bwMode="gray">
              <a:xfrm>
                <a:off x="2425" y="1344"/>
                <a:ext cx="233" cy="254"/>
              </a:xfrm>
              <a:custGeom>
                <a:avLst/>
                <a:gdLst>
                  <a:gd name="T0" fmla="*/ 67 w 267"/>
                  <a:gd name="T1" fmla="*/ 0 h 292"/>
                  <a:gd name="T2" fmla="*/ 81 w 267"/>
                  <a:gd name="T3" fmla="*/ 3 h 292"/>
                  <a:gd name="T4" fmla="*/ 93 w 267"/>
                  <a:gd name="T5" fmla="*/ 6 h 292"/>
                  <a:gd name="T6" fmla="*/ 106 w 267"/>
                  <a:gd name="T7" fmla="*/ 13 h 292"/>
                  <a:gd name="T8" fmla="*/ 116 w 267"/>
                  <a:gd name="T9" fmla="*/ 21 h 292"/>
                  <a:gd name="T10" fmla="*/ 124 w 267"/>
                  <a:gd name="T11" fmla="*/ 32 h 292"/>
                  <a:gd name="T12" fmla="*/ 129 w 267"/>
                  <a:gd name="T13" fmla="*/ 43 h 292"/>
                  <a:gd name="T14" fmla="*/ 134 w 267"/>
                  <a:gd name="T15" fmla="*/ 58 h 292"/>
                  <a:gd name="T16" fmla="*/ 134 w 267"/>
                  <a:gd name="T17" fmla="*/ 73 h 292"/>
                  <a:gd name="T18" fmla="*/ 134 w 267"/>
                  <a:gd name="T19" fmla="*/ 87 h 292"/>
                  <a:gd name="T20" fmla="*/ 129 w 267"/>
                  <a:gd name="T21" fmla="*/ 102 h 292"/>
                  <a:gd name="T22" fmla="*/ 124 w 267"/>
                  <a:gd name="T23" fmla="*/ 113 h 292"/>
                  <a:gd name="T24" fmla="*/ 116 w 267"/>
                  <a:gd name="T25" fmla="*/ 124 h 292"/>
                  <a:gd name="T26" fmla="*/ 106 w 267"/>
                  <a:gd name="T27" fmla="*/ 133 h 292"/>
                  <a:gd name="T28" fmla="*/ 93 w 267"/>
                  <a:gd name="T29" fmla="*/ 139 h 292"/>
                  <a:gd name="T30" fmla="*/ 81 w 267"/>
                  <a:gd name="T31" fmla="*/ 144 h 292"/>
                  <a:gd name="T32" fmla="*/ 67 w 267"/>
                  <a:gd name="T33" fmla="*/ 145 h 292"/>
                  <a:gd name="T34" fmla="*/ 52 w 267"/>
                  <a:gd name="T35" fmla="*/ 144 h 292"/>
                  <a:gd name="T36" fmla="*/ 38 w 267"/>
                  <a:gd name="T37" fmla="*/ 138 h 292"/>
                  <a:gd name="T38" fmla="*/ 26 w 267"/>
                  <a:gd name="T39" fmla="*/ 130 h 292"/>
                  <a:gd name="T40" fmla="*/ 15 w 267"/>
                  <a:gd name="T41" fmla="*/ 118 h 292"/>
                  <a:gd name="T42" fmla="*/ 7 w 267"/>
                  <a:gd name="T43" fmla="*/ 104 h 292"/>
                  <a:gd name="T44" fmla="*/ 3 w 267"/>
                  <a:gd name="T45" fmla="*/ 89 h 292"/>
                  <a:gd name="T46" fmla="*/ 0 w 267"/>
                  <a:gd name="T47" fmla="*/ 73 h 292"/>
                  <a:gd name="T48" fmla="*/ 3 w 267"/>
                  <a:gd name="T49" fmla="*/ 56 h 292"/>
                  <a:gd name="T50" fmla="*/ 7 w 267"/>
                  <a:gd name="T51" fmla="*/ 40 h 292"/>
                  <a:gd name="T52" fmla="*/ 15 w 267"/>
                  <a:gd name="T53" fmla="*/ 27 h 292"/>
                  <a:gd name="T54" fmla="*/ 26 w 267"/>
                  <a:gd name="T55" fmla="*/ 16 h 292"/>
                  <a:gd name="T56" fmla="*/ 38 w 267"/>
                  <a:gd name="T57" fmla="*/ 7 h 292"/>
                  <a:gd name="T58" fmla="*/ 52 w 267"/>
                  <a:gd name="T59" fmla="*/ 3 h 292"/>
                  <a:gd name="T60" fmla="*/ 67 w 267"/>
                  <a:gd name="T61" fmla="*/ 0 h 29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7099E2"/>
              </a:solidFill>
              <a:ln>
                <a:noFill/>
              </a:ln>
              <a:effectLst>
                <a:outerShdw dist="91581" dir="3378596" algn="ctr" rotWithShape="0">
                  <a:srgbClr val="C0C0C0">
                    <a:alpha val="50000"/>
                  </a:srgbClr>
                </a:outerShdw>
              </a:effectLst>
              <a:extLst>
                <a:ext uri="{91240B29-F687-4F45-9708-019B960494DF}">
                  <a14:hiddenLine xmlns:a14="http://schemas.microsoft.com/office/drawing/2010/main" xmlns="" w="0">
                    <a:solidFill>
                      <a:srgbClr val="F7F161"/>
                    </a:solidFill>
                    <a:prstDash val="solid"/>
                    <a:round/>
                    <a:headEnd/>
                    <a:tailEnd/>
                  </a14:hiddenLine>
                </a:ext>
              </a:extLst>
            </p:spPr>
            <p:txBody>
              <a:bodyPr/>
              <a:lstStyle/>
              <a:p>
                <a:endParaRPr lang="zh-CN" altLang="en-US"/>
              </a:p>
            </p:txBody>
          </p:sp>
        </p:grpSp>
        <p:sp>
          <p:nvSpPr>
            <p:cNvPr id="24" name="Text Box 78"/>
            <p:cNvSpPr txBox="1">
              <a:spLocks noChangeArrowheads="1"/>
            </p:cNvSpPr>
            <p:nvPr/>
          </p:nvSpPr>
          <p:spPr bwMode="gray">
            <a:xfrm>
              <a:off x="2024367" y="4295564"/>
              <a:ext cx="6115937" cy="15855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None/>
              </a:pPr>
              <a:r>
                <a:rPr lang="zh-CN" altLang="en-US" sz="2800" dirty="0" smtClean="0">
                  <a:solidFill>
                    <a:srgbClr val="000000"/>
                  </a:solidFill>
                  <a:ea typeface="宋体" panose="02010600030101010101" pitchFamily="2" charset="-122"/>
                </a:rPr>
                <a:t>    类有两种重要的成员：</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成员变量</a:t>
              </a:r>
              <a:r>
                <a:rPr lang="zh-CN" altLang="en-US" sz="2800" dirty="0" smtClean="0">
                  <a:solidFill>
                    <a:srgbClr val="000000"/>
                  </a:solidFill>
                  <a:ea typeface="宋体" panose="02010600030101010101" pitchFamily="2" charset="-122"/>
                </a:rPr>
                <a:t>和</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方法</a:t>
              </a:r>
              <a:r>
                <a:rPr lang="zh-CN" altLang="en-US" sz="2800" dirty="0" smtClean="0">
                  <a:solidFill>
                    <a:srgbClr val="000000"/>
                  </a:solidFill>
                  <a:ea typeface="宋体" panose="02010600030101010101" pitchFamily="2" charset="-122"/>
                </a:rPr>
                <a:t>，类还可以有一种成员：</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内部类</a:t>
              </a:r>
              <a:r>
                <a:rPr lang="zh-CN" altLang="en-US" sz="2800" dirty="0" smtClean="0">
                  <a:solidFill>
                    <a:srgbClr val="000000"/>
                  </a:solidFill>
                  <a:ea typeface="宋体" panose="02010600030101010101" pitchFamily="2" charset="-122"/>
                </a:rPr>
                <a:t>。 </a:t>
              </a:r>
              <a:r>
                <a:rPr lang="en-US" altLang="zh-CN" sz="2800" dirty="0" smtClean="0">
                  <a:solidFill>
                    <a:srgbClr val="000000"/>
                  </a:solidFill>
                  <a:ea typeface="宋体" panose="02010600030101010101" pitchFamily="2" charset="-122"/>
                </a:rPr>
                <a:t>Java</a:t>
              </a:r>
              <a:r>
                <a:rPr lang="zh-CN" altLang="en-US" sz="2800" dirty="0" smtClean="0">
                  <a:solidFill>
                    <a:srgbClr val="000000"/>
                  </a:solidFill>
                  <a:ea typeface="宋体" panose="02010600030101010101" pitchFamily="2" charset="-122"/>
                </a:rPr>
                <a:t>支持</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在一个类中声明另一个类</a:t>
              </a:r>
              <a:r>
                <a:rPr lang="zh-CN" altLang="en-US" sz="2800" dirty="0" smtClean="0">
                  <a:solidFill>
                    <a:srgbClr val="000000"/>
                  </a:solidFill>
                  <a:ea typeface="宋体" panose="02010600030101010101" pitchFamily="2" charset="-122"/>
                </a:rPr>
                <a:t>，这样的类称作</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内部类</a:t>
              </a:r>
              <a:r>
                <a:rPr lang="zh-CN" altLang="en-US" sz="2800" dirty="0" smtClean="0">
                  <a:solidFill>
                    <a:srgbClr val="000000"/>
                  </a:solidFill>
                  <a:ea typeface="宋体" panose="02010600030101010101" pitchFamily="2" charset="-122"/>
                </a:rPr>
                <a:t>，而包含内部类的类成为内部类的</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外嵌类</a:t>
              </a:r>
              <a:r>
                <a:rPr lang="zh-CN" altLang="en-US" sz="2800" dirty="0" smtClean="0">
                  <a:solidFill>
                    <a:srgbClr val="000000"/>
                  </a:solidFill>
                  <a:ea typeface="宋体" panose="02010600030101010101" pitchFamily="2" charset="-122"/>
                </a:rPr>
                <a:t>。</a:t>
              </a:r>
              <a:endParaRPr lang="zh-CN" altLang="en-US" sz="2800" dirty="0">
                <a:solidFill>
                  <a:srgbClr val="000000"/>
                </a:solidFill>
                <a:ea typeface="宋体" panose="02010600030101010101" pitchFamily="2" charset="-122"/>
              </a:endParaRPr>
            </a:p>
          </p:txBody>
        </p:sp>
      </p:gr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9"/>
          <p:cNvGrpSpPr>
            <a:grpSpLocks/>
          </p:cNvGrpSpPr>
          <p:nvPr/>
        </p:nvGrpSpPr>
        <p:grpSpPr bwMode="auto">
          <a:xfrm>
            <a:off x="1168001" y="1086537"/>
            <a:ext cx="5287963" cy="695325"/>
            <a:chOff x="640" y="719"/>
            <a:chExt cx="3331" cy="547"/>
          </a:xfrm>
        </p:grpSpPr>
        <p:sp>
          <p:nvSpPr>
            <p:cNvPr id="28680" name="AutoShape 80"/>
            <p:cNvSpPr>
              <a:spLocks noChangeArrowheads="1"/>
            </p:cNvSpPr>
            <p:nvPr/>
          </p:nvSpPr>
          <p:spPr bwMode="gray">
            <a:xfrm>
              <a:off x="640" y="719"/>
              <a:ext cx="1134"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668" y="773"/>
              <a:ext cx="3303"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smtClean="0">
                  <a:solidFill>
                    <a:srgbClr val="000000"/>
                  </a:solidFill>
                  <a:ea typeface="宋体" panose="02010600030101010101" pitchFamily="2" charset="-122"/>
                </a:rPr>
                <a:t>注意事项</a:t>
              </a:r>
              <a:endParaRPr lang="en-US" altLang="zh-CN" sz="2800" dirty="0">
                <a:solidFill>
                  <a:srgbClr val="000000"/>
                </a:solidFill>
                <a:ea typeface="宋体" panose="02010600030101010101" pitchFamily="2" charset="-122"/>
              </a:endParaRPr>
            </a:p>
          </p:txBody>
        </p:sp>
      </p:grpSp>
      <p:sp>
        <p:nvSpPr>
          <p:cNvPr id="9" name="Text Box 78"/>
          <p:cNvSpPr txBox="1">
            <a:spLocks noChangeArrowheads="1"/>
          </p:cNvSpPr>
          <p:nvPr/>
        </p:nvSpPr>
        <p:spPr bwMode="gray">
          <a:xfrm>
            <a:off x="1116000" y="1894645"/>
            <a:ext cx="7391896"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内部类</a:t>
            </a:r>
            <a:r>
              <a:rPr lang="zh-CN" altLang="en-US" sz="2800" dirty="0" smtClean="0">
                <a:solidFill>
                  <a:schemeClr val="tx1"/>
                </a:solidFill>
                <a:ea typeface="宋体" panose="02010600030101010101" pitchFamily="2" charset="-122"/>
              </a:rPr>
              <a:t>同</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类中声明的方法或成员变量</a:t>
            </a:r>
            <a:r>
              <a:rPr lang="zh-CN" altLang="en-US" sz="2800" dirty="0" smtClean="0">
                <a:solidFill>
                  <a:schemeClr val="tx1"/>
                </a:solidFill>
                <a:ea typeface="宋体" panose="02010600030101010101" pitchFamily="2" charset="-122"/>
              </a:rPr>
              <a:t>一样。</a:t>
            </a:r>
          </a:p>
        </p:txBody>
      </p:sp>
      <p:sp>
        <p:nvSpPr>
          <p:cNvPr id="12" name="矩形 11"/>
          <p:cNvSpPr>
            <a:spLocks noChangeArrowheads="1"/>
          </p:cNvSpPr>
          <p:nvPr/>
        </p:nvSpPr>
        <p:spPr bwMode="auto">
          <a:xfrm>
            <a:off x="1115999" y="2559756"/>
            <a:ext cx="7595494"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外嵌类的成员变量</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在内部类中仍然有效</a:t>
            </a:r>
            <a:r>
              <a:rPr lang="zh-CN" altLang="en-US" sz="2800" dirty="0" smtClean="0">
                <a:solidFill>
                  <a:schemeClr val="tx1"/>
                </a:solidFill>
                <a:ea typeface="宋体" panose="02010600030101010101" pitchFamily="2" charset="-122"/>
              </a:rPr>
              <a:t>，</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内部类中的方法</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也可以调用外嵌类中的方法</a:t>
            </a:r>
            <a:r>
              <a:rPr lang="zh-CN" altLang="en-US" sz="2800" dirty="0" smtClean="0">
                <a:solidFill>
                  <a:schemeClr val="tx1"/>
                </a:solidFill>
                <a:ea typeface="宋体" panose="02010600030101010101" pitchFamily="2" charset="-122"/>
              </a:rPr>
              <a:t>。</a:t>
            </a:r>
          </a:p>
        </p:txBody>
      </p:sp>
      <p:sp>
        <p:nvSpPr>
          <p:cNvPr id="8" name="矩形 7"/>
          <p:cNvSpPr>
            <a:spLocks noChangeArrowheads="1"/>
          </p:cNvSpPr>
          <p:nvPr/>
        </p:nvSpPr>
        <p:spPr bwMode="auto">
          <a:xfrm>
            <a:off x="1116000" y="3639808"/>
            <a:ext cx="7595494"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非</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static</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内部类</a:t>
            </a:r>
            <a:r>
              <a:rPr lang="zh-CN" altLang="en-US" sz="2800" dirty="0" smtClean="0">
                <a:solidFill>
                  <a:schemeClr val="tx1"/>
                </a:solidFill>
                <a:ea typeface="宋体" panose="02010600030101010101" pitchFamily="2" charset="-122"/>
              </a:rPr>
              <a:t>的类体中</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不可以声明类变量和类方法</a:t>
            </a:r>
            <a:r>
              <a:rPr lang="zh-CN" altLang="en-US" sz="2800" dirty="0" smtClean="0">
                <a:solidFill>
                  <a:schemeClr val="tx1"/>
                </a:solidFill>
                <a:ea typeface="宋体" panose="02010600030101010101" pitchFamily="2" charset="-122"/>
              </a:rPr>
              <a:t>。</a:t>
            </a:r>
          </a:p>
        </p:txBody>
      </p:sp>
      <p:sp>
        <p:nvSpPr>
          <p:cNvPr id="11" name="矩形 10"/>
          <p:cNvSpPr>
            <a:spLocks noChangeArrowheads="1"/>
          </p:cNvSpPr>
          <p:nvPr/>
        </p:nvSpPr>
        <p:spPr bwMode="auto">
          <a:xfrm>
            <a:off x="1116000" y="4733113"/>
            <a:ext cx="7595494"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外嵌类可以用内部类声明对象</a:t>
            </a:r>
            <a:r>
              <a:rPr lang="zh-CN" altLang="en-US" sz="2800" dirty="0" smtClean="0">
                <a:solidFill>
                  <a:schemeClr val="tx1"/>
                </a:solidFill>
                <a:ea typeface="宋体" panose="02010600030101010101" pitchFamily="2" charset="-122"/>
              </a:rPr>
              <a:t>，作为</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外嵌类的成员</a:t>
            </a:r>
            <a:r>
              <a:rPr lang="zh-CN" altLang="en-US" sz="2800" dirty="0" smtClean="0">
                <a:solidFill>
                  <a:schemeClr val="tx1"/>
                </a:solidFill>
                <a:ea typeface="宋体" panose="02010600030101010101" pitchFamily="2" charset="-122"/>
              </a:rPr>
              <a:t>。   </a:t>
            </a:r>
          </a:p>
        </p:txBody>
      </p:sp>
      <p:sp>
        <p:nvSpPr>
          <p:cNvPr id="13" name="矩形 12"/>
          <p:cNvSpPr>
            <a:spLocks noChangeArrowheads="1"/>
          </p:cNvSpPr>
          <p:nvPr/>
        </p:nvSpPr>
        <p:spPr bwMode="auto">
          <a:xfrm>
            <a:off x="1116000" y="5832000"/>
            <a:ext cx="759549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hlinkClick r:id="rId3" action="ppaction://hlinkfile"/>
              </a:rPr>
              <a:t>例子</a:t>
            </a:r>
            <a:r>
              <a:rPr lang="en-US" altLang="zh-CN" sz="2800" dirty="0" smtClean="0">
                <a:solidFill>
                  <a:schemeClr val="tx1"/>
                </a:solidFill>
                <a:ea typeface="宋体" panose="02010600030101010101" pitchFamily="2" charset="-122"/>
                <a:hlinkClick r:id="rId3" action="ppaction://hlinkfile"/>
              </a:rPr>
              <a:t>4-15</a:t>
            </a:r>
            <a:endParaRPr lang="zh-CN" altLang="en-US" sz="2800"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8" grpId="0"/>
      <p:bldP spid="11" grpId="0"/>
      <p:bldP spid="1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body" idx="1"/>
          </p:nvPr>
        </p:nvSpPr>
        <p:spPr>
          <a:xfrm>
            <a:off x="1054100" y="1090473"/>
            <a:ext cx="8619987" cy="3669300"/>
          </a:xfrm>
        </p:spPr>
        <p:txBody>
          <a:bodyPr/>
          <a:lstStyle/>
          <a:p>
            <a:pPr marL="0" indent="0" eaLnBrk="1" hangingPunct="1">
              <a:buClr>
                <a:schemeClr val="accent2"/>
              </a:buClr>
              <a:buNone/>
            </a:pPr>
            <a:r>
              <a:rPr lang="en-US" altLang="zh-CN" sz="2800" dirty="0" smtClean="0">
                <a:solidFill>
                  <a:srgbClr val="FF0000"/>
                </a:solidFill>
                <a:ea typeface="宋体" panose="02010600030101010101" pitchFamily="2" charset="-122"/>
              </a:rPr>
              <a:t>13</a:t>
            </a:r>
            <a:r>
              <a:rPr lang="zh-CN" altLang="en-US" sz="2800" dirty="0" smtClean="0">
                <a:solidFill>
                  <a:schemeClr val="tx1"/>
                </a:solidFill>
                <a:ea typeface="宋体" panose="02010600030101010101" pitchFamily="2" charset="-122"/>
              </a:rPr>
              <a:t>、对下列程序的称述那一条是正确的？</a:t>
            </a:r>
          </a:p>
          <a:p>
            <a:pPr marL="0" indent="0" eaLnBrk="1" hangingPunct="1">
              <a:buClr>
                <a:schemeClr val="accent2"/>
              </a:buClr>
              <a:buNone/>
            </a:pPr>
            <a:r>
              <a:rPr lang="en-US" altLang="zh-CN" sz="2400" dirty="0" smtClean="0">
                <a:solidFill>
                  <a:schemeClr val="tx1"/>
                </a:solidFill>
                <a:ea typeface="宋体" panose="02010600030101010101" pitchFamily="2" charset="-122"/>
              </a:rPr>
              <a:t>1:public class </a:t>
            </a:r>
            <a:r>
              <a:rPr lang="en-US" altLang="zh-CN" sz="2400" dirty="0" err="1" smtClean="0">
                <a:solidFill>
                  <a:srgbClr val="C00000"/>
                </a:solidFill>
                <a:effectLst>
                  <a:outerShdw blurRad="38100" dist="38100" dir="2700000" algn="tl">
                    <a:srgbClr val="000000">
                      <a:alpha val="43137"/>
                    </a:srgbClr>
                  </a:outerShdw>
                </a:effectLst>
                <a:ea typeface="宋体" panose="02010600030101010101" pitchFamily="2" charset="-122"/>
              </a:rPr>
              <a:t>SuperClass</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2:    class </a:t>
            </a:r>
            <a:r>
              <a:rPr lang="en-US" altLang="zh-CN" sz="2400" dirty="0" err="1" smtClean="0">
                <a:solidFill>
                  <a:srgbClr val="C00000"/>
                </a:solidFill>
                <a:effectLst>
                  <a:outerShdw blurRad="38100" dist="38100" dir="2700000" algn="tl">
                    <a:srgbClr val="000000">
                      <a:alpha val="43137"/>
                    </a:srgbClr>
                  </a:outerShdw>
                </a:effectLst>
                <a:ea typeface="宋体" panose="02010600030101010101" pitchFamily="2" charset="-122"/>
              </a:rPr>
              <a:t>SubClassA</a:t>
            </a:r>
            <a:r>
              <a:rPr lang="en-US" altLang="zh-CN" sz="2400" dirty="0" smtClean="0">
                <a:solidFill>
                  <a:srgbClr val="C00000"/>
                </a:solidFill>
                <a:effectLst>
                  <a:outerShdw blurRad="38100" dist="38100" dir="2700000" algn="tl">
                    <a:srgbClr val="000000">
                      <a:alpha val="43137"/>
                    </a:srgbClr>
                  </a:outerShdw>
                </a:effectLst>
                <a:ea typeface="宋体" panose="02010600030101010101" pitchFamily="2" charset="-122"/>
              </a:rPr>
              <a:t> extends </a:t>
            </a:r>
            <a:r>
              <a:rPr lang="en-US" altLang="zh-CN" sz="2400" dirty="0" err="1" smtClean="0">
                <a:solidFill>
                  <a:srgbClr val="C00000"/>
                </a:solidFill>
                <a:effectLst>
                  <a:outerShdw blurRad="38100" dist="38100" dir="2700000" algn="tl">
                    <a:srgbClr val="000000">
                      <a:alpha val="43137"/>
                    </a:srgbClr>
                  </a:outerShdw>
                </a:effectLst>
                <a:ea typeface="宋体" panose="02010600030101010101" pitchFamily="2" charset="-122"/>
              </a:rPr>
              <a:t>SuperClass</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3:    class </a:t>
            </a:r>
            <a:r>
              <a:rPr lang="en-US" altLang="zh-CN" sz="2400" dirty="0" err="1" smtClean="0">
                <a:solidFill>
                  <a:srgbClr val="C00000"/>
                </a:solidFill>
                <a:effectLst>
                  <a:outerShdw blurRad="38100" dist="38100" dir="2700000" algn="tl">
                    <a:srgbClr val="000000">
                      <a:alpha val="43137"/>
                    </a:srgbClr>
                  </a:outerShdw>
                </a:effectLst>
                <a:ea typeface="宋体" panose="02010600030101010101" pitchFamily="2" charset="-122"/>
              </a:rPr>
              <a:t>SubClassB</a:t>
            </a:r>
            <a:r>
              <a:rPr lang="en-US" altLang="zh-CN" sz="2400" dirty="0" smtClean="0">
                <a:solidFill>
                  <a:srgbClr val="C00000"/>
                </a:solidFill>
                <a:effectLst>
                  <a:outerShdw blurRad="38100" dist="38100" dir="2700000" algn="tl">
                    <a:srgbClr val="000000">
                      <a:alpha val="43137"/>
                    </a:srgbClr>
                  </a:outerShdw>
                </a:effectLst>
                <a:ea typeface="宋体" panose="02010600030101010101" pitchFamily="2" charset="-122"/>
              </a:rPr>
              <a:t> extends </a:t>
            </a:r>
            <a:r>
              <a:rPr lang="en-US" altLang="zh-CN" sz="2400" dirty="0" err="1" smtClean="0">
                <a:solidFill>
                  <a:srgbClr val="C00000"/>
                </a:solidFill>
                <a:effectLst>
                  <a:outerShdw blurRad="38100" dist="38100" dir="2700000" algn="tl">
                    <a:srgbClr val="000000">
                      <a:alpha val="43137"/>
                    </a:srgbClr>
                  </a:outerShdw>
                </a:effectLst>
                <a:ea typeface="宋体" panose="02010600030101010101" pitchFamily="2" charset="-122"/>
              </a:rPr>
              <a:t>SuperClass</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4:    public void </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test</a:t>
            </a:r>
            <a:r>
              <a:rPr lang="en-US" altLang="zh-CN" sz="2400" dirty="0" smtClean="0">
                <a:solidFill>
                  <a:schemeClr val="tx1"/>
                </a:solidFill>
                <a:ea typeface="宋体" panose="02010600030101010101" pitchFamily="2" charset="-122"/>
              </a:rPr>
              <a:t>(</a:t>
            </a:r>
            <a:r>
              <a:rPr lang="en-US" altLang="zh-CN" sz="2400" dirty="0" err="1" smtClean="0">
                <a:solidFill>
                  <a:srgbClr val="00B050"/>
                </a:solidFill>
                <a:effectLst>
                  <a:outerShdw blurRad="38100" dist="38100" dir="2700000" algn="tl">
                    <a:srgbClr val="000000">
                      <a:alpha val="43137"/>
                    </a:srgbClr>
                  </a:outerShdw>
                </a:effectLst>
                <a:ea typeface="宋体" panose="02010600030101010101" pitchFamily="2" charset="-122"/>
              </a:rPr>
              <a:t>SubClassA</a:t>
            </a:r>
            <a:r>
              <a:rPr lang="en-US" altLang="zh-CN" sz="2400" dirty="0" smtClean="0">
                <a:solidFill>
                  <a:srgbClr val="00B050"/>
                </a:solidFill>
                <a:effectLst>
                  <a:outerShdw blurRad="38100" dist="38100" dir="2700000" algn="tl">
                    <a:srgbClr val="000000">
                      <a:alpha val="43137"/>
                    </a:srgbClr>
                  </a:outerShdw>
                </a:effectLst>
                <a:ea typeface="宋体" panose="02010600030101010101" pitchFamily="2" charset="-122"/>
              </a:rPr>
              <a:t> </a:t>
            </a:r>
            <a:r>
              <a:rPr lang="en-US" altLang="zh-CN" sz="2400" dirty="0" err="1" smtClean="0">
                <a:solidFill>
                  <a:srgbClr val="00B050"/>
                </a:solidFill>
                <a:effectLst>
                  <a:outerShdw blurRad="38100" dist="38100" dir="2700000" algn="tl">
                    <a:srgbClr val="000000">
                      <a:alpha val="43137"/>
                    </a:srgbClr>
                  </a:outerShdw>
                </a:effectLst>
                <a:ea typeface="宋体" panose="02010600030101010101" pitchFamily="2" charset="-122"/>
              </a:rPr>
              <a:t>foo</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5:         </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SuperClass</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 bar=</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foo</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a:t>
            </a:r>
            <a:r>
              <a:rPr lang="en-US" altLang="zh-CN" sz="2400" dirty="0" smtClean="0">
                <a:solidFill>
                  <a:schemeClr val="tx1"/>
                </a:solidFill>
                <a:ea typeface="宋体" panose="02010600030101010101" pitchFamily="2" charset="-122"/>
              </a:rPr>
              <a:t>} </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   </a:t>
            </a:r>
          </a:p>
          <a:p>
            <a:pPr marL="0" indent="0" eaLnBrk="1" hangingPunct="1">
              <a:buClr>
                <a:schemeClr val="accent2"/>
              </a:buClr>
              <a:buNone/>
            </a:pP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A.</a:t>
            </a:r>
            <a:r>
              <a:rPr lang="zh-CN" altLang="en-US" sz="2400" dirty="0" smtClean="0">
                <a:solidFill>
                  <a:schemeClr val="tx1"/>
                </a:solidFill>
                <a:ea typeface="宋体" panose="02010600030101010101" pitchFamily="2" charset="-122"/>
              </a:rPr>
              <a:t>第</a:t>
            </a:r>
            <a:r>
              <a:rPr lang="en-US" altLang="zh-CN" sz="2400" dirty="0" smtClean="0">
                <a:solidFill>
                  <a:schemeClr val="tx1"/>
                </a:solidFill>
                <a:ea typeface="宋体" panose="02010600030101010101" pitchFamily="2" charset="-122"/>
              </a:rPr>
              <a:t>5</a:t>
            </a:r>
            <a:r>
              <a:rPr lang="zh-CN" altLang="en-US" sz="2400" dirty="0" smtClean="0">
                <a:solidFill>
                  <a:schemeClr val="tx1"/>
                </a:solidFill>
                <a:ea typeface="宋体" panose="02010600030101010101" pitchFamily="2" charset="-122"/>
              </a:rPr>
              <a:t>行的赋值语句是非法的</a:t>
            </a:r>
          </a:p>
          <a:p>
            <a:pPr marL="0" indent="0" eaLnBrk="1" hangingPunct="1">
              <a:buClr>
                <a:schemeClr val="accent2"/>
              </a:buClr>
              <a:buNone/>
            </a:pPr>
            <a:r>
              <a:rPr lang="en-US" altLang="zh-CN" sz="2400" dirty="0" smtClean="0">
                <a:solidFill>
                  <a:schemeClr val="tx1"/>
                </a:solidFill>
                <a:ea typeface="宋体" panose="02010600030101010101" pitchFamily="2" charset="-122"/>
              </a:rPr>
              <a:t>B.</a:t>
            </a:r>
            <a:r>
              <a:rPr lang="zh-CN" altLang="en-US" sz="2400" dirty="0" smtClean="0">
                <a:solidFill>
                  <a:schemeClr val="tx1"/>
                </a:solidFill>
                <a:ea typeface="宋体" panose="02010600030101010101" pitchFamily="2" charset="-122"/>
              </a:rPr>
              <a:t>第</a:t>
            </a:r>
            <a:r>
              <a:rPr lang="en-US" altLang="zh-CN" sz="2400" dirty="0" smtClean="0">
                <a:solidFill>
                  <a:schemeClr val="tx1"/>
                </a:solidFill>
                <a:ea typeface="宋体" panose="02010600030101010101" pitchFamily="2" charset="-122"/>
              </a:rPr>
              <a:t>5</a:t>
            </a:r>
            <a:r>
              <a:rPr lang="zh-CN" altLang="en-US" sz="2400" dirty="0" smtClean="0">
                <a:solidFill>
                  <a:schemeClr val="tx1"/>
                </a:solidFill>
                <a:ea typeface="宋体" panose="02010600030101010101" pitchFamily="2" charset="-122"/>
              </a:rPr>
              <a:t>行的赋值语句是合法的，但执行时抛出一个</a:t>
            </a:r>
            <a:r>
              <a:rPr lang="en-US" altLang="zh-CN" sz="2400" dirty="0" err="1" smtClean="0">
                <a:solidFill>
                  <a:schemeClr val="tx1"/>
                </a:solidFill>
                <a:ea typeface="宋体" panose="02010600030101010101" pitchFamily="2" charset="-122"/>
              </a:rPr>
              <a:t>ClassCastException</a:t>
            </a:r>
            <a:r>
              <a:rPr lang="zh-CN" altLang="en-US" sz="2400" dirty="0" smtClean="0">
                <a:solidFill>
                  <a:schemeClr val="tx1"/>
                </a:solidFill>
                <a:ea typeface="宋体" panose="02010600030101010101" pitchFamily="2" charset="-122"/>
              </a:rPr>
              <a:t>异常</a:t>
            </a:r>
          </a:p>
          <a:p>
            <a:pPr marL="0" indent="0" eaLnBrk="1" hangingPunct="1">
              <a:buClr>
                <a:schemeClr val="accent2"/>
              </a:buClr>
              <a:buNone/>
            </a:pPr>
            <a:r>
              <a:rPr lang="en-US" altLang="zh-CN" sz="2400" dirty="0" smtClean="0">
                <a:solidFill>
                  <a:schemeClr val="tx1"/>
                </a:solidFill>
                <a:ea typeface="宋体" panose="02010600030101010101" pitchFamily="2" charset="-122"/>
              </a:rPr>
              <a:t>C.</a:t>
            </a:r>
            <a:r>
              <a:rPr lang="zh-CN" altLang="en-US" sz="2400" dirty="0" smtClean="0">
                <a:solidFill>
                  <a:schemeClr val="tx1"/>
                </a:solidFill>
                <a:ea typeface="宋体" panose="02010600030101010101" pitchFamily="2" charset="-122"/>
              </a:rPr>
              <a:t>程序语法是正确的，使用时不会抛出异常</a:t>
            </a:r>
          </a:p>
          <a:p>
            <a:pPr marL="0" indent="0" eaLnBrk="1" hangingPunct="1">
              <a:buClr>
                <a:schemeClr val="accent2"/>
              </a:buClr>
              <a:buNone/>
            </a:pPr>
            <a:r>
              <a:rPr lang="en-US" altLang="zh-CN" sz="2400" dirty="0" smtClean="0">
                <a:solidFill>
                  <a:schemeClr val="tx1"/>
                </a:solidFill>
                <a:ea typeface="宋体" panose="02010600030101010101" pitchFamily="2" charset="-122"/>
              </a:rPr>
              <a:t>D.</a:t>
            </a:r>
            <a:r>
              <a:rPr lang="zh-CN" altLang="en-US" sz="2400" dirty="0" smtClean="0">
                <a:solidFill>
                  <a:schemeClr val="tx1"/>
                </a:solidFill>
                <a:ea typeface="宋体" panose="02010600030101010101" pitchFamily="2" charset="-122"/>
              </a:rPr>
              <a:t>程序语法不正确，不允许内部类继承外部类</a:t>
            </a:r>
          </a:p>
        </p:txBody>
      </p:sp>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endParaRPr lang="en-US" altLang="zh-CN" sz="3600" dirty="0">
              <a:ea typeface="宋体" panose="02010600030101010101" pitchFamily="2" charset="-122"/>
            </a:endParaRPr>
          </a:p>
        </p:txBody>
      </p:sp>
      <p:sp>
        <p:nvSpPr>
          <p:cNvPr id="4" name="TextBox 3"/>
          <p:cNvSpPr txBox="1"/>
          <p:nvPr/>
        </p:nvSpPr>
        <p:spPr>
          <a:xfrm>
            <a:off x="7009403" y="3670709"/>
            <a:ext cx="1644267" cy="523220"/>
          </a:xfrm>
          <a:prstGeom prst="rect">
            <a:avLst/>
          </a:prstGeom>
          <a:noFill/>
        </p:spPr>
        <p:txBody>
          <a:bodyPr wrap="square" rtlCol="0">
            <a:spAutoFit/>
          </a:bodyPr>
          <a:lstStyle/>
          <a:p>
            <a:r>
              <a:rPr lang="zh-CN" altLang="en-US" sz="2800" dirty="0" smtClean="0">
                <a:solidFill>
                  <a:srgbClr val="FF0000"/>
                </a:solidFill>
                <a:latin typeface="宋体" charset="-122"/>
              </a:rPr>
              <a:t>答案：</a:t>
            </a:r>
            <a:r>
              <a:rPr lang="en-US" altLang="zh-CN" sz="2800" dirty="0" smtClean="0">
                <a:solidFill>
                  <a:srgbClr val="FF0000"/>
                </a:solidFill>
                <a:latin typeface="宋体" charset="-122"/>
              </a:rPr>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body" idx="1"/>
          </p:nvPr>
        </p:nvSpPr>
        <p:spPr>
          <a:xfrm>
            <a:off x="1054100" y="1169986"/>
            <a:ext cx="8619987" cy="3669300"/>
          </a:xfrm>
        </p:spPr>
        <p:txBody>
          <a:bodyPr/>
          <a:lstStyle/>
          <a:p>
            <a:pPr marL="0" indent="0" eaLnBrk="1" hangingPunct="1">
              <a:buClr>
                <a:schemeClr val="accent2"/>
              </a:buClr>
              <a:buNone/>
            </a:pPr>
            <a:r>
              <a:rPr lang="en-US" altLang="zh-CN" sz="2800" dirty="0" smtClean="0">
                <a:solidFill>
                  <a:srgbClr val="FF0000"/>
                </a:solidFill>
                <a:ea typeface="宋体" panose="02010600030101010101" pitchFamily="2" charset="-122"/>
              </a:rPr>
              <a:t>14</a:t>
            </a:r>
            <a:r>
              <a:rPr lang="zh-CN" altLang="en-US" sz="2800" dirty="0" smtClean="0">
                <a:solidFill>
                  <a:schemeClr val="tx1"/>
                </a:solidFill>
                <a:ea typeface="宋体" panose="02010600030101010101" pitchFamily="2" charset="-122"/>
              </a:rPr>
              <a:t>、下列程序的执行结果为：</a:t>
            </a:r>
          </a:p>
          <a:p>
            <a:pPr marL="0" indent="0" eaLnBrk="1" hangingPunct="1">
              <a:buClr>
                <a:schemeClr val="accent2"/>
              </a:buClr>
              <a:buNone/>
            </a:pPr>
            <a:r>
              <a:rPr lang="en-US" altLang="zh-CN" sz="2400" dirty="0" smtClean="0">
                <a:solidFill>
                  <a:schemeClr val="tx1"/>
                </a:solidFill>
                <a:ea typeface="宋体" panose="02010600030101010101" pitchFamily="2" charset="-122"/>
              </a:rPr>
              <a:t>public class </a:t>
            </a:r>
            <a:r>
              <a:rPr lang="en-US" altLang="zh-CN" sz="2400" dirty="0" err="1" smtClean="0">
                <a:solidFill>
                  <a:srgbClr val="C00000"/>
                </a:solidFill>
                <a:effectLst>
                  <a:outerShdw blurRad="38100" dist="38100" dir="2700000" algn="tl">
                    <a:srgbClr val="000000">
                      <a:alpha val="43137"/>
                    </a:srgbClr>
                  </a:outerShdw>
                </a:effectLst>
                <a:ea typeface="宋体" panose="02010600030101010101" pitchFamily="2" charset="-122"/>
              </a:rPr>
              <a:t>SuperClass</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   </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String a=“hello”; </a:t>
            </a:r>
          </a:p>
          <a:p>
            <a:pPr marL="0" indent="0" eaLnBrk="1" hangingPunct="1">
              <a:buClr>
                <a:schemeClr val="accent2"/>
              </a:buClr>
              <a:buNone/>
            </a:pPr>
            <a:r>
              <a:rPr lang="en-US" altLang="zh-CN" sz="2400" dirty="0" smtClean="0">
                <a:solidFill>
                  <a:schemeClr val="tx1"/>
                </a:solidFill>
                <a:ea typeface="宋体" panose="02010600030101010101" pitchFamily="2" charset="-122"/>
              </a:rPr>
              <a:t>   class </a:t>
            </a:r>
            <a:r>
              <a:rPr lang="en-US" altLang="zh-CN" sz="2400" dirty="0" err="1" smtClean="0">
                <a:solidFill>
                  <a:srgbClr val="C00000"/>
                </a:solidFill>
                <a:effectLst>
                  <a:outerShdw blurRad="38100" dist="38100" dir="2700000" algn="tl">
                    <a:srgbClr val="000000">
                      <a:alpha val="43137"/>
                    </a:srgbClr>
                  </a:outerShdw>
                </a:effectLst>
                <a:ea typeface="宋体" panose="02010600030101010101" pitchFamily="2" charset="-122"/>
              </a:rPr>
              <a:t>SubClassA</a:t>
            </a:r>
            <a:r>
              <a:rPr lang="en-US" altLang="zh-CN" sz="2400" dirty="0" smtClean="0">
                <a:solidFill>
                  <a:srgbClr val="C00000"/>
                </a:solidFill>
                <a:effectLst>
                  <a:outerShdw blurRad="38100" dist="38100" dir="2700000" algn="tl">
                    <a:srgbClr val="000000">
                      <a:alpha val="43137"/>
                    </a:srgbClr>
                  </a:outerShdw>
                </a:effectLst>
                <a:ea typeface="宋体" panose="02010600030101010101" pitchFamily="2" charset="-122"/>
              </a:rPr>
              <a:t> extends </a:t>
            </a:r>
            <a:r>
              <a:rPr lang="en-US" altLang="zh-CN" sz="2400" dirty="0" err="1" smtClean="0">
                <a:solidFill>
                  <a:srgbClr val="C00000"/>
                </a:solidFill>
                <a:effectLst>
                  <a:outerShdw blurRad="38100" dist="38100" dir="2700000" algn="tl">
                    <a:srgbClr val="000000">
                      <a:alpha val="43137"/>
                    </a:srgbClr>
                  </a:outerShdw>
                </a:effectLst>
                <a:ea typeface="宋体" panose="02010600030101010101" pitchFamily="2" charset="-122"/>
              </a:rPr>
              <a:t>SuperClass</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   static </a:t>
            </a:r>
            <a:r>
              <a:rPr lang="en-US" altLang="zh-CN" sz="2400" dirty="0" smtClean="0">
                <a:solidFill>
                  <a:srgbClr val="C00000"/>
                </a:solidFill>
                <a:effectLst>
                  <a:outerShdw blurRad="38100" dist="38100" dir="2700000" algn="tl">
                    <a:srgbClr val="000000">
                      <a:alpha val="43137"/>
                    </a:srgbClr>
                  </a:outerShdw>
                </a:effectLst>
                <a:ea typeface="宋体" panose="02010600030101010101" pitchFamily="2" charset="-122"/>
              </a:rPr>
              <a:t>class </a:t>
            </a:r>
            <a:r>
              <a:rPr lang="en-US" altLang="zh-CN" sz="2400" dirty="0" err="1" smtClean="0">
                <a:solidFill>
                  <a:srgbClr val="C00000"/>
                </a:solidFill>
                <a:effectLst>
                  <a:outerShdw blurRad="38100" dist="38100" dir="2700000" algn="tl">
                    <a:srgbClr val="000000">
                      <a:alpha val="43137"/>
                    </a:srgbClr>
                  </a:outerShdw>
                </a:effectLst>
                <a:ea typeface="宋体" panose="02010600030101010101" pitchFamily="2" charset="-122"/>
              </a:rPr>
              <a:t>SubClassB</a:t>
            </a:r>
            <a:r>
              <a:rPr lang="en-US" altLang="zh-CN" sz="2400" dirty="0" smtClean="0">
                <a:solidFill>
                  <a:srgbClr val="C00000"/>
                </a:solidFill>
                <a:effectLst>
                  <a:outerShdw blurRad="38100" dist="38100" dir="2700000" algn="tl">
                    <a:srgbClr val="000000">
                      <a:alpha val="43137"/>
                    </a:srgbClr>
                  </a:outerShdw>
                </a:effectLst>
                <a:ea typeface="宋体" panose="02010600030101010101" pitchFamily="2" charset="-122"/>
              </a:rPr>
              <a:t> extends </a:t>
            </a:r>
            <a:r>
              <a:rPr lang="en-US" altLang="zh-CN" sz="2400" dirty="0" err="1" smtClean="0">
                <a:solidFill>
                  <a:srgbClr val="C00000"/>
                </a:solidFill>
                <a:effectLst>
                  <a:outerShdw blurRad="38100" dist="38100" dir="2700000" algn="tl">
                    <a:srgbClr val="000000">
                      <a:alpha val="43137"/>
                    </a:srgbClr>
                  </a:outerShdw>
                </a:effectLst>
                <a:ea typeface="宋体" panose="02010600030101010101" pitchFamily="2" charset="-122"/>
              </a:rPr>
              <a:t>SuperClass</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         </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String a=“</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aaa</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   }</a:t>
            </a:r>
          </a:p>
          <a:p>
            <a:pPr marL="0" indent="0" eaLnBrk="1" hangingPunct="1">
              <a:buClr>
                <a:schemeClr val="accent2"/>
              </a:buClr>
              <a:buNone/>
            </a:pPr>
            <a:r>
              <a:rPr lang="en-US" altLang="zh-CN" sz="2400" dirty="0" smtClean="0">
                <a:solidFill>
                  <a:schemeClr val="tx1"/>
                </a:solidFill>
                <a:ea typeface="宋体" panose="02010600030101010101" pitchFamily="2" charset="-122"/>
              </a:rPr>
              <a:t>   public static void </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main</a:t>
            </a:r>
            <a:r>
              <a:rPr lang="en-US" altLang="zh-CN" sz="2400" dirty="0" smtClean="0">
                <a:solidFill>
                  <a:schemeClr val="tx1"/>
                </a:solidFill>
                <a:ea typeface="宋体" panose="02010600030101010101" pitchFamily="2" charset="-122"/>
              </a:rPr>
              <a:t>(String </a:t>
            </a:r>
            <a:r>
              <a:rPr lang="en-US" altLang="zh-CN" sz="2400" dirty="0" err="1" smtClean="0">
                <a:solidFill>
                  <a:schemeClr val="tx1"/>
                </a:solidFill>
                <a:ea typeface="宋体" panose="02010600030101010101" pitchFamily="2" charset="-122"/>
              </a:rPr>
              <a:t>args</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         </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SuperClass</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 bar=new </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SubClassB</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a:t>
            </a:r>
          </a:p>
          <a:p>
            <a:pPr marL="0" indent="0" eaLnBrk="1" hangingPunct="1">
              <a:buClr>
                <a:schemeClr val="accent2"/>
              </a:buClr>
              <a:buNone/>
            </a:pP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         </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System.out.println</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bar.a</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    }</a:t>
            </a:r>
          </a:p>
          <a:p>
            <a:pPr marL="0" indent="0" eaLnBrk="1" hangingPunct="1">
              <a:buClr>
                <a:schemeClr val="accent2"/>
              </a:buClr>
              <a:buNone/>
            </a:pPr>
            <a:r>
              <a:rPr lang="en-US" altLang="zh-CN" sz="2400" dirty="0" smtClean="0">
                <a:solidFill>
                  <a:schemeClr val="tx1"/>
                </a:solidFill>
                <a:ea typeface="宋体" panose="02010600030101010101" pitchFamily="2" charset="-122"/>
              </a:rPr>
              <a:t>}</a:t>
            </a:r>
          </a:p>
        </p:txBody>
      </p:sp>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endParaRPr lang="en-US" altLang="zh-CN" sz="3600" dirty="0">
              <a:ea typeface="宋体" panose="02010600030101010101" pitchFamily="2" charset="-122"/>
            </a:endParaRPr>
          </a:p>
        </p:txBody>
      </p:sp>
      <p:sp>
        <p:nvSpPr>
          <p:cNvPr id="4" name="TextBox 3"/>
          <p:cNvSpPr txBox="1"/>
          <p:nvPr/>
        </p:nvSpPr>
        <p:spPr>
          <a:xfrm>
            <a:off x="3139767" y="6042849"/>
            <a:ext cx="4188685" cy="523220"/>
          </a:xfrm>
          <a:prstGeom prst="rect">
            <a:avLst/>
          </a:prstGeom>
          <a:noFill/>
        </p:spPr>
        <p:txBody>
          <a:bodyPr wrap="square" rtlCol="0">
            <a:spAutoFit/>
          </a:bodyPr>
          <a:lstStyle/>
          <a:p>
            <a:r>
              <a:rPr lang="zh-CN" altLang="en-US" sz="2800" dirty="0" smtClean="0">
                <a:solidFill>
                  <a:srgbClr val="FF0000"/>
                </a:solidFill>
                <a:latin typeface="宋体" charset="-122"/>
              </a:rPr>
              <a:t>答案：</a:t>
            </a:r>
            <a:r>
              <a:rPr lang="en-US" altLang="zh-CN" sz="2800" dirty="0" smtClean="0">
                <a:solidFill>
                  <a:srgbClr val="FF0000"/>
                </a:solidFill>
                <a:latin typeface="宋体" charset="-122"/>
              </a:rPr>
              <a:t>hello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91" name="WordArt 491"/>
          <p:cNvSpPr>
            <a:spLocks noChangeArrowheads="1" noChangeShapeType="1" noTextEdit="1"/>
          </p:cNvSpPr>
          <p:nvPr/>
        </p:nvSpPr>
        <p:spPr bwMode="gray">
          <a:xfrm>
            <a:off x="3556000" y="1739900"/>
            <a:ext cx="5222875" cy="746125"/>
          </a:xfrm>
          <a:prstGeom prst="rect">
            <a:avLst/>
          </a:prstGeom>
        </p:spPr>
        <p:txBody>
          <a:bodyPr wrap="none" fromWordArt="1">
            <a:prstTxWarp prst="textPlain">
              <a:avLst>
                <a:gd name="adj" fmla="val 50125"/>
              </a:avLst>
            </a:prstTxWarp>
          </a:bodyPr>
          <a:lstStyle/>
          <a:p>
            <a:pPr algn="ctr"/>
            <a:r>
              <a:rPr lang="zh-CN" altLang="en-US" sz="3600" kern="10">
                <a:ln w="25400">
                  <a:solidFill>
                    <a:schemeClr val="bg1"/>
                  </a:solidFill>
                  <a:round/>
                  <a:headEnd/>
                  <a:tailEnd/>
                </a:ln>
                <a:gradFill rotWithShape="1">
                  <a:gsLst>
                    <a:gs pos="0">
                      <a:srgbClr val="3A265E"/>
                    </a:gs>
                    <a:gs pos="100000">
                      <a:schemeClr val="accent1"/>
                    </a:gs>
                  </a:gsLst>
                  <a:lin ang="5400000" scaled="1"/>
                </a:gradFill>
                <a:effectLst>
                  <a:prstShdw prst="shdw13" dist="53882" dir="2700000">
                    <a:srgbClr val="000000">
                      <a:alpha val="50000"/>
                    </a:srgbClr>
                  </a:prstShdw>
                </a:effectLst>
                <a:latin typeface="+mn-ea"/>
                <a:cs typeface="+mn-ea"/>
              </a:rPr>
              <a:t>谢谢</a:t>
            </a:r>
          </a:p>
        </p:txBody>
      </p:sp>
      <p:grpSp>
        <p:nvGrpSpPr>
          <p:cNvPr id="26112" name="Group 512"/>
          <p:cNvGrpSpPr>
            <a:grpSpLocks/>
          </p:cNvGrpSpPr>
          <p:nvPr/>
        </p:nvGrpSpPr>
        <p:grpSpPr bwMode="auto">
          <a:xfrm>
            <a:off x="5932488" y="5632450"/>
            <a:ext cx="669925" cy="654050"/>
            <a:chOff x="4027" y="3016"/>
            <a:chExt cx="515" cy="505"/>
          </a:xfrm>
        </p:grpSpPr>
        <p:sp>
          <p:nvSpPr>
            <p:cNvPr id="26113" name="Oval 513"/>
            <p:cNvSpPr>
              <a:spLocks noChangeArrowheads="1"/>
            </p:cNvSpPr>
            <p:nvPr/>
          </p:nvSpPr>
          <p:spPr bwMode="gray">
            <a:xfrm>
              <a:off x="4027" y="3016"/>
              <a:ext cx="515" cy="505"/>
            </a:xfrm>
            <a:prstGeom prst="ellipse">
              <a:avLst/>
            </a:prstGeom>
            <a:gradFill rotWithShape="1">
              <a:gsLst>
                <a:gs pos="0">
                  <a:schemeClr val="hlink">
                    <a:gamma/>
                    <a:shade val="44314"/>
                    <a:invGamma/>
                  </a:schemeClr>
                </a:gs>
                <a:gs pos="50000">
                  <a:schemeClr val="hlink"/>
                </a:gs>
                <a:gs pos="100000">
                  <a:schemeClr val="hlink">
                    <a:gamma/>
                    <a:shade val="44314"/>
                    <a:invGamma/>
                  </a:schemeClr>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87051" name="Picture 514" descr="sphere_highlight"/>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6115" name="Group 515"/>
          <p:cNvGrpSpPr>
            <a:grpSpLocks/>
          </p:cNvGrpSpPr>
          <p:nvPr/>
        </p:nvGrpSpPr>
        <p:grpSpPr bwMode="auto">
          <a:xfrm>
            <a:off x="7323138" y="5181600"/>
            <a:ext cx="349250" cy="339725"/>
            <a:chOff x="4027" y="3016"/>
            <a:chExt cx="515" cy="505"/>
          </a:xfrm>
        </p:grpSpPr>
        <p:sp>
          <p:nvSpPr>
            <p:cNvPr id="26116" name="Oval 516"/>
            <p:cNvSpPr>
              <a:spLocks noChangeArrowheads="1"/>
            </p:cNvSpPr>
            <p:nvPr/>
          </p:nvSpPr>
          <p:spPr bwMode="gray">
            <a:xfrm>
              <a:off x="4027" y="3016"/>
              <a:ext cx="515" cy="505"/>
            </a:xfrm>
            <a:prstGeom prst="ellipse">
              <a:avLst/>
            </a:prstGeom>
            <a:gradFill rotWithShape="1">
              <a:gsLst>
                <a:gs pos="0">
                  <a:schemeClr val="folHlink">
                    <a:gamma/>
                    <a:shade val="44314"/>
                    <a:invGamma/>
                  </a:schemeClr>
                </a:gs>
                <a:gs pos="50000">
                  <a:schemeClr val="folHlink"/>
                </a:gs>
                <a:gs pos="100000">
                  <a:schemeClr val="folHlink">
                    <a:gamma/>
                    <a:shade val="44314"/>
                    <a:invGamma/>
                  </a:schemeClr>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87049" name="Picture 517" descr="sphere_highligh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6118" name="Oval 518"/>
          <p:cNvSpPr>
            <a:spLocks noChangeArrowheads="1"/>
          </p:cNvSpPr>
          <p:nvPr/>
        </p:nvSpPr>
        <p:spPr bwMode="gray">
          <a:xfrm>
            <a:off x="4113213" y="5138738"/>
            <a:ext cx="1082675" cy="1071562"/>
          </a:xfrm>
          <a:prstGeom prst="ellipse">
            <a:avLst/>
          </a:prstGeom>
          <a:blipFill dpi="0" rotWithShape="1">
            <a:blip r:embed="rId4" cstate="print"/>
            <a:srcRect/>
            <a:stretch>
              <a:fillRect/>
            </a:stretch>
          </a:blipFill>
          <a:ln w="28575"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6119" name="Oval 519"/>
          <p:cNvSpPr>
            <a:spLocks noChangeArrowheads="1"/>
          </p:cNvSpPr>
          <p:nvPr/>
        </p:nvSpPr>
        <p:spPr bwMode="gray">
          <a:xfrm>
            <a:off x="581025" y="723900"/>
            <a:ext cx="2759075" cy="2730500"/>
          </a:xfrm>
          <a:prstGeom prst="ellipse">
            <a:avLst/>
          </a:prstGeom>
          <a:blipFill dpi="0" rotWithShape="1">
            <a:blip r:embed="rId5" cstate="print"/>
            <a:srcRect/>
            <a:stretch>
              <a:fillRect/>
            </a:stretch>
          </a:blipFill>
          <a:ln w="7620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6120" name="Oval 520"/>
          <p:cNvSpPr>
            <a:spLocks noChangeArrowheads="1"/>
          </p:cNvSpPr>
          <p:nvPr/>
        </p:nvSpPr>
        <p:spPr bwMode="gray">
          <a:xfrm>
            <a:off x="2003425" y="3657600"/>
            <a:ext cx="1911350" cy="1892300"/>
          </a:xfrm>
          <a:prstGeom prst="ellipse">
            <a:avLst/>
          </a:prstGeom>
          <a:blipFill dpi="0" rotWithShape="1">
            <a:blip r:embed="rId6" cstate="print"/>
            <a:srcRect/>
            <a:stretch>
              <a:fillRect/>
            </a:stretch>
          </a:blipFill>
          <a:ln w="5715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6091"/>
                                        </p:tgtEl>
                                        <p:attrNameLst>
                                          <p:attrName>style.visibility</p:attrName>
                                        </p:attrNameLst>
                                      </p:cBhvr>
                                      <p:to>
                                        <p:strVal val="visible"/>
                                      </p:to>
                                    </p:set>
                                    <p:animEffect transition="in" filter="fade">
                                      <p:cBhvr>
                                        <p:cTn id="7" dur="2000"/>
                                        <p:tgtEl>
                                          <p:spTgt spid="26091"/>
                                        </p:tgtEl>
                                      </p:cBhvr>
                                    </p:animEffect>
                                  </p:childTnLst>
                                </p:cTn>
                              </p:par>
                              <p:par>
                                <p:cTn id="8" presetID="53" presetClass="entr" presetSubtype="0" fill="hold" nodeType="withEffect">
                                  <p:stCondLst>
                                    <p:cond delay="2200"/>
                                  </p:stCondLst>
                                  <p:childTnLst>
                                    <p:set>
                                      <p:cBhvr>
                                        <p:cTn id="9" dur="1" fill="hold">
                                          <p:stCondLst>
                                            <p:cond delay="0"/>
                                          </p:stCondLst>
                                        </p:cTn>
                                        <p:tgtEl>
                                          <p:spTgt spid="26115"/>
                                        </p:tgtEl>
                                        <p:attrNameLst>
                                          <p:attrName>style.visibility</p:attrName>
                                        </p:attrNameLst>
                                      </p:cBhvr>
                                      <p:to>
                                        <p:strVal val="visible"/>
                                      </p:to>
                                    </p:set>
                                    <p:anim calcmode="lin" valueType="num">
                                      <p:cBhvr>
                                        <p:cTn id="10" dur="1000" fill="hold"/>
                                        <p:tgtEl>
                                          <p:spTgt spid="26115"/>
                                        </p:tgtEl>
                                        <p:attrNameLst>
                                          <p:attrName>ppt_w</p:attrName>
                                        </p:attrNameLst>
                                      </p:cBhvr>
                                      <p:tavLst>
                                        <p:tav tm="0">
                                          <p:val>
                                            <p:fltVal val="0"/>
                                          </p:val>
                                        </p:tav>
                                        <p:tav tm="100000">
                                          <p:val>
                                            <p:strVal val="#ppt_w"/>
                                          </p:val>
                                        </p:tav>
                                      </p:tavLst>
                                    </p:anim>
                                    <p:anim calcmode="lin" valueType="num">
                                      <p:cBhvr>
                                        <p:cTn id="11" dur="1000" fill="hold"/>
                                        <p:tgtEl>
                                          <p:spTgt spid="26115"/>
                                        </p:tgtEl>
                                        <p:attrNameLst>
                                          <p:attrName>ppt_h</p:attrName>
                                        </p:attrNameLst>
                                      </p:cBhvr>
                                      <p:tavLst>
                                        <p:tav tm="0">
                                          <p:val>
                                            <p:fltVal val="0"/>
                                          </p:val>
                                        </p:tav>
                                        <p:tav tm="100000">
                                          <p:val>
                                            <p:strVal val="#ppt_h"/>
                                          </p:val>
                                        </p:tav>
                                      </p:tavLst>
                                    </p:anim>
                                    <p:animEffect transition="in" filter="fade">
                                      <p:cBhvr>
                                        <p:cTn id="12" dur="1000"/>
                                        <p:tgtEl>
                                          <p:spTgt spid="26115"/>
                                        </p:tgtEl>
                                      </p:cBhvr>
                                    </p:animEffect>
                                  </p:childTnLst>
                                </p:cTn>
                              </p:par>
                              <p:par>
                                <p:cTn id="13" presetID="37" presetClass="path" presetSubtype="0" accel="50000" decel="50000" fill="hold" nodeType="withEffect">
                                  <p:stCondLst>
                                    <p:cond delay="2300"/>
                                  </p:stCondLst>
                                  <p:childTnLst>
                                    <p:animMotion origin="layout" path="M 0.0559 -0.10479 C 0.0559 -0.10456 0.05156 -0.05136 0.0401 -0.02661 C 0.02864 -0.00185 -0.00226 0.00462 -0.0184 -0.00579 " pathEditMode="relative" rAng="0" ptsTypes="fsf">
                                      <p:cBhvr>
                                        <p:cTn id="14" dur="1000" fill="hold"/>
                                        <p:tgtEl>
                                          <p:spTgt spid="26115"/>
                                        </p:tgtEl>
                                        <p:attrNameLst>
                                          <p:attrName>ppt_x</p:attrName>
                                          <p:attrName>ppt_y</p:attrName>
                                        </p:attrNameLst>
                                      </p:cBhvr>
                                      <p:rCtr x="-3715" y="5459"/>
                                    </p:animMotion>
                                  </p:childTnLst>
                                </p:cTn>
                              </p:par>
                              <p:par>
                                <p:cTn id="15" presetID="53" presetClass="entr" presetSubtype="0" fill="hold" nodeType="withEffect">
                                  <p:stCondLst>
                                    <p:cond delay="2800"/>
                                  </p:stCondLst>
                                  <p:childTnLst>
                                    <p:set>
                                      <p:cBhvr>
                                        <p:cTn id="16" dur="1" fill="hold">
                                          <p:stCondLst>
                                            <p:cond delay="0"/>
                                          </p:stCondLst>
                                        </p:cTn>
                                        <p:tgtEl>
                                          <p:spTgt spid="26112"/>
                                        </p:tgtEl>
                                        <p:attrNameLst>
                                          <p:attrName>style.visibility</p:attrName>
                                        </p:attrNameLst>
                                      </p:cBhvr>
                                      <p:to>
                                        <p:strVal val="visible"/>
                                      </p:to>
                                    </p:set>
                                    <p:anim calcmode="lin" valueType="num">
                                      <p:cBhvr>
                                        <p:cTn id="17" dur="1000" fill="hold"/>
                                        <p:tgtEl>
                                          <p:spTgt spid="26112"/>
                                        </p:tgtEl>
                                        <p:attrNameLst>
                                          <p:attrName>ppt_w</p:attrName>
                                        </p:attrNameLst>
                                      </p:cBhvr>
                                      <p:tavLst>
                                        <p:tav tm="0">
                                          <p:val>
                                            <p:fltVal val="0"/>
                                          </p:val>
                                        </p:tav>
                                        <p:tav tm="100000">
                                          <p:val>
                                            <p:strVal val="#ppt_w"/>
                                          </p:val>
                                        </p:tav>
                                      </p:tavLst>
                                    </p:anim>
                                    <p:anim calcmode="lin" valueType="num">
                                      <p:cBhvr>
                                        <p:cTn id="18" dur="1000" fill="hold"/>
                                        <p:tgtEl>
                                          <p:spTgt spid="26112"/>
                                        </p:tgtEl>
                                        <p:attrNameLst>
                                          <p:attrName>ppt_h</p:attrName>
                                        </p:attrNameLst>
                                      </p:cBhvr>
                                      <p:tavLst>
                                        <p:tav tm="0">
                                          <p:val>
                                            <p:fltVal val="0"/>
                                          </p:val>
                                        </p:tav>
                                        <p:tav tm="100000">
                                          <p:val>
                                            <p:strVal val="#ppt_h"/>
                                          </p:val>
                                        </p:tav>
                                      </p:tavLst>
                                    </p:anim>
                                    <p:animEffect transition="in" filter="fade">
                                      <p:cBhvr>
                                        <p:cTn id="19" dur="1000"/>
                                        <p:tgtEl>
                                          <p:spTgt spid="26112"/>
                                        </p:tgtEl>
                                      </p:cBhvr>
                                    </p:animEffect>
                                  </p:childTnLst>
                                </p:cTn>
                              </p:par>
                              <p:par>
                                <p:cTn id="20" presetID="37" presetClass="path" presetSubtype="0" accel="50000" decel="50000" fill="hold" nodeType="withEffect">
                                  <p:stCondLst>
                                    <p:cond delay="2800"/>
                                  </p:stCondLst>
                                  <p:childTnLst>
                                    <p:animMotion origin="layout" path="M 0.14236 -0.15476 C 0.14236 -0.15452 0.12535 -0.04603 0.10382 -0.01758 C 0.08229 0.01087 0.00382 0.02244 -0.0342 0.01874 " pathEditMode="relative" rAng="0" ptsTypes="fsf">
                                      <p:cBhvr>
                                        <p:cTn id="21" dur="1000" fill="hold"/>
                                        <p:tgtEl>
                                          <p:spTgt spid="26112"/>
                                        </p:tgtEl>
                                        <p:attrNameLst>
                                          <p:attrName>ppt_x</p:attrName>
                                          <p:attrName>ppt_y</p:attrName>
                                        </p:attrNameLst>
                                      </p:cBhvr>
                                      <p:rCtr x="-8837" y="8860"/>
                                    </p:animMotion>
                                  </p:childTnLst>
                                </p:cTn>
                              </p:par>
                            </p:childTnLst>
                          </p:cTn>
                        </p:par>
                        <p:par>
                          <p:cTn id="22" fill="hold" nodeType="afterGroup">
                            <p:stCondLst>
                              <p:cond delay="3800"/>
                            </p:stCondLst>
                            <p:childTnLst>
                              <p:par>
                                <p:cTn id="23" presetID="10" presetClass="entr" presetSubtype="0" fill="hold" nodeType="afterEffect">
                                  <p:stCondLst>
                                    <p:cond delay="0"/>
                                  </p:stCondLst>
                                  <p:childTnLst>
                                    <p:set>
                                      <p:cBhvr>
                                        <p:cTn id="24" dur="1" fill="hold">
                                          <p:stCondLst>
                                            <p:cond delay="0"/>
                                          </p:stCondLst>
                                        </p:cTn>
                                        <p:tgtEl>
                                          <p:spTgt spid="26118"/>
                                        </p:tgtEl>
                                        <p:attrNameLst>
                                          <p:attrName>style.visibility</p:attrName>
                                        </p:attrNameLst>
                                      </p:cBhvr>
                                      <p:to>
                                        <p:strVal val="visible"/>
                                      </p:to>
                                    </p:set>
                                    <p:animEffect transition="in" filter="fade">
                                      <p:cBhvr>
                                        <p:cTn id="25" dur="1000"/>
                                        <p:tgtEl>
                                          <p:spTgt spid="26118"/>
                                        </p:tgtEl>
                                      </p:cBhvr>
                                    </p:animEffect>
                                  </p:childTnLst>
                                </p:cTn>
                              </p:par>
                            </p:childTnLst>
                          </p:cTn>
                        </p:par>
                        <p:par>
                          <p:cTn id="26" fill="hold" nodeType="afterGroup">
                            <p:stCondLst>
                              <p:cond delay="4800"/>
                            </p:stCondLst>
                            <p:childTnLst>
                              <p:par>
                                <p:cTn id="27" presetID="10" presetClass="entr" presetSubtype="0" fill="hold" nodeType="afterEffect">
                                  <p:stCondLst>
                                    <p:cond delay="0"/>
                                  </p:stCondLst>
                                  <p:childTnLst>
                                    <p:set>
                                      <p:cBhvr>
                                        <p:cTn id="28" dur="1" fill="hold">
                                          <p:stCondLst>
                                            <p:cond delay="0"/>
                                          </p:stCondLst>
                                        </p:cTn>
                                        <p:tgtEl>
                                          <p:spTgt spid="26120"/>
                                        </p:tgtEl>
                                        <p:attrNameLst>
                                          <p:attrName>style.visibility</p:attrName>
                                        </p:attrNameLst>
                                      </p:cBhvr>
                                      <p:to>
                                        <p:strVal val="visible"/>
                                      </p:to>
                                    </p:set>
                                    <p:animEffect transition="in" filter="fade">
                                      <p:cBhvr>
                                        <p:cTn id="29" dur="1000"/>
                                        <p:tgtEl>
                                          <p:spTgt spid="26120"/>
                                        </p:tgtEl>
                                      </p:cBhvr>
                                    </p:animEffect>
                                  </p:childTnLst>
                                </p:cTn>
                              </p:par>
                            </p:childTnLst>
                          </p:cTn>
                        </p:par>
                        <p:par>
                          <p:cTn id="30" fill="hold" nodeType="afterGroup">
                            <p:stCondLst>
                              <p:cond delay="5800"/>
                            </p:stCondLst>
                            <p:childTnLst>
                              <p:par>
                                <p:cTn id="31" presetID="10" presetClass="entr" presetSubtype="0" fill="hold" nodeType="afterEffect">
                                  <p:stCondLst>
                                    <p:cond delay="0"/>
                                  </p:stCondLst>
                                  <p:childTnLst>
                                    <p:set>
                                      <p:cBhvr>
                                        <p:cTn id="32" dur="1" fill="hold">
                                          <p:stCondLst>
                                            <p:cond delay="0"/>
                                          </p:stCondLst>
                                        </p:cTn>
                                        <p:tgtEl>
                                          <p:spTgt spid="26119"/>
                                        </p:tgtEl>
                                        <p:attrNameLst>
                                          <p:attrName>style.visibility</p:attrName>
                                        </p:attrNameLst>
                                      </p:cBhvr>
                                      <p:to>
                                        <p:strVal val="visible"/>
                                      </p:to>
                                    </p:set>
                                    <p:animEffect transition="in" filter="fade">
                                      <p:cBhvr>
                                        <p:cTn id="33" dur="1000"/>
                                        <p:tgtEl>
                                          <p:spTgt spid="26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1"/>
          <p:cNvGrpSpPr>
            <a:grpSpLocks/>
          </p:cNvGrpSpPr>
          <p:nvPr/>
        </p:nvGrpSpPr>
        <p:grpSpPr bwMode="auto">
          <a:xfrm>
            <a:off x="1199456" y="1106746"/>
            <a:ext cx="6075987" cy="684940"/>
            <a:chOff x="720" y="1407"/>
            <a:chExt cx="4084" cy="444"/>
          </a:xfrm>
        </p:grpSpPr>
        <p:sp>
          <p:nvSpPr>
            <p:cNvPr id="21" name="AutoShape 62"/>
            <p:cNvSpPr>
              <a:spLocks noChangeArrowheads="1"/>
            </p:cNvSpPr>
            <p:nvPr/>
          </p:nvSpPr>
          <p:spPr bwMode="gray">
            <a:xfrm>
              <a:off x="720" y="1407"/>
              <a:ext cx="4084"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一、子类和父类在同一包中的继承性</a:t>
              </a:r>
              <a:endParaRPr lang="zh-CN" altLang="en-US" sz="2800" dirty="0">
                <a:solidFill>
                  <a:schemeClr val="bg1"/>
                </a:solidFill>
                <a:ea typeface="宋体" panose="02010600030101010101" pitchFamily="2" charset="-122"/>
              </a:endParaRPr>
            </a:p>
          </p:txBody>
        </p:sp>
        <p:grpSp>
          <p:nvGrpSpPr>
            <p:cNvPr id="4" name="Group 63"/>
            <p:cNvGrpSpPr>
              <a:grpSpLocks/>
            </p:cNvGrpSpPr>
            <p:nvPr/>
          </p:nvGrpSpPr>
          <p:grpSpPr bwMode="auto">
            <a:xfrm>
              <a:off x="730" y="1407"/>
              <a:ext cx="4043" cy="444"/>
              <a:chOff x="744" y="1407"/>
              <a:chExt cx="3988"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2" name="矩形 1"/>
          <p:cNvSpPr>
            <a:spLocks noChangeArrowheads="1"/>
          </p:cNvSpPr>
          <p:nvPr/>
        </p:nvSpPr>
        <p:spPr bwMode="auto">
          <a:xfrm>
            <a:off x="1152000" y="3492000"/>
            <a:ext cx="7458157"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继承的</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成员变量以及方法的</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访问权限</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保持不变</a:t>
            </a:r>
            <a:r>
              <a:rPr lang="zh-CN" altLang="en-US" sz="2800" dirty="0" smtClean="0">
                <a:solidFill>
                  <a:schemeClr val="tx1"/>
                </a:solidFill>
                <a:ea typeface="宋体" panose="02010600030101010101" pitchFamily="2" charset="-122"/>
              </a:rPr>
              <a:t>。</a:t>
            </a: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8" name="矩形 7"/>
          <p:cNvSpPr>
            <a:spLocks noChangeArrowheads="1"/>
          </p:cNvSpPr>
          <p:nvPr/>
        </p:nvSpPr>
        <p:spPr bwMode="auto">
          <a:xfrm>
            <a:off x="1152000" y="1893111"/>
            <a:ext cx="7355896"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子类可继承其</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父类中不是</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private</a:t>
            </a:r>
            <a:r>
              <a:rPr lang="zh-CN" altLang="en-US" sz="2800" dirty="0" smtClean="0">
                <a:solidFill>
                  <a:schemeClr val="tx1"/>
                </a:solidFill>
                <a:ea typeface="宋体" panose="02010600030101010101" pitchFamily="2" charset="-122"/>
              </a:rPr>
              <a:t>的</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成员变量</a:t>
            </a:r>
            <a:r>
              <a:rPr lang="zh-CN" altLang="en-US" sz="2800" dirty="0" smtClean="0">
                <a:solidFill>
                  <a:schemeClr val="tx1"/>
                </a:solidFill>
                <a:ea typeface="宋体" panose="02010600030101010101" pitchFamily="2" charset="-122"/>
              </a:rPr>
              <a:t>作为自己的成员变量，父类中</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不是</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private</a:t>
            </a:r>
            <a:r>
              <a:rPr lang="zh-CN" altLang="en-US" sz="2800" dirty="0" smtClean="0">
                <a:solidFill>
                  <a:schemeClr val="tx1"/>
                </a:solidFill>
                <a:ea typeface="宋体" panose="02010600030101010101" pitchFamily="2" charset="-122"/>
              </a:rPr>
              <a:t>的</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方法</a:t>
            </a:r>
            <a:r>
              <a:rPr lang="zh-CN" altLang="en-US" sz="2800" dirty="0" smtClean="0">
                <a:solidFill>
                  <a:schemeClr val="tx1"/>
                </a:solidFill>
                <a:ea typeface="宋体" panose="02010600030101010101" pitchFamily="2" charset="-122"/>
              </a:rPr>
              <a:t>作为自己的方法。</a:t>
            </a:r>
          </a:p>
        </p:txBody>
      </p:sp>
      <p:sp>
        <p:nvSpPr>
          <p:cNvPr id="9" name="矩形 8"/>
          <p:cNvSpPr>
            <a:spLocks noChangeArrowheads="1"/>
          </p:cNvSpPr>
          <p:nvPr/>
        </p:nvSpPr>
        <p:spPr bwMode="auto">
          <a:xfrm>
            <a:off x="1152000" y="4664818"/>
            <a:ext cx="745815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hlinkClick r:id="rId3" action="ppaction://hlinkfile"/>
              </a:rPr>
              <a:t>例子</a:t>
            </a:r>
            <a:r>
              <a:rPr lang="en-US" altLang="zh-CN" sz="2800" dirty="0" smtClean="0">
                <a:solidFill>
                  <a:schemeClr val="tx1"/>
                </a:solidFill>
                <a:ea typeface="宋体" panose="02010600030101010101" pitchFamily="2" charset="-122"/>
                <a:hlinkClick r:id="rId3" action="ppaction://hlinkfile"/>
              </a:rPr>
              <a:t>4-1</a:t>
            </a:r>
            <a:r>
              <a:rPr lang="zh-CN" altLang="en-US" sz="2800" dirty="0" smtClean="0">
                <a:solidFill>
                  <a:schemeClr val="tx1"/>
                </a:solidFill>
                <a:ea typeface="宋体" panose="02010600030101010101" pitchFamily="2" charset="-122"/>
              </a:rPr>
              <a:t>。</a:t>
            </a: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1"/>
          <p:cNvGrpSpPr>
            <a:grpSpLocks/>
          </p:cNvGrpSpPr>
          <p:nvPr/>
        </p:nvGrpSpPr>
        <p:grpSpPr bwMode="auto">
          <a:xfrm>
            <a:off x="1199456" y="1106746"/>
            <a:ext cx="6380787" cy="684940"/>
            <a:chOff x="720" y="1407"/>
            <a:chExt cx="4084" cy="444"/>
          </a:xfrm>
        </p:grpSpPr>
        <p:sp>
          <p:nvSpPr>
            <p:cNvPr id="21" name="AutoShape 62"/>
            <p:cNvSpPr>
              <a:spLocks noChangeArrowheads="1"/>
            </p:cNvSpPr>
            <p:nvPr/>
          </p:nvSpPr>
          <p:spPr bwMode="gray">
            <a:xfrm>
              <a:off x="720" y="1407"/>
              <a:ext cx="4084"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二、子类和父类不在同一包中的继承性</a:t>
              </a:r>
              <a:endParaRPr lang="zh-CN" altLang="en-US" sz="2800" dirty="0">
                <a:solidFill>
                  <a:schemeClr val="bg1"/>
                </a:solidFill>
                <a:ea typeface="宋体" panose="02010600030101010101" pitchFamily="2" charset="-122"/>
              </a:endParaRPr>
            </a:p>
          </p:txBody>
        </p:sp>
        <p:grpSp>
          <p:nvGrpSpPr>
            <p:cNvPr id="4" name="Group 63"/>
            <p:cNvGrpSpPr>
              <a:grpSpLocks/>
            </p:cNvGrpSpPr>
            <p:nvPr/>
          </p:nvGrpSpPr>
          <p:grpSpPr bwMode="auto">
            <a:xfrm>
              <a:off x="730" y="1407"/>
              <a:ext cx="4043" cy="444"/>
              <a:chOff x="744" y="1407"/>
              <a:chExt cx="3988"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2" name="矩形 1"/>
          <p:cNvSpPr>
            <a:spLocks noChangeArrowheads="1"/>
          </p:cNvSpPr>
          <p:nvPr/>
        </p:nvSpPr>
        <p:spPr bwMode="auto">
          <a:xfrm>
            <a:off x="1152000" y="3545009"/>
            <a:ext cx="745815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子类</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不能继承</a:t>
            </a:r>
            <a:r>
              <a:rPr lang="zh-CN" altLang="en-US" sz="2800" dirty="0" smtClean="0">
                <a:solidFill>
                  <a:schemeClr val="tx1"/>
                </a:solidFill>
                <a:ea typeface="宋体" panose="02010600030101010101" pitchFamily="2" charset="-122"/>
              </a:rPr>
              <a:t>父类的</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友好变量和友好方法</a:t>
            </a:r>
            <a:r>
              <a:rPr lang="zh-CN" altLang="en-US" sz="2800" dirty="0" smtClean="0">
                <a:solidFill>
                  <a:schemeClr val="tx1"/>
                </a:solidFill>
                <a:ea typeface="宋体" panose="02010600030101010101" pitchFamily="2" charset="-122"/>
              </a:rPr>
              <a:t>。</a:t>
            </a: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8" name="矩形 7"/>
          <p:cNvSpPr>
            <a:spLocks noChangeArrowheads="1"/>
          </p:cNvSpPr>
          <p:nvPr/>
        </p:nvSpPr>
        <p:spPr bwMode="auto">
          <a:xfrm>
            <a:off x="1152000" y="1893111"/>
            <a:ext cx="7355896"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子类只能继承</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父类的</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protected</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public</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成员变量和方法</a:t>
            </a:r>
            <a:r>
              <a:rPr lang="zh-CN" altLang="en-US" sz="2800" dirty="0" smtClean="0">
                <a:solidFill>
                  <a:schemeClr val="tx1"/>
                </a:solidFill>
                <a:ea typeface="宋体" panose="02010600030101010101" pitchFamily="2" charset="-122"/>
              </a:rPr>
              <a:t>，继承的成员或方法的</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访问权限不变</a:t>
            </a:r>
            <a:r>
              <a:rPr lang="zh-CN" altLang="en-US" sz="2800" dirty="0" smtClean="0">
                <a:solidFill>
                  <a:schemeClr val="tx1"/>
                </a:solidFill>
                <a:ea typeface="宋体" panose="02010600030101010101" pitchFamily="2" charset="-122"/>
              </a:rPr>
              <a:t>。</a:t>
            </a: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Rectangle 77"/>
          <p:cNvSpPr>
            <a:spLocks noChangeArrowheads="1"/>
          </p:cNvSpPr>
          <p:nvPr/>
        </p:nvSpPr>
        <p:spPr bwMode="auto">
          <a:xfrm>
            <a:off x="1060146" y="1788370"/>
            <a:ext cx="7400357" cy="104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smtClean="0">
                <a:solidFill>
                  <a:srgbClr val="000000"/>
                </a:solidFill>
                <a:ea typeface="宋体" panose="02010600030101010101" pitchFamily="2" charset="-122"/>
              </a:rPr>
              <a:t>     </a:t>
            </a:r>
          </a:p>
          <a:p>
            <a:pPr>
              <a:lnSpc>
                <a:spcPct val="110000"/>
              </a:lnSpc>
              <a:spcBef>
                <a:spcPct val="0"/>
              </a:spcBef>
              <a:buSzTx/>
              <a:buNone/>
            </a:pPr>
            <a:endParaRPr lang="zh-CN" altLang="en-US" sz="2800" dirty="0" smtClean="0">
              <a:solidFill>
                <a:srgbClr val="000000"/>
              </a:solidFill>
              <a:ea typeface="宋体" panose="02010600030101010101" pitchFamily="2" charset="-122"/>
            </a:endParaRPr>
          </a:p>
        </p:txBody>
      </p:sp>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3.</a:t>
            </a:r>
            <a:r>
              <a:rPr lang="zh-CN" altLang="en-US" dirty="0" smtClean="0">
                <a:ea typeface="宋体" panose="02010600030101010101" pitchFamily="2" charset="-122"/>
              </a:rPr>
              <a:t>子类对象的构造过程</a:t>
            </a:r>
            <a:endParaRPr lang="en-US" altLang="zh-CN" sz="7200" dirty="0">
              <a:ea typeface="宋体" panose="02010600030101010101" pitchFamily="2" charset="-122"/>
            </a:endParaRPr>
          </a:p>
        </p:txBody>
      </p:sp>
      <p:grpSp>
        <p:nvGrpSpPr>
          <p:cNvPr id="2" name="组合 19">
            <a:extLst>
              <a:ext uri="{FF2B5EF4-FFF2-40B4-BE49-F238E27FC236}">
                <a16:creationId xmlns:a16="http://schemas.microsoft.com/office/drawing/2014/main" xmlns="" id="{F09C6B24-486E-4649-8504-BAD153CC1861}"/>
              </a:ext>
            </a:extLst>
          </p:cNvPr>
          <p:cNvGrpSpPr/>
          <p:nvPr/>
        </p:nvGrpSpPr>
        <p:grpSpPr>
          <a:xfrm>
            <a:off x="1187964" y="1180623"/>
            <a:ext cx="7229193" cy="3383465"/>
            <a:chOff x="1931888" y="3492500"/>
            <a:chExt cx="6496050" cy="5810593"/>
          </a:xfrm>
        </p:grpSpPr>
        <p:grpSp>
          <p:nvGrpSpPr>
            <p:cNvPr id="3" name="Group 73"/>
            <p:cNvGrpSpPr>
              <a:grpSpLocks/>
            </p:cNvGrpSpPr>
            <p:nvPr/>
          </p:nvGrpSpPr>
          <p:grpSpPr bwMode="auto">
            <a:xfrm>
              <a:off x="1931888" y="3492500"/>
              <a:ext cx="6496050" cy="5209166"/>
              <a:chOff x="657" y="1344"/>
              <a:chExt cx="2112" cy="4288"/>
            </a:xfrm>
          </p:grpSpPr>
          <p:sp>
            <p:nvSpPr>
              <p:cNvPr id="8" name="AutoShape 74"/>
              <p:cNvSpPr>
                <a:spLocks noChangeArrowheads="1"/>
              </p:cNvSpPr>
              <p:nvPr/>
            </p:nvSpPr>
            <p:spPr bwMode="gray">
              <a:xfrm>
                <a:off x="657" y="2135"/>
                <a:ext cx="2112" cy="3497"/>
              </a:xfrm>
              <a:prstGeom prst="roundRect">
                <a:avLst>
                  <a:gd name="adj" fmla="val 10347"/>
                </a:avLst>
              </a:prstGeom>
              <a:gradFill rotWithShape="1">
                <a:gsLst>
                  <a:gs pos="0">
                    <a:srgbClr val="CCECFF"/>
                  </a:gs>
                  <a:gs pos="100000">
                    <a:srgbClr val="FFFFFF"/>
                  </a:gs>
                </a:gsLst>
                <a:lin ang="18900000" scaled="1"/>
              </a:gradFill>
              <a:ln w="50800">
                <a:solidFill>
                  <a:srgbClr val="7099E2"/>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9" name="Freeform 76"/>
              <p:cNvSpPr>
                <a:spLocks/>
              </p:cNvSpPr>
              <p:nvPr/>
            </p:nvSpPr>
            <p:spPr bwMode="gray">
              <a:xfrm>
                <a:off x="2425" y="1344"/>
                <a:ext cx="233" cy="254"/>
              </a:xfrm>
              <a:custGeom>
                <a:avLst/>
                <a:gdLst>
                  <a:gd name="T0" fmla="*/ 67 w 267"/>
                  <a:gd name="T1" fmla="*/ 0 h 292"/>
                  <a:gd name="T2" fmla="*/ 81 w 267"/>
                  <a:gd name="T3" fmla="*/ 3 h 292"/>
                  <a:gd name="T4" fmla="*/ 93 w 267"/>
                  <a:gd name="T5" fmla="*/ 6 h 292"/>
                  <a:gd name="T6" fmla="*/ 106 w 267"/>
                  <a:gd name="T7" fmla="*/ 13 h 292"/>
                  <a:gd name="T8" fmla="*/ 116 w 267"/>
                  <a:gd name="T9" fmla="*/ 21 h 292"/>
                  <a:gd name="T10" fmla="*/ 124 w 267"/>
                  <a:gd name="T11" fmla="*/ 32 h 292"/>
                  <a:gd name="T12" fmla="*/ 129 w 267"/>
                  <a:gd name="T13" fmla="*/ 43 h 292"/>
                  <a:gd name="T14" fmla="*/ 134 w 267"/>
                  <a:gd name="T15" fmla="*/ 58 h 292"/>
                  <a:gd name="T16" fmla="*/ 134 w 267"/>
                  <a:gd name="T17" fmla="*/ 73 h 292"/>
                  <a:gd name="T18" fmla="*/ 134 w 267"/>
                  <a:gd name="T19" fmla="*/ 87 h 292"/>
                  <a:gd name="T20" fmla="*/ 129 w 267"/>
                  <a:gd name="T21" fmla="*/ 102 h 292"/>
                  <a:gd name="T22" fmla="*/ 124 w 267"/>
                  <a:gd name="T23" fmla="*/ 113 h 292"/>
                  <a:gd name="T24" fmla="*/ 116 w 267"/>
                  <a:gd name="T25" fmla="*/ 124 h 292"/>
                  <a:gd name="T26" fmla="*/ 106 w 267"/>
                  <a:gd name="T27" fmla="*/ 133 h 292"/>
                  <a:gd name="T28" fmla="*/ 93 w 267"/>
                  <a:gd name="T29" fmla="*/ 139 h 292"/>
                  <a:gd name="T30" fmla="*/ 81 w 267"/>
                  <a:gd name="T31" fmla="*/ 144 h 292"/>
                  <a:gd name="T32" fmla="*/ 67 w 267"/>
                  <a:gd name="T33" fmla="*/ 145 h 292"/>
                  <a:gd name="T34" fmla="*/ 52 w 267"/>
                  <a:gd name="T35" fmla="*/ 144 h 292"/>
                  <a:gd name="T36" fmla="*/ 38 w 267"/>
                  <a:gd name="T37" fmla="*/ 138 h 292"/>
                  <a:gd name="T38" fmla="*/ 26 w 267"/>
                  <a:gd name="T39" fmla="*/ 130 h 292"/>
                  <a:gd name="T40" fmla="*/ 15 w 267"/>
                  <a:gd name="T41" fmla="*/ 118 h 292"/>
                  <a:gd name="T42" fmla="*/ 7 w 267"/>
                  <a:gd name="T43" fmla="*/ 104 h 292"/>
                  <a:gd name="T44" fmla="*/ 3 w 267"/>
                  <a:gd name="T45" fmla="*/ 89 h 292"/>
                  <a:gd name="T46" fmla="*/ 0 w 267"/>
                  <a:gd name="T47" fmla="*/ 73 h 292"/>
                  <a:gd name="T48" fmla="*/ 3 w 267"/>
                  <a:gd name="T49" fmla="*/ 56 h 292"/>
                  <a:gd name="T50" fmla="*/ 7 w 267"/>
                  <a:gd name="T51" fmla="*/ 40 h 292"/>
                  <a:gd name="T52" fmla="*/ 15 w 267"/>
                  <a:gd name="T53" fmla="*/ 27 h 292"/>
                  <a:gd name="T54" fmla="*/ 26 w 267"/>
                  <a:gd name="T55" fmla="*/ 16 h 292"/>
                  <a:gd name="T56" fmla="*/ 38 w 267"/>
                  <a:gd name="T57" fmla="*/ 7 h 292"/>
                  <a:gd name="T58" fmla="*/ 52 w 267"/>
                  <a:gd name="T59" fmla="*/ 3 h 292"/>
                  <a:gd name="T60" fmla="*/ 67 w 267"/>
                  <a:gd name="T61" fmla="*/ 0 h 29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7099E2"/>
              </a:solidFill>
              <a:ln>
                <a:noFill/>
              </a:ln>
              <a:effectLst>
                <a:outerShdw dist="91581" dir="3378596" algn="ctr" rotWithShape="0">
                  <a:srgbClr val="C0C0C0">
                    <a:alpha val="50000"/>
                  </a:srgbClr>
                </a:outerShdw>
              </a:effectLst>
              <a:extLst>
                <a:ext uri="{91240B29-F687-4F45-9708-019B960494DF}">
                  <a14:hiddenLine xmlns:a14="http://schemas.microsoft.com/office/drawing/2010/main" xmlns="" w="0">
                    <a:solidFill>
                      <a:srgbClr val="F7F161"/>
                    </a:solidFill>
                    <a:prstDash val="solid"/>
                    <a:round/>
                    <a:headEnd/>
                    <a:tailEnd/>
                  </a14:hiddenLine>
                </a:ext>
              </a:extLst>
            </p:spPr>
            <p:txBody>
              <a:bodyPr/>
              <a:lstStyle/>
              <a:p>
                <a:endParaRPr lang="zh-CN" altLang="en-US"/>
              </a:p>
            </p:txBody>
          </p:sp>
        </p:grpSp>
        <p:sp>
          <p:nvSpPr>
            <p:cNvPr id="7" name="Text Box 78"/>
            <p:cNvSpPr txBox="1">
              <a:spLocks noChangeArrowheads="1"/>
            </p:cNvSpPr>
            <p:nvPr/>
          </p:nvSpPr>
          <p:spPr bwMode="gray">
            <a:xfrm>
              <a:off x="2115293" y="4704621"/>
              <a:ext cx="6115937" cy="45984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None/>
              </a:pPr>
              <a:r>
                <a:rPr lang="zh-CN" altLang="en-US" sz="2800" dirty="0" smtClean="0">
                  <a:solidFill>
                    <a:srgbClr val="000000"/>
                  </a:solidFill>
                  <a:ea typeface="宋体" panose="02010600030101010101" pitchFamily="2" charset="-122"/>
                </a:rPr>
                <a:t>    当用</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子类的构造方法</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创建一个子类的对象</a:t>
              </a:r>
              <a:r>
                <a:rPr lang="zh-CN" altLang="en-US" sz="2800" dirty="0" smtClean="0">
                  <a:solidFill>
                    <a:srgbClr val="000000"/>
                  </a:solidFill>
                  <a:ea typeface="宋体" panose="02010600030101010101" pitchFamily="2" charset="-122"/>
                </a:rPr>
                <a:t>时，子类的构造方法</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总是先调用父类的某个构造方法</a:t>
              </a:r>
              <a:r>
                <a:rPr lang="zh-CN" altLang="en-US" sz="2800" dirty="0" smtClean="0">
                  <a:solidFill>
                    <a:srgbClr val="000000"/>
                  </a:solidFill>
                  <a:ea typeface="宋体" panose="02010600030101010101" pitchFamily="2" charset="-122"/>
                </a:rPr>
                <a:t>。如果子类的构造方法没有指明使用父类的哪个构造方法，子类就调用父类的</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不带参数</a:t>
              </a:r>
              <a:r>
                <a:rPr lang="zh-CN" altLang="en-US" sz="2800" dirty="0" smtClean="0">
                  <a:solidFill>
                    <a:srgbClr val="000000"/>
                  </a:solidFill>
                  <a:ea typeface="宋体" panose="02010600030101010101" pitchFamily="2" charset="-122"/>
                </a:rPr>
                <a:t>的构造方法。</a:t>
              </a:r>
            </a:p>
            <a:p>
              <a:pPr>
                <a:spcBef>
                  <a:spcPct val="0"/>
                </a:spcBef>
                <a:buSzTx/>
                <a:buNone/>
              </a:pPr>
              <a:endParaRPr lang="zh-CN" altLang="en-US" sz="2800" dirty="0">
                <a:solidFill>
                  <a:srgbClr val="000000"/>
                </a:solidFill>
                <a:ea typeface="宋体" panose="02010600030101010101" pitchFamily="2" charset="-122"/>
              </a:endParaRPr>
            </a:p>
          </p:txBody>
        </p:sp>
      </p:gr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116000" y="1917599"/>
            <a:ext cx="7471409"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将</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子类中声明的成员变量</a:t>
            </a:r>
            <a:r>
              <a:rPr lang="zh-CN" altLang="en-US" sz="2800" dirty="0" smtClean="0">
                <a:solidFill>
                  <a:schemeClr val="tx1"/>
                </a:solidFill>
                <a:ea typeface="宋体" panose="02010600030101010101" pitchFamily="2" charset="-122"/>
              </a:rPr>
              <a:t>作为子类对象的成员变量。</a:t>
            </a:r>
          </a:p>
        </p:txBody>
      </p:sp>
      <p:grpSp>
        <p:nvGrpSpPr>
          <p:cNvPr id="2" name="Group 79"/>
          <p:cNvGrpSpPr>
            <a:grpSpLocks/>
          </p:cNvGrpSpPr>
          <p:nvPr/>
        </p:nvGrpSpPr>
        <p:grpSpPr bwMode="auto">
          <a:xfrm>
            <a:off x="1125538" y="1093419"/>
            <a:ext cx="5375275" cy="695325"/>
            <a:chOff x="624" y="670"/>
            <a:chExt cx="3386" cy="547"/>
          </a:xfrm>
        </p:grpSpPr>
        <p:sp>
          <p:nvSpPr>
            <p:cNvPr id="28680" name="AutoShape 80"/>
            <p:cNvSpPr>
              <a:spLocks noChangeArrowheads="1"/>
            </p:cNvSpPr>
            <p:nvPr/>
          </p:nvSpPr>
          <p:spPr bwMode="gray">
            <a:xfrm>
              <a:off x="624" y="670"/>
              <a:ext cx="1302"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smtClean="0">
                  <a:solidFill>
                    <a:srgbClr val="000000"/>
                  </a:solidFill>
                  <a:ea typeface="宋体" panose="02010600030101010101" pitchFamily="2" charset="-122"/>
                </a:rPr>
                <a:t>注意事项</a:t>
              </a:r>
              <a:endParaRPr lang="en-US" altLang="zh-CN" sz="2800" dirty="0">
                <a:solidFill>
                  <a:srgbClr val="000000"/>
                </a:solidFill>
                <a:ea typeface="宋体" panose="02010600030101010101" pitchFamily="2" charset="-122"/>
              </a:endParaRPr>
            </a:p>
          </p:txBody>
        </p:sp>
      </p:grpSp>
      <p:sp>
        <p:nvSpPr>
          <p:cNvPr id="11" name="Text Box 78"/>
          <p:cNvSpPr txBox="1">
            <a:spLocks noChangeArrowheads="1"/>
          </p:cNvSpPr>
          <p:nvPr/>
        </p:nvSpPr>
        <p:spPr bwMode="gray">
          <a:xfrm>
            <a:off x="1116000" y="2952000"/>
            <a:ext cx="7570787"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父类的成员变量也</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都</a:t>
            </a:r>
            <a:r>
              <a:rPr lang="zh-CN" altLang="en-US" sz="2800" dirty="0" smtClean="0">
                <a:solidFill>
                  <a:schemeClr val="tx1"/>
                </a:solidFill>
                <a:ea typeface="宋体" panose="02010600030101010101" pitchFamily="2" charset="-122"/>
              </a:rPr>
              <a:t>分配了内存空间，但只将其中一部分（</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继承的那部分</a:t>
            </a:r>
            <a:r>
              <a:rPr lang="zh-CN" altLang="en-US" sz="2800" dirty="0" smtClean="0">
                <a:solidFill>
                  <a:schemeClr val="tx1"/>
                </a:solidFill>
                <a:ea typeface="宋体" panose="02010600030101010101" pitchFamily="2" charset="-122"/>
              </a:rPr>
              <a:t>）做为子类对象的成员变量。</a:t>
            </a:r>
            <a:endParaRPr lang="zh-CN" altLang="en-US" sz="2800" dirty="0">
              <a:solidFill>
                <a:schemeClr val="tx1"/>
              </a:solidFill>
              <a:ea typeface="宋体" panose="02010600030101010101" pitchFamily="2" charset="-122"/>
            </a:endParaRPr>
          </a:p>
        </p:txBody>
      </p:sp>
      <p:sp>
        <p:nvSpPr>
          <p:cNvPr id="13" name="Text Box 78"/>
          <p:cNvSpPr txBox="1">
            <a:spLocks noChangeArrowheads="1"/>
          </p:cNvSpPr>
          <p:nvPr/>
        </p:nvSpPr>
        <p:spPr bwMode="gray">
          <a:xfrm>
            <a:off x="1116000" y="4428000"/>
            <a:ext cx="757078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方法</a:t>
            </a:r>
            <a:r>
              <a:rPr lang="zh-CN" altLang="en-US" sz="2800" dirty="0" smtClean="0">
                <a:solidFill>
                  <a:schemeClr val="tx1"/>
                </a:solidFill>
                <a:ea typeface="宋体" panose="02010600030101010101" pitchFamily="2" charset="-122"/>
              </a:rPr>
              <a:t>的继承性与成员变量相同。</a:t>
            </a:r>
          </a:p>
        </p:txBody>
      </p:sp>
      <p:sp>
        <p:nvSpPr>
          <p:cNvPr id="35" name="Text Box 78"/>
          <p:cNvSpPr txBox="1">
            <a:spLocks noChangeArrowheads="1"/>
          </p:cNvSpPr>
          <p:nvPr/>
        </p:nvSpPr>
        <p:spPr bwMode="gray">
          <a:xfrm>
            <a:off x="1116000" y="5112000"/>
            <a:ext cx="7570787"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若子类和父类</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不在同一包中</a:t>
            </a:r>
            <a:r>
              <a:rPr lang="zh-CN" altLang="en-US" sz="2800" dirty="0" smtClean="0">
                <a:solidFill>
                  <a:schemeClr val="tx1"/>
                </a:solidFill>
                <a:ea typeface="宋体" panose="02010600030101010101" pitchFamily="2" charset="-122"/>
              </a:rPr>
              <a:t>，尽管父类的</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友好成员</a:t>
            </a:r>
            <a:r>
              <a:rPr lang="zh-CN" altLang="en-US" sz="2800" dirty="0" smtClean="0">
                <a:solidFill>
                  <a:schemeClr val="tx1"/>
                </a:solidFill>
                <a:ea typeface="宋体" panose="02010600030101010101" pitchFamily="2" charset="-122"/>
              </a:rPr>
              <a:t>分配了内存空间，但也不作为子类的成员。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P spid="13" grpId="0"/>
      <p:bldP spid="35" grpId="0"/>
    </p:bldLst>
  </p:timing>
</p:sld>
</file>

<file path=ppt/theme/theme1.xml><?xml version="1.0" encoding="utf-8"?>
<a:theme xmlns:a="http://schemas.openxmlformats.org/drawingml/2006/main" name="2008最新商务办公系列精品PPT模板">
  <a:themeElements>
    <a:clrScheme name="2008最新商务办公系列精品PPT模板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fontScheme name="2008最新商务办公系列精品PPT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008最新商务办公系列精品PPT模板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clrMap bg1="lt1" tx1="dk1" bg2="lt2" tx2="dk2" accent1="accent1" accent2="accent2" accent3="accent3" accent4="accent4" accent5="accent5" accent6="accent6" hlink="hlink" folHlink="folHlink"/>
    </a:extraClrScheme>
    <a:extraClrScheme>
      <a:clrScheme name="2008最新商务办公系列精品PPT模板 2">
        <a:dk1>
          <a:srgbClr val="000000"/>
        </a:dk1>
        <a:lt1>
          <a:srgbClr val="FFFFFF"/>
        </a:lt1>
        <a:dk2>
          <a:srgbClr val="702424"/>
        </a:dk2>
        <a:lt2>
          <a:srgbClr val="C0C0C0"/>
        </a:lt2>
        <a:accent1>
          <a:srgbClr val="54BBBE"/>
        </a:accent1>
        <a:accent2>
          <a:srgbClr val="E49514"/>
        </a:accent2>
        <a:accent3>
          <a:srgbClr val="FFFFFF"/>
        </a:accent3>
        <a:accent4>
          <a:srgbClr val="000000"/>
        </a:accent4>
        <a:accent5>
          <a:srgbClr val="B3DADB"/>
        </a:accent5>
        <a:accent6>
          <a:srgbClr val="CF8711"/>
        </a:accent6>
        <a:hlink>
          <a:srgbClr val="6C9A42"/>
        </a:hlink>
        <a:folHlink>
          <a:srgbClr val="82ABBE"/>
        </a:folHlink>
      </a:clrScheme>
      <a:clrMap bg1="lt1" tx1="dk1" bg2="lt2" tx2="dk2" accent1="accent1" accent2="accent2" accent3="accent3" accent4="accent4" accent5="accent5" accent6="accent6" hlink="hlink" folHlink="folHlink"/>
    </a:extraClrScheme>
    <a:extraClrScheme>
      <a:clrScheme name="2008最新商务办公系列精品PPT模板 3">
        <a:dk1>
          <a:srgbClr val="003366"/>
        </a:dk1>
        <a:lt1>
          <a:srgbClr val="FFFFFF"/>
        </a:lt1>
        <a:dk2>
          <a:srgbClr val="000000"/>
        </a:dk2>
        <a:lt2>
          <a:srgbClr val="DDDDDD"/>
        </a:lt2>
        <a:accent1>
          <a:srgbClr val="438ACB"/>
        </a:accent1>
        <a:accent2>
          <a:srgbClr val="32A287"/>
        </a:accent2>
        <a:accent3>
          <a:srgbClr val="FFFFFF"/>
        </a:accent3>
        <a:accent4>
          <a:srgbClr val="002A56"/>
        </a:accent4>
        <a:accent5>
          <a:srgbClr val="B0C4E2"/>
        </a:accent5>
        <a:accent6>
          <a:srgbClr val="2C927A"/>
        </a:accent6>
        <a:hlink>
          <a:srgbClr val="729943"/>
        </a:hlink>
        <a:folHlink>
          <a:srgbClr val="82B4B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2008最新商务办公系列精品PPT模板</Template>
  <TotalTime>15304</TotalTime>
  <Words>4167</Words>
  <Application>Microsoft Office PowerPoint</Application>
  <PresentationFormat>全屏显示(4:3)</PresentationFormat>
  <Paragraphs>421</Paragraphs>
  <Slides>54</Slides>
  <Notes>52</Notes>
  <HiddenSlides>0</HiddenSlides>
  <MMClips>0</MMClips>
  <ScaleCrop>false</ScaleCrop>
  <HeadingPairs>
    <vt:vector size="4" baseType="variant">
      <vt:variant>
        <vt:lpstr>主题</vt:lpstr>
      </vt:variant>
      <vt:variant>
        <vt:i4>1</vt:i4>
      </vt:variant>
      <vt:variant>
        <vt:lpstr>幻灯片标题</vt:lpstr>
      </vt:variant>
      <vt:variant>
        <vt:i4>54</vt:i4>
      </vt:variant>
    </vt:vector>
  </HeadingPairs>
  <TitlesOfParts>
    <vt:vector size="55" baseType="lpstr">
      <vt:lpstr>2008最新商务办公系列精品PPT模板</vt:lpstr>
      <vt:lpstr>第四章 继承与接口</vt:lpstr>
      <vt:lpstr>目  录</vt:lpstr>
      <vt:lpstr>一、继承</vt:lpstr>
      <vt:lpstr>幻灯片 4</vt:lpstr>
      <vt:lpstr>幻灯片 5</vt:lpstr>
      <vt:lpstr>幻灯片 6</vt:lpstr>
      <vt:lpstr>幻灯片 7</vt:lpstr>
      <vt:lpstr>幻灯片 8</vt:lpstr>
      <vt:lpstr>幻灯片 9</vt:lpstr>
      <vt:lpstr>幻灯片 10</vt:lpstr>
      <vt:lpstr>课堂练习：</vt:lpstr>
      <vt:lpstr>课堂练习：</vt:lpstr>
      <vt:lpstr>幻灯片 13</vt:lpstr>
      <vt:lpstr>课堂练习：</vt:lpstr>
      <vt:lpstr>幻灯片 15</vt:lpstr>
      <vt:lpstr>课堂练习：</vt:lpstr>
      <vt:lpstr>幻灯片 17</vt:lpstr>
      <vt:lpstr>课堂练习：</vt:lpstr>
      <vt:lpstr>幻灯片 19</vt:lpstr>
      <vt:lpstr>幻灯片 20</vt:lpstr>
      <vt:lpstr>课堂练习：</vt:lpstr>
      <vt:lpstr>课堂练习：</vt:lpstr>
      <vt:lpstr>幻灯片 23</vt:lpstr>
      <vt:lpstr>幻灯片 24</vt:lpstr>
      <vt:lpstr>二、上转型对象</vt:lpstr>
      <vt:lpstr>幻灯片 26</vt:lpstr>
      <vt:lpstr>幻灯片 27</vt:lpstr>
      <vt:lpstr>幻灯片 28</vt:lpstr>
      <vt:lpstr>课堂练习：</vt:lpstr>
      <vt:lpstr>课堂练习：</vt:lpstr>
      <vt:lpstr>幻灯片 31</vt:lpstr>
      <vt:lpstr>三、抽象类</vt:lpstr>
      <vt:lpstr>幻灯片 33</vt:lpstr>
      <vt:lpstr>幻灯片 34</vt:lpstr>
      <vt:lpstr>课堂练习：</vt:lpstr>
      <vt:lpstr>课堂练习：</vt:lpstr>
      <vt:lpstr>幻灯片 37</vt:lpstr>
      <vt:lpstr>幻灯片 38</vt:lpstr>
      <vt:lpstr>幻灯片 39</vt:lpstr>
      <vt:lpstr>四、接口与接口回调</vt:lpstr>
      <vt:lpstr>幻灯片 41</vt:lpstr>
      <vt:lpstr>幻灯片 42</vt:lpstr>
      <vt:lpstr>幻灯片 43</vt:lpstr>
      <vt:lpstr>幻灯片 44</vt:lpstr>
      <vt:lpstr>课堂练习：</vt:lpstr>
      <vt:lpstr>幻灯片 46</vt:lpstr>
      <vt:lpstr>幻灯片 47</vt:lpstr>
      <vt:lpstr>幻灯片 48</vt:lpstr>
      <vt:lpstr>幻灯片 49</vt:lpstr>
      <vt:lpstr>五、嵌套类和内部类</vt:lpstr>
      <vt:lpstr>幻灯片 51</vt:lpstr>
      <vt:lpstr>课堂练习：</vt:lpstr>
      <vt:lpstr>课堂练习：</vt:lpstr>
      <vt:lpstr>幻灯片 54</vt:lpstr>
    </vt:vector>
  </TitlesOfParts>
  <Company>rst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Sunny</dc:creator>
  <cp:lastModifiedBy>Lenovo</cp:lastModifiedBy>
  <cp:revision>855</cp:revision>
  <dcterms:created xsi:type="dcterms:W3CDTF">2008-07-07T07:12:37Z</dcterms:created>
  <dcterms:modified xsi:type="dcterms:W3CDTF">2018-04-24T11:56:32Z</dcterms:modified>
</cp:coreProperties>
</file>