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8"/>
  </p:notesMasterIdLst>
  <p:handoutMasterIdLst>
    <p:handoutMasterId r:id="rId39"/>
  </p:handoutMasterIdLst>
  <p:sldIdLst>
    <p:sldId id="434" r:id="rId2"/>
    <p:sldId id="759" r:id="rId3"/>
    <p:sldId id="769" r:id="rId4"/>
    <p:sldId id="803" r:id="rId5"/>
    <p:sldId id="821" r:id="rId6"/>
    <p:sldId id="822" r:id="rId7"/>
    <p:sldId id="823" r:id="rId8"/>
    <p:sldId id="824" r:id="rId9"/>
    <p:sldId id="825" r:id="rId10"/>
    <p:sldId id="826" r:id="rId11"/>
    <p:sldId id="827" r:id="rId12"/>
    <p:sldId id="828" r:id="rId13"/>
    <p:sldId id="829" r:id="rId14"/>
    <p:sldId id="830" r:id="rId15"/>
    <p:sldId id="831" r:id="rId16"/>
    <p:sldId id="832" r:id="rId17"/>
    <p:sldId id="833" r:id="rId18"/>
    <p:sldId id="834" r:id="rId19"/>
    <p:sldId id="835" r:id="rId20"/>
    <p:sldId id="836" r:id="rId21"/>
    <p:sldId id="837" r:id="rId22"/>
    <p:sldId id="838" r:id="rId23"/>
    <p:sldId id="839" r:id="rId24"/>
    <p:sldId id="841" r:id="rId25"/>
    <p:sldId id="842" r:id="rId26"/>
    <p:sldId id="844" r:id="rId27"/>
    <p:sldId id="845" r:id="rId28"/>
    <p:sldId id="846" r:id="rId29"/>
    <p:sldId id="847" r:id="rId30"/>
    <p:sldId id="848" r:id="rId31"/>
    <p:sldId id="849" r:id="rId32"/>
    <p:sldId id="850" r:id="rId33"/>
    <p:sldId id="851" r:id="rId34"/>
    <p:sldId id="852" r:id="rId35"/>
    <p:sldId id="854" r:id="rId36"/>
    <p:sldId id="276" r:id="rId37"/>
  </p:sldIdLst>
  <p:sldSz cx="9144000" cy="6858000" type="screen4x3"/>
  <p:notesSz cx="9723438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FFFFF"/>
    <a:srgbClr val="C0C0C0"/>
    <a:srgbClr val="2FBFFF"/>
    <a:srgbClr val="1C1C1C"/>
    <a:srgbClr val="969696"/>
    <a:srgbClr val="E36803"/>
    <a:srgbClr val="FF6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313" autoAdjust="0"/>
    <p:restoredTop sz="66275" autoAdjust="0"/>
  </p:normalViewPr>
  <p:slideViewPr>
    <p:cSldViewPr snapToGrid="0">
      <p:cViewPr>
        <p:scale>
          <a:sx n="48" d="100"/>
          <a:sy n="48" d="100"/>
        </p:scale>
        <p:origin x="-2396" y="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509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3784"/>
    </p:cViewPr>
  </p:sorterViewPr>
  <p:notesViewPr>
    <p:cSldViewPr snapToGrid="0">
      <p:cViewPr varScale="1">
        <p:scale>
          <a:sx n="68" d="100"/>
          <a:sy n="68" d="100"/>
        </p:scale>
        <p:origin x="1728" y="6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98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EF2C57C-DB31-44E9-81E4-607D253F66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48013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1550" y="3257550"/>
            <a:ext cx="7780338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71E443A-DDB4-424F-AD02-EE58CDCED8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https://docs.oracle.com/javase/9/docs/api/index.html?overview-summary.html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11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3597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12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3597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13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3597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14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3597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15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3597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16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35971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5B5C99-FCE5-4531-8D79-5B18744E56D4}" type="slidenum">
              <a:rPr lang="zh-CN" altLang="en-US" b="0" smtClean="0"/>
              <a:pPr/>
              <a:t>3</a:t>
            </a:fld>
            <a:endParaRPr lang="en-US" altLang="zh-CN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83911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22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35971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23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panose="02010600030101010101" pitchFamily="2" charset="-122"/>
              </a:rPr>
              <a:t>或者直接用</a:t>
            </a:r>
            <a:r>
              <a:rPr lang="en-US" altLang="zh-CN" dirty="0" smtClean="0">
                <a:ea typeface="宋体" panose="02010600030101010101" pitchFamily="2" charset="-122"/>
              </a:rPr>
              <a:t>+</a:t>
            </a:r>
            <a:r>
              <a:rPr lang="zh-CN" altLang="en-US" dirty="0" smtClean="0">
                <a:ea typeface="宋体" panose="02010600030101010101" pitchFamily="2" charset="-122"/>
              </a:rPr>
              <a:t>“”转换，比如</a:t>
            </a:r>
            <a:r>
              <a:rPr lang="en-US" altLang="zh-CN" dirty="0" smtClean="0">
                <a:ea typeface="宋体" panose="02010600030101010101" pitchFamily="2" charset="-122"/>
              </a:rPr>
              <a:t>String s=12+””;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35971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24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35971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5B5C99-FCE5-4531-8D79-5B18744E56D4}" type="slidenum">
              <a:rPr lang="zh-CN" altLang="en-US" b="0" smtClean="0"/>
              <a:pPr/>
              <a:t>25</a:t>
            </a:fld>
            <a:endParaRPr lang="en-US" altLang="zh-CN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83911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26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35971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27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35971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28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35971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29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35971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30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3597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4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35971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31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35971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 smtClean="0">
                <a:latin typeface="Times New Roman" pitchFamily="18" charset="0"/>
                <a:ea typeface="宋体" charset="-122"/>
              </a:rPr>
              <a:t>在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java</a:t>
            </a:r>
            <a:r>
              <a:rPr lang="zh-CN" altLang="en-US" dirty="0" smtClean="0">
                <a:latin typeface="Times New Roman" pitchFamily="18" charset="0"/>
                <a:ea typeface="宋体" charset="-122"/>
              </a:rPr>
              <a:t>中，所有对象都有</a:t>
            </a:r>
            <a:r>
              <a:rPr lang="en-US" altLang="zh-CN" dirty="0" err="1" smtClean="0">
                <a:latin typeface="Times New Roman" pitchFamily="18" charset="0"/>
                <a:ea typeface="宋体" charset="-122"/>
              </a:rPr>
              <a:t>toString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()</a:t>
            </a:r>
            <a:r>
              <a:rPr lang="zh-CN" altLang="en-US" dirty="0" smtClean="0">
                <a:latin typeface="Times New Roman" pitchFamily="18" charset="0"/>
                <a:ea typeface="宋体" charset="-122"/>
              </a:rPr>
              <a:t>这个方法，它通常只是为了方便输出，比如</a:t>
            </a:r>
            <a:r>
              <a:rPr lang="en-US" altLang="zh-CN" dirty="0" err="1" smtClean="0">
                <a:latin typeface="Times New Roman" pitchFamily="18" charset="0"/>
                <a:ea typeface="宋体" charset="-122"/>
              </a:rPr>
              <a:t>System.out.println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(xx)</a:t>
            </a:r>
            <a:r>
              <a:rPr lang="zh-CN" altLang="en-US" dirty="0" smtClean="0">
                <a:latin typeface="Times New Roman" pitchFamily="18" charset="0"/>
                <a:ea typeface="宋体" charset="-122"/>
              </a:rPr>
              <a:t>，括号里面的“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xx”</a:t>
            </a:r>
            <a:r>
              <a:rPr lang="zh-CN" altLang="en-US" dirty="0" smtClean="0">
                <a:latin typeface="Times New Roman" pitchFamily="18" charset="0"/>
                <a:ea typeface="宋体" charset="-122"/>
              </a:rPr>
              <a:t>如果不是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String</a:t>
            </a:r>
            <a:r>
              <a:rPr lang="zh-CN" altLang="en-US" dirty="0" smtClean="0">
                <a:latin typeface="Times New Roman" pitchFamily="18" charset="0"/>
                <a:ea typeface="宋体" charset="-122"/>
              </a:rPr>
              <a:t>类型的话，就自动调用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xx</a:t>
            </a:r>
            <a:r>
              <a:rPr lang="zh-CN" altLang="en-US" dirty="0" smtClean="0">
                <a:latin typeface="Times New Roman" pitchFamily="18" charset="0"/>
                <a:ea typeface="宋体" charset="-122"/>
              </a:rPr>
              <a:t>的</a:t>
            </a:r>
            <a:r>
              <a:rPr lang="en-US" altLang="zh-CN" dirty="0" err="1" smtClean="0">
                <a:latin typeface="Times New Roman" pitchFamily="18" charset="0"/>
                <a:ea typeface="宋体" charset="-122"/>
              </a:rPr>
              <a:t>toString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()</a:t>
            </a:r>
            <a:r>
              <a:rPr lang="zh-CN" altLang="en-US" dirty="0" smtClean="0">
                <a:latin typeface="Times New Roman" pitchFamily="18" charset="0"/>
                <a:ea typeface="宋体" charset="-122"/>
              </a:rPr>
              <a:t>方法。所以，</a:t>
            </a:r>
            <a:r>
              <a:rPr lang="en-US" altLang="zh-CN" dirty="0" err="1" smtClean="0">
                <a:latin typeface="Times New Roman" pitchFamily="18" charset="0"/>
                <a:ea typeface="宋体" charset="-122"/>
              </a:rPr>
              <a:t>toString</a:t>
            </a:r>
            <a:r>
              <a:rPr lang="zh-CN" altLang="en-US" dirty="0" smtClean="0">
                <a:latin typeface="Times New Roman" pitchFamily="18" charset="0"/>
                <a:ea typeface="宋体" charset="-122"/>
              </a:rPr>
              <a:t>的好处是在碰到“</a:t>
            </a:r>
            <a:r>
              <a:rPr lang="en-US" altLang="zh-CN" dirty="0" err="1" smtClean="0">
                <a:latin typeface="Times New Roman" pitchFamily="18" charset="0"/>
                <a:ea typeface="宋体" charset="-122"/>
              </a:rPr>
              <a:t>println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”</a:t>
            </a:r>
            <a:r>
              <a:rPr lang="zh-CN" altLang="en-US" dirty="0" smtClean="0">
                <a:latin typeface="Times New Roman" pitchFamily="18" charset="0"/>
                <a:ea typeface="宋体" charset="-122"/>
              </a:rPr>
              <a:t>之类的输出方法时会自动调用，不用显式打出来。</a:t>
            </a:r>
            <a:endParaRPr lang="en-US" altLang="zh-CN" dirty="0" smtClean="0">
              <a:latin typeface="Times New Roman" pitchFamily="18" charset="0"/>
              <a:ea typeface="宋体" charset="-122"/>
            </a:endParaRPr>
          </a:p>
          <a:p>
            <a:pPr eaLnBrk="1" hangingPunct="1"/>
            <a:endParaRPr lang="en-US" altLang="zh-CN" dirty="0" smtClean="0">
              <a:latin typeface="Times New Roman" pitchFamily="18" charset="0"/>
              <a:ea typeface="宋体" charset="-122"/>
            </a:endParaRPr>
          </a:p>
          <a:p>
            <a:pPr eaLnBrk="1" hangingPunct="1"/>
            <a:r>
              <a:rPr lang="en-US" altLang="zh-CN" dirty="0" smtClean="0">
                <a:latin typeface="Times New Roman" pitchFamily="18" charset="0"/>
                <a:ea typeface="宋体" charset="-122"/>
              </a:rPr>
              <a:t>String s3=s1.toString(); </a:t>
            </a:r>
            <a:r>
              <a:rPr lang="zh-CN" altLang="en-US" dirty="0" smtClean="0">
                <a:latin typeface="Times New Roman" pitchFamily="18" charset="0"/>
                <a:ea typeface="宋体" charset="-122"/>
              </a:rPr>
              <a:t>没有产生新对象，返回的是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s1</a:t>
            </a:r>
            <a:r>
              <a:rPr lang="zh-CN" altLang="en-US" dirty="0" smtClean="0">
                <a:latin typeface="Times New Roman" pitchFamily="18" charset="0"/>
                <a:ea typeface="宋体" charset="-122"/>
              </a:rPr>
              <a:t>对象的引用</a:t>
            </a:r>
            <a:endParaRPr lang="en-US" altLang="zh-CN" dirty="0" smtClean="0">
              <a:latin typeface="Times New Roman" pitchFamily="18" charset="0"/>
              <a:ea typeface="宋体" charset="-122"/>
            </a:endParaRPr>
          </a:p>
          <a:p>
            <a:pPr eaLnBrk="1" hangingPunct="1"/>
            <a:endParaRPr lang="en-US" altLang="zh-CN" dirty="0" smtClean="0">
              <a:latin typeface="Times New Roman" pitchFamily="18" charset="0"/>
              <a:ea typeface="宋体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String s4=new StringBuffer(s1).</a:t>
            </a:r>
            <a:r>
              <a:rPr lang="en-US" altLang="zh-CN" sz="12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toString</a:t>
            </a:r>
            <a:r>
              <a:rPr lang="en-US" altLang="zh-CN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();</a:t>
            </a:r>
            <a:r>
              <a:rPr lang="en-US" altLang="zh-CN" dirty="0" err="1" smtClean="0">
                <a:latin typeface="Times New Roman" pitchFamily="18" charset="0"/>
                <a:ea typeface="宋体" charset="-122"/>
              </a:rPr>
              <a:t>toString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()</a:t>
            </a:r>
            <a:r>
              <a:rPr lang="zh-CN" altLang="en-US" dirty="0" smtClean="0">
                <a:latin typeface="Times New Roman" pitchFamily="18" charset="0"/>
                <a:ea typeface="宋体" charset="-122"/>
              </a:rPr>
              <a:t>方法在此的作用是将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StringBuffer</a:t>
            </a:r>
            <a:r>
              <a:rPr lang="zh-CN" altLang="en-US" dirty="0" smtClean="0">
                <a:latin typeface="Times New Roman" pitchFamily="18" charset="0"/>
                <a:ea typeface="宋体" charset="-122"/>
              </a:rPr>
              <a:t>类型转换为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String</a:t>
            </a:r>
            <a:r>
              <a:rPr lang="zh-CN" altLang="en-US" dirty="0" smtClean="0">
                <a:latin typeface="Times New Roman" pitchFamily="18" charset="0"/>
                <a:ea typeface="宋体" charset="-122"/>
              </a:rPr>
              <a:t>类型，返回的是一个引用。</a:t>
            </a:r>
            <a:endParaRPr lang="zh-CN" altLang="zh-CN" dirty="0" smtClean="0">
              <a:latin typeface="Times New Roman" pitchFamily="18" charset="0"/>
              <a:ea typeface="宋体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5B5C99-FCE5-4531-8D79-5B18744E56D4}" type="slidenum">
              <a:rPr lang="zh-CN" altLang="en-US" b="0" smtClean="0"/>
              <a:pPr/>
              <a:t>35</a:t>
            </a:fld>
            <a:endParaRPr lang="en-US" altLang="zh-CN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8391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5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panose="02010600030101010101" pitchFamily="2" charset="-122"/>
              </a:rPr>
              <a:t>注意：字符串下标从</a:t>
            </a:r>
            <a:r>
              <a:rPr lang="en-US" altLang="zh-CN" dirty="0" smtClean="0">
                <a:ea typeface="宋体" panose="02010600030101010101" pitchFamily="2" charset="-122"/>
              </a:rPr>
              <a:t>0</a:t>
            </a:r>
            <a:r>
              <a:rPr lang="zh-CN" altLang="en-US" dirty="0" smtClean="0">
                <a:ea typeface="宋体" panose="02010600030101010101" pitchFamily="2" charset="-122"/>
              </a:rPr>
              <a:t>开始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3597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Times New Roman" pitchFamily="18" charset="0"/>
                <a:ea typeface="宋体" charset="-122"/>
              </a:rPr>
              <a:t>String </a:t>
            </a:r>
            <a:r>
              <a:rPr lang="en-US" altLang="zh-CN" dirty="0" err="1" smtClean="0">
                <a:latin typeface="Times New Roman" pitchFamily="18" charset="0"/>
                <a:ea typeface="宋体" charset="-122"/>
              </a:rPr>
              <a:t>aa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 =null </a:t>
            </a:r>
            <a:r>
              <a:rPr lang="zh-CN" altLang="en-US" dirty="0" smtClean="0">
                <a:latin typeface="Times New Roman" pitchFamily="18" charset="0"/>
                <a:ea typeface="宋体" charset="-122"/>
              </a:rPr>
              <a:t>只是声明了一个引用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,</a:t>
            </a:r>
            <a:r>
              <a:rPr lang="zh-CN" altLang="en-US" dirty="0" smtClean="0">
                <a:latin typeface="Times New Roman" pitchFamily="18" charset="0"/>
                <a:ea typeface="宋体" charset="-122"/>
              </a:rPr>
              <a:t>该引用没有指向任何对象</a:t>
            </a:r>
            <a:br>
              <a:rPr lang="zh-CN" altLang="en-US" dirty="0" smtClean="0">
                <a:latin typeface="Times New Roman" pitchFamily="18" charset="0"/>
                <a:ea typeface="宋体" charset="-122"/>
              </a:rPr>
            </a:br>
            <a:r>
              <a:rPr lang="en-US" altLang="zh-CN" dirty="0" smtClean="0">
                <a:latin typeface="Times New Roman" pitchFamily="18" charset="0"/>
                <a:ea typeface="宋体" charset="-122"/>
              </a:rPr>
              <a:t>String </a:t>
            </a:r>
            <a:r>
              <a:rPr lang="en-US" altLang="zh-CN" dirty="0" err="1" smtClean="0">
                <a:latin typeface="Times New Roman" pitchFamily="18" charset="0"/>
                <a:ea typeface="宋体" charset="-122"/>
              </a:rPr>
              <a:t>aa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="" </a:t>
            </a:r>
            <a:r>
              <a:rPr lang="zh-CN" altLang="en-US" dirty="0" smtClean="0">
                <a:latin typeface="Times New Roman" pitchFamily="18" charset="0"/>
                <a:ea typeface="宋体" charset="-122"/>
              </a:rPr>
              <a:t>不但声明了一个引用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,</a:t>
            </a:r>
            <a:r>
              <a:rPr lang="zh-CN" altLang="en-US" dirty="0" smtClean="0">
                <a:latin typeface="Times New Roman" pitchFamily="18" charset="0"/>
                <a:ea typeface="宋体" charset="-122"/>
              </a:rPr>
              <a:t>而且该引用指向一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String</a:t>
            </a:r>
            <a:r>
              <a:rPr lang="zh-CN" altLang="en-US" dirty="0" smtClean="0">
                <a:latin typeface="Times New Roman" pitchFamily="18" charset="0"/>
                <a:ea typeface="宋体" charset="-122"/>
              </a:rPr>
              <a:t>对象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"" </a:t>
            </a:r>
            <a:endParaRPr lang="zh-CN" altLang="zh-CN" dirty="0" smtClean="0">
              <a:latin typeface="Times New Roman" pitchFamily="18" charset="0"/>
              <a:ea typeface="宋体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aseline="0" dirty="0" smtClean="0">
                <a:latin typeface="Times New Roman" pitchFamily="18" charset="0"/>
                <a:ea typeface="宋体" charset="-122"/>
              </a:rPr>
              <a:t>    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JAVA</a:t>
            </a:r>
            <a:r>
              <a:rPr lang="zh-CN" altLang="en-US" dirty="0" smtClean="0">
                <a:latin typeface="Times New Roman" pitchFamily="18" charset="0"/>
                <a:ea typeface="宋体" charset="-122"/>
              </a:rPr>
              <a:t>虚拟机（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JVM</a:t>
            </a:r>
            <a:r>
              <a:rPr lang="zh-CN" altLang="en-US" dirty="0" smtClean="0">
                <a:latin typeface="Times New Roman" pitchFamily="18" charset="0"/>
                <a:ea typeface="宋体" charset="-122"/>
              </a:rPr>
              <a:t>）中存在着一个字符串常量池（栈），其中保存着很多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String</a:t>
            </a:r>
            <a:r>
              <a:rPr lang="zh-CN" altLang="en-US" dirty="0" smtClean="0">
                <a:latin typeface="Times New Roman" pitchFamily="18" charset="0"/>
                <a:ea typeface="宋体" charset="-122"/>
              </a:rPr>
              <a:t>对象，并且可以被共享使用，因此它提高了效率。由于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String</a:t>
            </a:r>
            <a:r>
              <a:rPr lang="zh-CN" altLang="en-US" dirty="0" smtClean="0">
                <a:latin typeface="Times New Roman" pitchFamily="18" charset="0"/>
                <a:ea typeface="宋体" charset="-122"/>
              </a:rPr>
              <a:t>类是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final</a:t>
            </a:r>
            <a:r>
              <a:rPr lang="zh-CN" altLang="en-US" dirty="0" smtClean="0">
                <a:latin typeface="Times New Roman" pitchFamily="18" charset="0"/>
                <a:ea typeface="宋体" charset="-122"/>
              </a:rPr>
              <a:t>的，它的值一经创建就不可改变。 </a:t>
            </a:r>
            <a:endParaRPr lang="en-US" altLang="zh-CN" dirty="0" smtClean="0">
              <a:latin typeface="Times New Roman" pitchFamily="18" charset="0"/>
              <a:ea typeface="宋体" charset="-122"/>
            </a:endParaRPr>
          </a:p>
          <a:p>
            <a:r>
              <a:rPr lang="zh-CN" altLang="en-US" dirty="0" smtClean="0">
                <a:latin typeface="Times New Roman" pitchFamily="18" charset="0"/>
                <a:ea typeface="宋体" charset="-122"/>
              </a:rPr>
              <a:t>    第一次执行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String a=new String(“</a:t>
            </a:r>
            <a:r>
              <a:rPr lang="en-US" altLang="zh-CN" dirty="0" err="1" smtClean="0">
                <a:latin typeface="Times New Roman" pitchFamily="18" charset="0"/>
                <a:ea typeface="宋体" charset="-122"/>
              </a:rPr>
              <a:t>abc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”)</a:t>
            </a:r>
            <a:r>
              <a:rPr lang="zh-CN" altLang="en-US" dirty="0" smtClean="0">
                <a:latin typeface="Times New Roman" pitchFamily="18" charset="0"/>
                <a:ea typeface="宋体" charset="-122"/>
              </a:rPr>
              <a:t>时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;</a:t>
            </a:r>
            <a:r>
              <a:rPr lang="zh-CN" altLang="en-US" dirty="0" smtClean="0">
                <a:latin typeface="Times New Roman" pitchFamily="18" charset="0"/>
                <a:ea typeface="宋体" charset="-122"/>
              </a:rPr>
              <a:t>，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JAVA</a:t>
            </a:r>
            <a:r>
              <a:rPr lang="zh-CN" altLang="en-US" dirty="0" smtClean="0">
                <a:latin typeface="Times New Roman" pitchFamily="18" charset="0"/>
                <a:ea typeface="宋体" charset="-122"/>
              </a:rPr>
              <a:t>虚拟机首先在字符串池中查找是否已经存在了值为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“</a:t>
            </a:r>
            <a:r>
              <a:rPr lang="en-US" altLang="zh-CN" dirty="0" err="1" smtClean="0">
                <a:latin typeface="Times New Roman" pitchFamily="18" charset="0"/>
                <a:ea typeface="宋体" charset="-122"/>
              </a:rPr>
              <a:t>abc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”</a:t>
            </a:r>
            <a:r>
              <a:rPr lang="zh-CN" altLang="en-US" dirty="0" smtClean="0">
                <a:latin typeface="Times New Roman" pitchFamily="18" charset="0"/>
                <a:ea typeface="宋体" charset="-122"/>
              </a:rPr>
              <a:t>的这么一个对象。如果没有，则先在堆中创建这个对象，然后把它加入到字符串池中，再将它的引用返回。</a:t>
            </a:r>
            <a:endParaRPr lang="en-US" altLang="zh-CN" dirty="0" smtClean="0">
              <a:latin typeface="Times New Roman" pitchFamily="18" charset="0"/>
              <a:ea typeface="宋体" charset="-122"/>
            </a:endParaRPr>
          </a:p>
          <a:p>
            <a:r>
              <a:rPr lang="zh-CN" altLang="en-US" dirty="0" smtClean="0">
                <a:latin typeface="Times New Roman" pitchFamily="18" charset="0"/>
                <a:ea typeface="宋体" charset="-122"/>
              </a:rPr>
              <a:t>　　我们再回头看看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String a=“</a:t>
            </a:r>
            <a:r>
              <a:rPr lang="en-US" altLang="zh-CN" dirty="0" err="1" smtClean="0">
                <a:latin typeface="Times New Roman" pitchFamily="18" charset="0"/>
                <a:ea typeface="宋体" charset="-122"/>
              </a:rPr>
              <a:t>abc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”;</a:t>
            </a:r>
            <a:r>
              <a:rPr lang="zh-CN" altLang="en-US" dirty="0" smtClean="0">
                <a:latin typeface="Times New Roman" pitchFamily="18" charset="0"/>
                <a:ea typeface="宋体" charset="-122"/>
              </a:rPr>
              <a:t>，这行代码被执行的时候，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JAVA</a:t>
            </a:r>
            <a:r>
              <a:rPr lang="zh-CN" altLang="en-US" dirty="0" smtClean="0">
                <a:latin typeface="Times New Roman" pitchFamily="18" charset="0"/>
                <a:ea typeface="宋体" charset="-122"/>
              </a:rPr>
              <a:t>虚拟机首先在字符串池中查找是否已经存在了值为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“</a:t>
            </a:r>
            <a:r>
              <a:rPr lang="en-US" altLang="zh-CN" dirty="0" err="1" smtClean="0">
                <a:latin typeface="Times New Roman" pitchFamily="18" charset="0"/>
                <a:ea typeface="宋体" charset="-122"/>
              </a:rPr>
              <a:t>abc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”</a:t>
            </a:r>
            <a:r>
              <a:rPr lang="zh-CN" altLang="en-US" dirty="0" smtClean="0">
                <a:latin typeface="Times New Roman" pitchFamily="18" charset="0"/>
                <a:ea typeface="宋体" charset="-122"/>
              </a:rPr>
              <a:t>的这么一个对象。如果有，则不再创建新的对象，直接返回已存在对象的引用；如果没有，则先创建这个对象，然后把它加入到字符串池中，再将它的引用返回。</a:t>
            </a:r>
            <a:endParaRPr lang="en-US" altLang="zh-CN" dirty="0" smtClean="0">
              <a:latin typeface="Times New Roman" pitchFamily="18" charset="0"/>
              <a:ea typeface="宋体" charset="-122"/>
            </a:endParaRPr>
          </a:p>
          <a:p>
            <a:r>
              <a:rPr lang="zh-CN" altLang="en-US" dirty="0" smtClean="0">
                <a:latin typeface="Times New Roman" pitchFamily="18" charset="0"/>
                <a:ea typeface="宋体" charset="-122"/>
              </a:rPr>
              <a:t>    我们接着执行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String b=new String(“</a:t>
            </a:r>
            <a:r>
              <a:rPr lang="en-US" altLang="zh-CN" dirty="0" err="1" smtClean="0">
                <a:latin typeface="Times New Roman" pitchFamily="18" charset="0"/>
                <a:ea typeface="宋体" charset="-122"/>
              </a:rPr>
              <a:t>abc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”);</a:t>
            </a:r>
            <a:r>
              <a:rPr lang="zh-CN" altLang="en-US" dirty="0" smtClean="0">
                <a:latin typeface="Times New Roman" pitchFamily="18" charset="0"/>
                <a:ea typeface="宋体" charset="-122"/>
              </a:rPr>
              <a:t>代码，由于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“</a:t>
            </a:r>
            <a:r>
              <a:rPr lang="en-US" altLang="zh-CN" dirty="0" err="1" smtClean="0">
                <a:latin typeface="Times New Roman" pitchFamily="18" charset="0"/>
                <a:ea typeface="宋体" charset="-122"/>
              </a:rPr>
              <a:t>abc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”</a:t>
            </a:r>
            <a:r>
              <a:rPr lang="zh-CN" altLang="en-US" dirty="0" smtClean="0">
                <a:latin typeface="Times New Roman" pitchFamily="18" charset="0"/>
                <a:ea typeface="宋体" charset="-122"/>
              </a:rPr>
              <a:t>已经被创建并保存于字符串池中，因此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JAVA</a:t>
            </a:r>
            <a:r>
              <a:rPr lang="zh-CN" altLang="en-US" dirty="0" smtClean="0">
                <a:latin typeface="Times New Roman" pitchFamily="18" charset="0"/>
                <a:ea typeface="宋体" charset="-122"/>
              </a:rPr>
              <a:t>虚拟机只会在堆中新创建一个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String</a:t>
            </a:r>
            <a:r>
              <a:rPr lang="zh-CN" altLang="en-US" dirty="0" smtClean="0">
                <a:latin typeface="Times New Roman" pitchFamily="18" charset="0"/>
                <a:ea typeface="宋体" charset="-122"/>
              </a:rPr>
              <a:t>对象。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 smtClean="0">
                <a:latin typeface="Times New Roman" pitchFamily="18" charset="0"/>
                <a:ea typeface="宋体" charset="-122"/>
              </a:rPr>
              <a:t>只有使用引号包含文本的方式创建的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String</a:t>
            </a:r>
            <a:r>
              <a:rPr lang="zh-CN" altLang="en-US" dirty="0" smtClean="0">
                <a:latin typeface="Times New Roman" pitchFamily="18" charset="0"/>
                <a:ea typeface="宋体" charset="-122"/>
              </a:rPr>
              <a:t>对象之间使用“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+”</a:t>
            </a:r>
            <a:r>
              <a:rPr lang="zh-CN" altLang="en-US" dirty="0" smtClean="0">
                <a:latin typeface="Times New Roman" pitchFamily="18" charset="0"/>
                <a:ea typeface="宋体" charset="-122"/>
              </a:rPr>
              <a:t>连接产生的新对象才会被加入字符串池中。对于所有包含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new</a:t>
            </a:r>
            <a:r>
              <a:rPr lang="zh-CN" altLang="en-US" dirty="0" smtClean="0">
                <a:latin typeface="Times New Roman" pitchFamily="18" charset="0"/>
                <a:ea typeface="宋体" charset="-122"/>
              </a:rPr>
              <a:t>方式新建对象（包括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null</a:t>
            </a:r>
            <a:r>
              <a:rPr lang="zh-CN" altLang="en-US" dirty="0" smtClean="0">
                <a:latin typeface="Times New Roman" pitchFamily="18" charset="0"/>
                <a:ea typeface="宋体" charset="-122"/>
              </a:rPr>
              <a:t>）的“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+”</a:t>
            </a:r>
            <a:r>
              <a:rPr lang="zh-CN" altLang="en-US" dirty="0" smtClean="0">
                <a:latin typeface="Times New Roman" pitchFamily="18" charset="0"/>
                <a:ea typeface="宋体" charset="-122"/>
              </a:rPr>
              <a:t>连接表达式，它所产生的新对象都不会被加入字符串池中。</a:t>
            </a:r>
            <a:endParaRPr lang="en-US" altLang="zh-CN" dirty="0" smtClean="0">
              <a:latin typeface="Times New Roman" pitchFamily="18" charset="0"/>
              <a:ea typeface="宋体" charset="-122"/>
            </a:endParaRPr>
          </a:p>
          <a:p>
            <a:pPr eaLnBrk="1" hangingPunct="1"/>
            <a:endParaRPr lang="en-US" altLang="zh-CN" dirty="0" smtClean="0">
              <a:latin typeface="Times New Roman" pitchFamily="18" charset="0"/>
              <a:ea typeface="宋体" charset="-122"/>
            </a:endParaRPr>
          </a:p>
          <a:p>
            <a:pPr eaLnBrk="1" hangingPunct="1"/>
            <a:r>
              <a:rPr lang="zh-CN" altLang="en-US" dirty="0" smtClean="0">
                <a:latin typeface="Times New Roman" pitchFamily="18" charset="0"/>
                <a:ea typeface="宋体" charset="-122"/>
              </a:rPr>
              <a:t>后两种方式产生的结果都没有放入字符串常量中，而是产生了新对象，放在堆里。</a:t>
            </a:r>
            <a:endParaRPr lang="zh-CN" altLang="zh-CN" dirty="0" smtClean="0">
              <a:latin typeface="Times New Roman" pitchFamily="18" charset="0"/>
              <a:ea typeface="宋体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10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3597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42"/>
          <p:cNvSpPr>
            <a:spLocks noChangeArrowheads="1"/>
          </p:cNvSpPr>
          <p:nvPr/>
        </p:nvSpPr>
        <p:spPr bwMode="gray">
          <a:xfrm>
            <a:off x="3071813" y="0"/>
            <a:ext cx="1417637" cy="6858000"/>
          </a:xfrm>
          <a:prstGeom prst="rect">
            <a:avLst/>
          </a:prstGeom>
          <a:solidFill>
            <a:schemeClr val="accent2">
              <a:alpha val="7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Rectangle 1634"/>
          <p:cNvSpPr>
            <a:spLocks noChangeArrowheads="1"/>
          </p:cNvSpPr>
          <p:nvPr/>
        </p:nvSpPr>
        <p:spPr bwMode="gray">
          <a:xfrm>
            <a:off x="0" y="0"/>
            <a:ext cx="3152775" cy="6858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85882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Rectangle 1596"/>
          <p:cNvSpPr>
            <a:spLocks noChangeArrowheads="1"/>
          </p:cNvSpPr>
          <p:nvPr/>
        </p:nvSpPr>
        <p:spPr bwMode="gray">
          <a:xfrm>
            <a:off x="6902450" y="-11113"/>
            <a:ext cx="303213" cy="6858001"/>
          </a:xfrm>
          <a:prstGeom prst="rect">
            <a:avLst/>
          </a:prstGeom>
          <a:solidFill>
            <a:schemeClr val="accent2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" name="Rectangle 1597"/>
          <p:cNvSpPr>
            <a:spLocks noChangeArrowheads="1"/>
          </p:cNvSpPr>
          <p:nvPr/>
        </p:nvSpPr>
        <p:spPr bwMode="gray">
          <a:xfrm>
            <a:off x="7158038" y="12700"/>
            <a:ext cx="227012" cy="685800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Rectangle 1592"/>
          <p:cNvSpPr>
            <a:spLocks noChangeArrowheads="1"/>
          </p:cNvSpPr>
          <p:nvPr/>
        </p:nvSpPr>
        <p:spPr bwMode="gray">
          <a:xfrm>
            <a:off x="4375150" y="0"/>
            <a:ext cx="1060450" cy="6858000"/>
          </a:xfrm>
          <a:prstGeom prst="rect">
            <a:avLst/>
          </a:prstGeom>
          <a:solidFill>
            <a:schemeClr val="accent2">
              <a:alpha val="6392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Rectangle 1593"/>
          <p:cNvSpPr>
            <a:spLocks noChangeArrowheads="1"/>
          </p:cNvSpPr>
          <p:nvPr/>
        </p:nvSpPr>
        <p:spPr bwMode="gray">
          <a:xfrm>
            <a:off x="5359400" y="-17463"/>
            <a:ext cx="728663" cy="6938963"/>
          </a:xfrm>
          <a:prstGeom prst="rect">
            <a:avLst/>
          </a:prstGeom>
          <a:solidFill>
            <a:schemeClr val="accent2">
              <a:alpha val="5411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" name="Rectangle 1594"/>
          <p:cNvSpPr>
            <a:spLocks noChangeArrowheads="1"/>
          </p:cNvSpPr>
          <p:nvPr/>
        </p:nvSpPr>
        <p:spPr bwMode="gray">
          <a:xfrm>
            <a:off x="6018213" y="-19050"/>
            <a:ext cx="547687" cy="6938963"/>
          </a:xfrm>
          <a:prstGeom prst="rect">
            <a:avLst/>
          </a:prstGeom>
          <a:solidFill>
            <a:schemeClr val="accent2">
              <a:alpha val="47058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" name="Rectangle 1595"/>
          <p:cNvSpPr>
            <a:spLocks noChangeArrowheads="1"/>
          </p:cNvSpPr>
          <p:nvPr/>
        </p:nvSpPr>
        <p:spPr bwMode="gray">
          <a:xfrm>
            <a:off x="6505575" y="0"/>
            <a:ext cx="446088" cy="6858000"/>
          </a:xfrm>
          <a:prstGeom prst="rect">
            <a:avLst/>
          </a:prstGeom>
          <a:solidFill>
            <a:schemeClr val="accent2">
              <a:alpha val="3686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" name="Rectangle 1622"/>
          <p:cNvSpPr>
            <a:spLocks noChangeArrowheads="1"/>
          </p:cNvSpPr>
          <p:nvPr/>
        </p:nvSpPr>
        <p:spPr bwMode="gray">
          <a:xfrm>
            <a:off x="7339013" y="52388"/>
            <a:ext cx="136525" cy="6858000"/>
          </a:xfrm>
          <a:prstGeom prst="rect">
            <a:avLst/>
          </a:prstGeom>
          <a:solidFill>
            <a:schemeClr val="accent2">
              <a:alpha val="1490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" name="Rectangle 1623"/>
          <p:cNvSpPr>
            <a:spLocks noChangeArrowheads="1"/>
          </p:cNvSpPr>
          <p:nvPr/>
        </p:nvSpPr>
        <p:spPr bwMode="gray">
          <a:xfrm>
            <a:off x="8366125" y="20638"/>
            <a:ext cx="344488" cy="6858000"/>
          </a:xfrm>
          <a:prstGeom prst="rect">
            <a:avLst/>
          </a:prstGeom>
          <a:solidFill>
            <a:schemeClr val="accent2">
              <a:alpha val="2313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" name="Rectangle 1624"/>
          <p:cNvSpPr>
            <a:spLocks noChangeArrowheads="1"/>
          </p:cNvSpPr>
          <p:nvPr/>
        </p:nvSpPr>
        <p:spPr bwMode="gray">
          <a:xfrm>
            <a:off x="8664575" y="0"/>
            <a:ext cx="474663" cy="6858000"/>
          </a:xfrm>
          <a:prstGeom prst="rect">
            <a:avLst/>
          </a:prstGeom>
          <a:solidFill>
            <a:schemeClr val="accent2">
              <a:alpha val="27843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" name="Rectangle 1643"/>
          <p:cNvSpPr>
            <a:spLocks noChangeArrowheads="1"/>
          </p:cNvSpPr>
          <p:nvPr/>
        </p:nvSpPr>
        <p:spPr bwMode="gray">
          <a:xfrm>
            <a:off x="7953375" y="4763"/>
            <a:ext cx="136525" cy="6858000"/>
          </a:xfrm>
          <a:prstGeom prst="rect">
            <a:avLst/>
          </a:prstGeom>
          <a:solidFill>
            <a:schemeClr val="accent2">
              <a:alpha val="588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" name="Rectangle 1644"/>
          <p:cNvSpPr>
            <a:spLocks noChangeArrowheads="1"/>
          </p:cNvSpPr>
          <p:nvPr/>
        </p:nvSpPr>
        <p:spPr bwMode="gray">
          <a:xfrm>
            <a:off x="8045450" y="4763"/>
            <a:ext cx="168275" cy="6858000"/>
          </a:xfrm>
          <a:prstGeom prst="rect">
            <a:avLst/>
          </a:prstGeom>
          <a:solidFill>
            <a:schemeClr val="accent2">
              <a:alpha val="1215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" name="Rectangle 1645"/>
          <p:cNvSpPr>
            <a:spLocks noChangeArrowheads="1"/>
          </p:cNvSpPr>
          <p:nvPr/>
        </p:nvSpPr>
        <p:spPr bwMode="gray">
          <a:xfrm>
            <a:off x="8177213" y="-11113"/>
            <a:ext cx="230187" cy="6858001"/>
          </a:xfrm>
          <a:prstGeom prst="rect">
            <a:avLst/>
          </a:prstGeom>
          <a:solidFill>
            <a:schemeClr val="accent2">
              <a:alpha val="1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6847" name="Rectangle 1647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3802063" y="1314450"/>
            <a:ext cx="5105400" cy="1470025"/>
          </a:xfrm>
        </p:spPr>
        <p:txBody>
          <a:bodyPr/>
          <a:lstStyle>
            <a:lvl1pPr algn="ctr">
              <a:defRPr sz="4400"/>
            </a:lvl1pPr>
          </a:lstStyle>
          <a:p>
            <a:pPr lvl="0"/>
            <a:r>
              <a:rPr lang="zh-CN" altLang="en-US" noProof="0" dirty="0"/>
              <a:t>按一下以編輯母片標題樣式</a:t>
            </a:r>
          </a:p>
        </p:txBody>
      </p:sp>
      <p:sp>
        <p:nvSpPr>
          <p:cNvPr id="436848" name="Rectangle 1648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3810000" y="2762250"/>
            <a:ext cx="5151438" cy="757238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/>
              <a:t>按一下以編輯母片副標題樣式</a:t>
            </a:r>
          </a:p>
        </p:txBody>
      </p:sp>
      <p:sp>
        <p:nvSpPr>
          <p:cNvPr id="18" name="Rectangle 1650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3552825" y="6534150"/>
            <a:ext cx="2895600" cy="234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649"/>
          <p:cNvSpPr>
            <a:spLocks noGrp="1" noChangeArrowheads="1"/>
          </p:cNvSpPr>
          <p:nvPr>
            <p:ph type="dt" sz="quarter" idx="11"/>
          </p:nvPr>
        </p:nvSpPr>
        <p:spPr bwMode="gray">
          <a:xfrm>
            <a:off x="6900863" y="6526213"/>
            <a:ext cx="2133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651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3011488" y="6527800"/>
            <a:ext cx="373062" cy="234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E2EBD-3029-4DEC-8E6E-8C247268AF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2974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100"/>
                            </p:stCondLst>
                            <p:childTnLst>
                              <p:par>
                                <p:cTn id="6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6" presetClass="emp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6" presetClass="emph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6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81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6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6" presetClass="emph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6" presetClass="emph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Scale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900"/>
                            </p:stCondLst>
                            <p:childTnLst>
                              <p:par>
                                <p:cTn id="8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94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6" presetClass="emp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42F47-74C9-4A15-869F-B4D8001663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1886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8338" y="65088"/>
            <a:ext cx="1995487" cy="64595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30288" y="65088"/>
            <a:ext cx="5835650" cy="64595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29580-A285-4EE2-9DBB-BCD0B7CD19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9103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1030288" y="1163638"/>
            <a:ext cx="7961312" cy="536098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787F2-FB59-43BA-B988-201E476700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17582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DBAEB-DCCE-498C-A008-1C7A5FDA32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5374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06CB8C-AF3F-463D-B822-8D5955701E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901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30288" y="1163638"/>
            <a:ext cx="3903662" cy="53609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6350" y="1163638"/>
            <a:ext cx="3905250" cy="53609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25776-3203-4F30-950D-96A629279D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7984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3F6F0C-0F7A-4CE2-A0F6-7CE6588037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3641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36085-C021-4DD6-A471-9461B8C45B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9940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D1F59-41CD-4FC4-9567-88123B8F60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6871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6DC49-FF4B-4545-8535-8EE1616431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8995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F6AA1-7645-4974-8670-EC62B16401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02370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491"/>
          <p:cNvSpPr>
            <a:spLocks noChangeShapeType="1"/>
          </p:cNvSpPr>
          <p:nvPr/>
        </p:nvSpPr>
        <p:spPr bwMode="auto">
          <a:xfrm>
            <a:off x="1101725" y="1000125"/>
            <a:ext cx="7834313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002" name="Rectangle 474"/>
          <p:cNvSpPr>
            <a:spLocks noChangeArrowheads="1"/>
          </p:cNvSpPr>
          <p:nvPr/>
        </p:nvSpPr>
        <p:spPr bwMode="gray">
          <a:xfrm>
            <a:off x="269875" y="0"/>
            <a:ext cx="284163" cy="6889750"/>
          </a:xfrm>
          <a:prstGeom prst="rect">
            <a:avLst/>
          </a:prstGeom>
          <a:solidFill>
            <a:schemeClr val="accent2">
              <a:alpha val="7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003" name="Rectangle 475"/>
          <p:cNvSpPr>
            <a:spLocks noChangeArrowheads="1"/>
          </p:cNvSpPr>
          <p:nvPr/>
        </p:nvSpPr>
        <p:spPr bwMode="gray">
          <a:xfrm>
            <a:off x="-12700" y="0"/>
            <a:ext cx="330200" cy="68580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28627"/>
                  <a:invGamma/>
                </a:schemeClr>
              </a:gs>
              <a:gs pos="100000">
                <a:schemeClr val="accent2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005" name="Rectangle 477"/>
          <p:cNvSpPr>
            <a:spLocks noChangeArrowheads="1"/>
          </p:cNvSpPr>
          <p:nvPr/>
        </p:nvSpPr>
        <p:spPr bwMode="gray">
          <a:xfrm>
            <a:off x="749300" y="-14288"/>
            <a:ext cx="71438" cy="687228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007" name="Rectangle 479"/>
          <p:cNvSpPr>
            <a:spLocks noChangeArrowheads="1"/>
          </p:cNvSpPr>
          <p:nvPr/>
        </p:nvSpPr>
        <p:spPr bwMode="gray">
          <a:xfrm>
            <a:off x="508000" y="0"/>
            <a:ext cx="168275" cy="6865938"/>
          </a:xfrm>
          <a:prstGeom prst="rect">
            <a:avLst/>
          </a:prstGeom>
          <a:solidFill>
            <a:schemeClr val="accent2">
              <a:alpha val="5411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009" name="Rectangle 481"/>
          <p:cNvSpPr>
            <a:spLocks noChangeArrowheads="1"/>
          </p:cNvSpPr>
          <p:nvPr/>
        </p:nvSpPr>
        <p:spPr bwMode="gray">
          <a:xfrm>
            <a:off x="661988" y="0"/>
            <a:ext cx="114300" cy="6872288"/>
          </a:xfrm>
          <a:prstGeom prst="rect">
            <a:avLst/>
          </a:prstGeom>
          <a:solidFill>
            <a:schemeClr val="accent2">
              <a:alpha val="3686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2" name="Rectangle 460"/>
          <p:cNvSpPr>
            <a:spLocks noGrp="1" noChangeArrowheads="1"/>
          </p:cNvSpPr>
          <p:nvPr>
            <p:ph type="title"/>
          </p:nvPr>
        </p:nvSpPr>
        <p:spPr bwMode="auto">
          <a:xfrm>
            <a:off x="1055688" y="65088"/>
            <a:ext cx="79581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按一下以編輯母片標題樣式</a:t>
            </a:r>
          </a:p>
        </p:txBody>
      </p:sp>
      <p:sp>
        <p:nvSpPr>
          <p:cNvPr id="1033" name="Rectangle 46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0288" y="1163638"/>
            <a:ext cx="7961312" cy="536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按一下以編輯母片</a:t>
            </a:r>
          </a:p>
          <a:p>
            <a:pPr lvl="1"/>
            <a:r>
              <a:rPr lang="zh-CN" altLang="en-US"/>
              <a:t>第二層</a:t>
            </a:r>
          </a:p>
          <a:p>
            <a:pPr lvl="2"/>
            <a:r>
              <a:rPr lang="zh-CN" altLang="en-US"/>
              <a:t>第三層</a:t>
            </a:r>
          </a:p>
          <a:p>
            <a:pPr lvl="3"/>
            <a:r>
              <a:rPr lang="zh-CN" altLang="en-US"/>
              <a:t>第四層</a:t>
            </a:r>
          </a:p>
          <a:p>
            <a:pPr lvl="4"/>
            <a:r>
              <a:rPr lang="zh-CN" altLang="en-US"/>
              <a:t>第五層</a:t>
            </a:r>
          </a:p>
        </p:txBody>
      </p:sp>
      <p:sp>
        <p:nvSpPr>
          <p:cNvPr id="150990" name="Rectangle 46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7913" y="6616700"/>
            <a:ext cx="21336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991" name="Rectangle 46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38825" y="6616700"/>
            <a:ext cx="28956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992" name="Rectangle 46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87825" y="6616700"/>
            <a:ext cx="661988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BA4AF4B-91E7-4363-9BEC-897795207D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7" name="Oval 508"/>
          <p:cNvSpPr>
            <a:spLocks noChangeArrowheads="1"/>
          </p:cNvSpPr>
          <p:nvPr/>
        </p:nvSpPr>
        <p:spPr bwMode="gray">
          <a:xfrm>
            <a:off x="438150" y="1892300"/>
            <a:ext cx="619125" cy="614363"/>
          </a:xfrm>
          <a:prstGeom prst="ellipse">
            <a:avLst/>
          </a:prstGeom>
          <a:blipFill dpi="0" rotWithShape="1">
            <a:blip r:embed="rId14" cstate="print"/>
            <a:srcRect/>
            <a:stretch>
              <a:fillRect/>
            </a:stretch>
          </a:blipFill>
          <a:ln w="28575" algn="ctr">
            <a:solidFill>
              <a:srgbClr val="F8F8F8">
                <a:alpha val="70195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8" name="Oval 511"/>
          <p:cNvSpPr>
            <a:spLocks noChangeArrowheads="1"/>
          </p:cNvSpPr>
          <p:nvPr/>
        </p:nvSpPr>
        <p:spPr bwMode="gray">
          <a:xfrm>
            <a:off x="442913" y="315913"/>
            <a:ext cx="603250" cy="596900"/>
          </a:xfrm>
          <a:prstGeom prst="ellipse">
            <a:avLst/>
          </a:prstGeom>
          <a:blipFill dpi="0" rotWithShape="1">
            <a:blip r:embed="rId15" cstate="print"/>
            <a:srcRect/>
            <a:stretch>
              <a:fillRect/>
            </a:stretch>
          </a:blipFill>
          <a:ln w="57150" algn="ctr">
            <a:solidFill>
              <a:srgbClr val="F8F8F8">
                <a:alpha val="70195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9" name="Oval 515"/>
          <p:cNvSpPr>
            <a:spLocks noChangeArrowheads="1"/>
          </p:cNvSpPr>
          <p:nvPr/>
        </p:nvSpPr>
        <p:spPr bwMode="gray">
          <a:xfrm>
            <a:off x="430213" y="1128713"/>
            <a:ext cx="603250" cy="593725"/>
          </a:xfrm>
          <a:prstGeom prst="ellipse">
            <a:avLst/>
          </a:prstGeom>
          <a:blipFill dpi="0" rotWithShape="1">
            <a:blip r:embed="rId16" cstate="print"/>
            <a:srcRect/>
            <a:stretch>
              <a:fillRect/>
            </a:stretch>
          </a:blipFill>
          <a:ln w="38100" algn="ctr">
            <a:solidFill>
              <a:srgbClr val="F8F8F8">
                <a:alpha val="70195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10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10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2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15100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15100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15100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15100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500" fill="hold"/>
                                        <p:tgtEl>
                                          <p:spTgt spid="15100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Font typeface="Wingdings" panose="05000000000000000000" pitchFamily="2" charset="2"/>
        <a:buChar char="£"/>
        <a:defRPr sz="32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500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&#31532;&#20116;&#31456;&#20363;&#39064;/5-1.tx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&#31532;&#20116;&#31456;&#20363;&#39064;/5-2.txt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&#31532;&#20116;&#31456;&#20363;&#39064;/5-3.txt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409" name="Rectangle 41"/>
          <p:cNvSpPr>
            <a:spLocks noGrp="1" noChangeArrowheads="1"/>
          </p:cNvSpPr>
          <p:nvPr>
            <p:ph type="ctrTitle"/>
          </p:nvPr>
        </p:nvSpPr>
        <p:spPr>
          <a:xfrm>
            <a:off x="3403600" y="1463675"/>
            <a:ext cx="5526088" cy="1470025"/>
          </a:xfrm>
          <a:effectLst>
            <a:outerShdw dist="17961" dir="2700000" algn="ctr" rotWithShape="0">
              <a:srgbClr val="F8F8F8">
                <a:alpha val="50000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第五章 字符串及其应用</a:t>
            </a:r>
            <a:endParaRPr lang="zh-CN" altLang="en-US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grpSp>
        <p:nvGrpSpPr>
          <p:cNvPr id="442418" name="Group 50"/>
          <p:cNvGrpSpPr>
            <a:grpSpLocks/>
          </p:cNvGrpSpPr>
          <p:nvPr/>
        </p:nvGrpSpPr>
        <p:grpSpPr bwMode="auto">
          <a:xfrm>
            <a:off x="5780088" y="5492750"/>
            <a:ext cx="669925" cy="654050"/>
            <a:chOff x="4027" y="3016"/>
            <a:chExt cx="515" cy="505"/>
          </a:xfrm>
        </p:grpSpPr>
        <p:sp>
          <p:nvSpPr>
            <p:cNvPr id="442419" name="Oval 51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431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5131" name="Picture 52" descr="sphere_highligh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2421" name="Group 53"/>
          <p:cNvGrpSpPr>
            <a:grpSpLocks/>
          </p:cNvGrpSpPr>
          <p:nvPr/>
        </p:nvGrpSpPr>
        <p:grpSpPr bwMode="auto">
          <a:xfrm>
            <a:off x="7170738" y="5029200"/>
            <a:ext cx="349250" cy="339725"/>
            <a:chOff x="4027" y="3016"/>
            <a:chExt cx="515" cy="505"/>
          </a:xfrm>
        </p:grpSpPr>
        <p:sp>
          <p:nvSpPr>
            <p:cNvPr id="442422" name="Oval 54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44314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5129" name="Picture 55" descr="sphere_highligh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2424" name="Oval 56"/>
          <p:cNvSpPr>
            <a:spLocks noChangeArrowheads="1"/>
          </p:cNvSpPr>
          <p:nvPr/>
        </p:nvSpPr>
        <p:spPr bwMode="gray">
          <a:xfrm>
            <a:off x="3960813" y="4986338"/>
            <a:ext cx="1082675" cy="1071562"/>
          </a:xfrm>
          <a:prstGeom prst="ellipse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28575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42425" name="Oval 57"/>
          <p:cNvSpPr>
            <a:spLocks noChangeArrowheads="1"/>
          </p:cNvSpPr>
          <p:nvPr/>
        </p:nvSpPr>
        <p:spPr bwMode="gray">
          <a:xfrm>
            <a:off x="371475" y="536575"/>
            <a:ext cx="2759075" cy="2730500"/>
          </a:xfrm>
          <a:prstGeom prst="ellipse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 w="76200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42426" name="Oval 58"/>
          <p:cNvSpPr>
            <a:spLocks noChangeArrowheads="1"/>
          </p:cNvSpPr>
          <p:nvPr/>
        </p:nvSpPr>
        <p:spPr bwMode="gray">
          <a:xfrm>
            <a:off x="1941513" y="3600450"/>
            <a:ext cx="1911350" cy="1892300"/>
          </a:xfrm>
          <a:prstGeom prst="ellipse">
            <a:avLst/>
          </a:prstGeom>
          <a:blipFill dpi="0" rotWithShape="1">
            <a:blip r:embed="rId7" cstate="print"/>
            <a:srcRect/>
            <a:stretch>
              <a:fillRect/>
            </a:stretch>
          </a:blipFill>
          <a:ln w="57150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4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7" presetClass="path" presetSubtype="0" accel="50000" decel="5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.0559 -0.10479 C 0.0559 -0.10456 0.05156 -0.05136 0.0401 -0.02661 C 0.02864 -0.00185 -0.00226 0.00462 -0.0184 -0.00579 " pathEditMode="relative" rAng="0" ptsTypes="fsf">
                                      <p:cBhvr>
                                        <p:cTn id="11" dur="1000" fill="hold"/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545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4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0.14236 -0.15476 C 0.14236 -0.15452 0.12535 -0.04603 0.10382 -0.01758 C 0.08229 0.01087 0.00382 0.02244 -0.0342 0.01874 " pathEditMode="relative" rAng="0" ptsTypes="fsf">
                                      <p:cBhvr>
                                        <p:cTn id="18" dur="1000" fill="hold"/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37" y="88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4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4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8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4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1199456" y="1106746"/>
            <a:ext cx="4419466" cy="684940"/>
            <a:chOff x="720" y="1407"/>
            <a:chExt cx="4084" cy="444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720" y="1407"/>
              <a:ext cx="4084" cy="444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None/>
                <a:defRPr/>
              </a:pPr>
              <a:r>
                <a:rPr lang="zh-CN" altLang="en-US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二、</a:t>
              </a:r>
              <a:r>
                <a:rPr lang="en-US" altLang="zh-CN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 String </a:t>
              </a:r>
              <a:r>
                <a:rPr lang="zh-CN" altLang="en-US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类的常用方法</a:t>
              </a:r>
              <a:endParaRPr lang="zh-CN" altLang="en-US" sz="2800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" name="Group 63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3" name="AutoShape 64"/>
              <p:cNvSpPr>
                <a:spLocks noChangeArrowheads="1"/>
              </p:cNvSpPr>
              <p:nvPr/>
            </p:nvSpPr>
            <p:spPr bwMode="gray">
              <a:xfrm>
                <a:off x="742" y="1736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4" name="AutoShape 65"/>
              <p:cNvSpPr>
                <a:spLocks noChangeArrowheads="1"/>
              </p:cNvSpPr>
              <p:nvPr/>
            </p:nvSpPr>
            <p:spPr bwMode="gray">
              <a:xfrm>
                <a:off x="742" y="1407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112244" y="3590087"/>
            <a:ext cx="7458157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2.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public 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boolean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equals(String s)</a:t>
            </a: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字符串对象调用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String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类中的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equals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方法，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比较当前字符串对象的实体（即内容）是否与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参数指定的字符串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s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的实体相同。如：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s1.equals(s2)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52000" y="1872000"/>
            <a:ext cx="735589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1.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public 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length()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使用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String 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类中的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length()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方法可以获取一个字符串的长度。如：</a:t>
            </a:r>
            <a:r>
              <a:rPr lang="en-US" altLang="zh-CN" sz="28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s.length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</a:t>
            </a:r>
            <a:endParaRPr lang="zh-CN" altLang="en-US" sz="2800" dirty="0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78504" y="1302157"/>
            <a:ext cx="735589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3.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public 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boolean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contains(String s) 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判断当前字符串对象是否含有参数指定的字符串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s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。如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：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s1.contains(s2)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。</a:t>
            </a:r>
            <a:endParaRPr lang="zh-CN" altLang="en-US" sz="2800" dirty="0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57806" y="2727499"/>
            <a:ext cx="10663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hlinkClick r:id="rId3" action="ppaction://hlinkfile"/>
              </a:rPr>
              <a:t>例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hlinkClick r:id="rId3" action="ppaction://hlinkfile"/>
              </a:rPr>
              <a:t>5-1</a:t>
            </a:r>
            <a:endParaRPr lang="zh-CN" altLang="en-US" sz="2800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085739" y="3753808"/>
            <a:ext cx="7355896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4.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String[] split(String 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str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将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str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作为分隔符进行字符串分解，分解后的子字符串在字符串数组中返回。如：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String </a:t>
            </a:r>
            <a:r>
              <a:rPr lang="en-US" altLang="zh-CN" sz="24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str</a:t>
            </a:r>
            <a:r>
              <a:rPr lang="en-US" altLang="zh-CN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= "</a:t>
            </a:r>
            <a:r>
              <a:rPr lang="en-US" altLang="zh-CN" sz="24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asd,qwe,zxc</a:t>
            </a:r>
            <a:r>
              <a:rPr lang="en-US" altLang="zh-CN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";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en-US" altLang="zh-CN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String[] str1 = </a:t>
            </a:r>
            <a:r>
              <a:rPr lang="en-US" altLang="zh-CN" sz="24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str.split</a:t>
            </a:r>
            <a:r>
              <a:rPr lang="en-US" altLang="zh-CN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(",");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//str1[0] = "</a:t>
            </a:r>
            <a:r>
              <a:rPr lang="en-US" altLang="zh-CN" sz="24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asd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";str1[1] = "</a:t>
            </a:r>
            <a:r>
              <a:rPr lang="en-US" altLang="zh-CN" sz="24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qwe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";str1[2] = "</a:t>
            </a:r>
            <a:r>
              <a:rPr lang="en-US" altLang="zh-CN" sz="24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zxc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";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zh-CN" altLang="en-US" sz="2800" dirty="0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152000" y="3672000"/>
            <a:ext cx="745815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6.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public 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compareTo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（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String s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）</a:t>
            </a:r>
            <a:endParaRPr lang="en-US" altLang="zh-CN" sz="28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字符串对象可以</a:t>
            </a:r>
            <a:r>
              <a:rPr lang="zh-CN" altLang="en-US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按字典序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与参数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s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指定的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字符串比较大小。如果当前字符串与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s</a:t>
            </a:r>
            <a:r>
              <a:rPr lang="zh-CN" altLang="en-US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相同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该方法返回值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0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；如果当前字符串对象</a:t>
            </a:r>
            <a:r>
              <a:rPr lang="zh-CN" altLang="en-US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大于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s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该方法返回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正值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；如果</a:t>
            </a:r>
            <a:r>
              <a:rPr lang="zh-CN" altLang="en-US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小于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s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，该方法返回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负</a:t>
            </a:r>
            <a:endParaRPr lang="en-US" altLang="zh-CN" sz="28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值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。如：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s1. </a:t>
            </a:r>
            <a:r>
              <a:rPr lang="en-US" altLang="zh-CN" sz="28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compareTo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(s2)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52000" y="1116626"/>
            <a:ext cx="7355896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5.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public 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boolean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startsWith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(String s)</a:t>
            </a: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public 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boolean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endsWith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(String s)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判断当前字符串对象的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前缀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后缀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是否是参数指定的字符串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s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 如：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s1.startsWith(s2),</a:t>
            </a:r>
            <a:r>
              <a:rPr lang="en-US" altLang="zh-CN" sz="28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s.endsWith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(s2)</a:t>
            </a:r>
            <a:endParaRPr lang="zh-CN" altLang="en-US" sz="2800" dirty="0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152000" y="3348000"/>
            <a:ext cx="7458157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8.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public 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indexOf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(String s ,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startpoint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</a:t>
            </a: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从当前字符串的</a:t>
            </a:r>
            <a:r>
              <a:rPr lang="en-US" altLang="zh-CN" sz="2800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startpoint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位置处开始检索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字符串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s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，并返回</a:t>
            </a:r>
            <a:r>
              <a:rPr lang="zh-CN" altLang="en-US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首次出现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s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的位置。如果没有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检索到字符串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s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，该方法返回的值是</a:t>
            </a:r>
            <a:r>
              <a:rPr lang="en-US" altLang="zh-CN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-1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。如：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s1. </a:t>
            </a:r>
            <a:r>
              <a:rPr lang="en-US" altLang="zh-CN" sz="28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indexOf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(s2,5)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52000" y="1116626"/>
            <a:ext cx="735589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7.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public 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indexOf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(String s)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从当前</a:t>
            </a:r>
            <a:r>
              <a:rPr lang="zh-CN" altLang="en-US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字符串的头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开始检索字符串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s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，并返回</a:t>
            </a:r>
            <a:r>
              <a:rPr lang="zh-CN" altLang="en-US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首次出现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s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的位置。若没有检索到字符串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s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，则返回</a:t>
            </a:r>
            <a:r>
              <a:rPr lang="en-US" altLang="zh-CN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-1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 如：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s1. </a:t>
            </a:r>
            <a:r>
              <a:rPr lang="en-US" altLang="zh-CN" sz="28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indexOf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(s2)</a:t>
            </a:r>
            <a:endParaRPr lang="zh-CN" altLang="en-US" sz="2800" dirty="0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152000" y="3772069"/>
            <a:ext cx="764744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10.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public 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String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concat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(String 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str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</a:t>
            </a: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一个字符串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s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通过调用该方法将该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String</a:t>
            </a: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对象与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str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连接在一起。如：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s1. </a:t>
            </a:r>
            <a:r>
              <a:rPr lang="en-US" altLang="zh-CN" sz="28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concat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(s2)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52000" y="1116626"/>
            <a:ext cx="7355896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9.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public 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lastIndexOf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(String s)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从当前</a:t>
            </a:r>
            <a:r>
              <a:rPr lang="zh-CN" altLang="en-US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字符串的头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开始检索字符串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s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，并返回</a:t>
            </a:r>
            <a:r>
              <a:rPr lang="zh-CN" altLang="en-US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最后出现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s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的位置。如果没有检索到字符串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s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，该方法返回的值是</a:t>
            </a:r>
            <a:r>
              <a:rPr lang="en-US" altLang="zh-CN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-1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。如：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s1. </a:t>
            </a:r>
            <a:r>
              <a:rPr lang="en-US" altLang="zh-CN" sz="28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lastIndexOf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(s2)</a:t>
            </a:r>
            <a:endParaRPr lang="zh-CN" altLang="en-US" sz="2800" dirty="0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152000" y="3772069"/>
            <a:ext cx="764744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12.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public 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String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substring(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start ,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end)</a:t>
            </a: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获得一个当前字符串的子串，该子串是从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当前字符串的</a:t>
            </a:r>
            <a:r>
              <a:rPr lang="en-US" altLang="zh-CN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start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处截取到</a:t>
            </a:r>
            <a:r>
              <a:rPr lang="en-US" altLang="zh-CN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end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处所得到的字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符串，但</a:t>
            </a:r>
            <a:r>
              <a:rPr lang="zh-CN" altLang="en-US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不包括</a:t>
            </a:r>
            <a:r>
              <a:rPr lang="en-US" altLang="zh-CN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end</a:t>
            </a:r>
            <a:r>
              <a:rPr lang="zh-CN" altLang="en-US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处所对应的字符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。如：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s1. </a:t>
            </a: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substring(2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，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5)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52000" y="1116626"/>
            <a:ext cx="735589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11.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public 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String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substring(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startpoint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获得一个当前字符串的子串，该子串是从当前字符串的</a:t>
            </a:r>
            <a:r>
              <a:rPr lang="en-US" altLang="zh-CN" sz="2800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startpoint</a:t>
            </a:r>
            <a:r>
              <a:rPr lang="zh-CN" altLang="en-US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处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截取到</a:t>
            </a:r>
            <a:r>
              <a:rPr lang="zh-CN" altLang="en-US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最后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所得到的字符串。如：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s1. substring (2)</a:t>
            </a:r>
            <a:endParaRPr lang="zh-CN" altLang="en-US" sz="2800" dirty="0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152000" y="3772069"/>
            <a:ext cx="7647443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14.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public 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String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trim()</a:t>
            </a: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一个字符串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s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通过调用方法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trim()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得到一个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字符串对象，该字符串对象是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s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去掉前后空格后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的字符串。如：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s1. trim()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51999" y="1116626"/>
            <a:ext cx="7607687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13.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public 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String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replaceAll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(String old ,</a:t>
            </a: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String new)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获得一个串对象，这个串对象是通过用参数</a:t>
            </a:r>
            <a:r>
              <a:rPr lang="en-US" altLang="zh-CN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new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指定的字符串</a:t>
            </a:r>
            <a:r>
              <a:rPr lang="zh-CN" altLang="en-US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替换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s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中由</a:t>
            </a:r>
            <a:r>
              <a:rPr lang="en-US" altLang="zh-CN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old</a:t>
            </a:r>
            <a:r>
              <a:rPr lang="zh-CN" altLang="en-US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指定的所有字符串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而得到的。如：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s1. </a:t>
            </a:r>
            <a:r>
              <a:rPr lang="en-US" altLang="zh-CN" sz="28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replaceAll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(s2,s3)</a:t>
            </a:r>
            <a:endParaRPr lang="zh-CN" altLang="en-US" sz="2800" dirty="0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54101" y="1169986"/>
            <a:ext cx="7652578" cy="3402014"/>
          </a:xfrm>
        </p:spPr>
        <p:txBody>
          <a:bodyPr/>
          <a:lstStyle/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rgbClr val="FF0000"/>
                </a:solidFill>
                <a:ea typeface="宋体" panose="02010600030101010101" pitchFamily="2" charset="-122"/>
              </a:rPr>
              <a:t>5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、假设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s=“today”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，则下面语句返回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”day”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的是那些？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A. 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s.substring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(2,5);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B. 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s.substring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(2);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C. 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s.substring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(3);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D. 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s.substring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(3,5);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课堂练习：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22503" y="4850152"/>
            <a:ext cx="1984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宋体" charset="-122"/>
              </a:rPr>
              <a:t>答案</a:t>
            </a:r>
            <a:r>
              <a:rPr lang="en-US" altLang="zh-CN" sz="2800" dirty="0" smtClean="0">
                <a:solidFill>
                  <a:srgbClr val="FF0000"/>
                </a:solidFill>
                <a:latin typeface="宋体" charset="-122"/>
              </a:rPr>
              <a:t>:AB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54101" y="1169986"/>
            <a:ext cx="7652578" cy="3402014"/>
          </a:xfrm>
        </p:spPr>
        <p:txBody>
          <a:bodyPr/>
          <a:lstStyle/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rgbClr val="FF0000"/>
                </a:solidFill>
                <a:ea typeface="宋体" panose="02010600030101010101" pitchFamily="2" charset="-122"/>
              </a:rPr>
              <a:t>6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、下面程序运行后结果为：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public class Test{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public static void main(String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args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[ ]){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System.out.print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(1+2);   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System.out.print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(1+2+"");  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System.out.print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(1+""+2); 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System.out.print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(""+1+2);          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}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课堂练习：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633" y="5897073"/>
            <a:ext cx="2673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宋体" charset="-122"/>
              </a:rPr>
              <a:t>答案</a:t>
            </a:r>
            <a:r>
              <a:rPr lang="en-US" altLang="zh-CN" sz="2800" dirty="0" smtClean="0">
                <a:solidFill>
                  <a:srgbClr val="FF0000"/>
                </a:solidFill>
                <a:latin typeface="宋体" charset="-122"/>
              </a:rPr>
              <a:t>: 331212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54101" y="1169986"/>
            <a:ext cx="7652578" cy="3402014"/>
          </a:xfrm>
        </p:spPr>
        <p:txBody>
          <a:bodyPr/>
          <a:lstStyle/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rgbClr val="FF0000"/>
                </a:solidFill>
                <a:ea typeface="宋体" panose="02010600030101010101" pitchFamily="2" charset="-122"/>
              </a:rPr>
              <a:t>7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、下面程序运行后结果为：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public class Test{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public static void main(String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args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[ ]){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String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str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=new String("Java");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str.substring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(0,3);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str.concat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("Applet");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System.out.print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str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);          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}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课堂练习：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633" y="5897073"/>
            <a:ext cx="2673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宋体" charset="-122"/>
              </a:rPr>
              <a:t>答案</a:t>
            </a:r>
            <a:r>
              <a:rPr lang="en-US" altLang="zh-CN" sz="2800" dirty="0" smtClean="0">
                <a:solidFill>
                  <a:srgbClr val="FF0000"/>
                </a:solidFill>
                <a:latin typeface="宋体" charset="-122"/>
              </a:rPr>
              <a:t>: 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utoShape 45"/>
          <p:cNvSpPr>
            <a:spLocks noChangeArrowheads="1"/>
          </p:cNvSpPr>
          <p:nvPr/>
        </p:nvSpPr>
        <p:spPr bwMode="gray">
          <a:xfrm>
            <a:off x="4336431" y="4006781"/>
            <a:ext cx="3389586" cy="54534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7" name="AutoShape 45"/>
          <p:cNvSpPr>
            <a:spLocks noChangeArrowheads="1"/>
          </p:cNvSpPr>
          <p:nvPr/>
        </p:nvSpPr>
        <p:spPr bwMode="gray">
          <a:xfrm>
            <a:off x="4299026" y="3079130"/>
            <a:ext cx="3363084" cy="54534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152" name="AutoShape 45"/>
          <p:cNvSpPr>
            <a:spLocks noChangeArrowheads="1"/>
          </p:cNvSpPr>
          <p:nvPr/>
        </p:nvSpPr>
        <p:spPr bwMode="gray">
          <a:xfrm>
            <a:off x="4303298" y="2131599"/>
            <a:ext cx="3290197" cy="54534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146" name="Rectangle 9"/>
          <p:cNvSpPr>
            <a:spLocks noGrp="1" noChangeArrowheads="1"/>
          </p:cNvSpPr>
          <p:nvPr>
            <p:ph type="title"/>
          </p:nvPr>
        </p:nvSpPr>
        <p:spPr>
          <a:xfrm>
            <a:off x="1065213" y="-17463"/>
            <a:ext cx="7958137" cy="1011238"/>
          </a:xfrm>
        </p:spPr>
        <p:txBody>
          <a:bodyPr/>
          <a:lstStyle/>
          <a:p>
            <a:pPr algn="ctr" eaLnBrk="1" hangingPunct="1"/>
            <a:r>
              <a:rPr lang="zh-CN" altLang="en-US" sz="4100">
                <a:ea typeface="宋体" panose="02010600030101010101" pitchFamily="2" charset="-122"/>
              </a:rPr>
              <a:t>目  录</a:t>
            </a:r>
            <a:endParaRPr lang="en-US" altLang="zh-CN" sz="4100">
              <a:ea typeface="宋体" panose="02010600030101010101" pitchFamily="2" charset="-122"/>
            </a:endParaRPr>
          </a:p>
        </p:txBody>
      </p:sp>
      <p:sp>
        <p:nvSpPr>
          <p:cNvPr id="6148" name="Line 37"/>
          <p:cNvSpPr>
            <a:spLocks noChangeShapeType="1"/>
          </p:cNvSpPr>
          <p:nvPr/>
        </p:nvSpPr>
        <p:spPr bwMode="auto">
          <a:xfrm>
            <a:off x="3634202" y="3356045"/>
            <a:ext cx="541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3534603" y="2467321"/>
            <a:ext cx="732597" cy="338137"/>
            <a:chOff x="1492" y="1538"/>
            <a:chExt cx="624" cy="240"/>
          </a:xfrm>
        </p:grpSpPr>
        <p:sp>
          <p:nvSpPr>
            <p:cNvPr id="6179" name="Line 40"/>
            <p:cNvSpPr>
              <a:spLocks noChangeShapeType="1"/>
            </p:cNvSpPr>
            <p:nvPr/>
          </p:nvSpPr>
          <p:spPr bwMode="auto">
            <a:xfrm>
              <a:off x="1732" y="153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0" name="Line 41"/>
            <p:cNvSpPr>
              <a:spLocks noChangeShapeType="1"/>
            </p:cNvSpPr>
            <p:nvPr/>
          </p:nvSpPr>
          <p:spPr bwMode="auto">
            <a:xfrm flipV="1">
              <a:off x="1492" y="1538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3494433" y="3972893"/>
            <a:ext cx="839028" cy="267804"/>
            <a:chOff x="1444" y="3218"/>
            <a:chExt cx="672" cy="192"/>
          </a:xfrm>
        </p:grpSpPr>
        <p:sp>
          <p:nvSpPr>
            <p:cNvPr id="6177" name="Line 43"/>
            <p:cNvSpPr>
              <a:spLocks noChangeShapeType="1"/>
            </p:cNvSpPr>
            <p:nvPr/>
          </p:nvSpPr>
          <p:spPr bwMode="auto">
            <a:xfrm>
              <a:off x="1732" y="341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8" name="Line 44"/>
            <p:cNvSpPr>
              <a:spLocks noChangeShapeType="1"/>
            </p:cNvSpPr>
            <p:nvPr/>
          </p:nvSpPr>
          <p:spPr bwMode="auto">
            <a:xfrm>
              <a:off x="1444" y="321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4158" name="Rectangle 46"/>
          <p:cNvSpPr>
            <a:spLocks noChangeArrowheads="1"/>
          </p:cNvSpPr>
          <p:nvPr/>
        </p:nvSpPr>
        <p:spPr bwMode="auto">
          <a:xfrm>
            <a:off x="4561716" y="2185309"/>
            <a:ext cx="20008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一、</a:t>
            </a:r>
            <a:r>
              <a:rPr lang="en-US" altLang="zh-CN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String</a:t>
            </a:r>
            <a:r>
              <a:rPr lang="zh-CN" alt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</a:t>
            </a:r>
            <a:endParaRPr lang="zh-CN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74163" name="Oval 51"/>
          <p:cNvSpPr>
            <a:spLocks noChangeArrowheads="1"/>
          </p:cNvSpPr>
          <p:nvPr/>
        </p:nvSpPr>
        <p:spPr bwMode="gray">
          <a:xfrm>
            <a:off x="4131158" y="2382149"/>
            <a:ext cx="203200" cy="2016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74165" name="Oval 53"/>
          <p:cNvSpPr>
            <a:spLocks noChangeArrowheads="1"/>
          </p:cNvSpPr>
          <p:nvPr/>
        </p:nvSpPr>
        <p:spPr bwMode="gray">
          <a:xfrm>
            <a:off x="4102514" y="3254445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74171" name="Oval 59"/>
          <p:cNvSpPr>
            <a:spLocks noChangeArrowheads="1"/>
          </p:cNvSpPr>
          <p:nvPr/>
        </p:nvSpPr>
        <p:spPr bwMode="gray">
          <a:xfrm>
            <a:off x="4142270" y="4142133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1464089" y="2133670"/>
            <a:ext cx="2373313" cy="2371725"/>
            <a:chOff x="192" y="1631"/>
            <a:chExt cx="1684" cy="1683"/>
          </a:xfrm>
        </p:grpSpPr>
        <p:sp>
          <p:nvSpPr>
            <p:cNvPr id="474173" name="Oval 61"/>
            <p:cNvSpPr>
              <a:spLocks noChangeArrowheads="1"/>
            </p:cNvSpPr>
            <p:nvPr/>
          </p:nvSpPr>
          <p:spPr bwMode="gray">
            <a:xfrm>
              <a:off x="192" y="1631"/>
              <a:ext cx="1684" cy="168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74174" name="Oval 62"/>
            <p:cNvSpPr>
              <a:spLocks noChangeArrowheads="1"/>
            </p:cNvSpPr>
            <p:nvPr/>
          </p:nvSpPr>
          <p:spPr bwMode="gray">
            <a:xfrm>
              <a:off x="304" y="1740"/>
              <a:ext cx="1461" cy="146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74175" name="Oval 63"/>
            <p:cNvSpPr>
              <a:spLocks noChangeArrowheads="1"/>
            </p:cNvSpPr>
            <p:nvPr/>
          </p:nvSpPr>
          <p:spPr bwMode="gray">
            <a:xfrm>
              <a:off x="288" y="1754"/>
              <a:ext cx="1461" cy="146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171" name="Oval 64"/>
            <p:cNvSpPr>
              <a:spLocks noChangeArrowheads="1"/>
            </p:cNvSpPr>
            <p:nvPr/>
          </p:nvSpPr>
          <p:spPr bwMode="gray">
            <a:xfrm>
              <a:off x="375" y="1814"/>
              <a:ext cx="1317" cy="131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72" name="Oval 65"/>
            <p:cNvSpPr>
              <a:spLocks noChangeArrowheads="1"/>
            </p:cNvSpPr>
            <p:nvPr/>
          </p:nvSpPr>
          <p:spPr bwMode="gray">
            <a:xfrm>
              <a:off x="396" y="1835"/>
              <a:ext cx="1276" cy="127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73" name="Oval 66"/>
            <p:cNvSpPr>
              <a:spLocks noChangeArrowheads="1"/>
            </p:cNvSpPr>
            <p:nvPr/>
          </p:nvSpPr>
          <p:spPr bwMode="gray">
            <a:xfrm>
              <a:off x="412" y="1842"/>
              <a:ext cx="1246" cy="124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74" name="Oval 67"/>
            <p:cNvSpPr>
              <a:spLocks noChangeArrowheads="1"/>
            </p:cNvSpPr>
            <p:nvPr/>
          </p:nvSpPr>
          <p:spPr bwMode="gray">
            <a:xfrm>
              <a:off x="426" y="1854"/>
              <a:ext cx="1184" cy="1164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75" name="Oval 68"/>
            <p:cNvSpPr>
              <a:spLocks noChangeArrowheads="1"/>
            </p:cNvSpPr>
            <p:nvPr/>
          </p:nvSpPr>
          <p:spPr bwMode="gray">
            <a:xfrm>
              <a:off x="480" y="1872"/>
              <a:ext cx="1053" cy="94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74181" name="Text Box 69"/>
            <p:cNvSpPr txBox="1">
              <a:spLocks noChangeArrowheads="1"/>
            </p:cNvSpPr>
            <p:nvPr/>
          </p:nvSpPr>
          <p:spPr bwMode="gray">
            <a:xfrm>
              <a:off x="383" y="2160"/>
              <a:ext cx="1060" cy="5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33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sz="24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第五章主要内容</a:t>
              </a:r>
              <a:endPara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sp>
        <p:nvSpPr>
          <p:cNvPr id="40" name="Rectangle 46"/>
          <p:cNvSpPr>
            <a:spLocks noChangeArrowheads="1"/>
          </p:cNvSpPr>
          <p:nvPr/>
        </p:nvSpPr>
        <p:spPr bwMode="auto">
          <a:xfrm>
            <a:off x="4521960" y="3155686"/>
            <a:ext cx="29081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二、</a:t>
            </a:r>
            <a:r>
              <a:rPr lang="en-US" altLang="zh-CN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StringBuffer</a:t>
            </a:r>
            <a:r>
              <a:rPr lang="zh-CN" alt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</a:t>
            </a:r>
            <a:endParaRPr lang="zh-CN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2" name="Rectangle 46"/>
          <p:cNvSpPr>
            <a:spLocks noChangeArrowheads="1"/>
          </p:cNvSpPr>
          <p:nvPr/>
        </p:nvSpPr>
        <p:spPr bwMode="auto">
          <a:xfrm>
            <a:off x="4614725" y="4063528"/>
            <a:ext cx="27687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三、</a:t>
            </a:r>
            <a:r>
              <a:rPr lang="en-US" altLang="zh-CN" sz="2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StringBuild</a:t>
            </a:r>
            <a:r>
              <a:rPr lang="zh-CN" alt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</a:t>
            </a:r>
            <a:endParaRPr lang="zh-CN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54101" y="1169986"/>
            <a:ext cx="7652578" cy="3402014"/>
          </a:xfrm>
        </p:spPr>
        <p:txBody>
          <a:bodyPr/>
          <a:lstStyle/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rgbClr val="FF0000"/>
                </a:solidFill>
                <a:ea typeface="宋体" panose="02010600030101010101" pitchFamily="2" charset="-122"/>
              </a:rPr>
              <a:t>8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、下面程序运行后结果为：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public class Test{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public static void main(String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args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[ ]){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String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str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=new String("Java");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str.substring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(0,3);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str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+=“ Applet";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System.out.print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str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);          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}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课堂练习：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633" y="5897073"/>
            <a:ext cx="3720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宋体" charset="-122"/>
              </a:rPr>
              <a:t>答案</a:t>
            </a:r>
            <a:r>
              <a:rPr lang="en-US" altLang="zh-CN" sz="2800" dirty="0" smtClean="0">
                <a:solidFill>
                  <a:srgbClr val="FF0000"/>
                </a:solidFill>
                <a:latin typeface="宋体" charset="-122"/>
              </a:rPr>
              <a:t>: Java Applet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54101" y="1169986"/>
            <a:ext cx="7652578" cy="3402014"/>
          </a:xfrm>
        </p:spPr>
        <p:txBody>
          <a:bodyPr/>
          <a:lstStyle/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rgbClr val="FF0000"/>
                </a:solidFill>
                <a:ea typeface="宋体" panose="02010600030101010101" pitchFamily="2" charset="-122"/>
              </a:rPr>
              <a:t>9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、面程序运行后结果为：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public class Test{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public static void main(String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args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[ ]){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String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str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=new String("Java");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str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=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str.substring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(0,3);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str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+=“ Applet";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System.out.print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str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);          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}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课堂练习：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633" y="5897073"/>
            <a:ext cx="3720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宋体" charset="-122"/>
              </a:rPr>
              <a:t>答案</a:t>
            </a:r>
            <a:r>
              <a:rPr lang="en-US" altLang="zh-CN" sz="2800" dirty="0" smtClean="0">
                <a:solidFill>
                  <a:srgbClr val="FF0000"/>
                </a:solidFill>
                <a:latin typeface="宋体" charset="-122"/>
              </a:rPr>
              <a:t>: </a:t>
            </a:r>
            <a:r>
              <a:rPr lang="en-US" altLang="zh-CN" sz="2800" dirty="0" err="1" smtClean="0">
                <a:solidFill>
                  <a:srgbClr val="FF0000"/>
                </a:solidFill>
                <a:latin typeface="宋体" charset="-122"/>
              </a:rPr>
              <a:t>Jav</a:t>
            </a:r>
            <a:r>
              <a:rPr lang="en-US" altLang="zh-CN" sz="2800" dirty="0" smtClean="0">
                <a:solidFill>
                  <a:srgbClr val="FF0000"/>
                </a:solidFill>
                <a:latin typeface="宋体" charset="-122"/>
              </a:rPr>
              <a:t> Applet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1199455" y="1106746"/>
            <a:ext cx="5042319" cy="684940"/>
            <a:chOff x="720" y="1407"/>
            <a:chExt cx="4084" cy="444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720" y="1407"/>
              <a:ext cx="4084" cy="444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None/>
                <a:defRPr/>
              </a:pPr>
              <a:r>
                <a:rPr lang="zh-CN" altLang="en-US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三、数值型字符串转化为数值</a:t>
              </a:r>
              <a:endParaRPr lang="zh-CN" altLang="en-US" sz="2800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" name="Group 63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3" name="AutoShape 64"/>
              <p:cNvSpPr>
                <a:spLocks noChangeArrowheads="1"/>
              </p:cNvSpPr>
              <p:nvPr/>
            </p:nvSpPr>
            <p:spPr bwMode="gray">
              <a:xfrm>
                <a:off x="742" y="1736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4" name="AutoShape 65"/>
              <p:cNvSpPr>
                <a:spLocks noChangeArrowheads="1"/>
              </p:cNvSpPr>
              <p:nvPr/>
            </p:nvSpPr>
            <p:spPr bwMode="gray">
              <a:xfrm>
                <a:off x="742" y="1407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112243" y="3113008"/>
            <a:ext cx="7753461" cy="2997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None/>
            </a:pPr>
            <a:r>
              <a:rPr lang="zh-CN" altLang="en-US" sz="2800" dirty="0" smtClean="0">
                <a:solidFill>
                  <a:schemeClr val="tx1"/>
                </a:solidFill>
                <a:latin typeface="宋体" charset="-122"/>
              </a:rPr>
              <a:t>    使用</a:t>
            </a:r>
            <a:r>
              <a:rPr lang="en-US" altLang="zh-CN" sz="2800" dirty="0" err="1" smtClean="0">
                <a:solidFill>
                  <a:schemeClr val="tx1"/>
                </a:solidFill>
                <a:latin typeface="宋体" charset="-122"/>
              </a:rPr>
              <a:t>java.lang</a:t>
            </a:r>
            <a:r>
              <a:rPr lang="zh-CN" altLang="en-US" sz="2800" dirty="0" smtClean="0">
                <a:solidFill>
                  <a:schemeClr val="tx1"/>
                </a:solidFill>
                <a:latin typeface="宋体" charset="-122"/>
              </a:rPr>
              <a:t>包中的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Integer</a:t>
            </a:r>
            <a:r>
              <a:rPr lang="zh-CN" altLang="en-US" sz="2800" dirty="0" smtClean="0">
                <a:solidFill>
                  <a:schemeClr val="tx1"/>
                </a:solidFill>
                <a:latin typeface="宋体" charset="-122"/>
              </a:rPr>
              <a:t>、</a:t>
            </a:r>
            <a:r>
              <a:rPr lang="en-US" altLang="zh-CN" sz="2800" dirty="0" smtClean="0">
                <a:solidFill>
                  <a:schemeClr val="tx1"/>
                </a:solidFill>
                <a:latin typeface="宋体" charset="-122"/>
              </a:rPr>
              <a:t>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Byte</a:t>
            </a:r>
            <a:r>
              <a:rPr lang="zh-CN" altLang="en-US" sz="2800" dirty="0" smtClean="0">
                <a:solidFill>
                  <a:schemeClr val="tx1"/>
                </a:solidFill>
                <a:latin typeface="宋体" charset="-122"/>
              </a:rPr>
              <a:t>、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Short</a:t>
            </a:r>
            <a:r>
              <a:rPr lang="zh-CN" altLang="en-US" sz="2800" dirty="0" smtClean="0">
                <a:solidFill>
                  <a:schemeClr val="tx1"/>
                </a:solidFill>
                <a:latin typeface="宋体" charset="-122"/>
              </a:rPr>
              <a:t>、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Long</a:t>
            </a:r>
            <a:r>
              <a:rPr lang="zh-CN" altLang="en-US" sz="2800" dirty="0" smtClean="0">
                <a:solidFill>
                  <a:schemeClr val="tx1"/>
                </a:solidFill>
                <a:latin typeface="宋体" charset="-122"/>
              </a:rPr>
              <a:t>、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Float</a:t>
            </a:r>
            <a:r>
              <a:rPr lang="zh-CN" altLang="en-US" sz="2800" dirty="0" smtClean="0">
                <a:solidFill>
                  <a:schemeClr val="tx1"/>
                </a:solidFill>
                <a:latin typeface="宋体" charset="-122"/>
              </a:rPr>
              <a:t>、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Double</a:t>
            </a:r>
            <a:r>
              <a:rPr lang="zh-CN" altLang="en-US" sz="2800" dirty="0" smtClean="0">
                <a:solidFill>
                  <a:schemeClr val="tx1"/>
                </a:solidFill>
                <a:latin typeface="宋体" charset="-122"/>
              </a:rPr>
              <a:t>类调相应的类方法：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  <a:latin typeface="宋体" charset="-122"/>
              </a:rPr>
              <a:t> public </a:t>
            </a:r>
            <a:r>
              <a:rPr lang="en-US" altLang="zh-CN" sz="24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static</a:t>
            </a:r>
            <a:r>
              <a:rPr lang="en-US" altLang="zh-CN" sz="2400" dirty="0" smtClean="0">
                <a:solidFill>
                  <a:schemeClr val="tx1"/>
                </a:solidFill>
                <a:latin typeface="宋体" charset="-122"/>
              </a:rPr>
              <a:t>  </a:t>
            </a:r>
            <a:r>
              <a:rPr lang="en-US" altLang="zh-CN" sz="2400" dirty="0" err="1" smtClean="0">
                <a:solidFill>
                  <a:schemeClr val="tx1"/>
                </a:solidFill>
                <a:latin typeface="宋体" charset="-122"/>
              </a:rPr>
              <a:t>int</a:t>
            </a:r>
            <a:r>
              <a:rPr lang="en-US" altLang="zh-CN" sz="2400" dirty="0" smtClean="0">
                <a:solidFill>
                  <a:schemeClr val="tx1"/>
                </a:solidFill>
                <a:latin typeface="宋体" charset="-122"/>
              </a:rPr>
              <a:t>    </a:t>
            </a:r>
            <a:r>
              <a:rPr lang="en-US" altLang="zh-CN" sz="24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parseInt</a:t>
            </a:r>
            <a:r>
              <a:rPr lang="en-US" altLang="zh-CN" sz="2400" dirty="0" smtClean="0">
                <a:solidFill>
                  <a:schemeClr val="tx1"/>
                </a:solidFill>
                <a:latin typeface="宋体" charset="-122"/>
              </a:rPr>
              <a:t>(String s)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  <a:latin typeface="宋体" charset="-122"/>
              </a:rPr>
              <a:t> public </a:t>
            </a:r>
            <a:r>
              <a:rPr lang="en-US" altLang="zh-CN" sz="24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static</a:t>
            </a:r>
            <a:r>
              <a:rPr lang="en-US" altLang="zh-CN" sz="2400" dirty="0" smtClean="0">
                <a:solidFill>
                  <a:schemeClr val="tx1"/>
                </a:solidFill>
                <a:latin typeface="宋体" charset="-122"/>
              </a:rPr>
              <a:t>  byte   </a:t>
            </a:r>
            <a:r>
              <a:rPr lang="en-US" altLang="zh-CN" sz="24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parseByte</a:t>
            </a:r>
            <a:r>
              <a:rPr lang="en-US" altLang="zh-CN" sz="2400" dirty="0" smtClean="0">
                <a:solidFill>
                  <a:schemeClr val="tx1"/>
                </a:solidFill>
                <a:latin typeface="宋体" charset="-122"/>
              </a:rPr>
              <a:t>(String s)</a:t>
            </a:r>
            <a:endParaRPr lang="zh-CN" altLang="en-US" sz="2400" dirty="0" smtClean="0">
              <a:solidFill>
                <a:schemeClr val="tx1"/>
              </a:solidFill>
              <a:latin typeface="宋体" charset="-122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  <a:latin typeface="宋体" charset="-122"/>
              </a:rPr>
              <a:t> public </a:t>
            </a:r>
            <a:r>
              <a:rPr lang="en-US" altLang="zh-CN" sz="24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static</a:t>
            </a:r>
            <a:r>
              <a:rPr lang="en-US" altLang="zh-CN" sz="2400" dirty="0" smtClean="0">
                <a:solidFill>
                  <a:schemeClr val="tx1"/>
                </a:solidFill>
                <a:latin typeface="宋体" charset="-122"/>
              </a:rPr>
              <a:t>  short  </a:t>
            </a:r>
            <a:r>
              <a:rPr lang="en-US" altLang="zh-CN" sz="24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parseShort</a:t>
            </a:r>
            <a:r>
              <a:rPr lang="en-US" altLang="zh-CN" sz="2400" dirty="0" smtClean="0">
                <a:solidFill>
                  <a:schemeClr val="tx1"/>
                </a:solidFill>
                <a:latin typeface="宋体" charset="-122"/>
              </a:rPr>
              <a:t>(String s)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  <a:latin typeface="宋体" charset="-122"/>
              </a:rPr>
              <a:t> public </a:t>
            </a:r>
            <a:r>
              <a:rPr lang="en-US" altLang="zh-CN" sz="24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static</a:t>
            </a:r>
            <a:r>
              <a:rPr lang="en-US" altLang="zh-CN" sz="2400" dirty="0" smtClean="0">
                <a:solidFill>
                  <a:schemeClr val="tx1"/>
                </a:solidFill>
                <a:latin typeface="宋体" charset="-122"/>
              </a:rPr>
              <a:t>  long   </a:t>
            </a:r>
            <a:r>
              <a:rPr lang="en-US" altLang="zh-CN" sz="24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parseLong</a:t>
            </a:r>
            <a:r>
              <a:rPr lang="en-US" altLang="zh-CN" sz="2400" dirty="0" smtClean="0">
                <a:solidFill>
                  <a:schemeClr val="tx1"/>
                </a:solidFill>
                <a:latin typeface="宋体" charset="-122"/>
              </a:rPr>
              <a:t>(String s)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  <a:latin typeface="宋体" charset="-122"/>
              </a:rPr>
              <a:t> public </a:t>
            </a:r>
            <a:r>
              <a:rPr lang="en-US" altLang="zh-CN" sz="24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static </a:t>
            </a:r>
            <a:r>
              <a:rPr lang="en-US" altLang="zh-CN" sz="2400" dirty="0" smtClean="0">
                <a:solidFill>
                  <a:schemeClr val="tx1"/>
                </a:solidFill>
                <a:latin typeface="宋体" charset="-122"/>
              </a:rPr>
              <a:t> float  </a:t>
            </a:r>
            <a:r>
              <a:rPr lang="en-US" altLang="zh-CN" sz="24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parseFloat</a:t>
            </a:r>
            <a:r>
              <a:rPr lang="en-US" altLang="zh-CN" sz="2400" dirty="0" smtClean="0">
                <a:solidFill>
                  <a:schemeClr val="tx1"/>
                </a:solidFill>
                <a:latin typeface="宋体" charset="-122"/>
              </a:rPr>
              <a:t>(String s)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  <a:latin typeface="宋体" charset="-122"/>
              </a:rPr>
              <a:t> public </a:t>
            </a:r>
            <a:r>
              <a:rPr lang="en-US" altLang="zh-CN" sz="24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static</a:t>
            </a:r>
            <a:r>
              <a:rPr lang="en-US" altLang="zh-CN" sz="2400" dirty="0" smtClean="0">
                <a:solidFill>
                  <a:schemeClr val="tx1"/>
                </a:solidFill>
                <a:latin typeface="宋体" charset="-122"/>
              </a:rPr>
              <a:t>  double </a:t>
            </a:r>
            <a:r>
              <a:rPr lang="en-US" altLang="zh-CN" sz="24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parseDouble</a:t>
            </a:r>
            <a:r>
              <a:rPr lang="en-US" altLang="zh-CN" sz="2400" dirty="0" smtClean="0">
                <a:solidFill>
                  <a:schemeClr val="tx1"/>
                </a:solidFill>
                <a:latin typeface="宋体" charset="-122"/>
              </a:rPr>
              <a:t>(String s)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52000" y="1872000"/>
            <a:ext cx="735589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基本数据类型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调用自己的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类方法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，可将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数值型字符串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转化为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数值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092365" y="6220643"/>
            <a:ext cx="7753461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例如：</a:t>
            </a:r>
            <a:r>
              <a:rPr lang="en-US" altLang="zh-CN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int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 a=</a:t>
            </a:r>
            <a:r>
              <a:rPr lang="en-US" altLang="zh-CN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Integer.parseInt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(“123”);</a:t>
            </a:r>
          </a:p>
        </p:txBody>
      </p:sp>
    </p:spTree>
    <p:extLst>
      <p:ext uri="{BB962C8B-B14F-4D97-AF65-F5344CB8AC3E}">
        <p14:creationId xmlns:p14="http://schemas.microsoft.com/office/powerpoint/2010/main" xmlns="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1199456" y="1106746"/>
            <a:ext cx="4353206" cy="684940"/>
            <a:chOff x="720" y="1407"/>
            <a:chExt cx="4084" cy="444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720" y="1407"/>
              <a:ext cx="4084" cy="444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None/>
                <a:defRPr/>
              </a:pPr>
              <a:r>
                <a:rPr lang="zh-CN" altLang="en-US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四、将数字转化为字符串</a:t>
              </a:r>
              <a:endParaRPr lang="zh-CN" altLang="en-US" sz="2800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" name="Group 63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3" name="AutoShape 64"/>
              <p:cNvSpPr>
                <a:spLocks noChangeArrowheads="1"/>
              </p:cNvSpPr>
              <p:nvPr/>
            </p:nvSpPr>
            <p:spPr bwMode="gray">
              <a:xfrm>
                <a:off x="742" y="1736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4" name="AutoShape 65"/>
              <p:cNvSpPr>
                <a:spLocks noChangeArrowheads="1"/>
              </p:cNvSpPr>
              <p:nvPr/>
            </p:nvSpPr>
            <p:spPr bwMode="gray">
              <a:xfrm>
                <a:off x="742" y="1407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218260" y="2993739"/>
            <a:ext cx="7753461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  <a:latin typeface="宋体" charset="-122"/>
              </a:rPr>
              <a:t> public </a:t>
            </a:r>
            <a:r>
              <a:rPr lang="en-US" altLang="zh-CN" sz="24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static</a:t>
            </a:r>
            <a:r>
              <a:rPr lang="en-US" altLang="zh-CN" sz="2400" dirty="0" smtClean="0">
                <a:solidFill>
                  <a:schemeClr val="tx1"/>
                </a:solidFill>
                <a:latin typeface="宋体" charset="-122"/>
              </a:rPr>
              <a:t> String </a:t>
            </a:r>
            <a:r>
              <a:rPr lang="en-US" altLang="zh-CN" sz="24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valueOf</a:t>
            </a:r>
            <a:r>
              <a:rPr lang="zh-CN" altLang="en-US" sz="2400" dirty="0" smtClean="0">
                <a:solidFill>
                  <a:schemeClr val="tx1"/>
                </a:solidFill>
                <a:latin typeface="宋体" charset="-122"/>
              </a:rPr>
              <a:t>（</a:t>
            </a:r>
            <a:r>
              <a:rPr lang="en-US" altLang="zh-CN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byte n</a:t>
            </a:r>
            <a:r>
              <a:rPr lang="zh-CN" altLang="en-US" sz="2400" dirty="0" smtClean="0">
                <a:solidFill>
                  <a:schemeClr val="tx1"/>
                </a:solidFill>
                <a:latin typeface="宋体" charset="-122"/>
              </a:rPr>
              <a:t>）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宋体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宋体" charset="-122"/>
              </a:rPr>
              <a:t>public </a:t>
            </a:r>
            <a:r>
              <a:rPr lang="en-US" altLang="zh-CN" sz="24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static</a:t>
            </a:r>
            <a:r>
              <a:rPr lang="en-US" altLang="zh-CN" sz="2400" dirty="0" smtClean="0">
                <a:solidFill>
                  <a:schemeClr val="tx1"/>
                </a:solidFill>
                <a:latin typeface="宋体" charset="-122"/>
              </a:rPr>
              <a:t> String </a:t>
            </a:r>
            <a:r>
              <a:rPr lang="en-US" altLang="zh-CN" sz="24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valueOf</a:t>
            </a:r>
            <a:r>
              <a:rPr lang="zh-CN" altLang="en-US" sz="2400" dirty="0" smtClean="0">
                <a:solidFill>
                  <a:schemeClr val="tx1"/>
                </a:solidFill>
                <a:latin typeface="宋体" charset="-122"/>
              </a:rPr>
              <a:t>（</a:t>
            </a:r>
            <a:r>
              <a:rPr lang="en-US" altLang="zh-CN" sz="24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 n</a:t>
            </a:r>
            <a:r>
              <a:rPr lang="zh-CN" altLang="en-US" sz="2400" dirty="0" smtClean="0">
                <a:solidFill>
                  <a:schemeClr val="tx1"/>
                </a:solidFill>
                <a:latin typeface="宋体" charset="-122"/>
              </a:rPr>
              <a:t>）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宋体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宋体" charset="-122"/>
              </a:rPr>
              <a:t>public </a:t>
            </a:r>
            <a:r>
              <a:rPr lang="en-US" altLang="zh-CN" sz="24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static</a:t>
            </a:r>
            <a:r>
              <a:rPr lang="en-US" altLang="zh-CN" sz="2400" dirty="0" smtClean="0">
                <a:solidFill>
                  <a:schemeClr val="tx1"/>
                </a:solidFill>
                <a:latin typeface="宋体" charset="-122"/>
              </a:rPr>
              <a:t> String </a:t>
            </a:r>
            <a:r>
              <a:rPr lang="en-US" altLang="zh-CN" sz="24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valueOf</a:t>
            </a:r>
            <a:r>
              <a:rPr lang="zh-CN" altLang="en-US" sz="2400" dirty="0" smtClean="0">
                <a:solidFill>
                  <a:schemeClr val="tx1"/>
                </a:solidFill>
                <a:latin typeface="宋体" charset="-122"/>
              </a:rPr>
              <a:t>（</a:t>
            </a:r>
            <a:r>
              <a:rPr lang="en-US" altLang="zh-CN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long n</a:t>
            </a:r>
            <a:r>
              <a:rPr lang="zh-CN" altLang="en-US" sz="2400" dirty="0" smtClean="0">
                <a:solidFill>
                  <a:schemeClr val="tx1"/>
                </a:solidFill>
                <a:latin typeface="宋体" charset="-122"/>
              </a:rPr>
              <a:t>）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宋体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宋体" charset="-122"/>
              </a:rPr>
              <a:t>public </a:t>
            </a:r>
            <a:r>
              <a:rPr lang="en-US" altLang="zh-CN" sz="24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static</a:t>
            </a:r>
            <a:r>
              <a:rPr lang="en-US" altLang="zh-CN" sz="2400" dirty="0" smtClean="0">
                <a:solidFill>
                  <a:schemeClr val="tx1"/>
                </a:solidFill>
                <a:latin typeface="宋体" charset="-122"/>
              </a:rPr>
              <a:t> String </a:t>
            </a:r>
            <a:r>
              <a:rPr lang="en-US" altLang="zh-CN" sz="24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valueOf</a:t>
            </a:r>
            <a:r>
              <a:rPr lang="zh-CN" altLang="en-US" sz="2400" dirty="0" smtClean="0">
                <a:solidFill>
                  <a:schemeClr val="tx1"/>
                </a:solidFill>
                <a:latin typeface="宋体" charset="-122"/>
              </a:rPr>
              <a:t>（</a:t>
            </a:r>
            <a:r>
              <a:rPr lang="en-US" altLang="zh-CN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float n</a:t>
            </a:r>
            <a:r>
              <a:rPr lang="zh-CN" altLang="en-US" sz="2400" dirty="0" smtClean="0">
                <a:solidFill>
                  <a:schemeClr val="tx1"/>
                </a:solidFill>
                <a:latin typeface="宋体" charset="-122"/>
              </a:rPr>
              <a:t>）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宋体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宋体" charset="-122"/>
              </a:rPr>
              <a:t>public </a:t>
            </a:r>
            <a:r>
              <a:rPr lang="en-US" altLang="zh-CN" sz="24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static</a:t>
            </a:r>
            <a:r>
              <a:rPr lang="en-US" altLang="zh-CN" sz="2400" dirty="0" smtClean="0">
                <a:solidFill>
                  <a:schemeClr val="tx1"/>
                </a:solidFill>
                <a:latin typeface="宋体" charset="-122"/>
              </a:rPr>
              <a:t> String </a:t>
            </a:r>
            <a:r>
              <a:rPr lang="en-US" altLang="zh-CN" sz="24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valueOf</a:t>
            </a:r>
            <a:r>
              <a:rPr lang="zh-CN" altLang="en-US" sz="2400" dirty="0" smtClean="0">
                <a:solidFill>
                  <a:schemeClr val="tx1"/>
                </a:solidFill>
                <a:latin typeface="宋体" charset="-122"/>
              </a:rPr>
              <a:t>（</a:t>
            </a:r>
            <a:r>
              <a:rPr lang="en-US" altLang="zh-CN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double n</a:t>
            </a:r>
            <a:r>
              <a:rPr lang="zh-CN" altLang="en-US" sz="2400" dirty="0" smtClean="0">
                <a:solidFill>
                  <a:schemeClr val="tx1"/>
                </a:solidFill>
                <a:latin typeface="宋体" charset="-122"/>
              </a:rPr>
              <a:t>）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52000" y="1872000"/>
            <a:ext cx="735589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使用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String 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的下列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类方法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，可将数字转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化为字符串。</a:t>
            </a:r>
            <a:endParaRPr lang="en-US" altLang="zh-CN" sz="28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045982" y="5107460"/>
            <a:ext cx="7753461" cy="1495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宋体" charset="-122"/>
              </a:rPr>
              <a:t>例如：</a:t>
            </a:r>
            <a:r>
              <a:rPr lang="en-US" altLang="zh-CN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String </a:t>
            </a:r>
            <a:r>
              <a:rPr lang="en-US" altLang="zh-CN" sz="24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str</a:t>
            </a:r>
            <a:r>
              <a:rPr lang="en-US" altLang="zh-CN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=</a:t>
            </a:r>
            <a:r>
              <a:rPr lang="en-US" altLang="zh-CN" sz="24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String.valueOf</a:t>
            </a:r>
            <a:r>
              <a:rPr lang="en-US" altLang="zh-CN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(12313.9876);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宋体" charset="-122"/>
              </a:rPr>
              <a:t>      </a:t>
            </a:r>
            <a:r>
              <a:rPr lang="en-US" altLang="zh-CN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float x=123.987f;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      String temp=</a:t>
            </a:r>
            <a:r>
              <a:rPr lang="en-US" altLang="zh-CN" sz="24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String.valueOf</a:t>
            </a:r>
            <a:r>
              <a:rPr lang="en-US" altLang="zh-CN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(x);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或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    </a:t>
            </a:r>
            <a:r>
              <a:rPr lang="en-US" altLang="zh-CN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String temp=x+””; </a:t>
            </a:r>
          </a:p>
        </p:txBody>
      </p:sp>
    </p:spTree>
    <p:extLst>
      <p:ext uri="{BB962C8B-B14F-4D97-AF65-F5344CB8AC3E}">
        <p14:creationId xmlns:p14="http://schemas.microsoft.com/office/powerpoint/2010/main" xmlns="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1199456" y="1106746"/>
            <a:ext cx="4035153" cy="684940"/>
            <a:chOff x="720" y="1407"/>
            <a:chExt cx="4084" cy="444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720" y="1407"/>
              <a:ext cx="4084" cy="444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None/>
                <a:defRPr/>
              </a:pPr>
              <a:r>
                <a:rPr lang="zh-CN" altLang="en-US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五、字符串与字符数组</a:t>
              </a:r>
              <a:endParaRPr lang="zh-CN" altLang="en-US" sz="2800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" name="Group 63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3" name="AutoShape 64"/>
              <p:cNvSpPr>
                <a:spLocks noChangeArrowheads="1"/>
              </p:cNvSpPr>
              <p:nvPr/>
            </p:nvSpPr>
            <p:spPr bwMode="gray">
              <a:xfrm>
                <a:off x="742" y="1736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4" name="AutoShape 65"/>
              <p:cNvSpPr>
                <a:spLocks noChangeArrowheads="1"/>
              </p:cNvSpPr>
              <p:nvPr/>
            </p:nvSpPr>
            <p:spPr bwMode="gray">
              <a:xfrm>
                <a:off x="742" y="1407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138749" y="4611231"/>
            <a:ext cx="74581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hlinkClick r:id="rId3" action="ppaction://hlinkfile"/>
              </a:rPr>
              <a:t>例子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hlinkClick r:id="rId3" action="ppaction://hlinkfile"/>
              </a:rPr>
              <a:t>5-2</a:t>
            </a:r>
            <a:endParaRPr lang="en-US" altLang="zh-CN" sz="2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52000" y="1872000"/>
            <a:ext cx="7355896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public  char[]  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toCharArray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该方法可以初始化一个字符数组，该数组的长度与字符串的长度相等，并将字符串对象的全部字符复制到该数组中。如：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char[] c=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en-US" altLang="zh-CN" sz="28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s.toCharArray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</a:t>
            </a:r>
            <a:endParaRPr lang="zh-CN" altLang="en-US" sz="2800" dirty="0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7" name="Rectangle 77"/>
          <p:cNvSpPr>
            <a:spLocks noChangeArrowheads="1"/>
          </p:cNvSpPr>
          <p:nvPr/>
        </p:nvSpPr>
        <p:spPr bwMode="auto">
          <a:xfrm>
            <a:off x="1060146" y="1788370"/>
            <a:ext cx="7400357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    </a:t>
            </a: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endParaRPr lang="zh-CN" altLang="en-US" sz="2800" dirty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组合 19">
            <a:extLst>
              <a:ext uri="{FF2B5EF4-FFF2-40B4-BE49-F238E27FC236}">
                <a16:creationId xmlns:a16="http://schemas.microsoft.com/office/drawing/2014/main" xmlns="" id="{F09C6B24-486E-4649-8504-BAD153CC1861}"/>
              </a:ext>
            </a:extLst>
          </p:cNvPr>
          <p:cNvGrpSpPr/>
          <p:nvPr/>
        </p:nvGrpSpPr>
        <p:grpSpPr>
          <a:xfrm>
            <a:off x="1387016" y="1180623"/>
            <a:ext cx="7068140" cy="3299616"/>
            <a:chOff x="1956494" y="3492500"/>
            <a:chExt cx="6496050" cy="7373127"/>
          </a:xfrm>
        </p:grpSpPr>
        <p:grpSp>
          <p:nvGrpSpPr>
            <p:cNvPr id="3" name="Group 73"/>
            <p:cNvGrpSpPr>
              <a:grpSpLocks/>
            </p:cNvGrpSpPr>
            <p:nvPr/>
          </p:nvGrpSpPr>
          <p:grpSpPr bwMode="auto">
            <a:xfrm>
              <a:off x="1956494" y="3492500"/>
              <a:ext cx="6496050" cy="6630510"/>
              <a:chOff x="665" y="1344"/>
              <a:chExt cx="2112" cy="5458"/>
            </a:xfrm>
          </p:grpSpPr>
          <p:sp>
            <p:nvSpPr>
              <p:cNvPr id="8" name="AutoShape 74"/>
              <p:cNvSpPr>
                <a:spLocks noChangeArrowheads="1"/>
              </p:cNvSpPr>
              <p:nvPr/>
            </p:nvSpPr>
            <p:spPr bwMode="gray">
              <a:xfrm>
                <a:off x="665" y="2208"/>
                <a:ext cx="2112" cy="4594"/>
              </a:xfrm>
              <a:prstGeom prst="roundRect">
                <a:avLst>
                  <a:gd name="adj" fmla="val 10347"/>
                </a:avLst>
              </a:prstGeom>
              <a:gradFill rotWithShape="1">
                <a:gsLst>
                  <a:gs pos="0">
                    <a:srgbClr val="CCECFF"/>
                  </a:gs>
                  <a:gs pos="100000">
                    <a:srgbClr val="FFFFFF"/>
                  </a:gs>
                </a:gsLst>
                <a:lin ang="18900000" scaled="1"/>
              </a:gradFill>
              <a:ln w="50800">
                <a:solidFill>
                  <a:srgbClr val="7099E2"/>
                </a:solidFill>
                <a:round/>
                <a:headEnd/>
                <a:tailEnd/>
              </a:ln>
              <a:effectLst>
                <a:outerShdw dist="107763" dir="2700000" algn="ctr" rotWithShape="0">
                  <a:srgbClr val="C0C0C0">
                    <a:alpha val="50000"/>
                  </a:srgbClr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85000"/>
                  <a:buFont typeface="Wingdings" panose="05000000000000000000" pitchFamily="2" charset="2"/>
                  <a:buChar char="£"/>
                  <a:defRPr sz="3200" b="1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105000"/>
                  <a:buChar char="•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" name="Freeform 76"/>
              <p:cNvSpPr>
                <a:spLocks/>
              </p:cNvSpPr>
              <p:nvPr/>
            </p:nvSpPr>
            <p:spPr bwMode="gray">
              <a:xfrm>
                <a:off x="2425" y="1344"/>
                <a:ext cx="233" cy="254"/>
              </a:xfrm>
              <a:custGeom>
                <a:avLst/>
                <a:gdLst>
                  <a:gd name="T0" fmla="*/ 67 w 267"/>
                  <a:gd name="T1" fmla="*/ 0 h 292"/>
                  <a:gd name="T2" fmla="*/ 81 w 267"/>
                  <a:gd name="T3" fmla="*/ 3 h 292"/>
                  <a:gd name="T4" fmla="*/ 93 w 267"/>
                  <a:gd name="T5" fmla="*/ 6 h 292"/>
                  <a:gd name="T6" fmla="*/ 106 w 267"/>
                  <a:gd name="T7" fmla="*/ 13 h 292"/>
                  <a:gd name="T8" fmla="*/ 116 w 267"/>
                  <a:gd name="T9" fmla="*/ 21 h 292"/>
                  <a:gd name="T10" fmla="*/ 124 w 267"/>
                  <a:gd name="T11" fmla="*/ 32 h 292"/>
                  <a:gd name="T12" fmla="*/ 129 w 267"/>
                  <a:gd name="T13" fmla="*/ 43 h 292"/>
                  <a:gd name="T14" fmla="*/ 134 w 267"/>
                  <a:gd name="T15" fmla="*/ 58 h 292"/>
                  <a:gd name="T16" fmla="*/ 134 w 267"/>
                  <a:gd name="T17" fmla="*/ 73 h 292"/>
                  <a:gd name="T18" fmla="*/ 134 w 267"/>
                  <a:gd name="T19" fmla="*/ 87 h 292"/>
                  <a:gd name="T20" fmla="*/ 129 w 267"/>
                  <a:gd name="T21" fmla="*/ 102 h 292"/>
                  <a:gd name="T22" fmla="*/ 124 w 267"/>
                  <a:gd name="T23" fmla="*/ 113 h 292"/>
                  <a:gd name="T24" fmla="*/ 116 w 267"/>
                  <a:gd name="T25" fmla="*/ 124 h 292"/>
                  <a:gd name="T26" fmla="*/ 106 w 267"/>
                  <a:gd name="T27" fmla="*/ 133 h 292"/>
                  <a:gd name="T28" fmla="*/ 93 w 267"/>
                  <a:gd name="T29" fmla="*/ 139 h 292"/>
                  <a:gd name="T30" fmla="*/ 81 w 267"/>
                  <a:gd name="T31" fmla="*/ 144 h 292"/>
                  <a:gd name="T32" fmla="*/ 67 w 267"/>
                  <a:gd name="T33" fmla="*/ 145 h 292"/>
                  <a:gd name="T34" fmla="*/ 52 w 267"/>
                  <a:gd name="T35" fmla="*/ 144 h 292"/>
                  <a:gd name="T36" fmla="*/ 38 w 267"/>
                  <a:gd name="T37" fmla="*/ 138 h 292"/>
                  <a:gd name="T38" fmla="*/ 26 w 267"/>
                  <a:gd name="T39" fmla="*/ 130 h 292"/>
                  <a:gd name="T40" fmla="*/ 15 w 267"/>
                  <a:gd name="T41" fmla="*/ 118 h 292"/>
                  <a:gd name="T42" fmla="*/ 7 w 267"/>
                  <a:gd name="T43" fmla="*/ 104 h 292"/>
                  <a:gd name="T44" fmla="*/ 3 w 267"/>
                  <a:gd name="T45" fmla="*/ 89 h 292"/>
                  <a:gd name="T46" fmla="*/ 0 w 267"/>
                  <a:gd name="T47" fmla="*/ 73 h 292"/>
                  <a:gd name="T48" fmla="*/ 3 w 267"/>
                  <a:gd name="T49" fmla="*/ 56 h 292"/>
                  <a:gd name="T50" fmla="*/ 7 w 267"/>
                  <a:gd name="T51" fmla="*/ 40 h 292"/>
                  <a:gd name="T52" fmla="*/ 15 w 267"/>
                  <a:gd name="T53" fmla="*/ 27 h 292"/>
                  <a:gd name="T54" fmla="*/ 26 w 267"/>
                  <a:gd name="T55" fmla="*/ 16 h 292"/>
                  <a:gd name="T56" fmla="*/ 38 w 267"/>
                  <a:gd name="T57" fmla="*/ 7 h 292"/>
                  <a:gd name="T58" fmla="*/ 52 w 267"/>
                  <a:gd name="T59" fmla="*/ 3 h 292"/>
                  <a:gd name="T60" fmla="*/ 67 w 267"/>
                  <a:gd name="T61" fmla="*/ 0 h 292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267" h="292">
                    <a:moveTo>
                      <a:pt x="133" y="0"/>
                    </a:moveTo>
                    <a:lnTo>
                      <a:pt x="161" y="3"/>
                    </a:lnTo>
                    <a:lnTo>
                      <a:pt x="186" y="12"/>
                    </a:lnTo>
                    <a:lnTo>
                      <a:pt x="209" y="25"/>
                    </a:lnTo>
                    <a:lnTo>
                      <a:pt x="228" y="42"/>
                    </a:lnTo>
                    <a:lnTo>
                      <a:pt x="245" y="64"/>
                    </a:lnTo>
                    <a:lnTo>
                      <a:pt x="257" y="88"/>
                    </a:lnTo>
                    <a:lnTo>
                      <a:pt x="265" y="116"/>
                    </a:lnTo>
                    <a:lnTo>
                      <a:pt x="267" y="146"/>
                    </a:lnTo>
                    <a:lnTo>
                      <a:pt x="265" y="175"/>
                    </a:lnTo>
                    <a:lnTo>
                      <a:pt x="257" y="203"/>
                    </a:lnTo>
                    <a:lnTo>
                      <a:pt x="245" y="227"/>
                    </a:lnTo>
                    <a:lnTo>
                      <a:pt x="228" y="249"/>
                    </a:lnTo>
                    <a:lnTo>
                      <a:pt x="209" y="267"/>
                    </a:lnTo>
                    <a:lnTo>
                      <a:pt x="186" y="281"/>
                    </a:lnTo>
                    <a:lnTo>
                      <a:pt x="161" y="289"/>
                    </a:lnTo>
                    <a:lnTo>
                      <a:pt x="133" y="292"/>
                    </a:lnTo>
                    <a:lnTo>
                      <a:pt x="103" y="288"/>
                    </a:lnTo>
                    <a:lnTo>
                      <a:pt x="75" y="277"/>
                    </a:lnTo>
                    <a:lnTo>
                      <a:pt x="51" y="260"/>
                    </a:lnTo>
                    <a:lnTo>
                      <a:pt x="29" y="237"/>
                    </a:lnTo>
                    <a:lnTo>
                      <a:pt x="13" y="210"/>
                    </a:lnTo>
                    <a:lnTo>
                      <a:pt x="4" y="178"/>
                    </a:lnTo>
                    <a:lnTo>
                      <a:pt x="0" y="146"/>
                    </a:lnTo>
                    <a:lnTo>
                      <a:pt x="4" y="113"/>
                    </a:lnTo>
                    <a:lnTo>
                      <a:pt x="13" y="81"/>
                    </a:lnTo>
                    <a:lnTo>
                      <a:pt x="29" y="54"/>
                    </a:lnTo>
                    <a:lnTo>
                      <a:pt x="51" y="32"/>
                    </a:lnTo>
                    <a:lnTo>
                      <a:pt x="75" y="14"/>
                    </a:lnTo>
                    <a:lnTo>
                      <a:pt x="103" y="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7099E2"/>
              </a:solidFill>
              <a:ln>
                <a:noFill/>
              </a:ln>
              <a:effectLst>
                <a:outerShdw dist="91581" dir="3378596" algn="ctr" rotWithShape="0">
                  <a:srgbClr val="C0C0C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F7F16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" name="Text Box 78"/>
            <p:cNvSpPr txBox="1">
              <a:spLocks noChangeArrowheads="1"/>
            </p:cNvSpPr>
            <p:nvPr/>
          </p:nvSpPr>
          <p:spPr bwMode="gray">
            <a:xfrm>
              <a:off x="2139109" y="4882295"/>
              <a:ext cx="6115937" cy="5983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None/>
              </a:pPr>
              <a:r>
                <a:rPr lang="zh-CN" altLang="en-US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      和</a:t>
              </a:r>
              <a:r>
                <a:rPr lang="en-US" altLang="zh-CN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String</a:t>
              </a:r>
              <a:r>
                <a:rPr lang="zh-CN" altLang="en-US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类创建的字符串对象不可修改不同，</a:t>
              </a:r>
              <a:r>
                <a:rPr lang="en-US" altLang="zh-CN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StringBuffer</a:t>
              </a:r>
              <a:r>
                <a:rPr lang="zh-CN" altLang="en-US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类创建的字符串序列</a:t>
              </a:r>
              <a:r>
                <a:rPr lang="zh-CN" altLang="en-US" sz="28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可修改</a:t>
              </a:r>
              <a:r>
                <a:rPr lang="zh-CN" altLang="en-US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，即该类的对象的实体的内存空间可以自动的改变大小，便于存放一个</a:t>
              </a:r>
              <a:r>
                <a:rPr lang="zh-CN" altLang="en-US" sz="28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可变的字符串</a:t>
              </a:r>
              <a:r>
                <a:rPr lang="zh-CN" altLang="en-US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。</a:t>
              </a:r>
            </a:p>
            <a:p>
              <a:pPr>
                <a:spcBef>
                  <a:spcPct val="0"/>
                </a:spcBef>
                <a:buSzTx/>
                <a:buNone/>
              </a:pPr>
              <a:endPara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0" name="Rectangle 72"/>
          <p:cNvSpPr>
            <a:spLocks noGrp="1" noChangeArrowheads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ea typeface="宋体" panose="02010600030101010101" pitchFamily="2" charset="-122"/>
              </a:rPr>
              <a:t>二、</a:t>
            </a:r>
            <a:r>
              <a:rPr lang="en-US" altLang="zh-CN" sz="3600" dirty="0" smtClean="0">
                <a:ea typeface="宋体" panose="02010600030101010101" pitchFamily="2" charset="-122"/>
              </a:rPr>
              <a:t>StringBuffer</a:t>
            </a:r>
            <a:r>
              <a:rPr lang="zh-CN" altLang="en-US" sz="3600" dirty="0" smtClean="0">
                <a:ea typeface="宋体" panose="02010600030101010101" pitchFamily="2" charset="-122"/>
              </a:rPr>
              <a:t>类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6717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52000" y="1872000"/>
            <a:ext cx="73558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1. 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StringBuffer()</a:t>
            </a:r>
          </a:p>
        </p:txBody>
      </p:sp>
      <p:grpSp>
        <p:nvGrpSpPr>
          <p:cNvPr id="9" name="Group 61"/>
          <p:cNvGrpSpPr>
            <a:grpSpLocks/>
          </p:cNvGrpSpPr>
          <p:nvPr/>
        </p:nvGrpSpPr>
        <p:grpSpPr bwMode="auto">
          <a:xfrm>
            <a:off x="1199456" y="1106746"/>
            <a:ext cx="5453135" cy="684940"/>
            <a:chOff x="720" y="1407"/>
            <a:chExt cx="4084" cy="444"/>
          </a:xfrm>
        </p:grpSpPr>
        <p:sp>
          <p:nvSpPr>
            <p:cNvPr id="10" name="AutoShape 62"/>
            <p:cNvSpPr>
              <a:spLocks noChangeArrowheads="1"/>
            </p:cNvSpPr>
            <p:nvPr/>
          </p:nvSpPr>
          <p:spPr bwMode="gray">
            <a:xfrm>
              <a:off x="720" y="1407"/>
              <a:ext cx="4084" cy="444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None/>
                <a:defRPr/>
              </a:pPr>
              <a:r>
                <a:rPr lang="zh-CN" altLang="en-US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一、</a:t>
              </a:r>
              <a:r>
                <a:rPr lang="en-US" altLang="zh-CN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 StringBuffer</a:t>
              </a:r>
              <a:r>
                <a:rPr lang="zh-CN" altLang="en-US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类的构造方法</a:t>
              </a:r>
              <a:endParaRPr lang="zh-CN" altLang="en-US" sz="2800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11" name="Group 63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12" name="AutoShape 64"/>
              <p:cNvSpPr>
                <a:spLocks noChangeArrowheads="1"/>
              </p:cNvSpPr>
              <p:nvPr/>
            </p:nvSpPr>
            <p:spPr bwMode="gray">
              <a:xfrm>
                <a:off x="742" y="1736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3" name="AutoShape 65"/>
              <p:cNvSpPr>
                <a:spLocks noChangeArrowheads="1"/>
              </p:cNvSpPr>
              <p:nvPr/>
            </p:nvSpPr>
            <p:spPr bwMode="gray">
              <a:xfrm>
                <a:off x="742" y="1407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152000" y="2501478"/>
            <a:ext cx="7501671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无参数的构造方法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创建一个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StringBuffer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对象后，分配给该对象实体的初始容量为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16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个字符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。当该对象实体存放的字符序列的长度大于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16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时，实体的容量自动增加。</a:t>
            </a:r>
            <a:endParaRPr lang="zh-CN" altLang="en-US" sz="2800" dirty="0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152000" y="4500000"/>
            <a:ext cx="750167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StringBuffer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对象可以通过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length()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方法获取实体中存放的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字符序列的长度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，通过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capacity()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方法获取当前实体的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实际容量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  <a:endParaRPr lang="zh-CN" altLang="en-US" sz="2800" dirty="0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52000" y="1116000"/>
            <a:ext cx="73558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2.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StringBuffer(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size)</a:t>
            </a: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152001" y="1728000"/>
            <a:ext cx="722337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该构造方法创建一个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StringBuffer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对象后，分配给该对象实体的初始容量为参数</a:t>
            </a:r>
            <a:r>
              <a:rPr lang="en-US" altLang="zh-CN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size 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指定的字符个数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，当该对象实体存放的字符序列的长度大于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size 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个字符时，实体的容量自动增加。</a:t>
            </a: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152001" y="4320000"/>
            <a:ext cx="721012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该构造方法创建一个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StringBuffer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对象后，分配给该对象实体的初始容量为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参数字符串</a:t>
            </a:r>
            <a:r>
              <a:rPr lang="en-US" altLang="zh-CN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</a:t>
            </a:r>
            <a:r>
              <a:rPr lang="zh-CN" altLang="en-US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的长度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额外再</a:t>
            </a:r>
            <a:r>
              <a:rPr lang="zh-CN" altLang="en-US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加</a:t>
            </a:r>
            <a:r>
              <a:rPr lang="en-US" altLang="zh-CN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16</a:t>
            </a:r>
            <a:r>
              <a:rPr lang="zh-CN" altLang="en-US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个字符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。当该对象的实体存放的字符序列的长度增加时，实体的容量自动增加。</a:t>
            </a:r>
            <a:endParaRPr lang="zh-CN" altLang="en-US" sz="2400" dirty="0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152000" y="3708000"/>
            <a:ext cx="73558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3.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StringBuffer(String s)</a:t>
            </a:r>
          </a:p>
        </p:txBody>
      </p:sp>
    </p:spTree>
    <p:extLst>
      <p:ext uri="{BB962C8B-B14F-4D97-AF65-F5344CB8AC3E}">
        <p14:creationId xmlns:p14="http://schemas.microsoft.com/office/powerpoint/2010/main" xmlns="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5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1199455" y="1106746"/>
            <a:ext cx="5413379" cy="684940"/>
            <a:chOff x="720" y="1407"/>
            <a:chExt cx="4084" cy="444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720" y="1407"/>
              <a:ext cx="4084" cy="444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None/>
                <a:defRPr/>
              </a:pPr>
              <a:r>
                <a:rPr lang="zh-CN" altLang="en-US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二、</a:t>
              </a:r>
              <a:r>
                <a:rPr lang="en-US" altLang="zh-CN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 StringBuffer</a:t>
              </a:r>
              <a:r>
                <a:rPr lang="zh-CN" altLang="en-US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类的常用方法</a:t>
              </a:r>
              <a:endParaRPr lang="zh-CN" altLang="en-US" sz="2800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" name="Group 63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3" name="AutoShape 64"/>
              <p:cNvSpPr>
                <a:spLocks noChangeArrowheads="1"/>
              </p:cNvSpPr>
              <p:nvPr/>
            </p:nvSpPr>
            <p:spPr bwMode="gray">
              <a:xfrm>
                <a:off x="742" y="1736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4" name="AutoShape 65"/>
              <p:cNvSpPr>
                <a:spLocks noChangeArrowheads="1"/>
              </p:cNvSpPr>
              <p:nvPr/>
            </p:nvSpPr>
            <p:spPr bwMode="gray">
              <a:xfrm>
                <a:off x="742" y="1407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112244" y="4147405"/>
            <a:ext cx="745815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2.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public StringBuffer reverse()</a:t>
            </a: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将该对象实体中的字符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翻转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，并返回当前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对象的引用。如：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s1.reverse()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25495" y="1885252"/>
            <a:ext cx="735589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1.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append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（）（有很多重载）</a:t>
            </a:r>
            <a:endParaRPr lang="en-US" altLang="zh-CN" sz="28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将其它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Java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类型数据转化为字符串后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再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追加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到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StringBuffer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对象中。如：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s1.append(s2)</a:t>
            </a:r>
            <a:endParaRPr lang="zh-CN" altLang="en-US" sz="2800" dirty="0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152000" y="3996000"/>
            <a:ext cx="7458157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4.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void 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setCharAt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(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n , char 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ch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 </a:t>
            </a: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将当前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StringBuffer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对象实体中的字符串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位置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处的字符用参数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ch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指定的字符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替换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的值必须是非负的，并且小于当前对象实体中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字符串序列的长度。如：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s1. </a:t>
            </a:r>
            <a:r>
              <a:rPr lang="en-US" altLang="zh-CN" sz="28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setCharAt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(2,’a’)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52000" y="1116626"/>
            <a:ext cx="735589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3.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char 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charAt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n)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</a:t>
            </a:r>
            <a:endParaRPr lang="en-US" altLang="zh-CN" sz="2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得到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参数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指定位置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上的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单个字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符。当前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对象实体中的字符串序列的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第一个位置为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0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第二个位置为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，依次类推。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的值必须是非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负的，并且小于当前对象实体中字符串序列的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长度。如：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char c=s1.charAt(1)</a:t>
            </a:r>
            <a:endParaRPr lang="zh-CN" altLang="en-US" sz="2800" dirty="0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7" name="Rectangle 77"/>
          <p:cNvSpPr>
            <a:spLocks noChangeArrowheads="1"/>
          </p:cNvSpPr>
          <p:nvPr/>
        </p:nvSpPr>
        <p:spPr bwMode="auto">
          <a:xfrm>
            <a:off x="1060146" y="1788370"/>
            <a:ext cx="7400357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    </a:t>
            </a: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endParaRPr lang="zh-CN" altLang="en-US" sz="2800" dirty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组合 19">
            <a:extLst>
              <a:ext uri="{FF2B5EF4-FFF2-40B4-BE49-F238E27FC236}">
                <a16:creationId xmlns:a16="http://schemas.microsoft.com/office/drawing/2014/main" xmlns="" id="{F09C6B24-486E-4649-8504-BAD153CC1861}"/>
              </a:ext>
            </a:extLst>
          </p:cNvPr>
          <p:cNvGrpSpPr/>
          <p:nvPr/>
        </p:nvGrpSpPr>
        <p:grpSpPr>
          <a:xfrm>
            <a:off x="1360243" y="1180623"/>
            <a:ext cx="7068140" cy="2868729"/>
            <a:chOff x="1931888" y="3492500"/>
            <a:chExt cx="6496050" cy="6410291"/>
          </a:xfrm>
        </p:grpSpPr>
        <p:grpSp>
          <p:nvGrpSpPr>
            <p:cNvPr id="3" name="Group 73"/>
            <p:cNvGrpSpPr>
              <a:grpSpLocks/>
            </p:cNvGrpSpPr>
            <p:nvPr/>
          </p:nvGrpSpPr>
          <p:grpSpPr bwMode="auto">
            <a:xfrm>
              <a:off x="1931888" y="3492500"/>
              <a:ext cx="6496050" cy="5919838"/>
              <a:chOff x="657" y="1344"/>
              <a:chExt cx="2112" cy="4873"/>
            </a:xfrm>
          </p:grpSpPr>
          <p:sp>
            <p:nvSpPr>
              <p:cNvPr id="8" name="AutoShape 74"/>
              <p:cNvSpPr>
                <a:spLocks noChangeArrowheads="1"/>
              </p:cNvSpPr>
              <p:nvPr/>
            </p:nvSpPr>
            <p:spPr bwMode="gray">
              <a:xfrm>
                <a:off x="657" y="2135"/>
                <a:ext cx="2112" cy="4082"/>
              </a:xfrm>
              <a:prstGeom prst="roundRect">
                <a:avLst>
                  <a:gd name="adj" fmla="val 10347"/>
                </a:avLst>
              </a:prstGeom>
              <a:gradFill rotWithShape="1">
                <a:gsLst>
                  <a:gs pos="0">
                    <a:srgbClr val="CCECFF"/>
                  </a:gs>
                  <a:gs pos="100000">
                    <a:srgbClr val="FFFFFF"/>
                  </a:gs>
                </a:gsLst>
                <a:lin ang="18900000" scaled="1"/>
              </a:gradFill>
              <a:ln w="50800">
                <a:solidFill>
                  <a:srgbClr val="7099E2"/>
                </a:solidFill>
                <a:round/>
                <a:headEnd/>
                <a:tailEnd/>
              </a:ln>
              <a:effectLst>
                <a:outerShdw dist="107763" dir="2700000" algn="ctr" rotWithShape="0">
                  <a:srgbClr val="C0C0C0">
                    <a:alpha val="50000"/>
                  </a:srgbClr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85000"/>
                  <a:buFont typeface="Wingdings" panose="05000000000000000000" pitchFamily="2" charset="2"/>
                  <a:buChar char="£"/>
                  <a:defRPr sz="3200" b="1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105000"/>
                  <a:buChar char="•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" name="Freeform 76"/>
              <p:cNvSpPr>
                <a:spLocks/>
              </p:cNvSpPr>
              <p:nvPr/>
            </p:nvSpPr>
            <p:spPr bwMode="gray">
              <a:xfrm>
                <a:off x="2425" y="1344"/>
                <a:ext cx="233" cy="254"/>
              </a:xfrm>
              <a:custGeom>
                <a:avLst/>
                <a:gdLst>
                  <a:gd name="T0" fmla="*/ 67 w 267"/>
                  <a:gd name="T1" fmla="*/ 0 h 292"/>
                  <a:gd name="T2" fmla="*/ 81 w 267"/>
                  <a:gd name="T3" fmla="*/ 3 h 292"/>
                  <a:gd name="T4" fmla="*/ 93 w 267"/>
                  <a:gd name="T5" fmla="*/ 6 h 292"/>
                  <a:gd name="T6" fmla="*/ 106 w 267"/>
                  <a:gd name="T7" fmla="*/ 13 h 292"/>
                  <a:gd name="T8" fmla="*/ 116 w 267"/>
                  <a:gd name="T9" fmla="*/ 21 h 292"/>
                  <a:gd name="T10" fmla="*/ 124 w 267"/>
                  <a:gd name="T11" fmla="*/ 32 h 292"/>
                  <a:gd name="T12" fmla="*/ 129 w 267"/>
                  <a:gd name="T13" fmla="*/ 43 h 292"/>
                  <a:gd name="T14" fmla="*/ 134 w 267"/>
                  <a:gd name="T15" fmla="*/ 58 h 292"/>
                  <a:gd name="T16" fmla="*/ 134 w 267"/>
                  <a:gd name="T17" fmla="*/ 73 h 292"/>
                  <a:gd name="T18" fmla="*/ 134 w 267"/>
                  <a:gd name="T19" fmla="*/ 87 h 292"/>
                  <a:gd name="T20" fmla="*/ 129 w 267"/>
                  <a:gd name="T21" fmla="*/ 102 h 292"/>
                  <a:gd name="T22" fmla="*/ 124 w 267"/>
                  <a:gd name="T23" fmla="*/ 113 h 292"/>
                  <a:gd name="T24" fmla="*/ 116 w 267"/>
                  <a:gd name="T25" fmla="*/ 124 h 292"/>
                  <a:gd name="T26" fmla="*/ 106 w 267"/>
                  <a:gd name="T27" fmla="*/ 133 h 292"/>
                  <a:gd name="T28" fmla="*/ 93 w 267"/>
                  <a:gd name="T29" fmla="*/ 139 h 292"/>
                  <a:gd name="T30" fmla="*/ 81 w 267"/>
                  <a:gd name="T31" fmla="*/ 144 h 292"/>
                  <a:gd name="T32" fmla="*/ 67 w 267"/>
                  <a:gd name="T33" fmla="*/ 145 h 292"/>
                  <a:gd name="T34" fmla="*/ 52 w 267"/>
                  <a:gd name="T35" fmla="*/ 144 h 292"/>
                  <a:gd name="T36" fmla="*/ 38 w 267"/>
                  <a:gd name="T37" fmla="*/ 138 h 292"/>
                  <a:gd name="T38" fmla="*/ 26 w 267"/>
                  <a:gd name="T39" fmla="*/ 130 h 292"/>
                  <a:gd name="T40" fmla="*/ 15 w 267"/>
                  <a:gd name="T41" fmla="*/ 118 h 292"/>
                  <a:gd name="T42" fmla="*/ 7 w 267"/>
                  <a:gd name="T43" fmla="*/ 104 h 292"/>
                  <a:gd name="T44" fmla="*/ 3 w 267"/>
                  <a:gd name="T45" fmla="*/ 89 h 292"/>
                  <a:gd name="T46" fmla="*/ 0 w 267"/>
                  <a:gd name="T47" fmla="*/ 73 h 292"/>
                  <a:gd name="T48" fmla="*/ 3 w 267"/>
                  <a:gd name="T49" fmla="*/ 56 h 292"/>
                  <a:gd name="T50" fmla="*/ 7 w 267"/>
                  <a:gd name="T51" fmla="*/ 40 h 292"/>
                  <a:gd name="T52" fmla="*/ 15 w 267"/>
                  <a:gd name="T53" fmla="*/ 27 h 292"/>
                  <a:gd name="T54" fmla="*/ 26 w 267"/>
                  <a:gd name="T55" fmla="*/ 16 h 292"/>
                  <a:gd name="T56" fmla="*/ 38 w 267"/>
                  <a:gd name="T57" fmla="*/ 7 h 292"/>
                  <a:gd name="T58" fmla="*/ 52 w 267"/>
                  <a:gd name="T59" fmla="*/ 3 h 292"/>
                  <a:gd name="T60" fmla="*/ 67 w 267"/>
                  <a:gd name="T61" fmla="*/ 0 h 292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267" h="292">
                    <a:moveTo>
                      <a:pt x="133" y="0"/>
                    </a:moveTo>
                    <a:lnTo>
                      <a:pt x="161" y="3"/>
                    </a:lnTo>
                    <a:lnTo>
                      <a:pt x="186" y="12"/>
                    </a:lnTo>
                    <a:lnTo>
                      <a:pt x="209" y="25"/>
                    </a:lnTo>
                    <a:lnTo>
                      <a:pt x="228" y="42"/>
                    </a:lnTo>
                    <a:lnTo>
                      <a:pt x="245" y="64"/>
                    </a:lnTo>
                    <a:lnTo>
                      <a:pt x="257" y="88"/>
                    </a:lnTo>
                    <a:lnTo>
                      <a:pt x="265" y="116"/>
                    </a:lnTo>
                    <a:lnTo>
                      <a:pt x="267" y="146"/>
                    </a:lnTo>
                    <a:lnTo>
                      <a:pt x="265" y="175"/>
                    </a:lnTo>
                    <a:lnTo>
                      <a:pt x="257" y="203"/>
                    </a:lnTo>
                    <a:lnTo>
                      <a:pt x="245" y="227"/>
                    </a:lnTo>
                    <a:lnTo>
                      <a:pt x="228" y="249"/>
                    </a:lnTo>
                    <a:lnTo>
                      <a:pt x="209" y="267"/>
                    </a:lnTo>
                    <a:lnTo>
                      <a:pt x="186" y="281"/>
                    </a:lnTo>
                    <a:lnTo>
                      <a:pt x="161" y="289"/>
                    </a:lnTo>
                    <a:lnTo>
                      <a:pt x="133" y="292"/>
                    </a:lnTo>
                    <a:lnTo>
                      <a:pt x="103" y="288"/>
                    </a:lnTo>
                    <a:lnTo>
                      <a:pt x="75" y="277"/>
                    </a:lnTo>
                    <a:lnTo>
                      <a:pt x="51" y="260"/>
                    </a:lnTo>
                    <a:lnTo>
                      <a:pt x="29" y="237"/>
                    </a:lnTo>
                    <a:lnTo>
                      <a:pt x="13" y="210"/>
                    </a:lnTo>
                    <a:lnTo>
                      <a:pt x="4" y="178"/>
                    </a:lnTo>
                    <a:lnTo>
                      <a:pt x="0" y="146"/>
                    </a:lnTo>
                    <a:lnTo>
                      <a:pt x="4" y="113"/>
                    </a:lnTo>
                    <a:lnTo>
                      <a:pt x="13" y="81"/>
                    </a:lnTo>
                    <a:lnTo>
                      <a:pt x="29" y="54"/>
                    </a:lnTo>
                    <a:lnTo>
                      <a:pt x="51" y="32"/>
                    </a:lnTo>
                    <a:lnTo>
                      <a:pt x="75" y="14"/>
                    </a:lnTo>
                    <a:lnTo>
                      <a:pt x="103" y="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7099E2"/>
              </a:solidFill>
              <a:ln>
                <a:noFill/>
              </a:ln>
              <a:effectLst>
                <a:outerShdw dist="91581" dir="3378596" algn="ctr" rotWithShape="0">
                  <a:srgbClr val="C0C0C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F7F16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" name="Text Box 78"/>
            <p:cNvSpPr txBox="1">
              <a:spLocks noChangeArrowheads="1"/>
            </p:cNvSpPr>
            <p:nvPr/>
          </p:nvSpPr>
          <p:spPr bwMode="gray">
            <a:xfrm>
              <a:off x="2139109" y="4882295"/>
              <a:ext cx="6115937" cy="5020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None/>
              </a:pPr>
              <a:r>
                <a:rPr lang="zh-CN" altLang="en-US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     </a:t>
              </a:r>
              <a:r>
                <a:rPr lang="en-US" altLang="zh-CN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Java</a:t>
              </a:r>
              <a:r>
                <a:rPr lang="zh-CN" altLang="en-US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使用</a:t>
              </a:r>
              <a:r>
                <a:rPr lang="en-US" altLang="zh-CN" sz="2800" dirty="0" err="1" smtClean="0">
                  <a:solidFill>
                    <a:srgbClr val="000000"/>
                  </a:solidFill>
                  <a:ea typeface="宋体" panose="02010600030101010101" pitchFamily="2" charset="-122"/>
                </a:rPr>
                <a:t>java.lang</a:t>
              </a:r>
              <a:r>
                <a:rPr lang="zh-CN" altLang="en-US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包中的</a:t>
              </a:r>
              <a:r>
                <a:rPr lang="en-US" altLang="zh-CN" sz="28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String</a:t>
              </a:r>
              <a:r>
                <a:rPr lang="zh-CN" altLang="en-US" sz="28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类</a:t>
              </a:r>
              <a:r>
                <a:rPr lang="zh-CN" altLang="en-US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来创建一个</a:t>
              </a:r>
              <a:r>
                <a:rPr lang="zh-CN" altLang="en-US" sz="28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字符串变量</a:t>
              </a:r>
              <a:r>
                <a:rPr lang="zh-CN" altLang="en-US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，因此字符串变量是</a:t>
              </a:r>
              <a:r>
                <a:rPr lang="zh-CN" altLang="en-US" sz="2800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类类型变量</a:t>
              </a:r>
              <a:r>
                <a:rPr lang="zh-CN" altLang="en-US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，是一个</a:t>
              </a:r>
              <a:r>
                <a:rPr lang="zh-CN" altLang="en-US" sz="28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对象</a:t>
              </a:r>
              <a:r>
                <a:rPr lang="zh-CN" altLang="en-US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。其代码单元是</a:t>
              </a:r>
              <a:r>
                <a:rPr lang="en-US" altLang="zh-CN" sz="2800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char</a:t>
              </a:r>
              <a:r>
                <a:rPr lang="zh-CN" altLang="en-US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。</a:t>
              </a:r>
            </a:p>
            <a:p>
              <a:pPr>
                <a:spcBef>
                  <a:spcPct val="0"/>
                </a:spcBef>
                <a:buSzTx/>
                <a:buNone/>
              </a:pPr>
              <a:endPara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0" name="Rectangle 72"/>
          <p:cNvSpPr>
            <a:spLocks noGrp="1" noChangeArrowheads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ea typeface="宋体" panose="02010600030101010101" pitchFamily="2" charset="-122"/>
              </a:rPr>
              <a:t>一、</a:t>
            </a:r>
            <a:r>
              <a:rPr lang="en-US" altLang="zh-CN" sz="3600" dirty="0" smtClean="0">
                <a:ea typeface="宋体" panose="02010600030101010101" pitchFamily="2" charset="-122"/>
              </a:rPr>
              <a:t>String</a:t>
            </a:r>
            <a:r>
              <a:rPr lang="zh-CN" altLang="en-US" sz="3600" dirty="0" smtClean="0">
                <a:ea typeface="宋体" panose="02010600030101010101" pitchFamily="2" charset="-122"/>
              </a:rPr>
              <a:t>类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58346" y="4564871"/>
            <a:ext cx="72025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注意：</a:t>
            </a:r>
            <a:endParaRPr lang="en-US" altLang="zh-CN" sz="24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charset="-122"/>
            </a:endParaRPr>
          </a:p>
          <a:p>
            <a:r>
              <a:rPr lang="en-US" altLang="zh-CN" sz="2400" dirty="0" smtClean="0">
                <a:latin typeface="宋体" charset="-122"/>
              </a:rPr>
              <a:t>    String</a:t>
            </a:r>
            <a:r>
              <a:rPr lang="zh-CN" altLang="en-US" sz="2400" dirty="0" smtClean="0">
                <a:latin typeface="宋体" charset="-122"/>
              </a:rPr>
              <a:t>类创建的字符串对象是</a:t>
            </a:r>
            <a:r>
              <a:rPr lang="zh-CN" altLang="en-US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不可修改</a:t>
            </a:r>
            <a:r>
              <a:rPr lang="zh-CN" altLang="en-US" sz="2400" dirty="0" smtClean="0">
                <a:latin typeface="宋体" charset="-122"/>
              </a:rPr>
              <a:t>的，也就是说，</a:t>
            </a:r>
            <a:r>
              <a:rPr lang="en-US" altLang="zh-CN" sz="2400" dirty="0" smtClean="0">
                <a:latin typeface="宋体" charset="-122"/>
              </a:rPr>
              <a:t>String</a:t>
            </a:r>
            <a:r>
              <a:rPr lang="zh-CN" altLang="en-US" sz="2400" dirty="0" smtClean="0">
                <a:latin typeface="宋体" charset="-122"/>
              </a:rPr>
              <a:t>字符串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不能修改、删除或替换字符串中的某个字符</a:t>
            </a:r>
            <a:r>
              <a:rPr lang="zh-CN" altLang="en-US" sz="2400" dirty="0" smtClean="0">
                <a:latin typeface="宋体" charset="-122"/>
              </a:rPr>
              <a:t>，即</a:t>
            </a:r>
            <a:r>
              <a:rPr lang="en-US" altLang="zh-CN" sz="2400" dirty="0" smtClean="0">
                <a:latin typeface="宋体" charset="-122"/>
              </a:rPr>
              <a:t>String</a:t>
            </a:r>
            <a:r>
              <a:rPr lang="zh-CN" altLang="en-US" sz="2400" dirty="0" smtClean="0">
                <a:latin typeface="宋体" charset="-122"/>
              </a:rPr>
              <a:t>对象一旦创建，那么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实体是不可以再发生变化的</a:t>
            </a:r>
            <a:r>
              <a:rPr lang="zh-CN" altLang="en-US" sz="2400" dirty="0" smtClean="0">
                <a:latin typeface="宋体" charset="-122"/>
              </a:rPr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116717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152000" y="2988000"/>
            <a:ext cx="7458157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6.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StringBuffer delete(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start, 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end)</a:t>
            </a: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从当前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StringBuffer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对象实体中的字符串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中删除一个子字符串，并返回当前对象的引用。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start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指定了需删除的第一个字符的下标，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end</a:t>
            </a: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指定了需删除的最后一个字符的下一个字符的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下标。因此要删除的子字符串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从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start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到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end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如：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s1. delete(2,4)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52000" y="1116626"/>
            <a:ext cx="735589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5.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StringBuffer insert(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index, String 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str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</a:t>
            </a:r>
            <a:endParaRPr lang="en-US" altLang="zh-CN" sz="2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将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一个字符串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插入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另一个字符串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中，并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返回当前对象的引用。如：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s1.insert(1,”aa”)</a:t>
            </a:r>
            <a:endParaRPr lang="zh-CN" altLang="en-US" sz="2800" dirty="0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52000" y="1116626"/>
            <a:ext cx="735589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7.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StringBuffer replace( 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start ,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end, </a:t>
            </a: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                                String 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str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</a:t>
            </a:r>
            <a:endParaRPr lang="en-US" altLang="zh-CN" sz="2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将当前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StringBuffer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对象实体中的从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start</a:t>
            </a: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到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end-1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的子字符串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用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参数</a:t>
            </a:r>
            <a:r>
              <a:rPr lang="en-US" altLang="zh-CN" sz="28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str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指定的字符串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替</a:t>
            </a:r>
            <a:endParaRPr lang="en-US" altLang="zh-CN" sz="28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换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。该方法返回当前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StringBuffer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对象的引用。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如：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s1.replace(2,7,”hello”)</a:t>
            </a:r>
            <a:endParaRPr lang="zh-CN" altLang="en-US" sz="2800" dirty="0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138749" y="5868000"/>
            <a:ext cx="74581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hlinkClick r:id="rId3" action="ppaction://hlinkfile"/>
              </a:rPr>
              <a:t>例子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hlinkClick r:id="rId3" action="ppaction://hlinkfile"/>
              </a:rPr>
              <a:t>5-3</a:t>
            </a:r>
            <a:endParaRPr lang="en-US" altLang="zh-CN" sz="2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059235" y="4104000"/>
            <a:ext cx="735589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8.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String 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toString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 )</a:t>
            </a:r>
            <a:endParaRPr lang="en-US" altLang="zh-CN" sz="2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将当前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StringBuffer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对象转换成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String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</a:t>
            </a:r>
            <a:endParaRPr lang="en-US" altLang="zh-CN" sz="28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象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，如：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String s=s1.toString()</a:t>
            </a:r>
            <a:endParaRPr lang="zh-CN" altLang="en-US" sz="2800" dirty="0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54101" y="1169986"/>
            <a:ext cx="7652578" cy="3402014"/>
          </a:xfrm>
        </p:spPr>
        <p:txBody>
          <a:bodyPr/>
          <a:lstStyle/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rgbClr val="FF0000"/>
                </a:solidFill>
                <a:ea typeface="宋体" panose="02010600030101010101" pitchFamily="2" charset="-122"/>
              </a:rPr>
              <a:t>10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、下面那个方法被在调用时可能会改变原有对象？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A.  String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的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toUpperCase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()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B.  String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的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replace()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C.  StringBuffer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的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reverse()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D.  StringBuffer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的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length()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课堂练习：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22503" y="4823647"/>
            <a:ext cx="3720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宋体" charset="-122"/>
              </a:rPr>
              <a:t>答案</a:t>
            </a:r>
            <a:r>
              <a:rPr lang="en-US" altLang="zh-CN" sz="2800" dirty="0" smtClean="0">
                <a:solidFill>
                  <a:srgbClr val="FF0000"/>
                </a:solidFill>
                <a:latin typeface="宋体" charset="-122"/>
              </a:rPr>
              <a:t>: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54101" y="1169986"/>
            <a:ext cx="7652578" cy="3402014"/>
          </a:xfrm>
        </p:spPr>
        <p:txBody>
          <a:bodyPr/>
          <a:lstStyle/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rgbClr val="FF0000"/>
                </a:solidFill>
                <a:ea typeface="宋体" panose="02010600030101010101" pitchFamily="2" charset="-122"/>
              </a:rPr>
              <a:t>11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、一次执行下面这段代码，会产生多少个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String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对象？</a:t>
            </a:r>
          </a:p>
          <a:p>
            <a:pPr marL="0" indent="0" eaLnBrk="1" hangingPunct="1">
              <a:buClr>
                <a:schemeClr val="accent2"/>
              </a:buClr>
              <a:buFont typeface="Arial" pitchFamily="34" charset="0"/>
              <a:buChar char="•"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String s1=“hello”;</a:t>
            </a:r>
          </a:p>
          <a:p>
            <a:pPr marL="0" indent="0" eaLnBrk="1" hangingPunct="1">
              <a:buClr>
                <a:schemeClr val="accent2"/>
              </a:buClr>
              <a:buFont typeface="Arial" pitchFamily="34" charset="0"/>
              <a:buChar char="•"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String s2=s1.substring(2,3);</a:t>
            </a:r>
          </a:p>
          <a:p>
            <a:pPr marL="0" indent="0" eaLnBrk="1" hangingPunct="1">
              <a:buClr>
                <a:schemeClr val="accent2"/>
              </a:buClr>
              <a:buFont typeface="Arial" pitchFamily="34" charset="0"/>
              <a:buChar char="•"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String s3=s1.toString();</a:t>
            </a:r>
          </a:p>
          <a:p>
            <a:pPr marL="0" indent="0" eaLnBrk="1" hangingPunct="1">
              <a:buClr>
                <a:schemeClr val="accent2"/>
              </a:buClr>
              <a:buFont typeface="Arial" pitchFamily="34" charset="0"/>
              <a:buChar char="•"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String s4=new StringBuffer(s1).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toString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();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课堂练习：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9981" y="4558604"/>
            <a:ext cx="3720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宋体" charset="-122"/>
              </a:rPr>
              <a:t>答案</a:t>
            </a:r>
            <a:r>
              <a:rPr lang="en-US" altLang="zh-CN" sz="2800" dirty="0" smtClean="0">
                <a:solidFill>
                  <a:srgbClr val="FF0000"/>
                </a:solidFill>
                <a:latin typeface="宋体" charset="-122"/>
              </a:rPr>
              <a:t>: 3</a:t>
            </a:r>
            <a:r>
              <a:rPr lang="zh-CN" altLang="en-US" sz="2800" dirty="0" smtClean="0">
                <a:solidFill>
                  <a:srgbClr val="FF0000"/>
                </a:solidFill>
                <a:latin typeface="宋体" charset="-122"/>
              </a:rPr>
              <a:t>个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974587" y="1080000"/>
            <a:ext cx="8434457" cy="5688014"/>
          </a:xfrm>
        </p:spPr>
        <p:txBody>
          <a:bodyPr/>
          <a:lstStyle/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rgbClr val="FF0000"/>
                </a:solidFill>
                <a:ea typeface="宋体" panose="02010600030101010101" pitchFamily="2" charset="-122"/>
              </a:rPr>
              <a:t>12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、下面程序运行后结果为：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public class </a:t>
            </a:r>
            <a:r>
              <a:rPr lang="en-US" altLang="zh-CN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Test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{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 public static void </a:t>
            </a:r>
            <a:r>
              <a:rPr lang="en-US" altLang="zh-CN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main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(String </a:t>
            </a:r>
            <a:r>
              <a:rPr lang="en-US" altLang="zh-CN" sz="24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args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[ ]){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StringBuffer a=new StringBuffer("A");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StringBuffer b=new StringBuffer("B");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</a:t>
            </a:r>
            <a:r>
              <a:rPr lang="en-US" altLang="zh-CN" sz="24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mb_operate</a:t>
            </a:r>
            <a:r>
              <a:rPr lang="en-US" altLang="zh-CN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</a:t>
            </a:r>
            <a:r>
              <a:rPr lang="en-US" altLang="zh-CN" sz="24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a,b</a:t>
            </a:r>
            <a:r>
              <a:rPr lang="en-US" altLang="zh-CN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</a:t>
            </a:r>
            <a:r>
              <a:rPr lang="en-US" altLang="zh-CN" sz="24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System.out.print</a:t>
            </a:r>
            <a:r>
              <a:rPr lang="en-US" altLang="zh-CN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(a+"."+b);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static void </a:t>
            </a:r>
            <a:r>
              <a:rPr lang="en-US" altLang="zh-CN" sz="24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mb_operate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StringBuffer </a:t>
            </a:r>
            <a:r>
              <a:rPr lang="en-US" altLang="zh-CN" sz="2400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x,StringBuffer</a:t>
            </a:r>
            <a:r>
              <a:rPr lang="en-US" altLang="zh-CN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y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){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</a:t>
            </a:r>
            <a:r>
              <a:rPr lang="en-US" altLang="zh-CN" sz="24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x.append</a:t>
            </a:r>
            <a:r>
              <a:rPr lang="en-US" altLang="zh-CN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(y);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y=new StringBuffer("AB");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}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课堂练习：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23442" y="6082603"/>
            <a:ext cx="3720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宋体" charset="-122"/>
              </a:rPr>
              <a:t>答案</a:t>
            </a:r>
            <a:r>
              <a:rPr lang="en-US" altLang="zh-CN" sz="2800" dirty="0" smtClean="0">
                <a:solidFill>
                  <a:srgbClr val="FF0000"/>
                </a:solidFill>
                <a:latin typeface="宋体" charset="-122"/>
              </a:rPr>
              <a:t>: AB.B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7"/>
          <p:cNvSpPr>
            <a:spLocks noChangeArrowheads="1"/>
          </p:cNvSpPr>
          <p:nvPr/>
        </p:nvSpPr>
        <p:spPr bwMode="auto">
          <a:xfrm>
            <a:off x="1152000" y="1243266"/>
            <a:ext cx="7484662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StringBuilder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类和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StringBuffer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类的功能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几乎完全相同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。两者的主要区别为：</a:t>
            </a:r>
            <a:endParaRPr lang="zh-CN" altLang="en-US" sz="2800" dirty="0" smtClean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14" name="Rectangle 72"/>
          <p:cNvSpPr>
            <a:spLocks noGrp="1" noChangeArrowheads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ea typeface="宋体" panose="02010600030101010101" pitchFamily="2" charset="-122"/>
              </a:rPr>
              <a:t>三、</a:t>
            </a:r>
            <a:r>
              <a:rPr lang="en-US" altLang="zh-CN" sz="3600" dirty="0" err="1" smtClean="0">
                <a:ea typeface="宋体" panose="02010600030101010101" pitchFamily="2" charset="-122"/>
              </a:rPr>
              <a:t>StringBuild</a:t>
            </a:r>
            <a:r>
              <a:rPr lang="zh-CN" altLang="en-US" sz="3600" dirty="0" smtClean="0">
                <a:ea typeface="宋体" panose="02010600030101010101" pitchFamily="2" charset="-122"/>
              </a:rPr>
              <a:t>类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9" name="Rectangle 77"/>
          <p:cNvSpPr>
            <a:spLocks noChangeArrowheads="1"/>
          </p:cNvSpPr>
          <p:nvPr/>
        </p:nvSpPr>
        <p:spPr bwMode="auto">
          <a:xfrm>
            <a:off x="1152000" y="2455840"/>
            <a:ext cx="7400357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StringBuffer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是线程安全的，多用于多线程或需要同步的应用。</a:t>
            </a:r>
            <a:endParaRPr lang="zh-CN" altLang="en-US" sz="2800" dirty="0" smtClean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10" name="Rectangle 77"/>
          <p:cNvSpPr>
            <a:spLocks noChangeArrowheads="1"/>
          </p:cNvSpPr>
          <p:nvPr/>
        </p:nvSpPr>
        <p:spPr bwMode="auto">
          <a:xfrm>
            <a:off x="1152000" y="3641910"/>
            <a:ext cx="7400357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StringBuilder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是线程不安全的，多用于单线程应用。但它执行效率更高。</a:t>
            </a:r>
            <a:endParaRPr lang="zh-CN" altLang="en-US" sz="2800" dirty="0" smtClean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16717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1" name="WordArt 491"/>
          <p:cNvSpPr>
            <a:spLocks noChangeArrowheads="1" noChangeShapeType="1" noTextEdit="1"/>
          </p:cNvSpPr>
          <p:nvPr/>
        </p:nvSpPr>
        <p:spPr bwMode="gray">
          <a:xfrm>
            <a:off x="3556000" y="1739900"/>
            <a:ext cx="5222875" cy="746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25"/>
              </a:avLst>
            </a:prstTxWarp>
          </a:bodyPr>
          <a:lstStyle/>
          <a:p>
            <a:pPr algn="ctr"/>
            <a:r>
              <a:rPr lang="zh-CN" altLang="en-US" sz="3600" kern="10">
                <a:ln w="2540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3A265E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effectLst>
                  <a:prstShdw prst="shdw13" dist="53882" dir="2700000">
                    <a:srgbClr val="000000">
                      <a:alpha val="50000"/>
                    </a:srgbClr>
                  </a:prstShdw>
                </a:effectLst>
                <a:latin typeface="+mn-ea"/>
                <a:cs typeface="+mn-ea"/>
              </a:rPr>
              <a:t>谢谢</a:t>
            </a:r>
          </a:p>
        </p:txBody>
      </p:sp>
      <p:grpSp>
        <p:nvGrpSpPr>
          <p:cNvPr id="26112" name="Group 512"/>
          <p:cNvGrpSpPr>
            <a:grpSpLocks/>
          </p:cNvGrpSpPr>
          <p:nvPr/>
        </p:nvGrpSpPr>
        <p:grpSpPr bwMode="auto">
          <a:xfrm>
            <a:off x="5932488" y="5632450"/>
            <a:ext cx="669925" cy="654050"/>
            <a:chOff x="4027" y="3016"/>
            <a:chExt cx="515" cy="505"/>
          </a:xfrm>
        </p:grpSpPr>
        <p:sp>
          <p:nvSpPr>
            <p:cNvPr id="26113" name="Oval 513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431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87051" name="Picture 514" descr="sphere_highligh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6115" name="Group 515"/>
          <p:cNvGrpSpPr>
            <a:grpSpLocks/>
          </p:cNvGrpSpPr>
          <p:nvPr/>
        </p:nvGrpSpPr>
        <p:grpSpPr bwMode="auto">
          <a:xfrm>
            <a:off x="7323138" y="5181600"/>
            <a:ext cx="349250" cy="339725"/>
            <a:chOff x="4027" y="3016"/>
            <a:chExt cx="515" cy="505"/>
          </a:xfrm>
        </p:grpSpPr>
        <p:sp>
          <p:nvSpPr>
            <p:cNvPr id="26116" name="Oval 516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44314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87049" name="Picture 517" descr="sphere_highligh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118" name="Oval 518"/>
          <p:cNvSpPr>
            <a:spLocks noChangeArrowheads="1"/>
          </p:cNvSpPr>
          <p:nvPr/>
        </p:nvSpPr>
        <p:spPr bwMode="gray">
          <a:xfrm>
            <a:off x="4113213" y="5138738"/>
            <a:ext cx="1082675" cy="1071562"/>
          </a:xfrm>
          <a:prstGeom prst="ellipse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28575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6119" name="Oval 519"/>
          <p:cNvSpPr>
            <a:spLocks noChangeArrowheads="1"/>
          </p:cNvSpPr>
          <p:nvPr/>
        </p:nvSpPr>
        <p:spPr bwMode="gray">
          <a:xfrm>
            <a:off x="581025" y="723900"/>
            <a:ext cx="2759075" cy="2730500"/>
          </a:xfrm>
          <a:prstGeom prst="ellipse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76200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6120" name="Oval 520"/>
          <p:cNvSpPr>
            <a:spLocks noChangeArrowheads="1"/>
          </p:cNvSpPr>
          <p:nvPr/>
        </p:nvSpPr>
        <p:spPr bwMode="gray">
          <a:xfrm>
            <a:off x="2003425" y="3657600"/>
            <a:ext cx="1911350" cy="1892300"/>
          </a:xfrm>
          <a:prstGeom prst="ellipse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 w="57150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6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6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.0559 -0.10479 C 0.0559 -0.10456 0.05156 -0.05136 0.0401 -0.02661 C 0.02864 -0.00185 -0.00226 0.00462 -0.0184 -0.00579 " pathEditMode="relative" rAng="0" ptsTypes="fsf">
                                      <p:cBhvr>
                                        <p:cTn id="14" dur="1000" fill="hold"/>
                                        <p:tgtEl>
                                          <p:spTgt spid="26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545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7" presetClass="path" presetSubtype="0" accel="50000" decel="5000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0.14236 -0.15476 C 0.14236 -0.15452 0.12535 -0.04603 0.10382 -0.01758 C 0.08229 0.01087 0.00382 0.02244 -0.0342 0.01874 " pathEditMode="relative" rAng="0" ptsTypes="fsf">
                                      <p:cBhvr>
                                        <p:cTn id="21" dur="1000" fill="hold"/>
                                        <p:tgtEl>
                                          <p:spTgt spid="26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37" y="88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8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1199456" y="1106746"/>
            <a:ext cx="2988231" cy="684940"/>
            <a:chOff x="720" y="1407"/>
            <a:chExt cx="4084" cy="444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720" y="1407"/>
              <a:ext cx="4084" cy="444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None/>
                <a:defRPr/>
              </a:pPr>
              <a:r>
                <a:rPr lang="zh-CN" altLang="en-US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一、创建字符串</a:t>
              </a:r>
              <a:endParaRPr lang="zh-CN" altLang="en-US" sz="2800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" name="Group 63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3" name="AutoShape 64"/>
              <p:cNvSpPr>
                <a:spLocks noChangeArrowheads="1"/>
              </p:cNvSpPr>
              <p:nvPr/>
            </p:nvSpPr>
            <p:spPr bwMode="gray">
              <a:xfrm>
                <a:off x="742" y="1736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4" name="AutoShape 65"/>
              <p:cNvSpPr>
                <a:spLocks noChangeArrowheads="1"/>
              </p:cNvSpPr>
              <p:nvPr/>
            </p:nvSpPr>
            <p:spPr bwMode="gray">
              <a:xfrm>
                <a:off x="742" y="1407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152000" y="3060000"/>
            <a:ext cx="745815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2.  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用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String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类的构造方法创建。如：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String  s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=new String("we are students");</a:t>
            </a:r>
            <a:endParaRPr lang="en-US" altLang="zh-CN" sz="28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52000" y="1872000"/>
            <a:ext cx="735589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1.  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用字符串常量创建。如：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String  s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=“hello”;</a:t>
            </a:r>
            <a:endParaRPr lang="zh-CN" altLang="en-US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152000" y="4284000"/>
            <a:ext cx="7458157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3. 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用一个已创建的字符串创建另一个字符串。如：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String  tom=new String(“how are you”);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String  s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=new String(tom);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或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String  s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=tom;</a:t>
            </a:r>
          </a:p>
        </p:txBody>
      </p:sp>
    </p:spTree>
    <p:extLst>
      <p:ext uri="{BB962C8B-B14F-4D97-AF65-F5344CB8AC3E}">
        <p14:creationId xmlns:p14="http://schemas.microsoft.com/office/powerpoint/2010/main" xmlns="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152000" y="1188000"/>
            <a:ext cx="7458157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4. 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String (char a[])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：用一个字符数组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a 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创建一个字符串对象。如：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char  a[]={‘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b’,’o’,’y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’};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String  s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=new String(a); </a:t>
            </a:r>
            <a:endParaRPr lang="en-US" altLang="zh-CN" sz="28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152000" y="3204000"/>
            <a:ext cx="7458157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5. 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String(char a[], </a:t>
            </a:r>
            <a:r>
              <a:rPr lang="en-US" altLang="zh-CN" sz="28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startIndex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, </a:t>
            </a:r>
            <a:r>
              <a:rPr lang="en-US" altLang="zh-CN" sz="28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count)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：提取字符数组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a 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中的一部分字符创建一个字符串对象，参数</a:t>
            </a:r>
            <a:r>
              <a:rPr lang="en-US" altLang="zh-CN" sz="28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startIndex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count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分别指定在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中提取字符的</a:t>
            </a:r>
            <a:r>
              <a:rPr lang="zh-CN" altLang="en-US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起始位置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和从</a:t>
            </a:r>
            <a:r>
              <a:rPr lang="zh-CN" altLang="en-US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该位置开始截取的字符个数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。如：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char a[]={‘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s’,’t’,’b’,’u’,’s’,’n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’};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String s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=new String(a,2,3);</a:t>
            </a:r>
          </a:p>
        </p:txBody>
      </p:sp>
    </p:spTree>
    <p:extLst>
      <p:ext uri="{BB962C8B-B14F-4D97-AF65-F5344CB8AC3E}">
        <p14:creationId xmlns:p14="http://schemas.microsoft.com/office/powerpoint/2010/main" xmlns="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54101" y="1169986"/>
            <a:ext cx="7652578" cy="3669300"/>
          </a:xfrm>
        </p:spPr>
        <p:txBody>
          <a:bodyPr/>
          <a:lstStyle/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、判断下列说法是否正确。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A.  String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aa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=null 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String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aa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=“” 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语句等价。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B.  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语句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”String[] a={“1”,”2”,null};” 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编译时会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出现错误。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课堂练习：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513" y="4393145"/>
            <a:ext cx="5938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宋体" charset="-122"/>
              </a:rPr>
              <a:t>答案：都错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54101" y="1169986"/>
            <a:ext cx="7652578" cy="2620136"/>
          </a:xfrm>
        </p:spPr>
        <p:txBody>
          <a:bodyPr/>
          <a:lstStyle/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、若依次运行下列语句，则每条语句各生成了几个对象？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）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String s=new String(“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abc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”);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）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String s1=“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abc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”;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）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String s2=new String(“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abc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”);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课堂练习：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7217" y="4100830"/>
            <a:ext cx="78817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宋体" charset="-122"/>
              </a:rPr>
              <a:t>答案</a:t>
            </a:r>
            <a:r>
              <a:rPr lang="en-US" altLang="zh-CN" sz="2800" dirty="0" smtClean="0">
                <a:solidFill>
                  <a:srgbClr val="FF0000"/>
                </a:solidFill>
                <a:latin typeface="宋体" charset="-122"/>
              </a:rPr>
              <a:t>: </a:t>
            </a:r>
          </a:p>
          <a:p>
            <a:r>
              <a:rPr lang="zh-CN" altLang="en-US" sz="2800" dirty="0" smtClean="0">
                <a:solidFill>
                  <a:srgbClr val="FF0000"/>
                </a:solidFill>
                <a:latin typeface="宋体" charset="-122"/>
              </a:rPr>
              <a:t>（</a:t>
            </a:r>
            <a:r>
              <a:rPr lang="en-US" altLang="zh-CN" sz="2800" dirty="0" smtClean="0">
                <a:solidFill>
                  <a:srgbClr val="FF0000"/>
                </a:solidFill>
                <a:latin typeface="宋体" charset="-122"/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  <a:latin typeface="宋体" charset="-122"/>
              </a:rPr>
              <a:t>）生成两个对象（一个在字符串常量池（栈），一个在堆）</a:t>
            </a:r>
          </a:p>
          <a:p>
            <a:r>
              <a:rPr lang="zh-CN" altLang="en-US" sz="2800" dirty="0" smtClean="0">
                <a:solidFill>
                  <a:srgbClr val="FF0000"/>
                </a:solidFill>
                <a:latin typeface="宋体" charset="-122"/>
              </a:rPr>
              <a:t>（</a:t>
            </a:r>
            <a:r>
              <a:rPr lang="en-US" altLang="zh-CN" sz="2800" dirty="0" smtClean="0">
                <a:solidFill>
                  <a:srgbClr val="FF0000"/>
                </a:solidFill>
                <a:latin typeface="宋体" charset="-122"/>
              </a:rPr>
              <a:t>2</a:t>
            </a:r>
            <a:r>
              <a:rPr lang="zh-CN" altLang="en-US" sz="2800" dirty="0" smtClean="0">
                <a:solidFill>
                  <a:srgbClr val="FF0000"/>
                </a:solidFill>
                <a:latin typeface="宋体" charset="-122"/>
              </a:rPr>
              <a:t>）没有生成对象（</a:t>
            </a:r>
            <a:r>
              <a:rPr lang="en-US" altLang="zh-CN" sz="2800" dirty="0" smtClean="0">
                <a:solidFill>
                  <a:srgbClr val="FF0000"/>
                </a:solidFill>
                <a:latin typeface="宋体" charset="-122"/>
              </a:rPr>
              <a:t>s1</a:t>
            </a:r>
            <a:r>
              <a:rPr lang="zh-CN" altLang="en-US" sz="2800" dirty="0" smtClean="0">
                <a:solidFill>
                  <a:srgbClr val="FF0000"/>
                </a:solidFill>
                <a:latin typeface="宋体" charset="-122"/>
              </a:rPr>
              <a:t>是一个引用）</a:t>
            </a:r>
          </a:p>
          <a:p>
            <a:r>
              <a:rPr lang="zh-CN" altLang="en-US" sz="2800" dirty="0" smtClean="0">
                <a:solidFill>
                  <a:srgbClr val="FF0000"/>
                </a:solidFill>
                <a:latin typeface="宋体" charset="-122"/>
              </a:rPr>
              <a:t>（</a:t>
            </a:r>
            <a:r>
              <a:rPr lang="en-US" altLang="zh-CN" sz="2800" dirty="0" smtClean="0">
                <a:solidFill>
                  <a:srgbClr val="FF0000"/>
                </a:solidFill>
                <a:latin typeface="宋体" charset="-122"/>
              </a:rPr>
              <a:t>3</a:t>
            </a:r>
            <a:r>
              <a:rPr lang="zh-CN" altLang="en-US" sz="2800" dirty="0" smtClean="0">
                <a:solidFill>
                  <a:srgbClr val="FF0000"/>
                </a:solidFill>
                <a:latin typeface="宋体" charset="-122"/>
              </a:rPr>
              <a:t>）生成一个对象（在堆）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54101" y="1169986"/>
            <a:ext cx="7652578" cy="2620136"/>
          </a:xfrm>
        </p:spPr>
        <p:txBody>
          <a:bodyPr/>
          <a:lstStyle/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、下面程序的输出结果为？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public class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Test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{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public static void 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main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(String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args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[ ]){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String s=new String("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abc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");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String s1="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abc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";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String s2=new String("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abc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");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(s==s1);     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(s==s2);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(s1==s2);           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}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课堂练习：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41425" y="4630917"/>
            <a:ext cx="19845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宋体" charset="-122"/>
              </a:rPr>
              <a:t>答案</a:t>
            </a:r>
            <a:r>
              <a:rPr lang="en-US" altLang="zh-CN" sz="2800" dirty="0" smtClean="0">
                <a:solidFill>
                  <a:srgbClr val="FF0000"/>
                </a:solidFill>
                <a:latin typeface="宋体" charset="-122"/>
              </a:rPr>
              <a:t>: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  <a:latin typeface="宋体" charset="-122"/>
              </a:rPr>
              <a:t>   false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  <a:latin typeface="宋体" charset="-122"/>
              </a:rPr>
              <a:t>   false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  <a:latin typeface="宋体" charset="-122"/>
              </a:rPr>
              <a:t>   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54101" y="1169986"/>
            <a:ext cx="7652578" cy="2620136"/>
          </a:xfrm>
        </p:spPr>
        <p:txBody>
          <a:bodyPr/>
          <a:lstStyle/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rgbClr val="FF000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、下面程序的输出结果为？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public class Test{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public static void main(String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args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[ ]){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String hello="hello";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String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hel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="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hel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";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String lo="lo";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(hello=="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hel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"+"lo");   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(hello=="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hel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"+lo); 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(hello==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hel+lo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);    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课堂练习：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08903" y="2822570"/>
            <a:ext cx="19845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宋体" charset="-122"/>
              </a:rPr>
              <a:t>答案</a:t>
            </a:r>
            <a:r>
              <a:rPr lang="en-US" altLang="zh-CN" sz="2800" dirty="0" smtClean="0">
                <a:solidFill>
                  <a:srgbClr val="FF0000"/>
                </a:solidFill>
                <a:latin typeface="宋体" charset="-122"/>
              </a:rPr>
              <a:t>:true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  <a:latin typeface="宋体" charset="-122"/>
              </a:rPr>
              <a:t>     false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  <a:latin typeface="宋体" charset="-122"/>
              </a:rPr>
              <a:t>     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2008最新商务办公系列精品PPT模板">
  <a:themeElements>
    <a:clrScheme name="2008最新商务办公系列精品PPT模板 1">
      <a:dk1>
        <a:srgbClr val="30311D"/>
      </a:dk1>
      <a:lt1>
        <a:srgbClr val="FFFFFF"/>
      </a:lt1>
      <a:dk2>
        <a:srgbClr val="003366"/>
      </a:dk2>
      <a:lt2>
        <a:srgbClr val="DDDDDD"/>
      </a:lt2>
      <a:accent1>
        <a:srgbClr val="7E52CC"/>
      </a:accent1>
      <a:accent2>
        <a:srgbClr val="4A9ACC"/>
      </a:accent2>
      <a:accent3>
        <a:srgbClr val="FFFFFF"/>
      </a:accent3>
      <a:accent4>
        <a:srgbClr val="272817"/>
      </a:accent4>
      <a:accent5>
        <a:srgbClr val="C0B3E2"/>
      </a:accent5>
      <a:accent6>
        <a:srgbClr val="428BB9"/>
      </a:accent6>
      <a:hlink>
        <a:srgbClr val="4582A7"/>
      </a:hlink>
      <a:folHlink>
        <a:srgbClr val="B2AF7A"/>
      </a:folHlink>
    </a:clrScheme>
    <a:fontScheme name="2008最新商务办公系列精品PPT模板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857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53882" dir="2700000" algn="ctr" rotWithShape="0">
                  <a:srgbClr val="080808">
                    <a:alpha val="50000"/>
                  </a:srgb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857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53882" dir="2700000" algn="ctr" rotWithShape="0">
                  <a:srgbClr val="080808">
                    <a:alpha val="50000"/>
                  </a:srgb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2008最新商务办公系列精品PPT模板 1">
        <a:dk1>
          <a:srgbClr val="30311D"/>
        </a:dk1>
        <a:lt1>
          <a:srgbClr val="FFFFFF"/>
        </a:lt1>
        <a:dk2>
          <a:srgbClr val="003366"/>
        </a:dk2>
        <a:lt2>
          <a:srgbClr val="DDDDDD"/>
        </a:lt2>
        <a:accent1>
          <a:srgbClr val="7E52CC"/>
        </a:accent1>
        <a:accent2>
          <a:srgbClr val="4A9ACC"/>
        </a:accent2>
        <a:accent3>
          <a:srgbClr val="FFFFFF"/>
        </a:accent3>
        <a:accent4>
          <a:srgbClr val="272817"/>
        </a:accent4>
        <a:accent5>
          <a:srgbClr val="C0B3E2"/>
        </a:accent5>
        <a:accent6>
          <a:srgbClr val="428BB9"/>
        </a:accent6>
        <a:hlink>
          <a:srgbClr val="4582A7"/>
        </a:hlink>
        <a:folHlink>
          <a:srgbClr val="B2AF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最新商务办公系列精品PPT模板 2">
        <a:dk1>
          <a:srgbClr val="000000"/>
        </a:dk1>
        <a:lt1>
          <a:srgbClr val="FFFFFF"/>
        </a:lt1>
        <a:dk2>
          <a:srgbClr val="702424"/>
        </a:dk2>
        <a:lt2>
          <a:srgbClr val="C0C0C0"/>
        </a:lt2>
        <a:accent1>
          <a:srgbClr val="54BBBE"/>
        </a:accent1>
        <a:accent2>
          <a:srgbClr val="E49514"/>
        </a:accent2>
        <a:accent3>
          <a:srgbClr val="FFFFFF"/>
        </a:accent3>
        <a:accent4>
          <a:srgbClr val="000000"/>
        </a:accent4>
        <a:accent5>
          <a:srgbClr val="B3DADB"/>
        </a:accent5>
        <a:accent6>
          <a:srgbClr val="CF8711"/>
        </a:accent6>
        <a:hlink>
          <a:srgbClr val="6C9A42"/>
        </a:hlink>
        <a:folHlink>
          <a:srgbClr val="82A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最新商务办公系列精品PPT模板 3">
        <a:dk1>
          <a:srgbClr val="003366"/>
        </a:dk1>
        <a:lt1>
          <a:srgbClr val="FFFFFF"/>
        </a:lt1>
        <a:dk2>
          <a:srgbClr val="000000"/>
        </a:dk2>
        <a:lt2>
          <a:srgbClr val="DDDDDD"/>
        </a:lt2>
        <a:accent1>
          <a:srgbClr val="438ACB"/>
        </a:accent1>
        <a:accent2>
          <a:srgbClr val="32A287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2C927A"/>
        </a:accent6>
        <a:hlink>
          <a:srgbClr val="729943"/>
        </a:hlink>
        <a:folHlink>
          <a:srgbClr val="82B4B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2008最新商务办公系列精品PPT模板</Template>
  <TotalTime>18222</TotalTime>
  <Words>2900</Words>
  <Application>Microsoft Office PowerPoint</Application>
  <PresentationFormat>全屏显示(4:3)</PresentationFormat>
  <Paragraphs>332</Paragraphs>
  <Slides>36</Slides>
  <Notes>34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2008最新商务办公系列精品PPT模板</vt:lpstr>
      <vt:lpstr>第五章 字符串及其应用</vt:lpstr>
      <vt:lpstr>目  录</vt:lpstr>
      <vt:lpstr>一、String类</vt:lpstr>
      <vt:lpstr>幻灯片 4</vt:lpstr>
      <vt:lpstr>幻灯片 5</vt:lpstr>
      <vt:lpstr>课堂练习：</vt:lpstr>
      <vt:lpstr>课堂练习：</vt:lpstr>
      <vt:lpstr>课堂练习：</vt:lpstr>
      <vt:lpstr>课堂练习：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课堂练习：</vt:lpstr>
      <vt:lpstr>课堂练习：</vt:lpstr>
      <vt:lpstr>课堂练习：</vt:lpstr>
      <vt:lpstr>课堂练习：</vt:lpstr>
      <vt:lpstr>课堂练习：</vt:lpstr>
      <vt:lpstr>幻灯片 22</vt:lpstr>
      <vt:lpstr>幻灯片 23</vt:lpstr>
      <vt:lpstr>幻灯片 24</vt:lpstr>
      <vt:lpstr>二、StringBuffer类</vt:lpstr>
      <vt:lpstr>幻灯片 26</vt:lpstr>
      <vt:lpstr>幻灯片 27</vt:lpstr>
      <vt:lpstr>幻灯片 28</vt:lpstr>
      <vt:lpstr>幻灯片 29</vt:lpstr>
      <vt:lpstr>幻灯片 30</vt:lpstr>
      <vt:lpstr>幻灯片 31</vt:lpstr>
      <vt:lpstr>课堂练习：</vt:lpstr>
      <vt:lpstr>课堂练习：</vt:lpstr>
      <vt:lpstr>课堂练习：</vt:lpstr>
      <vt:lpstr>三、StringBuild类</vt:lpstr>
      <vt:lpstr>幻灯片 36</vt:lpstr>
    </vt:vector>
  </TitlesOfParts>
  <Company>rst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Sunny</dc:creator>
  <cp:lastModifiedBy>Lenovo</cp:lastModifiedBy>
  <cp:revision>924</cp:revision>
  <dcterms:created xsi:type="dcterms:W3CDTF">2008-07-07T07:12:37Z</dcterms:created>
  <dcterms:modified xsi:type="dcterms:W3CDTF">2018-05-22T05:55:40Z</dcterms:modified>
</cp:coreProperties>
</file>