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4"/>
  </p:notesMasterIdLst>
  <p:handoutMasterIdLst>
    <p:handoutMasterId r:id="rId35"/>
  </p:handoutMasterIdLst>
  <p:sldIdLst>
    <p:sldId id="434" r:id="rId2"/>
    <p:sldId id="864" r:id="rId3"/>
    <p:sldId id="858" r:id="rId4"/>
    <p:sldId id="859" r:id="rId5"/>
    <p:sldId id="860" r:id="rId6"/>
    <p:sldId id="861" r:id="rId7"/>
    <p:sldId id="862" r:id="rId8"/>
    <p:sldId id="863" r:id="rId9"/>
    <p:sldId id="866" r:id="rId10"/>
    <p:sldId id="867" r:id="rId11"/>
    <p:sldId id="868" r:id="rId12"/>
    <p:sldId id="870" r:id="rId13"/>
    <p:sldId id="872" r:id="rId14"/>
    <p:sldId id="877" r:id="rId15"/>
    <p:sldId id="826" r:id="rId16"/>
    <p:sldId id="878" r:id="rId17"/>
    <p:sldId id="879" r:id="rId18"/>
    <p:sldId id="881" r:id="rId19"/>
    <p:sldId id="884" r:id="rId20"/>
    <p:sldId id="885" r:id="rId21"/>
    <p:sldId id="886" r:id="rId22"/>
    <p:sldId id="887" r:id="rId23"/>
    <p:sldId id="888" r:id="rId24"/>
    <p:sldId id="889" r:id="rId25"/>
    <p:sldId id="890" r:id="rId26"/>
    <p:sldId id="891" r:id="rId27"/>
    <p:sldId id="893" r:id="rId28"/>
    <p:sldId id="894" r:id="rId29"/>
    <p:sldId id="895" r:id="rId30"/>
    <p:sldId id="896" r:id="rId31"/>
    <p:sldId id="897" r:id="rId32"/>
    <p:sldId id="276" r:id="rId33"/>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3" autoAdjust="0"/>
    <p:restoredTop sz="72418" autoAdjust="0"/>
  </p:normalViewPr>
  <p:slideViewPr>
    <p:cSldViewPr snapToGrid="0">
      <p:cViewPr>
        <p:scale>
          <a:sx n="48" d="100"/>
          <a:sy n="48" d="100"/>
        </p:scale>
        <p:origin x="-1736" y="-72"/>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2488"/>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9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https://docs.oracle.com/javase/9/docs/api/index.html?overview-summary.html</a:t>
            </a: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11</a:t>
            </a:fld>
            <a:endParaRPr lang="en-US" altLang="zh-CN"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Collection </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dirty="0" smtClean="0">
                <a:solidFill>
                  <a:schemeClr val="tx1"/>
                </a:solidFill>
                <a:ea typeface="宋体" panose="02010600030101010101" pitchFamily="2" charset="-122"/>
              </a:rPr>
              <a:t>是一组</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允许重复的对象</a:t>
            </a:r>
            <a:r>
              <a:rPr lang="zh-CN" altLang="en-US"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solidFill>
                  <a:srgbClr val="C00000"/>
                </a:solidFill>
                <a:effectLst>
                  <a:outerShdw blurRad="38100" dist="38100" dir="2700000" algn="tl">
                    <a:srgbClr val="000000">
                      <a:alpha val="43137"/>
                    </a:srgbClr>
                  </a:outerShdw>
                </a:effectLst>
                <a:ea typeface="宋体" panose="02010600030101010101" pitchFamily="2" charset="-122"/>
              </a:rPr>
              <a:t>Set </a:t>
            </a:r>
            <a:r>
              <a:rPr lang="zh-CN" altLang="en-US" sz="1200"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sz="1200" dirty="0" smtClean="0">
                <a:solidFill>
                  <a:schemeClr val="tx1"/>
                </a:solidFill>
                <a:ea typeface="宋体" panose="02010600030101010101" pitchFamily="2" charset="-122"/>
              </a:rPr>
              <a:t>继承 </a:t>
            </a:r>
            <a:r>
              <a:rPr lang="en-US" altLang="zh-CN" sz="1200" dirty="0" smtClean="0">
                <a:solidFill>
                  <a:schemeClr val="tx1"/>
                </a:solidFill>
                <a:ea typeface="宋体" panose="02010600030101010101" pitchFamily="2" charset="-122"/>
              </a:rPr>
              <a:t>Collection</a:t>
            </a:r>
            <a:r>
              <a:rPr lang="zh-CN" altLang="en-US" sz="1200" dirty="0" smtClean="0">
                <a:solidFill>
                  <a:schemeClr val="tx1"/>
                </a:solidFill>
                <a:ea typeface="宋体" panose="02010600030101010101" pitchFamily="2" charset="-122"/>
              </a:rPr>
              <a:t>，元素</a:t>
            </a:r>
            <a:r>
              <a:rPr lang="zh-CN" altLang="en-US" sz="1200" dirty="0" smtClean="0">
                <a:solidFill>
                  <a:srgbClr val="0070C0"/>
                </a:solidFill>
                <a:effectLst>
                  <a:outerShdw blurRad="38100" dist="38100" dir="2700000" algn="tl">
                    <a:srgbClr val="000000">
                      <a:alpha val="43137"/>
                    </a:srgbClr>
                  </a:outerShdw>
                </a:effectLst>
                <a:ea typeface="宋体" panose="02010600030101010101" pitchFamily="2" charset="-122"/>
              </a:rPr>
              <a:t>不允许重复</a:t>
            </a:r>
            <a:r>
              <a:rPr lang="zh-CN" altLang="en-US" sz="1200" dirty="0" smtClean="0">
                <a:solidFill>
                  <a:schemeClr val="tx1"/>
                </a:solidFill>
                <a:ea typeface="宋体" panose="02010600030101010101" pitchFamily="2" charset="-122"/>
              </a:rPr>
              <a:t>。</a:t>
            </a:r>
            <a:endParaRPr lang="en-US" altLang="zh-CN" sz="1200" dirty="0" smtClean="0">
              <a:solidFill>
                <a:schemeClr val="tx1"/>
              </a:solidFill>
              <a:ea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List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sz="2800" dirty="0" smtClean="0">
                <a:solidFill>
                  <a:schemeClr val="tx1"/>
                </a:solidFill>
                <a:ea typeface="宋体" panose="02010600030101010101" pitchFamily="2" charset="-122"/>
              </a:rPr>
              <a:t>继承 </a:t>
            </a:r>
            <a:r>
              <a:rPr lang="en-US" altLang="zh-CN" sz="2800" dirty="0" smtClean="0">
                <a:solidFill>
                  <a:schemeClr val="tx1"/>
                </a:solidFill>
                <a:ea typeface="宋体" panose="02010600030101010101" pitchFamily="2" charset="-122"/>
              </a:rPr>
              <a:t>Collection</a:t>
            </a:r>
            <a:r>
              <a:rPr lang="zh-CN" altLang="en-US" sz="2800" dirty="0" smtClean="0">
                <a:solidFill>
                  <a:schemeClr val="tx1"/>
                </a:solidFill>
                <a:ea typeface="宋体" panose="02010600030101010101" pitchFamily="2" charset="-122"/>
              </a:rPr>
              <a:t>，元素</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允许重复</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solidFill>
                <a:schemeClr val="tx1"/>
              </a:solidFill>
              <a:ea typeface="宋体" panose="02010600030101010101" pitchFamily="2" charset="-122"/>
            </a:endParaRPr>
          </a:p>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15</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16</a:t>
            </a:fld>
            <a:endParaRPr lang="en-US" altLang="zh-CN"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17</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algn="just" eaLnBrk="1" hangingPunct="1"/>
            <a:r>
              <a:rPr lang="en-US" altLang="zh-CN" sz="1200" b="1" dirty="0" err="1" smtClean="0"/>
              <a:t>containsAll</a:t>
            </a:r>
            <a:r>
              <a:rPr lang="zh-CN" altLang="en-US" sz="1200" b="1" dirty="0" smtClean="0"/>
              <a:t>方法：判断当前集合是否包含了另一个集合的所有元素，即另一个集合是否是当前集合的子集。</a:t>
            </a:r>
          </a:p>
          <a:p>
            <a:pPr algn="just" eaLnBrk="1" hangingPunct="1"/>
            <a:r>
              <a:rPr lang="en-US" altLang="zh-CN" sz="1200" b="1" dirty="0" err="1" smtClean="0"/>
              <a:t>addAll</a:t>
            </a:r>
            <a:r>
              <a:rPr lang="zh-CN" altLang="en-US" sz="1200" b="1" dirty="0" smtClean="0"/>
              <a:t>方法：确保另一个集合中的所有元素都被添加到当前的集合中，通常称为并。</a:t>
            </a:r>
          </a:p>
          <a:p>
            <a:pPr algn="just" eaLnBrk="1" hangingPunct="1"/>
            <a:r>
              <a:rPr lang="en-US" altLang="zh-CN" sz="1200" b="1" dirty="0" smtClean="0"/>
              <a:t>clear</a:t>
            </a:r>
            <a:r>
              <a:rPr lang="zh-CN" altLang="en-US" sz="1200" b="1" dirty="0" smtClean="0"/>
              <a:t>方法：从当前集合中除去所有元素。</a:t>
            </a:r>
          </a:p>
          <a:p>
            <a:pPr algn="just" eaLnBrk="1" hangingPunct="1"/>
            <a:r>
              <a:rPr lang="en-US" altLang="zh-CN" sz="1200" b="1" dirty="0" err="1" smtClean="0"/>
              <a:t>removeAll</a:t>
            </a:r>
            <a:r>
              <a:rPr lang="zh-CN" altLang="en-US" sz="1200" b="1" dirty="0" smtClean="0"/>
              <a:t>方法：类似于 </a:t>
            </a:r>
            <a:r>
              <a:rPr lang="en-US" altLang="zh-CN" sz="1200" b="1" dirty="0" smtClean="0"/>
              <a:t>clear() </a:t>
            </a:r>
            <a:r>
              <a:rPr lang="zh-CN" altLang="en-US" sz="1200" b="1" dirty="0" smtClean="0"/>
              <a:t>，但只除去了元素的一个子集。</a:t>
            </a:r>
          </a:p>
          <a:p>
            <a:pPr algn="just" eaLnBrk="1" hangingPunct="1"/>
            <a:r>
              <a:rPr lang="en-US" altLang="zh-CN" sz="1200" b="1" dirty="0" smtClean="0"/>
              <a:t>retain All</a:t>
            </a:r>
            <a:r>
              <a:rPr lang="zh-CN" altLang="en-US" sz="1200" b="1" dirty="0" smtClean="0"/>
              <a:t>方法：类似于 </a:t>
            </a:r>
            <a:r>
              <a:rPr lang="en-US" altLang="zh-CN" sz="1200" b="1" dirty="0" err="1" smtClean="0"/>
              <a:t>removeAll</a:t>
            </a:r>
            <a:r>
              <a:rPr lang="en-US" altLang="zh-CN" sz="1200" b="1" dirty="0" smtClean="0"/>
              <a:t>() </a:t>
            </a:r>
            <a:r>
              <a:rPr lang="zh-CN" altLang="en-US" sz="1200" b="1" dirty="0" smtClean="0"/>
              <a:t>方法，它从当前集合中除去不属于另一个集合的元素，即交。</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18</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en-US" altLang="zh-CN" dirty="0" smtClean="0">
                <a:ea typeface="宋体" panose="02010600030101010101" pitchFamily="2" charset="-122"/>
              </a:rPr>
              <a:t>List</a:t>
            </a:r>
            <a:r>
              <a:rPr lang="zh-CN" altLang="en-US" dirty="0" smtClean="0">
                <a:ea typeface="宋体" panose="02010600030101010101" pitchFamily="2" charset="-122"/>
              </a:rPr>
              <a:t>接口的主要特点：可含重复元素；有序</a:t>
            </a:r>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20</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baseline="0" dirty="0" smtClean="0">
                <a:solidFill>
                  <a:srgbClr val="FF0000"/>
                </a:solidFill>
              </a:rPr>
              <a:t>泛型的本质是参数化类型，即程序中的数据类型被制定为一个参数。</a:t>
            </a:r>
            <a:endParaRPr lang="en-US" altLang="zh-CN" sz="1200" b="1" baseline="0"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baseline="0" dirty="0" smtClean="0">
                <a:solidFill>
                  <a:srgbClr val="FF0000"/>
                </a:solidFill>
              </a:rPr>
              <a:t>不同的类经常具有相同的操作，比如给对象赋值，插入一个对象，删除一个对象，查询一个对象等等。如果可以将类型作为参数，就可大大简化程序，增加代码重用性。</a:t>
            </a:r>
            <a:endParaRPr lang="en-US" altLang="zh-CN" sz="1200" b="1" baseline="0"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baseline="0"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baseline="0" dirty="0" smtClean="0">
                <a:solidFill>
                  <a:srgbClr val="FF0000"/>
                </a:solidFill>
              </a:rPr>
              <a:t>例子</a:t>
            </a:r>
            <a:r>
              <a:rPr lang="en-US" altLang="zh-CN" sz="1200" b="1" baseline="0" dirty="0" smtClean="0">
                <a:solidFill>
                  <a:srgbClr val="FF0000"/>
                </a:solidFill>
              </a:rPr>
              <a:t>6-1</a:t>
            </a:r>
            <a:r>
              <a:rPr lang="zh-CN" altLang="en-US" sz="1200" b="1" baseline="0" dirty="0" smtClean="0">
                <a:solidFill>
                  <a:srgbClr val="FF0000"/>
                </a:solidFill>
              </a:rPr>
              <a:t>的问题：</a:t>
            </a:r>
            <a:r>
              <a:rPr lang="zh-CN" altLang="en-US" sz="1200" baseline="0" dirty="0" smtClean="0">
                <a:solidFill>
                  <a:srgbClr val="000000"/>
                </a:solidFill>
              </a:rPr>
              <a:t>使用</a:t>
            </a:r>
            <a:r>
              <a:rPr lang="en-US" altLang="zh-CN" sz="1200" baseline="0" dirty="0" smtClean="0">
                <a:solidFill>
                  <a:srgbClr val="000000"/>
                </a:solidFill>
              </a:rPr>
              <a:t>set()</a:t>
            </a:r>
            <a:r>
              <a:rPr lang="zh-CN" altLang="en-US" sz="1200" baseline="0" dirty="0" smtClean="0">
                <a:solidFill>
                  <a:srgbClr val="000000"/>
                </a:solidFill>
              </a:rPr>
              <a:t>方法传入一个</a:t>
            </a:r>
            <a:r>
              <a:rPr lang="en-US" altLang="zh-CN" sz="1200" baseline="0" dirty="0" err="1" smtClean="0">
                <a:solidFill>
                  <a:srgbClr val="000000"/>
                </a:solidFill>
              </a:rPr>
              <a:t>StringBuffer</a:t>
            </a:r>
            <a:r>
              <a:rPr lang="zh-CN" altLang="en-US" sz="1200" baseline="0" dirty="0" smtClean="0">
                <a:solidFill>
                  <a:srgbClr val="000000"/>
                </a:solidFill>
              </a:rPr>
              <a:t>对象，使用</a:t>
            </a:r>
            <a:r>
              <a:rPr lang="en-US" altLang="zh-CN" sz="1200" baseline="0" dirty="0" smtClean="0">
                <a:solidFill>
                  <a:srgbClr val="000000"/>
                </a:solidFill>
              </a:rPr>
              <a:t>get()</a:t>
            </a:r>
            <a:r>
              <a:rPr lang="zh-CN" altLang="en-US" sz="1200" baseline="0" dirty="0" smtClean="0">
                <a:solidFill>
                  <a:srgbClr val="000000"/>
                </a:solidFill>
              </a:rPr>
              <a:t>方法获取对象后，误将类型强制转为</a:t>
            </a:r>
            <a:r>
              <a:rPr lang="en-US" altLang="zh-CN" sz="1200" baseline="0" dirty="0" smtClean="0">
                <a:solidFill>
                  <a:srgbClr val="000000"/>
                </a:solidFill>
              </a:rPr>
              <a:t>String</a:t>
            </a:r>
            <a:r>
              <a:rPr lang="zh-CN" altLang="en-US" sz="1200" baseline="0" dirty="0" smtClean="0">
                <a:solidFill>
                  <a:srgbClr val="000000"/>
                </a:solidFill>
              </a:rPr>
              <a:t>，会如何？</a:t>
            </a:r>
            <a:endParaRPr lang="en-US" altLang="zh-CN" sz="1200" baseline="0" dirty="0" smtClean="0">
              <a:solidFill>
                <a:srgbClr val="00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solidFill>
                  <a:srgbClr val="000000"/>
                </a:solidFill>
              </a:rPr>
              <a:t>（程序改错：</a:t>
            </a:r>
            <a:r>
              <a:rPr lang="en-US" altLang="zh-CN" sz="1200" baseline="0" dirty="0" smtClean="0">
                <a:solidFill>
                  <a:srgbClr val="000000"/>
                </a:solidFill>
              </a:rPr>
              <a:t> </a:t>
            </a:r>
            <a:r>
              <a:rPr lang="zh-CN" altLang="en-US" sz="1200" baseline="0" dirty="0" smtClean="0">
                <a:solidFill>
                  <a:srgbClr val="000000"/>
                </a:solidFill>
              </a:rPr>
              <a:t>将</a:t>
            </a:r>
            <a:r>
              <a:rPr lang="en-US" altLang="zh-CN" sz="1200" baseline="0" dirty="0" smtClean="0">
                <a:solidFill>
                  <a:srgbClr val="000000"/>
                </a:solidFill>
              </a:rPr>
              <a:t>String s=(String)</a:t>
            </a:r>
            <a:r>
              <a:rPr lang="en-US" altLang="zh-CN" sz="1200" baseline="0" dirty="0" err="1" smtClean="0">
                <a:solidFill>
                  <a:srgbClr val="000000"/>
                </a:solidFill>
              </a:rPr>
              <a:t>b.get</a:t>
            </a:r>
            <a:r>
              <a:rPr lang="en-US" altLang="zh-CN" sz="1200" baseline="0" dirty="0" smtClean="0">
                <a:solidFill>
                  <a:srgbClr val="000000"/>
                </a:solidFill>
              </a:rPr>
              <a:t>();</a:t>
            </a:r>
            <a:r>
              <a:rPr lang="zh-CN" altLang="en-US" sz="1200" baseline="0" dirty="0" smtClean="0">
                <a:solidFill>
                  <a:srgbClr val="000000"/>
                </a:solidFill>
              </a:rPr>
              <a:t>改成</a:t>
            </a:r>
            <a:r>
              <a:rPr lang="en-US" altLang="zh-CN" sz="1200" kern="1200" dirty="0" err="1" smtClean="0">
                <a:solidFill>
                  <a:schemeClr val="tx1"/>
                </a:solidFill>
                <a:latin typeface="Arial" panose="020B0604020202020204" pitchFamily="34" charset="0"/>
                <a:ea typeface="+mn-ea"/>
                <a:cs typeface="+mn-cs"/>
              </a:rPr>
              <a:t>StringBuffer</a:t>
            </a:r>
            <a:r>
              <a:rPr lang="en-US" altLang="zh-CN" sz="1200" kern="1200" dirty="0" smtClean="0">
                <a:solidFill>
                  <a:schemeClr val="tx1"/>
                </a:solidFill>
                <a:latin typeface="Arial" panose="020B0604020202020204" pitchFamily="34" charset="0"/>
                <a:ea typeface="+mn-ea"/>
                <a:cs typeface="+mn-cs"/>
              </a:rPr>
              <a:t> </a:t>
            </a:r>
            <a:r>
              <a:rPr lang="en-US" altLang="zh-CN" sz="1200" baseline="0" dirty="0" smtClean="0">
                <a:solidFill>
                  <a:srgbClr val="000000"/>
                </a:solidFill>
              </a:rPr>
              <a:t>s=(</a:t>
            </a:r>
            <a:r>
              <a:rPr lang="en-US" altLang="zh-CN" sz="1200" kern="1200" dirty="0" err="1" smtClean="0">
                <a:solidFill>
                  <a:schemeClr val="tx1"/>
                </a:solidFill>
                <a:latin typeface="Arial" panose="020B0604020202020204" pitchFamily="34" charset="0"/>
                <a:ea typeface="+mn-ea"/>
                <a:cs typeface="+mn-cs"/>
              </a:rPr>
              <a:t>StringBuffer</a:t>
            </a:r>
            <a:r>
              <a:rPr lang="en-US" altLang="zh-CN" sz="1200" baseline="0" dirty="0" smtClean="0">
                <a:solidFill>
                  <a:srgbClr val="000000"/>
                </a:solidFill>
              </a:rPr>
              <a:t>)</a:t>
            </a:r>
            <a:r>
              <a:rPr lang="en-US" altLang="zh-CN" sz="1200" baseline="0" dirty="0" err="1" smtClean="0">
                <a:solidFill>
                  <a:srgbClr val="000000"/>
                </a:solidFill>
              </a:rPr>
              <a:t>b.get</a:t>
            </a:r>
            <a:r>
              <a:rPr lang="en-US" altLang="zh-CN" sz="1200" baseline="0" dirty="0" smtClean="0">
                <a:solidFill>
                  <a:srgbClr val="000000"/>
                </a:solidFill>
              </a:rPr>
              <a:t>(); </a:t>
            </a:r>
            <a:r>
              <a:rPr lang="zh-CN" altLang="en-US" sz="1200" baseline="0" dirty="0" smtClean="0">
                <a:solidFill>
                  <a:srgbClr val="000000"/>
                </a:solidFill>
              </a:rPr>
              <a:t>）</a:t>
            </a:r>
            <a:endParaRPr lang="en-US" altLang="zh-CN" sz="1200" baseline="0" dirty="0" smtClean="0">
              <a:solidFill>
                <a:srgbClr val="00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aseline="0" dirty="0" smtClean="0">
                <a:solidFill>
                  <a:srgbClr val="000000"/>
                </a:solidFill>
              </a:rPr>
              <a:t>这种问题编译时不会出错，运行时才检查出错误。导致程序的不稳定性。泛型就是为了让这种问题在编译时可被检测到。</a:t>
            </a:r>
            <a:endParaRPr lang="en-US" altLang="zh-CN" sz="1200" baseline="0" dirty="0" smtClean="0">
              <a:solidFill>
                <a:srgbClr val="000000"/>
              </a:solidFill>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a:t>
            </a:fld>
            <a:endParaRPr lang="en-US" altLang="zh-CN"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21</a:t>
            </a:fld>
            <a:endParaRPr lang="en-US" altLang="zh-CN"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22</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solidFill>
                  <a:schemeClr val="tx1"/>
                </a:solidFill>
                <a:ea typeface="宋体" panose="02010600030101010101" pitchFamily="2" charset="-122"/>
              </a:rPr>
              <a:t>主要用在如下场合：需要做</a:t>
            </a:r>
            <a:r>
              <a:rPr lang="zh-CN" altLang="en-US" sz="1200" dirty="0" smtClean="0">
                <a:solidFill>
                  <a:srgbClr val="0070C0"/>
                </a:solidFill>
                <a:effectLst>
                  <a:outerShdw blurRad="38100" dist="38100" dir="2700000" algn="tl">
                    <a:srgbClr val="000000">
                      <a:alpha val="43137"/>
                    </a:srgbClr>
                  </a:outerShdw>
                </a:effectLst>
                <a:ea typeface="宋体" panose="02010600030101010101" pitchFamily="2" charset="-122"/>
              </a:rPr>
              <a:t>频繁的元素插入和删除操作</a:t>
            </a:r>
            <a:r>
              <a:rPr lang="zh-CN" altLang="en-US" sz="1200" dirty="0" smtClean="0">
                <a:solidFill>
                  <a:schemeClr val="tx1"/>
                </a:solidFill>
                <a:effectLst/>
                <a:ea typeface="宋体" panose="02010600030101010101" pitchFamily="2" charset="-122"/>
              </a:rPr>
              <a:t>；</a:t>
            </a:r>
            <a:r>
              <a:rPr lang="zh-CN" altLang="en-US" sz="1200" dirty="0" smtClean="0">
                <a:solidFill>
                  <a:schemeClr val="tx1"/>
                </a:solidFill>
                <a:ea typeface="宋体" panose="02010600030101010101" pitchFamily="2" charset="-122"/>
              </a:rPr>
              <a:t>需要</a:t>
            </a:r>
            <a:r>
              <a:rPr lang="zh-CN" altLang="en-US" sz="1200" dirty="0" smtClean="0">
                <a:solidFill>
                  <a:srgbClr val="0070C0"/>
                </a:solidFill>
                <a:effectLst>
                  <a:outerShdw blurRad="38100" dist="38100" dir="2700000" algn="tl">
                    <a:srgbClr val="000000">
                      <a:alpha val="43137"/>
                    </a:srgbClr>
                  </a:outerShdw>
                </a:effectLst>
                <a:ea typeface="宋体" panose="02010600030101010101" pitchFamily="2" charset="-122"/>
              </a:rPr>
              <a:t>定位序列中的对象</a:t>
            </a:r>
            <a:r>
              <a:rPr lang="zh-CN" altLang="en-US" sz="1200" dirty="0" smtClean="0">
                <a:solidFill>
                  <a:schemeClr val="tx1"/>
                </a:solidFill>
                <a:ea typeface="宋体" panose="02010600030101010101" pitchFamily="2" charset="-122"/>
              </a:rPr>
              <a:t>或其他</a:t>
            </a:r>
            <a:r>
              <a:rPr lang="zh-CN" altLang="en-US" sz="1200" dirty="0" smtClean="0">
                <a:solidFill>
                  <a:srgbClr val="0070C0"/>
                </a:solidFill>
                <a:effectLst>
                  <a:outerShdw blurRad="38100" dist="38100" dir="2700000" algn="tl">
                    <a:srgbClr val="000000">
                      <a:alpha val="43137"/>
                    </a:srgbClr>
                  </a:outerShdw>
                </a:effectLst>
                <a:ea typeface="宋体" panose="02010600030101010101" pitchFamily="2" charset="-122"/>
              </a:rPr>
              <a:t>查找</a:t>
            </a:r>
            <a:r>
              <a:rPr lang="zh-CN" altLang="en-US" sz="1200" dirty="0" smtClean="0">
                <a:solidFill>
                  <a:schemeClr val="tx1"/>
                </a:solidFill>
                <a:ea typeface="宋体" panose="02010600030101010101" pitchFamily="2" charset="-122"/>
              </a:rPr>
              <a:t>操作。</a:t>
            </a:r>
            <a:endParaRPr lang="en-US" altLang="zh-CN" sz="1200" dirty="0" smtClean="0">
              <a:solidFill>
                <a:schemeClr val="tx1"/>
              </a:solidFill>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24</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25</a:t>
            </a:fld>
            <a:endParaRPr lang="en-US" altLang="zh-CN"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27</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28</a:t>
            </a:fld>
            <a:endParaRPr lang="en-US" altLang="zh-CN"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30</a:t>
            </a:fld>
            <a:endParaRPr lang="en-US" altLang="zh-CN"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4</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1453597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31</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5</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145359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7</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145359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8</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145359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zh-CN" altLang="en-US" dirty="0" smtClean="0"/>
              <a:t>接口：定义常量，方法</a:t>
            </a:r>
          </a:p>
          <a:p>
            <a:r>
              <a:rPr lang="zh-CN" altLang="en-US" dirty="0" smtClean="0"/>
              <a:t>实现：方法的具体实现</a:t>
            </a:r>
          </a:p>
          <a:p>
            <a:r>
              <a:rPr lang="zh-CN" altLang="en-US" dirty="0" smtClean="0"/>
              <a:t>算法：作用在对象上的通用方法：查找、排序等。</a:t>
            </a: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10</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xmlns=""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xmlns=""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xmlns=""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xmlns=""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xmlns=""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xmlns=""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xmlns=""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xmlns=""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xmlns=""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xmlns=""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xmlns=""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xmlns=""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31532;&#20845;&#31456;&#20363;&#39064;/6-3.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31532;&#20845;&#31456;&#20363;&#39064;/6-4.tx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31532;&#20845;&#31456;&#20363;&#39064;/6-5.tx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31532;&#20845;&#31456;&#20363;&#39064;/6-6.tx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31532;&#20845;&#31456;&#20363;&#39064;/6-7.tx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31532;&#20845;&#31456;&#20363;&#39064;/6-7-1.tx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31532;&#20845;&#31456;&#20363;&#39064;/6-8.tx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31532;&#20845;&#31456;&#20363;&#39064;/6-1.tx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31532;&#20845;&#31456;&#20363;&#39064;/6-9.tx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31532;&#20845;&#31456;&#20363;&#39064;/6-9-1.tx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31532;&#20845;&#31456;&#20363;&#39064;/6-2.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4000" dirty="0" smtClean="0">
                <a:solidFill>
                  <a:schemeClr val="tx1"/>
                </a:solidFill>
                <a:effectLst>
                  <a:outerShdw blurRad="38100" dist="38100" dir="2700000" algn="tl">
                    <a:srgbClr val="000000">
                      <a:alpha val="43137"/>
                    </a:srgbClr>
                  </a:outerShdw>
                </a:effectLst>
                <a:ea typeface="宋体" panose="02010600030101010101" pitchFamily="2" charset="-122"/>
              </a:rPr>
              <a:t>第六章 泛型与集合</a:t>
            </a:r>
            <a:endParaRPr lang="zh-CN" altLang="en-US" sz="40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52000" y="1728000"/>
            <a:ext cx="7742417"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对外</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的接口</a:t>
            </a:r>
          </a:p>
          <a:p>
            <a:pPr>
              <a:spcBef>
                <a:spcPct val="0"/>
              </a:spcBef>
              <a:buSzTx/>
              <a:buNone/>
            </a:pPr>
            <a:r>
              <a:rPr lang="zh-CN" altLang="en-US" sz="28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即表示集合的</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抽象数据类型</a:t>
            </a:r>
            <a:r>
              <a:rPr lang="zh-CN" altLang="en-US" sz="2400" dirty="0" smtClean="0">
                <a:solidFill>
                  <a:schemeClr val="tx1"/>
                </a:solidFill>
                <a:ea typeface="宋体" panose="02010600030101010101" pitchFamily="2" charset="-122"/>
              </a:rPr>
              <a:t>。接口提供了让我们对集合中所表示的内容进行</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单独操作的可能</a:t>
            </a:r>
            <a:r>
              <a:rPr lang="zh-CN" altLang="en-US"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p:txBody>
      </p:sp>
      <p:sp>
        <p:nvSpPr>
          <p:cNvPr id="11" name="Text Box 78"/>
          <p:cNvSpPr txBox="1">
            <a:spLocks noChangeArrowheads="1"/>
          </p:cNvSpPr>
          <p:nvPr/>
        </p:nvSpPr>
        <p:spPr bwMode="gray">
          <a:xfrm>
            <a:off x="1152000" y="3229902"/>
            <a:ext cx="7570787" cy="126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接口的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实现</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400" dirty="0" smtClean="0">
                <a:solidFill>
                  <a:schemeClr val="tx1"/>
                </a:solidFill>
                <a:ea typeface="宋体" panose="02010600030101010101" pitchFamily="2" charset="-122"/>
              </a:rPr>
              <a:t>     也就是集合框架中接口的</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具体实现</a:t>
            </a:r>
            <a:r>
              <a:rPr lang="zh-CN" altLang="en-US" sz="2400" dirty="0" smtClean="0">
                <a:solidFill>
                  <a:schemeClr val="tx1"/>
                </a:solidFill>
                <a:ea typeface="宋体" panose="02010600030101010101" pitchFamily="2" charset="-122"/>
              </a:rPr>
              <a:t>。实际它们就是那些</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可复用的数据结构</a:t>
            </a:r>
            <a:r>
              <a:rPr lang="zh-CN" altLang="en-US" sz="2400" dirty="0" smtClean="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52000" y="4716000"/>
            <a:ext cx="7570787" cy="126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对集合运算的</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算法</a:t>
            </a:r>
            <a:endPar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marL="0" lvl="1" indent="0">
              <a:spcBef>
                <a:spcPct val="0"/>
              </a:spcBef>
              <a:buClrTx/>
              <a:buSzTx/>
              <a:buNone/>
            </a:pPr>
            <a:r>
              <a:rPr lang="zh-CN" altLang="en-US" sz="2400" dirty="0" smtClean="0">
                <a:solidFill>
                  <a:schemeClr val="tx1"/>
                </a:solidFill>
                <a:ea typeface="宋体" panose="02010600030101010101" pitchFamily="2" charset="-122"/>
              </a:rPr>
              <a:t>     指在一个实现了某个集合框架中的接口的对象上，完成某种</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有用的计算的方法</a:t>
            </a:r>
            <a:r>
              <a:rPr lang="zh-CN" altLang="en-US" sz="2400" dirty="0" smtClean="0">
                <a:solidFill>
                  <a:schemeClr val="tx1"/>
                </a:solidFill>
                <a:ea typeface="宋体" panose="02010600030101010101" pitchFamily="2" charset="-122"/>
              </a:rPr>
              <a:t>，例如查找、排序等。</a:t>
            </a:r>
            <a:endParaRPr lang="en-US" altLang="zh-CN" sz="2800" dirty="0" smtClean="0">
              <a:solidFill>
                <a:schemeClr val="tx1"/>
              </a:solidFill>
              <a:ea typeface="宋体" panose="02010600030101010101" pitchFamily="2" charset="-122"/>
            </a:endParaRPr>
          </a:p>
        </p:txBody>
      </p:sp>
      <p:sp>
        <p:nvSpPr>
          <p:cNvPr id="7"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 </a:t>
            </a:r>
            <a:r>
              <a:rPr lang="zh-CN" altLang="en-US" dirty="0" smtClean="0">
                <a:ea typeface="宋体" panose="02010600030101010101" pitchFamily="2" charset="-122"/>
              </a:rPr>
              <a:t>集合框架的主要内容</a:t>
            </a:r>
            <a:endParaRPr lang="en-US" altLang="zh-CN"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52000" y="1820765"/>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提高程序</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设计效率</a:t>
            </a:r>
          </a:p>
        </p:txBody>
      </p:sp>
      <p:sp>
        <p:nvSpPr>
          <p:cNvPr id="11" name="Text Box 78"/>
          <p:cNvSpPr txBox="1">
            <a:spLocks noChangeArrowheads="1"/>
          </p:cNvSpPr>
          <p:nvPr/>
        </p:nvSpPr>
        <p:spPr bwMode="gray">
          <a:xfrm>
            <a:off x="1152000" y="2592000"/>
            <a:ext cx="7570787" cy="126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提高程序</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速度和质量</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400" dirty="0" smtClean="0">
                <a:solidFill>
                  <a:schemeClr val="tx1"/>
                </a:solidFill>
                <a:ea typeface="宋体" panose="02010600030101010101" pitchFamily="2" charset="-122"/>
              </a:rPr>
              <a:t>       集合框架通过提供对有用的数据结构和算法的高性能和高质量的实现使你的程序速度和质量得到提高。</a:t>
            </a:r>
          </a:p>
        </p:txBody>
      </p:sp>
      <p:sp>
        <p:nvSpPr>
          <p:cNvPr id="13" name="Text Box 78"/>
          <p:cNvSpPr txBox="1">
            <a:spLocks noChangeArrowheads="1"/>
          </p:cNvSpPr>
          <p:nvPr/>
        </p:nvSpPr>
        <p:spPr bwMode="gray">
          <a:xfrm>
            <a:off x="1152000" y="4032000"/>
            <a:ext cx="7570787" cy="126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dirty="0" smtClean="0">
                <a:solidFill>
                  <a:schemeClr val="tx1"/>
                </a:solidFill>
                <a:ea typeface="宋体" panose="02010600030101010101" pitchFamily="2" charset="-122"/>
              </a:rPr>
              <a:t> </a:t>
            </a:r>
            <a:r>
              <a:rPr lang="zh-CN" altLang="en-US" dirty="0" smtClean="0">
                <a:solidFill>
                  <a:schemeClr val="tx1"/>
                </a:solidFill>
                <a:effectLst>
                  <a:outerShdw blurRad="38100" dist="38100" dir="2700000" algn="tl">
                    <a:srgbClr val="000000">
                      <a:alpha val="43137"/>
                    </a:srgbClr>
                  </a:outerShdw>
                </a:effectLst>
                <a:ea typeface="宋体" panose="02010600030101010101" pitchFamily="2" charset="-122"/>
              </a:rPr>
              <a:t>集合框架鼓励软件的</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复用</a:t>
            </a:r>
            <a:endPar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marL="0" lvl="1" indent="0">
              <a:spcBef>
                <a:spcPct val="0"/>
              </a:spcBef>
              <a:buClrTx/>
              <a:buSzTx/>
              <a:buNone/>
            </a:pP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对于遵照标准集合框架接口的</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新的数据结构</a:t>
            </a:r>
            <a:r>
              <a:rPr lang="zh-CN" altLang="en-US" sz="2400" dirty="0" smtClean="0">
                <a:solidFill>
                  <a:schemeClr val="tx1"/>
                </a:solidFill>
                <a:ea typeface="宋体" panose="02010600030101010101" pitchFamily="2" charset="-122"/>
              </a:rPr>
              <a:t>是可复用的。</a:t>
            </a:r>
          </a:p>
        </p:txBody>
      </p:sp>
      <p:sp>
        <p:nvSpPr>
          <p:cNvPr id="7"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 </a:t>
            </a:r>
            <a:r>
              <a:rPr lang="zh-CN" altLang="en-US" dirty="0" smtClean="0">
                <a:ea typeface="宋体" panose="02010600030101010101" pitchFamily="2" charset="-122"/>
              </a:rPr>
              <a:t>集合框架的好处</a:t>
            </a:r>
            <a:endParaRPr lang="en-US" altLang="zh-CN"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219200" y="1713083"/>
            <a:ext cx="7693157"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smtClean="0">
                <a:solidFill>
                  <a:srgbClr val="000000"/>
                </a:solidFill>
                <a:ea typeface="宋体" panose="02010600030101010101" pitchFamily="2" charset="-122"/>
              </a:rPr>
              <a:t>      Java2</a:t>
            </a:r>
            <a:r>
              <a:rPr lang="zh-CN" altLang="en-US" sz="2800" dirty="0" smtClean="0">
                <a:solidFill>
                  <a:srgbClr val="000000"/>
                </a:solidFill>
                <a:ea typeface="宋体" panose="02010600030101010101" pitchFamily="2" charset="-122"/>
              </a:rPr>
              <a:t>的集合框架主要有</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两个接口</a:t>
            </a:r>
            <a:r>
              <a:rPr lang="zh-CN" altLang="en-US" sz="2800" dirty="0" smtClean="0">
                <a:solidFill>
                  <a:srgbClr val="000000"/>
                </a:solidFill>
                <a:ea typeface="宋体" panose="02010600030101010101" pitchFamily="2" charset="-122"/>
              </a:rPr>
              <a: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Collection</a:t>
            </a:r>
            <a:r>
              <a:rPr lang="zh-CN" altLang="en-US" sz="2800" dirty="0" smtClean="0">
                <a:solidFill>
                  <a:srgbClr val="000000"/>
                </a:solidFill>
                <a:ea typeface="宋体" panose="02010600030101010101" pitchFamily="2" charset="-122"/>
              </a:rPr>
              <a:t>和</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Map</a:t>
            </a:r>
            <a:r>
              <a:rPr lang="zh-CN" altLang="en-US" sz="2800" dirty="0" smtClean="0">
                <a:solidFill>
                  <a:srgbClr val="000000"/>
                </a:solidFill>
                <a:ea typeface="宋体" panose="02010600030101010101" pitchFamily="2" charset="-122"/>
              </a:rPr>
              <a:t>。其中，</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List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和</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Set</a:t>
            </a:r>
            <a:r>
              <a:rPr lang="zh-CN" altLang="en-US" sz="2800" dirty="0" smtClean="0">
                <a:solidFill>
                  <a:srgbClr val="000000"/>
                </a:solidFill>
                <a:ea typeface="宋体" panose="02010600030101010101" pitchFamily="2" charset="-122"/>
              </a:rPr>
              <a:t>继承了</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Collection</a:t>
            </a:r>
            <a:r>
              <a:rPr lang="zh-CN" altLang="en-US" sz="2800" dirty="0" smtClean="0">
                <a:solidFill>
                  <a:srgbClr val="000000"/>
                </a:solidFill>
                <a:ea typeface="宋体" panose="02010600030101010101" pitchFamily="2" charset="-122"/>
              </a:rPr>
              <a:t>。 </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4. JAVA2</a:t>
            </a:r>
            <a:r>
              <a:rPr lang="zh-CN" altLang="en-US" dirty="0" smtClean="0">
                <a:ea typeface="宋体" panose="02010600030101010101" pitchFamily="2" charset="-122"/>
              </a:rPr>
              <a:t>的集合框架</a:t>
            </a:r>
            <a:endParaRPr lang="en-US" altLang="zh-CN" sz="4800" dirty="0">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grpSp>
        <p:nvGrpSpPr>
          <p:cNvPr id="15" name="组合 3"/>
          <p:cNvGrpSpPr>
            <a:grpSpLocks/>
          </p:cNvGrpSpPr>
          <p:nvPr/>
        </p:nvGrpSpPr>
        <p:grpSpPr bwMode="auto">
          <a:xfrm>
            <a:off x="917436" y="3348521"/>
            <a:ext cx="4572000" cy="2230644"/>
            <a:chOff x="827584" y="1341439"/>
            <a:chExt cx="7256019" cy="3836941"/>
          </a:xfrm>
        </p:grpSpPr>
        <p:sp>
          <p:nvSpPr>
            <p:cNvPr id="16" name="Line 3"/>
            <p:cNvSpPr>
              <a:spLocks noChangeShapeType="1"/>
            </p:cNvSpPr>
            <p:nvPr/>
          </p:nvSpPr>
          <p:spPr bwMode="auto">
            <a:xfrm>
              <a:off x="6444208" y="2276477"/>
              <a:ext cx="0" cy="285750"/>
            </a:xfrm>
            <a:prstGeom prst="line">
              <a:avLst/>
            </a:prstGeom>
            <a:noFill/>
            <a:ln w="19080">
              <a:solidFill>
                <a:srgbClr val="000000"/>
              </a:solidFill>
              <a:miter lim="800000"/>
              <a:headEnd/>
              <a:tailEnd/>
            </a:ln>
          </p:spPr>
          <p:txBody>
            <a:bodyPr/>
            <a:lstStyle/>
            <a:p>
              <a:endParaRPr lang="zh-CN" altLang="en-US"/>
            </a:p>
          </p:txBody>
        </p:sp>
        <p:sp>
          <p:nvSpPr>
            <p:cNvPr id="17" name="Rectangle 5"/>
            <p:cNvSpPr>
              <a:spLocks noChangeArrowheads="1"/>
            </p:cNvSpPr>
            <p:nvPr/>
          </p:nvSpPr>
          <p:spPr bwMode="auto">
            <a:xfrm>
              <a:off x="3547881" y="1341439"/>
              <a:ext cx="2159905"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Collection</a:t>
              </a:r>
            </a:p>
          </p:txBody>
        </p:sp>
        <p:sp>
          <p:nvSpPr>
            <p:cNvPr id="18" name="Rectangle 6"/>
            <p:cNvSpPr>
              <a:spLocks noChangeArrowheads="1"/>
            </p:cNvSpPr>
            <p:nvPr/>
          </p:nvSpPr>
          <p:spPr bwMode="auto">
            <a:xfrm>
              <a:off x="1471673" y="2565402"/>
              <a:ext cx="2159905"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List</a:t>
              </a:r>
            </a:p>
          </p:txBody>
        </p:sp>
        <p:sp>
          <p:nvSpPr>
            <p:cNvPr id="19" name="Rectangle 7"/>
            <p:cNvSpPr>
              <a:spLocks noChangeArrowheads="1"/>
            </p:cNvSpPr>
            <p:nvPr/>
          </p:nvSpPr>
          <p:spPr bwMode="auto">
            <a:xfrm>
              <a:off x="5316492" y="2565402"/>
              <a:ext cx="2239313"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Set</a:t>
              </a:r>
            </a:p>
          </p:txBody>
        </p:sp>
        <p:sp>
          <p:nvSpPr>
            <p:cNvPr id="20" name="Line 8"/>
            <p:cNvSpPr>
              <a:spLocks noChangeShapeType="1"/>
            </p:cNvSpPr>
            <p:nvPr/>
          </p:nvSpPr>
          <p:spPr bwMode="auto">
            <a:xfrm>
              <a:off x="2483768" y="2276872"/>
              <a:ext cx="3960440" cy="0"/>
            </a:xfrm>
            <a:prstGeom prst="line">
              <a:avLst/>
            </a:prstGeom>
            <a:noFill/>
            <a:ln w="19080">
              <a:solidFill>
                <a:srgbClr val="000000"/>
              </a:solidFill>
              <a:miter lim="800000"/>
              <a:headEnd/>
              <a:tailEnd/>
            </a:ln>
          </p:spPr>
          <p:txBody>
            <a:bodyPr/>
            <a:lstStyle/>
            <a:p>
              <a:endParaRPr lang="zh-CN" altLang="en-US"/>
            </a:p>
          </p:txBody>
        </p:sp>
        <p:sp>
          <p:nvSpPr>
            <p:cNvPr id="21" name="Line 9"/>
            <p:cNvSpPr>
              <a:spLocks noChangeShapeType="1"/>
            </p:cNvSpPr>
            <p:nvPr/>
          </p:nvSpPr>
          <p:spPr bwMode="auto">
            <a:xfrm flipV="1">
              <a:off x="4589012" y="1916114"/>
              <a:ext cx="0" cy="361950"/>
            </a:xfrm>
            <a:prstGeom prst="line">
              <a:avLst/>
            </a:prstGeom>
            <a:noFill/>
            <a:ln w="12600">
              <a:solidFill>
                <a:srgbClr val="000000"/>
              </a:solidFill>
              <a:miter lim="800000"/>
              <a:headEnd/>
              <a:tailEnd type="triangle" w="med" len="med"/>
            </a:ln>
          </p:spPr>
          <p:txBody>
            <a:bodyPr/>
            <a:lstStyle/>
            <a:p>
              <a:endParaRPr lang="zh-CN" altLang="en-US"/>
            </a:p>
          </p:txBody>
        </p:sp>
        <p:sp>
          <p:nvSpPr>
            <p:cNvPr id="23" name="Line 10"/>
            <p:cNvSpPr>
              <a:spLocks noChangeShapeType="1"/>
            </p:cNvSpPr>
            <p:nvPr/>
          </p:nvSpPr>
          <p:spPr bwMode="auto">
            <a:xfrm>
              <a:off x="2483768" y="2276872"/>
              <a:ext cx="0" cy="285750"/>
            </a:xfrm>
            <a:prstGeom prst="line">
              <a:avLst/>
            </a:prstGeom>
            <a:noFill/>
            <a:ln w="19080">
              <a:solidFill>
                <a:srgbClr val="000000"/>
              </a:solidFill>
              <a:miter lim="800000"/>
              <a:headEnd/>
              <a:tailEnd/>
            </a:ln>
          </p:spPr>
          <p:txBody>
            <a:bodyPr/>
            <a:lstStyle/>
            <a:p>
              <a:endParaRPr lang="zh-CN" altLang="en-US"/>
            </a:p>
          </p:txBody>
        </p:sp>
        <p:sp>
          <p:nvSpPr>
            <p:cNvPr id="24" name="Rectangle 11"/>
            <p:cNvSpPr>
              <a:spLocks noChangeArrowheads="1"/>
            </p:cNvSpPr>
            <p:nvPr/>
          </p:nvSpPr>
          <p:spPr bwMode="auto">
            <a:xfrm>
              <a:off x="827584" y="4019553"/>
              <a:ext cx="1438172"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ArrayList</a:t>
              </a:r>
            </a:p>
          </p:txBody>
        </p:sp>
        <p:sp>
          <p:nvSpPr>
            <p:cNvPr id="25" name="Rectangle 12"/>
            <p:cNvSpPr>
              <a:spLocks noChangeArrowheads="1"/>
            </p:cNvSpPr>
            <p:nvPr/>
          </p:nvSpPr>
          <p:spPr bwMode="auto">
            <a:xfrm>
              <a:off x="2833966" y="4006853"/>
              <a:ext cx="1438172"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LinkedList</a:t>
              </a:r>
            </a:p>
          </p:txBody>
        </p:sp>
        <p:sp>
          <p:nvSpPr>
            <p:cNvPr id="26" name="Rectangle 13"/>
            <p:cNvSpPr>
              <a:spLocks noChangeArrowheads="1"/>
            </p:cNvSpPr>
            <p:nvPr/>
          </p:nvSpPr>
          <p:spPr bwMode="auto">
            <a:xfrm>
              <a:off x="1872244" y="4654553"/>
              <a:ext cx="1438172" cy="3587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Vector</a:t>
              </a:r>
            </a:p>
          </p:txBody>
        </p:sp>
        <p:sp>
          <p:nvSpPr>
            <p:cNvPr id="27" name="Line 14"/>
            <p:cNvSpPr>
              <a:spLocks noChangeShapeType="1"/>
            </p:cNvSpPr>
            <p:nvPr/>
          </p:nvSpPr>
          <p:spPr bwMode="auto">
            <a:xfrm flipV="1">
              <a:off x="2512804" y="3140077"/>
              <a:ext cx="0" cy="1512888"/>
            </a:xfrm>
            <a:prstGeom prst="line">
              <a:avLst/>
            </a:prstGeom>
            <a:noFill/>
            <a:ln w="19080">
              <a:solidFill>
                <a:srgbClr val="000000"/>
              </a:solidFill>
              <a:prstDash val="dash"/>
              <a:miter lim="800000"/>
              <a:headEnd/>
              <a:tailEnd type="triangle" w="med" len="med"/>
            </a:ln>
          </p:spPr>
          <p:txBody>
            <a:bodyPr/>
            <a:lstStyle/>
            <a:p>
              <a:endParaRPr lang="zh-CN" altLang="en-US"/>
            </a:p>
          </p:txBody>
        </p:sp>
        <p:sp>
          <p:nvSpPr>
            <p:cNvPr id="28" name="Line 15"/>
            <p:cNvSpPr>
              <a:spLocks noChangeShapeType="1"/>
            </p:cNvSpPr>
            <p:nvPr/>
          </p:nvSpPr>
          <p:spPr bwMode="auto">
            <a:xfrm>
              <a:off x="1632254" y="3717928"/>
              <a:ext cx="1759334" cy="0"/>
            </a:xfrm>
            <a:prstGeom prst="line">
              <a:avLst/>
            </a:prstGeom>
            <a:noFill/>
            <a:ln w="19080">
              <a:solidFill>
                <a:srgbClr val="000000"/>
              </a:solidFill>
              <a:prstDash val="dash"/>
              <a:miter lim="800000"/>
              <a:headEnd/>
              <a:tailEnd/>
            </a:ln>
          </p:spPr>
          <p:txBody>
            <a:bodyPr/>
            <a:lstStyle/>
            <a:p>
              <a:endParaRPr lang="zh-CN" altLang="en-US"/>
            </a:p>
          </p:txBody>
        </p:sp>
        <p:sp>
          <p:nvSpPr>
            <p:cNvPr id="29" name="Line 16"/>
            <p:cNvSpPr>
              <a:spLocks noChangeShapeType="1"/>
            </p:cNvSpPr>
            <p:nvPr/>
          </p:nvSpPr>
          <p:spPr bwMode="auto">
            <a:xfrm>
              <a:off x="1552846" y="3717928"/>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30" name="Line 17"/>
            <p:cNvSpPr>
              <a:spLocks noChangeShapeType="1"/>
            </p:cNvSpPr>
            <p:nvPr/>
          </p:nvSpPr>
          <p:spPr bwMode="auto">
            <a:xfrm>
              <a:off x="3393353" y="3719515"/>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31" name="Rectangle 18"/>
            <p:cNvSpPr>
              <a:spLocks noChangeArrowheads="1"/>
            </p:cNvSpPr>
            <p:nvPr/>
          </p:nvSpPr>
          <p:spPr bwMode="auto">
            <a:xfrm>
              <a:off x="4788024" y="4005064"/>
              <a:ext cx="1199947"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HashSet</a:t>
              </a:r>
            </a:p>
          </p:txBody>
        </p:sp>
        <p:sp>
          <p:nvSpPr>
            <p:cNvPr id="32" name="Rectangle 19"/>
            <p:cNvSpPr>
              <a:spLocks noChangeArrowheads="1"/>
            </p:cNvSpPr>
            <p:nvPr/>
          </p:nvSpPr>
          <p:spPr bwMode="auto">
            <a:xfrm>
              <a:off x="6804248" y="4005064"/>
              <a:ext cx="1279355" cy="4175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TreeSet</a:t>
              </a:r>
            </a:p>
          </p:txBody>
        </p:sp>
        <p:sp>
          <p:nvSpPr>
            <p:cNvPr id="33" name="Line 20"/>
            <p:cNvSpPr>
              <a:spLocks noChangeShapeType="1"/>
            </p:cNvSpPr>
            <p:nvPr/>
          </p:nvSpPr>
          <p:spPr bwMode="auto">
            <a:xfrm flipH="1" flipV="1">
              <a:off x="6444206" y="3140968"/>
              <a:ext cx="1" cy="1584176"/>
            </a:xfrm>
            <a:prstGeom prst="line">
              <a:avLst/>
            </a:prstGeom>
            <a:noFill/>
            <a:ln w="19080">
              <a:solidFill>
                <a:srgbClr val="000000"/>
              </a:solidFill>
              <a:prstDash val="dash"/>
              <a:miter lim="800000"/>
              <a:headEnd/>
              <a:tailEnd type="triangle" w="med" len="med"/>
            </a:ln>
          </p:spPr>
          <p:txBody>
            <a:bodyPr/>
            <a:lstStyle/>
            <a:p>
              <a:endParaRPr lang="zh-CN" altLang="en-US"/>
            </a:p>
          </p:txBody>
        </p:sp>
        <p:sp>
          <p:nvSpPr>
            <p:cNvPr id="34" name="Line 21"/>
            <p:cNvSpPr>
              <a:spLocks noChangeShapeType="1"/>
            </p:cNvSpPr>
            <p:nvPr/>
          </p:nvSpPr>
          <p:spPr bwMode="auto">
            <a:xfrm>
              <a:off x="5364088" y="3717033"/>
              <a:ext cx="2088232" cy="0"/>
            </a:xfrm>
            <a:prstGeom prst="line">
              <a:avLst/>
            </a:prstGeom>
            <a:noFill/>
            <a:ln w="19080">
              <a:solidFill>
                <a:srgbClr val="000000"/>
              </a:solidFill>
              <a:prstDash val="dash"/>
              <a:miter lim="800000"/>
              <a:headEnd/>
              <a:tailEnd/>
            </a:ln>
          </p:spPr>
          <p:txBody>
            <a:bodyPr/>
            <a:lstStyle/>
            <a:p>
              <a:endParaRPr lang="zh-CN" altLang="en-US"/>
            </a:p>
          </p:txBody>
        </p:sp>
        <p:sp>
          <p:nvSpPr>
            <p:cNvPr id="35" name="Rectangle 18"/>
            <p:cNvSpPr>
              <a:spLocks noChangeArrowheads="1"/>
            </p:cNvSpPr>
            <p:nvPr/>
          </p:nvSpPr>
          <p:spPr bwMode="auto">
            <a:xfrm>
              <a:off x="5323600" y="4725143"/>
              <a:ext cx="2124227" cy="453237"/>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err="1">
                  <a:solidFill>
                    <a:srgbClr val="000000"/>
                  </a:solidFill>
                </a:rPr>
                <a:t>LinkedHashSet</a:t>
              </a:r>
              <a:endParaRPr lang="en-US" altLang="zh-CN" sz="1400" b="1" dirty="0">
                <a:solidFill>
                  <a:srgbClr val="000000"/>
                </a:solidFill>
              </a:endParaRPr>
            </a:p>
          </p:txBody>
        </p:sp>
        <p:sp>
          <p:nvSpPr>
            <p:cNvPr id="36" name="Line 17"/>
            <p:cNvSpPr>
              <a:spLocks noChangeShapeType="1"/>
            </p:cNvSpPr>
            <p:nvPr/>
          </p:nvSpPr>
          <p:spPr bwMode="auto">
            <a:xfrm>
              <a:off x="5364088" y="3717032"/>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37" name="Line 17"/>
            <p:cNvSpPr>
              <a:spLocks noChangeShapeType="1"/>
            </p:cNvSpPr>
            <p:nvPr/>
          </p:nvSpPr>
          <p:spPr bwMode="auto">
            <a:xfrm>
              <a:off x="7452320" y="3717032"/>
              <a:ext cx="0" cy="285750"/>
            </a:xfrm>
            <a:prstGeom prst="line">
              <a:avLst/>
            </a:prstGeom>
            <a:noFill/>
            <a:ln w="19080">
              <a:solidFill>
                <a:srgbClr val="000000"/>
              </a:solidFill>
              <a:prstDash val="dash"/>
              <a:miter lim="800000"/>
              <a:headEnd/>
              <a:tailEnd/>
            </a:ln>
          </p:spPr>
          <p:txBody>
            <a:bodyPr/>
            <a:lstStyle/>
            <a:p>
              <a:endParaRPr lang="zh-CN" altLang="en-US"/>
            </a:p>
          </p:txBody>
        </p:sp>
      </p:grpSp>
      <p:pic>
        <p:nvPicPr>
          <p:cNvPr id="38" name="Picture 2"/>
          <p:cNvPicPr>
            <a:picLocks noChangeAspect="1" noChangeArrowheads="1"/>
          </p:cNvPicPr>
          <p:nvPr/>
        </p:nvPicPr>
        <p:blipFill>
          <a:blip r:embed="rId3" cstate="print"/>
          <a:srcRect/>
          <a:stretch>
            <a:fillRect/>
          </a:stretch>
        </p:blipFill>
        <p:spPr bwMode="auto">
          <a:xfrm>
            <a:off x="5016500" y="4894815"/>
            <a:ext cx="4127500" cy="1717675"/>
          </a:xfrm>
          <a:prstGeom prst="rect">
            <a:avLst/>
          </a:prstGeom>
          <a:noFill/>
          <a:ln w="9525">
            <a:noFill/>
            <a:miter lim="800000"/>
            <a:headEnd/>
            <a:tailEnd/>
          </a:ln>
        </p:spPr>
      </p:pic>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7146481"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5. </a:t>
            </a:r>
            <a:r>
              <a:rPr lang="en-US" altLang="zh-CN" dirty="0" smtClean="0"/>
              <a:t>Java 2 </a:t>
            </a:r>
            <a:r>
              <a:rPr lang="zh-CN" altLang="en-US" dirty="0" smtClean="0"/>
              <a:t>集合框架的六个实现</a:t>
            </a:r>
            <a:endParaRPr lang="en-US" altLang="zh-CN" sz="4800" dirty="0">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graphicFrame>
        <p:nvGraphicFramePr>
          <p:cNvPr id="6" name="Group 4"/>
          <p:cNvGraphicFramePr>
            <a:graphicFrameLocks noGrp="1"/>
          </p:cNvGraphicFramePr>
          <p:nvPr/>
        </p:nvGraphicFramePr>
        <p:xfrm>
          <a:off x="1244671" y="1974229"/>
          <a:ext cx="7090946" cy="3370945"/>
        </p:xfrm>
        <a:graphic>
          <a:graphicData uri="http://schemas.openxmlformats.org/drawingml/2006/table">
            <a:tbl>
              <a:tblPr/>
              <a:tblGrid>
                <a:gridCol w="968442"/>
                <a:gridCol w="1789044"/>
                <a:gridCol w="1974573"/>
                <a:gridCol w="2358887"/>
              </a:tblGrid>
              <a:tr h="423051">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800" b="1" i="0" u="none" strike="noStrike" cap="none" normalizeH="0" baseline="0" dirty="0" smtClean="0">
                          <a:ln>
                            <a:noFill/>
                          </a:ln>
                          <a:solidFill>
                            <a:srgbClr val="002060"/>
                          </a:solidFill>
                          <a:effectLst>
                            <a:outerShdw blurRad="38100" dist="38100" dir="2700000" algn="tl">
                              <a:srgbClr val="000000">
                                <a:alpha val="43137"/>
                              </a:srgbClr>
                            </a:outerShdw>
                          </a:effectLst>
                          <a:latin typeface="Tahoma" pitchFamily="34" charset="0"/>
                          <a:ea typeface="宋体" pitchFamily="2" charset="-122"/>
                        </a:rPr>
                        <a:t>接口</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800" b="1" i="0" u="none" strike="noStrike" cap="none" normalizeH="0" baseline="0" dirty="0" smtClean="0">
                          <a:ln>
                            <a:noFill/>
                          </a:ln>
                          <a:solidFill>
                            <a:srgbClr val="002060"/>
                          </a:solidFill>
                          <a:effectLst>
                            <a:outerShdw blurRad="38100" dist="38100" dir="2700000" algn="tl">
                              <a:srgbClr val="000000">
                                <a:alpha val="43137"/>
                              </a:srgbClr>
                            </a:outerShdw>
                          </a:effectLst>
                          <a:latin typeface="Tahoma" pitchFamily="34" charset="0"/>
                          <a:ea typeface="宋体" pitchFamily="2" charset="-122"/>
                        </a:rPr>
                        <a:t>实现</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800" b="1" i="0" u="none" strike="noStrike" cap="none" normalizeH="0" baseline="0" dirty="0" smtClean="0">
                          <a:ln>
                            <a:noFill/>
                          </a:ln>
                          <a:solidFill>
                            <a:srgbClr val="002060"/>
                          </a:solidFill>
                          <a:effectLst>
                            <a:outerShdw blurRad="38100" dist="38100" dir="2700000" algn="tl">
                              <a:srgbClr val="000000">
                                <a:alpha val="43137"/>
                              </a:srgbClr>
                            </a:outerShdw>
                          </a:effectLst>
                          <a:latin typeface="Tahoma" pitchFamily="34" charset="0"/>
                          <a:ea typeface="宋体" pitchFamily="2" charset="-122"/>
                        </a:rPr>
                        <a:t>接口特点</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800" b="1" i="0" u="none" strike="noStrike" cap="none" normalizeH="0" baseline="0" dirty="0" smtClean="0">
                          <a:ln>
                            <a:noFill/>
                          </a:ln>
                          <a:solidFill>
                            <a:srgbClr val="002060"/>
                          </a:solidFill>
                          <a:effectLst>
                            <a:outerShdw blurRad="38100" dist="38100" dir="2700000" algn="tl">
                              <a:srgbClr val="000000">
                                <a:alpha val="43137"/>
                              </a:srgbClr>
                            </a:outerShdw>
                          </a:effectLst>
                          <a:latin typeface="Tahoma" pitchFamily="34" charset="0"/>
                          <a:ea typeface="宋体" pitchFamily="2" charset="-122"/>
                        </a:rPr>
                        <a:t>各自特点</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accent6">
                        <a:lumMod val="20000"/>
                        <a:lumOff val="80000"/>
                      </a:schemeClr>
                    </a:solidFill>
                  </a:tcPr>
                </a:tc>
              </a:tr>
              <a:tr h="412624">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dirty="0" smtClean="0">
                          <a:ln>
                            <a:noFill/>
                          </a:ln>
                          <a:solidFill>
                            <a:srgbClr val="C00000"/>
                          </a:solidFill>
                          <a:effectLst>
                            <a:outerShdw blurRad="38100" dist="38100" dir="2700000" algn="tl">
                              <a:srgbClr val="000000">
                                <a:alpha val="43137"/>
                              </a:srgbClr>
                            </a:outerShdw>
                          </a:effectLst>
                          <a:latin typeface="Courier" charset="0"/>
                          <a:ea typeface="Courier" charset="0"/>
                          <a:cs typeface="宋体" pitchFamily="2" charset="-122"/>
                        </a:rPr>
                        <a:t>Set</a:t>
                      </a:r>
                      <a:r>
                        <a:rPr kumimoji="1" lang="en-US" altLang="zh-CN" sz="2400" b="1" i="0" u="none" strike="noStrike" cap="none" normalizeH="0" baseline="0" dirty="0" smtClean="0">
                          <a:ln>
                            <a:noFill/>
                          </a:ln>
                          <a:solidFill>
                            <a:srgbClr val="C00000"/>
                          </a:solidFill>
                          <a:effectLst>
                            <a:outerShdw blurRad="38100" dist="38100" dir="2700000" algn="tl">
                              <a:srgbClr val="000000">
                                <a:alpha val="43137"/>
                              </a:srgbClr>
                            </a:outerShdw>
                          </a:effectLst>
                          <a:latin typeface="Tahoma" pitchFamily="34" charset="0"/>
                          <a:ea typeface="Courier" charset="0"/>
                          <a:cs typeface="宋体" pitchFamily="2" charset="-122"/>
                        </a:rPr>
                        <a:t> </a:t>
                      </a:r>
                    </a:p>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0" i="0" u="none" strike="noStrike" cap="none" normalizeH="0" baseline="0" dirty="0" smtClean="0">
                          <a:ln>
                            <a:noFill/>
                          </a:ln>
                          <a:solidFill>
                            <a:srgbClr val="000000"/>
                          </a:solidFill>
                          <a:effectLst/>
                          <a:latin typeface="Times New Roman"/>
                          <a:ea typeface="Courier" charset="0"/>
                          <a:cs typeface="宋体" pitchFamily="2" charset="-122"/>
                        </a:rPr>
                        <a:t> </a:t>
                      </a:r>
                      <a:endParaRPr kumimoji="1" lang="en-US" altLang="zh-CN" sz="2400" b="0" i="0" u="none" strike="noStrike" cap="none" normalizeH="0" baseline="0" dirty="0" smtClean="0">
                        <a:ln>
                          <a:noFill/>
                        </a:ln>
                        <a:solidFill>
                          <a:schemeClr val="tx1"/>
                        </a:solidFill>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dirty="0" err="1"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HashSet</a:t>
                      </a:r>
                      <a:endParaRPr kumimoji="1" lang="en-US" altLang="zh-CN"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Tahoma" pitchFamily="34" charset="0"/>
                          <a:ea typeface="Courier" charset="0"/>
                          <a:cs typeface="宋体" pitchFamily="2" charset="-122"/>
                        </a:rPr>
                        <a:t>不允许</a:t>
                      </a: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出现重复元素</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Tahoma" pitchFamily="34" charset="0"/>
                          <a:ea typeface="Courier" charset="0"/>
                          <a:cs typeface="宋体" pitchFamily="2" charset="-122"/>
                        </a:rPr>
                        <a:t>集合，无序 </a:t>
                      </a:r>
                      <a:endPar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12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TreeSet</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Tahoma" pitchFamily="34" charset="0"/>
                          <a:ea typeface="Courier" charset="0"/>
                          <a:cs typeface="宋体" pitchFamily="2" charset="-122"/>
                        </a:rPr>
                        <a:t>树结构，有序</a:t>
                      </a:r>
                      <a:endPar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21562">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dirty="0" smtClean="0">
                          <a:ln>
                            <a:noFill/>
                          </a:ln>
                          <a:solidFill>
                            <a:srgbClr val="C00000"/>
                          </a:solidFill>
                          <a:effectLst>
                            <a:outerShdw blurRad="38100" dist="38100" dir="2700000" algn="tl">
                              <a:srgbClr val="000000">
                                <a:alpha val="43137"/>
                              </a:srgbClr>
                            </a:outerShdw>
                          </a:effectLst>
                          <a:latin typeface="Courier" charset="0"/>
                          <a:ea typeface="Courier" charset="0"/>
                          <a:cs typeface="宋体" pitchFamily="2" charset="-122"/>
                        </a:rPr>
                        <a:t>List</a:t>
                      </a:r>
                      <a:r>
                        <a:rPr kumimoji="1" lang="en-US" altLang="zh-CN" sz="2400" b="1" i="0" u="none" strike="noStrike" cap="none" normalizeH="0" baseline="0" dirty="0" smtClean="0">
                          <a:ln>
                            <a:noFill/>
                          </a:ln>
                          <a:solidFill>
                            <a:srgbClr val="C00000"/>
                          </a:solidFill>
                          <a:effectLst>
                            <a:outerShdw blurRad="38100" dist="38100" dir="2700000" algn="tl">
                              <a:srgbClr val="000000">
                                <a:alpha val="43137"/>
                              </a:srgbClr>
                            </a:outerShdw>
                          </a:effectLst>
                          <a:latin typeface="Tahoma" pitchFamily="34" charset="0"/>
                          <a:ea typeface="Courier" charset="0"/>
                          <a:cs typeface="宋体" pitchFamily="2" charset="-122"/>
                        </a:rPr>
                        <a:t> </a:t>
                      </a:r>
                    </a:p>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0" i="0" u="none" strike="noStrike" cap="none" normalizeH="0" baseline="0" dirty="0" smtClean="0">
                          <a:ln>
                            <a:noFill/>
                          </a:ln>
                          <a:solidFill>
                            <a:srgbClr val="000000"/>
                          </a:solidFill>
                          <a:effectLst/>
                          <a:latin typeface="Times New Roman"/>
                          <a:ea typeface="Courier" charset="0"/>
                          <a:cs typeface="宋体" pitchFamily="2" charset="-122"/>
                        </a:rPr>
                        <a:t> </a:t>
                      </a:r>
                      <a:endParaRPr kumimoji="1" lang="en-US" altLang="zh-CN" sz="2400" b="0" i="0" u="none" strike="noStrike" cap="none" normalizeH="0" baseline="0" dirty="0" smtClean="0">
                        <a:ln>
                          <a:noFill/>
                        </a:ln>
                        <a:solidFill>
                          <a:schemeClr val="tx1"/>
                        </a:solidFill>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ArrayList</a:t>
                      </a: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Tahoma" pitchFamily="34" charset="0"/>
                          <a:ea typeface="Courier" charset="0"/>
                          <a:cs typeface="宋体" pitchFamily="2" charset="-122"/>
                        </a:rPr>
                        <a:t> </a:t>
                      </a:r>
                      <a:endParaRPr kumimoji="1" lang="en-US" altLang="zh-CN" sz="2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Tahoma" pitchFamily="34" charset="0"/>
                          <a:ea typeface="Courier" charset="0"/>
                          <a:cs typeface="宋体" pitchFamily="2" charset="-122"/>
                        </a:rPr>
                        <a:t>允许</a:t>
                      </a: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出现重复元素</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数组结构</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600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LinkedList</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链表结构</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14113">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dirty="0" smtClean="0">
                          <a:ln>
                            <a:noFill/>
                          </a:ln>
                          <a:solidFill>
                            <a:srgbClr val="C00000"/>
                          </a:solidFill>
                          <a:effectLst>
                            <a:outerShdw blurRad="38100" dist="38100" dir="2700000" algn="tl">
                              <a:srgbClr val="000000">
                                <a:alpha val="43137"/>
                              </a:srgbClr>
                            </a:outerShdw>
                          </a:effectLst>
                          <a:latin typeface="Courier" charset="0"/>
                          <a:ea typeface="Courier" charset="0"/>
                          <a:cs typeface="宋体" pitchFamily="2" charset="-122"/>
                        </a:rPr>
                        <a:t>Map</a:t>
                      </a:r>
                      <a:r>
                        <a:rPr kumimoji="1" lang="en-US" altLang="zh-CN" sz="2400" b="0" i="0" u="none" strike="noStrike" cap="none" normalizeH="0" baseline="0" dirty="0" smtClean="0">
                          <a:ln>
                            <a:noFill/>
                          </a:ln>
                          <a:solidFill>
                            <a:srgbClr val="000000"/>
                          </a:solidFill>
                          <a:effectLst/>
                          <a:latin typeface="Tahoma" pitchFamily="34" charset="0"/>
                          <a:ea typeface="Courier" charset="0"/>
                          <a:cs typeface="宋体" pitchFamily="2" charset="-122"/>
                        </a:rPr>
                        <a:t> </a:t>
                      </a:r>
                      <a:endParaRPr kumimoji="1" lang="en-US" altLang="zh-CN" sz="2400" b="0" i="0" u="none" strike="noStrike" cap="none" normalizeH="0" baseline="0" dirty="0" smtClean="0">
                        <a:ln>
                          <a:noFill/>
                        </a:ln>
                        <a:solidFill>
                          <a:schemeClr val="tx1"/>
                        </a:solidFill>
                        <a:effectLst/>
                        <a:latin typeface="Tahoma" pitchFamily="34" charset="0"/>
                        <a:ea typeface="Courier" charset="0"/>
                        <a:cs typeface="宋体" pitchFamily="2" charset="-122"/>
                      </a:endParaRPr>
                    </a:p>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0" i="0" u="none" strike="noStrike" cap="none" normalizeH="0" baseline="0" dirty="0" smtClean="0">
                          <a:ln>
                            <a:noFill/>
                          </a:ln>
                          <a:solidFill>
                            <a:srgbClr val="000000"/>
                          </a:solidFill>
                          <a:effectLst/>
                          <a:latin typeface="Times New Roman"/>
                          <a:ea typeface="Courier" charset="0"/>
                          <a:cs typeface="宋体" pitchFamily="2" charset="-122"/>
                        </a:rPr>
                        <a:t> </a:t>
                      </a:r>
                      <a:endParaRPr kumimoji="1" lang="en-US" altLang="zh-CN" sz="2400" b="0" i="0" u="none" strike="noStrike" cap="none" normalizeH="0" baseline="0" dirty="0" smtClean="0">
                        <a:ln>
                          <a:noFill/>
                        </a:ln>
                        <a:solidFill>
                          <a:schemeClr val="tx1"/>
                        </a:solidFill>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HashMap</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Tahoma" pitchFamily="34" charset="0"/>
                          <a:ea typeface="Courier" charset="0"/>
                          <a:cs typeface="宋体" pitchFamily="2" charset="-122"/>
                        </a:rPr>
                        <a:t>键</a:t>
                      </a:r>
                      <a:r>
                        <a:rPr kumimoji="1" lang="en-US" altLang="zh-CN"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Tahoma" pitchFamily="34" charset="0"/>
                          <a:ea typeface="Courier" charset="0"/>
                          <a:cs typeface="宋体" pitchFamily="2" charset="-122"/>
                        </a:rPr>
                        <a:t>-</a:t>
                      </a:r>
                      <a:r>
                        <a:rPr kumimoji="1" lang="zh-CN" altLang="en-US"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Tahoma" pitchFamily="34" charset="0"/>
                          <a:ea typeface="Courier" charset="0"/>
                          <a:cs typeface="宋体" pitchFamily="2" charset="-122"/>
                        </a:rPr>
                        <a:t>值</a:t>
                      </a: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数据对</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rgbClr val="000000"/>
                          </a:solidFill>
                          <a:effectLst>
                            <a:outerShdw blurRad="38100" dist="38100" dir="2700000" algn="tl">
                              <a:srgbClr val="000000">
                                <a:alpha val="43137"/>
                              </a:srgbClr>
                            </a:outerShdw>
                          </a:effectLst>
                          <a:latin typeface="Tahoma" pitchFamily="34" charset="0"/>
                          <a:ea typeface="Courier" charset="0"/>
                          <a:cs typeface="宋体" pitchFamily="2" charset="-122"/>
                        </a:rPr>
                        <a:t>无序 </a:t>
                      </a:r>
                      <a:endPar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endParaRP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12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en-US" altLang="zh-CN" sz="2400" b="1" i="0" u="none" strike="noStrike" cap="none" normalizeH="0" baseline="0" smtClean="0">
                          <a:ln>
                            <a:noFill/>
                          </a:ln>
                          <a:solidFill>
                            <a:srgbClr val="000000"/>
                          </a:solidFill>
                          <a:effectLst>
                            <a:outerShdw blurRad="38100" dist="38100" dir="2700000" algn="tl">
                              <a:srgbClr val="000000">
                                <a:alpha val="43137"/>
                              </a:srgbClr>
                            </a:outerShdw>
                          </a:effectLst>
                          <a:latin typeface="Courier" charset="0"/>
                          <a:ea typeface="Courier" charset="0"/>
                          <a:cs typeface="宋体" pitchFamily="2" charset="-122"/>
                        </a:rPr>
                        <a:t>TreeMap</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1" lang="zh-CN" alt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Courier" charset="0"/>
                          <a:cs typeface="宋体" pitchFamily="2" charset="-122"/>
                        </a:rPr>
                        <a:t>树结构，有序</a:t>
                      </a:r>
                    </a:p>
                  </a:txBody>
                  <a:tcPr marT="42901" marB="42901"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三、 </a:t>
            </a:r>
            <a:r>
              <a:rPr lang="en-US" altLang="zh-CN" sz="3600" dirty="0" smtClean="0">
                <a:ea typeface="宋体" panose="02010600030101010101" pitchFamily="2" charset="-122"/>
              </a:rPr>
              <a:t>Collection</a:t>
            </a:r>
            <a:r>
              <a:rPr lang="zh-CN" altLang="en-US" sz="3600" dirty="0" smtClean="0">
                <a:ea typeface="宋体" panose="02010600030101010101" pitchFamily="2" charset="-122"/>
              </a:rPr>
              <a:t>接口及实现</a:t>
            </a:r>
            <a:endParaRPr lang="en-US" altLang="zh-CN" sz="3600" dirty="0">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Collection</a:t>
            </a:r>
            <a:r>
              <a:rPr lang="zh-CN" altLang="en-US" dirty="0" smtClean="0">
                <a:ea typeface="宋体" panose="02010600030101010101" pitchFamily="2" charset="-122"/>
              </a:rPr>
              <a:t>接口</a:t>
            </a:r>
            <a:endParaRPr lang="en-US" altLang="zh-CN" sz="3000" dirty="0">
              <a:ea typeface="宋体" panose="02010600030101010101" pitchFamily="2" charset="-122"/>
            </a:endParaRPr>
          </a:p>
        </p:txBody>
      </p:sp>
      <p:grpSp>
        <p:nvGrpSpPr>
          <p:cNvPr id="9" name="组合 19">
            <a:extLst>
              <a:ext uri="{FF2B5EF4-FFF2-40B4-BE49-F238E27FC236}">
                <a16:creationId xmlns:a16="http://schemas.microsoft.com/office/drawing/2014/main" xmlns="" id="{F09C6B24-486E-4649-8504-BAD153CC1861}"/>
              </a:ext>
            </a:extLst>
          </p:cNvPr>
          <p:cNvGrpSpPr/>
          <p:nvPr/>
        </p:nvGrpSpPr>
        <p:grpSpPr>
          <a:xfrm>
            <a:off x="1241008" y="1113247"/>
            <a:ext cx="7526301" cy="3166418"/>
            <a:chOff x="1762720" y="3492500"/>
            <a:chExt cx="6369943" cy="3204662"/>
          </a:xfrm>
        </p:grpSpPr>
        <p:grpSp>
          <p:nvGrpSpPr>
            <p:cNvPr id="10" name="Group 73"/>
            <p:cNvGrpSpPr>
              <a:grpSpLocks/>
            </p:cNvGrpSpPr>
            <p:nvPr/>
          </p:nvGrpSpPr>
          <p:grpSpPr bwMode="auto">
            <a:xfrm>
              <a:off x="1762720" y="3492500"/>
              <a:ext cx="6369943" cy="2749148"/>
              <a:chOff x="602" y="1344"/>
              <a:chExt cx="2071" cy="2263"/>
            </a:xfrm>
          </p:grpSpPr>
          <p:sp>
            <p:nvSpPr>
              <p:cNvPr id="12" name="AutoShape 74"/>
              <p:cNvSpPr>
                <a:spLocks noChangeArrowheads="1"/>
              </p:cNvSpPr>
              <p:nvPr/>
            </p:nvSpPr>
            <p:spPr bwMode="gray">
              <a:xfrm>
                <a:off x="602" y="2167"/>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3"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1" name="Text Box 78"/>
            <p:cNvSpPr txBox="1">
              <a:spLocks noChangeArrowheads="1"/>
            </p:cNvSpPr>
            <p:nvPr/>
          </p:nvSpPr>
          <p:spPr bwMode="gray">
            <a:xfrm>
              <a:off x="1862715" y="4610153"/>
              <a:ext cx="6105931" cy="2087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dirty="0" smtClean="0">
                  <a:solidFill>
                    <a:srgbClr val="000000"/>
                  </a:solidFill>
                  <a:ea typeface="宋体" panose="02010600030101010101" pitchFamily="2" charset="-122"/>
                </a:rPr>
                <a:t>     </a:t>
              </a:r>
              <a:r>
                <a:rPr lang="en-US" altLang="zh-CN" dirty="0" smtClean="0">
                  <a:solidFill>
                    <a:srgbClr val="000000"/>
                  </a:solidFill>
                  <a:ea typeface="宋体" panose="02010600030101010101" pitchFamily="2" charset="-122"/>
                </a:rPr>
                <a:t>Collection</a:t>
              </a:r>
              <a:r>
                <a:rPr lang="zh-CN" altLang="en-US" dirty="0" smtClean="0">
                  <a:solidFill>
                    <a:srgbClr val="000000"/>
                  </a:solidFill>
                  <a:ea typeface="宋体" panose="02010600030101010101" pitchFamily="2" charset="-122"/>
                </a:rPr>
                <a:t>中可以容纳一组</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集合元素</a:t>
              </a:r>
              <a:r>
                <a:rPr lang="zh-CN" altLang="en-US" dirty="0" smtClean="0">
                  <a:solidFill>
                    <a:srgbClr val="000000"/>
                  </a:solidFill>
                  <a:ea typeface="宋体" panose="02010600030101010101" pitchFamily="2" charset="-122"/>
                </a:rPr>
                <a:t>（</a:t>
              </a:r>
              <a:r>
                <a:rPr lang="en-US" altLang="zh-CN" dirty="0" smtClean="0">
                  <a:solidFill>
                    <a:srgbClr val="000000"/>
                  </a:solidFill>
                  <a:ea typeface="宋体" panose="02010600030101010101" pitchFamily="2" charset="-122"/>
                </a:rPr>
                <a:t>Element</a:t>
              </a:r>
              <a:r>
                <a:rPr lang="zh-CN" altLang="en-US" dirty="0" smtClean="0">
                  <a:solidFill>
                    <a:srgbClr val="000000"/>
                  </a:solidFill>
                  <a:ea typeface="宋体" panose="02010600030101010101" pitchFamily="2" charset="-122"/>
                </a:rPr>
                <a:t>）。</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List</a:t>
              </a:r>
              <a:r>
                <a:rPr lang="zh-CN" altLang="en-US" dirty="0" smtClean="0">
                  <a:solidFill>
                    <a:srgbClr val="000000"/>
                  </a:solidFill>
                  <a:ea typeface="宋体" panose="02010600030101010101" pitchFamily="2" charset="-122"/>
                </a:rPr>
                <a:t>和</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Set</a:t>
              </a:r>
              <a:r>
                <a:rPr lang="zh-CN" altLang="en-US" dirty="0" smtClean="0">
                  <a:solidFill>
                    <a:srgbClr val="000000"/>
                  </a:solidFill>
                  <a:ea typeface="宋体" panose="02010600030101010101" pitchFamily="2" charset="-122"/>
                </a:rPr>
                <a:t>是</a:t>
              </a:r>
              <a:r>
                <a:rPr lang="en-US" altLang="zh-CN" dirty="0" smtClean="0">
                  <a:solidFill>
                    <a:srgbClr val="000000"/>
                  </a:solidFill>
                  <a:ea typeface="宋体" panose="02010600030101010101" pitchFamily="2" charset="-122"/>
                </a:rPr>
                <a:t>Collection</a:t>
              </a:r>
              <a:r>
                <a:rPr lang="zh-CN" altLang="en-US" dirty="0" smtClean="0">
                  <a:solidFill>
                    <a:srgbClr val="000000"/>
                  </a:solidFill>
                  <a:ea typeface="宋体" panose="02010600030101010101" pitchFamily="2" charset="-122"/>
                </a:rPr>
                <a:t>的两个</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子接口</a:t>
              </a:r>
              <a:r>
                <a:rPr lang="zh-CN" altLang="en-US" dirty="0" smtClean="0">
                  <a:solidFill>
                    <a:srgbClr val="000000"/>
                  </a:solidFill>
                  <a:ea typeface="宋体" panose="02010600030101010101" pitchFamily="2" charset="-122"/>
                </a:rPr>
                <a:t>。</a:t>
              </a:r>
            </a:p>
            <a:p>
              <a:pPr>
                <a:spcBef>
                  <a:spcPct val="0"/>
                </a:spcBef>
                <a:buSzTx/>
                <a:buNone/>
              </a:pPr>
              <a:endParaRPr lang="zh-CN" altLang="en-US" dirty="0" smtClean="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5506144"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smtClean="0">
                  <a:solidFill>
                    <a:schemeClr val="bg1"/>
                  </a:solidFill>
                  <a:ea typeface="宋体" panose="02010600030101010101" pitchFamily="2" charset="-122"/>
                </a:rPr>
                <a:t> Collection</a:t>
              </a:r>
              <a:r>
                <a:rPr lang="zh-CN" altLang="en-US" sz="2800" dirty="0" smtClean="0">
                  <a:solidFill>
                    <a:schemeClr val="bg1"/>
                  </a:solidFill>
                  <a:ea typeface="宋体" panose="02010600030101010101" pitchFamily="2" charset="-122"/>
                </a:rPr>
                <a:t>接口的主要方法</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12244" y="3590087"/>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None/>
            </a:pPr>
            <a:r>
              <a:rPr lang="en-US" altLang="zh-CN" sz="2800" dirty="0" smtClean="0">
                <a:solidFill>
                  <a:schemeClr val="tx1"/>
                </a:solidFill>
                <a:ea typeface="宋体" panose="02010600030101010101" pitchFamily="2" charset="-122"/>
              </a:rPr>
              <a:t>2.</a:t>
            </a:r>
            <a:r>
              <a:rPr lang="zh-CN" altLang="en-US" sz="2800" dirty="0" smtClean="0">
                <a:solidFill>
                  <a:schemeClr val="tx1"/>
                </a:solidFill>
                <a:ea typeface="宋体" panose="02010600030101010101" pitchFamily="2" charset="-122"/>
              </a:rPr>
              <a:t>该接口还支持</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查询</a:t>
            </a:r>
            <a:r>
              <a:rPr lang="zh-CN" altLang="en-US" sz="2800" dirty="0" smtClean="0">
                <a:solidFill>
                  <a:schemeClr val="tx1"/>
                </a:solidFill>
                <a:ea typeface="宋体" panose="02010600030101010101" pitchFamily="2" charset="-122"/>
              </a:rPr>
              <a:t>操作</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a:spLocks noChangeArrowheads="1"/>
          </p:cNvSpPr>
          <p:nvPr/>
        </p:nvSpPr>
        <p:spPr bwMode="auto">
          <a:xfrm>
            <a:off x="1152000" y="1872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None/>
            </a:pPr>
            <a:r>
              <a:rPr lang="en-US" altLang="zh-CN" sz="2800" dirty="0" smtClean="0">
                <a:solidFill>
                  <a:schemeClr val="tx1"/>
                </a:solidFill>
                <a:ea typeface="宋体" panose="02010600030101010101" pitchFamily="2" charset="-122"/>
              </a:rPr>
              <a:t>1. </a:t>
            </a:r>
            <a:r>
              <a:rPr lang="zh-CN" altLang="en-US" sz="2800" dirty="0" smtClean="0">
                <a:solidFill>
                  <a:schemeClr val="tx1"/>
                </a:solidFill>
                <a:ea typeface="宋体" panose="02010600030101010101" pitchFamily="2" charset="-122"/>
              </a:rPr>
              <a:t>该接口支持</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添加</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除去</a:t>
            </a:r>
            <a:r>
              <a:rPr lang="zh-CN" altLang="en-US" sz="2800" dirty="0" smtClean="0">
                <a:solidFill>
                  <a:schemeClr val="tx1"/>
                </a:solidFill>
                <a:ea typeface="宋体" panose="02010600030101010101" pitchFamily="2" charset="-122"/>
              </a:rPr>
              <a:t>等基本操作</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9" name="Text Box 78"/>
          <p:cNvSpPr txBox="1">
            <a:spLocks noChangeArrowheads="1"/>
          </p:cNvSpPr>
          <p:nvPr/>
        </p:nvSpPr>
        <p:spPr bwMode="gray">
          <a:xfrm>
            <a:off x="818487" y="2317721"/>
            <a:ext cx="774241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gn="just" eaLnBrk="1" hangingPunct="1"/>
            <a:r>
              <a:rPr lang="en-US" altLang="zh-CN" dirty="0" err="1" smtClean="0"/>
              <a:t>boolean</a:t>
            </a:r>
            <a:r>
              <a:rPr lang="en-US" altLang="zh-CN" dirty="0" smtClean="0"/>
              <a:t> add(Object element) </a:t>
            </a:r>
          </a:p>
          <a:p>
            <a:pPr lvl="1" algn="just" eaLnBrk="1" hangingPunct="1"/>
            <a:r>
              <a:rPr lang="en-US" altLang="zh-CN" dirty="0" err="1" smtClean="0"/>
              <a:t>boolean</a:t>
            </a:r>
            <a:r>
              <a:rPr lang="en-US" altLang="zh-CN" dirty="0" smtClean="0"/>
              <a:t> remove(Object element) </a:t>
            </a:r>
          </a:p>
        </p:txBody>
      </p:sp>
      <p:sp>
        <p:nvSpPr>
          <p:cNvPr id="10" name="Text Box 78"/>
          <p:cNvSpPr txBox="1">
            <a:spLocks noChangeArrowheads="1"/>
          </p:cNvSpPr>
          <p:nvPr/>
        </p:nvSpPr>
        <p:spPr bwMode="gray">
          <a:xfrm>
            <a:off x="811861" y="4245913"/>
            <a:ext cx="7742417" cy="207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gn="just" eaLnBrk="1" hangingPunct="1"/>
            <a:r>
              <a:rPr lang="en-US" altLang="zh-CN" dirty="0" err="1" smtClean="0"/>
              <a:t>int</a:t>
            </a:r>
            <a:r>
              <a:rPr lang="en-US" altLang="zh-CN" dirty="0" smtClean="0"/>
              <a:t> size() </a:t>
            </a:r>
          </a:p>
          <a:p>
            <a:pPr lvl="1" algn="just" eaLnBrk="1" hangingPunct="1"/>
            <a:r>
              <a:rPr lang="en-US" altLang="zh-CN" dirty="0" err="1" smtClean="0"/>
              <a:t>boolean</a:t>
            </a:r>
            <a:r>
              <a:rPr lang="en-US" altLang="zh-CN" dirty="0" smtClean="0"/>
              <a:t> </a:t>
            </a:r>
            <a:r>
              <a:rPr lang="en-US" altLang="zh-CN" dirty="0" err="1" smtClean="0"/>
              <a:t>isEmpty</a:t>
            </a:r>
            <a:r>
              <a:rPr lang="en-US" altLang="zh-CN" dirty="0" smtClean="0"/>
              <a:t>():</a:t>
            </a:r>
            <a:r>
              <a:rPr lang="zh-CN" altLang="zh-CN" dirty="0" smtClean="0"/>
              <a:t>是否为空</a:t>
            </a:r>
            <a:endParaRPr lang="zh-CN" altLang="en-US" dirty="0" smtClean="0"/>
          </a:p>
          <a:p>
            <a:pPr lvl="1" algn="just" eaLnBrk="1" hangingPunct="1"/>
            <a:r>
              <a:rPr lang="en-US" altLang="zh-CN" dirty="0" err="1" smtClean="0"/>
              <a:t>boolean</a:t>
            </a:r>
            <a:r>
              <a:rPr lang="en-US" altLang="zh-CN" dirty="0" smtClean="0"/>
              <a:t> contains(Object element) </a:t>
            </a:r>
          </a:p>
          <a:p>
            <a:pPr lvl="1" algn="just" eaLnBrk="1" hangingPunct="1"/>
            <a:r>
              <a:rPr lang="en-US" altLang="zh-CN" dirty="0" err="1" smtClean="0">
                <a:solidFill>
                  <a:srgbClr val="C00000"/>
                </a:solidFill>
                <a:effectLst>
                  <a:outerShdw blurRad="38100" dist="38100" dir="2700000" algn="tl">
                    <a:srgbClr val="000000">
                      <a:alpha val="43137"/>
                    </a:srgbClr>
                  </a:outerShdw>
                </a:effectLst>
              </a:rPr>
              <a:t>Iterator</a:t>
            </a:r>
            <a:r>
              <a:rPr lang="en-US" altLang="zh-CN" dirty="0" smtClean="0"/>
              <a:t> </a:t>
            </a:r>
            <a:r>
              <a:rPr lang="en-US" altLang="zh-CN" dirty="0" err="1" smtClean="0"/>
              <a:t>iterator</a:t>
            </a:r>
            <a:r>
              <a:rPr lang="en-US" altLang="zh-CN" dirty="0" smtClean="0"/>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1921461"/>
            <a:ext cx="7742417"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spcBef>
                <a:spcPct val="0"/>
              </a:spcBef>
              <a:buClrTx/>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Iterator</a:t>
            </a:r>
            <a:r>
              <a:rPr lang="zh-CN" altLang="en-US" dirty="0" smtClean="0">
                <a:solidFill>
                  <a:schemeClr val="tx1"/>
                </a:solidFill>
                <a:ea typeface="宋体" panose="02010600030101010101" pitchFamily="2" charset="-122"/>
              </a:rPr>
              <a:t>可以操作一个</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Collection</a:t>
            </a:r>
            <a:r>
              <a:rPr lang="zh-CN" altLang="en-US" dirty="0" smtClean="0">
                <a:solidFill>
                  <a:schemeClr val="tx1"/>
                </a:solidFill>
                <a:ea typeface="宋体" panose="02010600030101010101" pitchFamily="2" charset="-122"/>
              </a:rPr>
              <a:t>，而不需知道这个</a:t>
            </a:r>
            <a:r>
              <a:rPr lang="en-US" altLang="zh-CN" dirty="0" smtClean="0">
                <a:solidFill>
                  <a:schemeClr val="tx1"/>
                </a:solidFill>
                <a:ea typeface="宋体" panose="02010600030101010101" pitchFamily="2" charset="-122"/>
              </a:rPr>
              <a:t>Collection</a:t>
            </a:r>
            <a:r>
              <a:rPr lang="zh-CN" altLang="en-US" dirty="0" smtClean="0">
                <a:solidFill>
                  <a:schemeClr val="tx1"/>
                </a:solidFill>
                <a:ea typeface="宋体" panose="02010600030101010101" pitchFamily="2" charset="-122"/>
              </a:rPr>
              <a:t>的具体实现类型是什么。</a:t>
            </a:r>
          </a:p>
        </p:txBody>
      </p:sp>
      <p:grpSp>
        <p:nvGrpSpPr>
          <p:cNvPr id="2" name="Group 79"/>
          <p:cNvGrpSpPr>
            <a:grpSpLocks/>
          </p:cNvGrpSpPr>
          <p:nvPr/>
        </p:nvGrpSpPr>
        <p:grpSpPr bwMode="auto">
          <a:xfrm>
            <a:off x="1112287" y="1080167"/>
            <a:ext cx="5308601" cy="695325"/>
            <a:chOff x="624" y="670"/>
            <a:chExt cx="3344" cy="547"/>
          </a:xfrm>
        </p:grpSpPr>
        <p:sp>
          <p:nvSpPr>
            <p:cNvPr id="28680" name="AutoShape 80"/>
            <p:cNvSpPr>
              <a:spLocks noChangeArrowheads="1"/>
            </p:cNvSpPr>
            <p:nvPr/>
          </p:nvSpPr>
          <p:spPr bwMode="gray">
            <a:xfrm>
              <a:off x="624" y="670"/>
              <a:ext cx="1486"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5" y="755"/>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en-US" altLang="zh-CN" sz="2800" dirty="0" err="1" smtClean="0">
                  <a:solidFill>
                    <a:srgbClr val="000000"/>
                  </a:solidFill>
                  <a:ea typeface="宋体" panose="02010600030101010101" pitchFamily="2" charset="-122"/>
                </a:rPr>
                <a:t>Iterator</a:t>
              </a:r>
              <a:r>
                <a:rPr lang="en-US" altLang="zh-CN" sz="2800" dirty="0" smtClean="0">
                  <a:solidFill>
                    <a:srgbClr val="000000"/>
                  </a:solidFill>
                  <a:ea typeface="宋体" panose="02010600030101010101" pitchFamily="2" charset="-122"/>
                </a:rPr>
                <a:t> </a:t>
              </a:r>
              <a:r>
                <a:rPr lang="zh-CN" altLang="en-US" sz="2800" dirty="0" smtClean="0">
                  <a:solidFill>
                    <a:srgbClr val="000000"/>
                  </a:solidFill>
                  <a:ea typeface="宋体" panose="02010600030101010101" pitchFamily="2" charset="-122"/>
                </a:rPr>
                <a:t>接口</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80000" y="2952000"/>
            <a:ext cx="7570787"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Collection </a:t>
            </a:r>
            <a:r>
              <a:rPr lang="zh-CN" altLang="en-US" sz="2800" dirty="0" smtClean="0">
                <a:solidFill>
                  <a:schemeClr val="tx1"/>
                </a:solidFill>
                <a:ea typeface="宋体" panose="02010600030101010101" pitchFamily="2" charset="-122"/>
              </a:rPr>
              <a:t>接口的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iterator</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返回一个 </a:t>
            </a:r>
            <a:r>
              <a:rPr lang="en-US" altLang="zh-CN" sz="2800" dirty="0" err="1" smtClean="0">
                <a:solidFill>
                  <a:schemeClr val="tx1"/>
                </a:solidFill>
                <a:ea typeface="宋体" panose="02010600030101010101" pitchFamily="2" charset="-122"/>
              </a:rPr>
              <a:t>Iterator</a:t>
            </a:r>
            <a:r>
              <a:rPr lang="zh-CN" altLang="en-US" sz="2800" dirty="0" smtClean="0">
                <a:solidFill>
                  <a:schemeClr val="tx1"/>
                </a:solidFill>
                <a:ea typeface="宋体" panose="02010600030101010101" pitchFamily="2" charset="-122"/>
              </a:rPr>
              <a:t>。使用 </a:t>
            </a:r>
            <a:r>
              <a:rPr lang="en-US" altLang="zh-CN" sz="2800" dirty="0" err="1" smtClean="0">
                <a:solidFill>
                  <a:schemeClr val="tx1"/>
                </a:solidFill>
                <a:ea typeface="宋体" panose="02010600030101010101" pitchFamily="2" charset="-122"/>
              </a:rPr>
              <a:t>Iterator</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接口方法，可以从头至尾</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遍历集合</a:t>
            </a:r>
            <a:r>
              <a:rPr lang="zh-CN" altLang="en-US" sz="2800" dirty="0" smtClean="0">
                <a:solidFill>
                  <a:schemeClr val="tx1"/>
                </a:solidFill>
                <a:ea typeface="宋体" panose="02010600030101010101" pitchFamily="2" charset="-122"/>
              </a:rPr>
              <a:t>。</a:t>
            </a:r>
          </a:p>
        </p:txBody>
      </p:sp>
      <p:sp>
        <p:nvSpPr>
          <p:cNvPr id="9" name="AutoShape 52"/>
          <p:cNvSpPr>
            <a:spLocks noChangeArrowheads="1"/>
          </p:cNvSpPr>
          <p:nvPr/>
        </p:nvSpPr>
        <p:spPr bwMode="gray">
          <a:xfrm>
            <a:off x="1368000" y="4392000"/>
            <a:ext cx="5679965" cy="2382044"/>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gn="just" eaLnBrk="1" hangingPunct="1">
              <a:buFont typeface="Wingdings" pitchFamily="2" charset="2"/>
              <a:buNone/>
            </a:pPr>
            <a:r>
              <a:rPr lang="en-US" altLang="zh-CN" sz="2000" dirty="0" smtClean="0"/>
              <a:t>Collection </a:t>
            </a:r>
            <a:r>
              <a:rPr lang="en-US" altLang="zh-CN" sz="2000" dirty="0" err="1" smtClean="0"/>
              <a:t>collection</a:t>
            </a:r>
            <a:r>
              <a:rPr lang="en-US" altLang="zh-CN" sz="2000" dirty="0" smtClean="0"/>
              <a:t> = ...;</a:t>
            </a:r>
          </a:p>
          <a:p>
            <a:pPr lvl="1" algn="just" eaLnBrk="1" hangingPunct="1">
              <a:buFont typeface="Wingdings" pitchFamily="2" charset="2"/>
              <a:buNone/>
            </a:pPr>
            <a:r>
              <a:rPr lang="en-US" altLang="zh-CN" sz="2000" dirty="0" err="1" smtClean="0">
                <a:solidFill>
                  <a:srgbClr val="C00000"/>
                </a:solidFill>
              </a:rPr>
              <a:t>Iterator</a:t>
            </a:r>
            <a:r>
              <a:rPr lang="en-US" altLang="zh-CN" sz="2000" dirty="0" smtClean="0">
                <a:solidFill>
                  <a:srgbClr val="C00000"/>
                </a:solidFill>
              </a:rPr>
              <a:t> </a:t>
            </a:r>
            <a:r>
              <a:rPr lang="en-US" altLang="zh-CN" sz="2000" dirty="0" err="1" smtClean="0">
                <a:solidFill>
                  <a:srgbClr val="C00000"/>
                </a:solidFill>
              </a:rPr>
              <a:t>iterator</a:t>
            </a:r>
            <a:r>
              <a:rPr lang="en-US" altLang="zh-CN" sz="2000" dirty="0" smtClean="0">
                <a:solidFill>
                  <a:srgbClr val="C00000"/>
                </a:solidFill>
              </a:rPr>
              <a:t> = </a:t>
            </a:r>
            <a:r>
              <a:rPr lang="en-US" altLang="zh-CN" sz="2000" dirty="0" err="1" smtClean="0">
                <a:solidFill>
                  <a:srgbClr val="C00000"/>
                </a:solidFill>
              </a:rPr>
              <a:t>collection.iterator</a:t>
            </a:r>
            <a:r>
              <a:rPr lang="en-US" altLang="zh-CN" sz="2000" dirty="0" smtClean="0">
                <a:solidFill>
                  <a:srgbClr val="C00000"/>
                </a:solidFill>
              </a:rPr>
              <a:t>();</a:t>
            </a:r>
          </a:p>
          <a:p>
            <a:pPr lvl="1" algn="just" eaLnBrk="1" hangingPunct="1">
              <a:buFont typeface="Wingdings" pitchFamily="2" charset="2"/>
              <a:buNone/>
            </a:pPr>
            <a:r>
              <a:rPr lang="en-US" altLang="zh-CN" sz="2000" dirty="0" smtClean="0">
                <a:solidFill>
                  <a:schemeClr val="tx1"/>
                </a:solidFill>
              </a:rPr>
              <a:t>while</a:t>
            </a:r>
            <a:r>
              <a:rPr lang="en-US" altLang="zh-CN" sz="2000" dirty="0" smtClean="0">
                <a:solidFill>
                  <a:srgbClr val="C00000"/>
                </a:solidFill>
              </a:rPr>
              <a:t> (</a:t>
            </a:r>
            <a:r>
              <a:rPr lang="en-US" altLang="zh-CN" sz="2000" dirty="0" err="1" smtClean="0">
                <a:solidFill>
                  <a:srgbClr val="C00000"/>
                </a:solidFill>
              </a:rPr>
              <a:t>iterator.hasNext</a:t>
            </a:r>
            <a:r>
              <a:rPr lang="en-US" altLang="zh-CN" sz="2000" dirty="0" smtClean="0">
                <a:solidFill>
                  <a:srgbClr val="C00000"/>
                </a:solidFill>
              </a:rPr>
              <a:t>())</a:t>
            </a:r>
            <a:r>
              <a:rPr lang="en-US" altLang="zh-CN" sz="2000" dirty="0" smtClean="0"/>
              <a:t> {</a:t>
            </a:r>
          </a:p>
          <a:p>
            <a:pPr lvl="1" algn="just" eaLnBrk="1" hangingPunct="1">
              <a:buFont typeface="Wingdings" pitchFamily="2" charset="2"/>
              <a:buNone/>
            </a:pPr>
            <a:r>
              <a:rPr lang="en-US" altLang="zh-CN" sz="2000" dirty="0" smtClean="0"/>
              <a:t>  Object element = </a:t>
            </a:r>
            <a:r>
              <a:rPr lang="en-US" altLang="zh-CN" sz="2000" dirty="0" err="1" smtClean="0">
                <a:solidFill>
                  <a:srgbClr val="C00000"/>
                </a:solidFill>
              </a:rPr>
              <a:t>iterator.next</a:t>
            </a:r>
            <a:r>
              <a:rPr lang="en-US" altLang="zh-CN" sz="2000" dirty="0" smtClean="0">
                <a:solidFill>
                  <a:srgbClr val="C00000"/>
                </a:solidFill>
              </a:rPr>
              <a:t>();</a:t>
            </a:r>
          </a:p>
          <a:p>
            <a:pPr lvl="1" algn="just" eaLnBrk="1" hangingPunct="1">
              <a:buFont typeface="Wingdings" pitchFamily="2" charset="2"/>
              <a:buNone/>
            </a:pPr>
            <a:r>
              <a:rPr lang="en-US" altLang="zh-CN" sz="2000" dirty="0" smtClean="0"/>
              <a:t>  </a:t>
            </a:r>
            <a:r>
              <a:rPr lang="en-US" altLang="zh-CN" sz="2000" dirty="0" smtClean="0">
                <a:latin typeface="Times New Roman" pitchFamily="18" charset="0"/>
              </a:rPr>
              <a:t>…</a:t>
            </a:r>
            <a:endParaRPr lang="en-US" altLang="zh-CN" sz="2000" dirty="0" smtClean="0"/>
          </a:p>
          <a:p>
            <a:pPr lvl="1" algn="just" eaLnBrk="1" hangingPunct="1">
              <a:buFont typeface="Wingdings" pitchFamily="2" charset="2"/>
              <a:buNone/>
            </a:pPr>
            <a:r>
              <a:rPr lang="en-US" altLang="zh-CN" sz="2000" dirty="0" smtClean="0"/>
              <a:t>  }</a:t>
            </a:r>
            <a:endParaRPr lang="en-US" altLang="zh-CN" sz="24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1152000" y="1116626"/>
            <a:ext cx="735589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None/>
            </a:pPr>
            <a:r>
              <a:rPr lang="en-US" altLang="zh-CN" sz="2800" dirty="0" smtClean="0">
                <a:solidFill>
                  <a:schemeClr val="tx1"/>
                </a:solidFill>
                <a:ea typeface="宋体" panose="02010600030101010101" pitchFamily="2" charset="-122"/>
              </a:rPr>
              <a:t>3.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组操作 </a:t>
            </a:r>
            <a:r>
              <a:rPr lang="zh-CN" altLang="en-US" sz="2800" dirty="0" smtClean="0">
                <a:solidFill>
                  <a:schemeClr val="tx1"/>
                </a:solidFill>
                <a:ea typeface="宋体" panose="02010600030101010101" pitchFamily="2" charset="-122"/>
              </a:rPr>
              <a:t>：要么是作用于元素组的任务，要</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zh-CN" altLang="en-US" sz="2800" dirty="0" smtClean="0">
                <a:solidFill>
                  <a:schemeClr val="tx1"/>
                </a:solidFill>
                <a:ea typeface="宋体" panose="02010600030101010101" pitchFamily="2" charset="-122"/>
              </a:rPr>
              <a:t>么是同时作用于整个集合的任务。</a:t>
            </a:r>
          </a:p>
        </p:txBody>
      </p:sp>
      <p:sp>
        <p:nvSpPr>
          <p:cNvPr id="9" name="Text Box 78"/>
          <p:cNvSpPr txBox="1">
            <a:spLocks noChangeArrowheads="1"/>
          </p:cNvSpPr>
          <p:nvPr/>
        </p:nvSpPr>
        <p:spPr bwMode="gray">
          <a:xfrm>
            <a:off x="791983" y="2158695"/>
            <a:ext cx="8590556" cy="25914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lvl="1" algn="just" eaLnBrk="1" hangingPunct="1"/>
            <a:r>
              <a:rPr lang="en-US" altLang="zh-CN" dirty="0" err="1" smtClean="0"/>
              <a:t>boolean</a:t>
            </a:r>
            <a:r>
              <a:rPr lang="en-US" altLang="zh-CN" dirty="0" smtClean="0"/>
              <a:t> </a:t>
            </a:r>
            <a:r>
              <a:rPr lang="en-US" altLang="zh-CN" dirty="0" err="1" smtClean="0"/>
              <a:t>containsAll</a:t>
            </a:r>
            <a:r>
              <a:rPr lang="en-US" altLang="zh-CN" dirty="0" smtClean="0"/>
              <a:t>(Collection </a:t>
            </a:r>
            <a:r>
              <a:rPr lang="en-US" altLang="zh-CN" dirty="0" err="1" smtClean="0"/>
              <a:t>collection</a:t>
            </a:r>
            <a:r>
              <a:rPr lang="en-US" altLang="zh-CN" dirty="0" smtClean="0"/>
              <a:t>) </a:t>
            </a:r>
          </a:p>
          <a:p>
            <a:pPr lvl="1" algn="just" eaLnBrk="1" hangingPunct="1"/>
            <a:r>
              <a:rPr lang="en-US" altLang="zh-CN" dirty="0" err="1" smtClean="0"/>
              <a:t>boolean</a:t>
            </a:r>
            <a:r>
              <a:rPr lang="en-US" altLang="zh-CN" dirty="0" smtClean="0"/>
              <a:t> </a:t>
            </a:r>
            <a:r>
              <a:rPr lang="en-US" altLang="zh-CN" dirty="0" err="1" smtClean="0"/>
              <a:t>addAll</a:t>
            </a:r>
            <a:r>
              <a:rPr lang="en-US" altLang="zh-CN" dirty="0" smtClean="0"/>
              <a:t>(Collection </a:t>
            </a:r>
            <a:r>
              <a:rPr lang="en-US" altLang="zh-CN" dirty="0" err="1" smtClean="0"/>
              <a:t>collection</a:t>
            </a:r>
            <a:r>
              <a:rPr lang="en-US" altLang="zh-CN" dirty="0" smtClean="0"/>
              <a:t>) </a:t>
            </a:r>
          </a:p>
          <a:p>
            <a:pPr lvl="1" algn="just" eaLnBrk="1" hangingPunct="1"/>
            <a:r>
              <a:rPr lang="en-US" altLang="zh-CN" dirty="0" smtClean="0"/>
              <a:t>void clear() </a:t>
            </a:r>
          </a:p>
          <a:p>
            <a:pPr lvl="1" algn="just" eaLnBrk="1" hangingPunct="1"/>
            <a:r>
              <a:rPr lang="en-US" altLang="zh-CN" dirty="0" smtClean="0"/>
              <a:t>void </a:t>
            </a:r>
            <a:r>
              <a:rPr lang="en-US" altLang="zh-CN" dirty="0" err="1" smtClean="0"/>
              <a:t>removeAll</a:t>
            </a:r>
            <a:r>
              <a:rPr lang="en-US" altLang="zh-CN" dirty="0" smtClean="0"/>
              <a:t>(Collection </a:t>
            </a:r>
            <a:r>
              <a:rPr lang="en-US" altLang="zh-CN" dirty="0" err="1" smtClean="0"/>
              <a:t>collection</a:t>
            </a:r>
            <a:r>
              <a:rPr lang="en-US" altLang="zh-CN" dirty="0" smtClean="0"/>
              <a:t>) </a:t>
            </a:r>
          </a:p>
          <a:p>
            <a:pPr lvl="1" algn="just" eaLnBrk="1" hangingPunct="1"/>
            <a:r>
              <a:rPr lang="en-US" altLang="zh-CN" dirty="0" smtClean="0"/>
              <a:t>void </a:t>
            </a:r>
            <a:r>
              <a:rPr lang="en-US" altLang="zh-CN" dirty="0" err="1" smtClean="0"/>
              <a:t>retainAll</a:t>
            </a:r>
            <a:r>
              <a:rPr lang="en-US" altLang="zh-CN" dirty="0" smtClean="0"/>
              <a:t>(Collection </a:t>
            </a:r>
            <a:r>
              <a:rPr lang="en-US" altLang="zh-CN" dirty="0" err="1" smtClean="0"/>
              <a:t>collection</a:t>
            </a:r>
            <a:r>
              <a:rPr lang="en-US" altLang="zh-CN" dirty="0" smtClean="0"/>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5506144"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en-US" altLang="zh-CN" sz="2800" dirty="0" smtClean="0">
                  <a:solidFill>
                    <a:schemeClr val="bg1"/>
                  </a:solidFill>
                  <a:ea typeface="宋体" panose="02010600030101010101" pitchFamily="2" charset="-122"/>
                </a:rPr>
                <a:t> Collection</a:t>
              </a:r>
              <a:r>
                <a:rPr lang="zh-CN" altLang="en-US" sz="2800" dirty="0" smtClean="0">
                  <a:solidFill>
                    <a:schemeClr val="bg1"/>
                  </a:solidFill>
                  <a:ea typeface="宋体" panose="02010600030101010101" pitchFamily="2" charset="-122"/>
                </a:rPr>
                <a:t>接口的主要实现</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grpSp>
        <p:nvGrpSpPr>
          <p:cNvPr id="11" name="组合 3"/>
          <p:cNvGrpSpPr>
            <a:grpSpLocks/>
          </p:cNvGrpSpPr>
          <p:nvPr/>
        </p:nvGrpSpPr>
        <p:grpSpPr bwMode="auto">
          <a:xfrm>
            <a:off x="1248741" y="2116068"/>
            <a:ext cx="6927850" cy="3860662"/>
            <a:chOff x="827584" y="1341439"/>
            <a:chExt cx="7256019" cy="3743745"/>
          </a:xfrm>
        </p:grpSpPr>
        <p:sp>
          <p:nvSpPr>
            <p:cNvPr id="12" name="Line 3"/>
            <p:cNvSpPr>
              <a:spLocks noChangeShapeType="1"/>
            </p:cNvSpPr>
            <p:nvPr/>
          </p:nvSpPr>
          <p:spPr bwMode="auto">
            <a:xfrm>
              <a:off x="6444208" y="2276477"/>
              <a:ext cx="0" cy="285750"/>
            </a:xfrm>
            <a:prstGeom prst="line">
              <a:avLst/>
            </a:prstGeom>
            <a:noFill/>
            <a:ln w="19080">
              <a:solidFill>
                <a:srgbClr val="000000"/>
              </a:solidFill>
              <a:miter lim="800000"/>
              <a:headEnd/>
              <a:tailEnd/>
            </a:ln>
          </p:spPr>
          <p:txBody>
            <a:bodyPr/>
            <a:lstStyle/>
            <a:p>
              <a:endParaRPr lang="zh-CN" altLang="en-US"/>
            </a:p>
          </p:txBody>
        </p:sp>
        <p:sp>
          <p:nvSpPr>
            <p:cNvPr id="13" name="Rectangle 5"/>
            <p:cNvSpPr>
              <a:spLocks noChangeArrowheads="1"/>
            </p:cNvSpPr>
            <p:nvPr/>
          </p:nvSpPr>
          <p:spPr bwMode="auto">
            <a:xfrm>
              <a:off x="3547881" y="1341439"/>
              <a:ext cx="2159905"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Collection</a:t>
              </a:r>
            </a:p>
          </p:txBody>
        </p:sp>
        <p:sp>
          <p:nvSpPr>
            <p:cNvPr id="14" name="Rectangle 6"/>
            <p:cNvSpPr>
              <a:spLocks noChangeArrowheads="1"/>
            </p:cNvSpPr>
            <p:nvPr/>
          </p:nvSpPr>
          <p:spPr bwMode="auto">
            <a:xfrm>
              <a:off x="1471673" y="2565402"/>
              <a:ext cx="2159905"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List</a:t>
              </a:r>
            </a:p>
          </p:txBody>
        </p:sp>
        <p:sp>
          <p:nvSpPr>
            <p:cNvPr id="15" name="Rectangle 7"/>
            <p:cNvSpPr>
              <a:spLocks noChangeArrowheads="1"/>
            </p:cNvSpPr>
            <p:nvPr/>
          </p:nvSpPr>
          <p:spPr bwMode="auto">
            <a:xfrm>
              <a:off x="5316492" y="2565402"/>
              <a:ext cx="2239313" cy="5746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&lt;interface&gt;</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0000"/>
                  </a:solidFill>
                </a:rPr>
                <a:t>Set</a:t>
              </a:r>
            </a:p>
          </p:txBody>
        </p:sp>
        <p:sp>
          <p:nvSpPr>
            <p:cNvPr id="16" name="Line 8"/>
            <p:cNvSpPr>
              <a:spLocks noChangeShapeType="1"/>
            </p:cNvSpPr>
            <p:nvPr/>
          </p:nvSpPr>
          <p:spPr bwMode="auto">
            <a:xfrm>
              <a:off x="2483768" y="2276872"/>
              <a:ext cx="3960440" cy="0"/>
            </a:xfrm>
            <a:prstGeom prst="line">
              <a:avLst/>
            </a:prstGeom>
            <a:noFill/>
            <a:ln w="19080">
              <a:solidFill>
                <a:srgbClr val="000000"/>
              </a:solidFill>
              <a:miter lim="800000"/>
              <a:headEnd/>
              <a:tailEnd/>
            </a:ln>
          </p:spPr>
          <p:txBody>
            <a:bodyPr/>
            <a:lstStyle/>
            <a:p>
              <a:endParaRPr lang="zh-CN" altLang="en-US"/>
            </a:p>
          </p:txBody>
        </p:sp>
        <p:sp>
          <p:nvSpPr>
            <p:cNvPr id="17" name="Line 9"/>
            <p:cNvSpPr>
              <a:spLocks noChangeShapeType="1"/>
            </p:cNvSpPr>
            <p:nvPr/>
          </p:nvSpPr>
          <p:spPr bwMode="auto">
            <a:xfrm flipV="1">
              <a:off x="4589012" y="1916114"/>
              <a:ext cx="0" cy="361950"/>
            </a:xfrm>
            <a:prstGeom prst="line">
              <a:avLst/>
            </a:prstGeom>
            <a:noFill/>
            <a:ln w="12600">
              <a:solidFill>
                <a:srgbClr val="000000"/>
              </a:solidFill>
              <a:miter lim="800000"/>
              <a:headEnd/>
              <a:tailEnd type="triangle" w="med" len="med"/>
            </a:ln>
          </p:spPr>
          <p:txBody>
            <a:bodyPr/>
            <a:lstStyle/>
            <a:p>
              <a:endParaRPr lang="zh-CN" altLang="en-US"/>
            </a:p>
          </p:txBody>
        </p:sp>
        <p:sp>
          <p:nvSpPr>
            <p:cNvPr id="18" name="Line 10"/>
            <p:cNvSpPr>
              <a:spLocks noChangeShapeType="1"/>
            </p:cNvSpPr>
            <p:nvPr/>
          </p:nvSpPr>
          <p:spPr bwMode="auto">
            <a:xfrm>
              <a:off x="2483768" y="2276872"/>
              <a:ext cx="0" cy="285750"/>
            </a:xfrm>
            <a:prstGeom prst="line">
              <a:avLst/>
            </a:prstGeom>
            <a:noFill/>
            <a:ln w="19080">
              <a:solidFill>
                <a:srgbClr val="000000"/>
              </a:solidFill>
              <a:miter lim="800000"/>
              <a:headEnd/>
              <a:tailEnd/>
            </a:ln>
          </p:spPr>
          <p:txBody>
            <a:bodyPr/>
            <a:lstStyle/>
            <a:p>
              <a:endParaRPr lang="zh-CN" altLang="en-US"/>
            </a:p>
          </p:txBody>
        </p:sp>
        <p:sp>
          <p:nvSpPr>
            <p:cNvPr id="19" name="Rectangle 11"/>
            <p:cNvSpPr>
              <a:spLocks noChangeArrowheads="1"/>
            </p:cNvSpPr>
            <p:nvPr/>
          </p:nvSpPr>
          <p:spPr bwMode="auto">
            <a:xfrm>
              <a:off x="827584" y="4019553"/>
              <a:ext cx="1438172"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ArrayList</a:t>
              </a:r>
            </a:p>
          </p:txBody>
        </p:sp>
        <p:sp>
          <p:nvSpPr>
            <p:cNvPr id="20" name="Rectangle 12"/>
            <p:cNvSpPr>
              <a:spLocks noChangeArrowheads="1"/>
            </p:cNvSpPr>
            <p:nvPr/>
          </p:nvSpPr>
          <p:spPr bwMode="auto">
            <a:xfrm>
              <a:off x="2833966" y="4006853"/>
              <a:ext cx="1438172"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LinkedList</a:t>
              </a:r>
            </a:p>
          </p:txBody>
        </p:sp>
        <p:sp>
          <p:nvSpPr>
            <p:cNvPr id="22" name="Rectangle 13"/>
            <p:cNvSpPr>
              <a:spLocks noChangeArrowheads="1"/>
            </p:cNvSpPr>
            <p:nvPr/>
          </p:nvSpPr>
          <p:spPr bwMode="auto">
            <a:xfrm>
              <a:off x="1872244" y="4654553"/>
              <a:ext cx="1438172" cy="358775"/>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Vector</a:t>
              </a:r>
            </a:p>
          </p:txBody>
        </p:sp>
        <p:sp>
          <p:nvSpPr>
            <p:cNvPr id="25" name="Line 14"/>
            <p:cNvSpPr>
              <a:spLocks noChangeShapeType="1"/>
            </p:cNvSpPr>
            <p:nvPr/>
          </p:nvSpPr>
          <p:spPr bwMode="auto">
            <a:xfrm flipV="1">
              <a:off x="2512804" y="3140077"/>
              <a:ext cx="0" cy="1512888"/>
            </a:xfrm>
            <a:prstGeom prst="line">
              <a:avLst/>
            </a:prstGeom>
            <a:noFill/>
            <a:ln w="19080">
              <a:solidFill>
                <a:srgbClr val="000000"/>
              </a:solidFill>
              <a:prstDash val="dash"/>
              <a:miter lim="800000"/>
              <a:headEnd/>
              <a:tailEnd type="triangle" w="med" len="med"/>
            </a:ln>
          </p:spPr>
          <p:txBody>
            <a:bodyPr/>
            <a:lstStyle/>
            <a:p>
              <a:endParaRPr lang="zh-CN" altLang="en-US"/>
            </a:p>
          </p:txBody>
        </p:sp>
        <p:sp>
          <p:nvSpPr>
            <p:cNvPr id="26" name="Line 15"/>
            <p:cNvSpPr>
              <a:spLocks noChangeShapeType="1"/>
            </p:cNvSpPr>
            <p:nvPr/>
          </p:nvSpPr>
          <p:spPr bwMode="auto">
            <a:xfrm>
              <a:off x="1632254" y="3717928"/>
              <a:ext cx="1759334" cy="0"/>
            </a:xfrm>
            <a:prstGeom prst="line">
              <a:avLst/>
            </a:prstGeom>
            <a:noFill/>
            <a:ln w="19080">
              <a:solidFill>
                <a:srgbClr val="000000"/>
              </a:solidFill>
              <a:prstDash val="dash"/>
              <a:miter lim="800000"/>
              <a:headEnd/>
              <a:tailEnd/>
            </a:ln>
          </p:spPr>
          <p:txBody>
            <a:bodyPr/>
            <a:lstStyle/>
            <a:p>
              <a:endParaRPr lang="zh-CN" altLang="en-US"/>
            </a:p>
          </p:txBody>
        </p:sp>
        <p:sp>
          <p:nvSpPr>
            <p:cNvPr id="27" name="Line 16"/>
            <p:cNvSpPr>
              <a:spLocks noChangeShapeType="1"/>
            </p:cNvSpPr>
            <p:nvPr/>
          </p:nvSpPr>
          <p:spPr bwMode="auto">
            <a:xfrm>
              <a:off x="1552846" y="3717928"/>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28" name="Line 17"/>
            <p:cNvSpPr>
              <a:spLocks noChangeShapeType="1"/>
            </p:cNvSpPr>
            <p:nvPr/>
          </p:nvSpPr>
          <p:spPr bwMode="auto">
            <a:xfrm>
              <a:off x="3393353" y="3719515"/>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29" name="Rectangle 18"/>
            <p:cNvSpPr>
              <a:spLocks noChangeArrowheads="1"/>
            </p:cNvSpPr>
            <p:nvPr/>
          </p:nvSpPr>
          <p:spPr bwMode="auto">
            <a:xfrm>
              <a:off x="4788024" y="4005064"/>
              <a:ext cx="1199947" cy="4302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HashSet</a:t>
              </a:r>
            </a:p>
          </p:txBody>
        </p:sp>
        <p:sp>
          <p:nvSpPr>
            <p:cNvPr id="30" name="Rectangle 19"/>
            <p:cNvSpPr>
              <a:spLocks noChangeArrowheads="1"/>
            </p:cNvSpPr>
            <p:nvPr/>
          </p:nvSpPr>
          <p:spPr bwMode="auto">
            <a:xfrm>
              <a:off x="6804248" y="4005064"/>
              <a:ext cx="1279355" cy="417513"/>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TreeSet</a:t>
              </a:r>
            </a:p>
          </p:txBody>
        </p:sp>
        <p:sp>
          <p:nvSpPr>
            <p:cNvPr id="31" name="Line 20"/>
            <p:cNvSpPr>
              <a:spLocks noChangeShapeType="1"/>
            </p:cNvSpPr>
            <p:nvPr/>
          </p:nvSpPr>
          <p:spPr bwMode="auto">
            <a:xfrm flipH="1" flipV="1">
              <a:off x="6444206" y="3140968"/>
              <a:ext cx="1" cy="1584176"/>
            </a:xfrm>
            <a:prstGeom prst="line">
              <a:avLst/>
            </a:prstGeom>
            <a:noFill/>
            <a:ln w="19080">
              <a:solidFill>
                <a:srgbClr val="000000"/>
              </a:solidFill>
              <a:prstDash val="dash"/>
              <a:miter lim="800000"/>
              <a:headEnd/>
              <a:tailEnd type="triangle" w="med" len="med"/>
            </a:ln>
          </p:spPr>
          <p:txBody>
            <a:bodyPr/>
            <a:lstStyle/>
            <a:p>
              <a:endParaRPr lang="zh-CN" altLang="en-US"/>
            </a:p>
          </p:txBody>
        </p:sp>
        <p:sp>
          <p:nvSpPr>
            <p:cNvPr id="32" name="Line 21"/>
            <p:cNvSpPr>
              <a:spLocks noChangeShapeType="1"/>
            </p:cNvSpPr>
            <p:nvPr/>
          </p:nvSpPr>
          <p:spPr bwMode="auto">
            <a:xfrm>
              <a:off x="5364088" y="3717033"/>
              <a:ext cx="2088232" cy="0"/>
            </a:xfrm>
            <a:prstGeom prst="line">
              <a:avLst/>
            </a:prstGeom>
            <a:noFill/>
            <a:ln w="19080">
              <a:solidFill>
                <a:srgbClr val="000000"/>
              </a:solidFill>
              <a:prstDash val="dash"/>
              <a:miter lim="800000"/>
              <a:headEnd/>
              <a:tailEnd/>
            </a:ln>
          </p:spPr>
          <p:txBody>
            <a:bodyPr/>
            <a:lstStyle/>
            <a:p>
              <a:endParaRPr lang="zh-CN" altLang="en-US"/>
            </a:p>
          </p:txBody>
        </p:sp>
        <p:sp>
          <p:nvSpPr>
            <p:cNvPr id="33" name="Rectangle 18"/>
            <p:cNvSpPr>
              <a:spLocks noChangeArrowheads="1"/>
            </p:cNvSpPr>
            <p:nvPr/>
          </p:nvSpPr>
          <p:spPr bwMode="auto">
            <a:xfrm>
              <a:off x="5652120" y="4725144"/>
              <a:ext cx="1728192" cy="360040"/>
            </a:xfrm>
            <a:prstGeom prst="rect">
              <a:avLst/>
            </a:prstGeom>
            <a:noFill/>
            <a:ln w="9360">
              <a:solidFill>
                <a:srgbClr val="000000"/>
              </a:solidFill>
              <a:miter lim="800000"/>
              <a:headEnd/>
              <a:tailEnd/>
            </a:ln>
          </p:spPr>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0000"/>
                  </a:solidFill>
                </a:rPr>
                <a:t>LinkedHashSet</a:t>
              </a:r>
            </a:p>
          </p:txBody>
        </p:sp>
        <p:sp>
          <p:nvSpPr>
            <p:cNvPr id="34" name="Line 17"/>
            <p:cNvSpPr>
              <a:spLocks noChangeShapeType="1"/>
            </p:cNvSpPr>
            <p:nvPr/>
          </p:nvSpPr>
          <p:spPr bwMode="auto">
            <a:xfrm>
              <a:off x="5364088" y="3717032"/>
              <a:ext cx="0" cy="285750"/>
            </a:xfrm>
            <a:prstGeom prst="line">
              <a:avLst/>
            </a:prstGeom>
            <a:noFill/>
            <a:ln w="19080">
              <a:solidFill>
                <a:srgbClr val="000000"/>
              </a:solidFill>
              <a:prstDash val="dash"/>
              <a:miter lim="800000"/>
              <a:headEnd/>
              <a:tailEnd/>
            </a:ln>
          </p:spPr>
          <p:txBody>
            <a:bodyPr/>
            <a:lstStyle/>
            <a:p>
              <a:endParaRPr lang="zh-CN" altLang="en-US"/>
            </a:p>
          </p:txBody>
        </p:sp>
        <p:sp>
          <p:nvSpPr>
            <p:cNvPr id="35" name="Line 17"/>
            <p:cNvSpPr>
              <a:spLocks noChangeShapeType="1"/>
            </p:cNvSpPr>
            <p:nvPr/>
          </p:nvSpPr>
          <p:spPr bwMode="auto">
            <a:xfrm>
              <a:off x="7452320" y="3717032"/>
              <a:ext cx="0" cy="285750"/>
            </a:xfrm>
            <a:prstGeom prst="line">
              <a:avLst/>
            </a:prstGeom>
            <a:noFill/>
            <a:ln w="19080">
              <a:solidFill>
                <a:srgbClr val="000000"/>
              </a:solidFill>
              <a:prstDash val="dash"/>
              <a:miter lim="800000"/>
              <a:headEnd/>
              <a:tailEnd/>
            </a:ln>
          </p:spPr>
          <p:txBody>
            <a:bodyPr/>
            <a:lstStyle/>
            <a:p>
              <a:endParaRPr lang="zh-CN" altLang="en-US"/>
            </a:p>
          </p:txBody>
        </p:sp>
      </p:gr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1610" y="1699831"/>
            <a:ext cx="757206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List</a:t>
            </a:r>
            <a:r>
              <a:rPr lang="zh-CN" altLang="en-US" sz="2800" dirty="0" smtClean="0">
                <a:solidFill>
                  <a:srgbClr val="000000"/>
                </a:solidFill>
                <a:ea typeface="宋体" panose="02010600030101010101" pitchFamily="2" charset="-122"/>
              </a:rPr>
              <a:t>接口对</a:t>
            </a:r>
            <a:r>
              <a:rPr lang="en-US" altLang="zh-CN" sz="2800" dirty="0" smtClean="0">
                <a:solidFill>
                  <a:srgbClr val="000000"/>
                </a:solidFill>
                <a:ea typeface="宋体" panose="02010600030101010101" pitchFamily="2" charset="-122"/>
              </a:rPr>
              <a:t>Collection</a:t>
            </a:r>
            <a:r>
              <a:rPr lang="zh-CN" altLang="en-US" sz="2800" dirty="0" smtClean="0">
                <a:solidFill>
                  <a:srgbClr val="000000"/>
                </a:solidFill>
                <a:ea typeface="宋体" panose="02010600030101010101" pitchFamily="2" charset="-122"/>
              </a:rPr>
              <a:t>进行了简单的扩充，可以将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任何东西</a:t>
            </a:r>
            <a:r>
              <a:rPr lang="zh-CN" altLang="en-US" sz="2800" dirty="0" smtClean="0">
                <a:solidFill>
                  <a:srgbClr val="000000"/>
                </a:solidFill>
                <a:ea typeface="宋体" panose="02010600030101010101" pitchFamily="2" charset="-122"/>
              </a:rPr>
              <a:t>放到一个</a:t>
            </a:r>
            <a:r>
              <a:rPr lang="en-US" altLang="zh-CN" sz="2800" dirty="0" smtClean="0">
                <a:solidFill>
                  <a:srgbClr val="000000"/>
                </a:solidFill>
                <a:ea typeface="宋体" panose="02010600030101010101" pitchFamily="2" charset="-122"/>
              </a:rPr>
              <a:t>List</a:t>
            </a:r>
            <a:r>
              <a:rPr lang="zh-CN" altLang="en-US" sz="2800" dirty="0" smtClean="0">
                <a:solidFill>
                  <a:srgbClr val="000000"/>
                </a:solidFill>
                <a:ea typeface="宋体" panose="02010600030101010101" pitchFamily="2" charset="-122"/>
              </a:rPr>
              <a:t>容器中，并在需要时从中取出。</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 List</a:t>
            </a:r>
            <a:r>
              <a:rPr lang="zh-CN" altLang="en-US" dirty="0" smtClean="0">
                <a:ea typeface="宋体" panose="02010600030101010101" pitchFamily="2" charset="-122"/>
              </a:rPr>
              <a:t>接口</a:t>
            </a:r>
            <a:endParaRPr lang="en-US" altLang="zh-CN" sz="3000" dirty="0">
              <a:ea typeface="宋体" panose="02010600030101010101" pitchFamily="2" charset="-122"/>
            </a:endParaRPr>
          </a:p>
        </p:txBody>
      </p:sp>
      <p:sp>
        <p:nvSpPr>
          <p:cNvPr id="9" name="Rectangle 77"/>
          <p:cNvSpPr>
            <a:spLocks noChangeArrowheads="1"/>
          </p:cNvSpPr>
          <p:nvPr/>
        </p:nvSpPr>
        <p:spPr bwMode="auto">
          <a:xfrm>
            <a:off x="1035227" y="3270214"/>
            <a:ext cx="757206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p:txBody>
      </p:sp>
      <p:sp>
        <p:nvSpPr>
          <p:cNvPr id="10" name="Rectangle 77"/>
          <p:cNvSpPr>
            <a:spLocks noChangeArrowheads="1"/>
          </p:cNvSpPr>
          <p:nvPr/>
        </p:nvSpPr>
        <p:spPr bwMode="auto">
          <a:xfrm>
            <a:off x="1080000" y="3240000"/>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List</a:t>
            </a:r>
            <a:r>
              <a:rPr lang="zh-CN" altLang="en-US" sz="2800" dirty="0" smtClean="0">
                <a:solidFill>
                  <a:srgbClr val="000000"/>
                </a:solidFill>
                <a:ea typeface="宋体" panose="02010600030101010101" pitchFamily="2" charset="-122"/>
              </a:rPr>
              <a:t>表达一个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有序的集合</a:t>
            </a: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List</a:t>
            </a:r>
            <a:r>
              <a:rPr lang="zh-CN" altLang="en-US" sz="2800" dirty="0" smtClean="0">
                <a:solidFill>
                  <a:srgbClr val="000000"/>
                </a:solidFill>
                <a:ea typeface="宋体" panose="02010600030101010101" pitchFamily="2" charset="-122"/>
              </a:rPr>
              <a:t>类似于</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数组</a:t>
            </a:r>
            <a:r>
              <a:rPr lang="zh-CN" altLang="en-US" sz="2800" dirty="0" smtClean="0">
                <a:solidFill>
                  <a:srgbClr val="000000"/>
                </a:solidFill>
                <a:ea typeface="宋体" panose="02010600030101010101" pitchFamily="2" charset="-122"/>
              </a:rPr>
              <a:t>。</a:t>
            </a:r>
          </a:p>
        </p:txBody>
      </p:sp>
      <p:sp>
        <p:nvSpPr>
          <p:cNvPr id="11" name="Rectangle 77"/>
          <p:cNvSpPr>
            <a:spLocks noChangeArrowheads="1"/>
          </p:cNvSpPr>
          <p:nvPr/>
        </p:nvSpPr>
        <p:spPr bwMode="auto">
          <a:xfrm>
            <a:off x="1080000" y="4320000"/>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List</a:t>
            </a:r>
            <a:r>
              <a:rPr lang="zh-CN" altLang="en-US" sz="2800" dirty="0" smtClean="0">
                <a:solidFill>
                  <a:srgbClr val="000000"/>
                </a:solidFill>
                <a:ea typeface="宋体" panose="02010600030101010101" pitchFamily="2" charset="-122"/>
              </a:rPr>
              <a:t>中的每个元素都有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索引</a:t>
            </a:r>
            <a:r>
              <a:rPr lang="zh-CN" altLang="en-US" sz="2800" dirty="0" smtClean="0">
                <a:solidFill>
                  <a:srgbClr val="000000"/>
                </a:solidFill>
                <a:ea typeface="宋体" panose="02010600030101010101" pitchFamily="2" charset="-122"/>
              </a:rPr>
              <a:t>，能精确控制每个元素</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插入或删除</a:t>
            </a:r>
            <a:r>
              <a:rPr lang="zh-CN" altLang="en-US" sz="2800" dirty="0" smtClean="0">
                <a:solidFill>
                  <a:srgbClr val="000000"/>
                </a:solidFill>
                <a:ea typeface="宋体" panose="02010600030101010101" pitchFamily="2" charset="-122"/>
              </a:rPr>
              <a:t>的位置。</a:t>
            </a:r>
          </a:p>
        </p:txBody>
      </p:sp>
      <p:sp>
        <p:nvSpPr>
          <p:cNvPr id="12" name="Rectangle 77"/>
          <p:cNvSpPr>
            <a:spLocks noChangeArrowheads="1"/>
          </p:cNvSpPr>
          <p:nvPr/>
        </p:nvSpPr>
        <p:spPr bwMode="auto">
          <a:xfrm>
            <a:off x="1079999" y="5436000"/>
            <a:ext cx="8262783"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它的具体实现类有</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ArrayList</a:t>
            </a:r>
            <a:r>
              <a:rPr lang="zh-CN" altLang="en-US" sz="2800" dirty="0" smtClean="0">
                <a:solidFill>
                  <a:srgbClr val="000000"/>
                </a:solidFill>
                <a:ea typeface="宋体" panose="02010600030101010101" pitchFamily="2" charset="-122"/>
              </a:rPr>
              <a:t>和</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LinkedList</a:t>
            </a:r>
            <a:r>
              <a:rPr lang="zh-CN" altLang="en-US" sz="2800" dirty="0" smtClean="0">
                <a:solidFill>
                  <a:srgbClr val="000000"/>
                </a:solidFill>
                <a:ea typeface="宋体" panose="02010600030101010101" pitchFamily="2" charset="-122"/>
              </a:rPr>
              <a:t>等。</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881062" y="0"/>
            <a:ext cx="7958137" cy="1011238"/>
          </a:xfrm>
        </p:spPr>
        <p:txBody>
          <a:bodyPr/>
          <a:lstStyle/>
          <a:p>
            <a:pPr algn="ctr" eaLnBrk="1" hangingPunct="1"/>
            <a:r>
              <a:rPr lang="zh-CN" altLang="en-US" sz="4100" dirty="0">
                <a:ea typeface="宋体" panose="02010600030101010101" pitchFamily="2" charset="-122"/>
              </a:rPr>
              <a:t>目  录</a:t>
            </a:r>
            <a:endParaRPr lang="en-US" altLang="zh-CN" sz="4100" dirty="0">
              <a:ea typeface="宋体" panose="02010600030101010101" pitchFamily="2" charset="-122"/>
            </a:endParaRPr>
          </a:p>
        </p:txBody>
      </p:sp>
      <p:sp>
        <p:nvSpPr>
          <p:cNvPr id="6147" name="Line 36"/>
          <p:cNvSpPr>
            <a:spLocks noChangeShapeType="1"/>
          </p:cNvSpPr>
          <p:nvPr/>
        </p:nvSpPr>
        <p:spPr bwMode="auto">
          <a:xfrm flipV="1">
            <a:off x="3224755" y="2977360"/>
            <a:ext cx="6080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186595" y="3904757"/>
            <a:ext cx="6080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 name="Group 39"/>
          <p:cNvGrpSpPr>
            <a:grpSpLocks/>
          </p:cNvGrpSpPr>
          <p:nvPr/>
        </p:nvGrpSpPr>
        <p:grpSpPr bwMode="auto">
          <a:xfrm>
            <a:off x="2919894" y="2082010"/>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 name="Group 42"/>
          <p:cNvGrpSpPr>
            <a:grpSpLocks/>
          </p:cNvGrpSpPr>
          <p:nvPr/>
        </p:nvGrpSpPr>
        <p:grpSpPr bwMode="auto">
          <a:xfrm>
            <a:off x="2853219" y="4448972"/>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3918309" y="1811678"/>
            <a:ext cx="4801621" cy="58632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3943304" y="1862300"/>
            <a:ext cx="16273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一</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、泛型</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6154" name="AutoShape 47"/>
          <p:cNvSpPr>
            <a:spLocks noChangeArrowheads="1"/>
          </p:cNvSpPr>
          <p:nvPr/>
        </p:nvSpPr>
        <p:spPr bwMode="gray">
          <a:xfrm>
            <a:off x="3869732" y="2707994"/>
            <a:ext cx="4850198" cy="57285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3715232" y="1983585"/>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3676461" y="290435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3879661" y="3619409"/>
            <a:ext cx="4840269" cy="546959"/>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3666532" y="3830143"/>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3903336" y="4482977"/>
            <a:ext cx="4816594" cy="6171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3726344" y="4671222"/>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4" name="Group 60"/>
          <p:cNvGrpSpPr>
            <a:grpSpLocks/>
          </p:cNvGrpSpPr>
          <p:nvPr/>
        </p:nvGrpSpPr>
        <p:grpSpPr bwMode="auto">
          <a:xfrm>
            <a:off x="1087919" y="2212185"/>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383" y="2160"/>
              <a:ext cx="1214" cy="677"/>
            </a:xfrm>
            <a:prstGeom prst="rect">
              <a:avLst/>
            </a:prstGeom>
            <a:noFill/>
            <a:ln>
              <a:noFill/>
            </a:ln>
            <a:effectLst/>
            <a:extLst>
              <a:ext uri="{909E8E84-426E-40DD-AFC4-6F175D3DCCD1}">
                <a14:hiddenFill xmlns:a14="http://schemas.microsoft.com/office/drawing/2010/main" xmlns="">
                  <a:solidFill>
                    <a:srgbClr val="CC33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1" hangingPunct="1">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第六章主要内容</a:t>
              </a:r>
              <a:endPar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grpSp>
      <p:sp>
        <p:nvSpPr>
          <p:cNvPr id="39" name="Rectangle 46"/>
          <p:cNvSpPr>
            <a:spLocks noChangeArrowheads="1"/>
          </p:cNvSpPr>
          <p:nvPr/>
        </p:nvSpPr>
        <p:spPr bwMode="auto">
          <a:xfrm>
            <a:off x="4047996" y="2707005"/>
            <a:ext cx="234872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二</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、集合框架</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1" name="Rectangle 46"/>
          <p:cNvSpPr>
            <a:spLocks noChangeArrowheads="1"/>
          </p:cNvSpPr>
          <p:nvPr/>
        </p:nvSpPr>
        <p:spPr bwMode="auto">
          <a:xfrm>
            <a:off x="4075032" y="3627663"/>
            <a:ext cx="454643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三</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 Collection</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接口及实现</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2" name="Rectangle 46"/>
          <p:cNvSpPr>
            <a:spLocks noChangeArrowheads="1"/>
          </p:cNvSpPr>
          <p:nvPr/>
        </p:nvSpPr>
        <p:spPr bwMode="auto">
          <a:xfrm>
            <a:off x="4133893" y="4529957"/>
            <a:ext cx="352853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四</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 Map</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接口及实现</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3623377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4525483"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smtClean="0">
                  <a:solidFill>
                    <a:schemeClr val="bg1"/>
                  </a:solidFill>
                  <a:ea typeface="宋体" panose="02010600030101010101" pitchFamily="2" charset="-122"/>
                </a:rPr>
                <a:t> </a:t>
              </a:r>
              <a:r>
                <a:rPr lang="en-US" altLang="zh-CN" sz="2800" dirty="0" err="1" smtClean="0">
                  <a:solidFill>
                    <a:schemeClr val="bg1"/>
                  </a:solidFill>
                  <a:ea typeface="宋体" panose="02010600030101010101" pitchFamily="2" charset="-122"/>
                </a:rPr>
                <a:t>ArrayList</a:t>
              </a:r>
              <a:r>
                <a:rPr lang="en-US" altLang="zh-CN" sz="2800" dirty="0" smtClean="0">
                  <a:solidFill>
                    <a:schemeClr val="bg1"/>
                  </a:solidFill>
                  <a:ea typeface="宋体" panose="02010600030101010101" pitchFamily="2" charset="-122"/>
                </a:rPr>
                <a:t>&lt;E&gt;</a:t>
              </a:r>
              <a:r>
                <a:rPr lang="zh-CN" altLang="en-US" sz="2800" dirty="0" smtClean="0">
                  <a:solidFill>
                    <a:schemeClr val="bg1"/>
                  </a:solidFill>
                  <a:ea typeface="宋体" panose="02010600030101010101" pitchFamily="2" charset="-122"/>
                </a:rPr>
                <a:t>泛型类</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矩形 7"/>
          <p:cNvSpPr>
            <a:spLocks noChangeArrowheads="1"/>
          </p:cNvSpPr>
          <p:nvPr/>
        </p:nvSpPr>
        <p:spPr bwMode="auto">
          <a:xfrm>
            <a:off x="1152000" y="1951513"/>
            <a:ext cx="735589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ArrayList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实现了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可变大小的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数组</a:t>
            </a:r>
            <a:r>
              <a:rPr lang="zh-CN" altLang="en-US" sz="2800" dirty="0" smtClean="0">
                <a:solidFill>
                  <a:schemeClr val="tx1"/>
                </a:solidFill>
                <a:ea typeface="宋体" panose="02010600030101010101" pitchFamily="2" charset="-122"/>
              </a:rPr>
              <a:t>，即动态数组。</a:t>
            </a:r>
            <a:endParaRPr lang="en-US" altLang="zh-CN" sz="2800" dirty="0" smtClean="0">
              <a:solidFill>
                <a:schemeClr val="tx1"/>
              </a:solidFill>
              <a:ea typeface="宋体" panose="02010600030101010101" pitchFamily="2" charset="-122"/>
            </a:endParaRPr>
          </a:p>
        </p:txBody>
      </p:sp>
      <p:sp>
        <p:nvSpPr>
          <p:cNvPr id="12" name="矩形 11"/>
          <p:cNvSpPr>
            <a:spLocks noChangeArrowheads="1"/>
          </p:cNvSpPr>
          <p:nvPr/>
        </p:nvSpPr>
        <p:spPr bwMode="auto">
          <a:xfrm>
            <a:off x="1152000" y="4184503"/>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6-3</a:t>
            </a:r>
            <a:endParaRPr lang="en-US" altLang="zh-CN" sz="2800" dirty="0" smtClean="0">
              <a:solidFill>
                <a:schemeClr val="tx1"/>
              </a:solidFill>
              <a:ea typeface="宋体" panose="02010600030101010101" pitchFamily="2" charset="-122"/>
            </a:endParaRPr>
          </a:p>
        </p:txBody>
      </p:sp>
      <p:sp>
        <p:nvSpPr>
          <p:cNvPr id="9" name="矩形 8"/>
          <p:cNvSpPr>
            <a:spLocks noChangeArrowheads="1"/>
          </p:cNvSpPr>
          <p:nvPr/>
        </p:nvSpPr>
        <p:spPr bwMode="auto">
          <a:xfrm>
            <a:off x="1152000" y="2978557"/>
            <a:ext cx="735589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ArrayList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结构，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访问元素</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效率高</a:t>
            </a:r>
            <a:r>
              <a:rPr lang="zh-CN" altLang="en-US" sz="2800" dirty="0" smtClean="0">
                <a:solidFill>
                  <a:schemeClr val="tx1"/>
                </a:solidFill>
                <a:ea typeface="宋体" panose="02010600030101010101" pitchFamily="2" charset="-122"/>
              </a:rPr>
              <a:t>，但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插入或删除元素</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效率低</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18766" y="1265582"/>
          <a:ext cx="8413199" cy="5181600"/>
        </p:xfrm>
        <a:graphic>
          <a:graphicData uri="http://schemas.openxmlformats.org/drawingml/2006/table">
            <a:tbl>
              <a:tblPr firstRow="1" firstCol="1" bandRow="1"/>
              <a:tblGrid>
                <a:gridCol w="4348193"/>
                <a:gridCol w="4065006"/>
              </a:tblGrid>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方法</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功能描述</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a:effectLst/>
                        </a:rPr>
                        <a:t>boolean add(E e)</a:t>
                      </a:r>
                      <a:endParaRPr lang="zh-CN" sz="2000" kern="10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将指定的元素添加到此列表的尾部。</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a:effectLst/>
                        </a:rPr>
                        <a:t>void add(</a:t>
                      </a:r>
                      <a:r>
                        <a:rPr lang="en-US" sz="2000" kern="0" dirty="0" err="1">
                          <a:effectLst/>
                        </a:rPr>
                        <a:t>int</a:t>
                      </a:r>
                      <a:r>
                        <a:rPr lang="en-US" sz="2000" kern="0" dirty="0">
                          <a:effectLst/>
                        </a:rPr>
                        <a:t> index, E element)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将指定的元素插入此列表中的</a:t>
                      </a:r>
                      <a:r>
                        <a:rPr lang="zh-CN" sz="2000" kern="0" dirty="0" smtClean="0">
                          <a:effectLst/>
                        </a:rPr>
                        <a:t>指定</a:t>
                      </a:r>
                      <a:endParaRPr lang="en-US" altLang="zh-CN" sz="2000" kern="0" dirty="0" smtClean="0">
                        <a:effectLst/>
                      </a:endParaRPr>
                    </a:p>
                    <a:p>
                      <a:pPr indent="127000" algn="l">
                        <a:spcAft>
                          <a:spcPts val="0"/>
                        </a:spcAft>
                      </a:pPr>
                      <a:r>
                        <a:rPr lang="zh-CN" sz="2000" kern="0" dirty="0" smtClean="0">
                          <a:effectLst/>
                        </a:rPr>
                        <a:t>位置</a:t>
                      </a:r>
                      <a:r>
                        <a:rPr lang="zh-CN" sz="2000" kern="0" dirty="0">
                          <a:effectLst/>
                        </a:rPr>
                        <a: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a:effectLst/>
                        </a:rPr>
                        <a:t>void clear()</a:t>
                      </a:r>
                      <a:endParaRPr lang="zh-CN" sz="2000" kern="10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a:effectLst/>
                        </a:rPr>
                        <a:t>移除此列表中的所有元素。</a:t>
                      </a:r>
                      <a:endParaRPr lang="zh-CN" sz="2000" kern="10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a:effectLst/>
                        </a:rPr>
                        <a:t>E get(</a:t>
                      </a:r>
                      <a:r>
                        <a:rPr lang="en-US" sz="2000" kern="0" dirty="0" err="1">
                          <a:effectLst/>
                        </a:rPr>
                        <a:t>int</a:t>
                      </a:r>
                      <a:r>
                        <a:rPr lang="en-US" sz="2000" kern="0" dirty="0">
                          <a:effectLst/>
                        </a:rPr>
                        <a:t> index)</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a:effectLst/>
                        </a:rPr>
                        <a:t>返回此列表中指定位置上的元素。</a:t>
                      </a:r>
                      <a:endParaRPr lang="zh-CN" sz="2000" kern="100">
                        <a:effectLst/>
                        <a:latin typeface="Calibri"/>
                        <a:ea typeface="宋体"/>
                        <a:cs typeface="Times New Roman"/>
                      </a:endParaRPr>
                    </a:p>
                  </a:txBody>
                  <a:tcPr marL="29415" marR="29415" marT="0"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a:effectLst/>
                        </a:rPr>
                        <a:t>E remove(</a:t>
                      </a:r>
                      <a:r>
                        <a:rPr lang="en-US" sz="2000" kern="0" dirty="0" err="1">
                          <a:effectLst/>
                        </a:rPr>
                        <a:t>int</a:t>
                      </a:r>
                      <a:r>
                        <a:rPr lang="en-US" sz="2000" kern="0" dirty="0">
                          <a:effectLst/>
                        </a:rPr>
                        <a:t> index)</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a:effectLst/>
                        </a:rPr>
                        <a:t>移除此列表中指定位置上的元素。</a:t>
                      </a:r>
                      <a:endParaRPr lang="zh-CN" sz="2000" kern="10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err="1">
                          <a:effectLst/>
                        </a:rPr>
                        <a:t>boolean</a:t>
                      </a:r>
                      <a:r>
                        <a:rPr lang="en-US" sz="2000" kern="0" dirty="0">
                          <a:effectLst/>
                        </a:rPr>
                        <a:t> remove(Object o)</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移除此列表中首次出现的指定元素（如果存在）。</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533614">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a:effectLst/>
                        </a:rPr>
                        <a:t>void </a:t>
                      </a:r>
                      <a:r>
                        <a:rPr lang="en-US" sz="2000" kern="0" dirty="0" err="1">
                          <a:effectLst/>
                        </a:rPr>
                        <a:t>removeRange</a:t>
                      </a:r>
                      <a:r>
                        <a:rPr lang="en-US" sz="2000" kern="0" dirty="0">
                          <a:effectLst/>
                        </a:rPr>
                        <a:t>(</a:t>
                      </a:r>
                      <a:r>
                        <a:rPr lang="en-US" sz="2000" kern="0" dirty="0" err="1">
                          <a:effectLst/>
                        </a:rPr>
                        <a:t>int</a:t>
                      </a:r>
                      <a:r>
                        <a:rPr lang="en-US" sz="2000" kern="0" dirty="0">
                          <a:effectLst/>
                        </a:rPr>
                        <a:t> </a:t>
                      </a:r>
                      <a:r>
                        <a:rPr lang="en-US" sz="2000" kern="0" dirty="0" smtClean="0">
                          <a:effectLst/>
                        </a:rPr>
                        <a:t>id1</a:t>
                      </a:r>
                      <a:r>
                        <a:rPr lang="en-US" sz="2000" kern="0" dirty="0">
                          <a:effectLst/>
                        </a:rPr>
                        <a:t>, </a:t>
                      </a:r>
                      <a:r>
                        <a:rPr lang="en-US" sz="2000" kern="0" dirty="0" err="1">
                          <a:effectLst/>
                        </a:rPr>
                        <a:t>int</a:t>
                      </a:r>
                      <a:r>
                        <a:rPr lang="en-US" sz="2000" kern="0" dirty="0">
                          <a:effectLst/>
                        </a:rPr>
                        <a:t> </a:t>
                      </a:r>
                      <a:r>
                        <a:rPr lang="en-US" sz="2000" kern="0" dirty="0" smtClean="0">
                          <a:effectLst/>
                        </a:rPr>
                        <a:t>id2</a:t>
                      </a:r>
                      <a:r>
                        <a:rPr lang="en-US" sz="2000" kern="0" dirty="0">
                          <a:effectLst/>
                        </a:rPr>
                        <a: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移除列表中索引在</a:t>
                      </a:r>
                      <a:r>
                        <a:rPr lang="en-US" sz="2000" kern="0" dirty="0">
                          <a:effectLst/>
                        </a:rPr>
                        <a:t> </a:t>
                      </a:r>
                      <a:r>
                        <a:rPr lang="en-US" sz="2000" kern="0" dirty="0" smtClean="0">
                          <a:effectLst/>
                        </a:rPr>
                        <a:t>id1</a:t>
                      </a:r>
                      <a:r>
                        <a:rPr lang="zh-CN" sz="2000" kern="0" dirty="0">
                          <a:effectLst/>
                        </a:rPr>
                        <a:t>（包括）和</a:t>
                      </a:r>
                      <a:r>
                        <a:rPr lang="en-US" sz="2000" kern="0" dirty="0">
                          <a:effectLst/>
                        </a:rPr>
                        <a:t> </a:t>
                      </a:r>
                      <a:r>
                        <a:rPr lang="en-US" sz="2000" kern="0" dirty="0" smtClean="0">
                          <a:effectLst/>
                        </a:rPr>
                        <a:t>I</a:t>
                      </a:r>
                    </a:p>
                    <a:p>
                      <a:pPr indent="127000" algn="l">
                        <a:spcAft>
                          <a:spcPts val="0"/>
                        </a:spcAft>
                      </a:pPr>
                      <a:r>
                        <a:rPr lang="en-US" sz="2000" kern="0" dirty="0" smtClean="0">
                          <a:effectLst/>
                        </a:rPr>
                        <a:t>d2</a:t>
                      </a:r>
                      <a:r>
                        <a:rPr lang="zh-CN" sz="2000" kern="0" dirty="0">
                          <a:effectLst/>
                        </a:rPr>
                        <a:t>（不包括）之间的所有元素。</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a:effectLst/>
                        </a:rPr>
                        <a:t>E set(</a:t>
                      </a:r>
                      <a:r>
                        <a:rPr lang="en-US" sz="2000" kern="0" dirty="0" err="1">
                          <a:effectLst/>
                        </a:rPr>
                        <a:t>int</a:t>
                      </a:r>
                      <a:r>
                        <a:rPr lang="en-US" sz="2000" kern="0" dirty="0">
                          <a:effectLst/>
                        </a:rPr>
                        <a:t> index, E element)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用指定的元素替代此列表中指</a:t>
                      </a:r>
                      <a:r>
                        <a:rPr lang="zh-CN" sz="2000" kern="0" dirty="0" smtClean="0">
                          <a:effectLst/>
                        </a:rPr>
                        <a:t>定位</a:t>
                      </a:r>
                      <a:endParaRPr lang="en-US" altLang="zh-CN" sz="2000" kern="0" dirty="0" smtClean="0">
                        <a:effectLst/>
                      </a:endParaRPr>
                    </a:p>
                    <a:p>
                      <a:pPr indent="127000" algn="l">
                        <a:spcAft>
                          <a:spcPts val="0"/>
                        </a:spcAft>
                      </a:pPr>
                      <a:r>
                        <a:rPr lang="zh-CN" sz="2000" kern="0" dirty="0" smtClean="0">
                          <a:effectLst/>
                        </a:rPr>
                        <a:t>置</a:t>
                      </a:r>
                      <a:r>
                        <a:rPr lang="zh-CN" sz="2000" kern="0" dirty="0">
                          <a:effectLst/>
                        </a:rPr>
                        <a:t>上的</a:t>
                      </a:r>
                      <a:r>
                        <a:rPr lang="zh-CN" sz="2000" kern="0" dirty="0" smtClean="0">
                          <a:effectLst/>
                        </a:rPr>
                        <a:t>元素</a:t>
                      </a:r>
                      <a:r>
                        <a:rPr lang="zh-CN" altLang="en-US" sz="2000" kern="0" dirty="0" smtClean="0">
                          <a:effectLst/>
                        </a:rPr>
                        <a:t>，并返回被替换的元素</a:t>
                      </a:r>
                      <a:r>
                        <a:rPr lang="zh-CN" sz="2000" kern="0" dirty="0" smtClean="0">
                          <a:effectLst/>
                        </a:rPr>
                        <a: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Object clone()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得到当前集合的一个克隆对象，该</a:t>
                      </a:r>
                      <a:endParaRPr lang="en-US" altLang="zh-CN" sz="2000" kern="0" dirty="0" smtClean="0">
                        <a:effectLst/>
                      </a:endParaRPr>
                    </a:p>
                    <a:p>
                      <a:pPr indent="127000" algn="l">
                        <a:spcAft>
                          <a:spcPts val="0"/>
                        </a:spcAft>
                      </a:pPr>
                      <a:r>
                        <a:rPr lang="zh-CN" altLang="en-US" sz="2000" kern="0" dirty="0" smtClean="0">
                          <a:effectLst/>
                        </a:rPr>
                        <a:t>对象中元素的改变不会影响到当前</a:t>
                      </a:r>
                      <a:endParaRPr lang="en-US" altLang="zh-CN" sz="2000" kern="0" dirty="0" smtClean="0">
                        <a:effectLst/>
                      </a:endParaRPr>
                    </a:p>
                    <a:p>
                      <a:pPr indent="127000" algn="l">
                        <a:spcAft>
                          <a:spcPts val="0"/>
                        </a:spcAft>
                      </a:pPr>
                      <a:r>
                        <a:rPr lang="zh-CN" altLang="en-US" sz="2000" kern="0" dirty="0" smtClean="0">
                          <a:effectLst/>
                        </a:rPr>
                        <a:t>集合中元素，反之亦然。 </a:t>
                      </a:r>
                    </a:p>
                  </a:txBody>
                  <a:tcPr marL="29415" marR="29415"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a:effectLst/>
                        </a:rPr>
                        <a:t>int size()</a:t>
                      </a:r>
                      <a:endParaRPr lang="zh-CN" sz="2000" kern="10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sz="2000" kern="0" dirty="0">
                          <a:effectLst/>
                        </a:rPr>
                        <a:t>返回此列表中的元素数。</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333399">
                        <a:tint val="20000"/>
                      </a:srgbClr>
                    </a:solidFill>
                  </a:tcPr>
                </a:tc>
              </a:tr>
            </a:tbl>
          </a:graphicData>
        </a:graphic>
      </p:graphicFrame>
      <p:sp>
        <p:nvSpPr>
          <p:cNvPr id="18" name="矩形 17"/>
          <p:cNvSpPr/>
          <p:nvPr/>
        </p:nvSpPr>
        <p:spPr>
          <a:xfrm>
            <a:off x="2819572" y="395117"/>
            <a:ext cx="3865161" cy="523220"/>
          </a:xfrm>
          <a:prstGeom prst="rect">
            <a:avLst/>
          </a:prstGeom>
        </p:spPr>
        <p:txBody>
          <a:bodyPr wrap="none">
            <a:spAutoFit/>
          </a:bodyPr>
          <a:lstStyle/>
          <a:p>
            <a:r>
              <a:rPr lang="en-US" altLang="zh-CN" sz="2800" dirty="0" err="1" smtClean="0">
                <a:solidFill>
                  <a:srgbClr val="000000"/>
                </a:solidFill>
                <a:ea typeface="宋体" panose="02010600030101010101" pitchFamily="2" charset="-122"/>
              </a:rPr>
              <a:t>ArrayList</a:t>
            </a:r>
            <a:r>
              <a:rPr lang="en-US" altLang="zh-CN" sz="2800" dirty="0" smtClean="0">
                <a:solidFill>
                  <a:srgbClr val="000000"/>
                </a:solidFill>
                <a:ea typeface="宋体" panose="02010600030101010101" pitchFamily="2" charset="-122"/>
              </a:rPr>
              <a:t>&lt;E&gt;</a:t>
            </a:r>
            <a:r>
              <a:rPr lang="zh-CN" altLang="en-US" sz="2800" dirty="0" smtClean="0">
                <a:solidFill>
                  <a:srgbClr val="000000"/>
                </a:solidFill>
                <a:ea typeface="宋体" panose="02010600030101010101" pitchFamily="2" charset="-122"/>
              </a:rPr>
              <a:t>常用方法</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9456" y="1106746"/>
            <a:ext cx="4737518"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en-US" altLang="zh-CN" sz="2800" dirty="0" smtClean="0">
                  <a:solidFill>
                    <a:schemeClr val="bg1"/>
                  </a:solidFill>
                  <a:ea typeface="宋体" panose="02010600030101010101" pitchFamily="2" charset="-122"/>
                </a:rPr>
                <a:t> </a:t>
              </a:r>
              <a:r>
                <a:rPr lang="en-US" altLang="zh-CN" sz="2800" dirty="0" err="1" smtClean="0">
                  <a:solidFill>
                    <a:schemeClr val="bg1"/>
                  </a:solidFill>
                  <a:ea typeface="宋体" panose="02010600030101010101" pitchFamily="2" charset="-122"/>
                </a:rPr>
                <a:t>LinkedList</a:t>
              </a:r>
              <a:r>
                <a:rPr lang="en-US" altLang="zh-CN" sz="2800" dirty="0" smtClean="0">
                  <a:solidFill>
                    <a:schemeClr val="bg1"/>
                  </a:solidFill>
                  <a:ea typeface="宋体" panose="02010600030101010101" pitchFamily="2" charset="-122"/>
                </a:rPr>
                <a:t>&lt;E&gt;</a:t>
              </a:r>
              <a:r>
                <a:rPr lang="zh-CN" altLang="en-US" sz="2800" dirty="0" smtClean="0">
                  <a:solidFill>
                    <a:schemeClr val="bg1"/>
                  </a:solidFill>
                  <a:ea typeface="宋体" panose="02010600030101010101" pitchFamily="2" charset="-122"/>
                </a:rPr>
                <a:t>泛型类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矩形 7"/>
          <p:cNvSpPr>
            <a:spLocks noChangeArrowheads="1"/>
          </p:cNvSpPr>
          <p:nvPr/>
        </p:nvSpPr>
        <p:spPr bwMode="auto">
          <a:xfrm>
            <a:off x="1152000" y="1836000"/>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LinkedList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实现了</a:t>
            </a:r>
            <a:r>
              <a:rPr lang="en-US" altLang="zh-CN" sz="2800" dirty="0" smtClean="0">
                <a:solidFill>
                  <a:schemeClr val="tx1"/>
                </a:solidFill>
                <a:ea typeface="宋体" panose="02010600030101010101" pitchFamily="2" charset="-122"/>
              </a:rPr>
              <a:t>List</a:t>
            </a:r>
            <a:r>
              <a:rPr lang="zh-CN" altLang="en-US" sz="2800" dirty="0" smtClean="0">
                <a:solidFill>
                  <a:schemeClr val="tx1"/>
                </a:solidFill>
                <a:ea typeface="宋体" panose="02010600030101010101" pitchFamily="2" charset="-122"/>
              </a:rPr>
              <a:t>接口，能够构建</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双向链表</a:t>
            </a:r>
            <a:r>
              <a:rPr lang="zh-CN" altLang="en-US" sz="2800" dirty="0" smtClean="0">
                <a:solidFill>
                  <a:schemeClr val="tx1"/>
                </a:solidFill>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插入或删除元素</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效率高</a:t>
            </a:r>
            <a:r>
              <a:rPr lang="zh-CN" altLang="en-US" sz="2800" dirty="0" smtClean="0">
                <a:solidFill>
                  <a:schemeClr val="tx1"/>
                </a:solidFill>
                <a:ea typeface="宋体" panose="02010600030101010101" pitchFamily="2" charset="-122"/>
              </a:rPr>
              <a:t>，但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访问元素</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效率低</a:t>
            </a:r>
            <a:r>
              <a:rPr lang="zh-CN" altLang="en-US" sz="2800" dirty="0" smtClean="0">
                <a:solidFill>
                  <a:schemeClr val="tx1"/>
                </a:solidFill>
                <a:ea typeface="宋体" panose="02010600030101010101" pitchFamily="2" charset="-122"/>
              </a:rPr>
              <a:t>。</a:t>
            </a:r>
          </a:p>
        </p:txBody>
      </p:sp>
      <p:sp>
        <p:nvSpPr>
          <p:cNvPr id="12" name="矩形 11"/>
          <p:cNvSpPr>
            <a:spLocks noChangeArrowheads="1"/>
          </p:cNvSpPr>
          <p:nvPr/>
        </p:nvSpPr>
        <p:spPr bwMode="auto">
          <a:xfrm>
            <a:off x="1152000" y="3384000"/>
            <a:ext cx="7521548"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LinkedList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的用法跟</a:t>
            </a:r>
            <a:r>
              <a:rPr lang="en-US" altLang="zh-CN" sz="2800" dirty="0" err="1" smtClean="0">
                <a:solidFill>
                  <a:schemeClr val="tx1"/>
                </a:solidFill>
                <a:ea typeface="宋体" panose="02010600030101010101" pitchFamily="2" charset="-122"/>
              </a:rPr>
              <a:t>ArrayList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的</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zh-CN" altLang="en-US" sz="2800" dirty="0" smtClean="0">
                <a:solidFill>
                  <a:schemeClr val="tx1"/>
                </a:solidFill>
                <a:ea typeface="宋体" panose="02010600030101010101" pitchFamily="2" charset="-122"/>
              </a:rPr>
              <a:t>     用法类似，只是多了几个方法：</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addFirst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getFirst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removeFirst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addLast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getLast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和</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removeLast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a:t>
            </a:r>
          </a:p>
        </p:txBody>
      </p:sp>
      <p:sp>
        <p:nvSpPr>
          <p:cNvPr id="13" name="矩形 12"/>
          <p:cNvSpPr>
            <a:spLocks noChangeArrowheads="1"/>
          </p:cNvSpPr>
          <p:nvPr/>
        </p:nvSpPr>
        <p:spPr bwMode="auto">
          <a:xfrm>
            <a:off x="1152000" y="5508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6-4</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4" action="ppaction://hlinkfile"/>
              </a:rPr>
              <a:t>例子</a:t>
            </a:r>
            <a:r>
              <a:rPr lang="en-US" altLang="zh-CN" sz="2800" dirty="0" smtClean="0">
                <a:solidFill>
                  <a:schemeClr val="tx1"/>
                </a:solidFill>
                <a:ea typeface="宋体" panose="02010600030101010101" pitchFamily="2" charset="-122"/>
                <a:hlinkClick r:id="rId4" action="ppaction://hlinkfile"/>
              </a:rPr>
              <a:t>6-5</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1610" y="1699831"/>
            <a:ext cx="7572060" cy="15142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Set</a:t>
            </a:r>
            <a:r>
              <a:rPr lang="zh-CN" altLang="en-US" sz="2800" dirty="0" smtClean="0">
                <a:solidFill>
                  <a:srgbClr val="000000"/>
                </a:solidFill>
                <a:ea typeface="宋体" panose="02010600030101010101" pitchFamily="2" charset="-122"/>
              </a:rPr>
              <a:t>接口扩展了 </a:t>
            </a:r>
            <a:r>
              <a:rPr lang="en-US" altLang="zh-CN" sz="2800" dirty="0" smtClean="0">
                <a:solidFill>
                  <a:srgbClr val="000000"/>
                </a:solidFill>
                <a:ea typeface="宋体" panose="02010600030101010101" pitchFamily="2" charset="-122"/>
              </a:rPr>
              <a:t>Collection </a:t>
            </a:r>
            <a:r>
              <a:rPr lang="zh-CN" altLang="en-US" sz="2800" dirty="0" smtClean="0">
                <a:solidFill>
                  <a:srgbClr val="000000"/>
                </a:solidFill>
                <a:ea typeface="宋体" panose="02010600030101010101" pitchFamily="2" charset="-122"/>
              </a:rPr>
              <a:t>接口，且根据定义它也</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禁止在集合中出现重复元素</a:t>
            </a:r>
            <a:r>
              <a:rPr lang="zh-CN" altLang="en-US" sz="2800" dirty="0" smtClean="0">
                <a:solidFill>
                  <a:srgbClr val="000000"/>
                </a:solidFill>
                <a:ea typeface="宋体" panose="02010600030101010101" pitchFamily="2" charset="-122"/>
              </a:rPr>
              <a:t>。它采用所有原始方法，并且未引入任何新方法。</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 Set</a:t>
            </a:r>
            <a:r>
              <a:rPr lang="zh-CN" altLang="en-US" dirty="0" smtClean="0">
                <a:ea typeface="宋体" panose="02010600030101010101" pitchFamily="2" charset="-122"/>
              </a:rPr>
              <a:t>接口</a:t>
            </a:r>
            <a:endParaRPr lang="en-US" altLang="zh-CN" sz="4800" dirty="0">
              <a:ea typeface="宋体" panose="02010600030101010101" pitchFamily="2" charset="-122"/>
            </a:endParaRPr>
          </a:p>
        </p:txBody>
      </p:sp>
      <p:sp>
        <p:nvSpPr>
          <p:cNvPr id="9" name="Rectangle 77"/>
          <p:cNvSpPr>
            <a:spLocks noChangeArrowheads="1"/>
          </p:cNvSpPr>
          <p:nvPr/>
        </p:nvSpPr>
        <p:spPr bwMode="auto">
          <a:xfrm>
            <a:off x="1035227" y="3270214"/>
            <a:ext cx="757206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p:txBody>
      </p:sp>
      <p:sp>
        <p:nvSpPr>
          <p:cNvPr id="10" name="Rectangle 77"/>
          <p:cNvSpPr>
            <a:spLocks noChangeArrowheads="1"/>
          </p:cNvSpPr>
          <p:nvPr/>
        </p:nvSpPr>
        <p:spPr bwMode="auto">
          <a:xfrm>
            <a:off x="1080000" y="3420000"/>
            <a:ext cx="7572060" cy="999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集合框架为 </a:t>
            </a:r>
            <a:r>
              <a:rPr lang="en-US" altLang="zh-CN" sz="2800" dirty="0" smtClean="0">
                <a:solidFill>
                  <a:schemeClr val="tx1"/>
                </a:solidFill>
                <a:ea typeface="宋体" panose="02010600030101010101" pitchFamily="2" charset="-122"/>
              </a:rPr>
              <a:t>Set </a:t>
            </a:r>
            <a:r>
              <a:rPr lang="zh-CN" altLang="en-US" sz="2800" dirty="0" smtClean="0">
                <a:solidFill>
                  <a:schemeClr val="tx1"/>
                </a:solidFill>
                <a:ea typeface="宋体" panose="02010600030101010101" pitchFamily="2" charset="-122"/>
              </a:rPr>
              <a:t>接口提供了两种通用实现：</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HashSet</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和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TreeSet</a:t>
            </a:r>
            <a:r>
              <a:rPr lang="zh-CN" altLang="en-US" sz="2800" dirty="0" smtClean="0">
                <a:solidFill>
                  <a:schemeClr val="tx1"/>
                </a:solidFill>
                <a:ea typeface="宋体" panose="02010600030101010101" pitchFamily="2" charset="-122"/>
              </a:rPr>
              <a:t>：</a:t>
            </a:r>
            <a:endParaRPr lang="zh-CN" altLang="en-US" sz="2800" dirty="0" smtClean="0">
              <a:solidFill>
                <a:srgbClr val="000000"/>
              </a:solidFill>
              <a:ea typeface="宋体" panose="02010600030101010101" pitchFamily="2" charset="-122"/>
            </a:endParaRPr>
          </a:p>
        </p:txBody>
      </p:sp>
      <p:sp>
        <p:nvSpPr>
          <p:cNvPr id="11" name="Rectangle 77"/>
          <p:cNvSpPr>
            <a:spLocks noChangeArrowheads="1"/>
          </p:cNvSpPr>
          <p:nvPr/>
        </p:nvSpPr>
        <p:spPr bwMode="auto">
          <a:xfrm>
            <a:off x="1239026" y="4464000"/>
            <a:ext cx="757206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400" dirty="0" smtClean="0">
                <a:solidFill>
                  <a:srgbClr val="000000"/>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HashSet</a:t>
            </a:r>
            <a:r>
              <a:rPr lang="en-US" altLang="zh-CN" sz="2400" dirty="0" smtClean="0">
                <a:solidFill>
                  <a:srgbClr val="000000"/>
                </a:solidFill>
                <a:ea typeface="宋体" panose="02010600030101010101" pitchFamily="2" charset="-122"/>
              </a:rPr>
              <a:t> </a:t>
            </a:r>
            <a:r>
              <a:rPr lang="zh-CN" altLang="en-US" sz="2400" dirty="0" smtClean="0">
                <a:solidFill>
                  <a:srgbClr val="000000"/>
                </a:solidFill>
                <a:ea typeface="宋体" panose="02010600030101010101" pitchFamily="2" charset="-122"/>
              </a:rPr>
              <a:t>中的元素无序</a:t>
            </a:r>
            <a:r>
              <a:rPr lang="zh-CN" altLang="en-US" sz="2400" dirty="0" smtClean="0">
                <a:solidFill>
                  <a:srgbClr val="000000"/>
                </a:solidFill>
                <a:ea typeface="宋体" panose="02010600030101010101" pitchFamily="2" charset="-122"/>
              </a:rPr>
              <a:t>。</a:t>
            </a:r>
            <a:endParaRPr lang="zh-CN" altLang="en-US" sz="2400" dirty="0" smtClean="0">
              <a:solidFill>
                <a:srgbClr val="000000"/>
              </a:solidFill>
              <a:ea typeface="宋体" panose="02010600030101010101" pitchFamily="2" charset="-122"/>
            </a:endParaRPr>
          </a:p>
        </p:txBody>
      </p:sp>
      <p:sp>
        <p:nvSpPr>
          <p:cNvPr id="8" name="Rectangle 77"/>
          <p:cNvSpPr>
            <a:spLocks noChangeArrowheads="1"/>
          </p:cNvSpPr>
          <p:nvPr/>
        </p:nvSpPr>
        <p:spPr bwMode="auto">
          <a:xfrm>
            <a:off x="1205896" y="4968000"/>
            <a:ext cx="757206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400" dirty="0" smtClean="0">
                <a:solidFill>
                  <a:srgbClr val="000000"/>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TreeSet</a:t>
            </a:r>
            <a:r>
              <a:rPr lang="en-US" altLang="zh-CN" sz="2400" dirty="0" smtClean="0">
                <a:solidFill>
                  <a:srgbClr val="000000"/>
                </a:solidFill>
                <a:ea typeface="宋体" panose="02010600030101010101" pitchFamily="2" charset="-122"/>
              </a:rPr>
              <a:t> </a:t>
            </a:r>
            <a:r>
              <a:rPr lang="zh-CN" altLang="en-US" sz="2400" dirty="0" smtClean="0">
                <a:solidFill>
                  <a:srgbClr val="000000"/>
                </a:solidFill>
                <a:ea typeface="宋体" panose="02010600030101010101" pitchFamily="2" charset="-122"/>
              </a:rPr>
              <a:t>中的元素有序</a:t>
            </a:r>
            <a:r>
              <a:rPr lang="zh-CN" altLang="en-US" sz="2400" dirty="0" smtClean="0">
                <a:solidFill>
                  <a:srgbClr val="000000"/>
                </a:solidFill>
                <a:ea typeface="宋体" panose="02010600030101010101" pitchFamily="2" charset="-122"/>
              </a:rPr>
              <a:t>。</a:t>
            </a:r>
            <a:endParaRPr lang="zh-CN" altLang="en-US" sz="2400" dirty="0" smtClean="0">
              <a:solidFill>
                <a:srgbClr val="000000"/>
              </a:solidFill>
              <a:ea typeface="宋体" panose="02010600030101010101" pitchFamily="2" charset="-122"/>
            </a:endParaRP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p:bldP spid="11"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9456" y="1106746"/>
            <a:ext cx="4379709"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smtClean="0">
                  <a:solidFill>
                    <a:schemeClr val="bg1"/>
                  </a:solidFill>
                  <a:ea typeface="宋体" panose="02010600030101010101" pitchFamily="2" charset="-122"/>
                </a:rPr>
                <a:t> </a:t>
              </a:r>
              <a:r>
                <a:rPr lang="en-US" altLang="zh-CN" sz="2800" dirty="0" err="1" smtClean="0">
                  <a:solidFill>
                    <a:schemeClr val="bg1"/>
                  </a:solidFill>
                  <a:ea typeface="宋体" panose="02010600030101010101" pitchFamily="2" charset="-122"/>
                </a:rPr>
                <a:t>HashSet</a:t>
              </a:r>
              <a:r>
                <a:rPr lang="en-US" altLang="zh-CN" sz="2800" dirty="0" smtClean="0">
                  <a:solidFill>
                    <a:schemeClr val="bg1"/>
                  </a:solidFill>
                  <a:ea typeface="宋体" panose="02010600030101010101" pitchFamily="2" charset="-122"/>
                </a:rPr>
                <a:t>&lt;E&gt;</a:t>
              </a:r>
              <a:r>
                <a:rPr lang="zh-CN" altLang="en-US" sz="2800" dirty="0" smtClean="0">
                  <a:solidFill>
                    <a:schemeClr val="bg1"/>
                  </a:solidFill>
                  <a:ea typeface="宋体" panose="02010600030101010101" pitchFamily="2" charset="-122"/>
                </a:rPr>
                <a:t>泛型类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矩形 7"/>
          <p:cNvSpPr>
            <a:spLocks noChangeArrowheads="1"/>
          </p:cNvSpPr>
          <p:nvPr/>
        </p:nvSpPr>
        <p:spPr bwMode="auto">
          <a:xfrm>
            <a:off x="1188000" y="1836000"/>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HashSet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泛型类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不保证</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set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里面的元素</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marL="514350" indent="-514350" eaLnBrk="1" hangingPunct="1">
              <a:spcBef>
                <a:spcPct val="0"/>
              </a:spcBef>
              <a:buSzTx/>
              <a:buNone/>
            </a:pP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的顺序</a:t>
            </a:r>
            <a:r>
              <a:rPr lang="zh-CN" altLang="en-US" sz="2800" dirty="0" smtClean="0">
                <a:solidFill>
                  <a:schemeClr val="tx1"/>
                </a:solidFill>
                <a:ea typeface="宋体" panose="02010600030101010101" pitchFamily="2" charset="-122"/>
              </a:rPr>
              <a:t>。也不保证元素的顺序不会发生变化。</a:t>
            </a:r>
          </a:p>
          <a:p>
            <a:pPr marL="514350" indent="-514350" eaLnBrk="1" hangingPunct="1">
              <a:spcBef>
                <a:spcPct val="0"/>
              </a:spcBef>
              <a:buSzTx/>
              <a:buNone/>
            </a:pPr>
            <a:endParaRPr lang="zh-CN" altLang="en-US" sz="28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188000" y="2916000"/>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HashSet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泛型类为基本操作</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提供了常</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marL="514350" indent="-514350" eaLnBrk="1" hangingPunct="1">
              <a:spcBef>
                <a:spcPct val="0"/>
              </a:spcBef>
              <a:buSzTx/>
              <a:buNone/>
            </a:pP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数时间保证</a:t>
            </a:r>
            <a:r>
              <a:rPr lang="zh-CN" altLang="en-US" sz="2800" dirty="0" smtClean="0">
                <a:solidFill>
                  <a:schemeClr val="tx1"/>
                </a:solidFill>
                <a:ea typeface="宋体" panose="02010600030101010101" pitchFamily="2" charset="-122"/>
              </a:rPr>
              <a:t>，这些基本操作包括</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add</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remove</a:t>
            </a:r>
            <a:r>
              <a:rPr lang="zh-CN" altLang="en-US" sz="2800" dirty="0" smtClean="0">
                <a:solidFill>
                  <a:schemeClr val="tx1"/>
                </a:solidFill>
                <a:ea typeface="宋体" panose="02010600030101010101" pitchFamily="2" charset="-122"/>
              </a:rPr>
              <a:t>、</a:t>
            </a:r>
            <a:r>
              <a:rPr lang="en-US" altLang="zh-CN" sz="2800" dirty="0" smtClean="0">
                <a:solidFill>
                  <a:srgbClr val="0070C0"/>
                </a:solidFill>
                <a:ea typeface="宋体" panose="02010600030101010101" pitchFamily="2" charset="-122"/>
              </a:rPr>
              <a:t>contains</a:t>
            </a:r>
            <a:r>
              <a:rPr lang="zh-CN" altLang="en-US" sz="2800" dirty="0" smtClean="0">
                <a:solidFill>
                  <a:schemeClr val="tx1"/>
                </a:solidFill>
                <a:ea typeface="宋体" panose="02010600030101010101" pitchFamily="2" charset="-122"/>
              </a:rPr>
              <a:t>和</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size</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4" name="矩形 13"/>
          <p:cNvSpPr>
            <a:spLocks noChangeArrowheads="1"/>
          </p:cNvSpPr>
          <p:nvPr/>
        </p:nvSpPr>
        <p:spPr bwMode="auto">
          <a:xfrm>
            <a:off x="1188000" y="4500000"/>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HashSet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泛型类类似于</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数学上的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集合</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marL="514350" indent="-514350" eaLnBrk="1" hangingPunct="1">
              <a:spcBef>
                <a:spcPct val="0"/>
              </a:spcBef>
              <a:buSzTx/>
              <a:buNone/>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概念</a:t>
            </a:r>
            <a:r>
              <a:rPr lang="zh-CN" altLang="en-US" sz="2800" dirty="0" smtClean="0">
                <a:solidFill>
                  <a:schemeClr val="tx1"/>
                </a:solidFill>
                <a:ea typeface="宋体" panose="02010600030101010101" pitchFamily="2" charset="-122"/>
              </a:rPr>
              <a:t>，不允许重复的元素，也可以进行集合的</a:t>
            </a:r>
            <a:endParaRPr lang="en-US" altLang="zh-CN" sz="2800" dirty="0" smtClean="0">
              <a:solidFill>
                <a:schemeClr val="tx1"/>
              </a:solidFill>
              <a:ea typeface="宋体" panose="02010600030101010101" pitchFamily="2" charset="-122"/>
            </a:endParaRPr>
          </a:p>
          <a:p>
            <a:pPr marL="514350" indent="-514350" eaLnBrk="1" hangingPunct="1">
              <a:spcBef>
                <a:spcPct val="0"/>
              </a:spcBef>
              <a:buSzTx/>
              <a:buNone/>
            </a:pP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交</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并</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差</a:t>
            </a:r>
            <a:r>
              <a:rPr lang="zh-CN" altLang="en-US" sz="2800" dirty="0" smtClean="0">
                <a:solidFill>
                  <a:schemeClr val="tx1"/>
                </a:solidFill>
                <a:ea typeface="宋体" panose="02010600030101010101" pitchFamily="2" charset="-122"/>
              </a:rPr>
              <a:t>运算。</a:t>
            </a:r>
          </a:p>
        </p:txBody>
      </p:sp>
      <p:sp>
        <p:nvSpPr>
          <p:cNvPr id="15" name="矩形 14"/>
          <p:cNvSpPr>
            <a:spLocks noChangeArrowheads="1"/>
          </p:cNvSpPr>
          <p:nvPr/>
        </p:nvSpPr>
        <p:spPr bwMode="auto">
          <a:xfrm>
            <a:off x="1188000" y="6040278"/>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6-6</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492260" y="1696278"/>
          <a:ext cx="8413199" cy="4733040"/>
        </p:xfrm>
        <a:graphic>
          <a:graphicData uri="http://schemas.openxmlformats.org/drawingml/2006/table">
            <a:tbl>
              <a:tblPr firstRow="1" firstCol="1" bandRow="1"/>
              <a:tblGrid>
                <a:gridCol w="4348193"/>
                <a:gridCol w="4065006"/>
              </a:tblGrid>
              <a:tr h="144741">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方法</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功能描述</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add(E o)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向集合添加参数指定的元素</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void clear()</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清空集合，使集合不含有任何元素</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contains(Object o)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判断参数指定的数据是否属于集合</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3292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 public </a:t>
                      </a:r>
                      <a:r>
                        <a:rPr lang="en-US" sz="2000" kern="0" dirty="0" err="1" smtClean="0">
                          <a:effectLst/>
                        </a:rPr>
                        <a:t>boolean</a:t>
                      </a:r>
                      <a:r>
                        <a:rPr lang="en-US" sz="2000" kern="0" dirty="0" smtClean="0">
                          <a:effectLst/>
                        </a:rPr>
                        <a:t> </a:t>
                      </a:r>
                      <a:r>
                        <a:rPr lang="en-US" sz="2000" kern="0" dirty="0" err="1" smtClean="0">
                          <a:effectLst/>
                        </a:rPr>
                        <a:t>isEmpty</a:t>
                      </a:r>
                      <a:r>
                        <a:rPr lang="en-US" sz="2000" kern="0" dirty="0" smtClean="0">
                          <a:effectLst/>
                        </a:rPr>
                        <a:t>()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判断集合是否为空</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remove(Object o)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集合删除参数指定的元素</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int</a:t>
                      </a:r>
                      <a:r>
                        <a:rPr lang="en-US" sz="2000" kern="0" dirty="0" smtClean="0">
                          <a:effectLst/>
                        </a:rPr>
                        <a:t> size()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返回集合中元素的个数</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Object[] </a:t>
                      </a:r>
                      <a:r>
                        <a:rPr lang="en-US" sz="2000" kern="0" dirty="0" err="1" smtClean="0">
                          <a:effectLst/>
                        </a:rPr>
                        <a:t>toArray</a:t>
                      </a:r>
                      <a:r>
                        <a:rPr lang="en-US" sz="2000" kern="0" dirty="0" smtClean="0">
                          <a:effectLst/>
                        </a:rPr>
                        <a:t>()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将集合元素存放到数组中，并返回 </a:t>
                      </a:r>
                    </a:p>
                    <a:p>
                      <a:pPr indent="127000" algn="l">
                        <a:spcAft>
                          <a:spcPts val="0"/>
                        </a:spcAft>
                      </a:pPr>
                      <a:r>
                        <a:rPr lang="zh-CN" altLang="en-US" sz="2000" kern="0" dirty="0" smtClean="0">
                          <a:effectLst/>
                        </a:rPr>
                        <a:t> 这个数组</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533614">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Object clone()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得到当前集合的一个克隆对象，该</a:t>
                      </a:r>
                      <a:endParaRPr lang="en-US" altLang="zh-CN" sz="2000" kern="0" dirty="0" smtClean="0">
                        <a:effectLst/>
                      </a:endParaRPr>
                    </a:p>
                    <a:p>
                      <a:pPr indent="127000" algn="l">
                        <a:spcAft>
                          <a:spcPts val="0"/>
                        </a:spcAft>
                      </a:pPr>
                      <a:r>
                        <a:rPr lang="zh-CN" altLang="en-US" sz="2000" kern="0" dirty="0" smtClean="0">
                          <a:effectLst/>
                        </a:rPr>
                        <a:t>对象中元素的改变不会影响到当前</a:t>
                      </a:r>
                      <a:endParaRPr lang="en-US" altLang="zh-CN" sz="2000" kern="0" dirty="0" smtClean="0">
                        <a:effectLst/>
                      </a:endParaRPr>
                    </a:p>
                    <a:p>
                      <a:pPr indent="127000" algn="l">
                        <a:spcAft>
                          <a:spcPts val="0"/>
                        </a:spcAft>
                      </a:pPr>
                      <a:r>
                        <a:rPr lang="zh-CN" altLang="en-US" sz="2000" kern="0" dirty="0" smtClean="0">
                          <a:effectLst/>
                        </a:rPr>
                        <a:t>集合中元素，反之亦然。 </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err="1" smtClean="0">
                          <a:effectLst/>
                        </a:rPr>
                        <a:t>boolean</a:t>
                      </a:r>
                      <a:r>
                        <a:rPr lang="en-US" sz="2000" kern="0" dirty="0" smtClean="0">
                          <a:effectLst/>
                        </a:rPr>
                        <a:t> </a:t>
                      </a:r>
                      <a:r>
                        <a:rPr lang="en-US" sz="2000" kern="0" dirty="0" err="1" smtClean="0">
                          <a:effectLst/>
                        </a:rPr>
                        <a:t>addAll</a:t>
                      </a:r>
                      <a:r>
                        <a:rPr lang="en-US" sz="2000" kern="0" dirty="0" smtClean="0">
                          <a:effectLst/>
                        </a:rPr>
                        <a:t>(</a:t>
                      </a:r>
                      <a:r>
                        <a:rPr lang="en-US" sz="2000" kern="0" dirty="0" err="1" smtClean="0">
                          <a:effectLst/>
                        </a:rPr>
                        <a:t>HashSet</a:t>
                      </a:r>
                      <a:r>
                        <a:rPr lang="en-US" sz="2000" kern="0" dirty="0" smtClean="0">
                          <a:effectLst/>
                        </a:rPr>
                        <a:t> set)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和参数指定的集合求并运算</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p>
                      <a:pPr marL="0" marR="0" indent="127000" algn="l" defTabSz="914400" rtl="0" eaLnBrk="1" fontAlgn="auto" latinLnBrk="0" hangingPunct="1">
                        <a:lnSpc>
                          <a:spcPct val="100000"/>
                        </a:lnSpc>
                        <a:spcBef>
                          <a:spcPts val="0"/>
                        </a:spcBef>
                        <a:spcAft>
                          <a:spcPts val="0"/>
                        </a:spcAft>
                        <a:buClrTx/>
                        <a:buSzTx/>
                        <a:buFontTx/>
                        <a:buNone/>
                        <a:tabLst/>
                        <a:defRPr/>
                      </a:pPr>
                      <a:r>
                        <a:rPr lang="en-US" altLang="zh-CN" sz="2000" b="1" kern="100" dirty="0" err="1" smtClean="0">
                          <a:solidFill>
                            <a:schemeClr val="bg1"/>
                          </a:solidFill>
                          <a:effectLst/>
                          <a:latin typeface="+mn-lt"/>
                          <a:ea typeface="宋体"/>
                          <a:cs typeface="Times New Roman"/>
                        </a:rPr>
                        <a:t>boolean</a:t>
                      </a:r>
                      <a:r>
                        <a:rPr lang="en-US" altLang="zh-CN" sz="2000" b="1" kern="100" dirty="0" smtClean="0">
                          <a:solidFill>
                            <a:schemeClr val="bg1"/>
                          </a:solidFill>
                          <a:effectLst/>
                          <a:latin typeface="+mn-lt"/>
                          <a:ea typeface="宋体"/>
                          <a:cs typeface="Times New Roman"/>
                        </a:rPr>
                        <a:t>  </a:t>
                      </a:r>
                      <a:r>
                        <a:rPr lang="en-US" altLang="zh-CN" sz="2000" b="1" kern="100" dirty="0" err="1" smtClean="0">
                          <a:solidFill>
                            <a:schemeClr val="bg1"/>
                          </a:solidFill>
                          <a:effectLst/>
                          <a:latin typeface="+mn-lt"/>
                          <a:ea typeface="宋体"/>
                          <a:cs typeface="Times New Roman"/>
                        </a:rPr>
                        <a:t>retainAll</a:t>
                      </a:r>
                      <a:r>
                        <a:rPr lang="en-US" altLang="zh-CN" sz="2000" b="1" kern="100" dirty="0" smtClean="0">
                          <a:solidFill>
                            <a:schemeClr val="bg1"/>
                          </a:solidFill>
                          <a:effectLst/>
                          <a:latin typeface="+mn-lt"/>
                          <a:ea typeface="宋体"/>
                          <a:cs typeface="Times New Roman"/>
                        </a:rPr>
                        <a:t> (</a:t>
                      </a:r>
                      <a:r>
                        <a:rPr lang="en-US" altLang="zh-CN" sz="2000" b="1" kern="100" dirty="0" err="1" smtClean="0">
                          <a:solidFill>
                            <a:schemeClr val="bg1"/>
                          </a:solidFill>
                          <a:effectLst/>
                          <a:latin typeface="+mn-lt"/>
                          <a:ea typeface="宋体"/>
                          <a:cs typeface="Times New Roman"/>
                        </a:rPr>
                        <a:t>HashSet</a:t>
                      </a:r>
                      <a:r>
                        <a:rPr lang="en-US" altLang="zh-CN" sz="2000" b="1" kern="100" dirty="0" smtClean="0">
                          <a:solidFill>
                            <a:schemeClr val="bg1"/>
                          </a:solidFill>
                          <a:effectLst/>
                          <a:latin typeface="+mn-lt"/>
                          <a:ea typeface="宋体"/>
                          <a:cs typeface="Times New Roman"/>
                        </a:rPr>
                        <a:t> set)</a:t>
                      </a:r>
                      <a:endParaRPr lang="zh-CN" sz="2000" b="1" kern="100" dirty="0">
                        <a:solidFill>
                          <a:schemeClr val="bg1"/>
                        </a:solidFill>
                        <a:effectLst/>
                        <a:latin typeface="+mn-lt"/>
                        <a:ea typeface="宋体"/>
                        <a:cs typeface="Times New Roman"/>
                      </a:endParaRPr>
                    </a:p>
                  </a:txBody>
                  <a:tcPr marL="29415" marR="29415"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p>
                      <a:pPr marL="0" marR="0" indent="127000" algn="l" defTabSz="914400" rtl="0" eaLnBrk="1" fontAlgn="auto" latinLnBrk="0" hangingPunct="1">
                        <a:lnSpc>
                          <a:spcPct val="100000"/>
                        </a:lnSpc>
                        <a:spcBef>
                          <a:spcPts val="0"/>
                        </a:spcBef>
                        <a:spcAft>
                          <a:spcPts val="0"/>
                        </a:spcAft>
                        <a:buClrTx/>
                        <a:buSzTx/>
                        <a:buFontTx/>
                        <a:buNone/>
                        <a:tabLst/>
                        <a:defRPr/>
                      </a:pPr>
                      <a:r>
                        <a:rPr lang="zh-CN" altLang="en-US" sz="2000" b="0" kern="100" dirty="0" smtClean="0">
                          <a:solidFill>
                            <a:schemeClr val="tx1"/>
                          </a:solidFill>
                          <a:effectLst/>
                          <a:latin typeface="+mn-lt"/>
                          <a:ea typeface="宋体"/>
                          <a:cs typeface="Times New Roman"/>
                        </a:rPr>
                        <a:t>和参数指定的集合求交运算</a:t>
                      </a:r>
                      <a:endParaRPr lang="zh-CN" sz="2000" b="0" kern="100" dirty="0">
                        <a:solidFill>
                          <a:schemeClr val="tx1"/>
                        </a:solidFill>
                        <a:effectLst/>
                        <a:latin typeface="+mn-lt"/>
                        <a:ea typeface="宋体"/>
                        <a:cs typeface="Times New Roman"/>
                      </a:endParaRPr>
                    </a:p>
                  </a:txBody>
                  <a:tcPr marL="29415" marR="29415" marT="0" marB="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err="1" smtClean="0">
                          <a:effectLst/>
                        </a:rPr>
                        <a:t>boolean</a:t>
                      </a:r>
                      <a:r>
                        <a:rPr lang="en-US" sz="2000" kern="0" dirty="0" smtClean="0">
                          <a:effectLst/>
                        </a:rPr>
                        <a:t> </a:t>
                      </a:r>
                      <a:r>
                        <a:rPr lang="en-US" sz="2000" kern="0" dirty="0" err="1" smtClean="0">
                          <a:effectLst/>
                        </a:rPr>
                        <a:t>removeAll</a:t>
                      </a:r>
                      <a:r>
                        <a:rPr lang="en-US" sz="2000" kern="0" dirty="0" smtClean="0">
                          <a:effectLst/>
                        </a:rPr>
                        <a:t> (</a:t>
                      </a:r>
                      <a:r>
                        <a:rPr lang="en-US" sz="2000" kern="0" dirty="0" err="1" smtClean="0">
                          <a:effectLst/>
                        </a:rPr>
                        <a:t>HashSet</a:t>
                      </a:r>
                      <a:r>
                        <a:rPr lang="en-US" sz="2000" kern="0" dirty="0" smtClean="0">
                          <a:effectLst/>
                        </a:rPr>
                        <a:t> set)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和参数指定的集合求差运算</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bl>
          </a:graphicData>
        </a:graphic>
      </p:graphicFrame>
      <p:sp>
        <p:nvSpPr>
          <p:cNvPr id="18" name="矩形 17"/>
          <p:cNvSpPr/>
          <p:nvPr/>
        </p:nvSpPr>
        <p:spPr>
          <a:xfrm>
            <a:off x="2740059" y="1097482"/>
            <a:ext cx="3865161" cy="523220"/>
          </a:xfrm>
          <a:prstGeom prst="rect">
            <a:avLst/>
          </a:prstGeom>
        </p:spPr>
        <p:txBody>
          <a:bodyPr wrap="none">
            <a:spAutoFit/>
          </a:bodyPr>
          <a:lstStyle/>
          <a:p>
            <a:r>
              <a:rPr lang="en-US" altLang="zh-CN" sz="2800" dirty="0" err="1" smtClean="0">
                <a:solidFill>
                  <a:srgbClr val="000000"/>
                </a:solidFill>
                <a:ea typeface="宋体" panose="02010600030101010101" pitchFamily="2" charset="-122"/>
              </a:rPr>
              <a:t>HashSet</a:t>
            </a:r>
            <a:r>
              <a:rPr lang="en-US" altLang="zh-CN" sz="2800" dirty="0" smtClean="0">
                <a:solidFill>
                  <a:srgbClr val="000000"/>
                </a:solidFill>
                <a:ea typeface="宋体" panose="02010600030101010101" pitchFamily="2" charset="-122"/>
              </a:rPr>
              <a:t>&lt;E&gt;</a:t>
            </a:r>
            <a:r>
              <a:rPr lang="zh-CN" altLang="en-US" sz="2800" dirty="0" smtClean="0">
                <a:solidFill>
                  <a:srgbClr val="000000"/>
                </a:solidFill>
                <a:ea typeface="宋体" panose="02010600030101010101" pitchFamily="2" charset="-122"/>
              </a:rPr>
              <a:t>常用方法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9455" y="1106746"/>
            <a:ext cx="4035153"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en-US" altLang="zh-CN" sz="2800" dirty="0" err="1" smtClean="0">
                  <a:solidFill>
                    <a:schemeClr val="bg1"/>
                  </a:solidFill>
                  <a:ea typeface="宋体" panose="02010600030101010101" pitchFamily="2" charset="-122"/>
                </a:rPr>
                <a:t>TreeSet</a:t>
              </a:r>
              <a:r>
                <a:rPr lang="en-US" altLang="zh-CN" sz="2800" dirty="0" smtClean="0">
                  <a:solidFill>
                    <a:schemeClr val="bg1"/>
                  </a:solidFill>
                  <a:ea typeface="宋体" panose="02010600030101010101" pitchFamily="2" charset="-122"/>
                </a:rPr>
                <a:t>&lt;E&gt;</a:t>
              </a:r>
              <a:r>
                <a:rPr lang="zh-CN" altLang="en-US" sz="2800" dirty="0" smtClean="0">
                  <a:solidFill>
                    <a:schemeClr val="bg1"/>
                  </a:solidFill>
                  <a:ea typeface="宋体" panose="02010600030101010101" pitchFamily="2" charset="-122"/>
                </a:rPr>
                <a:t>泛型类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矩形 7"/>
          <p:cNvSpPr>
            <a:spLocks noChangeArrowheads="1"/>
          </p:cNvSpPr>
          <p:nvPr/>
        </p:nvSpPr>
        <p:spPr bwMode="auto">
          <a:xfrm>
            <a:off x="1188000" y="1836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en-US" altLang="zh-CN" sz="2800" dirty="0" err="1" smtClean="0">
                <a:solidFill>
                  <a:schemeClr val="tx1"/>
                </a:solidFill>
                <a:ea typeface="宋体" panose="02010600030101010101" pitchFamily="2" charset="-122"/>
              </a:rPr>
              <a:t>TreeSet</a:t>
            </a:r>
            <a:r>
              <a:rPr lang="en-US" altLang="zh-CN" sz="2800" dirty="0" smtClean="0">
                <a:solidFill>
                  <a:schemeClr val="tx1"/>
                </a:solidFill>
                <a:ea typeface="宋体" panose="02010600030101010101" pitchFamily="2" charset="-122"/>
              </a:rPr>
              <a:t>&lt;E&gt;</a:t>
            </a:r>
            <a:r>
              <a:rPr lang="zh-CN" altLang="en-US" sz="2800" dirty="0" smtClean="0">
                <a:solidFill>
                  <a:schemeClr val="tx1"/>
                </a:solidFill>
                <a:ea typeface="宋体" panose="02010600030101010101" pitchFamily="2" charset="-122"/>
              </a:rPr>
              <a:t>泛型类是一个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有序集合</a:t>
            </a:r>
          </a:p>
        </p:txBody>
      </p:sp>
      <p:sp>
        <p:nvSpPr>
          <p:cNvPr id="9" name="矩形 8"/>
          <p:cNvSpPr>
            <a:spLocks noChangeArrowheads="1"/>
          </p:cNvSpPr>
          <p:nvPr/>
        </p:nvSpPr>
        <p:spPr bwMode="auto">
          <a:xfrm>
            <a:off x="1764000" y="2410434"/>
            <a:ext cx="73558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Ø"/>
            </a:pPr>
            <a:r>
              <a:rPr lang="zh-CN" altLang="en-US" sz="2400" dirty="0" smtClean="0">
                <a:solidFill>
                  <a:schemeClr val="tx1"/>
                </a:solidFill>
                <a:ea typeface="宋体" panose="02010600030101010101" pitchFamily="2" charset="-122"/>
              </a:rPr>
              <a:t>使用元素的</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自然顺序</a:t>
            </a:r>
            <a:r>
              <a:rPr lang="zh-CN" altLang="en-US" sz="2400" dirty="0" smtClean="0">
                <a:solidFill>
                  <a:schemeClr val="tx1"/>
                </a:solidFill>
                <a:ea typeface="宋体" panose="02010600030101010101" pitchFamily="2" charset="-122"/>
              </a:rPr>
              <a:t>对元素进行排序</a:t>
            </a:r>
          </a:p>
        </p:txBody>
      </p:sp>
      <p:sp>
        <p:nvSpPr>
          <p:cNvPr id="10" name="矩形 9"/>
          <p:cNvSpPr>
            <a:spLocks noChangeArrowheads="1"/>
          </p:cNvSpPr>
          <p:nvPr/>
        </p:nvSpPr>
        <p:spPr bwMode="auto">
          <a:xfrm>
            <a:off x="1728000" y="2931444"/>
            <a:ext cx="694507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Ø"/>
            </a:pPr>
            <a:r>
              <a:rPr lang="zh-CN" altLang="en-US" sz="2400" dirty="0" smtClean="0">
                <a:solidFill>
                  <a:schemeClr val="tx1"/>
                </a:solidFill>
                <a:ea typeface="宋体" panose="02010600030101010101" pitchFamily="2" charset="-122"/>
              </a:rPr>
              <a:t>类</a:t>
            </a:r>
            <a:r>
              <a:rPr lang="en-US" altLang="zh-CN" sz="2400" dirty="0" smtClean="0">
                <a:solidFill>
                  <a:schemeClr val="tx1"/>
                </a:solidFill>
                <a:ea typeface="宋体" panose="02010600030101010101" pitchFamily="2" charset="-122"/>
              </a:rPr>
              <a:t>E</a:t>
            </a:r>
            <a:r>
              <a:rPr lang="zh-CN" altLang="en-US" sz="2400" dirty="0" smtClean="0">
                <a:solidFill>
                  <a:schemeClr val="tx1"/>
                </a:solidFill>
                <a:ea typeface="宋体" panose="02010600030101010101" pitchFamily="2" charset="-122"/>
              </a:rPr>
              <a:t>通过实现</a:t>
            </a:r>
            <a:r>
              <a:rPr lang="en-US" altLang="zh-CN" sz="2400" dirty="0" smtClean="0">
                <a:solidFill>
                  <a:schemeClr val="tx1"/>
                </a:solidFill>
                <a:ea typeface="宋体" panose="02010600030101010101" pitchFamily="2" charset="-122"/>
              </a:rPr>
              <a:t>Comparable</a:t>
            </a:r>
            <a:r>
              <a:rPr lang="zh-CN" altLang="en-US" sz="2400" dirty="0" smtClean="0">
                <a:solidFill>
                  <a:schemeClr val="tx1"/>
                </a:solidFill>
                <a:ea typeface="宋体" panose="02010600030101010101" pitchFamily="2" charset="-122"/>
              </a:rPr>
              <a:t>接口的</a:t>
            </a:r>
            <a:r>
              <a:rPr lang="en-US" altLang="zh-CN" sz="2400" dirty="0" err="1" smtClean="0">
                <a:solidFill>
                  <a:schemeClr val="tx1"/>
                </a:solidFill>
                <a:ea typeface="宋体" panose="02010600030101010101" pitchFamily="2" charset="-122"/>
              </a:rPr>
              <a:t>compareTo</a:t>
            </a:r>
            <a:r>
              <a:rPr lang="zh-CN" altLang="en-US" sz="2400" dirty="0" smtClean="0">
                <a:solidFill>
                  <a:schemeClr val="tx1"/>
                </a:solidFill>
                <a:ea typeface="宋体" panose="02010600030101010101" pitchFamily="2" charset="-122"/>
              </a:rPr>
              <a:t>方法，</a:t>
            </a:r>
            <a:r>
              <a:rPr lang="en-US" altLang="zh-CN" sz="2400" dirty="0" err="1" smtClean="0">
                <a:solidFill>
                  <a:schemeClr val="tx1"/>
                </a:solidFill>
                <a:ea typeface="宋体" panose="02010600030101010101" pitchFamily="2" charset="-122"/>
              </a:rPr>
              <a:t>TreeSet</a:t>
            </a:r>
            <a:r>
              <a:rPr lang="zh-CN" altLang="en-US" sz="2400" dirty="0" smtClean="0">
                <a:solidFill>
                  <a:schemeClr val="tx1"/>
                </a:solidFill>
                <a:ea typeface="宋体" panose="02010600030101010101" pitchFamily="2" charset="-122"/>
              </a:rPr>
              <a:t>可实现对</a:t>
            </a:r>
            <a:r>
              <a:rPr lang="en-US" altLang="zh-CN" sz="2400" dirty="0" smtClean="0">
                <a:solidFill>
                  <a:schemeClr val="tx1"/>
                </a:solidFill>
                <a:ea typeface="宋体" panose="02010600030101010101" pitchFamily="2" charset="-122"/>
              </a:rPr>
              <a:t>E</a:t>
            </a:r>
            <a:r>
              <a:rPr lang="zh-CN" altLang="en-US" sz="2400" dirty="0" smtClean="0">
                <a:solidFill>
                  <a:schemeClr val="tx1"/>
                </a:solidFill>
                <a:ea typeface="宋体" panose="02010600030101010101" pitchFamily="2" charset="-122"/>
              </a:rPr>
              <a:t>进行排序</a:t>
            </a:r>
          </a:p>
        </p:txBody>
      </p:sp>
      <p:sp>
        <p:nvSpPr>
          <p:cNvPr id="13" name="矩形 12"/>
          <p:cNvSpPr>
            <a:spLocks noChangeArrowheads="1"/>
          </p:cNvSpPr>
          <p:nvPr/>
        </p:nvSpPr>
        <p:spPr bwMode="auto">
          <a:xfrm>
            <a:off x="1188000" y="4140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6-7</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4" action="ppaction://hlinkfile"/>
              </a:rPr>
              <a:t>例子</a:t>
            </a:r>
            <a:r>
              <a:rPr lang="en-US" altLang="zh-CN" sz="2800" dirty="0" smtClean="0">
                <a:solidFill>
                  <a:schemeClr val="tx1"/>
                </a:solidFill>
                <a:ea typeface="宋体" panose="02010600030101010101" pitchFamily="2" charset="-122"/>
                <a:hlinkClick r:id="rId4" action="ppaction://hlinkfile"/>
              </a:rPr>
              <a:t>6-7-1</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0000" y="1764000"/>
            <a:ext cx="757206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Map</a:t>
            </a:r>
            <a:r>
              <a:rPr lang="zh-CN" altLang="en-US" sz="2800" dirty="0" smtClean="0">
                <a:solidFill>
                  <a:srgbClr val="000000"/>
                </a:solidFill>
                <a:ea typeface="宋体" panose="02010600030101010101" pitchFamily="2" charset="-122"/>
              </a:rPr>
              <a:t>提供</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键</a:t>
            </a:r>
            <a:r>
              <a:rPr lang="en-US" altLang="zh-CN" sz="2800" dirty="0" smtClean="0">
                <a:solidFill>
                  <a:srgbClr val="000000"/>
                </a:solidFill>
                <a:ea typeface="宋体" panose="02010600030101010101" pitchFamily="2" charset="-122"/>
              </a:rPr>
              <a:t>(Key)</a:t>
            </a:r>
            <a:r>
              <a:rPr lang="zh-CN" altLang="en-US" sz="2800" dirty="0" smtClean="0">
                <a:solidFill>
                  <a:srgbClr val="000000"/>
                </a:solidFill>
                <a:ea typeface="宋体" panose="02010600030101010101" pitchFamily="2" charset="-122"/>
              </a:rPr>
              <a:t>到</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值</a:t>
            </a:r>
            <a:r>
              <a:rPr lang="en-US" altLang="zh-CN" sz="2800" dirty="0" smtClean="0">
                <a:solidFill>
                  <a:srgbClr val="000000"/>
                </a:solidFill>
                <a:ea typeface="宋体" panose="02010600030101010101" pitchFamily="2" charset="-122"/>
              </a:rPr>
              <a:t>(Value)</a:t>
            </a:r>
            <a:r>
              <a:rPr lang="zh-CN" altLang="en-US" sz="2800" dirty="0" smtClean="0">
                <a:solidFill>
                  <a:srgbClr val="000000"/>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映射</a:t>
            </a:r>
            <a:r>
              <a:rPr lang="zh-CN" altLang="en-US" sz="2800" dirty="0" smtClean="0">
                <a:solidFill>
                  <a:srgbClr val="000000"/>
                </a:solidFill>
                <a:ea typeface="宋体" panose="02010600030101010101" pitchFamily="2" charset="-122"/>
              </a:rPr>
              <a:t>，用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(Object key, Object value)</a:t>
            </a:r>
            <a:r>
              <a:rPr lang="zh-CN" altLang="en-US" sz="2800" dirty="0" smtClean="0">
                <a:solidFill>
                  <a:srgbClr val="000000"/>
                </a:solidFill>
                <a:ea typeface="宋体" panose="02010600030101010101" pitchFamily="2" charset="-122"/>
              </a:rPr>
              <a:t>方法即可将一个键与一个值对象相关联。用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get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(Object key)</a:t>
            </a:r>
            <a:r>
              <a:rPr lang="zh-CN" altLang="en-US" sz="2800" dirty="0" smtClean="0">
                <a:solidFill>
                  <a:srgbClr val="000000"/>
                </a:solidFill>
                <a:ea typeface="宋体" panose="02010600030101010101" pitchFamily="2" charset="-122"/>
              </a:rPr>
              <a:t>可得到与此</a:t>
            </a:r>
            <a:r>
              <a:rPr lang="en-US" altLang="zh-CN" sz="2800" dirty="0" smtClean="0">
                <a:solidFill>
                  <a:srgbClr val="000000"/>
                </a:solidFill>
                <a:ea typeface="宋体" panose="02010600030101010101" pitchFamily="2" charset="-122"/>
              </a:rPr>
              <a:t>key</a:t>
            </a:r>
            <a:r>
              <a:rPr lang="zh-CN" altLang="en-US" sz="2800" dirty="0" smtClean="0">
                <a:solidFill>
                  <a:srgbClr val="000000"/>
                </a:solidFill>
                <a:ea typeface="宋体" panose="02010600030101010101" pitchFamily="2" charset="-122"/>
              </a:rPr>
              <a:t>对象所对应的值对象。</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Map</a:t>
            </a:r>
            <a:r>
              <a:rPr lang="zh-CN" altLang="en-US" dirty="0" smtClean="0">
                <a:ea typeface="宋体" panose="02010600030101010101" pitchFamily="2" charset="-122"/>
              </a:rPr>
              <a:t>接口</a:t>
            </a:r>
            <a:endParaRPr lang="en-US" altLang="zh-CN" sz="4800" dirty="0">
              <a:ea typeface="宋体" panose="02010600030101010101" pitchFamily="2" charset="-122"/>
            </a:endParaRPr>
          </a:p>
        </p:txBody>
      </p:sp>
      <p:sp>
        <p:nvSpPr>
          <p:cNvPr id="9" name="Rectangle 77"/>
          <p:cNvSpPr>
            <a:spLocks noChangeArrowheads="1"/>
          </p:cNvSpPr>
          <p:nvPr/>
        </p:nvSpPr>
        <p:spPr bwMode="auto">
          <a:xfrm>
            <a:off x="1035227" y="3270214"/>
            <a:ext cx="757206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p:txBody>
      </p:sp>
      <p:sp>
        <p:nvSpPr>
          <p:cNvPr id="10" name="Rectangle 77"/>
          <p:cNvSpPr>
            <a:spLocks noChangeArrowheads="1"/>
          </p:cNvSpPr>
          <p:nvPr/>
        </p:nvSpPr>
        <p:spPr bwMode="auto">
          <a:xfrm>
            <a:off x="1116000" y="3888000"/>
            <a:ext cx="757206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Map</a:t>
            </a:r>
            <a:r>
              <a:rPr lang="zh-CN" altLang="en-US" sz="2800" dirty="0" smtClean="0">
                <a:solidFill>
                  <a:srgbClr val="000000"/>
                </a:solidFill>
                <a:ea typeface="宋体" panose="02010600030101010101" pitchFamily="2" charset="-122"/>
              </a:rPr>
              <a:t>容器中的键</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对象不允许重复</a:t>
            </a:r>
            <a:r>
              <a:rPr lang="zh-CN" altLang="en-US" sz="2800" dirty="0" smtClean="0">
                <a:solidFill>
                  <a:srgbClr val="000000"/>
                </a:solidFill>
                <a:ea typeface="宋体" panose="02010600030101010101" pitchFamily="2" charset="-122"/>
              </a:rPr>
              <a:t>。</a:t>
            </a:r>
          </a:p>
        </p:txBody>
      </p:sp>
      <p:sp>
        <p:nvSpPr>
          <p:cNvPr id="12" name="Rectangle 77"/>
          <p:cNvSpPr>
            <a:spLocks noChangeArrowheads="1"/>
          </p:cNvSpPr>
          <p:nvPr/>
        </p:nvSpPr>
        <p:spPr bwMode="auto">
          <a:xfrm>
            <a:off x="1116000" y="4608000"/>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rgbClr val="000000"/>
                </a:solidFill>
                <a:ea typeface="宋体" panose="02010600030101010101" pitchFamily="2" charset="-122"/>
              </a:rPr>
              <a:t> Map</a:t>
            </a:r>
            <a:r>
              <a:rPr lang="zh-CN" altLang="en-US" sz="2800" dirty="0" smtClean="0">
                <a:solidFill>
                  <a:srgbClr val="000000"/>
                </a:solidFill>
                <a:ea typeface="宋体" panose="02010600030101010101" pitchFamily="2" charset="-122"/>
              </a:rPr>
              <a:t>有两种比较常用的实现：</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HashMap</a:t>
            </a:r>
            <a:r>
              <a:rPr lang="zh-CN" altLang="en-US" sz="2800" dirty="0" smtClean="0">
                <a:solidFill>
                  <a:srgbClr val="000000"/>
                </a:solidFill>
                <a:ea typeface="宋体" panose="02010600030101010101" pitchFamily="2" charset="-122"/>
              </a:rPr>
              <a:t>和</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TreeMap</a:t>
            </a:r>
            <a:r>
              <a:rPr lang="zh-CN" altLang="en-US" sz="2800" dirty="0" smtClean="0">
                <a:solidFill>
                  <a:srgbClr val="000000"/>
                </a:solidFill>
                <a:ea typeface="宋体" panose="02010600030101010101" pitchFamily="2" charset="-122"/>
              </a:rPr>
              <a:t>。</a:t>
            </a:r>
          </a:p>
        </p:txBody>
      </p:sp>
      <p:sp>
        <p:nvSpPr>
          <p:cNvPr id="8"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四、 </a:t>
            </a:r>
            <a:r>
              <a:rPr lang="en-US" altLang="zh-CN" sz="3600" dirty="0" smtClean="0">
                <a:ea typeface="宋体" panose="02010600030101010101" pitchFamily="2" charset="-122"/>
              </a:rPr>
              <a:t>Map</a:t>
            </a:r>
            <a:r>
              <a:rPr lang="zh-CN" altLang="en-US" sz="3600" dirty="0" smtClean="0">
                <a:ea typeface="宋体" panose="02010600030101010101" pitchFamily="2" charset="-122"/>
              </a:rPr>
              <a:t>接口及实现</a:t>
            </a:r>
            <a:endParaRPr lang="en-US" altLang="zh-CN" sz="3600" dirty="0">
              <a:ea typeface="宋体" panose="02010600030101010101" pitchFamily="2" charset="-122"/>
            </a:endParaRP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66748" y="2996281"/>
            <a:ext cx="7798956"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遍历方法</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public Set&lt;K&gt;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keySet</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返回</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关键字的集合</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public Collection&lt;V&gt;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values</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返回</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值的集合</a:t>
            </a:r>
            <a:r>
              <a:rPr lang="zh-CN" altLang="en-US" sz="2800" dirty="0" smtClean="0">
                <a:solidFill>
                  <a:schemeClr val="tx1"/>
                </a:solidFill>
                <a:ea typeface="宋体" panose="02010600030101010101" pitchFamily="2" charset="-122"/>
              </a:rPr>
              <a:t>。</a:t>
            </a:r>
            <a:endParaRPr lang="zh-CN" altLang="en-US"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41496" y="1119770"/>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954383"/>
            <a:ext cx="784678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把一系列对象通过一个关键字来存放，</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key</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不能重复</a:t>
            </a:r>
            <a:r>
              <a:rPr lang="zh-CN" altLang="en-US" sz="2800" dirty="0" smtClean="0">
                <a:solidFill>
                  <a:schemeClr val="tx1"/>
                </a:solidFill>
                <a:ea typeface="宋体" panose="02010600030101010101" pitchFamily="2" charset="-122"/>
              </a:rPr>
              <a: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value</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可重复</a:t>
            </a:r>
            <a:r>
              <a:rPr lang="zh-CN" altLang="en-US" sz="2800" dirty="0" smtClean="0">
                <a:solidFill>
                  <a:schemeClr val="tx1"/>
                </a:solidFill>
                <a:ea typeface="宋体" panose="02010600030101010101" pitchFamily="2" charset="-122"/>
              </a:rPr>
              <a:t>。</a:t>
            </a:r>
          </a:p>
        </p:txBody>
      </p:sp>
      <p:sp>
        <p:nvSpPr>
          <p:cNvPr id="7" name="AutoShape 52"/>
          <p:cNvSpPr>
            <a:spLocks noChangeArrowheads="1"/>
          </p:cNvSpPr>
          <p:nvPr/>
        </p:nvSpPr>
        <p:spPr bwMode="gray">
          <a:xfrm>
            <a:off x="2543591" y="4260575"/>
            <a:ext cx="4957138" cy="2425147"/>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400" dirty="0" smtClean="0">
                <a:solidFill>
                  <a:srgbClr val="C00000"/>
                </a:solidFill>
                <a:ea typeface="宋体" panose="02010600030101010101" pitchFamily="2" charset="-122"/>
              </a:rPr>
              <a:t>   </a:t>
            </a:r>
            <a:r>
              <a:rPr lang="en-US" altLang="zh-CN" sz="2400" dirty="0" smtClean="0">
                <a:solidFill>
                  <a:schemeClr val="tx1"/>
                </a:solidFill>
                <a:ea typeface="宋体" panose="02010600030101010101" pitchFamily="2" charset="-122"/>
              </a:rPr>
              <a:t>Set s = </a:t>
            </a:r>
            <a:r>
              <a:rPr lang="en-US" altLang="zh-CN" sz="2400" dirty="0" err="1" smtClean="0">
                <a:solidFill>
                  <a:schemeClr val="tx1"/>
                </a:solidFill>
                <a:ea typeface="宋体" panose="02010600030101010101" pitchFamily="2" charset="-122"/>
              </a:rPr>
              <a:t>m.</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keySet</a:t>
            </a:r>
            <a:r>
              <a:rPr lang="en-US" altLang="zh-CN" sz="2400" dirty="0" smtClean="0">
                <a:solidFill>
                  <a:schemeClr val="tx1"/>
                </a:solidFill>
                <a:ea typeface="宋体" panose="02010600030101010101" pitchFamily="2" charset="-122"/>
              </a:rPr>
              <a:t>();</a:t>
            </a:r>
          </a:p>
          <a:p>
            <a:pPr eaLnBrk="1" hangingPunct="1">
              <a:spcBef>
                <a:spcPct val="0"/>
              </a:spcBef>
              <a:buSzTx/>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Iterator</a:t>
            </a:r>
            <a:r>
              <a:rPr lang="en-US" altLang="zh-CN" sz="2400" dirty="0" smtClean="0">
                <a:solidFill>
                  <a:schemeClr val="tx1"/>
                </a:solidFill>
                <a:ea typeface="宋体" panose="02010600030101010101" pitchFamily="2" charset="-122"/>
              </a:rPr>
              <a:t> it = </a:t>
            </a:r>
            <a:r>
              <a:rPr lang="en-US" altLang="zh-CN" sz="2400" dirty="0" err="1" smtClean="0">
                <a:solidFill>
                  <a:schemeClr val="tx1"/>
                </a:solidFill>
                <a:ea typeface="宋体" panose="02010600030101010101" pitchFamily="2" charset="-122"/>
              </a:rPr>
              <a:t>s.iterator</a:t>
            </a:r>
            <a:r>
              <a:rPr lang="en-US" altLang="zh-CN" sz="2400" dirty="0" smtClean="0">
                <a:solidFill>
                  <a:schemeClr val="tx1"/>
                </a:solidFill>
                <a:ea typeface="宋体" panose="02010600030101010101" pitchFamily="2" charset="-122"/>
              </a:rPr>
              <a:t>();</a:t>
            </a:r>
          </a:p>
          <a:p>
            <a:pPr eaLnBrk="1" hangingPunct="1">
              <a:spcBef>
                <a:spcPct val="0"/>
              </a:spcBef>
              <a:buSzTx/>
              <a:buNone/>
            </a:pPr>
            <a:r>
              <a:rPr lang="en-US" altLang="zh-CN" sz="2400" dirty="0" smtClean="0">
                <a:solidFill>
                  <a:schemeClr val="tx1"/>
                </a:solidFill>
                <a:ea typeface="宋体" panose="02010600030101010101" pitchFamily="2" charset="-122"/>
              </a:rPr>
              <a:t>   while(</a:t>
            </a:r>
            <a:r>
              <a:rPr lang="en-US" altLang="zh-CN" sz="2400" dirty="0" err="1" smtClean="0">
                <a:solidFill>
                  <a:schemeClr val="tx1"/>
                </a:solidFill>
                <a:ea typeface="宋体" panose="02010600030101010101" pitchFamily="2" charset="-122"/>
              </a:rPr>
              <a:t>it.hasNext</a:t>
            </a:r>
            <a:r>
              <a:rPr lang="en-US" altLang="zh-CN" sz="2400" dirty="0" smtClean="0">
                <a:solidFill>
                  <a:schemeClr val="tx1"/>
                </a:solidFill>
                <a:ea typeface="宋体" panose="02010600030101010101" pitchFamily="2" charset="-122"/>
              </a:rPr>
              <a:t>()){</a:t>
            </a:r>
          </a:p>
          <a:p>
            <a:pPr eaLnBrk="1" hangingPunct="1">
              <a:spcBef>
                <a:spcPct val="0"/>
              </a:spcBef>
              <a:buSzTx/>
              <a:buNone/>
            </a:pPr>
            <a:r>
              <a:rPr lang="en-US" altLang="zh-CN" sz="2400" dirty="0" smtClean="0">
                <a:solidFill>
                  <a:schemeClr val="tx1"/>
                </a:solidFill>
                <a:ea typeface="宋体" panose="02010600030101010101" pitchFamily="2" charset="-122"/>
              </a:rPr>
              <a:t>       Object key = </a:t>
            </a:r>
            <a:r>
              <a:rPr lang="en-US" altLang="zh-CN" sz="2400" dirty="0" err="1" smtClean="0">
                <a:solidFill>
                  <a:schemeClr val="tx1"/>
                </a:solidFill>
                <a:ea typeface="宋体" panose="02010600030101010101" pitchFamily="2" charset="-122"/>
              </a:rPr>
              <a:t>it.next</a:t>
            </a:r>
            <a:r>
              <a:rPr lang="en-US" altLang="zh-CN" sz="2400" dirty="0" smtClean="0">
                <a:solidFill>
                  <a:schemeClr val="tx1"/>
                </a:solidFill>
                <a:ea typeface="宋体" panose="02010600030101010101" pitchFamily="2" charset="-122"/>
              </a:rPr>
              <a:t>();</a:t>
            </a:r>
          </a:p>
          <a:p>
            <a:pPr eaLnBrk="1" hangingPunct="1">
              <a:spcBef>
                <a:spcPct val="0"/>
              </a:spcBef>
              <a:buSzTx/>
              <a:buNone/>
            </a:pPr>
            <a:r>
              <a:rPr lang="en-US" altLang="zh-CN" sz="2400" dirty="0" smtClean="0">
                <a:solidFill>
                  <a:schemeClr val="tx1"/>
                </a:solidFill>
                <a:ea typeface="宋体" panose="02010600030101010101" pitchFamily="2" charset="-122"/>
              </a:rPr>
              <a:t>       Object value=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m.get</a:t>
            </a:r>
            <a:r>
              <a:rPr lang="en-US" altLang="zh-CN" sz="2400" dirty="0" smtClean="0">
                <a:solidFill>
                  <a:schemeClr val="tx1"/>
                </a:solidFill>
                <a:ea typeface="宋体" panose="02010600030101010101" pitchFamily="2" charset="-122"/>
              </a:rPr>
              <a:t>(key);</a:t>
            </a:r>
          </a:p>
          <a:p>
            <a:pPr eaLnBrk="1" hangingPunct="1">
              <a:spcBef>
                <a:spcPct val="0"/>
              </a:spcBef>
              <a:buSzTx/>
              <a:buNone/>
            </a:pPr>
            <a:r>
              <a:rPr lang="en-US" altLang="zh-CN" sz="2400" dirty="0" smtClean="0">
                <a:solidFill>
                  <a:schemeClr val="tx1"/>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1610" y="1699831"/>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err="1" smtClean="0">
                <a:solidFill>
                  <a:srgbClr val="000000"/>
                </a:solidFill>
                <a:ea typeface="宋体" panose="02010600030101010101" pitchFamily="2" charset="-122"/>
              </a:rPr>
              <a:t>HashMap</a:t>
            </a:r>
            <a:r>
              <a:rPr lang="en-US" altLang="zh-CN" sz="2800" dirty="0" smtClean="0">
                <a:solidFill>
                  <a:srgbClr val="000000"/>
                </a:solidFill>
                <a:ea typeface="宋体" panose="02010600030101010101" pitchFamily="2" charset="-122"/>
              </a:rPr>
              <a:t>&lt;K, V&gt;</a:t>
            </a:r>
            <a:r>
              <a:rPr lang="zh-CN" altLang="en-US" sz="2800" dirty="0" smtClean="0">
                <a:solidFill>
                  <a:srgbClr val="000000"/>
                </a:solidFill>
                <a:ea typeface="宋体" panose="02010600030101010101" pitchFamily="2" charset="-122"/>
              </a:rPr>
              <a:t>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基于哈希表</a:t>
            </a:r>
            <a:r>
              <a:rPr lang="zh-CN" altLang="en-US" sz="2800" dirty="0" smtClean="0">
                <a:solidFill>
                  <a:srgbClr val="000000"/>
                </a:solidFill>
                <a:ea typeface="宋体" panose="02010600030101010101" pitchFamily="2" charset="-122"/>
              </a:rPr>
              <a:t>的 </a:t>
            </a:r>
            <a:r>
              <a:rPr lang="en-US" altLang="zh-CN" sz="2800" dirty="0" smtClean="0">
                <a:solidFill>
                  <a:srgbClr val="000000"/>
                </a:solidFill>
                <a:ea typeface="宋体" panose="02010600030101010101" pitchFamily="2" charset="-122"/>
              </a:rPr>
              <a:t>Map </a:t>
            </a:r>
            <a:r>
              <a:rPr lang="zh-CN" altLang="en-US" sz="2800" dirty="0" smtClean="0">
                <a:solidFill>
                  <a:srgbClr val="000000"/>
                </a:solidFill>
                <a:ea typeface="宋体" panose="02010600030101010101" pitchFamily="2" charset="-122"/>
              </a:rPr>
              <a:t>接口的实现。</a:t>
            </a:r>
          </a:p>
        </p:txBody>
      </p:sp>
      <p:sp>
        <p:nvSpPr>
          <p:cNvPr id="22" name="Rectangle 9"/>
          <p:cNvSpPr txBox="1">
            <a:spLocks noChangeArrowheads="1"/>
          </p:cNvSpPr>
          <p:nvPr/>
        </p:nvSpPr>
        <p:spPr bwMode="auto">
          <a:xfrm>
            <a:off x="1069866" y="1045462"/>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err="1" smtClean="0"/>
              <a:t>HashMap</a:t>
            </a:r>
            <a:r>
              <a:rPr lang="en-US" altLang="zh-CN" dirty="0" smtClean="0"/>
              <a:t>&lt;K, V&gt;</a:t>
            </a:r>
            <a:r>
              <a:rPr lang="zh-CN" altLang="en-US" dirty="0" smtClean="0"/>
              <a:t>泛型类</a:t>
            </a:r>
            <a:endParaRPr lang="en-US" altLang="zh-CN" sz="3000" dirty="0">
              <a:ea typeface="宋体" panose="02010600030101010101" pitchFamily="2" charset="-122"/>
            </a:endParaRPr>
          </a:p>
        </p:txBody>
      </p:sp>
      <p:sp>
        <p:nvSpPr>
          <p:cNvPr id="9" name="Rectangle 77"/>
          <p:cNvSpPr>
            <a:spLocks noChangeArrowheads="1"/>
          </p:cNvSpPr>
          <p:nvPr/>
        </p:nvSpPr>
        <p:spPr bwMode="auto">
          <a:xfrm>
            <a:off x="1035227" y="3270214"/>
            <a:ext cx="757206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p:txBody>
      </p:sp>
      <p:sp>
        <p:nvSpPr>
          <p:cNvPr id="10" name="Rectangle 77"/>
          <p:cNvSpPr>
            <a:spLocks noChangeArrowheads="1"/>
          </p:cNvSpPr>
          <p:nvPr/>
        </p:nvSpPr>
        <p:spPr bwMode="auto">
          <a:xfrm>
            <a:off x="1080000" y="2802679"/>
            <a:ext cx="757206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err="1" smtClean="0">
                <a:solidFill>
                  <a:srgbClr val="000000"/>
                </a:solidFill>
                <a:ea typeface="宋体" panose="02010600030101010101" pitchFamily="2" charset="-122"/>
              </a:rPr>
              <a:t>HashMap</a:t>
            </a:r>
            <a:r>
              <a:rPr lang="zh-CN" altLang="en-US" sz="2800" dirty="0" smtClean="0">
                <a:solidFill>
                  <a:srgbClr val="000000"/>
                </a:solidFill>
                <a:ea typeface="宋体" panose="02010600030101010101" pitchFamily="2" charset="-122"/>
              </a:rPr>
              <a:t>允许使用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null</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键</a:t>
            </a:r>
            <a:r>
              <a:rPr lang="zh-CN" altLang="en-US" sz="2800" dirty="0" smtClean="0">
                <a:solidFill>
                  <a:schemeClr val="tx1"/>
                </a:solidFill>
                <a:ea typeface="宋体" panose="02010600030101010101" pitchFamily="2" charset="-122"/>
              </a:rPr>
              <a:t>和</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null</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值</a:t>
            </a:r>
            <a:r>
              <a:rPr lang="zh-CN" altLang="en-US" sz="2800" dirty="0" smtClean="0">
                <a:solidFill>
                  <a:srgbClr val="000000"/>
                </a:solidFill>
                <a:ea typeface="宋体" panose="02010600030101010101" pitchFamily="2" charset="-122"/>
              </a:rPr>
              <a:t>。</a:t>
            </a:r>
          </a:p>
        </p:txBody>
      </p:sp>
      <p:sp>
        <p:nvSpPr>
          <p:cNvPr id="11" name="Rectangle 77"/>
          <p:cNvSpPr>
            <a:spLocks noChangeArrowheads="1"/>
          </p:cNvSpPr>
          <p:nvPr/>
        </p:nvSpPr>
        <p:spPr bwMode="auto">
          <a:xfrm>
            <a:off x="1080000" y="3492000"/>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rgbClr val="000000"/>
                </a:solidFill>
                <a:ea typeface="宋体" panose="02010600030101010101" pitchFamily="2" charset="-122"/>
              </a:rPr>
              <a:t>  </a:t>
            </a:r>
            <a:r>
              <a:rPr lang="en-US" altLang="zh-CN" sz="2800" dirty="0" err="1" smtClean="0">
                <a:solidFill>
                  <a:srgbClr val="000000"/>
                </a:solidFill>
                <a:ea typeface="宋体" panose="02010600030101010101" pitchFamily="2" charset="-122"/>
              </a:rPr>
              <a:t>HashMap</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不保证映射的顺序</a:t>
            </a:r>
            <a:r>
              <a:rPr lang="zh-CN" altLang="en-US" sz="2800" dirty="0" smtClean="0">
                <a:solidFill>
                  <a:srgbClr val="000000"/>
                </a:solidFill>
                <a:ea typeface="宋体" panose="02010600030101010101" pitchFamily="2" charset="-122"/>
              </a:rPr>
              <a:t>，它也不保证该映射的顺序不发生变化。</a:t>
            </a:r>
          </a:p>
        </p:txBody>
      </p:sp>
      <p:sp>
        <p:nvSpPr>
          <p:cNvPr id="12" name="Rectangle 77"/>
          <p:cNvSpPr>
            <a:spLocks noChangeArrowheads="1"/>
          </p:cNvSpPr>
          <p:nvPr/>
        </p:nvSpPr>
        <p:spPr bwMode="auto">
          <a:xfrm>
            <a:off x="1080000" y="4614365"/>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假定哈希函数将元素均匀地</a:t>
            </a:r>
            <a:r>
              <a:rPr lang="zh-CN" altLang="en-US" sz="2800" dirty="0" smtClean="0">
                <a:solidFill>
                  <a:srgbClr val="000000"/>
                </a:solidFill>
                <a:ea typeface="宋体" panose="02010600030101010101" pitchFamily="2" charset="-122"/>
              </a:rPr>
              <a:t>分布，</a:t>
            </a:r>
            <a:r>
              <a:rPr lang="zh-CN" altLang="en-US" sz="2800" dirty="0" smtClean="0">
                <a:solidFill>
                  <a:srgbClr val="000000"/>
                </a:solidFill>
                <a:ea typeface="宋体" panose="02010600030101010101" pitchFamily="2" charset="-122"/>
              </a:rPr>
              <a:t>基本操作（</a:t>
            </a:r>
            <a:r>
              <a:rPr lang="en-US" altLang="zh-CN" sz="2800" dirty="0" smtClean="0">
                <a:solidFill>
                  <a:srgbClr val="000000"/>
                </a:solidFill>
                <a:ea typeface="宋体" panose="02010600030101010101" pitchFamily="2" charset="-122"/>
              </a:rPr>
              <a:t>get()</a:t>
            </a:r>
            <a:r>
              <a:rPr lang="zh-CN" altLang="en-US" sz="2800" dirty="0" smtClean="0">
                <a:solidFill>
                  <a:srgbClr val="000000"/>
                </a:solidFill>
                <a:ea typeface="宋体" panose="02010600030101010101" pitchFamily="2" charset="-122"/>
              </a:rPr>
              <a:t>和</a:t>
            </a:r>
            <a:r>
              <a:rPr lang="en-US" altLang="zh-CN" sz="2800" dirty="0" smtClean="0">
                <a:solidFill>
                  <a:srgbClr val="000000"/>
                </a:solidFill>
                <a:ea typeface="宋体" panose="02010600030101010101" pitchFamily="2" charset="-122"/>
              </a:rPr>
              <a:t>put()</a:t>
            </a:r>
            <a:r>
              <a:rPr lang="zh-CN" altLang="en-US" sz="2800" dirty="0" smtClean="0">
                <a:solidFill>
                  <a:srgbClr val="000000"/>
                </a:solidFill>
                <a:ea typeface="宋体" panose="02010600030101010101" pitchFamily="2" charset="-122"/>
              </a:rPr>
              <a:t>）具有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常数复杂度</a:t>
            </a:r>
            <a:r>
              <a:rPr lang="zh-CN" altLang="en-US" sz="2800" dirty="0" smtClean="0">
                <a:solidFill>
                  <a:srgbClr val="000000"/>
                </a:solidFill>
                <a:ea typeface="宋体" panose="02010600030101010101" pitchFamily="2" charset="-122"/>
              </a:rPr>
              <a:t>。</a:t>
            </a:r>
          </a:p>
        </p:txBody>
      </p:sp>
      <p:sp>
        <p:nvSpPr>
          <p:cNvPr id="8" name="矩形 7"/>
          <p:cNvSpPr>
            <a:spLocks noChangeArrowheads="1"/>
          </p:cNvSpPr>
          <p:nvPr/>
        </p:nvSpPr>
        <p:spPr bwMode="auto">
          <a:xfrm>
            <a:off x="1080000" y="5796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6-8</a:t>
            </a:r>
            <a:endParaRPr lang="en-US" altLang="zh-CN" sz="2800" dirty="0" smtClean="0">
              <a:solidFill>
                <a:schemeClr val="tx1"/>
              </a:solidFill>
              <a:ea typeface="宋体" panose="02010600030101010101" pitchFamily="2" charset="-122"/>
            </a:endParaRP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p:bldP spid="11" grpId="0"/>
      <p:bldP spid="1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8"/>
          <p:cNvSpPr txBox="1">
            <a:spLocks noChangeArrowheads="1"/>
          </p:cNvSpPr>
          <p:nvPr/>
        </p:nvSpPr>
        <p:spPr bwMode="gray">
          <a:xfrm>
            <a:off x="1188000" y="4378331"/>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编译时更强的类型检查</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、泛型</a:t>
            </a:r>
            <a:endParaRPr lang="en-US" altLang="zh-CN" sz="3600" dirty="0">
              <a:ea typeface="宋体" panose="02010600030101010101" pitchFamily="2" charset="-122"/>
            </a:endParaRPr>
          </a:p>
        </p:txBody>
      </p:sp>
      <p:grpSp>
        <p:nvGrpSpPr>
          <p:cNvPr id="6" name="Group 79"/>
          <p:cNvGrpSpPr>
            <a:grpSpLocks/>
          </p:cNvGrpSpPr>
          <p:nvPr/>
        </p:nvGrpSpPr>
        <p:grpSpPr bwMode="auto">
          <a:xfrm>
            <a:off x="1188000" y="3558324"/>
            <a:ext cx="5375275" cy="695325"/>
            <a:chOff x="624" y="670"/>
            <a:chExt cx="3386" cy="547"/>
          </a:xfrm>
        </p:grpSpPr>
        <p:sp>
          <p:nvSpPr>
            <p:cNvPr id="7" name="AutoShape 80"/>
            <p:cNvSpPr>
              <a:spLocks noChangeArrowheads="1"/>
            </p:cNvSpPr>
            <p:nvPr/>
          </p:nvSpPr>
          <p:spPr bwMode="gray">
            <a:xfrm>
              <a:off x="624" y="670"/>
              <a:ext cx="760"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8"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优点</a:t>
              </a:r>
              <a:endParaRPr lang="en-US" altLang="zh-CN" sz="2800" dirty="0">
                <a:solidFill>
                  <a:srgbClr val="000000"/>
                </a:solidFill>
                <a:ea typeface="宋体" panose="02010600030101010101" pitchFamily="2" charset="-122"/>
              </a:endParaRPr>
            </a:p>
          </p:txBody>
        </p:sp>
      </p:grpSp>
      <p:sp>
        <p:nvSpPr>
          <p:cNvPr id="10" name="Text Box 78"/>
          <p:cNvSpPr txBox="1">
            <a:spLocks noChangeArrowheads="1"/>
          </p:cNvSpPr>
          <p:nvPr/>
        </p:nvSpPr>
        <p:spPr bwMode="gray">
          <a:xfrm>
            <a:off x="1188000" y="4915044"/>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无需类型转换</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4" name="Text Box 78"/>
          <p:cNvSpPr txBox="1">
            <a:spLocks noChangeArrowheads="1"/>
          </p:cNvSpPr>
          <p:nvPr/>
        </p:nvSpPr>
        <p:spPr bwMode="gray">
          <a:xfrm>
            <a:off x="1188000" y="546501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增加代码重用性</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15" name="组合 19">
            <a:extLst>
              <a:ext uri="{FF2B5EF4-FFF2-40B4-BE49-F238E27FC236}">
                <a16:creationId xmlns:a16="http://schemas.microsoft.com/office/drawing/2014/main" xmlns="" id="{F09C6B24-486E-4649-8504-BAD153CC1861}"/>
              </a:ext>
            </a:extLst>
          </p:cNvPr>
          <p:cNvGrpSpPr/>
          <p:nvPr/>
        </p:nvGrpSpPr>
        <p:grpSpPr>
          <a:xfrm>
            <a:off x="1188000" y="331369"/>
            <a:ext cx="7526301" cy="2716340"/>
            <a:chOff x="1762720" y="3492500"/>
            <a:chExt cx="6369943" cy="2749148"/>
          </a:xfrm>
        </p:grpSpPr>
        <p:grpSp>
          <p:nvGrpSpPr>
            <p:cNvPr id="16" name="Group 73"/>
            <p:cNvGrpSpPr>
              <a:grpSpLocks/>
            </p:cNvGrpSpPr>
            <p:nvPr/>
          </p:nvGrpSpPr>
          <p:grpSpPr bwMode="auto">
            <a:xfrm>
              <a:off x="1762720" y="3492500"/>
              <a:ext cx="6369943" cy="2749148"/>
              <a:chOff x="602" y="1344"/>
              <a:chExt cx="2071" cy="2263"/>
            </a:xfrm>
          </p:grpSpPr>
          <p:sp>
            <p:nvSpPr>
              <p:cNvPr id="18" name="AutoShape 74"/>
              <p:cNvSpPr>
                <a:spLocks noChangeArrowheads="1"/>
              </p:cNvSpPr>
              <p:nvPr/>
            </p:nvSpPr>
            <p:spPr bwMode="gray">
              <a:xfrm>
                <a:off x="602" y="2167"/>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9"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7" name="Text Box 78"/>
            <p:cNvSpPr txBox="1">
              <a:spLocks noChangeArrowheads="1"/>
            </p:cNvSpPr>
            <p:nvPr/>
          </p:nvSpPr>
          <p:spPr bwMode="gray">
            <a:xfrm>
              <a:off x="1862715" y="4610153"/>
              <a:ext cx="6105931" cy="1588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dirty="0" smtClean="0">
                  <a:solidFill>
                    <a:srgbClr val="000000"/>
                  </a:solidFill>
                  <a:ea typeface="宋体" panose="02010600030101010101" pitchFamily="2" charset="-122"/>
                </a:rPr>
                <a:t>       自从</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Java 5</a:t>
              </a:r>
              <a:r>
                <a:rPr lang="zh-CN" altLang="en-US" dirty="0" smtClean="0">
                  <a:solidFill>
                    <a:srgbClr val="000000"/>
                  </a:solidFill>
                  <a:ea typeface="宋体" panose="02010600030101010101" pitchFamily="2" charset="-122"/>
                </a:rPr>
                <a:t>开始，</a:t>
              </a:r>
              <a:r>
                <a:rPr lang="en-US" altLang="zh-CN" dirty="0" smtClean="0">
                  <a:solidFill>
                    <a:srgbClr val="000000"/>
                  </a:solidFill>
                  <a:ea typeface="宋体" panose="02010600030101010101" pitchFamily="2" charset="-122"/>
                </a:rPr>
                <a:t>Java</a:t>
              </a:r>
              <a:r>
                <a:rPr lang="zh-CN" altLang="en-US" dirty="0" smtClean="0">
                  <a:solidFill>
                    <a:srgbClr val="000000"/>
                  </a:solidFill>
                  <a:ea typeface="宋体" panose="02010600030101010101" pitchFamily="2" charset="-122"/>
                </a:rPr>
                <a:t>引入了</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泛型</a:t>
              </a:r>
              <a:r>
                <a:rPr lang="zh-CN" altLang="en-US" dirty="0" smtClean="0">
                  <a:solidFill>
                    <a:srgbClr val="000000"/>
                  </a:solidFill>
                  <a:ea typeface="宋体" panose="02010600030101010101" pitchFamily="2" charset="-122"/>
                </a:rPr>
                <a:t>（</a:t>
              </a:r>
              <a:r>
                <a:rPr lang="en-US" altLang="zh-CN" dirty="0" smtClean="0">
                  <a:solidFill>
                    <a:srgbClr val="000000"/>
                  </a:solidFill>
                  <a:ea typeface="宋体" panose="02010600030101010101" pitchFamily="2" charset="-122"/>
                </a:rPr>
                <a:t>Generics</a:t>
              </a:r>
              <a:r>
                <a:rPr lang="zh-CN" altLang="en-US" dirty="0" smtClean="0">
                  <a:solidFill>
                    <a:srgbClr val="000000"/>
                  </a:solidFill>
                  <a:ea typeface="宋体" panose="02010600030101010101" pitchFamily="2" charset="-122"/>
                </a:rPr>
                <a:t>）。泛型</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将</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类型</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变为一种</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参数</a:t>
              </a:r>
              <a:r>
                <a:rPr lang="zh-CN" altLang="en-US" dirty="0" smtClean="0">
                  <a:solidFill>
                    <a:srgbClr val="000000"/>
                  </a:solidFill>
                  <a:ea typeface="宋体" panose="02010600030101010101" pitchFamily="2" charset="-122"/>
                </a:rPr>
                <a:t>。</a:t>
              </a:r>
            </a:p>
          </p:txBody>
        </p:sp>
      </p:grpSp>
      <p:sp>
        <p:nvSpPr>
          <p:cNvPr id="20" name="Text Box 78"/>
          <p:cNvSpPr txBox="1">
            <a:spLocks noChangeArrowheads="1"/>
          </p:cNvSpPr>
          <p:nvPr/>
        </p:nvSpPr>
        <p:spPr bwMode="gray">
          <a:xfrm>
            <a:off x="1188000" y="6067984"/>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6-1</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4"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32019" y="1019385"/>
          <a:ext cx="8413199" cy="5647440"/>
        </p:xfrm>
        <a:graphic>
          <a:graphicData uri="http://schemas.openxmlformats.org/drawingml/2006/table">
            <a:tbl>
              <a:tblPr firstRow="1" firstCol="1" bandRow="1"/>
              <a:tblGrid>
                <a:gridCol w="4348193"/>
                <a:gridCol w="4065006"/>
              </a:tblGrid>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方法</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ctr">
                        <a:spcAft>
                          <a:spcPts val="0"/>
                        </a:spcAft>
                      </a:pPr>
                      <a:r>
                        <a:rPr lang="zh-CN" sz="2000" kern="0" dirty="0">
                          <a:effectLst/>
                        </a:rPr>
                        <a:t>功能描述</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3399"/>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 public void clear()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marL="0" marR="0" indent="127000" algn="l" defTabSz="914400" rtl="0" eaLnBrk="1" fontAlgn="auto" latinLnBrk="0" hangingPunct="1">
                        <a:lnSpc>
                          <a:spcPct val="100000"/>
                        </a:lnSpc>
                        <a:spcBef>
                          <a:spcPts val="0"/>
                        </a:spcBef>
                        <a:spcAft>
                          <a:spcPts val="0"/>
                        </a:spcAft>
                        <a:buClrTx/>
                        <a:buSzTx/>
                        <a:buFontTx/>
                        <a:buNone/>
                        <a:tabLst/>
                        <a:defRPr/>
                      </a:pPr>
                      <a:r>
                        <a:rPr lang="zh-CN" altLang="en-US" sz="2000" kern="0" dirty="0" smtClean="0">
                          <a:effectLst/>
                        </a:rPr>
                        <a:t>清空散列映射</a:t>
                      </a:r>
                      <a:r>
                        <a:rPr lang="zh-CN" sz="2000" kern="0" dirty="0" smtClean="0">
                          <a:effectLst/>
                        </a:rPr>
                        <a: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Object clone()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返回当前散列映射的一个克隆。</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a:t>
                      </a:r>
                      <a:r>
                        <a:rPr lang="en-US" sz="2000" kern="0" dirty="0" err="1" smtClean="0">
                          <a:effectLst/>
                        </a:rPr>
                        <a:t>containsKey</a:t>
                      </a:r>
                      <a:endParaRPr lang="en-US" sz="2000" kern="0" dirty="0" smtClean="0">
                        <a:effectLst/>
                      </a:endParaRPr>
                    </a:p>
                    <a:p>
                      <a:pPr indent="127000" algn="l">
                        <a:spcAft>
                          <a:spcPts val="0"/>
                        </a:spcAft>
                      </a:pPr>
                      <a:r>
                        <a:rPr lang="en-US" sz="2000" kern="0" dirty="0" smtClean="0">
                          <a:effectLst/>
                        </a:rPr>
                        <a:t>(Object  key)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eaLnBrk="1" hangingPunct="1"/>
                      <a:r>
                        <a:rPr lang="zh-CN" altLang="en-US" sz="2000" dirty="0" smtClean="0">
                          <a:latin typeface="Times New Roman" pitchFamily="18" charset="0"/>
                        </a:rPr>
                        <a:t>   如果散列映射有键</a:t>
                      </a:r>
                      <a:r>
                        <a:rPr lang="en-US" altLang="zh-CN" sz="2000" dirty="0" smtClean="0"/>
                        <a:t>/</a:t>
                      </a:r>
                      <a:r>
                        <a:rPr lang="zh-CN" altLang="en-US" sz="2000" dirty="0" smtClean="0">
                          <a:latin typeface="Times New Roman" pitchFamily="18" charset="0"/>
                        </a:rPr>
                        <a:t>值对使用了参</a:t>
                      </a:r>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zh-CN" altLang="en-US" sz="2000" dirty="0" smtClean="0">
                          <a:latin typeface="Times New Roman" pitchFamily="18" charset="0"/>
                        </a:rPr>
                        <a:t>数指定的键，方法返回</a:t>
                      </a:r>
                      <a:r>
                        <a:rPr lang="en-US" altLang="zh-CN" sz="2000" dirty="0" smtClean="0"/>
                        <a:t>true</a:t>
                      </a:r>
                      <a:r>
                        <a:rPr lang="zh-CN" altLang="en-US" sz="2000" dirty="0" smtClean="0">
                          <a:latin typeface="Times New Roman" pitchFamily="18" charset="0"/>
                        </a:rPr>
                        <a:t>，否则</a:t>
                      </a:r>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zh-CN" altLang="en-US" sz="2000" dirty="0" smtClean="0">
                          <a:latin typeface="Times New Roman" pitchFamily="18" charset="0"/>
                        </a:rPr>
                        <a:t>返回</a:t>
                      </a:r>
                      <a:r>
                        <a:rPr lang="en-US" altLang="zh-CN" sz="2000" dirty="0" smtClean="0"/>
                        <a:t>false</a:t>
                      </a:r>
                      <a:r>
                        <a:rPr lang="zh-CN" altLang="en-US" sz="2000" dirty="0" smtClean="0">
                          <a:latin typeface="Times New Roman" pitchFamily="18" charset="0"/>
                        </a:rPr>
                        <a:t>。</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3292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a:t>
                      </a:r>
                      <a:r>
                        <a:rPr lang="en-US" sz="2000" kern="0" dirty="0" err="1" smtClean="0">
                          <a:effectLst/>
                        </a:rPr>
                        <a:t>containsValue</a:t>
                      </a:r>
                      <a:endParaRPr lang="en-US" sz="2000" kern="0" dirty="0" smtClean="0">
                        <a:effectLst/>
                      </a:endParaRPr>
                    </a:p>
                    <a:p>
                      <a:pPr indent="127000" algn="l">
                        <a:spcAft>
                          <a:spcPts val="0"/>
                        </a:spcAft>
                      </a:pPr>
                      <a:r>
                        <a:rPr lang="en-US" sz="2000" kern="0" dirty="0" smtClean="0">
                          <a:effectLst/>
                        </a:rPr>
                        <a:t>(Object  value)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如果散列映射有键</a:t>
                      </a:r>
                      <a:r>
                        <a:rPr lang="en-US" altLang="zh-CN" sz="2000" kern="0" dirty="0" smtClean="0">
                          <a:effectLst/>
                        </a:rPr>
                        <a:t>/</a:t>
                      </a:r>
                      <a:r>
                        <a:rPr lang="zh-CN" altLang="en-US" sz="2000" kern="0" dirty="0" smtClean="0">
                          <a:effectLst/>
                        </a:rPr>
                        <a:t>值对的值是参</a:t>
                      </a:r>
                      <a:endParaRPr lang="en-US" altLang="zh-CN" sz="2000" kern="0" dirty="0" smtClean="0">
                        <a:effectLst/>
                      </a:endParaRPr>
                    </a:p>
                    <a:p>
                      <a:pPr indent="127000" algn="l">
                        <a:spcAft>
                          <a:spcPts val="0"/>
                        </a:spcAft>
                      </a:pPr>
                      <a:r>
                        <a:rPr lang="zh-CN" altLang="en-US" sz="2000" kern="0" dirty="0" smtClean="0">
                          <a:effectLst/>
                        </a:rPr>
                        <a:t>数指定的值，方法返回</a:t>
                      </a:r>
                      <a:r>
                        <a:rPr lang="en-US" altLang="zh-CN" sz="2000" kern="0" dirty="0" smtClean="0">
                          <a:effectLst/>
                        </a:rPr>
                        <a:t>true</a:t>
                      </a:r>
                      <a:r>
                        <a:rPr lang="zh-CN" altLang="en-US" sz="2000" kern="0" dirty="0" smtClean="0">
                          <a:effectLst/>
                        </a:rPr>
                        <a:t>，否则</a:t>
                      </a:r>
                      <a:endParaRPr lang="en-US" altLang="zh-CN" sz="2000" kern="0" dirty="0" smtClean="0">
                        <a:effectLst/>
                      </a:endParaRPr>
                    </a:p>
                    <a:p>
                      <a:pPr indent="127000" algn="l">
                        <a:spcAft>
                          <a:spcPts val="0"/>
                        </a:spcAft>
                      </a:pPr>
                      <a:r>
                        <a:rPr lang="zh-CN" altLang="en-US" sz="2000" kern="0" dirty="0" smtClean="0">
                          <a:effectLst/>
                        </a:rPr>
                        <a:t>返回</a:t>
                      </a:r>
                      <a:r>
                        <a:rPr lang="en-US" altLang="zh-CN" sz="2000" kern="0" dirty="0" smtClean="0">
                          <a:effectLst/>
                        </a:rPr>
                        <a:t>false</a:t>
                      </a:r>
                      <a:r>
                        <a:rPr lang="zh-CN" altLang="en-US" sz="2000" kern="0" dirty="0" smtClean="0">
                          <a:effectLst/>
                        </a:rPr>
                        <a:t>。  </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V get(Object key)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返回散列映射中使用</a:t>
                      </a:r>
                      <a:r>
                        <a:rPr lang="en-US" altLang="zh-CN" sz="2000" kern="0" dirty="0" smtClean="0">
                          <a:effectLst/>
                        </a:rPr>
                        <a:t>key</a:t>
                      </a:r>
                      <a:r>
                        <a:rPr lang="zh-CN" altLang="en-US" sz="2000" kern="0" dirty="0" smtClean="0">
                          <a:effectLst/>
                        </a:rPr>
                        <a:t>做键的键</a:t>
                      </a:r>
                      <a:r>
                        <a:rPr lang="en-US" altLang="zh-CN" sz="2000" kern="0" dirty="0" smtClean="0">
                          <a:effectLst/>
                        </a:rPr>
                        <a:t>/</a:t>
                      </a:r>
                    </a:p>
                    <a:p>
                      <a:pPr indent="127000" algn="l">
                        <a:spcAft>
                          <a:spcPts val="0"/>
                        </a:spcAft>
                      </a:pPr>
                      <a:r>
                        <a:rPr lang="zh-CN" altLang="en-US" sz="2000" kern="0" dirty="0" smtClean="0">
                          <a:effectLst/>
                        </a:rPr>
                        <a:t>值对中的值。</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266808">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altLang="zh-CN" sz="2000" kern="0" dirty="0" smtClean="0">
                          <a:effectLst/>
                        </a:rPr>
                        <a:t>public V put(K </a:t>
                      </a:r>
                      <a:r>
                        <a:rPr lang="en-US" altLang="zh-CN" sz="2000" kern="0" dirty="0" err="1" smtClean="0">
                          <a:effectLst/>
                        </a:rPr>
                        <a:t>key,V</a:t>
                      </a:r>
                      <a:r>
                        <a:rPr lang="en-US" altLang="zh-CN" sz="2000" kern="0" dirty="0" smtClean="0">
                          <a:effectLst/>
                        </a:rPr>
                        <a:t> value)</a:t>
                      </a:r>
                      <a:endParaRPr lang="zh-CN" alt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将键</a:t>
                      </a:r>
                      <a:r>
                        <a:rPr lang="en-US" altLang="zh-CN" sz="2000" kern="0" dirty="0" smtClean="0">
                          <a:effectLst/>
                        </a:rPr>
                        <a:t>/</a:t>
                      </a:r>
                      <a:r>
                        <a:rPr lang="zh-CN" altLang="en-US" sz="2000" kern="0" dirty="0" smtClean="0">
                          <a:effectLst/>
                        </a:rPr>
                        <a:t>值对数据存放到散列映射中，</a:t>
                      </a:r>
                      <a:endParaRPr lang="en-US" altLang="zh-CN" sz="2000" kern="0" dirty="0" smtClean="0">
                        <a:effectLst/>
                      </a:endParaRPr>
                    </a:p>
                    <a:p>
                      <a:pPr indent="127000" algn="l">
                        <a:spcAft>
                          <a:spcPts val="0"/>
                        </a:spcAft>
                      </a:pPr>
                      <a:r>
                        <a:rPr lang="zh-CN" altLang="en-US" sz="2000" kern="0" dirty="0" smtClean="0">
                          <a:effectLst/>
                        </a:rPr>
                        <a:t>该方法同时返回键所对应的值。</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boolean</a:t>
                      </a:r>
                      <a:r>
                        <a:rPr lang="en-US" sz="2000" kern="0" dirty="0" smtClean="0">
                          <a:effectLst/>
                        </a:rPr>
                        <a:t> </a:t>
                      </a:r>
                      <a:r>
                        <a:rPr lang="en-US" sz="2000" kern="0" dirty="0" err="1" smtClean="0">
                          <a:effectLst/>
                        </a:rPr>
                        <a:t>isEmpty</a:t>
                      </a:r>
                      <a:r>
                        <a:rPr lang="en-US" sz="2000" kern="0" dirty="0" smtClean="0">
                          <a:effectLst/>
                        </a:rPr>
                        <a:t>()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如果散列映射不含任何键</a:t>
                      </a:r>
                      <a:r>
                        <a:rPr lang="en-US" altLang="zh-CN" sz="2000" kern="0" dirty="0" smtClean="0">
                          <a:effectLst/>
                        </a:rPr>
                        <a:t>/</a:t>
                      </a:r>
                      <a:r>
                        <a:rPr lang="zh-CN" altLang="en-US" sz="2000" kern="0" dirty="0" smtClean="0">
                          <a:effectLst/>
                        </a:rPr>
                        <a:t>值对，</a:t>
                      </a:r>
                      <a:endParaRPr lang="en-US" altLang="zh-CN" sz="2000" kern="0" dirty="0" smtClean="0">
                        <a:effectLst/>
                      </a:endParaRPr>
                    </a:p>
                    <a:p>
                      <a:pPr indent="127000" algn="l">
                        <a:spcAft>
                          <a:spcPts val="0"/>
                        </a:spcAft>
                      </a:pPr>
                      <a:r>
                        <a:rPr lang="zh-CN" altLang="en-US" sz="2000" kern="0" dirty="0" smtClean="0">
                          <a:effectLst/>
                        </a:rPr>
                        <a:t>方法返回</a:t>
                      </a:r>
                      <a:r>
                        <a:rPr lang="en-US" altLang="zh-CN" sz="2000" kern="0" dirty="0" smtClean="0">
                          <a:effectLst/>
                        </a:rPr>
                        <a:t>true</a:t>
                      </a:r>
                      <a:r>
                        <a:rPr lang="zh-CN" altLang="en-US" sz="2000" kern="0" dirty="0" smtClean="0">
                          <a:effectLst/>
                        </a:rPr>
                        <a:t>，否则返回</a:t>
                      </a:r>
                      <a:r>
                        <a:rPr lang="en-US" altLang="zh-CN" sz="2000" kern="0" dirty="0" smtClean="0">
                          <a:effectLst/>
                        </a:rPr>
                        <a:t>false</a:t>
                      </a:r>
                      <a:r>
                        <a:rPr lang="zh-CN" altLang="en-US" sz="2000" kern="0" dirty="0" smtClean="0">
                          <a:effectLst/>
                        </a:rPr>
                        <a:t>。</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r h="533614">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V remove(Object key)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l">
                        <a:spcAft>
                          <a:spcPts val="0"/>
                        </a:spcAft>
                      </a:pPr>
                      <a:r>
                        <a:rPr lang="zh-CN" altLang="en-US" sz="2000" kern="0" dirty="0" smtClean="0">
                          <a:effectLst/>
                        </a:rPr>
                        <a:t>删除散列映射中键为参数指定的键</a:t>
                      </a:r>
                      <a:endParaRPr lang="en-US" altLang="zh-CN" sz="2000" kern="0" dirty="0" smtClean="0">
                        <a:effectLst/>
                      </a:endParaRPr>
                    </a:p>
                    <a:p>
                      <a:pPr indent="127000" algn="l">
                        <a:spcAft>
                          <a:spcPts val="0"/>
                        </a:spcAft>
                      </a:pPr>
                      <a:r>
                        <a:rPr lang="en-US" altLang="zh-CN" sz="2000" kern="0" dirty="0" smtClean="0">
                          <a:effectLst/>
                        </a:rPr>
                        <a:t>/</a:t>
                      </a:r>
                      <a:r>
                        <a:rPr lang="zh-CN" altLang="en-US" sz="2000" kern="0" dirty="0" smtClean="0">
                          <a:effectLst/>
                        </a:rPr>
                        <a:t>值对，并返回键对应的值。</a:t>
                      </a: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20000"/>
                      </a:srgbClr>
                    </a:solidFill>
                  </a:tcPr>
                </a:tc>
              </a:tr>
              <a:tr h="465840">
                <a:tc>
                  <a:txBody>
                    <a:bodyPr/>
                    <a:lstStyle>
                      <a:defPPr>
                        <a:defRPr lang="zh-CN"/>
                      </a:defPPr>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gn="l">
                        <a:spcAft>
                          <a:spcPts val="0"/>
                        </a:spcAft>
                      </a:pPr>
                      <a:r>
                        <a:rPr lang="en-US" sz="2000" kern="0" dirty="0" smtClean="0">
                          <a:effectLst/>
                        </a:rPr>
                        <a:t>public </a:t>
                      </a:r>
                      <a:r>
                        <a:rPr lang="en-US" sz="2000" kern="0" dirty="0" err="1" smtClean="0">
                          <a:effectLst/>
                        </a:rPr>
                        <a:t>int</a:t>
                      </a:r>
                      <a:r>
                        <a:rPr lang="en-US" sz="2000" kern="0" dirty="0" smtClean="0">
                          <a:effectLst/>
                        </a:rPr>
                        <a:t> size() </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marL="0" marR="0" indent="127000" algn="l" defTabSz="914400" rtl="0" eaLnBrk="1" fontAlgn="auto" latinLnBrk="0" hangingPunct="1">
                        <a:lnSpc>
                          <a:spcPct val="100000"/>
                        </a:lnSpc>
                        <a:spcBef>
                          <a:spcPts val="0"/>
                        </a:spcBef>
                        <a:spcAft>
                          <a:spcPts val="0"/>
                        </a:spcAft>
                        <a:buClrTx/>
                        <a:buSzTx/>
                        <a:buFontTx/>
                        <a:buNone/>
                        <a:tabLst/>
                        <a:defRPr/>
                      </a:pPr>
                      <a:r>
                        <a:rPr lang="zh-CN" altLang="en-US" sz="2000" kern="0" dirty="0" smtClean="0">
                          <a:effectLst/>
                        </a:rPr>
                        <a:t>返回散列映射的大小</a:t>
                      </a:r>
                      <a:r>
                        <a:rPr lang="zh-CN" sz="2000" kern="0" dirty="0" smtClean="0">
                          <a:effectLst/>
                        </a:rPr>
                        <a:t>。</a:t>
                      </a:r>
                      <a:endParaRPr lang="zh-CN" sz="2000" kern="100" dirty="0">
                        <a:effectLst/>
                        <a:latin typeface="Calibri"/>
                        <a:ea typeface="宋体"/>
                        <a:cs typeface="Times New Roman"/>
                      </a:endParaRPr>
                    </a:p>
                  </a:txBody>
                  <a:tcPr marL="29415" marR="29415"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3399">
                        <a:tint val="40000"/>
                      </a:srgbClr>
                    </a:solidFill>
                  </a:tcPr>
                </a:tc>
              </a:tr>
            </a:tbl>
          </a:graphicData>
        </a:graphic>
      </p:graphicFrame>
      <p:sp>
        <p:nvSpPr>
          <p:cNvPr id="18" name="矩形 17"/>
          <p:cNvSpPr/>
          <p:nvPr/>
        </p:nvSpPr>
        <p:spPr>
          <a:xfrm>
            <a:off x="2594284" y="315604"/>
            <a:ext cx="4344459" cy="523220"/>
          </a:xfrm>
          <a:prstGeom prst="rect">
            <a:avLst/>
          </a:prstGeom>
        </p:spPr>
        <p:txBody>
          <a:bodyPr wrap="none">
            <a:spAutoFit/>
          </a:bodyPr>
          <a:lstStyle/>
          <a:p>
            <a:r>
              <a:rPr lang="en-US" altLang="zh-CN" sz="2800" dirty="0" err="1" smtClean="0"/>
              <a:t>HashMap</a:t>
            </a:r>
            <a:r>
              <a:rPr lang="en-US" altLang="zh-CN" sz="2800" dirty="0" smtClean="0"/>
              <a:t>&lt;K, V&gt;</a:t>
            </a:r>
            <a:r>
              <a:rPr lang="zh-CN" altLang="en-US" sz="2800" dirty="0" smtClean="0">
                <a:solidFill>
                  <a:srgbClr val="000000"/>
                </a:solidFill>
                <a:ea typeface="宋体" panose="02010600030101010101" pitchFamily="2" charset="-122"/>
              </a:rPr>
              <a:t>常用方法</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1610" y="1699831"/>
            <a:ext cx="7572060" cy="10402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err="1" smtClean="0">
                <a:solidFill>
                  <a:srgbClr val="000000"/>
                </a:solidFill>
                <a:ea typeface="宋体" panose="02010600030101010101" pitchFamily="2" charset="-122"/>
              </a:rPr>
              <a:t>TreeMap</a:t>
            </a:r>
            <a:r>
              <a:rPr lang="zh-CN" altLang="en-US" sz="2800" dirty="0" smtClean="0">
                <a:solidFill>
                  <a:srgbClr val="000000"/>
                </a:solidFill>
                <a:ea typeface="宋体" panose="02010600030101010101" pitchFamily="2" charset="-122"/>
              </a:rPr>
              <a:t>提供了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按排序顺序</a:t>
            </a:r>
            <a:r>
              <a:rPr lang="zh-CN" altLang="en-US" sz="2800" dirty="0" smtClean="0">
                <a:solidFill>
                  <a:srgbClr val="000000"/>
                </a:solidFill>
                <a:ea typeface="宋体" panose="02010600030101010101" pitchFamily="2" charset="-122"/>
              </a:rPr>
              <a:t>存储“关键字</a:t>
            </a:r>
            <a:r>
              <a:rPr lang="en-US" altLang="zh-CN" sz="2800" dirty="0" smtClean="0">
                <a:solidFill>
                  <a:srgbClr val="000000"/>
                </a:solidFill>
                <a:ea typeface="宋体" panose="02010600030101010101" pitchFamily="2" charset="-122"/>
              </a:rPr>
              <a:t>/</a:t>
            </a:r>
            <a:r>
              <a:rPr lang="zh-CN" altLang="en-US" sz="2800" dirty="0" smtClean="0">
                <a:solidFill>
                  <a:srgbClr val="000000"/>
                </a:solidFill>
                <a:ea typeface="宋体" panose="02010600030101010101" pitchFamily="2" charset="-122"/>
              </a:rPr>
              <a:t>值”对的有效手段。</a:t>
            </a:r>
          </a:p>
        </p:txBody>
      </p:sp>
      <p:sp>
        <p:nvSpPr>
          <p:cNvPr id="22" name="Rectangle 9"/>
          <p:cNvSpPr txBox="1">
            <a:spLocks noChangeArrowheads="1"/>
          </p:cNvSpPr>
          <p:nvPr/>
        </p:nvSpPr>
        <p:spPr bwMode="auto">
          <a:xfrm>
            <a:off x="1069866" y="1045462"/>
            <a:ext cx="4973125"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a:t>
            </a:r>
            <a:r>
              <a:rPr lang="zh-CN" altLang="en-US" dirty="0" smtClean="0">
                <a:ea typeface="宋体" panose="02010600030101010101" pitchFamily="2" charset="-122"/>
              </a:rPr>
              <a:t>、</a:t>
            </a:r>
            <a:r>
              <a:rPr lang="en-US" altLang="zh-CN" dirty="0" err="1" smtClean="0"/>
              <a:t>TreeMap</a:t>
            </a:r>
            <a:r>
              <a:rPr lang="en-US" altLang="zh-CN" dirty="0" smtClean="0"/>
              <a:t>&lt;K,V&gt;</a:t>
            </a:r>
            <a:r>
              <a:rPr lang="zh-CN" altLang="en-US" dirty="0" smtClean="0"/>
              <a:t>泛型类 </a:t>
            </a:r>
            <a:endParaRPr lang="en-US" altLang="zh-CN" sz="3000" dirty="0">
              <a:ea typeface="宋体" panose="02010600030101010101" pitchFamily="2" charset="-122"/>
            </a:endParaRPr>
          </a:p>
        </p:txBody>
      </p:sp>
      <p:sp>
        <p:nvSpPr>
          <p:cNvPr id="9" name="Rectangle 77"/>
          <p:cNvSpPr>
            <a:spLocks noChangeArrowheads="1"/>
          </p:cNvSpPr>
          <p:nvPr/>
        </p:nvSpPr>
        <p:spPr bwMode="auto">
          <a:xfrm>
            <a:off x="1035227" y="3270214"/>
            <a:ext cx="7572060" cy="5295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p:txBody>
      </p:sp>
      <p:sp>
        <p:nvSpPr>
          <p:cNvPr id="10" name="Rectangle 77"/>
          <p:cNvSpPr>
            <a:spLocks noChangeArrowheads="1"/>
          </p:cNvSpPr>
          <p:nvPr/>
        </p:nvSpPr>
        <p:spPr bwMode="auto">
          <a:xfrm>
            <a:off x="1080000" y="2880000"/>
            <a:ext cx="8064000"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rgbClr val="000000"/>
                </a:solidFill>
                <a:ea typeface="宋体" panose="02010600030101010101" pitchFamily="2" charset="-122"/>
              </a:rPr>
              <a:t>  </a:t>
            </a:r>
            <a:r>
              <a:rPr lang="en-US" altLang="zh-CN" sz="2800" dirty="0" err="1" smtClean="0">
                <a:solidFill>
                  <a:srgbClr val="000000"/>
                </a:solidFill>
                <a:ea typeface="宋体" panose="02010600030101010101" pitchFamily="2" charset="-122"/>
              </a:rPr>
              <a:t>TreeMap</a:t>
            </a:r>
            <a:r>
              <a:rPr lang="zh-CN" altLang="en-US" sz="2800" dirty="0" smtClean="0">
                <a:solidFill>
                  <a:srgbClr val="000000"/>
                </a:solidFill>
                <a:ea typeface="宋体" panose="02010600030101010101" pitchFamily="2" charset="-122"/>
              </a:rPr>
              <a:t>保证它的元素按照关键字</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升序排列</a:t>
            </a:r>
            <a:r>
              <a:rPr lang="zh-CN" altLang="en-US" sz="2800" dirty="0" smtClean="0">
                <a:solidFill>
                  <a:srgbClr val="000000"/>
                </a:solidFill>
                <a:ea typeface="宋体" panose="02010600030101010101" pitchFamily="2" charset="-122"/>
              </a:rPr>
              <a:t>。</a:t>
            </a:r>
          </a:p>
        </p:txBody>
      </p:sp>
      <p:sp>
        <p:nvSpPr>
          <p:cNvPr id="8" name="矩形 7"/>
          <p:cNvSpPr>
            <a:spLocks noChangeArrowheads="1"/>
          </p:cNvSpPr>
          <p:nvPr/>
        </p:nvSpPr>
        <p:spPr bwMode="auto">
          <a:xfrm>
            <a:off x="1080000" y="4860000"/>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6-9</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hlinkClick r:id="rId4" action="ppaction://hlinkfile"/>
              </a:rPr>
              <a:t>6-9-1</a:t>
            </a:r>
            <a:endParaRPr lang="en-US" altLang="zh-CN" sz="28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591722" y="3417599"/>
            <a:ext cx="73558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Ø"/>
            </a:pPr>
            <a:r>
              <a:rPr lang="zh-CN" altLang="en-US" sz="2400" dirty="0" smtClean="0">
                <a:solidFill>
                  <a:schemeClr val="tx1"/>
                </a:solidFill>
                <a:ea typeface="宋体" panose="02010600030101010101" pitchFamily="2" charset="-122"/>
              </a:rPr>
              <a:t>使用元素的</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自然顺序</a:t>
            </a:r>
            <a:r>
              <a:rPr lang="zh-CN" altLang="en-US" sz="2400" dirty="0" smtClean="0">
                <a:solidFill>
                  <a:schemeClr val="tx1"/>
                </a:solidFill>
                <a:ea typeface="宋体" panose="02010600030101010101" pitchFamily="2" charset="-122"/>
              </a:rPr>
              <a:t>对元素进行排序</a:t>
            </a:r>
          </a:p>
        </p:txBody>
      </p:sp>
      <p:sp>
        <p:nvSpPr>
          <p:cNvPr id="14" name="矩形 13"/>
          <p:cNvSpPr>
            <a:spLocks noChangeArrowheads="1"/>
          </p:cNvSpPr>
          <p:nvPr/>
        </p:nvSpPr>
        <p:spPr bwMode="auto">
          <a:xfrm>
            <a:off x="1555722" y="3852000"/>
            <a:ext cx="694507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514350" indent="-514350" eaLnBrk="1" hangingPunct="1">
              <a:spcBef>
                <a:spcPct val="0"/>
              </a:spcBef>
              <a:buSzTx/>
              <a:buFont typeface="Wingdings" pitchFamily="2" charset="2"/>
              <a:buChar char="Ø"/>
            </a:pPr>
            <a:r>
              <a:rPr lang="zh-CN" altLang="en-US" sz="2400" dirty="0" smtClean="0">
                <a:solidFill>
                  <a:schemeClr val="tx1"/>
                </a:solidFill>
                <a:ea typeface="宋体" panose="02010600030101010101" pitchFamily="2" charset="-122"/>
              </a:rPr>
              <a:t>类</a:t>
            </a:r>
            <a:r>
              <a:rPr lang="en-US" altLang="zh-CN" sz="2400" dirty="0" smtClean="0">
                <a:solidFill>
                  <a:schemeClr val="tx1"/>
                </a:solidFill>
                <a:ea typeface="宋体" panose="02010600030101010101" pitchFamily="2" charset="-122"/>
              </a:rPr>
              <a:t>E</a:t>
            </a:r>
            <a:r>
              <a:rPr lang="zh-CN" altLang="en-US" sz="2400" dirty="0" smtClean="0">
                <a:solidFill>
                  <a:schemeClr val="tx1"/>
                </a:solidFill>
                <a:ea typeface="宋体" panose="02010600030101010101" pitchFamily="2" charset="-122"/>
              </a:rPr>
              <a:t>通过实现</a:t>
            </a:r>
            <a:r>
              <a:rPr lang="en-US" altLang="zh-CN" sz="2400" dirty="0" smtClean="0">
                <a:solidFill>
                  <a:schemeClr val="tx1"/>
                </a:solidFill>
                <a:ea typeface="宋体" panose="02010600030101010101" pitchFamily="2" charset="-122"/>
              </a:rPr>
              <a:t>Comparable</a:t>
            </a:r>
            <a:r>
              <a:rPr lang="zh-CN" altLang="en-US" sz="2400" dirty="0" smtClean="0">
                <a:solidFill>
                  <a:schemeClr val="tx1"/>
                </a:solidFill>
                <a:ea typeface="宋体" panose="02010600030101010101" pitchFamily="2" charset="-122"/>
              </a:rPr>
              <a:t>接口的</a:t>
            </a:r>
            <a:r>
              <a:rPr lang="en-US" altLang="zh-CN" sz="2400" dirty="0" err="1" smtClean="0">
                <a:solidFill>
                  <a:schemeClr val="tx1"/>
                </a:solidFill>
                <a:ea typeface="宋体" panose="02010600030101010101" pitchFamily="2" charset="-122"/>
              </a:rPr>
              <a:t>compareTo</a:t>
            </a:r>
            <a:r>
              <a:rPr lang="zh-CN" altLang="en-US" sz="2400" dirty="0" smtClean="0">
                <a:solidFill>
                  <a:schemeClr val="tx1"/>
                </a:solidFill>
                <a:ea typeface="宋体" panose="02010600030101010101" pitchFamily="2" charset="-122"/>
              </a:rPr>
              <a:t>方法，</a:t>
            </a:r>
            <a:r>
              <a:rPr lang="en-US" altLang="zh-CN" sz="2400" dirty="0" err="1" smtClean="0">
                <a:solidFill>
                  <a:schemeClr val="tx1"/>
                </a:solidFill>
                <a:ea typeface="宋体" panose="02010600030101010101" pitchFamily="2" charset="-122"/>
              </a:rPr>
              <a:t>TreeSet</a:t>
            </a:r>
            <a:r>
              <a:rPr lang="zh-CN" altLang="en-US" sz="2400" dirty="0" smtClean="0">
                <a:solidFill>
                  <a:schemeClr val="tx1"/>
                </a:solidFill>
                <a:ea typeface="宋体" panose="02010600030101010101" pitchFamily="2" charset="-122"/>
              </a:rPr>
              <a:t>可实现对</a:t>
            </a:r>
            <a:r>
              <a:rPr lang="en-US" altLang="zh-CN" sz="2400" dirty="0" smtClean="0">
                <a:solidFill>
                  <a:schemeClr val="tx1"/>
                </a:solidFill>
                <a:ea typeface="宋体" panose="02010600030101010101" pitchFamily="2" charset="-122"/>
              </a:rPr>
              <a:t>E</a:t>
            </a:r>
            <a:r>
              <a:rPr lang="zh-CN" altLang="en-US" sz="2400" dirty="0" smtClean="0">
                <a:solidFill>
                  <a:schemeClr val="tx1"/>
                </a:solidFill>
                <a:ea typeface="宋体" panose="02010600030101010101" pitchFamily="2" charset="-122"/>
              </a:rPr>
              <a:t>进行排序</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p:bldP spid="8"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1" y="1129048"/>
            <a:ext cx="28777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一、泛型的定义</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40543" y="1874526"/>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类名后面，尖括号</a:t>
            </a:r>
            <a:r>
              <a:rPr lang="en-US" altLang="zh-CN" sz="2800" dirty="0" smtClean="0">
                <a:solidFill>
                  <a:schemeClr val="tx1"/>
                </a:solidFill>
                <a:ea typeface="宋体" panose="02010600030101010101" pitchFamily="2" charset="-122"/>
              </a:rPr>
              <a:t>&lt;&gt;</a:t>
            </a:r>
            <a:r>
              <a:rPr lang="zh-CN" altLang="en-US" sz="2800" dirty="0" smtClean="0">
                <a:solidFill>
                  <a:schemeClr val="tx1"/>
                </a:solidFill>
                <a:ea typeface="宋体" panose="02010600030101010101" pitchFamily="2" charset="-122"/>
              </a:rPr>
              <a:t>内的内容为类型参数。</a:t>
            </a:r>
          </a:p>
        </p:txBody>
      </p:sp>
      <p:sp>
        <p:nvSpPr>
          <p:cNvPr id="11" name="AutoShape 52"/>
          <p:cNvSpPr>
            <a:spLocks noChangeArrowheads="1"/>
          </p:cNvSpPr>
          <p:nvPr/>
        </p:nvSpPr>
        <p:spPr bwMode="gray">
          <a:xfrm>
            <a:off x="1695456" y="2468252"/>
            <a:ext cx="3115083" cy="773841"/>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smtClean="0">
                <a:solidFill>
                  <a:schemeClr val="tx1"/>
                </a:solidFill>
                <a:effectLst>
                  <a:outerShdw blurRad="38100" dist="38100" dir="2700000" algn="tl">
                    <a:srgbClr val="000000">
                      <a:alpha val="43137"/>
                    </a:srgbClr>
                  </a:outerShdw>
                </a:effectLst>
                <a:ea typeface="宋体" panose="02010600030101010101" pitchFamily="2" charset="-122"/>
              </a:rPr>
              <a:t>class Box</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&lt;T&gt;</a:t>
            </a:r>
          </a:p>
        </p:txBody>
      </p:sp>
      <p:sp>
        <p:nvSpPr>
          <p:cNvPr id="12" name="矩形 11"/>
          <p:cNvSpPr/>
          <p:nvPr/>
        </p:nvSpPr>
        <p:spPr>
          <a:xfrm>
            <a:off x="1480675" y="3481993"/>
            <a:ext cx="5816991" cy="523220"/>
          </a:xfrm>
          <a:prstGeom prst="rect">
            <a:avLst/>
          </a:prstGeom>
        </p:spPr>
        <p:txBody>
          <a:bodyPr wrap="square">
            <a:spAutoFit/>
          </a:bodyPr>
          <a:lstStyle/>
          <a:p>
            <a:r>
              <a:rPr lang="zh-CN" altLang="en-US" sz="2800" dirty="0" smtClean="0"/>
              <a:t>可以定义多个类型参数</a:t>
            </a:r>
            <a:endParaRPr lang="zh-CN" altLang="en-US" sz="2800" dirty="0"/>
          </a:p>
        </p:txBody>
      </p:sp>
      <p:sp>
        <p:nvSpPr>
          <p:cNvPr id="10" name="AutoShape 52"/>
          <p:cNvSpPr>
            <a:spLocks noChangeArrowheads="1"/>
          </p:cNvSpPr>
          <p:nvPr/>
        </p:nvSpPr>
        <p:spPr bwMode="gray">
          <a:xfrm>
            <a:off x="1741839" y="4118147"/>
            <a:ext cx="4711970" cy="773841"/>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smtClean="0">
                <a:solidFill>
                  <a:schemeClr val="tx1"/>
                </a:solidFill>
                <a:effectLst>
                  <a:outerShdw blurRad="38100" dist="38100" dir="2700000" algn="tl">
                    <a:srgbClr val="000000">
                      <a:alpha val="43137"/>
                    </a:srgbClr>
                  </a:outerShdw>
                </a:effectLst>
                <a:ea typeface="宋体" panose="02010600030101010101" pitchFamily="2" charset="-122"/>
              </a:rPr>
              <a:t>class Box</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&lt;T1, T2, T3&gt;</a:t>
            </a:r>
          </a:p>
        </p:txBody>
      </p:sp>
    </p:spTree>
    <p:extLst>
      <p:ext uri="{BB962C8B-B14F-4D97-AF65-F5344CB8AC3E}">
        <p14:creationId xmlns="" xmlns:p14="http://schemas.microsoft.com/office/powerpoint/2010/main" val="29061800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3168560"/>
            <a:ext cx="779051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不可以是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基本数据类型</a:t>
            </a:r>
            <a:r>
              <a:rPr lang="zh-CN" altLang="en-US" sz="2800" dirty="0" smtClean="0">
                <a:solidFill>
                  <a:schemeClr val="tx1"/>
                </a:solidFill>
                <a:ea typeface="宋体" panose="02010600030101010101" pitchFamily="2" charset="-122"/>
              </a:rPr>
              <a:t>，不能用</a:t>
            </a:r>
            <a:r>
              <a:rPr lang="en-US" altLang="zh-CN" sz="2800" dirty="0" err="1" smtClean="0">
                <a:solidFill>
                  <a:schemeClr val="tx1"/>
                </a:solidFill>
                <a:ea typeface="宋体" panose="02010600030101010101" pitchFamily="2" charset="-122"/>
              </a:rPr>
              <a:t>int</a:t>
            </a:r>
            <a:r>
              <a:rPr lang="zh-CN" altLang="en-US" sz="2800" dirty="0" smtClean="0">
                <a:solidFill>
                  <a:schemeClr val="tx1"/>
                </a:solidFill>
                <a:ea typeface="宋体" panose="02010600030101010101" pitchFamily="2" charset="-122"/>
              </a:rPr>
              <a:t>和</a:t>
            </a:r>
            <a:r>
              <a:rPr lang="en-US" altLang="zh-CN" sz="2800" dirty="0" smtClean="0">
                <a:solidFill>
                  <a:schemeClr val="tx1"/>
                </a:solidFill>
                <a:ea typeface="宋体" panose="02010600030101010101" pitchFamily="2" charset="-122"/>
              </a:rPr>
              <a:t>double</a:t>
            </a:r>
          </a:p>
          <a:p>
            <a:pPr>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等，可用</a:t>
            </a:r>
            <a:r>
              <a:rPr lang="en-US" altLang="zh-CN" sz="2800" dirty="0" smtClean="0">
                <a:solidFill>
                  <a:schemeClr val="tx1"/>
                </a:solidFill>
                <a:ea typeface="宋体" panose="02010600030101010101" pitchFamily="2" charset="-122"/>
              </a:rPr>
              <a:t>Integer</a:t>
            </a:r>
            <a:r>
              <a:rPr lang="zh-CN" altLang="en-US" sz="2800" dirty="0" smtClean="0">
                <a:solidFill>
                  <a:schemeClr val="tx1"/>
                </a:solidFill>
                <a:ea typeface="宋体" panose="02010600030101010101" pitchFamily="2" charset="-122"/>
              </a:rPr>
              <a:t>或</a:t>
            </a:r>
            <a:r>
              <a:rPr lang="en-US" altLang="zh-CN" sz="2800" dirty="0" smtClean="0">
                <a:solidFill>
                  <a:schemeClr val="tx1"/>
                </a:solidFill>
                <a:ea typeface="宋体" panose="02010600030101010101" pitchFamily="2" charset="-122"/>
              </a:rPr>
              <a:t>Double</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a:spcBef>
                <a:spcPct val="0"/>
              </a:spcBef>
              <a:buSzTx/>
              <a:buFont typeface="Wingdings" pitchFamily="2" charset="2"/>
              <a:buChar char="p"/>
            </a:pPr>
            <a:endParaRPr lang="zh-CN" altLang="en-US"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41496" y="1119770"/>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954383"/>
            <a:ext cx="7846782"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可以是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任何非基本数据类型</a:t>
            </a:r>
            <a:r>
              <a:rPr lang="zh-CN" altLang="en-US" sz="2800" dirty="0" smtClean="0">
                <a:solidFill>
                  <a:schemeClr val="tx1"/>
                </a:solidFill>
                <a:ea typeface="宋体" panose="02010600030101010101" pitchFamily="2" charset="-122"/>
              </a:rPr>
              <a:t>，如类、接口、 </a:t>
            </a:r>
            <a:endParaRPr lang="en-US" altLang="zh-CN" sz="2800" dirty="0" smtClean="0">
              <a:solidFill>
                <a:schemeClr val="tx1"/>
              </a:solidFill>
              <a:ea typeface="宋体" panose="02010600030101010101" pitchFamily="2" charset="-122"/>
            </a:endParaRPr>
          </a:p>
          <a:p>
            <a:pPr>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数组等。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1" y="1129048"/>
            <a:ext cx="28777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二、泛型的使用</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220056" y="1940787"/>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创建泛型类</a:t>
            </a:r>
          </a:p>
        </p:txBody>
      </p:sp>
      <p:sp>
        <p:nvSpPr>
          <p:cNvPr id="11" name="AutoShape 52"/>
          <p:cNvSpPr>
            <a:spLocks noChangeArrowheads="1"/>
          </p:cNvSpPr>
          <p:nvPr/>
        </p:nvSpPr>
        <p:spPr bwMode="gray">
          <a:xfrm>
            <a:off x="1218375" y="2508009"/>
            <a:ext cx="6481138" cy="4137957"/>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rgbClr val="C00000"/>
                </a:solidFill>
                <a:ea typeface="宋体" panose="02010600030101010101" pitchFamily="2" charset="-122"/>
              </a:rPr>
              <a:t>  </a:t>
            </a:r>
            <a:r>
              <a:rPr lang="en-US" altLang="zh-CN" sz="2800" dirty="0" smtClean="0">
                <a:solidFill>
                  <a:schemeClr val="tx1"/>
                </a:solidFill>
                <a:ea typeface="宋体" panose="02010600030101010101" pitchFamily="2" charset="-122"/>
              </a:rPr>
              <a:t>public class Pair</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&lt;K, V&gt; </a:t>
            </a:r>
            <a:r>
              <a:rPr lang="en-US" altLang="zh-CN" sz="2800" dirty="0" smtClean="0">
                <a:solidFill>
                  <a:schemeClr val="tx1"/>
                </a:solidFill>
                <a:ea typeface="宋体" panose="02010600030101010101" pitchFamily="2" charset="-122"/>
              </a:rPr>
              <a:t>{</a:t>
            </a:r>
          </a:p>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private K key;</a:t>
            </a:r>
          </a:p>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private V value;</a:t>
            </a:r>
          </a:p>
          <a:p>
            <a:pPr eaLnBrk="1" hangingPunct="1">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构造方法</a:t>
            </a:r>
          </a:p>
          <a:p>
            <a:pPr eaLnBrk="1" hangingPunct="1">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public Pair</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(K key, V value</a:t>
            </a:r>
            <a:r>
              <a:rPr lang="en-US" altLang="zh-CN" sz="2800" dirty="0" smtClean="0">
                <a:solidFill>
                  <a:schemeClr val="tx1"/>
                </a:solidFill>
                <a:ea typeface="宋体" panose="02010600030101010101" pitchFamily="2" charset="-122"/>
              </a:rPr>
              <a:t>) {</a:t>
            </a:r>
          </a:p>
          <a:p>
            <a:pPr eaLnBrk="1" hangingPunct="1">
              <a:spcBef>
                <a:spcPct val="0"/>
              </a:spcBef>
              <a:buSzTx/>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this.key</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 key;</a:t>
            </a:r>
          </a:p>
          <a:p>
            <a:pPr eaLnBrk="1" hangingPunct="1">
              <a:spcBef>
                <a:spcPct val="0"/>
              </a:spcBef>
              <a:buSzTx/>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this.value</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 value;</a:t>
            </a:r>
          </a:p>
          <a:p>
            <a:pPr eaLnBrk="1" hangingPunct="1">
              <a:spcBef>
                <a:spcPct val="0"/>
              </a:spcBef>
              <a:buSzTx/>
              <a:buNone/>
            </a:pPr>
            <a:r>
              <a:rPr lang="en-US" altLang="zh-CN" sz="2800" dirty="0" smtClean="0">
                <a:solidFill>
                  <a:schemeClr val="tx1"/>
                </a:solidFill>
                <a:ea typeface="宋体" panose="02010600030101010101" pitchFamily="2" charset="-122"/>
              </a:rPr>
              <a:t>      }</a:t>
            </a:r>
          </a:p>
          <a:p>
            <a:pPr eaLnBrk="1" hangingPunct="1">
              <a:spcBef>
                <a:spcPct val="0"/>
              </a:spcBef>
              <a:buSzTx/>
              <a:buNone/>
            </a:pPr>
            <a:r>
              <a:rPr lang="en-US" altLang="zh-CN" sz="2800" dirty="0" smtClean="0">
                <a:solidFill>
                  <a:schemeClr val="tx1"/>
                </a:solidFill>
                <a:ea typeface="宋体" panose="02010600030101010101" pitchFamily="2" charset="-122"/>
              </a:rPr>
              <a:t>  }</a:t>
            </a:r>
          </a:p>
        </p:txBody>
      </p:sp>
    </p:spTree>
    <p:extLst>
      <p:ext uri="{BB962C8B-B14F-4D97-AF65-F5344CB8AC3E}">
        <p14:creationId xmlns="" xmlns:p14="http://schemas.microsoft.com/office/powerpoint/2010/main" val="29061800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188000" y="1238422"/>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使用泛型类</a:t>
            </a:r>
          </a:p>
        </p:txBody>
      </p:sp>
      <p:sp>
        <p:nvSpPr>
          <p:cNvPr id="11" name="AutoShape 52"/>
          <p:cNvSpPr>
            <a:spLocks noChangeArrowheads="1"/>
          </p:cNvSpPr>
          <p:nvPr/>
        </p:nvSpPr>
        <p:spPr bwMode="gray">
          <a:xfrm>
            <a:off x="1311140" y="1924914"/>
            <a:ext cx="7395538" cy="128211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chemeClr val="tx1"/>
                </a:solidFill>
                <a:ea typeface="宋体" panose="02010600030101010101" pitchFamily="2" charset="-122"/>
              </a:rPr>
              <a:t>Pair</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&lt;Integer, String&gt; </a:t>
            </a:r>
            <a:r>
              <a:rPr lang="en-US" altLang="zh-CN" sz="2800" dirty="0" smtClean="0">
                <a:solidFill>
                  <a:schemeClr val="tx1"/>
                </a:solidFill>
                <a:ea typeface="宋体" panose="02010600030101010101" pitchFamily="2" charset="-122"/>
              </a:rPr>
              <a:t>p1 = </a:t>
            </a:r>
            <a:br>
              <a:rPr lang="en-US" altLang="zh-CN" sz="2800" dirty="0" smtClean="0">
                <a:solidFill>
                  <a:schemeClr val="tx1"/>
                </a:solidFill>
                <a:ea typeface="宋体" panose="02010600030101010101" pitchFamily="2" charset="-122"/>
              </a:rPr>
            </a:br>
            <a:r>
              <a:rPr lang="en-US" altLang="zh-CN" sz="2800" dirty="0" smtClean="0">
                <a:solidFill>
                  <a:schemeClr val="tx1"/>
                </a:solidFill>
                <a:ea typeface="宋体" panose="02010600030101010101" pitchFamily="2" charset="-122"/>
              </a:rPr>
              <a:t>  new Pair</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&lt;Integer, String&gt;</a:t>
            </a:r>
            <a:r>
              <a:rPr lang="en-US" altLang="zh-CN" sz="2800" dirty="0" smtClean="0">
                <a:solidFill>
                  <a:schemeClr val="tx1"/>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1122</a:t>
            </a:r>
            <a:r>
              <a:rPr lang="en-US" altLang="zh-CN" sz="2800" dirty="0" smtClean="0">
                <a:solidFill>
                  <a:schemeClr val="tx1"/>
                </a:solidFill>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水果</a:t>
            </a:r>
            <a:r>
              <a:rPr lang="en-US" altLang="zh-CN" sz="2800" dirty="0" smtClean="0">
                <a:solidFill>
                  <a:schemeClr val="tx1"/>
                </a:solidFill>
                <a:ea typeface="宋体" panose="02010600030101010101" pitchFamily="2" charset="-122"/>
              </a:rPr>
              <a:t>");</a:t>
            </a:r>
          </a:p>
        </p:txBody>
      </p:sp>
      <p:sp>
        <p:nvSpPr>
          <p:cNvPr id="9" name="矩形 8"/>
          <p:cNvSpPr>
            <a:spLocks noChangeArrowheads="1"/>
          </p:cNvSpPr>
          <p:nvPr/>
        </p:nvSpPr>
        <p:spPr bwMode="auto">
          <a:xfrm>
            <a:off x="1188000" y="3537674"/>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用泛型改写例子</a:t>
            </a:r>
            <a:r>
              <a:rPr lang="en-US" altLang="zh-CN" sz="2800" dirty="0" smtClean="0">
                <a:solidFill>
                  <a:schemeClr val="tx1"/>
                </a:solidFill>
                <a:ea typeface="宋体" panose="02010600030101010101" pitchFamily="2" charset="-122"/>
              </a:rPr>
              <a:t>6-1</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6-2</a:t>
            </a:r>
            <a:endParaRPr lang="zh-CN" altLang="en-US" sz="2800" dirty="0" smtClean="0">
              <a:solidFill>
                <a:schemeClr val="tx1"/>
              </a:solidFill>
              <a:ea typeface="宋体" panose="02010600030101010101" pitchFamily="2" charset="-122"/>
            </a:endParaRPr>
          </a:p>
        </p:txBody>
      </p:sp>
    </p:spTree>
    <p:extLst>
      <p:ext uri="{BB962C8B-B14F-4D97-AF65-F5344CB8AC3E}">
        <p14:creationId xmlns="" xmlns:p14="http://schemas.microsoft.com/office/powerpoint/2010/main" val="29061800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1" y="1129048"/>
            <a:ext cx="28777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三、泛型接口</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1874526"/>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泛型接口的定义：</a:t>
            </a:r>
          </a:p>
        </p:txBody>
      </p:sp>
      <p:sp>
        <p:nvSpPr>
          <p:cNvPr id="11" name="AutoShape 52"/>
          <p:cNvSpPr>
            <a:spLocks noChangeArrowheads="1"/>
          </p:cNvSpPr>
          <p:nvPr/>
        </p:nvSpPr>
        <p:spPr bwMode="gray">
          <a:xfrm>
            <a:off x="1728000" y="2412000"/>
            <a:ext cx="5314944" cy="1600165"/>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dirty="0" smtClean="0">
                <a:solidFill>
                  <a:srgbClr val="C00000"/>
                </a:solidFill>
                <a:ea typeface="宋体" panose="02010600030101010101" pitchFamily="2" charset="-122"/>
              </a:rPr>
              <a:t> </a:t>
            </a:r>
            <a:r>
              <a:rPr lang="en-US" altLang="zh-CN" dirty="0" smtClean="0">
                <a:solidFill>
                  <a:schemeClr val="tx1"/>
                </a:solidFill>
                <a:ea typeface="宋体" panose="02010600030101010101" pitchFamily="2" charset="-122"/>
              </a:rPr>
              <a:t>interface </a:t>
            </a:r>
            <a:r>
              <a:rPr lang="en-US" altLang="zh-CN" dirty="0" err="1" smtClean="0">
                <a:solidFill>
                  <a:schemeClr val="tx1"/>
                </a:solidFill>
                <a:ea typeface="宋体" panose="02010600030101010101" pitchFamily="2" charset="-122"/>
              </a:rPr>
              <a:t>MyInterf</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&lt;T&gt;</a:t>
            </a:r>
            <a:r>
              <a:rPr lang="en-US" altLang="zh-CN" dirty="0" smtClean="0">
                <a:solidFill>
                  <a:schemeClr val="tx1"/>
                </a:solidFill>
                <a:ea typeface="宋体" panose="02010600030101010101" pitchFamily="2" charset="-122"/>
              </a:rPr>
              <a:t>{  </a:t>
            </a:r>
            <a:endParaRPr lang="zh-CN" altLang="en-US" dirty="0" smtClean="0">
              <a:solidFill>
                <a:schemeClr val="tx1"/>
              </a:solidFill>
              <a:ea typeface="宋体" panose="02010600030101010101" pitchFamily="2" charset="-122"/>
            </a:endParaRPr>
          </a:p>
          <a:p>
            <a:pPr eaLnBrk="1" hangingPunct="1">
              <a:spcBef>
                <a:spcPct val="0"/>
              </a:spcBef>
              <a:buSzTx/>
              <a:buNone/>
            </a:pPr>
            <a:r>
              <a:rPr lang="zh-CN" altLang="en-US" dirty="0" smtClean="0">
                <a:solidFill>
                  <a:schemeClr val="tx1"/>
                </a:solidFill>
                <a:ea typeface="宋体" panose="02010600030101010101" pitchFamily="2" charset="-122"/>
              </a:rPr>
              <a:t>    </a:t>
            </a:r>
            <a:r>
              <a:rPr lang="en-US" altLang="zh-CN" dirty="0" smtClean="0">
                <a:solidFill>
                  <a:schemeClr val="tx1"/>
                </a:solidFill>
                <a:ea typeface="宋体" panose="02010600030101010101" pitchFamily="2" charset="-122"/>
              </a:rPr>
              <a:t>public </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T</a:t>
            </a: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getVar</a:t>
            </a:r>
            <a:r>
              <a:rPr lang="en-US" altLang="zh-CN" dirty="0" smtClean="0">
                <a:solidFill>
                  <a:schemeClr val="tx1"/>
                </a:solidFill>
                <a:ea typeface="宋体" panose="02010600030101010101" pitchFamily="2" charset="-122"/>
              </a:rPr>
              <a:t>() ; </a:t>
            </a:r>
            <a:endParaRPr lang="zh-CN" altLang="en-US" dirty="0" smtClean="0">
              <a:solidFill>
                <a:schemeClr val="tx1"/>
              </a:solidFill>
              <a:ea typeface="宋体" panose="02010600030101010101" pitchFamily="2" charset="-122"/>
            </a:endParaRPr>
          </a:p>
          <a:p>
            <a:pPr eaLnBrk="1" hangingPunct="1">
              <a:spcBef>
                <a:spcPct val="0"/>
              </a:spcBef>
              <a:buSzTx/>
              <a:buNone/>
            </a:pPr>
            <a:r>
              <a:rPr lang="en-US" altLang="zh-CN" dirty="0" smtClean="0">
                <a:solidFill>
                  <a:schemeClr val="tx1"/>
                </a:solidFill>
                <a:ea typeface="宋体" panose="02010600030101010101" pitchFamily="2" charset="-122"/>
              </a:rPr>
              <a:t>}</a:t>
            </a:r>
          </a:p>
        </p:txBody>
      </p:sp>
      <p:sp>
        <p:nvSpPr>
          <p:cNvPr id="10" name="AutoShape 52"/>
          <p:cNvSpPr>
            <a:spLocks noChangeArrowheads="1"/>
          </p:cNvSpPr>
          <p:nvPr/>
        </p:nvSpPr>
        <p:spPr bwMode="gray">
          <a:xfrm>
            <a:off x="1728000" y="4680000"/>
            <a:ext cx="6686544" cy="2050740"/>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dirty="0" smtClean="0">
                <a:solidFill>
                  <a:srgbClr val="C00000"/>
                </a:solidFill>
                <a:ea typeface="宋体" panose="02010600030101010101" pitchFamily="2" charset="-122"/>
              </a:rPr>
              <a:t> </a:t>
            </a:r>
            <a:r>
              <a:rPr lang="en-US" altLang="zh-CN" dirty="0" smtClean="0">
                <a:solidFill>
                  <a:schemeClr val="tx1"/>
                </a:solidFill>
                <a:ea typeface="宋体" panose="02010600030101010101" pitchFamily="2" charset="-122"/>
              </a:rPr>
              <a:t>class </a:t>
            </a:r>
            <a:r>
              <a:rPr lang="en-US" altLang="zh-CN" dirty="0" err="1" smtClean="0">
                <a:solidFill>
                  <a:schemeClr val="tx1"/>
                </a:solidFill>
                <a:ea typeface="宋体" panose="02010600030101010101" pitchFamily="2" charset="-122"/>
              </a:rPr>
              <a:t>MyClass</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&lt;T&gt; </a:t>
            </a:r>
            <a:r>
              <a:rPr lang="en-US" altLang="zh-CN" dirty="0" smtClean="0">
                <a:solidFill>
                  <a:schemeClr val="tx1"/>
                </a:solidFill>
                <a:ea typeface="宋体" panose="02010600030101010101" pitchFamily="2" charset="-122"/>
              </a:rPr>
              <a:t>implements </a:t>
            </a:r>
          </a:p>
          <a:p>
            <a:pPr eaLnBrk="1" hangingPunct="1">
              <a:spcBef>
                <a:spcPct val="0"/>
              </a:spcBef>
              <a:buSzTx/>
              <a:buNone/>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MyInterf</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&lt;T&gt;</a:t>
            </a:r>
            <a:r>
              <a:rPr lang="en-US" altLang="zh-CN" dirty="0" smtClean="0">
                <a:solidFill>
                  <a:schemeClr val="tx1"/>
                </a:solidFill>
                <a:ea typeface="宋体" panose="02010600030101010101" pitchFamily="2" charset="-122"/>
              </a:rPr>
              <a:t>{</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 </a:t>
            </a:r>
          </a:p>
          <a:p>
            <a:pPr eaLnBrk="1" hangingPunct="1">
              <a:spcBef>
                <a:spcPct val="0"/>
              </a:spcBef>
              <a:buSzTx/>
              <a:buNone/>
            </a:pPr>
            <a:r>
              <a:rPr lang="en-US" altLang="zh-CN" dirty="0" smtClean="0">
                <a:solidFill>
                  <a:schemeClr val="tx1"/>
                </a:solidFill>
                <a:ea typeface="宋体" panose="02010600030101010101" pitchFamily="2" charset="-122"/>
              </a:rPr>
              <a:t>    ......</a:t>
            </a:r>
          </a:p>
          <a:p>
            <a:pPr eaLnBrk="1" hangingPunct="1">
              <a:spcBef>
                <a:spcPct val="0"/>
              </a:spcBef>
              <a:buSzTx/>
              <a:buNone/>
            </a:pPr>
            <a:r>
              <a:rPr lang="en-US" altLang="zh-CN" dirty="0" smtClean="0">
                <a:solidFill>
                  <a:schemeClr val="tx1"/>
                </a:solidFill>
                <a:ea typeface="宋体" panose="02010600030101010101" pitchFamily="2" charset="-122"/>
              </a:rPr>
              <a:t>}</a:t>
            </a:r>
          </a:p>
        </p:txBody>
      </p:sp>
      <p:sp>
        <p:nvSpPr>
          <p:cNvPr id="13" name="矩形 12"/>
          <p:cNvSpPr>
            <a:spLocks noChangeArrowheads="1"/>
          </p:cNvSpPr>
          <p:nvPr/>
        </p:nvSpPr>
        <p:spPr bwMode="auto">
          <a:xfrm>
            <a:off x="1152000" y="4140000"/>
            <a:ext cx="731334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泛型接口的使用：</a:t>
            </a:r>
          </a:p>
        </p:txBody>
      </p:sp>
    </p:spTree>
    <p:extLst>
      <p:ext uri="{BB962C8B-B14F-4D97-AF65-F5344CB8AC3E}">
        <p14:creationId xmlns="" xmlns:p14="http://schemas.microsoft.com/office/powerpoint/2010/main" val="29061800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二、集合框架</a:t>
            </a:r>
            <a:endParaRPr lang="en-US" altLang="zh-CN" sz="3600" dirty="0">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a:t>
            </a:r>
            <a:r>
              <a:rPr lang="zh-CN" altLang="en-US" dirty="0" smtClean="0">
                <a:ea typeface="宋体" panose="02010600030101010101" pitchFamily="2" charset="-122"/>
              </a:rPr>
              <a:t>集合框架的概念</a:t>
            </a:r>
            <a:endParaRPr lang="en-US" altLang="zh-CN" sz="30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288327" y="1419165"/>
            <a:ext cx="7140056" cy="2198678"/>
            <a:chOff x="1931888" y="3492500"/>
            <a:chExt cx="6496050" cy="3628680"/>
          </a:xfrm>
        </p:grpSpPr>
        <p:grpSp>
          <p:nvGrpSpPr>
            <p:cNvPr id="3" name="Group 73"/>
            <p:cNvGrpSpPr>
              <a:grpSpLocks/>
            </p:cNvGrpSpPr>
            <p:nvPr/>
          </p:nvGrpSpPr>
          <p:grpSpPr bwMode="auto">
            <a:xfrm>
              <a:off x="1931888" y="3492500"/>
              <a:ext cx="6496050" cy="3628680"/>
              <a:chOff x="657" y="1344"/>
              <a:chExt cx="2112" cy="2987"/>
            </a:xfrm>
          </p:grpSpPr>
          <p:sp>
            <p:nvSpPr>
              <p:cNvPr id="25" name="AutoShape 74"/>
              <p:cNvSpPr>
                <a:spLocks noChangeArrowheads="1"/>
              </p:cNvSpPr>
              <p:nvPr/>
            </p:nvSpPr>
            <p:spPr bwMode="gray">
              <a:xfrm>
                <a:off x="657" y="2135"/>
                <a:ext cx="2112" cy="2196"/>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2115293" y="4704618"/>
              <a:ext cx="6115937" cy="2086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集合框架</a:t>
              </a:r>
              <a:r>
                <a:rPr lang="zh-CN" altLang="en-US" dirty="0" smtClean="0">
                  <a:solidFill>
                    <a:srgbClr val="000000"/>
                  </a:solidFill>
                  <a:ea typeface="宋体" panose="02010600030101010101" pitchFamily="2" charset="-122"/>
                </a:rPr>
                <a:t>是为</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表示和操作</a:t>
              </a:r>
              <a:r>
                <a:rPr lang="zh-CN" altLang="en-US" dirty="0" smtClean="0">
                  <a:solidFill>
                    <a:srgbClr val="FFC000"/>
                  </a:solidFill>
                  <a:effectLst>
                    <a:outerShdw blurRad="38100" dist="38100" dir="2700000" algn="tl">
                      <a:srgbClr val="000000">
                        <a:alpha val="43137"/>
                      </a:srgbClr>
                    </a:outerShdw>
                  </a:effectLst>
                  <a:ea typeface="宋体" panose="02010600030101010101" pitchFamily="2" charset="-122"/>
                </a:rPr>
                <a:t>集合</a:t>
              </a:r>
              <a:r>
                <a:rPr lang="zh-CN" altLang="en-US" dirty="0" smtClean="0">
                  <a:solidFill>
                    <a:srgbClr val="000000"/>
                  </a:solidFill>
                  <a:ea typeface="宋体" panose="02010600030101010101" pitchFamily="2" charset="-122"/>
                </a:rPr>
                <a:t>而规定的一种统一的、标准的</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体系结构</a:t>
              </a:r>
              <a:r>
                <a:rPr lang="zh-CN" altLang="en-US" dirty="0" smtClean="0">
                  <a:solidFill>
                    <a:srgbClr val="000000"/>
                  </a:solidFill>
                  <a:ea typeface="宋体" panose="02010600030101010101" pitchFamily="2" charset="-122"/>
                </a:rPr>
                <a:t>。</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19297</TotalTime>
  <Words>2441</Words>
  <Application>Microsoft Office PowerPoint</Application>
  <PresentationFormat>全屏显示(4:3)</PresentationFormat>
  <Paragraphs>351</Paragraphs>
  <Slides>32</Slides>
  <Notes>30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2008最新商务办公系列精品PPT模板</vt:lpstr>
      <vt:lpstr>第六章 泛型与集合</vt:lpstr>
      <vt:lpstr>目  录</vt:lpstr>
      <vt:lpstr>一、泛型</vt:lpstr>
      <vt:lpstr>幻灯片 4</vt:lpstr>
      <vt:lpstr>幻灯片 5</vt:lpstr>
      <vt:lpstr>幻灯片 6</vt:lpstr>
      <vt:lpstr>幻灯片 7</vt:lpstr>
      <vt:lpstr>幻灯片 8</vt:lpstr>
      <vt:lpstr>二、集合框架</vt:lpstr>
      <vt:lpstr>幻灯片 10</vt:lpstr>
      <vt:lpstr>幻灯片 11</vt:lpstr>
      <vt:lpstr>幻灯片 12</vt:lpstr>
      <vt:lpstr>幻灯片 13</vt:lpstr>
      <vt:lpstr>三、 Collection接口及实现</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四、 Map接口及实现</vt:lpstr>
      <vt:lpstr>幻灯片 28</vt:lpstr>
      <vt:lpstr>幻灯片 29</vt:lpstr>
      <vt:lpstr>幻灯片 30</vt:lpstr>
      <vt:lpstr>幻灯片 31</vt:lpstr>
      <vt:lpstr>幻灯片 32</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Lenovo</cp:lastModifiedBy>
  <cp:revision>1013</cp:revision>
  <dcterms:created xsi:type="dcterms:W3CDTF">2008-07-07T07:12:37Z</dcterms:created>
  <dcterms:modified xsi:type="dcterms:W3CDTF">2018-05-29T07:40:21Z</dcterms:modified>
</cp:coreProperties>
</file>