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handoutMasterIdLst>
    <p:handoutMasterId r:id="rId37"/>
  </p:handoutMasterIdLst>
  <p:sldIdLst>
    <p:sldId id="434" r:id="rId2"/>
    <p:sldId id="821" r:id="rId3"/>
    <p:sldId id="762" r:id="rId4"/>
    <p:sldId id="822" r:id="rId5"/>
    <p:sldId id="823" r:id="rId6"/>
    <p:sldId id="824" r:id="rId7"/>
    <p:sldId id="763" r:id="rId8"/>
    <p:sldId id="825" r:id="rId9"/>
    <p:sldId id="826" r:id="rId10"/>
    <p:sldId id="827" r:id="rId11"/>
    <p:sldId id="829" r:id="rId12"/>
    <p:sldId id="830" r:id="rId13"/>
    <p:sldId id="831" r:id="rId14"/>
    <p:sldId id="833" r:id="rId15"/>
    <p:sldId id="832" r:id="rId16"/>
    <p:sldId id="834" r:id="rId17"/>
    <p:sldId id="835" r:id="rId18"/>
    <p:sldId id="836" r:id="rId19"/>
    <p:sldId id="838" r:id="rId20"/>
    <p:sldId id="839" r:id="rId21"/>
    <p:sldId id="840" r:id="rId22"/>
    <p:sldId id="841" r:id="rId23"/>
    <p:sldId id="842" r:id="rId24"/>
    <p:sldId id="843" r:id="rId25"/>
    <p:sldId id="846" r:id="rId26"/>
    <p:sldId id="845" r:id="rId27"/>
    <p:sldId id="848" r:id="rId28"/>
    <p:sldId id="851" r:id="rId29"/>
    <p:sldId id="849" r:id="rId30"/>
    <p:sldId id="850" r:id="rId31"/>
    <p:sldId id="852" r:id="rId32"/>
    <p:sldId id="853" r:id="rId33"/>
    <p:sldId id="854" r:id="rId34"/>
    <p:sldId id="276" r:id="rId35"/>
  </p:sldIdLst>
  <p:sldSz cx="9144000" cy="6858000" type="screen4x3"/>
  <p:notesSz cx="9723438" cy="6858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ACCE"/>
    <a:srgbClr val="860000"/>
    <a:srgbClr val="960000"/>
    <a:srgbClr val="F8F8F8"/>
    <a:srgbClr val="FFFFFF"/>
    <a:srgbClr val="C0C0C0"/>
    <a:srgbClr val="2FBFFF"/>
    <a:srgbClr val="1C1C1C"/>
    <a:srgbClr val="969696"/>
    <a:srgbClr val="E3680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13" autoAdjust="0"/>
    <p:restoredTop sz="68627" autoAdjust="0"/>
  </p:normalViewPr>
  <p:slideViewPr>
    <p:cSldViewPr snapToGrid="0">
      <p:cViewPr>
        <p:scale>
          <a:sx n="48" d="100"/>
          <a:sy n="48" d="100"/>
        </p:scale>
        <p:origin x="-1736" y="32"/>
      </p:cViewPr>
      <p:guideLst>
        <p:guide orient="horz" pos="2160"/>
        <p:guide pos="2880"/>
      </p:guideLst>
    </p:cSldViewPr>
  </p:slideViewPr>
  <p:outlineViewPr>
    <p:cViewPr>
      <p:scale>
        <a:sx n="33" d="100"/>
        <a:sy n="33" d="100"/>
      </p:scale>
      <p:origin x="0" y="-25096"/>
    </p:cViewPr>
  </p:outlineViewPr>
  <p:notesTextViewPr>
    <p:cViewPr>
      <p:scale>
        <a:sx n="125" d="100"/>
        <a:sy n="125" d="100"/>
      </p:scale>
      <p:origin x="0" y="0"/>
    </p:cViewPr>
  </p:notesTextViewPr>
  <p:sorterViewPr>
    <p:cViewPr varScale="1">
      <p:scale>
        <a:sx n="1" d="1"/>
        <a:sy n="1" d="1"/>
      </p:scale>
      <p:origin x="0" y="6016"/>
    </p:cViewPr>
  </p:sorterViewPr>
  <p:notesViewPr>
    <p:cSldViewPr snapToGrid="0">
      <p:cViewPr varScale="1">
        <p:scale>
          <a:sx n="68" d="100"/>
          <a:sy n="68" d="100"/>
        </p:scale>
        <p:origin x="1728" y="6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98"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1" name="Rectangle 3"/>
          <p:cNvSpPr>
            <a:spLocks noGrp="1" noChangeArrowheads="1"/>
          </p:cNvSpPr>
          <p:nvPr>
            <p:ph type="dt" sz="quarter"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27652" name="Rectangle 4"/>
          <p:cNvSpPr>
            <a:spLocks noGrp="1" noChangeArrowheads="1"/>
          </p:cNvSpPr>
          <p:nvPr>
            <p:ph type="ftr" sz="quarter" idx="2"/>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27653" name="Rectangle 5"/>
          <p:cNvSpPr>
            <a:spLocks noGrp="1" noChangeArrowheads="1"/>
          </p:cNvSpPr>
          <p:nvPr>
            <p:ph type="sldNum" sz="quarter" idx="3"/>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1EF2C57C-DB31-44E9-81E4-607D253F663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0"/>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5" name="Rectangle 3"/>
          <p:cNvSpPr>
            <a:spLocks noGrp="1" noChangeArrowheads="1"/>
          </p:cNvSpPr>
          <p:nvPr>
            <p:ph type="dt" idx="1"/>
          </p:nvPr>
        </p:nvSpPr>
        <p:spPr bwMode="auto">
          <a:xfrm>
            <a:off x="5507038" y="0"/>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3148013" y="514350"/>
            <a:ext cx="3429000" cy="2571750"/>
          </a:xfrm>
          <a:prstGeom prst="rect">
            <a:avLst/>
          </a:prstGeom>
          <a:noFill/>
          <a:ln w="9525">
            <a:solidFill>
              <a:srgbClr val="000000"/>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161797" name="Rectangle 5"/>
          <p:cNvSpPr>
            <a:spLocks noGrp="1" noChangeArrowheads="1"/>
          </p:cNvSpPr>
          <p:nvPr>
            <p:ph type="body" sz="quarter" idx="3"/>
          </p:nvPr>
        </p:nvSpPr>
        <p:spPr bwMode="auto">
          <a:xfrm>
            <a:off x="971550" y="3257550"/>
            <a:ext cx="7780338" cy="308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61798" name="Rectangle 6"/>
          <p:cNvSpPr>
            <a:spLocks noGrp="1" noChangeArrowheads="1"/>
          </p:cNvSpPr>
          <p:nvPr>
            <p:ph type="ftr" sz="quarter" idx="4"/>
          </p:nvPr>
        </p:nvSpPr>
        <p:spPr bwMode="auto">
          <a:xfrm>
            <a:off x="0" y="6513513"/>
            <a:ext cx="4214813"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61799" name="Rectangle 7"/>
          <p:cNvSpPr>
            <a:spLocks noGrp="1" noChangeArrowheads="1"/>
          </p:cNvSpPr>
          <p:nvPr>
            <p:ph type="sldNum" sz="quarter" idx="5"/>
          </p:nvPr>
        </p:nvSpPr>
        <p:spPr bwMode="auto">
          <a:xfrm>
            <a:off x="5507038" y="6513513"/>
            <a:ext cx="4214812" cy="3429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ea typeface="宋体" panose="02010600030101010101" pitchFamily="2" charset="-122"/>
              </a:defRPr>
            </a:lvl1pPr>
          </a:lstStyle>
          <a:p>
            <a:pPr>
              <a:defRPr/>
            </a:pPr>
            <a:fld id="{771E443A-DDB4-424F-AD02-EE58CDCED87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https://docs.oracle.com/javase/9/docs/api/index.html?overview-summary.html</a:t>
            </a: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10</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a:t>
            </a:r>
            <a:r>
              <a:rPr lang="en-US" altLang="zh-CN" dirty="0" smtClean="0">
                <a:ea typeface="宋体" charset="-122"/>
              </a:rPr>
              <a:t>1</a:t>
            </a:r>
            <a:r>
              <a:rPr lang="zh-CN" altLang="en-US" dirty="0" smtClean="0">
                <a:ea typeface="宋体" charset="-122"/>
              </a:rPr>
              <a:t>）如果创建当前对象时以</a:t>
            </a:r>
            <a:r>
              <a:rPr lang="en-US" altLang="zh-CN" dirty="0" smtClean="0">
                <a:ea typeface="宋体" charset="-122"/>
              </a:rPr>
              <a:t>message</a:t>
            </a:r>
            <a:r>
              <a:rPr lang="zh-CN" altLang="en-US" dirty="0" smtClean="0">
                <a:ea typeface="宋体" charset="-122"/>
              </a:rPr>
              <a:t>的内容作为错误信息串，本方法返回串变量</a:t>
            </a:r>
            <a:r>
              <a:rPr lang="en-US" altLang="zh-CN" dirty="0" smtClean="0">
                <a:ea typeface="宋体" charset="-122"/>
              </a:rPr>
              <a:t>message</a:t>
            </a:r>
            <a:r>
              <a:rPr lang="zh-CN" altLang="en-US" dirty="0" smtClean="0">
                <a:ea typeface="宋体" charset="-122"/>
              </a:rPr>
              <a:t>的内容；若创建当前对象时未使用参数则返回</a:t>
            </a:r>
            <a:r>
              <a:rPr lang="en-US" altLang="zh-CN" dirty="0" smtClean="0">
                <a:ea typeface="宋体" charset="-122"/>
              </a:rPr>
              <a:t>null</a:t>
            </a:r>
            <a:r>
              <a:rPr lang="zh-CN" altLang="en-US" dirty="0" smtClean="0">
                <a:ea typeface="宋体" charset="-122"/>
              </a:rPr>
              <a:t>。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a:t>
            </a:r>
            <a:r>
              <a:rPr lang="en-US" altLang="zh-CN" dirty="0" smtClean="0">
                <a:ea typeface="宋体" charset="-122"/>
              </a:rPr>
              <a:t>2</a:t>
            </a:r>
            <a:r>
              <a:rPr lang="zh-CN" altLang="en-US" dirty="0" smtClean="0">
                <a:ea typeface="宋体" charset="-122"/>
              </a:rPr>
              <a:t>） 若当前对象包含错误信息，本方法返回的字符串由三部分组成：当前对象的类名，一个冒号和一个空格，错误信息的字符串；若当前对象未包含错误信息则仅返回当前对象的类名</a:t>
            </a:r>
            <a:endParaRPr lang="en-US" altLang="zh-CN" dirty="0" smtClean="0">
              <a:ea typeface="宋体" charset="-122"/>
            </a:endParaRPr>
          </a:p>
          <a:p>
            <a:endParaRPr lang="en-US" altLang="zh-CN" dirty="0" smtClean="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a:t>
            </a:r>
            <a:r>
              <a:rPr lang="en-US" altLang="zh-CN" dirty="0" smtClean="0">
                <a:ea typeface="宋体" charset="-122"/>
              </a:rPr>
              <a:t>3</a:t>
            </a:r>
            <a:r>
              <a:rPr lang="zh-CN" altLang="en-US" dirty="0" smtClean="0">
                <a:ea typeface="宋体" charset="-122"/>
              </a:rPr>
              <a:t>）将跟踪栈中的信息输出，输出的第一行是当前对象</a:t>
            </a:r>
            <a:r>
              <a:rPr lang="en-US" altLang="zh-CN" dirty="0" err="1" smtClean="0">
                <a:ea typeface="宋体" charset="-122"/>
              </a:rPr>
              <a:t>toString</a:t>
            </a:r>
            <a:r>
              <a:rPr lang="en-US" altLang="zh-CN" dirty="0" smtClean="0">
                <a:ea typeface="宋体" charset="-122"/>
              </a:rPr>
              <a:t>( )</a:t>
            </a:r>
            <a:r>
              <a:rPr lang="zh-CN" altLang="en-US" dirty="0" smtClean="0">
                <a:ea typeface="宋体" charset="-122"/>
              </a:rPr>
              <a:t>的返回值，其余各行是跟踪栈中的信息</a:t>
            </a:r>
            <a:r>
              <a:rPr lang="zh-CN" altLang="en-US" dirty="0" smtClean="0">
                <a:ea typeface="宋体" charset="-122"/>
              </a:rPr>
              <a:t>。</a:t>
            </a:r>
            <a:endParaRPr lang="en-US" altLang="zh-CN" dirty="0" smtClean="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ea typeface="宋体" charset="-122"/>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ea typeface="宋体" charset="-122"/>
              </a:rPr>
              <a:t>接下来我们学习</a:t>
            </a:r>
            <a:r>
              <a:rPr lang="en-US" altLang="zh-CN" dirty="0" err="1" smtClean="0">
                <a:ea typeface="宋体" charset="-122"/>
              </a:rPr>
              <a:t>Throwable</a:t>
            </a:r>
            <a:r>
              <a:rPr lang="zh-CN" altLang="en-US" dirty="0" smtClean="0">
                <a:ea typeface="宋体" charset="-122"/>
              </a:rPr>
              <a:t>类的第一个直接子类：</a:t>
            </a:r>
            <a:r>
              <a:rPr lang="en-US" altLang="zh-CN" dirty="0" smtClean="0">
                <a:ea typeface="宋体" charset="-122"/>
              </a:rPr>
              <a:t>Error</a:t>
            </a:r>
            <a:r>
              <a:rPr lang="zh-CN" altLang="en-US" dirty="0" smtClean="0">
                <a:ea typeface="宋体" charset="-122"/>
              </a:rPr>
              <a:t>类</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smtClean="0">
              <a:ea typeface="宋体" charset="-122"/>
            </a:endParaRPr>
          </a:p>
          <a:p>
            <a:endParaRPr lang="zh-CN" altLang="en-US"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11</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en-US" altLang="zh-CN" dirty="0" smtClean="0">
                <a:ea typeface="宋体" charset="-122"/>
              </a:rPr>
              <a:t>Error</a:t>
            </a:r>
            <a:r>
              <a:rPr lang="zh-CN" altLang="en-US" dirty="0" smtClean="0">
                <a:ea typeface="宋体" charset="-122"/>
              </a:rPr>
              <a:t>指程序运行时遇到的硬件或操作系统的错误，例如</a:t>
            </a:r>
            <a:r>
              <a:rPr lang="zh-CN" altLang="en-US" sz="2000" dirty="0" smtClean="0">
                <a:ea typeface="宋体" charset="-122"/>
              </a:rPr>
              <a:t>内存越界。</a:t>
            </a:r>
            <a:r>
              <a:rPr lang="en-US" altLang="zh-CN" dirty="0" smtClean="0">
                <a:latin typeface="宋体" charset="-122"/>
                <a:ea typeface="宋体" charset="-122"/>
              </a:rPr>
              <a:t>Error</a:t>
            </a:r>
            <a:r>
              <a:rPr lang="zh-CN" altLang="en-US" dirty="0" smtClean="0">
                <a:latin typeface="宋体" charset="-122"/>
                <a:ea typeface="宋体" charset="-122"/>
              </a:rPr>
              <a:t>类型的错误不允许用户插手处理，由</a:t>
            </a:r>
            <a:r>
              <a:rPr lang="en-US" altLang="zh-CN" dirty="0" smtClean="0">
                <a:latin typeface="宋体" charset="-122"/>
                <a:ea typeface="宋体" charset="-122"/>
              </a:rPr>
              <a:t>Java</a:t>
            </a:r>
            <a:r>
              <a:rPr lang="zh-CN" altLang="en-US" dirty="0" smtClean="0">
                <a:latin typeface="宋体" charset="-122"/>
                <a:ea typeface="宋体" charset="-122"/>
              </a:rPr>
              <a:t>系统自行处理。</a:t>
            </a:r>
            <a:endParaRPr lang="en-US" altLang="zh-CN" dirty="0" smtClean="0">
              <a:latin typeface="宋体" charset="-122"/>
              <a:ea typeface="宋体" charset="-122"/>
            </a:endParaRPr>
          </a:p>
          <a:p>
            <a:endParaRPr lang="en-US" altLang="zh-CN" dirty="0" smtClean="0">
              <a:latin typeface="宋体" charset="-122"/>
              <a:ea typeface="宋体" charset="-122"/>
            </a:endParaRPr>
          </a:p>
          <a:p>
            <a:r>
              <a:rPr lang="zh-CN" altLang="en-US" dirty="0" smtClean="0">
                <a:latin typeface="宋体" charset="-122"/>
                <a:ea typeface="宋体" charset="-122"/>
              </a:rPr>
              <a:t>最后我们再来了解下</a:t>
            </a:r>
            <a:r>
              <a:rPr lang="en-US" altLang="zh-CN" dirty="0" err="1" smtClean="0">
                <a:ea typeface="宋体" charset="-122"/>
              </a:rPr>
              <a:t>Throwable</a:t>
            </a:r>
            <a:r>
              <a:rPr lang="zh-CN" altLang="en-US" dirty="0" smtClean="0">
                <a:ea typeface="宋体" charset="-122"/>
              </a:rPr>
              <a:t>类的另一个直接子类：</a:t>
            </a:r>
            <a:r>
              <a:rPr lang="en-US" altLang="zh-CN" dirty="0" smtClean="0">
                <a:ea typeface="宋体" charset="-122"/>
              </a:rPr>
              <a:t>Exception</a:t>
            </a:r>
            <a:r>
              <a:rPr lang="zh-CN" altLang="en-US" dirty="0" smtClean="0">
                <a:ea typeface="宋体" charset="-122"/>
              </a:rPr>
              <a:t>类</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12</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algn="just"/>
            <a:r>
              <a:rPr lang="en-US" altLang="zh-CN" dirty="0" smtClean="0">
                <a:latin typeface="宋体" charset="-122"/>
                <a:ea typeface="宋体" charset="-122"/>
              </a:rPr>
              <a:t>Exception</a:t>
            </a:r>
            <a:r>
              <a:rPr lang="zh-CN" altLang="en-US" dirty="0" smtClean="0">
                <a:latin typeface="宋体" charset="-122"/>
                <a:ea typeface="宋体" charset="-122"/>
              </a:rPr>
              <a:t>是指在硬件和操作系统正常时，程序在运行时遇到的错误，例如：打开一个文件时发现文件不存在。</a:t>
            </a:r>
            <a:r>
              <a:rPr lang="en-US" altLang="zh-CN" dirty="0" smtClean="0">
                <a:latin typeface="宋体" charset="-122"/>
                <a:ea typeface="宋体" charset="-122"/>
              </a:rPr>
              <a:t>Exception</a:t>
            </a:r>
            <a:r>
              <a:rPr lang="zh-CN" altLang="en-US" dirty="0" smtClean="0">
                <a:latin typeface="宋体" charset="-122"/>
                <a:ea typeface="宋体" charset="-122"/>
              </a:rPr>
              <a:t>类型的错误会导致程序非正常终止，但</a:t>
            </a:r>
            <a:r>
              <a:rPr lang="en-US" altLang="zh-CN" dirty="0" smtClean="0">
                <a:latin typeface="宋体" charset="-122"/>
                <a:ea typeface="宋体" charset="-122"/>
              </a:rPr>
              <a:t>Java</a:t>
            </a:r>
            <a:r>
              <a:rPr lang="zh-CN" altLang="en-US" dirty="0" smtClean="0">
                <a:latin typeface="宋体" charset="-122"/>
                <a:ea typeface="宋体" charset="-122"/>
              </a:rPr>
              <a:t>的异常处理机制使程序自身能够捕获和处理异常，由异常处理代码调整程序运行方向，使程序仍可继续运行。</a:t>
            </a:r>
          </a:p>
          <a:p>
            <a:pPr algn="just"/>
            <a:endParaRPr lang="en-US" altLang="zh-CN" dirty="0" smtClean="0">
              <a:latin typeface="宋体" charset="-122"/>
              <a:ea typeface="宋体" charset="-122"/>
            </a:endParaRPr>
          </a:p>
          <a:p>
            <a:pPr algn="just"/>
            <a:r>
              <a:rPr lang="zh-CN" altLang="en-US" dirty="0" smtClean="0">
                <a:latin typeface="宋体" charset="-122"/>
                <a:ea typeface="宋体" charset="-122"/>
              </a:rPr>
              <a:t>（</a:t>
            </a:r>
            <a:r>
              <a:rPr lang="en-US" altLang="zh-CN" dirty="0" smtClean="0">
                <a:latin typeface="宋体" charset="-122"/>
                <a:ea typeface="宋体" charset="-122"/>
              </a:rPr>
              <a:t>2</a:t>
            </a:r>
            <a:r>
              <a:rPr lang="zh-CN" altLang="en-US" dirty="0" smtClean="0">
                <a:latin typeface="宋体" charset="-122"/>
                <a:ea typeface="宋体" charset="-122"/>
              </a:rPr>
              <a:t>）说明：字符串</a:t>
            </a:r>
            <a:r>
              <a:rPr lang="en-US" altLang="zh-CN" dirty="0" smtClean="0">
                <a:latin typeface="宋体" charset="-122"/>
                <a:ea typeface="宋体" charset="-122"/>
              </a:rPr>
              <a:t>s</a:t>
            </a:r>
            <a:r>
              <a:rPr lang="zh-CN" altLang="en-US" dirty="0" smtClean="0">
                <a:latin typeface="宋体" charset="-122"/>
                <a:ea typeface="宋体" charset="-122"/>
              </a:rPr>
              <a:t>用来接收传入的字符串信息，该信息通常是对错误的描述。</a:t>
            </a:r>
            <a:endParaRPr lang="en-US" altLang="zh-CN" dirty="0" smtClean="0">
              <a:latin typeface="宋体" charset="-122"/>
              <a:ea typeface="宋体"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dirty="0" smtClean="0">
                <a:solidFill>
                  <a:srgbClr val="FF0000"/>
                </a:solidFill>
                <a:latin typeface="仿宋_GB2312" pitchFamily="49" charset="-122"/>
                <a:ea typeface="仿宋_GB2312" pitchFamily="49" charset="-122"/>
                <a:cs typeface="宋体" charset="-122"/>
              </a:rPr>
              <a:t>异常处理机制</a:t>
            </a:r>
            <a:r>
              <a:rPr lang="zh-CN" altLang="en-US" sz="1000" dirty="0" smtClean="0">
                <a:latin typeface="仿宋_GB2312" pitchFamily="49" charset="-122"/>
                <a:ea typeface="仿宋_GB2312" pitchFamily="49" charset="-122"/>
                <a:cs typeface="宋体" charset="-122"/>
              </a:rPr>
              <a:t>是</a:t>
            </a:r>
            <a:r>
              <a:rPr lang="en-US" altLang="zh-CN" sz="1000" dirty="0" smtClean="0">
                <a:latin typeface="仿宋_GB2312" pitchFamily="49" charset="-122"/>
                <a:ea typeface="仿宋_GB2312" pitchFamily="49" charset="-122"/>
                <a:cs typeface="宋体" charset="-122"/>
              </a:rPr>
              <a:t>JAVA</a:t>
            </a:r>
            <a:r>
              <a:rPr lang="zh-CN" altLang="en-US" sz="1000" dirty="0" smtClean="0">
                <a:latin typeface="仿宋_GB2312" pitchFamily="49" charset="-122"/>
                <a:ea typeface="仿宋_GB2312" pitchFamily="49" charset="-122"/>
                <a:cs typeface="宋体" charset="-122"/>
              </a:rPr>
              <a:t>语言的重要特征之一。通过异常处理机制</a:t>
            </a:r>
            <a:r>
              <a:rPr lang="zh-CN" altLang="en-US" dirty="0" smtClean="0">
                <a:solidFill>
                  <a:srgbClr val="FF0000"/>
                </a:solidFill>
                <a:latin typeface="仿宋_GB2312" pitchFamily="49" charset="-122"/>
                <a:ea typeface="仿宋_GB2312" pitchFamily="49" charset="-122"/>
                <a:cs typeface="宋体" charset="-122"/>
              </a:rPr>
              <a:t>可防止程序执行期间因出现错误而造成不可预料的结果。</a:t>
            </a:r>
            <a:endParaRPr lang="zh-CN" altLang="en-US" dirty="0" smtClean="0">
              <a:ea typeface="仿宋_GB2312" pitchFamily="49" charset="-122"/>
              <a:cs typeface="宋体" charset="-122"/>
            </a:endParaRPr>
          </a:p>
          <a:p>
            <a:r>
              <a:rPr lang="zh-CN" altLang="en-US" dirty="0" smtClean="0">
                <a:latin typeface="宋体" charset="-122"/>
                <a:ea typeface="仿宋_GB2312" pitchFamily="49" charset="-122"/>
                <a:cs typeface="宋体" charset="-122"/>
              </a:rPr>
              <a:t>要写出友好，健壮的程序，就必须要能灵活地运用</a:t>
            </a:r>
            <a:r>
              <a:rPr lang="en-US" altLang="zh-CN" dirty="0" smtClean="0">
                <a:latin typeface="宋体" charset="-122"/>
                <a:ea typeface="仿宋_GB2312" pitchFamily="49" charset="-122"/>
                <a:cs typeface="宋体" charset="-122"/>
              </a:rPr>
              <a:t>Java</a:t>
            </a:r>
            <a:r>
              <a:rPr lang="zh-CN" altLang="en-US" dirty="0" smtClean="0">
                <a:latin typeface="宋体" charset="-122"/>
                <a:ea typeface="仿宋_GB2312" pitchFamily="49" charset="-122"/>
                <a:cs typeface="宋体" charset="-122"/>
              </a:rPr>
              <a:t>程序语言的异常处理机制，下面我们就开始学习这部分内容。</a:t>
            </a:r>
            <a:endParaRPr lang="zh-CN" altLang="en-US" dirty="0" smtClean="0">
              <a:ea typeface="仿宋_GB2312" pitchFamily="49" charset="-122"/>
              <a:cs typeface="宋体"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14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a:t>
            </a:r>
            <a:r>
              <a:rPr lang="en-US" altLang="zh-CN" dirty="0" smtClean="0">
                <a:ea typeface="宋体" charset="-122"/>
              </a:rPr>
              <a:t>1</a:t>
            </a:r>
            <a:r>
              <a:rPr lang="zh-CN" altLang="en-US" dirty="0" smtClean="0">
                <a:ea typeface="宋体" charset="-122"/>
              </a:rPr>
              <a:t>）</a:t>
            </a:r>
            <a:r>
              <a:rPr lang="zh-CN" altLang="en-US" dirty="0" smtClean="0">
                <a:latin typeface="宋体" charset="-122"/>
                <a:ea typeface="宋体" charset="-122"/>
              </a:rPr>
              <a:t>在程序运行过程中，如果出现了可被</a:t>
            </a:r>
            <a:r>
              <a:rPr lang="en-US" altLang="zh-CN" dirty="0" smtClean="0">
                <a:latin typeface="宋体" charset="-122"/>
                <a:ea typeface="宋体" charset="-122"/>
              </a:rPr>
              <a:t>Java</a:t>
            </a:r>
            <a:r>
              <a:rPr lang="zh-CN" altLang="en-US" dirty="0" smtClean="0">
                <a:latin typeface="宋体" charset="-122"/>
                <a:ea typeface="宋体" charset="-122"/>
              </a:rPr>
              <a:t>运行系统识别的错误，系统会自动产生与该错误相对应的异常类的对象，即自动抛出。例如上例。</a:t>
            </a:r>
            <a:endParaRPr lang="en-US" altLang="zh-CN" dirty="0" smtClean="0">
              <a:latin typeface="宋体" charset="-122"/>
              <a:ea typeface="宋体" charset="-122"/>
            </a:endParaRPr>
          </a:p>
          <a:p>
            <a:endParaRPr lang="en-US" altLang="zh-CN" dirty="0" smtClean="0">
              <a:latin typeface="宋体" charset="-122"/>
              <a:ea typeface="宋体" charset="-122"/>
            </a:endParaRPr>
          </a:p>
          <a:p>
            <a:r>
              <a:rPr lang="zh-CN" altLang="en-US" dirty="0" smtClean="0">
                <a:latin typeface="宋体" charset="-122"/>
                <a:ea typeface="宋体" charset="-122"/>
              </a:rPr>
              <a:t>下面我们先来学习第一种人为异常抛出方式，即利用</a:t>
            </a:r>
            <a:r>
              <a:rPr lang="en-US" altLang="zh-CN" dirty="0" smtClean="0">
                <a:latin typeface="宋体" charset="-122"/>
                <a:ea typeface="宋体" charset="-122"/>
              </a:rPr>
              <a:t>throws</a:t>
            </a:r>
            <a:r>
              <a:rPr lang="zh-CN" altLang="en-US" dirty="0" smtClean="0">
                <a:latin typeface="宋体" charset="-122"/>
                <a:ea typeface="宋体" charset="-122"/>
              </a:rPr>
              <a:t>语句的方式</a:t>
            </a:r>
            <a:endParaRPr lang="zh-CN" altLang="en-US" dirty="0" smtClean="0">
              <a:ea typeface="宋体"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15</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endParaRPr lang="zh-CN" altLang="en-US"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16</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zh-CN" altLang="en-US" dirty="0" smtClean="0">
                <a:latin typeface="宋体" charset="-122"/>
                <a:ea typeface="宋体" charset="-122"/>
              </a:rPr>
              <a:t>接下来我们学习第二种人为异常抛出方式，即利用</a:t>
            </a:r>
            <a:r>
              <a:rPr lang="en-US" altLang="zh-CN" dirty="0" smtClean="0">
                <a:latin typeface="宋体" charset="-122"/>
                <a:ea typeface="宋体" charset="-122"/>
              </a:rPr>
              <a:t>throw</a:t>
            </a:r>
            <a:r>
              <a:rPr lang="zh-CN" altLang="en-US" dirty="0" smtClean="0">
                <a:latin typeface="宋体" charset="-122"/>
                <a:ea typeface="宋体" charset="-122"/>
              </a:rPr>
              <a:t>语句的方式</a:t>
            </a:r>
            <a:endParaRPr lang="zh-CN" altLang="en-US"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17</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endParaRPr lang="zh-CN" altLang="en-US"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18</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说明：执行</a:t>
            </a:r>
            <a:r>
              <a:rPr lang="en-US" altLang="zh-CN" dirty="0" smtClean="0">
                <a:ea typeface="宋体" charset="-122"/>
              </a:rPr>
              <a:t>throw</a:t>
            </a:r>
            <a:r>
              <a:rPr lang="zh-CN" altLang="en-US" dirty="0" smtClean="0">
                <a:ea typeface="宋体" charset="-122"/>
              </a:rPr>
              <a:t>语句时，程序终止执行后面的语句，在程序中寻找处理异常的代码；如果程序中没有给出处理代码，则把异常交给</a:t>
            </a:r>
            <a:r>
              <a:rPr lang="en-US" altLang="zh-CN" dirty="0" smtClean="0">
                <a:ea typeface="宋体" charset="-122"/>
              </a:rPr>
              <a:t>Java</a:t>
            </a:r>
            <a:r>
              <a:rPr lang="zh-CN" altLang="en-US" dirty="0" smtClean="0">
                <a:ea typeface="宋体" charset="-122"/>
              </a:rPr>
              <a:t>运行系统处理。</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说明：执行</a:t>
            </a:r>
            <a:r>
              <a:rPr lang="en-US" altLang="zh-CN" dirty="0" smtClean="0">
                <a:ea typeface="宋体" charset="-122"/>
              </a:rPr>
              <a:t>throw</a:t>
            </a:r>
            <a:r>
              <a:rPr lang="zh-CN" altLang="en-US" dirty="0" smtClean="0">
                <a:ea typeface="宋体" charset="-122"/>
              </a:rPr>
              <a:t>语句时，程序终止执行后面的语句。</a:t>
            </a:r>
            <a:endParaRPr lang="en-US" altLang="zh-CN"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19</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说明：当有多个异常抛出时，程序在第一个异常发生时就终止了，后面的程序不会再运行。</a:t>
            </a:r>
            <a:endParaRPr lang="en-US" altLang="zh-CN" dirty="0" smtClean="0">
              <a:ea typeface="宋体" charset="-122"/>
            </a:endParaRPr>
          </a:p>
          <a:p>
            <a:endParaRPr lang="en-US" altLang="zh-CN"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latin typeface="宋体" charset="-122"/>
                <a:ea typeface="宋体" charset="-122"/>
              </a:rPr>
              <a:t>我们都希望自己的程序不包含任何错误，也都希望我们的程序要访问的资源总是可用。然而现实的情况可能和所期望的恰恰相反：程序中包含有</a:t>
            </a:r>
            <a:r>
              <a:rPr lang="zh-CN" altLang="en-US" dirty="0" smtClean="0">
                <a:ea typeface="宋体" charset="-122"/>
              </a:rPr>
              <a:t>“</a:t>
            </a:r>
            <a:r>
              <a:rPr lang="en-US" altLang="zh-CN" dirty="0" smtClean="0">
                <a:latin typeface="宋体" charset="-122"/>
                <a:ea typeface="宋体" charset="-122"/>
                <a:cs typeface="Times New Roman" pitchFamily="18" charset="0"/>
              </a:rPr>
              <a:t>bug</a:t>
            </a:r>
            <a:r>
              <a:rPr lang="en-US" altLang="zh-CN" dirty="0" smtClean="0">
                <a:ea typeface="宋体" charset="-122"/>
              </a:rPr>
              <a:t>”</a:t>
            </a:r>
            <a:r>
              <a:rPr lang="en-US" altLang="zh-CN" dirty="0" smtClean="0">
                <a:latin typeface="宋体" charset="-122"/>
                <a:ea typeface="宋体" charset="-122"/>
              </a:rPr>
              <a:t>，</a:t>
            </a:r>
            <a:r>
              <a:rPr lang="zh-CN" altLang="en-US" dirty="0" smtClean="0">
                <a:latin typeface="宋体" charset="-122"/>
                <a:ea typeface="宋体" charset="-122"/>
              </a:rPr>
              <a:t>在运行时会出现各种错误；要访问的资源不存在或是存在但不能访问。</a:t>
            </a:r>
            <a:r>
              <a:rPr lang="en-US" altLang="zh-CN" dirty="0" smtClean="0">
                <a:latin typeface="宋体" charset="-122"/>
                <a:ea typeface="宋体" charset="-122"/>
                <a:cs typeface="Times New Roman" pitchFamily="18" charset="0"/>
              </a:rPr>
              <a:t>Java</a:t>
            </a:r>
            <a:r>
              <a:rPr lang="zh-CN" altLang="en-US" dirty="0" smtClean="0">
                <a:latin typeface="宋体" charset="-122"/>
                <a:ea typeface="宋体" charset="-122"/>
              </a:rPr>
              <a:t>提供了强有力的异常处理机制来应对可能出现的各种异常情况。</a:t>
            </a:r>
            <a:endParaRPr lang="en-US" altLang="zh-CN" dirty="0" smtClean="0">
              <a:latin typeface="宋体" charset="-122"/>
              <a:ea typeface="宋体" charset="-122"/>
            </a:endParaRPr>
          </a:p>
          <a:p>
            <a:endParaRPr lang="en-US" altLang="zh-CN" dirty="0" smtClean="0">
              <a:latin typeface="宋体" charset="-122"/>
              <a:ea typeface="宋体" charset="-122"/>
            </a:endParaRPr>
          </a:p>
          <a:p>
            <a:r>
              <a:rPr lang="zh-CN" altLang="en-US" dirty="0" smtClean="0">
                <a:latin typeface="宋体" charset="-122"/>
                <a:ea typeface="宋体" charset="-122"/>
              </a:rPr>
              <a:t>下面我们先看下常见的程序错误有哪些。</a:t>
            </a:r>
            <a:endParaRPr lang="zh-CN" altLang="en-US" dirty="0" smtClean="0">
              <a:ea typeface="宋体" charset="-122"/>
            </a:endParaRPr>
          </a:p>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20</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sz="1200" dirty="0" smtClean="0">
                <a:latin typeface="宋体" charset="-122"/>
                <a:ea typeface="宋体" charset="-122"/>
              </a:rPr>
              <a:t>在前面给出的例子中，由于程序中都没有给出处理异常的代码，因此抛出的异常都被</a:t>
            </a:r>
            <a:r>
              <a:rPr lang="en-US" altLang="zh-CN" sz="1200" dirty="0" smtClean="0">
                <a:latin typeface="宋体" charset="-122"/>
                <a:ea typeface="宋体" charset="-122"/>
              </a:rPr>
              <a:t>Java</a:t>
            </a:r>
            <a:r>
              <a:rPr lang="zh-CN" altLang="en-US" sz="1200" dirty="0" smtClean="0">
                <a:latin typeface="宋体" charset="-122"/>
                <a:ea typeface="宋体" charset="-122"/>
              </a:rPr>
              <a:t>运行系统捕捉，由</a:t>
            </a:r>
            <a:r>
              <a:rPr lang="en-US" altLang="zh-CN" sz="1200" dirty="0" smtClean="0">
                <a:latin typeface="宋体" charset="-122"/>
                <a:ea typeface="宋体" charset="-122"/>
              </a:rPr>
              <a:t>Java</a:t>
            </a:r>
            <a:r>
              <a:rPr lang="zh-CN" altLang="en-US" sz="1200" dirty="0" smtClean="0">
                <a:latin typeface="宋体" charset="-122"/>
                <a:ea typeface="宋体" charset="-122"/>
              </a:rPr>
              <a:t>运行系统进行相应处理。一般来说，在设计程序过程中，如果能够预测程序中可能发生的异常，则应在程序中给出处理代码。而不交给</a:t>
            </a:r>
            <a:r>
              <a:rPr lang="en-US" altLang="zh-CN" sz="1200" dirty="0" smtClean="0">
                <a:latin typeface="宋体" charset="-122"/>
                <a:ea typeface="宋体" charset="-122"/>
              </a:rPr>
              <a:t>Java</a:t>
            </a:r>
            <a:r>
              <a:rPr lang="zh-CN" altLang="en-US" sz="1200" dirty="0" smtClean="0">
                <a:latin typeface="宋体" charset="-122"/>
                <a:ea typeface="宋体" charset="-122"/>
              </a:rPr>
              <a:t>运行系统处理，对于程序中那些不能预测的异常，可交给</a:t>
            </a:r>
            <a:r>
              <a:rPr lang="en-US" altLang="zh-CN" sz="1200" dirty="0" smtClean="0">
                <a:latin typeface="宋体" charset="-122"/>
                <a:ea typeface="宋体" charset="-122"/>
              </a:rPr>
              <a:t>Java</a:t>
            </a:r>
            <a:r>
              <a:rPr lang="zh-CN" altLang="en-US" sz="1200" dirty="0" smtClean="0">
                <a:latin typeface="宋体" charset="-122"/>
                <a:ea typeface="宋体" charset="-122"/>
              </a:rPr>
              <a:t>运行系统处理。</a:t>
            </a:r>
            <a:endParaRPr lang="en-US" altLang="zh-CN" sz="1200" dirty="0" smtClean="0">
              <a:latin typeface="宋体" charset="-122"/>
              <a:ea typeface="宋体" charset="-122"/>
            </a:endParaRPr>
          </a:p>
          <a:p>
            <a:endParaRPr lang="en-US" altLang="zh-CN" sz="1200" dirty="0" smtClean="0">
              <a:latin typeface="宋体" charset="-122"/>
              <a:ea typeface="宋体" charset="-122"/>
            </a:endParaRPr>
          </a:p>
          <a:p>
            <a:r>
              <a:rPr lang="zh-CN" altLang="en-US" sz="1200" dirty="0" smtClean="0">
                <a:latin typeface="宋体" charset="-122"/>
                <a:ea typeface="宋体" charset="-122"/>
              </a:rPr>
              <a:t>我们来看下</a:t>
            </a:r>
            <a:r>
              <a:rPr lang="en-US" altLang="zh-CN" sz="1200" dirty="0" smtClean="0">
                <a:solidFill>
                  <a:srgbClr val="008000"/>
                </a:solidFill>
                <a:latin typeface="宋体" charset="-122"/>
                <a:ea typeface="宋体" charset="-122"/>
              </a:rPr>
              <a:t>try </a:t>
            </a:r>
            <a:r>
              <a:rPr lang="en-US" altLang="zh-CN" sz="1200" dirty="0" smtClean="0">
                <a:solidFill>
                  <a:srgbClr val="000000"/>
                </a:solidFill>
                <a:latin typeface="宋体" charset="-122"/>
                <a:ea typeface="宋体" charset="-122"/>
              </a:rPr>
              <a:t>- </a:t>
            </a:r>
            <a:r>
              <a:rPr lang="en-US" altLang="zh-CN" sz="1200" dirty="0" smtClean="0">
                <a:solidFill>
                  <a:srgbClr val="008000"/>
                </a:solidFill>
                <a:latin typeface="宋体" charset="-122"/>
                <a:ea typeface="宋体" charset="-122"/>
              </a:rPr>
              <a:t>catch</a:t>
            </a:r>
            <a:r>
              <a:rPr lang="zh-CN" altLang="en-US" sz="1200" dirty="0" smtClean="0">
                <a:solidFill>
                  <a:srgbClr val="000000"/>
                </a:solidFill>
                <a:latin typeface="宋体" charset="-122"/>
                <a:ea typeface="宋体" charset="-122"/>
              </a:rPr>
              <a:t>语句块的格式</a:t>
            </a:r>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21</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en-US" altLang="zh-CN" dirty="0" smtClean="0">
                <a:ea typeface="宋体" charset="-122"/>
              </a:rPr>
              <a:t>try-catch- finally </a:t>
            </a:r>
            <a:r>
              <a:rPr lang="zh-CN" altLang="en-US" dirty="0" smtClean="0">
                <a:ea typeface="宋体" charset="-122"/>
              </a:rPr>
              <a:t>语句的结构使正常执行的语句与异常处理的语句分离，增强了程序的可读性。</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下面我们先看下</a:t>
            </a:r>
            <a:r>
              <a:rPr lang="en-US" altLang="zh-CN" dirty="0" smtClean="0">
                <a:ea typeface="宋体" charset="-122"/>
              </a:rPr>
              <a:t>try-catch-finally</a:t>
            </a:r>
            <a:r>
              <a:rPr lang="zh-CN" altLang="en-US" dirty="0" smtClean="0">
                <a:ea typeface="宋体" charset="-122"/>
              </a:rPr>
              <a:t>结构的注意事项。</a:t>
            </a:r>
          </a:p>
        </p:txBody>
      </p:sp>
    </p:spTree>
    <p:extLst>
      <p:ext uri="{BB962C8B-B14F-4D97-AF65-F5344CB8AC3E}">
        <p14:creationId xmlns:p14="http://schemas.microsoft.com/office/powerpoint/2010/main" xmlns="" val="1453597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22</a:t>
            </a:fld>
            <a:endParaRPr lang="en-US" altLang="zh-CN" b="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r>
              <a:rPr lang="zh-CN" altLang="en-US" dirty="0" smtClean="0"/>
              <a:t>若一个程序必须捕捉多个异常，则需要多个</a:t>
            </a:r>
            <a:r>
              <a:rPr lang="en-US" altLang="zh-CN" sz="1200" dirty="0" smtClean="0">
                <a:solidFill>
                  <a:srgbClr val="C00000"/>
                </a:solidFill>
                <a:effectLst>
                  <a:outerShdw blurRad="38100" dist="38100" dir="2700000" algn="tl">
                    <a:srgbClr val="000000">
                      <a:alpha val="43137"/>
                    </a:srgbClr>
                  </a:outerShdw>
                </a:effectLst>
                <a:ea typeface="宋体" panose="02010600030101010101" pitchFamily="2" charset="-122"/>
              </a:rPr>
              <a:t>try- catch-finally</a:t>
            </a:r>
            <a:r>
              <a:rPr lang="zh-CN" altLang="en-US" sz="1200" dirty="0" smtClean="0">
                <a:solidFill>
                  <a:srgbClr val="000000"/>
                </a:solidFill>
                <a:ea typeface="宋体" panose="02010600030101010101" pitchFamily="2" charset="-122"/>
              </a:rPr>
              <a:t>语句块。</a:t>
            </a:r>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23</a:t>
            </a:fld>
            <a:endParaRPr lang="en-US" altLang="zh-CN" b="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marL="339725" indent="-339725"/>
            <a:r>
              <a:rPr lang="zh-CN" altLang="en-US" dirty="0" smtClean="0">
                <a:ea typeface="宋体" charset="-122"/>
              </a:rPr>
              <a:t>当</a:t>
            </a:r>
            <a:r>
              <a:rPr lang="en-US" altLang="zh-CN" dirty="0" smtClean="0">
                <a:ea typeface="宋体" charset="-122"/>
              </a:rPr>
              <a:t>Java</a:t>
            </a:r>
            <a:r>
              <a:rPr lang="zh-CN" altLang="en-US" dirty="0" smtClean="0">
                <a:ea typeface="宋体" charset="-122"/>
              </a:rPr>
              <a:t>提供的异常类不能满足需要时，</a:t>
            </a:r>
            <a:r>
              <a:rPr lang="zh-CN" altLang="en-US" dirty="0" smtClean="0">
                <a:solidFill>
                  <a:schemeClr val="accent2"/>
                </a:solidFill>
                <a:ea typeface="宋体" charset="-122"/>
              </a:rPr>
              <a:t>程序需要对自己抛出的异常类进行特殊处理</a:t>
            </a:r>
            <a:r>
              <a:rPr lang="zh-CN" altLang="en-US" dirty="0" smtClean="0">
                <a:ea typeface="宋体" charset="-122"/>
              </a:rPr>
              <a:t>，则</a:t>
            </a:r>
            <a:r>
              <a:rPr lang="zh-CN" altLang="en-US" dirty="0" smtClean="0">
                <a:solidFill>
                  <a:srgbClr val="F0312C"/>
                </a:solidFill>
                <a:ea typeface="宋体" charset="-122"/>
              </a:rPr>
              <a:t>可以自定义异常类。</a:t>
            </a:r>
            <a:endParaRPr lang="en-US" altLang="zh-CN" dirty="0" smtClean="0">
              <a:solidFill>
                <a:srgbClr val="F0312C"/>
              </a:solidFill>
              <a:ea typeface="宋体" charset="-122"/>
            </a:endParaRPr>
          </a:p>
          <a:p>
            <a:pPr marL="339725" indent="-339725"/>
            <a:endParaRPr lang="en-US" altLang="zh-CN" dirty="0" smtClean="0">
              <a:solidFill>
                <a:srgbClr val="F0312C"/>
              </a:solidFill>
              <a:ea typeface="宋体" charset="-122"/>
            </a:endParaRPr>
          </a:p>
          <a:p>
            <a:pPr marL="339725" indent="-339725"/>
            <a:r>
              <a:rPr lang="zh-CN" altLang="en-US" dirty="0" smtClean="0">
                <a:solidFill>
                  <a:srgbClr val="F0312C"/>
                </a:solidFill>
                <a:ea typeface="宋体" charset="-122"/>
              </a:rPr>
              <a:t>下面我们来学习编写自定义异常的步骤</a:t>
            </a:r>
            <a:endParaRPr lang="en-US" altLang="zh-CN" dirty="0" smtClean="0">
              <a:solidFill>
                <a:srgbClr val="F0312C"/>
              </a:solidFill>
              <a:ea typeface="宋体" charset="-122"/>
            </a:endParaRP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25</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endParaRPr lang="zh-CN" altLang="en-US" dirty="0" smtClean="0">
              <a:ea typeface="宋体" charset="-122"/>
            </a:endParaRPr>
          </a:p>
        </p:txBody>
      </p:sp>
    </p:spTree>
    <p:extLst>
      <p:ext uri="{BB962C8B-B14F-4D97-AF65-F5344CB8AC3E}">
        <p14:creationId xmlns:p14="http://schemas.microsoft.com/office/powerpoint/2010/main" xmlns="" val="14535971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26</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当我们使用自定义异常时，第一步是创建一个异常类，比如</a:t>
            </a:r>
            <a:r>
              <a:rPr lang="en-US" altLang="zh-CN" dirty="0" err="1" smtClean="0">
                <a:solidFill>
                  <a:schemeClr val="bg1"/>
                </a:solidFill>
                <a:ea typeface="宋体" charset="-122"/>
              </a:rPr>
              <a:t>MyException</a:t>
            </a:r>
            <a:endParaRPr lang="zh-CN" altLang="en-US" dirty="0" smtClean="0">
              <a:ea typeface="宋体"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27</a:t>
            </a:fld>
            <a:endParaRPr lang="en-US" altLang="zh-CN" b="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28</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3</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marL="339725" indent="-339725">
              <a:defRPr/>
            </a:pPr>
            <a:r>
              <a:rPr lang="zh-CN" altLang="en-US" dirty="0" smtClean="0">
                <a:solidFill>
                  <a:srgbClr val="FF0000"/>
                </a:solidFill>
                <a:latin typeface="仿宋_GB2312" pitchFamily="49" charset="-122"/>
                <a:ea typeface="仿宋_GB2312" pitchFamily="49" charset="-122"/>
              </a:rPr>
              <a:t>（</a:t>
            </a:r>
            <a:r>
              <a:rPr lang="en-US" altLang="zh-CN" dirty="0" smtClean="0">
                <a:solidFill>
                  <a:srgbClr val="FF0000"/>
                </a:solidFill>
                <a:latin typeface="仿宋_GB2312" pitchFamily="49" charset="-122"/>
                <a:ea typeface="仿宋_GB2312" pitchFamily="49" charset="-122"/>
              </a:rPr>
              <a:t>1</a:t>
            </a:r>
            <a:r>
              <a:rPr lang="zh-CN" altLang="en-US" dirty="0" smtClean="0">
                <a:solidFill>
                  <a:srgbClr val="FF0000"/>
                </a:solidFill>
                <a:latin typeface="仿宋_GB2312" pitchFamily="49" charset="-122"/>
                <a:ea typeface="仿宋_GB2312" pitchFamily="49" charset="-122"/>
              </a:rPr>
              <a:t>）编译错误</a:t>
            </a:r>
            <a:r>
              <a:rPr lang="zh-CN" altLang="en-US" dirty="0" smtClean="0"/>
              <a:t>是由于没有遵循</a:t>
            </a:r>
            <a:r>
              <a:rPr lang="en-US" altLang="zh-CN" dirty="0" smtClean="0"/>
              <a:t>Java</a:t>
            </a:r>
            <a:r>
              <a:rPr lang="zh-CN" altLang="en-US" dirty="0" smtClean="0"/>
              <a:t>语言的语法规则而产生的，</a:t>
            </a:r>
            <a:r>
              <a:rPr lang="zh-CN" altLang="en-US" dirty="0" smtClean="0">
                <a:solidFill>
                  <a:srgbClr val="FF0000"/>
                </a:solidFill>
              </a:rPr>
              <a:t>例如：</a:t>
            </a:r>
            <a:r>
              <a:rPr lang="zh-CN" altLang="en-US" dirty="0" smtClean="0"/>
              <a:t>标识符未声明、表达式中运算符与操作数类型不兼容、语句末尾缺少分号等。这种错误在编译阶段可以被</a:t>
            </a:r>
            <a:r>
              <a:rPr lang="en-US" altLang="zh-CN" dirty="0" smtClean="0"/>
              <a:t>JAVA</a:t>
            </a:r>
            <a:r>
              <a:rPr lang="zh-CN" altLang="en-US" dirty="0" smtClean="0"/>
              <a:t>编译器排除。</a:t>
            </a:r>
          </a:p>
          <a:p>
            <a:pPr>
              <a:spcBef>
                <a:spcPct val="20000"/>
              </a:spcBef>
              <a:defRPr/>
            </a:pPr>
            <a:r>
              <a:rPr lang="zh-CN" altLang="en-US" dirty="0" smtClean="0">
                <a:solidFill>
                  <a:srgbClr val="FF0000"/>
                </a:solidFill>
                <a:latin typeface="仿宋_GB2312" pitchFamily="49" charset="-122"/>
                <a:ea typeface="仿宋_GB2312" pitchFamily="49" charset="-122"/>
              </a:rPr>
              <a:t>（</a:t>
            </a:r>
            <a:r>
              <a:rPr lang="en-US" altLang="zh-CN" dirty="0" smtClean="0">
                <a:solidFill>
                  <a:srgbClr val="FF0000"/>
                </a:solidFill>
                <a:latin typeface="仿宋_GB2312" pitchFamily="49" charset="-122"/>
                <a:ea typeface="仿宋_GB2312" pitchFamily="49" charset="-122"/>
              </a:rPr>
              <a:t>2</a:t>
            </a:r>
            <a:r>
              <a:rPr lang="zh-CN" altLang="en-US" dirty="0" smtClean="0">
                <a:solidFill>
                  <a:srgbClr val="FF0000"/>
                </a:solidFill>
                <a:latin typeface="仿宋_GB2312" pitchFamily="49" charset="-122"/>
                <a:ea typeface="仿宋_GB2312" pitchFamily="49" charset="-122"/>
              </a:rPr>
              <a:t>）逻辑错误</a:t>
            </a:r>
            <a:r>
              <a:rPr lang="zh-CN" altLang="en-US" dirty="0" smtClean="0"/>
              <a:t>是指程序编译正常，也能运行，但结果不是人们所期待的。</a:t>
            </a:r>
            <a:endParaRPr lang="en-US" altLang="zh-CN" dirty="0" smtClean="0"/>
          </a:p>
          <a:p>
            <a:pPr marL="339725" indent="-339725">
              <a:defRPr/>
            </a:pPr>
            <a:r>
              <a:rPr lang="zh-CN" altLang="en-US" dirty="0" smtClean="0">
                <a:solidFill>
                  <a:srgbClr val="FF0000"/>
                </a:solidFill>
                <a:latin typeface="仿宋_GB2312" pitchFamily="49" charset="-122"/>
                <a:ea typeface="仿宋_GB2312" pitchFamily="49" charset="-122"/>
              </a:rPr>
              <a:t>（</a:t>
            </a:r>
            <a:r>
              <a:rPr lang="en-US" altLang="zh-CN" dirty="0" smtClean="0">
                <a:solidFill>
                  <a:srgbClr val="FF0000"/>
                </a:solidFill>
                <a:latin typeface="仿宋_GB2312" pitchFamily="49" charset="-122"/>
                <a:ea typeface="仿宋_GB2312" pitchFamily="49" charset="-122"/>
              </a:rPr>
              <a:t>3</a:t>
            </a:r>
            <a:r>
              <a:rPr lang="zh-CN" altLang="en-US" dirty="0" smtClean="0">
                <a:solidFill>
                  <a:srgbClr val="FF0000"/>
                </a:solidFill>
                <a:latin typeface="仿宋_GB2312" pitchFamily="49" charset="-122"/>
                <a:ea typeface="仿宋_GB2312" pitchFamily="49" charset="-122"/>
              </a:rPr>
              <a:t>）运行时错误</a:t>
            </a:r>
            <a:r>
              <a:rPr lang="zh-CN" altLang="en-US" dirty="0" smtClean="0"/>
              <a:t>是指程序运行过程中出现了一个不可能执行的操作，</a:t>
            </a:r>
            <a:r>
              <a:rPr lang="zh-CN" altLang="en-US" dirty="0" smtClean="0">
                <a:solidFill>
                  <a:srgbClr val="FF0000"/>
                </a:solidFill>
              </a:rPr>
              <a:t>例如：</a:t>
            </a:r>
            <a:r>
              <a:rPr lang="zh-CN" altLang="en-US" dirty="0" smtClean="0"/>
              <a:t>输入数据格式错、除数为</a:t>
            </a:r>
            <a:r>
              <a:rPr lang="en-US" altLang="zh-CN" dirty="0" smtClean="0"/>
              <a:t>0</a:t>
            </a:r>
            <a:r>
              <a:rPr lang="zh-CN" altLang="en-US" dirty="0" smtClean="0"/>
              <a:t>错、给变量赋予超出其范围的值等。</a:t>
            </a:r>
          </a:p>
          <a:p>
            <a:pPr>
              <a:spcBef>
                <a:spcPct val="20000"/>
              </a:spcBef>
              <a:defRPr/>
            </a:pPr>
            <a:r>
              <a:rPr lang="en-US" altLang="zh-CN" dirty="0" smtClean="0"/>
              <a:t>     </a:t>
            </a:r>
            <a:r>
              <a:rPr lang="zh-CN" altLang="en-US" dirty="0" smtClean="0"/>
              <a:t>有时逻辑错误也能引起运行时错误。</a:t>
            </a:r>
            <a:endParaRPr lang="en-US" altLang="zh-CN" dirty="0" smtClean="0"/>
          </a:p>
          <a:p>
            <a:pPr>
              <a:spcBef>
                <a:spcPct val="20000"/>
              </a:spcBef>
              <a:defRPr/>
            </a:pPr>
            <a:endParaRPr lang="en-US" altLang="zh-CN" dirty="0" smtClean="0"/>
          </a:p>
          <a:p>
            <a:pPr>
              <a:spcBef>
                <a:spcPct val="20000"/>
              </a:spcBef>
              <a:defRPr/>
            </a:pPr>
            <a:r>
              <a:rPr lang="zh-CN" altLang="en-US" dirty="0" smtClean="0"/>
              <a:t>那异常到底针对的是哪种程序错误呢？我们来看下异常的定义：</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30</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31</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smtClean="0">
                <a:solidFill>
                  <a:srgbClr val="000000"/>
                </a:solidFill>
                <a:ea typeface="宋体" panose="02010600030101010101" pitchFamily="2" charset="-122"/>
              </a:rPr>
              <a:t>main</a:t>
            </a:r>
            <a:r>
              <a:rPr lang="zh-CN" altLang="en-US" sz="1200" dirty="0" smtClean="0">
                <a:solidFill>
                  <a:srgbClr val="000000"/>
                </a:solidFill>
                <a:ea typeface="宋体" panose="02010600030101010101" pitchFamily="2" charset="-122"/>
              </a:rPr>
              <a:t>（）方法中必须要有</a:t>
            </a:r>
            <a:r>
              <a:rPr lang="en-US" altLang="zh-CN" sz="1200" dirty="0" smtClean="0">
                <a:solidFill>
                  <a:srgbClr val="C00000"/>
                </a:solidFill>
                <a:effectLst>
                  <a:outerShdw blurRad="38100" dist="38100" dir="2700000" algn="tl">
                    <a:srgbClr val="000000">
                      <a:alpha val="43137"/>
                    </a:srgbClr>
                  </a:outerShdw>
                </a:effectLst>
                <a:ea typeface="宋体" panose="02010600030101010101" pitchFamily="2" charset="-122"/>
              </a:rPr>
              <a:t>try- catch-finally</a:t>
            </a:r>
            <a:r>
              <a:rPr lang="zh-CN" altLang="en-US" sz="1200" dirty="0" smtClean="0">
                <a:solidFill>
                  <a:srgbClr val="000000"/>
                </a:solidFill>
                <a:ea typeface="宋体" panose="02010600030101010101" pitchFamily="2" charset="-122"/>
              </a:rPr>
              <a:t>语句块</a:t>
            </a:r>
            <a:endParaRPr lang="zh-CN" altLang="en-US" dirty="0"/>
          </a:p>
        </p:txBody>
      </p:sp>
      <p:sp>
        <p:nvSpPr>
          <p:cNvPr id="4" name="灯片编号占位符 3"/>
          <p:cNvSpPr>
            <a:spLocks noGrp="1"/>
          </p:cNvSpPr>
          <p:nvPr>
            <p:ph type="sldNum" sz="quarter" idx="10"/>
          </p:nvPr>
        </p:nvSpPr>
        <p:spPr/>
        <p:txBody>
          <a:bodyPr/>
          <a:lstStyle/>
          <a:p>
            <a:pPr>
              <a:defRPr/>
            </a:pPr>
            <a:fld id="{771E443A-DDB4-424F-AD02-EE58CDCED874}" type="slidenum">
              <a:rPr lang="zh-CN" altLang="en-US" smtClean="0"/>
              <a:pPr>
                <a:defRPr/>
              </a:pPr>
              <a:t>33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4</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5</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a:t>
            </a:r>
            <a:r>
              <a:rPr lang="en-US" altLang="zh-CN" dirty="0" smtClean="0">
                <a:ea typeface="宋体" charset="-122"/>
              </a:rPr>
              <a:t>1</a:t>
            </a:r>
            <a:r>
              <a:rPr lang="zh-CN" altLang="en-US" dirty="0" smtClean="0">
                <a:ea typeface="宋体" charset="-122"/>
              </a:rPr>
              <a:t>）这类异常不在程序员程序的控制之内，也不需要程序员自己处理这类异常；</a:t>
            </a:r>
            <a:endParaRPr lang="en-US" altLang="zh-CN" dirty="0" smtClean="0">
              <a:ea typeface="宋体" charset="-122"/>
            </a:endParaRPr>
          </a:p>
          <a:p>
            <a:r>
              <a:rPr lang="zh-CN" altLang="en-US" dirty="0" smtClean="0">
                <a:ea typeface="宋体" charset="-122"/>
              </a:rPr>
              <a:t>（</a:t>
            </a:r>
            <a:r>
              <a:rPr lang="en-US" altLang="zh-CN" dirty="0" smtClean="0">
                <a:ea typeface="宋体" charset="-122"/>
              </a:rPr>
              <a:t>2</a:t>
            </a:r>
            <a:r>
              <a:rPr lang="zh-CN" altLang="en-US" dirty="0" smtClean="0">
                <a:ea typeface="宋体" charset="-122"/>
              </a:rPr>
              <a:t>）</a:t>
            </a:r>
            <a:r>
              <a:rPr lang="en-US" altLang="zh-CN" dirty="0" smtClean="0">
                <a:ea typeface="宋体" charset="-122"/>
              </a:rPr>
              <a:t>JAVA</a:t>
            </a:r>
            <a:r>
              <a:rPr lang="zh-CN" altLang="en-US" dirty="0" smtClean="0">
                <a:ea typeface="宋体" charset="-122"/>
              </a:rPr>
              <a:t>预定义了</a:t>
            </a:r>
            <a:r>
              <a:rPr lang="en-US" altLang="zh-CN" dirty="0" smtClean="0">
                <a:solidFill>
                  <a:srgbClr val="FF9933"/>
                </a:solidFill>
                <a:ea typeface="宋体" charset="-122"/>
              </a:rPr>
              <a:t>Exception</a:t>
            </a:r>
            <a:r>
              <a:rPr lang="zh-CN" altLang="en-US" dirty="0" smtClean="0">
                <a:ea typeface="宋体" charset="-122"/>
              </a:rPr>
              <a:t>类来处理这些标准异常，比如：以零为除数的除法，访问数组下标范围以外的数组元素，访问空对象内的信息等等。这种做法简化了代码的编写，提高了效率，代码重用率高。</a:t>
            </a:r>
            <a:endParaRPr lang="en-US" altLang="zh-CN" dirty="0" smtClean="0">
              <a:ea typeface="宋体" charset="-122"/>
            </a:endParaRPr>
          </a:p>
          <a:p>
            <a:r>
              <a:rPr lang="zh-CN" altLang="en-US" dirty="0" smtClean="0">
                <a:ea typeface="宋体" charset="-122"/>
              </a:rPr>
              <a:t>（</a:t>
            </a:r>
            <a:r>
              <a:rPr lang="en-US" altLang="zh-CN" dirty="0" smtClean="0">
                <a:ea typeface="宋体" charset="-122"/>
              </a:rPr>
              <a:t>3</a:t>
            </a:r>
            <a:r>
              <a:rPr lang="zh-CN" altLang="en-US" dirty="0" smtClean="0">
                <a:ea typeface="宋体" charset="-122"/>
              </a:rPr>
              <a:t>）允许程序员自己编写特殊的异常处理程序，以满足更独特的需要 </a:t>
            </a:r>
            <a:endParaRPr lang="en-US" altLang="zh-CN" dirty="0" smtClean="0">
              <a:ea typeface="宋体" charset="-122"/>
            </a:endParaRPr>
          </a:p>
          <a:p>
            <a:endParaRPr lang="en-US" altLang="zh-CN" dirty="0" smtClean="0">
              <a:ea typeface="宋体" charset="-122"/>
            </a:endParaRPr>
          </a:p>
          <a:p>
            <a:r>
              <a:rPr lang="zh-CN" altLang="en-US" dirty="0" smtClean="0">
                <a:ea typeface="宋体" charset="-122"/>
              </a:rPr>
              <a:t>下面我们就先了解一下</a:t>
            </a:r>
            <a:r>
              <a:rPr lang="en-US" altLang="zh-CN" dirty="0" smtClean="0">
                <a:ea typeface="宋体" charset="-122"/>
              </a:rPr>
              <a:t>JAVA</a:t>
            </a:r>
            <a:r>
              <a:rPr lang="zh-CN" altLang="en-US" dirty="0" smtClean="0">
                <a:ea typeface="宋体" charset="-122"/>
              </a:rPr>
              <a:t>预定义的标准异常类。</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6</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dirty="0" smtClean="0">
                <a:ea typeface="宋体" charset="-122"/>
              </a:rPr>
              <a:t>Java</a:t>
            </a:r>
            <a:r>
              <a:rPr lang="zh-CN" altLang="en-US" dirty="0" smtClean="0">
                <a:latin typeface="宋体" charset="-122"/>
                <a:ea typeface="宋体" charset="-122"/>
              </a:rPr>
              <a:t>运用面向对象的方法进行异常处理，把各种不同的异常进行分类，并提供了良好的接口。这种机制为复杂程序提供了强有力的控制方式。同时这些异常代码与</a:t>
            </a:r>
            <a:r>
              <a:rPr lang="zh-CN" altLang="en-US" dirty="0" smtClean="0">
                <a:ea typeface="宋体" charset="-122"/>
              </a:rPr>
              <a:t>“</a:t>
            </a:r>
            <a:r>
              <a:rPr lang="zh-CN" altLang="en-US" dirty="0" smtClean="0">
                <a:latin typeface="宋体" charset="-122"/>
                <a:ea typeface="宋体" charset="-122"/>
              </a:rPr>
              <a:t>常规</a:t>
            </a:r>
            <a:r>
              <a:rPr lang="zh-CN" altLang="en-US" dirty="0" smtClean="0">
                <a:ea typeface="宋体" charset="-122"/>
              </a:rPr>
              <a:t>”</a:t>
            </a:r>
            <a:r>
              <a:rPr lang="zh-CN" altLang="en-US" dirty="0" smtClean="0">
                <a:latin typeface="宋体" charset="-122"/>
                <a:ea typeface="宋体" charset="-122"/>
              </a:rPr>
              <a:t>代码的分离，增强了程序的可读性，编写程序时也显得更为灵活。</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pPr algn="just">
              <a:buClr>
                <a:schemeClr val="accent1"/>
              </a:buClr>
              <a:buFont typeface="Wingdings" pitchFamily="2" charset="2"/>
              <a:buChar char="u"/>
            </a:pPr>
            <a:r>
              <a:rPr lang="en-US" altLang="zh-CN" dirty="0" err="1" smtClean="0">
                <a:solidFill>
                  <a:srgbClr val="FF0000"/>
                </a:solidFill>
                <a:latin typeface="仿宋_GB2312" pitchFamily="49" charset="-122"/>
                <a:ea typeface="仿宋_GB2312" pitchFamily="49" charset="-122"/>
              </a:rPr>
              <a:t>Throwable</a:t>
            </a:r>
            <a:r>
              <a:rPr lang="zh-CN" altLang="en-US" dirty="0" smtClean="0">
                <a:solidFill>
                  <a:srgbClr val="FF0000"/>
                </a:solidFill>
                <a:latin typeface="仿宋_GB2312" pitchFamily="49" charset="-122"/>
                <a:ea typeface="仿宋_GB2312" pitchFamily="49" charset="-122"/>
              </a:rPr>
              <a:t>类</a:t>
            </a:r>
            <a:r>
              <a:rPr lang="zh-CN" altLang="en-US" dirty="0" smtClean="0">
                <a:latin typeface="仿宋_GB2312" pitchFamily="49" charset="-122"/>
                <a:ea typeface="仿宋_GB2312" pitchFamily="49" charset="-122"/>
              </a:rPr>
              <a:t>有两个直接子类： </a:t>
            </a:r>
            <a:r>
              <a:rPr lang="en-US" altLang="zh-CN" dirty="0" smtClean="0">
                <a:solidFill>
                  <a:srgbClr val="FF0000"/>
                </a:solidFill>
                <a:latin typeface="仿宋_GB2312" pitchFamily="49" charset="-122"/>
                <a:ea typeface="仿宋_GB2312" pitchFamily="49" charset="-122"/>
              </a:rPr>
              <a:t>Error</a:t>
            </a:r>
            <a:r>
              <a:rPr lang="zh-CN" altLang="en-US" dirty="0" smtClean="0">
                <a:latin typeface="仿宋_GB2312" pitchFamily="49" charset="-122"/>
                <a:ea typeface="仿宋_GB2312" pitchFamily="49" charset="-122"/>
              </a:rPr>
              <a:t>（致命错误） 和</a:t>
            </a:r>
            <a:r>
              <a:rPr lang="en-US" altLang="zh-CN" dirty="0" smtClean="0">
                <a:solidFill>
                  <a:srgbClr val="FF0000"/>
                </a:solidFill>
                <a:latin typeface="仿宋_GB2312" pitchFamily="49" charset="-122"/>
                <a:ea typeface="仿宋_GB2312" pitchFamily="49" charset="-122"/>
              </a:rPr>
              <a:t>Exception</a:t>
            </a:r>
            <a:r>
              <a:rPr lang="zh-CN" altLang="en-US" dirty="0" smtClean="0">
                <a:latin typeface="仿宋_GB2312" pitchFamily="49" charset="-122"/>
                <a:ea typeface="仿宋_GB2312" pitchFamily="49" charset="-122"/>
              </a:rPr>
              <a:t>（异常）。</a:t>
            </a:r>
          </a:p>
          <a:p>
            <a:pPr algn="just">
              <a:buClr>
                <a:schemeClr val="accent1"/>
              </a:buClr>
              <a:buFont typeface="Wingdings" pitchFamily="2" charset="2"/>
              <a:buChar char="u"/>
            </a:pPr>
            <a:r>
              <a:rPr lang="en-US" altLang="zh-CN" dirty="0" smtClean="0">
                <a:solidFill>
                  <a:srgbClr val="FF0000"/>
                </a:solidFill>
                <a:latin typeface="仿宋_GB2312" pitchFamily="49" charset="-122"/>
                <a:ea typeface="仿宋_GB2312" pitchFamily="49" charset="-122"/>
              </a:rPr>
              <a:t>Error</a:t>
            </a:r>
            <a:r>
              <a:rPr lang="zh-CN" altLang="en-US" dirty="0" smtClean="0">
                <a:solidFill>
                  <a:srgbClr val="FF0000"/>
                </a:solidFill>
                <a:latin typeface="仿宋_GB2312" pitchFamily="49" charset="-122"/>
                <a:ea typeface="仿宋_GB2312" pitchFamily="49" charset="-122"/>
              </a:rPr>
              <a:t>类型</a:t>
            </a:r>
            <a:r>
              <a:rPr lang="zh-CN" altLang="en-US" dirty="0" smtClean="0">
                <a:latin typeface="仿宋_GB2312" pitchFamily="49" charset="-122"/>
                <a:ea typeface="仿宋_GB2312" pitchFamily="49" charset="-122"/>
              </a:rPr>
              <a:t>的异常与</a:t>
            </a:r>
            <a:r>
              <a:rPr lang="en-US" altLang="zh-CN" dirty="0" smtClean="0">
                <a:latin typeface="仿宋_GB2312" pitchFamily="49" charset="-122"/>
                <a:ea typeface="仿宋_GB2312" pitchFamily="49" charset="-122"/>
              </a:rPr>
              <a:t>JAVA</a:t>
            </a:r>
            <a:r>
              <a:rPr lang="zh-CN" altLang="en-US" dirty="0" smtClean="0">
                <a:latin typeface="仿宋_GB2312" pitchFamily="49" charset="-122"/>
                <a:ea typeface="仿宋_GB2312" pitchFamily="49" charset="-122"/>
              </a:rPr>
              <a:t>虚拟机本身发生的错误有关，这类异常由</a:t>
            </a:r>
            <a:r>
              <a:rPr lang="en-US" altLang="zh-CN" dirty="0" smtClean="0">
                <a:latin typeface="仿宋_GB2312" pitchFamily="49" charset="-122"/>
                <a:ea typeface="仿宋_GB2312" pitchFamily="49" charset="-122"/>
              </a:rPr>
              <a:t>java</a:t>
            </a:r>
            <a:r>
              <a:rPr lang="zh-CN" altLang="en-US" dirty="0" smtClean="0">
                <a:latin typeface="仿宋_GB2312" pitchFamily="49" charset="-122"/>
                <a:ea typeface="仿宋_GB2312" pitchFamily="49" charset="-122"/>
              </a:rPr>
              <a:t>直接处理，用户程序一般不能太做什么，只能等待系统通知用户关闭程序。</a:t>
            </a:r>
          </a:p>
          <a:p>
            <a:pPr algn="just">
              <a:buClr>
                <a:schemeClr val="accent1"/>
              </a:buClr>
              <a:buFont typeface="Wingdings" pitchFamily="2" charset="2"/>
              <a:buChar char="u"/>
            </a:pPr>
            <a:r>
              <a:rPr lang="zh-CN" altLang="en-US" dirty="0" smtClean="0">
                <a:latin typeface="仿宋_GB2312" pitchFamily="49" charset="-122"/>
                <a:ea typeface="仿宋_GB2312" pitchFamily="49" charset="-122"/>
              </a:rPr>
              <a:t>用户程序产生的错误由</a:t>
            </a:r>
            <a:r>
              <a:rPr lang="en-US" altLang="zh-CN" dirty="0" smtClean="0">
                <a:solidFill>
                  <a:srgbClr val="FF0000"/>
                </a:solidFill>
                <a:latin typeface="仿宋_GB2312" pitchFamily="49" charset="-122"/>
                <a:ea typeface="仿宋_GB2312" pitchFamily="49" charset="-122"/>
              </a:rPr>
              <a:t>Exception</a:t>
            </a:r>
            <a:r>
              <a:rPr lang="zh-CN" altLang="en-US" dirty="0" smtClean="0">
                <a:latin typeface="仿宋_GB2312" pitchFamily="49" charset="-122"/>
                <a:ea typeface="仿宋_GB2312" pitchFamily="49" charset="-122"/>
              </a:rPr>
              <a:t>的子类表示。用户程序应该处理这类异常。</a:t>
            </a:r>
            <a:endParaRPr lang="en-US" altLang="zh-CN" dirty="0" smtClean="0">
              <a:latin typeface="仿宋_GB2312" pitchFamily="49" charset="-122"/>
              <a:ea typeface="仿宋_GB2312" pitchFamily="49" charset="-122"/>
            </a:endParaRPr>
          </a:p>
          <a:p>
            <a:pPr algn="just">
              <a:buClr>
                <a:schemeClr val="accent1"/>
              </a:buClr>
              <a:buFont typeface="Wingdings" pitchFamily="2" charset="2"/>
              <a:buChar char="u"/>
            </a:pPr>
            <a:endParaRPr lang="en-US" altLang="zh-CN" dirty="0" smtClean="0">
              <a:latin typeface="仿宋_GB2312" pitchFamily="49" charset="-122"/>
              <a:ea typeface="仿宋_GB2312" pitchFamily="49" charset="-122"/>
            </a:endParaRPr>
          </a:p>
          <a:p>
            <a:pPr algn="just">
              <a:buClr>
                <a:schemeClr val="accent1"/>
              </a:buClr>
              <a:buFont typeface="Wingdings" pitchFamily="2" charset="2"/>
              <a:buNone/>
            </a:pPr>
            <a:r>
              <a:rPr lang="zh-CN" altLang="en-US" dirty="0" smtClean="0">
                <a:latin typeface="仿宋_GB2312" pitchFamily="49" charset="-122"/>
                <a:ea typeface="仿宋_GB2312" pitchFamily="49" charset="-122"/>
              </a:rPr>
              <a:t>下面我们简单了解一下</a:t>
            </a:r>
            <a:r>
              <a:rPr lang="en-US" altLang="zh-CN" dirty="0" err="1" smtClean="0">
                <a:latin typeface="仿宋_GB2312" pitchFamily="49" charset="-122"/>
                <a:ea typeface="仿宋_GB2312" pitchFamily="49" charset="-122"/>
              </a:rPr>
              <a:t>Throwable</a:t>
            </a:r>
            <a:r>
              <a:rPr lang="zh-CN" altLang="en-US" dirty="0" smtClean="0">
                <a:latin typeface="仿宋_GB2312" pitchFamily="49" charset="-122"/>
                <a:ea typeface="仿宋_GB2312" pitchFamily="49" charset="-122"/>
              </a:rPr>
              <a:t>类、</a:t>
            </a:r>
            <a:r>
              <a:rPr lang="en-US" altLang="zh-CN" dirty="0" smtClean="0">
                <a:latin typeface="仿宋_GB2312" pitchFamily="49" charset="-122"/>
                <a:ea typeface="仿宋_GB2312" pitchFamily="49" charset="-122"/>
              </a:rPr>
              <a:t>Exception</a:t>
            </a:r>
            <a:r>
              <a:rPr lang="zh-CN" altLang="en-US" dirty="0" smtClean="0">
                <a:latin typeface="仿宋_GB2312" pitchFamily="49" charset="-122"/>
                <a:ea typeface="仿宋_GB2312" pitchFamily="49" charset="-122"/>
              </a:rPr>
              <a:t>类和</a:t>
            </a:r>
            <a:r>
              <a:rPr lang="en-US" altLang="zh-CN" dirty="0" smtClean="0">
                <a:latin typeface="仿宋_GB2312" pitchFamily="49" charset="-122"/>
                <a:ea typeface="仿宋_GB2312" pitchFamily="49" charset="-122"/>
              </a:rPr>
              <a:t>Error</a:t>
            </a:r>
            <a:r>
              <a:rPr lang="zh-CN" altLang="en-US" dirty="0" smtClean="0">
                <a:latin typeface="仿宋_GB2312" pitchFamily="49" charset="-122"/>
                <a:ea typeface="仿宋_GB2312" pitchFamily="49" charset="-122"/>
              </a:rPr>
              <a:t>类。</a:t>
            </a:r>
            <a:endParaRPr lang="zh-CN" altLang="en-US" dirty="0" smtClean="0">
              <a:ea typeface="宋体" charset="-122"/>
            </a:endParaRPr>
          </a:p>
          <a:p>
            <a:endParaRPr lang="en-US" altLang="zh-CN" dirty="0"/>
          </a:p>
        </p:txBody>
      </p:sp>
      <p:sp>
        <p:nvSpPr>
          <p:cNvPr id="29700" name="灯片编号占位符 3"/>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694C2FE4-CFC3-46B2-9B9B-5F69A8466D09}" type="slidenum">
              <a:rPr lang="zh-CN" altLang="en-US" b="0" smtClean="0"/>
              <a:pPr/>
              <a:t>7</a:t>
            </a:fld>
            <a:endParaRPr lang="en-US" altLang="zh-CN" b="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D45B5C99-FCE5-4531-8D79-5B18744E56D4}" type="slidenum">
              <a:rPr lang="zh-CN" altLang="en-US" b="0" smtClean="0"/>
              <a:pPr/>
              <a:t>8</a:t>
            </a:fld>
            <a:endParaRPr lang="en-US" altLang="zh-CN" b="0"/>
          </a:p>
        </p:txBody>
      </p:sp>
      <p:sp>
        <p:nvSpPr>
          <p:cNvPr id="10243" name="Rectangle 2"/>
          <p:cNvSpPr>
            <a:spLocks noGrp="1" noRot="1" noChangeAspect="1" noChangeArrowheads="1" noTextEdit="1"/>
          </p:cNvSpPr>
          <p:nvPr>
            <p:ph type="sldImg"/>
          </p:nvPr>
        </p:nvSpPr>
        <p:spPr>
          <a:xfrm>
            <a:off x="3149600" y="514350"/>
            <a:ext cx="3429000" cy="2571750"/>
          </a:xfrm>
          <a:ln/>
        </p:spPr>
      </p:sp>
      <p:sp>
        <p:nvSpPr>
          <p:cNvPr id="1024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下面我们学习下</a:t>
            </a:r>
            <a:r>
              <a:rPr lang="en-US" altLang="zh-CN" dirty="0" err="1" smtClean="0">
                <a:ea typeface="宋体" charset="-122"/>
              </a:rPr>
              <a:t>throwable</a:t>
            </a:r>
            <a:r>
              <a:rPr lang="zh-CN" altLang="en-US" dirty="0" smtClean="0">
                <a:ea typeface="宋体" charset="-122"/>
              </a:rPr>
              <a:t>类的两种构造方法</a:t>
            </a:r>
          </a:p>
          <a:p>
            <a:pPr eaLnBrk="1" hangingPunct="1"/>
            <a:endParaRPr lang="en-US" altLang="zh-CN" dirty="0">
              <a:ea typeface="宋体" panose="02010600030101010101" pitchFamily="2" charset="-122"/>
            </a:endParaRPr>
          </a:p>
        </p:txBody>
      </p:sp>
    </p:spTree>
    <p:extLst>
      <p:ext uri="{BB962C8B-B14F-4D97-AF65-F5344CB8AC3E}">
        <p14:creationId xmlns:p14="http://schemas.microsoft.com/office/powerpoint/2010/main" xmlns="" val="30483911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864D2A57-D80C-4037-A879-2AF894EE1F54}" type="slidenum">
              <a:rPr lang="zh-CN" altLang="en-US" b="0" smtClean="0"/>
              <a:pPr/>
              <a:t>9</a:t>
            </a:fld>
            <a:endParaRPr lang="en-US" altLang="zh-CN" b="0"/>
          </a:p>
        </p:txBody>
      </p:sp>
      <p:sp>
        <p:nvSpPr>
          <p:cNvPr id="20483" name="Rectangle 2"/>
          <p:cNvSpPr>
            <a:spLocks noGrp="1" noRot="1" noChangeAspect="1" noChangeArrowheads="1" noTextEdit="1"/>
          </p:cNvSpPr>
          <p:nvPr>
            <p:ph type="sldImg"/>
          </p:nvPr>
        </p:nvSpPr>
        <p:spPr>
          <a:xfrm>
            <a:off x="3149600" y="514350"/>
            <a:ext cx="3429000" cy="2571750"/>
          </a:xfrm>
          <a:ln/>
        </p:spPr>
      </p:sp>
      <p:sp>
        <p:nvSpPr>
          <p:cNvPr id="20484" name="Rectangle 3"/>
          <p:cNvSpPr>
            <a:spLocks noGrp="1" noChangeArrowheads="1"/>
          </p:cNvSpPr>
          <p:nvPr>
            <p:ph type="body" idx="1"/>
          </p:nvPr>
        </p:nvSpPr>
        <p:spPr>
          <a:xfrm>
            <a:off x="973138" y="3257550"/>
            <a:ext cx="7778750" cy="3086100"/>
          </a:xfrm>
          <a:noFill/>
        </p:spPr>
        <p:txBody>
          <a:bodyPr/>
          <a:lstStyle/>
          <a:p>
            <a:r>
              <a:rPr lang="zh-CN" altLang="en-US" dirty="0" smtClean="0">
                <a:ea typeface="宋体" charset="-122"/>
              </a:rPr>
              <a:t>接下来，我们来学习</a:t>
            </a:r>
            <a:r>
              <a:rPr lang="en-US" altLang="zh-CN" dirty="0" err="1" smtClean="0">
                <a:ea typeface="宋体" charset="-122"/>
              </a:rPr>
              <a:t>Throwable</a:t>
            </a:r>
            <a:r>
              <a:rPr lang="zh-CN" altLang="en-US" dirty="0" smtClean="0">
                <a:ea typeface="宋体" charset="-122"/>
              </a:rPr>
              <a:t>类的主要成员方法</a:t>
            </a:r>
          </a:p>
        </p:txBody>
      </p:sp>
    </p:spTree>
    <p:extLst>
      <p:ext uri="{BB962C8B-B14F-4D97-AF65-F5344CB8AC3E}">
        <p14:creationId xmlns:p14="http://schemas.microsoft.com/office/powerpoint/2010/main" xmlns="" val="1453597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1642"/>
          <p:cNvSpPr>
            <a:spLocks noChangeArrowheads="1"/>
          </p:cNvSpPr>
          <p:nvPr/>
        </p:nvSpPr>
        <p:spPr bwMode="gray">
          <a:xfrm>
            <a:off x="3071813" y="0"/>
            <a:ext cx="1417637" cy="6858000"/>
          </a:xfrm>
          <a:prstGeom prst="rect">
            <a:avLst/>
          </a:prstGeom>
          <a:solidFill>
            <a:schemeClr val="accent2">
              <a:alpha val="70195"/>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5" name="Rectangle 1634"/>
          <p:cNvSpPr>
            <a:spLocks noChangeArrowheads="1"/>
          </p:cNvSpPr>
          <p:nvPr/>
        </p:nvSpPr>
        <p:spPr bwMode="gray">
          <a:xfrm>
            <a:off x="0" y="0"/>
            <a:ext cx="3152775" cy="6858000"/>
          </a:xfrm>
          <a:prstGeom prst="rect">
            <a:avLst/>
          </a:prstGeom>
          <a:gradFill rotWithShape="1">
            <a:gsLst>
              <a:gs pos="0">
                <a:schemeClr val="accent2"/>
              </a:gs>
              <a:gs pos="100000">
                <a:schemeClr val="accent2">
                  <a:gamma/>
                  <a:shade val="85882"/>
                  <a:invGamma/>
                </a:schemeClr>
              </a:gs>
            </a:gsLst>
            <a:lin ang="54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 name="Rectangle 1596"/>
          <p:cNvSpPr>
            <a:spLocks noChangeArrowheads="1"/>
          </p:cNvSpPr>
          <p:nvPr/>
        </p:nvSpPr>
        <p:spPr bwMode="gray">
          <a:xfrm>
            <a:off x="6902450" y="-11113"/>
            <a:ext cx="303213" cy="6858001"/>
          </a:xfrm>
          <a:prstGeom prst="rect">
            <a:avLst/>
          </a:prstGeom>
          <a:solidFill>
            <a:schemeClr val="accent2">
              <a:alpha val="30196"/>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7" name="Rectangle 1597"/>
          <p:cNvSpPr>
            <a:spLocks noChangeArrowheads="1"/>
          </p:cNvSpPr>
          <p:nvPr/>
        </p:nvSpPr>
        <p:spPr bwMode="gray">
          <a:xfrm>
            <a:off x="7158038" y="12700"/>
            <a:ext cx="227012" cy="6858000"/>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8" name="Rectangle 1592"/>
          <p:cNvSpPr>
            <a:spLocks noChangeArrowheads="1"/>
          </p:cNvSpPr>
          <p:nvPr/>
        </p:nvSpPr>
        <p:spPr bwMode="gray">
          <a:xfrm>
            <a:off x="4375150" y="0"/>
            <a:ext cx="1060450" cy="6858000"/>
          </a:xfrm>
          <a:prstGeom prst="rect">
            <a:avLst/>
          </a:prstGeom>
          <a:solidFill>
            <a:schemeClr val="accent2">
              <a:alpha val="63921"/>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9" name="Rectangle 1593"/>
          <p:cNvSpPr>
            <a:spLocks noChangeArrowheads="1"/>
          </p:cNvSpPr>
          <p:nvPr/>
        </p:nvSpPr>
        <p:spPr bwMode="gray">
          <a:xfrm>
            <a:off x="5359400" y="-17463"/>
            <a:ext cx="728663" cy="6938963"/>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 name="Rectangle 1594"/>
          <p:cNvSpPr>
            <a:spLocks noChangeArrowheads="1"/>
          </p:cNvSpPr>
          <p:nvPr/>
        </p:nvSpPr>
        <p:spPr bwMode="gray">
          <a:xfrm>
            <a:off x="6018213" y="-19050"/>
            <a:ext cx="547687" cy="6938963"/>
          </a:xfrm>
          <a:prstGeom prst="rect">
            <a:avLst/>
          </a:prstGeom>
          <a:solidFill>
            <a:schemeClr val="accent2">
              <a:alpha val="47058"/>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1" name="Rectangle 1595"/>
          <p:cNvSpPr>
            <a:spLocks noChangeArrowheads="1"/>
          </p:cNvSpPr>
          <p:nvPr/>
        </p:nvSpPr>
        <p:spPr bwMode="gray">
          <a:xfrm>
            <a:off x="6505575" y="0"/>
            <a:ext cx="446088" cy="6858000"/>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2" name="Rectangle 1622"/>
          <p:cNvSpPr>
            <a:spLocks noChangeArrowheads="1"/>
          </p:cNvSpPr>
          <p:nvPr/>
        </p:nvSpPr>
        <p:spPr bwMode="gray">
          <a:xfrm>
            <a:off x="7339013" y="52388"/>
            <a:ext cx="136525" cy="6858000"/>
          </a:xfrm>
          <a:prstGeom prst="rect">
            <a:avLst/>
          </a:prstGeom>
          <a:solidFill>
            <a:schemeClr val="accent2">
              <a:alpha val="1490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3" name="Rectangle 1623"/>
          <p:cNvSpPr>
            <a:spLocks noChangeArrowheads="1"/>
          </p:cNvSpPr>
          <p:nvPr/>
        </p:nvSpPr>
        <p:spPr bwMode="gray">
          <a:xfrm>
            <a:off x="8366125" y="20638"/>
            <a:ext cx="344488" cy="6858000"/>
          </a:xfrm>
          <a:prstGeom prst="rect">
            <a:avLst/>
          </a:prstGeom>
          <a:solidFill>
            <a:schemeClr val="accent2">
              <a:alpha val="2313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4" name="Rectangle 1624"/>
          <p:cNvSpPr>
            <a:spLocks noChangeArrowheads="1"/>
          </p:cNvSpPr>
          <p:nvPr/>
        </p:nvSpPr>
        <p:spPr bwMode="gray">
          <a:xfrm>
            <a:off x="8664575" y="0"/>
            <a:ext cx="474663" cy="6858000"/>
          </a:xfrm>
          <a:prstGeom prst="rect">
            <a:avLst/>
          </a:prstGeom>
          <a:solidFill>
            <a:schemeClr val="accent2">
              <a:alpha val="27843"/>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 name="Rectangle 1643"/>
          <p:cNvSpPr>
            <a:spLocks noChangeArrowheads="1"/>
          </p:cNvSpPr>
          <p:nvPr/>
        </p:nvSpPr>
        <p:spPr bwMode="gray">
          <a:xfrm>
            <a:off x="7953375" y="4763"/>
            <a:ext cx="136525" cy="6858000"/>
          </a:xfrm>
          <a:prstGeom prst="rect">
            <a:avLst/>
          </a:prstGeom>
          <a:solidFill>
            <a:schemeClr val="accent2">
              <a:alpha val="588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6" name="Rectangle 1644"/>
          <p:cNvSpPr>
            <a:spLocks noChangeArrowheads="1"/>
          </p:cNvSpPr>
          <p:nvPr/>
        </p:nvSpPr>
        <p:spPr bwMode="gray">
          <a:xfrm>
            <a:off x="8045450" y="4763"/>
            <a:ext cx="168275" cy="6858000"/>
          </a:xfrm>
          <a:prstGeom prst="rect">
            <a:avLst/>
          </a:prstGeom>
          <a:solidFill>
            <a:schemeClr val="accent2">
              <a:alpha val="1215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7" name="Rectangle 1645"/>
          <p:cNvSpPr>
            <a:spLocks noChangeArrowheads="1"/>
          </p:cNvSpPr>
          <p:nvPr/>
        </p:nvSpPr>
        <p:spPr bwMode="gray">
          <a:xfrm>
            <a:off x="8177213" y="-11113"/>
            <a:ext cx="230187" cy="6858001"/>
          </a:xfrm>
          <a:prstGeom prst="rect">
            <a:avLst/>
          </a:prstGeom>
          <a:solidFill>
            <a:schemeClr val="accent2">
              <a:alpha val="1803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36847" name="Rectangle 1647"/>
          <p:cNvSpPr>
            <a:spLocks noGrp="1" noChangeArrowheads="1"/>
          </p:cNvSpPr>
          <p:nvPr>
            <p:ph type="ctrTitle" sz="quarter"/>
          </p:nvPr>
        </p:nvSpPr>
        <p:spPr bwMode="gray">
          <a:xfrm>
            <a:off x="3802063" y="1314450"/>
            <a:ext cx="5105400" cy="1470025"/>
          </a:xfrm>
        </p:spPr>
        <p:txBody>
          <a:bodyPr/>
          <a:lstStyle>
            <a:lvl1pPr algn="ctr">
              <a:defRPr sz="4400"/>
            </a:lvl1pPr>
          </a:lstStyle>
          <a:p>
            <a:pPr lvl="0"/>
            <a:r>
              <a:rPr lang="zh-CN" altLang="en-US" noProof="0" dirty="0"/>
              <a:t>按一下以編輯母片標題樣式</a:t>
            </a:r>
          </a:p>
        </p:txBody>
      </p:sp>
      <p:sp>
        <p:nvSpPr>
          <p:cNvPr id="436848" name="Rectangle 1648"/>
          <p:cNvSpPr>
            <a:spLocks noGrp="1" noChangeArrowheads="1"/>
          </p:cNvSpPr>
          <p:nvPr>
            <p:ph type="subTitle" sz="quarter" idx="1"/>
          </p:nvPr>
        </p:nvSpPr>
        <p:spPr bwMode="gray">
          <a:xfrm>
            <a:off x="3810000" y="2762250"/>
            <a:ext cx="5151438" cy="757238"/>
          </a:xfrm>
        </p:spPr>
        <p:txBody>
          <a:bodyPr/>
          <a:lstStyle>
            <a:lvl1pPr marL="0" indent="0" algn="ctr">
              <a:buFont typeface="Wingdings" panose="05000000000000000000" pitchFamily="2" charset="2"/>
              <a:buNone/>
              <a:defRPr sz="2000" b="0">
                <a:solidFill>
                  <a:schemeClr val="tx1"/>
                </a:solidFill>
              </a:defRPr>
            </a:lvl1pPr>
          </a:lstStyle>
          <a:p>
            <a:pPr lvl="0"/>
            <a:r>
              <a:rPr lang="zh-CN" altLang="en-US" noProof="0"/>
              <a:t>按一下以編輯母片副標題樣式</a:t>
            </a:r>
          </a:p>
        </p:txBody>
      </p:sp>
      <p:sp>
        <p:nvSpPr>
          <p:cNvPr id="18" name="Rectangle 1650"/>
          <p:cNvSpPr>
            <a:spLocks noGrp="1" noChangeArrowheads="1"/>
          </p:cNvSpPr>
          <p:nvPr>
            <p:ph type="ftr" sz="quarter" idx="10"/>
          </p:nvPr>
        </p:nvSpPr>
        <p:spPr bwMode="gray">
          <a:xfrm>
            <a:off x="3552825" y="6534150"/>
            <a:ext cx="2895600" cy="234950"/>
          </a:xfrm>
        </p:spPr>
        <p:txBody>
          <a:bodyPr/>
          <a:lstStyle>
            <a:lvl1pPr>
              <a:defRPr/>
            </a:lvl1pPr>
          </a:lstStyle>
          <a:p>
            <a:pPr>
              <a:defRPr/>
            </a:pPr>
            <a:endParaRPr lang="en-US" altLang="zh-CN"/>
          </a:p>
        </p:txBody>
      </p:sp>
      <p:sp>
        <p:nvSpPr>
          <p:cNvPr id="19" name="Rectangle 1649"/>
          <p:cNvSpPr>
            <a:spLocks noGrp="1" noChangeArrowheads="1"/>
          </p:cNvSpPr>
          <p:nvPr>
            <p:ph type="dt" sz="quarter" idx="11"/>
          </p:nvPr>
        </p:nvSpPr>
        <p:spPr bwMode="gray">
          <a:xfrm>
            <a:off x="6900863" y="6526213"/>
            <a:ext cx="2133600" cy="274637"/>
          </a:xfrm>
        </p:spPr>
        <p:txBody>
          <a:bodyPr/>
          <a:lstStyle>
            <a:lvl1pPr>
              <a:defRPr/>
            </a:lvl1pPr>
          </a:lstStyle>
          <a:p>
            <a:pPr>
              <a:defRPr/>
            </a:pPr>
            <a:endParaRPr lang="en-US" altLang="zh-CN"/>
          </a:p>
        </p:txBody>
      </p:sp>
      <p:sp>
        <p:nvSpPr>
          <p:cNvPr id="20" name="Rectangle 1651"/>
          <p:cNvSpPr>
            <a:spLocks noGrp="1" noChangeArrowheads="1"/>
          </p:cNvSpPr>
          <p:nvPr>
            <p:ph type="sldNum" sz="quarter" idx="12"/>
          </p:nvPr>
        </p:nvSpPr>
        <p:spPr bwMode="gray">
          <a:xfrm>
            <a:off x="3011488" y="6527800"/>
            <a:ext cx="373062" cy="234950"/>
          </a:xfrm>
        </p:spPr>
        <p:txBody>
          <a:bodyPr/>
          <a:lstStyle>
            <a:lvl1pPr>
              <a:defRPr/>
            </a:lvl1pPr>
          </a:lstStyle>
          <a:p>
            <a:pPr>
              <a:defRPr/>
            </a:pPr>
            <a:fld id="{B04E2EBD-3029-4DEC-8E6E-8C247268AFBC}" type="slidenum">
              <a:rPr lang="zh-CN" altLang="en-US"/>
              <a:pPr>
                <a:defRPr/>
              </a:pPr>
              <a:t>‹#›</a:t>
            </a:fld>
            <a:endParaRPr lang="en-US" altLang="zh-CN"/>
          </a:p>
        </p:txBody>
      </p:sp>
    </p:spTree>
    <p:extLst>
      <p:ext uri="{BB962C8B-B14F-4D97-AF65-F5344CB8AC3E}">
        <p14:creationId xmlns:p14="http://schemas.microsoft.com/office/powerpoint/2010/main" xmlns="" val="11297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par>
                                <p:cTn id="8" presetID="22" presetClass="entr" presetSubtype="1" fill="hold" nodeType="withEffect">
                                  <p:stCondLst>
                                    <p:cond delay="200"/>
                                  </p:stCondLst>
                                  <p:childTnLst>
                                    <p:set>
                                      <p:cBhvr>
                                        <p:cTn id="9" dur="1" fill="hold">
                                          <p:stCondLst>
                                            <p:cond delay="0"/>
                                          </p:stCondLst>
                                        </p:cTn>
                                        <p:tgtEl>
                                          <p:spTgt spid="4"/>
                                        </p:tgtEl>
                                        <p:attrNameLst>
                                          <p:attrName>style.visibility</p:attrName>
                                        </p:attrNameLst>
                                      </p:cBhvr>
                                      <p:to>
                                        <p:strVal val="visible"/>
                                      </p:to>
                                    </p:set>
                                    <p:animEffect transition="in" filter="wipe(up)">
                                      <p:cBhvr>
                                        <p:cTn id="10" dur="500"/>
                                        <p:tgtEl>
                                          <p:spTgt spid="4"/>
                                        </p:tgtEl>
                                      </p:cBhvr>
                                    </p:animEffect>
                                  </p:childTnLst>
                                </p:cTn>
                              </p:par>
                              <p:par>
                                <p:cTn id="11" presetID="22" presetClass="entr" presetSubtype="1" fill="hold"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800"/>
                                  </p:stCondLst>
                                  <p:childTnLst>
                                    <p:set>
                                      <p:cBhvr>
                                        <p:cTn id="15" dur="1" fill="hold">
                                          <p:stCondLst>
                                            <p:cond delay="0"/>
                                          </p:stCondLst>
                                        </p:cTn>
                                        <p:tgtEl>
                                          <p:spTgt spid="9"/>
                                        </p:tgtEl>
                                        <p:attrNameLst>
                                          <p:attrName>style.visibility</p:attrName>
                                        </p:attrNameLst>
                                      </p:cBhvr>
                                      <p:to>
                                        <p:strVal val="visible"/>
                                      </p:to>
                                    </p:set>
                                    <p:animEffect transition="in" filter="wipe(up)">
                                      <p:cBhvr>
                                        <p:cTn id="16" dur="500"/>
                                        <p:tgtEl>
                                          <p:spTgt spid="9"/>
                                        </p:tgtEl>
                                      </p:cBhvr>
                                    </p:animEffect>
                                  </p:childTnLst>
                                </p:cTn>
                              </p:par>
                              <p:par>
                                <p:cTn id="17" presetID="47" presetClass="entr" presetSubtype="0" fill="hold" nodeType="withEffect">
                                  <p:stCondLst>
                                    <p:cond delay="11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anim calcmode="lin" valueType="num">
                                      <p:cBhvr>
                                        <p:cTn id="20" dur="500" fill="hold"/>
                                        <p:tgtEl>
                                          <p:spTgt spid="10"/>
                                        </p:tgtEl>
                                        <p:attrNameLst>
                                          <p:attrName>ppt_x</p:attrName>
                                        </p:attrNameLst>
                                      </p:cBhvr>
                                      <p:tavLst>
                                        <p:tav tm="0">
                                          <p:val>
                                            <p:strVal val="#ppt_x"/>
                                          </p:val>
                                        </p:tav>
                                        <p:tav tm="100000">
                                          <p:val>
                                            <p:strVal val="#ppt_x"/>
                                          </p:val>
                                        </p:tav>
                                      </p:tavLst>
                                    </p:anim>
                                    <p:anim calcmode="lin" valueType="num">
                                      <p:cBhvr>
                                        <p:cTn id="21" dur="500" fill="hold"/>
                                        <p:tgtEl>
                                          <p:spTgt spid="10"/>
                                        </p:tgtEl>
                                        <p:attrNameLst>
                                          <p:attrName>ppt_y</p:attrName>
                                        </p:attrNameLst>
                                      </p:cBhvr>
                                      <p:tavLst>
                                        <p:tav tm="0">
                                          <p:val>
                                            <p:strVal val="#ppt_y-.1"/>
                                          </p:val>
                                        </p:tav>
                                        <p:tav tm="100000">
                                          <p:val>
                                            <p:strVal val="#ppt_y"/>
                                          </p:val>
                                        </p:tav>
                                      </p:tavLst>
                                    </p:anim>
                                  </p:childTnLst>
                                </p:cTn>
                              </p:par>
                              <p:par>
                                <p:cTn id="22" presetID="47" presetClass="entr" presetSubtype="0" fill="hold" nodeType="withEffect">
                                  <p:stCondLst>
                                    <p:cond delay="150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anim calcmode="lin" valueType="num">
                                      <p:cBhvr>
                                        <p:cTn id="25" dur="500" fill="hold"/>
                                        <p:tgtEl>
                                          <p:spTgt spid="11"/>
                                        </p:tgtEl>
                                        <p:attrNameLst>
                                          <p:attrName>ppt_x</p:attrName>
                                        </p:attrNameLst>
                                      </p:cBhvr>
                                      <p:tavLst>
                                        <p:tav tm="0">
                                          <p:val>
                                            <p:strVal val="#ppt_x"/>
                                          </p:val>
                                        </p:tav>
                                        <p:tav tm="100000">
                                          <p:val>
                                            <p:strVal val="#ppt_x"/>
                                          </p:val>
                                        </p:tav>
                                      </p:tavLst>
                                    </p:anim>
                                    <p:anim calcmode="lin" valueType="num">
                                      <p:cBhvr>
                                        <p:cTn id="26" dur="500" fill="hold"/>
                                        <p:tgtEl>
                                          <p:spTgt spid="11"/>
                                        </p:tgtEl>
                                        <p:attrNameLst>
                                          <p:attrName>ppt_y</p:attrName>
                                        </p:attrNameLst>
                                      </p:cBhvr>
                                      <p:tavLst>
                                        <p:tav tm="0">
                                          <p:val>
                                            <p:strVal val="#ppt_y-.1"/>
                                          </p:val>
                                        </p:tav>
                                        <p:tav tm="100000">
                                          <p:val>
                                            <p:strVal val="#ppt_y"/>
                                          </p:val>
                                        </p:tav>
                                      </p:tavLst>
                                    </p:anim>
                                  </p:childTnLst>
                                </p:cTn>
                              </p:par>
                              <p:par>
                                <p:cTn id="27" presetID="47" presetClass="entr" presetSubtype="0" fill="hold" nodeType="withEffect">
                                  <p:stCondLst>
                                    <p:cond delay="190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anim calcmode="lin" valueType="num">
                                      <p:cBhvr>
                                        <p:cTn id="30" dur="500" fill="hold"/>
                                        <p:tgtEl>
                                          <p:spTgt spid="6"/>
                                        </p:tgtEl>
                                        <p:attrNameLst>
                                          <p:attrName>ppt_x</p:attrName>
                                        </p:attrNameLst>
                                      </p:cBhvr>
                                      <p:tavLst>
                                        <p:tav tm="0">
                                          <p:val>
                                            <p:strVal val="#ppt_x"/>
                                          </p:val>
                                        </p:tav>
                                        <p:tav tm="100000">
                                          <p:val>
                                            <p:strVal val="#ppt_x"/>
                                          </p:val>
                                        </p:tav>
                                      </p:tavLst>
                                    </p:anim>
                                    <p:anim calcmode="lin" valueType="num">
                                      <p:cBhvr>
                                        <p:cTn id="31" dur="500" fill="hold"/>
                                        <p:tgtEl>
                                          <p:spTgt spid="6"/>
                                        </p:tgtEl>
                                        <p:attrNameLst>
                                          <p:attrName>ppt_y</p:attrName>
                                        </p:attrNameLst>
                                      </p:cBhvr>
                                      <p:tavLst>
                                        <p:tav tm="0">
                                          <p:val>
                                            <p:strVal val="#ppt_y-.1"/>
                                          </p:val>
                                        </p:tav>
                                        <p:tav tm="100000">
                                          <p:val>
                                            <p:strVal val="#ppt_y"/>
                                          </p:val>
                                        </p:tav>
                                      </p:tavLst>
                                    </p:anim>
                                  </p:childTnLst>
                                </p:cTn>
                              </p:par>
                              <p:par>
                                <p:cTn id="32" presetID="47" presetClass="entr" presetSubtype="0" fill="hold" nodeType="withEffect">
                                  <p:stCondLst>
                                    <p:cond delay="230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anim calcmode="lin" valueType="num">
                                      <p:cBhvr>
                                        <p:cTn id="35" dur="500" fill="hold"/>
                                        <p:tgtEl>
                                          <p:spTgt spid="7"/>
                                        </p:tgtEl>
                                        <p:attrNameLst>
                                          <p:attrName>ppt_x</p:attrName>
                                        </p:attrNameLst>
                                      </p:cBhvr>
                                      <p:tavLst>
                                        <p:tav tm="0">
                                          <p:val>
                                            <p:strVal val="#ppt_x"/>
                                          </p:val>
                                        </p:tav>
                                        <p:tav tm="100000">
                                          <p:val>
                                            <p:strVal val="#ppt_x"/>
                                          </p:val>
                                        </p:tav>
                                      </p:tavLst>
                                    </p:anim>
                                    <p:anim calcmode="lin" valueType="num">
                                      <p:cBhvr>
                                        <p:cTn id="36" dur="500" fill="hold"/>
                                        <p:tgtEl>
                                          <p:spTgt spid="7"/>
                                        </p:tgtEl>
                                        <p:attrNameLst>
                                          <p:attrName>ppt_y</p:attrName>
                                        </p:attrNameLst>
                                      </p:cBhvr>
                                      <p:tavLst>
                                        <p:tav tm="0">
                                          <p:val>
                                            <p:strVal val="#ppt_y-.1"/>
                                          </p:val>
                                        </p:tav>
                                        <p:tav tm="100000">
                                          <p:val>
                                            <p:strVal val="#ppt_y"/>
                                          </p:val>
                                        </p:tav>
                                      </p:tavLst>
                                    </p:anim>
                                  </p:childTnLst>
                                </p:cTn>
                              </p:par>
                              <p:par>
                                <p:cTn id="37" presetID="47" presetClass="entr" presetSubtype="0" fill="hold" nodeType="withEffect">
                                  <p:stCondLst>
                                    <p:cond delay="260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anim calcmode="lin" valueType="num">
                                      <p:cBhvr>
                                        <p:cTn id="40" dur="500" fill="hold"/>
                                        <p:tgtEl>
                                          <p:spTgt spid="12"/>
                                        </p:tgtEl>
                                        <p:attrNameLst>
                                          <p:attrName>ppt_x</p:attrName>
                                        </p:attrNameLst>
                                      </p:cBhvr>
                                      <p:tavLst>
                                        <p:tav tm="0">
                                          <p:val>
                                            <p:strVal val="#ppt_x"/>
                                          </p:val>
                                        </p:tav>
                                        <p:tav tm="100000">
                                          <p:val>
                                            <p:strVal val="#ppt_x"/>
                                          </p:val>
                                        </p:tav>
                                      </p:tavLst>
                                    </p:anim>
                                    <p:anim calcmode="lin" valueType="num">
                                      <p:cBhvr>
                                        <p:cTn id="41" dur="500" fill="hold"/>
                                        <p:tgtEl>
                                          <p:spTgt spid="12"/>
                                        </p:tgtEl>
                                        <p:attrNameLst>
                                          <p:attrName>ppt_y</p:attrName>
                                        </p:attrNameLst>
                                      </p:cBhvr>
                                      <p:tavLst>
                                        <p:tav tm="0">
                                          <p:val>
                                            <p:strVal val="#ppt_y-.1"/>
                                          </p:val>
                                        </p:tav>
                                        <p:tav tm="100000">
                                          <p:val>
                                            <p:strVal val="#ppt_y"/>
                                          </p:val>
                                        </p:tav>
                                      </p:tavLst>
                                    </p:anim>
                                  </p:childTnLst>
                                </p:cTn>
                              </p:par>
                              <p:par>
                                <p:cTn id="42" presetID="47" presetClass="entr" presetSubtype="0" fill="hold" nodeType="withEffect">
                                  <p:stCondLst>
                                    <p:cond delay="260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anim calcmode="lin" valueType="num">
                                      <p:cBhvr>
                                        <p:cTn id="45" dur="500" fill="hold"/>
                                        <p:tgtEl>
                                          <p:spTgt spid="16"/>
                                        </p:tgtEl>
                                        <p:attrNameLst>
                                          <p:attrName>ppt_x</p:attrName>
                                        </p:attrNameLst>
                                      </p:cBhvr>
                                      <p:tavLst>
                                        <p:tav tm="0">
                                          <p:val>
                                            <p:strVal val="#ppt_x"/>
                                          </p:val>
                                        </p:tav>
                                        <p:tav tm="100000">
                                          <p:val>
                                            <p:strVal val="#ppt_x"/>
                                          </p:val>
                                        </p:tav>
                                      </p:tavLst>
                                    </p:anim>
                                    <p:anim calcmode="lin" valueType="num">
                                      <p:cBhvr>
                                        <p:cTn id="46" dur="500" fill="hold"/>
                                        <p:tgtEl>
                                          <p:spTgt spid="16"/>
                                        </p:tgtEl>
                                        <p:attrNameLst>
                                          <p:attrName>ppt_y</p:attrName>
                                        </p:attrNameLst>
                                      </p:cBhvr>
                                      <p:tavLst>
                                        <p:tav tm="0">
                                          <p:val>
                                            <p:strVal val="#ppt_y-.1"/>
                                          </p:val>
                                        </p:tav>
                                        <p:tav tm="100000">
                                          <p:val>
                                            <p:strVal val="#ppt_y"/>
                                          </p:val>
                                        </p:tav>
                                      </p:tavLst>
                                    </p:anim>
                                  </p:childTnLst>
                                </p:cTn>
                              </p:par>
                              <p:par>
                                <p:cTn id="47" presetID="47" presetClass="entr" presetSubtype="0" fill="hold" nodeType="withEffect">
                                  <p:stCondLst>
                                    <p:cond delay="250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anim calcmode="lin" valueType="num">
                                      <p:cBhvr>
                                        <p:cTn id="50" dur="500" fill="hold"/>
                                        <p:tgtEl>
                                          <p:spTgt spid="15"/>
                                        </p:tgtEl>
                                        <p:attrNameLst>
                                          <p:attrName>ppt_x</p:attrName>
                                        </p:attrNameLst>
                                      </p:cBhvr>
                                      <p:tavLst>
                                        <p:tav tm="0">
                                          <p:val>
                                            <p:strVal val="#ppt_x"/>
                                          </p:val>
                                        </p:tav>
                                        <p:tav tm="100000">
                                          <p:val>
                                            <p:strVal val="#ppt_x"/>
                                          </p:val>
                                        </p:tav>
                                      </p:tavLst>
                                    </p:anim>
                                    <p:anim calcmode="lin" valueType="num">
                                      <p:cBhvr>
                                        <p:cTn id="51" dur="500" fill="hold"/>
                                        <p:tgtEl>
                                          <p:spTgt spid="15"/>
                                        </p:tgtEl>
                                        <p:attrNameLst>
                                          <p:attrName>ppt_y</p:attrName>
                                        </p:attrNameLst>
                                      </p:cBhvr>
                                      <p:tavLst>
                                        <p:tav tm="0">
                                          <p:val>
                                            <p:strVal val="#ppt_y-.1"/>
                                          </p:val>
                                        </p:tav>
                                        <p:tav tm="100000">
                                          <p:val>
                                            <p:strVal val="#ppt_y"/>
                                          </p:val>
                                        </p:tav>
                                      </p:tavLst>
                                    </p:anim>
                                  </p:childTnLst>
                                </p:cTn>
                              </p:par>
                              <p:par>
                                <p:cTn id="52" presetID="47" presetClass="entr" presetSubtype="0" fill="hold" nodeType="withEffect">
                                  <p:stCondLst>
                                    <p:cond delay="240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anim calcmode="lin" valueType="num">
                                      <p:cBhvr>
                                        <p:cTn id="55" dur="500" fill="hold"/>
                                        <p:tgtEl>
                                          <p:spTgt spid="17"/>
                                        </p:tgtEl>
                                        <p:attrNameLst>
                                          <p:attrName>ppt_x</p:attrName>
                                        </p:attrNameLst>
                                      </p:cBhvr>
                                      <p:tavLst>
                                        <p:tav tm="0">
                                          <p:val>
                                            <p:strVal val="#ppt_x"/>
                                          </p:val>
                                        </p:tav>
                                        <p:tav tm="100000">
                                          <p:val>
                                            <p:strVal val="#ppt_x"/>
                                          </p:val>
                                        </p:tav>
                                      </p:tavLst>
                                    </p:anim>
                                    <p:anim calcmode="lin" valueType="num">
                                      <p:cBhvr>
                                        <p:cTn id="56" dur="500" fill="hold"/>
                                        <p:tgtEl>
                                          <p:spTgt spid="17"/>
                                        </p:tgtEl>
                                        <p:attrNameLst>
                                          <p:attrName>ppt_y</p:attrName>
                                        </p:attrNameLst>
                                      </p:cBhvr>
                                      <p:tavLst>
                                        <p:tav tm="0">
                                          <p:val>
                                            <p:strVal val="#ppt_y-.1"/>
                                          </p:val>
                                        </p:tav>
                                        <p:tav tm="100000">
                                          <p:val>
                                            <p:strVal val="#ppt_y"/>
                                          </p:val>
                                        </p:tav>
                                      </p:tavLst>
                                    </p:anim>
                                  </p:childTnLst>
                                </p:cTn>
                              </p:par>
                              <p:par>
                                <p:cTn id="57" presetID="47" presetClass="entr" presetSubtype="0" fill="hold" nodeType="withEffect">
                                  <p:stCondLst>
                                    <p:cond delay="200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500"/>
                                        <p:tgtEl>
                                          <p:spTgt spid="13"/>
                                        </p:tgtEl>
                                      </p:cBhvr>
                                    </p:animEffect>
                                    <p:anim calcmode="lin" valueType="num">
                                      <p:cBhvr>
                                        <p:cTn id="60" dur="500" fill="hold"/>
                                        <p:tgtEl>
                                          <p:spTgt spid="13"/>
                                        </p:tgtEl>
                                        <p:attrNameLst>
                                          <p:attrName>ppt_x</p:attrName>
                                        </p:attrNameLst>
                                      </p:cBhvr>
                                      <p:tavLst>
                                        <p:tav tm="0">
                                          <p:val>
                                            <p:strVal val="#ppt_x"/>
                                          </p:val>
                                        </p:tav>
                                        <p:tav tm="100000">
                                          <p:val>
                                            <p:strVal val="#ppt_x"/>
                                          </p:val>
                                        </p:tav>
                                      </p:tavLst>
                                    </p:anim>
                                    <p:anim calcmode="lin" valueType="num">
                                      <p:cBhvr>
                                        <p:cTn id="61" dur="500" fill="hold"/>
                                        <p:tgtEl>
                                          <p:spTgt spid="13"/>
                                        </p:tgtEl>
                                        <p:attrNameLst>
                                          <p:attrName>ppt_y</p:attrName>
                                        </p:attrNameLst>
                                      </p:cBhvr>
                                      <p:tavLst>
                                        <p:tav tm="0">
                                          <p:val>
                                            <p:strVal val="#ppt_y-.1"/>
                                          </p:val>
                                        </p:tav>
                                        <p:tav tm="100000">
                                          <p:val>
                                            <p:strVal val="#ppt_y"/>
                                          </p:val>
                                        </p:tav>
                                      </p:tavLst>
                                    </p:anim>
                                  </p:childTnLst>
                                </p:cTn>
                              </p:par>
                              <p:par>
                                <p:cTn id="62" presetID="47" presetClass="entr" presetSubtype="0" fill="hold" nodeType="withEffect">
                                  <p:stCondLst>
                                    <p:cond delay="180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500"/>
                                        <p:tgtEl>
                                          <p:spTgt spid="14"/>
                                        </p:tgtEl>
                                      </p:cBhvr>
                                    </p:animEffect>
                                    <p:anim calcmode="lin" valueType="num">
                                      <p:cBhvr>
                                        <p:cTn id="65" dur="500" fill="hold"/>
                                        <p:tgtEl>
                                          <p:spTgt spid="14"/>
                                        </p:tgtEl>
                                        <p:attrNameLst>
                                          <p:attrName>ppt_x</p:attrName>
                                        </p:attrNameLst>
                                      </p:cBhvr>
                                      <p:tavLst>
                                        <p:tav tm="0">
                                          <p:val>
                                            <p:strVal val="#ppt_x"/>
                                          </p:val>
                                        </p:tav>
                                        <p:tav tm="100000">
                                          <p:val>
                                            <p:strVal val="#ppt_x"/>
                                          </p:val>
                                        </p:tav>
                                      </p:tavLst>
                                    </p:anim>
                                    <p:anim calcmode="lin" valueType="num">
                                      <p:cBhvr>
                                        <p:cTn id="66" dur="500" fill="hold"/>
                                        <p:tgtEl>
                                          <p:spTgt spid="14"/>
                                        </p:tgtEl>
                                        <p:attrNameLst>
                                          <p:attrName>ppt_y</p:attrName>
                                        </p:attrNameLst>
                                      </p:cBhvr>
                                      <p:tavLst>
                                        <p:tav tm="0">
                                          <p:val>
                                            <p:strVal val="#ppt_y-.1"/>
                                          </p:val>
                                        </p:tav>
                                        <p:tav tm="100000">
                                          <p:val>
                                            <p:strVal val="#ppt_y"/>
                                          </p:val>
                                        </p:tav>
                                      </p:tavLst>
                                    </p:anim>
                                  </p:childTnLst>
                                </p:cTn>
                              </p:par>
                            </p:childTnLst>
                          </p:cTn>
                        </p:par>
                        <p:par>
                          <p:cTn id="67" fill="hold">
                            <p:stCondLst>
                              <p:cond delay="3100"/>
                            </p:stCondLst>
                            <p:childTnLst>
                              <p:par>
                                <p:cTn id="68" presetID="6" presetClass="emph" presetSubtype="0" fill="hold" nodeType="afterEffect">
                                  <p:stCondLst>
                                    <p:cond delay="0"/>
                                  </p:stCondLst>
                                  <p:childTnLst>
                                    <p:animScale>
                                      <p:cBhvr>
                                        <p:cTn id="69" dur="500" fill="hold"/>
                                        <p:tgtEl>
                                          <p:spTgt spid="5"/>
                                        </p:tgtEl>
                                      </p:cBhvr>
                                      <p:by x="150000" y="150000"/>
                                    </p:animScale>
                                  </p:childTnLst>
                                </p:cTn>
                              </p:par>
                              <p:par>
                                <p:cTn id="70" presetID="6" presetClass="emph" presetSubtype="0" fill="hold" nodeType="withEffect">
                                  <p:stCondLst>
                                    <p:cond delay="200"/>
                                  </p:stCondLst>
                                  <p:childTnLst>
                                    <p:animScale>
                                      <p:cBhvr>
                                        <p:cTn id="71" dur="500" fill="hold"/>
                                        <p:tgtEl>
                                          <p:spTgt spid="8"/>
                                        </p:tgtEl>
                                      </p:cBhvr>
                                      <p:by x="150000" y="150000"/>
                                    </p:animScale>
                                  </p:childTnLst>
                                </p:cTn>
                              </p:par>
                              <p:par>
                                <p:cTn id="72" presetID="6" presetClass="emph" presetSubtype="0" fill="hold" nodeType="withEffect">
                                  <p:stCondLst>
                                    <p:cond delay="400"/>
                                  </p:stCondLst>
                                  <p:childTnLst>
                                    <p:animScale>
                                      <p:cBhvr>
                                        <p:cTn id="73" dur="500" fill="hold"/>
                                        <p:tgtEl>
                                          <p:spTgt spid="9"/>
                                        </p:tgtEl>
                                      </p:cBhvr>
                                      <p:by x="150000" y="150000"/>
                                    </p:animScale>
                                  </p:childTnLst>
                                </p:cTn>
                              </p:par>
                              <p:par>
                                <p:cTn id="74" presetID="6" presetClass="emph" presetSubtype="0" fill="hold" nodeType="withEffect">
                                  <p:stCondLst>
                                    <p:cond delay="800"/>
                                  </p:stCondLst>
                                  <p:childTnLst>
                                    <p:animScale>
                                      <p:cBhvr>
                                        <p:cTn id="75" dur="500" fill="hold"/>
                                        <p:tgtEl>
                                          <p:spTgt spid="10"/>
                                        </p:tgtEl>
                                      </p:cBhvr>
                                      <p:by x="150000" y="150000"/>
                                    </p:animScale>
                                  </p:childTnLst>
                                </p:cTn>
                              </p:par>
                              <p:par>
                                <p:cTn id="76" presetID="6" presetClass="emph" presetSubtype="0" fill="hold" nodeType="withEffect">
                                  <p:stCondLst>
                                    <p:cond delay="1100"/>
                                  </p:stCondLst>
                                  <p:childTnLst>
                                    <p:animScale>
                                      <p:cBhvr>
                                        <p:cTn id="77" dur="500" fill="hold"/>
                                        <p:tgtEl>
                                          <p:spTgt spid="11"/>
                                        </p:tgtEl>
                                      </p:cBhvr>
                                      <p:by x="150000" y="150000"/>
                                    </p:animScale>
                                  </p:childTnLst>
                                </p:cTn>
                              </p:par>
                              <p:par>
                                <p:cTn id="78" presetID="6" presetClass="emph" presetSubtype="0" fill="hold" nodeType="withEffect">
                                  <p:stCondLst>
                                    <p:cond delay="1400"/>
                                  </p:stCondLst>
                                  <p:childTnLst>
                                    <p:animScale>
                                      <p:cBhvr>
                                        <p:cTn id="79" dur="500" fill="hold"/>
                                        <p:tgtEl>
                                          <p:spTgt spid="6"/>
                                        </p:tgtEl>
                                      </p:cBhvr>
                                      <p:by x="150000" y="150000"/>
                                    </p:animScale>
                                  </p:childTnLst>
                                </p:cTn>
                              </p:par>
                              <p:par>
                                <p:cTn id="80" presetID="6" presetClass="emph" presetSubtype="0" fill="hold" nodeType="withEffect">
                                  <p:stCondLst>
                                    <p:cond delay="1700"/>
                                  </p:stCondLst>
                                  <p:childTnLst>
                                    <p:animScale>
                                      <p:cBhvr>
                                        <p:cTn id="81" dur="500" fill="hold"/>
                                        <p:tgtEl>
                                          <p:spTgt spid="7"/>
                                        </p:tgtEl>
                                      </p:cBhvr>
                                      <p:by x="150000" y="150000"/>
                                    </p:animScale>
                                  </p:childTnLst>
                                </p:cTn>
                              </p:par>
                              <p:par>
                                <p:cTn id="82" presetID="6" presetClass="emph" presetSubtype="0" fill="hold" nodeType="withEffect">
                                  <p:stCondLst>
                                    <p:cond delay="2000"/>
                                  </p:stCondLst>
                                  <p:childTnLst>
                                    <p:animScale>
                                      <p:cBhvr>
                                        <p:cTn id="83" dur="500" fill="hold"/>
                                        <p:tgtEl>
                                          <p:spTgt spid="12"/>
                                        </p:tgtEl>
                                      </p:cBhvr>
                                      <p:by x="150000" y="150000"/>
                                    </p:animScale>
                                  </p:childTnLst>
                                </p:cTn>
                              </p:par>
                              <p:par>
                                <p:cTn id="84" presetID="6" presetClass="emph" presetSubtype="0" fill="hold" nodeType="withEffect">
                                  <p:stCondLst>
                                    <p:cond delay="2200"/>
                                  </p:stCondLst>
                                  <p:childTnLst>
                                    <p:animScale>
                                      <p:cBhvr>
                                        <p:cTn id="85" dur="500" fill="hold"/>
                                        <p:tgtEl>
                                          <p:spTgt spid="13"/>
                                        </p:tgtEl>
                                      </p:cBhvr>
                                      <p:by x="150000" y="150000"/>
                                    </p:animScale>
                                  </p:childTnLst>
                                </p:cTn>
                              </p:par>
                              <p:par>
                                <p:cTn id="86" presetID="6" presetClass="emph" presetSubtype="0" fill="hold" nodeType="withEffect">
                                  <p:stCondLst>
                                    <p:cond delay="2300"/>
                                  </p:stCondLst>
                                  <p:childTnLst>
                                    <p:animScale>
                                      <p:cBhvr>
                                        <p:cTn id="87" dur="500" fill="hold"/>
                                        <p:tgtEl>
                                          <p:spTgt spid="14"/>
                                        </p:tgtEl>
                                      </p:cBhvr>
                                      <p:by x="150000" y="150000"/>
                                    </p:animScale>
                                  </p:childTnLst>
                                </p:cTn>
                              </p:par>
                            </p:childTnLst>
                          </p:cTn>
                        </p:par>
                        <p:par>
                          <p:cTn id="88" fill="hold">
                            <p:stCondLst>
                              <p:cond delay="5900"/>
                            </p:stCondLst>
                            <p:childTnLst>
                              <p:par>
                                <p:cTn id="89" presetID="6" presetClass="emph" presetSubtype="0" fill="hold" nodeType="afterEffect">
                                  <p:stCondLst>
                                    <p:cond delay="0"/>
                                  </p:stCondLst>
                                  <p:childTnLst>
                                    <p:animScale>
                                      <p:cBhvr>
                                        <p:cTn id="90" dur="500" fill="hold"/>
                                        <p:tgtEl>
                                          <p:spTgt spid="4"/>
                                        </p:tgtEl>
                                      </p:cBhvr>
                                      <p:by x="150000" y="150000"/>
                                    </p:animScale>
                                  </p:childTnLst>
                                </p:cTn>
                              </p:par>
                              <p:par>
                                <p:cTn id="91" presetID="6" presetClass="emph" presetSubtype="0" fill="hold" nodeType="withEffect">
                                  <p:stCondLst>
                                    <p:cond delay="400"/>
                                  </p:stCondLst>
                                  <p:childTnLst>
                                    <p:animScale>
                                      <p:cBhvr>
                                        <p:cTn id="92" dur="500" fill="hold"/>
                                        <p:tgtEl>
                                          <p:spTgt spid="15"/>
                                        </p:tgtEl>
                                      </p:cBhvr>
                                      <p:by x="150000" y="150000"/>
                                    </p:animScale>
                                  </p:childTnLst>
                                </p:cTn>
                              </p:par>
                              <p:par>
                                <p:cTn id="93" presetID="6" presetClass="emph" presetSubtype="0" fill="hold" nodeType="withEffect">
                                  <p:stCondLst>
                                    <p:cond delay="800"/>
                                  </p:stCondLst>
                                  <p:childTnLst>
                                    <p:animScale>
                                      <p:cBhvr>
                                        <p:cTn id="94" dur="500" fill="hold"/>
                                        <p:tgtEl>
                                          <p:spTgt spid="16"/>
                                        </p:tgtEl>
                                      </p:cBhvr>
                                      <p:by x="150000" y="150000"/>
                                    </p:animScale>
                                  </p:childTnLst>
                                </p:cTn>
                              </p:par>
                              <p:par>
                                <p:cTn id="95" presetID="6" presetClass="emph" presetSubtype="0" fill="hold" nodeType="withEffect">
                                  <p:stCondLst>
                                    <p:cond delay="1100"/>
                                  </p:stCondLst>
                                  <p:childTnLst>
                                    <p:animScale>
                                      <p:cBhvr>
                                        <p:cTn id="96" dur="5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13A42F47-74C9-4A15-869F-B4D800166364}" type="slidenum">
              <a:rPr lang="zh-CN" altLang="en-US"/>
              <a:pPr>
                <a:defRPr/>
              </a:pPr>
              <a:t>‹#›</a:t>
            </a:fld>
            <a:endParaRPr lang="en-US" altLang="zh-CN"/>
          </a:p>
        </p:txBody>
      </p:sp>
    </p:spTree>
    <p:extLst>
      <p:ext uri="{BB962C8B-B14F-4D97-AF65-F5344CB8AC3E}">
        <p14:creationId xmlns:p14="http://schemas.microsoft.com/office/powerpoint/2010/main" xmlns="" val="1818865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18338" y="65088"/>
            <a:ext cx="1995487" cy="645953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30288" y="65088"/>
            <a:ext cx="5835650" cy="64595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E3529580-A285-4EE2-9DBB-BCD0B7CD19DE}" type="slidenum">
              <a:rPr lang="zh-CN" altLang="en-US"/>
              <a:pPr>
                <a:defRPr/>
              </a:pPr>
              <a:t>‹#›</a:t>
            </a:fld>
            <a:endParaRPr lang="en-US" altLang="zh-CN"/>
          </a:p>
        </p:txBody>
      </p:sp>
    </p:spTree>
    <p:extLst>
      <p:ext uri="{BB962C8B-B14F-4D97-AF65-F5344CB8AC3E}">
        <p14:creationId xmlns:p14="http://schemas.microsoft.com/office/powerpoint/2010/main" xmlns="" val="4291033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055688" y="65088"/>
            <a:ext cx="7958137" cy="1011237"/>
          </a:xfrm>
        </p:spPr>
        <p:txBody>
          <a:bodyPr/>
          <a:lstStyle/>
          <a:p>
            <a:r>
              <a:rPr lang="zh-CN" altLang="en-US"/>
              <a:t>单击此处编辑母版标题样式</a:t>
            </a:r>
          </a:p>
        </p:txBody>
      </p:sp>
      <p:sp>
        <p:nvSpPr>
          <p:cNvPr id="3" name="图表占位符 2"/>
          <p:cNvSpPr>
            <a:spLocks noGrp="1"/>
          </p:cNvSpPr>
          <p:nvPr>
            <p:ph type="chart" idx="1"/>
          </p:nvPr>
        </p:nvSpPr>
        <p:spPr>
          <a:xfrm>
            <a:off x="1030288" y="1163638"/>
            <a:ext cx="7961312" cy="5360987"/>
          </a:xfrm>
        </p:spPr>
        <p:txBody>
          <a:bodyPr/>
          <a:lstStyle/>
          <a:p>
            <a:pPr lvl="0"/>
            <a:endParaRPr lang="zh-CN" altLang="en-US" noProof="0"/>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C3C787F2-FB59-43BA-B988-201E4767008D}" type="slidenum">
              <a:rPr lang="zh-CN" altLang="en-US"/>
              <a:pPr>
                <a:defRPr/>
              </a:pPr>
              <a:t>‹#›</a:t>
            </a:fld>
            <a:endParaRPr lang="en-US" altLang="zh-CN"/>
          </a:p>
        </p:txBody>
      </p:sp>
    </p:spTree>
    <p:extLst>
      <p:ext uri="{BB962C8B-B14F-4D97-AF65-F5344CB8AC3E}">
        <p14:creationId xmlns:p14="http://schemas.microsoft.com/office/powerpoint/2010/main" xmlns="" val="217582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583DBAEB-DCCE-498C-A008-1C7A5FDA32C6}" type="slidenum">
              <a:rPr lang="zh-CN" altLang="en-US"/>
              <a:pPr>
                <a:defRPr/>
              </a:pPr>
              <a:t>‹#›</a:t>
            </a:fld>
            <a:endParaRPr lang="en-US" altLang="zh-CN"/>
          </a:p>
        </p:txBody>
      </p:sp>
    </p:spTree>
    <p:extLst>
      <p:ext uri="{BB962C8B-B14F-4D97-AF65-F5344CB8AC3E}">
        <p14:creationId xmlns:p14="http://schemas.microsoft.com/office/powerpoint/2010/main" xmlns="" val="3853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4"/>
          <p:cNvSpPr>
            <a:spLocks noGrp="1" noChangeArrowheads="1"/>
          </p:cNvSpPr>
          <p:nvPr>
            <p:ph type="sldNum" sz="quarter" idx="12"/>
          </p:nvPr>
        </p:nvSpPr>
        <p:spPr>
          <a:ln/>
        </p:spPr>
        <p:txBody>
          <a:bodyPr/>
          <a:lstStyle>
            <a:lvl1pPr>
              <a:defRPr/>
            </a:lvl1pPr>
          </a:lstStyle>
          <a:p>
            <a:pPr>
              <a:defRPr/>
            </a:pPr>
            <a:fld id="{AB06CB8C-AF3F-463D-B822-8D5955701E0C}" type="slidenum">
              <a:rPr lang="zh-CN" altLang="en-US"/>
              <a:pPr>
                <a:defRPr/>
              </a:pPr>
              <a:t>‹#›</a:t>
            </a:fld>
            <a:endParaRPr lang="en-US" altLang="zh-CN"/>
          </a:p>
        </p:txBody>
      </p:sp>
    </p:spTree>
    <p:extLst>
      <p:ext uri="{BB962C8B-B14F-4D97-AF65-F5344CB8AC3E}">
        <p14:creationId xmlns:p14="http://schemas.microsoft.com/office/powerpoint/2010/main" xmlns="" val="209015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30288" y="1163638"/>
            <a:ext cx="3903662"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086350" y="1163638"/>
            <a:ext cx="3905250" cy="53609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C8325776-3203-4F30-950D-96A629279DB9}" type="slidenum">
              <a:rPr lang="zh-CN" altLang="en-US"/>
              <a:pPr>
                <a:defRPr/>
              </a:pPr>
              <a:t>‹#›</a:t>
            </a:fld>
            <a:endParaRPr lang="en-US" altLang="zh-CN"/>
          </a:p>
        </p:txBody>
      </p:sp>
    </p:spTree>
    <p:extLst>
      <p:ext uri="{BB962C8B-B14F-4D97-AF65-F5344CB8AC3E}">
        <p14:creationId xmlns:p14="http://schemas.microsoft.com/office/powerpoint/2010/main" xmlns="" val="2879842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4"/>
          <p:cNvSpPr>
            <a:spLocks noGrp="1" noChangeArrowheads="1"/>
          </p:cNvSpPr>
          <p:nvPr>
            <p:ph type="sldNum" sz="quarter" idx="12"/>
          </p:nvPr>
        </p:nvSpPr>
        <p:spPr>
          <a:ln/>
        </p:spPr>
        <p:txBody>
          <a:bodyPr/>
          <a:lstStyle>
            <a:lvl1pPr>
              <a:defRPr/>
            </a:lvl1pPr>
          </a:lstStyle>
          <a:p>
            <a:pPr>
              <a:defRPr/>
            </a:pPr>
            <a:fld id="{2A3F6F0C-0F7A-4CE2-A0F6-7CE658803747}" type="slidenum">
              <a:rPr lang="zh-CN" altLang="en-US"/>
              <a:pPr>
                <a:defRPr/>
              </a:pPr>
              <a:t>‹#›</a:t>
            </a:fld>
            <a:endParaRPr lang="en-US" altLang="zh-CN"/>
          </a:p>
        </p:txBody>
      </p:sp>
    </p:spTree>
    <p:extLst>
      <p:ext uri="{BB962C8B-B14F-4D97-AF65-F5344CB8AC3E}">
        <p14:creationId xmlns:p14="http://schemas.microsoft.com/office/powerpoint/2010/main" xmlns="" val="2636415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4"/>
          <p:cNvSpPr>
            <a:spLocks noGrp="1" noChangeArrowheads="1"/>
          </p:cNvSpPr>
          <p:nvPr>
            <p:ph type="sldNum" sz="quarter" idx="12"/>
          </p:nvPr>
        </p:nvSpPr>
        <p:spPr>
          <a:ln/>
        </p:spPr>
        <p:txBody>
          <a:bodyPr/>
          <a:lstStyle>
            <a:lvl1pPr>
              <a:defRPr/>
            </a:lvl1pPr>
          </a:lstStyle>
          <a:p>
            <a:pPr>
              <a:defRPr/>
            </a:pPr>
            <a:fld id="{58C36085-C021-4DD6-A471-9461B8C45B4F}" type="slidenum">
              <a:rPr lang="zh-CN" altLang="en-US"/>
              <a:pPr>
                <a:defRPr/>
              </a:pPr>
              <a:t>‹#›</a:t>
            </a:fld>
            <a:endParaRPr lang="en-US" altLang="zh-CN"/>
          </a:p>
        </p:txBody>
      </p:sp>
    </p:spTree>
    <p:extLst>
      <p:ext uri="{BB962C8B-B14F-4D97-AF65-F5344CB8AC3E}">
        <p14:creationId xmlns:p14="http://schemas.microsoft.com/office/powerpoint/2010/main" xmlns="" val="29940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4"/>
          <p:cNvSpPr>
            <a:spLocks noGrp="1" noChangeArrowheads="1"/>
          </p:cNvSpPr>
          <p:nvPr>
            <p:ph type="sldNum" sz="quarter" idx="12"/>
          </p:nvPr>
        </p:nvSpPr>
        <p:spPr>
          <a:ln/>
        </p:spPr>
        <p:txBody>
          <a:bodyPr/>
          <a:lstStyle>
            <a:lvl1pPr>
              <a:defRPr/>
            </a:lvl1pPr>
          </a:lstStyle>
          <a:p>
            <a:pPr>
              <a:defRPr/>
            </a:pPr>
            <a:fld id="{F9FD1F59-41CD-4FC4-9567-88123B8F6050}" type="slidenum">
              <a:rPr lang="zh-CN" altLang="en-US"/>
              <a:pPr>
                <a:defRPr/>
              </a:pPr>
              <a:t>‹#›</a:t>
            </a:fld>
            <a:endParaRPr lang="en-US" altLang="zh-CN"/>
          </a:p>
        </p:txBody>
      </p:sp>
    </p:spTree>
    <p:extLst>
      <p:ext uri="{BB962C8B-B14F-4D97-AF65-F5344CB8AC3E}">
        <p14:creationId xmlns:p14="http://schemas.microsoft.com/office/powerpoint/2010/main" xmlns="" val="168718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83C6DC49-FF4B-4545-8535-8EE161643106}" type="slidenum">
              <a:rPr lang="zh-CN" altLang="en-US"/>
              <a:pPr>
                <a:defRPr/>
              </a:pPr>
              <a:t>‹#›</a:t>
            </a:fld>
            <a:endParaRPr lang="en-US" altLang="zh-CN"/>
          </a:p>
        </p:txBody>
      </p:sp>
    </p:spTree>
    <p:extLst>
      <p:ext uri="{BB962C8B-B14F-4D97-AF65-F5344CB8AC3E}">
        <p14:creationId xmlns:p14="http://schemas.microsoft.com/office/powerpoint/2010/main" xmlns="" val="89959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Rectangle 46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63"/>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4"/>
          <p:cNvSpPr>
            <a:spLocks noGrp="1" noChangeArrowheads="1"/>
          </p:cNvSpPr>
          <p:nvPr>
            <p:ph type="sldNum" sz="quarter" idx="12"/>
          </p:nvPr>
        </p:nvSpPr>
        <p:spPr>
          <a:ln/>
        </p:spPr>
        <p:txBody>
          <a:bodyPr/>
          <a:lstStyle>
            <a:lvl1pPr>
              <a:defRPr/>
            </a:lvl1pPr>
          </a:lstStyle>
          <a:p>
            <a:pPr>
              <a:defRPr/>
            </a:pPr>
            <a:fld id="{A34F6AA1-7645-4974-8670-EC62B1640161}" type="slidenum">
              <a:rPr lang="zh-CN" altLang="en-US"/>
              <a:pPr>
                <a:defRPr/>
              </a:pPr>
              <a:t>‹#›</a:t>
            </a:fld>
            <a:endParaRPr lang="en-US" altLang="zh-CN"/>
          </a:p>
        </p:txBody>
      </p:sp>
    </p:spTree>
    <p:extLst>
      <p:ext uri="{BB962C8B-B14F-4D97-AF65-F5344CB8AC3E}">
        <p14:creationId xmlns:p14="http://schemas.microsoft.com/office/powerpoint/2010/main" xmlns="" val="10237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491"/>
          <p:cNvSpPr>
            <a:spLocks noChangeShapeType="1"/>
          </p:cNvSpPr>
          <p:nvPr/>
        </p:nvSpPr>
        <p:spPr bwMode="auto">
          <a:xfrm>
            <a:off x="1101725" y="1000125"/>
            <a:ext cx="7834313" cy="0"/>
          </a:xfrm>
          <a:prstGeom prst="line">
            <a:avLst/>
          </a:prstGeom>
          <a:noFill/>
          <a:ln w="12700">
            <a:solidFill>
              <a:schemeClr val="hlink"/>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p>
            <a:endParaRPr lang="zh-CN" altLang="en-US"/>
          </a:p>
        </p:txBody>
      </p:sp>
      <p:sp>
        <p:nvSpPr>
          <p:cNvPr id="151002" name="Rectangle 474"/>
          <p:cNvSpPr>
            <a:spLocks noChangeArrowheads="1"/>
          </p:cNvSpPr>
          <p:nvPr/>
        </p:nvSpPr>
        <p:spPr bwMode="gray">
          <a:xfrm>
            <a:off x="269875" y="0"/>
            <a:ext cx="284163" cy="6889750"/>
          </a:xfrm>
          <a:prstGeom prst="rect">
            <a:avLst/>
          </a:prstGeom>
          <a:solidFill>
            <a:schemeClr val="accent2">
              <a:alpha val="79999"/>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3" name="Rectangle 475"/>
          <p:cNvSpPr>
            <a:spLocks noChangeArrowheads="1"/>
          </p:cNvSpPr>
          <p:nvPr/>
        </p:nvSpPr>
        <p:spPr bwMode="gray">
          <a:xfrm>
            <a:off x="-12700" y="0"/>
            <a:ext cx="330200" cy="6858000"/>
          </a:xfrm>
          <a:prstGeom prst="rect">
            <a:avLst/>
          </a:prstGeom>
          <a:gradFill rotWithShape="1">
            <a:gsLst>
              <a:gs pos="0">
                <a:schemeClr val="accent2">
                  <a:gamma/>
                  <a:shade val="28627"/>
                  <a:invGamma/>
                </a:schemeClr>
              </a:gs>
              <a:gs pos="100000">
                <a:schemeClr val="accent2"/>
              </a:gs>
            </a:gsLst>
            <a:lin ang="18900000" scaled="1"/>
          </a:gra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5" name="Rectangle 477"/>
          <p:cNvSpPr>
            <a:spLocks noChangeArrowheads="1"/>
          </p:cNvSpPr>
          <p:nvPr/>
        </p:nvSpPr>
        <p:spPr bwMode="gray">
          <a:xfrm>
            <a:off x="749300" y="-14288"/>
            <a:ext cx="71438" cy="6872288"/>
          </a:xfrm>
          <a:prstGeom prst="rect">
            <a:avLst/>
          </a:prstGeom>
          <a:solidFill>
            <a:schemeClr val="accent2">
              <a:alpha val="20000"/>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7" name="Rectangle 479"/>
          <p:cNvSpPr>
            <a:spLocks noChangeArrowheads="1"/>
          </p:cNvSpPr>
          <p:nvPr/>
        </p:nvSpPr>
        <p:spPr bwMode="gray">
          <a:xfrm>
            <a:off x="508000" y="0"/>
            <a:ext cx="168275" cy="6865938"/>
          </a:xfrm>
          <a:prstGeom prst="rect">
            <a:avLst/>
          </a:prstGeom>
          <a:solidFill>
            <a:schemeClr val="accent2">
              <a:alpha val="54117"/>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51009" name="Rectangle 481"/>
          <p:cNvSpPr>
            <a:spLocks noChangeArrowheads="1"/>
          </p:cNvSpPr>
          <p:nvPr/>
        </p:nvSpPr>
        <p:spPr bwMode="gray">
          <a:xfrm>
            <a:off x="661988" y="0"/>
            <a:ext cx="114300" cy="6872288"/>
          </a:xfrm>
          <a:prstGeom prst="rect">
            <a:avLst/>
          </a:prstGeom>
          <a:solidFill>
            <a:schemeClr val="accent2">
              <a:alpha val="36862"/>
            </a:schemeClr>
          </a:solidFill>
          <a:ln>
            <a:noFill/>
          </a:ln>
          <a:effectLst/>
          <a:extLst>
            <a:ext uri="{91240B29-F687-4F45-9708-019B960494DF}">
              <a14:hiddenLine xmlns:a14="http://schemas.microsoft.com/office/drawing/2010/main" xmlns="" w="28575" algn="ctr">
                <a:solidFill>
                  <a:srgbClr val="FFFFFF"/>
                </a:solidFill>
                <a:miter lim="800000"/>
                <a:headEnd/>
                <a:tailEnd/>
              </a14:hiddenLine>
            </a:ex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2" name="Rectangle 460"/>
          <p:cNvSpPr>
            <a:spLocks noGrp="1" noChangeArrowheads="1"/>
          </p:cNvSpPr>
          <p:nvPr>
            <p:ph type="title"/>
          </p:nvPr>
        </p:nvSpPr>
        <p:spPr bwMode="auto">
          <a:xfrm>
            <a:off x="1055688" y="65088"/>
            <a:ext cx="7958137" cy="1011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按一下以編輯母片標題樣式</a:t>
            </a:r>
          </a:p>
        </p:txBody>
      </p:sp>
      <p:sp>
        <p:nvSpPr>
          <p:cNvPr id="1033" name="Rectangle 461"/>
          <p:cNvSpPr>
            <a:spLocks noGrp="1" noChangeArrowheads="1"/>
          </p:cNvSpPr>
          <p:nvPr>
            <p:ph type="body" idx="1"/>
          </p:nvPr>
        </p:nvSpPr>
        <p:spPr bwMode="auto">
          <a:xfrm>
            <a:off x="1030288" y="1163638"/>
            <a:ext cx="7961312" cy="53609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按一下以編輯母片</a:t>
            </a:r>
          </a:p>
          <a:p>
            <a:pPr lvl="1"/>
            <a:r>
              <a:rPr lang="zh-CN" altLang="en-US"/>
              <a:t>第二層</a:t>
            </a:r>
          </a:p>
          <a:p>
            <a:pPr lvl="2"/>
            <a:r>
              <a:rPr lang="zh-CN" altLang="en-US"/>
              <a:t>第三層</a:t>
            </a:r>
          </a:p>
          <a:p>
            <a:pPr lvl="3"/>
            <a:r>
              <a:rPr lang="zh-CN" altLang="en-US"/>
              <a:t>第四層</a:t>
            </a:r>
          </a:p>
          <a:p>
            <a:pPr lvl="4"/>
            <a:r>
              <a:rPr lang="zh-CN" altLang="en-US"/>
              <a:t>第五層</a:t>
            </a:r>
          </a:p>
        </p:txBody>
      </p:sp>
      <p:sp>
        <p:nvSpPr>
          <p:cNvPr id="150990" name="Rectangle 462"/>
          <p:cNvSpPr>
            <a:spLocks noGrp="1" noChangeArrowheads="1"/>
          </p:cNvSpPr>
          <p:nvPr>
            <p:ph type="dt" sz="half" idx="2"/>
          </p:nvPr>
        </p:nvSpPr>
        <p:spPr bwMode="auto">
          <a:xfrm>
            <a:off x="1077913" y="6616700"/>
            <a:ext cx="2133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sz="1200" b="0">
                <a:ea typeface="宋体" panose="02010600030101010101" pitchFamily="2" charset="-122"/>
              </a:defRPr>
            </a:lvl1pPr>
          </a:lstStyle>
          <a:p>
            <a:pPr>
              <a:defRPr/>
            </a:pPr>
            <a:endParaRPr lang="en-US" altLang="zh-CN"/>
          </a:p>
        </p:txBody>
      </p:sp>
      <p:sp>
        <p:nvSpPr>
          <p:cNvPr id="150991" name="Rectangle 463"/>
          <p:cNvSpPr>
            <a:spLocks noGrp="1" noChangeArrowheads="1"/>
          </p:cNvSpPr>
          <p:nvPr>
            <p:ph type="ftr" sz="quarter" idx="3"/>
          </p:nvPr>
        </p:nvSpPr>
        <p:spPr bwMode="auto">
          <a:xfrm>
            <a:off x="5838825" y="6616700"/>
            <a:ext cx="2895600"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200" b="0">
                <a:ea typeface="宋体" panose="02010600030101010101" pitchFamily="2" charset="-122"/>
              </a:defRPr>
            </a:lvl1pPr>
          </a:lstStyle>
          <a:p>
            <a:pPr>
              <a:defRPr/>
            </a:pPr>
            <a:endParaRPr lang="en-US" altLang="zh-CN"/>
          </a:p>
        </p:txBody>
      </p:sp>
      <p:sp>
        <p:nvSpPr>
          <p:cNvPr id="150992" name="Rectangle 464"/>
          <p:cNvSpPr>
            <a:spLocks noGrp="1" noChangeArrowheads="1"/>
          </p:cNvSpPr>
          <p:nvPr>
            <p:ph type="sldNum" sz="quarter" idx="4"/>
          </p:nvPr>
        </p:nvSpPr>
        <p:spPr bwMode="auto">
          <a:xfrm>
            <a:off x="4187825" y="6616700"/>
            <a:ext cx="661988" cy="241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ea typeface="宋体" panose="02010600030101010101" pitchFamily="2" charset="-122"/>
              </a:defRPr>
            </a:lvl1pPr>
          </a:lstStyle>
          <a:p>
            <a:pPr>
              <a:defRPr/>
            </a:pPr>
            <a:fld id="{5BA4AF4B-91E7-4363-9BEC-897795207D9D}" type="slidenum">
              <a:rPr lang="zh-CN" altLang="en-US"/>
              <a:pPr>
                <a:defRPr/>
              </a:pPr>
              <a:t>‹#›</a:t>
            </a:fld>
            <a:endParaRPr lang="en-US" altLang="zh-CN"/>
          </a:p>
        </p:txBody>
      </p:sp>
      <p:sp>
        <p:nvSpPr>
          <p:cNvPr id="1037" name="Oval 508"/>
          <p:cNvSpPr>
            <a:spLocks noChangeArrowheads="1"/>
          </p:cNvSpPr>
          <p:nvPr/>
        </p:nvSpPr>
        <p:spPr bwMode="gray">
          <a:xfrm>
            <a:off x="438150" y="1892300"/>
            <a:ext cx="619125" cy="614363"/>
          </a:xfrm>
          <a:prstGeom prst="ellipse">
            <a:avLst/>
          </a:prstGeom>
          <a:blipFill dpi="0" rotWithShape="1">
            <a:blip r:embed="rId14" cstate="print"/>
            <a:srcRect/>
            <a:stretch>
              <a:fillRect/>
            </a:stretch>
          </a:blipFill>
          <a:ln w="28575"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8" name="Oval 511"/>
          <p:cNvSpPr>
            <a:spLocks noChangeArrowheads="1"/>
          </p:cNvSpPr>
          <p:nvPr/>
        </p:nvSpPr>
        <p:spPr bwMode="gray">
          <a:xfrm>
            <a:off x="442913" y="315913"/>
            <a:ext cx="603250" cy="596900"/>
          </a:xfrm>
          <a:prstGeom prst="ellipse">
            <a:avLst/>
          </a:prstGeom>
          <a:blipFill dpi="0" rotWithShape="1">
            <a:blip r:embed="rId15" cstate="print"/>
            <a:srcRect/>
            <a:stretch>
              <a:fillRect/>
            </a:stretch>
          </a:blipFill>
          <a:ln w="5715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1039" name="Oval 515"/>
          <p:cNvSpPr>
            <a:spLocks noChangeArrowheads="1"/>
          </p:cNvSpPr>
          <p:nvPr/>
        </p:nvSpPr>
        <p:spPr bwMode="gray">
          <a:xfrm>
            <a:off x="430213" y="1128713"/>
            <a:ext cx="603250" cy="593725"/>
          </a:xfrm>
          <a:prstGeom prst="ellipse">
            <a:avLst/>
          </a:prstGeom>
          <a:blipFill dpi="0" rotWithShape="1">
            <a:blip r:embed="rId16" cstate="print"/>
            <a:srcRect/>
            <a:stretch>
              <a:fillRect/>
            </a:stretch>
          </a:blipFill>
          <a:ln w="38100" algn="ctr">
            <a:solidFill>
              <a:srgbClr val="F8F8F8">
                <a:alpha val="70195"/>
              </a:srgbClr>
            </a:solidFill>
            <a:round/>
            <a:headEnd/>
            <a:tailEnd/>
          </a:ln>
          <a:effectLst/>
          <a:extLst>
            <a:ext uri="{AF507438-7753-43E0-B8FC-AC1667EBCBE1}">
              <a14:hiddenEffects xmlns:a14="http://schemas.microsoft.com/office/drawing/2010/main" xmlns="">
                <a:effectLst>
                  <a:outerShdw dist="35921" dir="2700000" algn="ctr" rotWithShape="0">
                    <a:schemeClr val="tx2">
                      <a:alpha val="50000"/>
                    </a:schemeClr>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727"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withEffect">
                                  <p:stCondLst>
                                    <p:cond delay="0"/>
                                  </p:stCondLst>
                                  <p:childTnLst>
                                    <p:set>
                                      <p:cBhvr>
                                        <p:cTn id="6" dur="1" fill="hold">
                                          <p:stCondLst>
                                            <p:cond delay="0"/>
                                          </p:stCondLst>
                                        </p:cTn>
                                        <p:tgtEl>
                                          <p:spTgt spid="151003"/>
                                        </p:tgtEl>
                                        <p:attrNameLst>
                                          <p:attrName>style.visibility</p:attrName>
                                        </p:attrNameLst>
                                      </p:cBhvr>
                                      <p:to>
                                        <p:strVal val="visible"/>
                                      </p:to>
                                    </p:set>
                                    <p:animEffect transition="in" filter="wipe(up)">
                                      <p:cBhvr>
                                        <p:cTn id="7" dur="500"/>
                                        <p:tgtEl>
                                          <p:spTgt spid="151003"/>
                                        </p:tgtEl>
                                      </p:cBhvr>
                                    </p:animEffect>
                                  </p:childTnLst>
                                </p:cTn>
                              </p:par>
                              <p:par>
                                <p:cTn id="8" presetID="22" presetClass="entr" presetSubtype="1" fill="hold" nodeType="withEffect">
                                  <p:stCondLst>
                                    <p:cond delay="200"/>
                                  </p:stCondLst>
                                  <p:childTnLst>
                                    <p:set>
                                      <p:cBhvr>
                                        <p:cTn id="9" dur="1" fill="hold">
                                          <p:stCondLst>
                                            <p:cond delay="0"/>
                                          </p:stCondLst>
                                        </p:cTn>
                                        <p:tgtEl>
                                          <p:spTgt spid="151002"/>
                                        </p:tgtEl>
                                        <p:attrNameLst>
                                          <p:attrName>style.visibility</p:attrName>
                                        </p:attrNameLst>
                                      </p:cBhvr>
                                      <p:to>
                                        <p:strVal val="visible"/>
                                      </p:to>
                                    </p:set>
                                    <p:animEffect transition="in" filter="wipe(up)">
                                      <p:cBhvr>
                                        <p:cTn id="10" dur="500"/>
                                        <p:tgtEl>
                                          <p:spTgt spid="151002"/>
                                        </p:tgtEl>
                                      </p:cBhvr>
                                    </p:animEffect>
                                  </p:childTnLst>
                                </p:cTn>
                              </p:par>
                              <p:par>
                                <p:cTn id="11" presetID="22" presetClass="entr" presetSubtype="1" fill="hold" nodeType="withEffect">
                                  <p:stCondLst>
                                    <p:cond delay="800"/>
                                  </p:stCondLst>
                                  <p:childTnLst>
                                    <p:set>
                                      <p:cBhvr>
                                        <p:cTn id="12" dur="1" fill="hold">
                                          <p:stCondLst>
                                            <p:cond delay="0"/>
                                          </p:stCondLst>
                                        </p:cTn>
                                        <p:tgtEl>
                                          <p:spTgt spid="151007"/>
                                        </p:tgtEl>
                                        <p:attrNameLst>
                                          <p:attrName>style.visibility</p:attrName>
                                        </p:attrNameLst>
                                      </p:cBhvr>
                                      <p:to>
                                        <p:strVal val="visible"/>
                                      </p:to>
                                    </p:set>
                                    <p:animEffect transition="in" filter="wipe(up)">
                                      <p:cBhvr>
                                        <p:cTn id="13" dur="500"/>
                                        <p:tgtEl>
                                          <p:spTgt spid="151007"/>
                                        </p:tgtEl>
                                      </p:cBhvr>
                                    </p:animEffect>
                                  </p:childTnLst>
                                </p:cTn>
                              </p:par>
                              <p:par>
                                <p:cTn id="14" presetID="47" presetClass="entr" presetSubtype="0" fill="hold" nodeType="withEffect">
                                  <p:stCondLst>
                                    <p:cond delay="1500"/>
                                  </p:stCondLst>
                                  <p:childTnLst>
                                    <p:set>
                                      <p:cBhvr>
                                        <p:cTn id="15" dur="1" fill="hold">
                                          <p:stCondLst>
                                            <p:cond delay="0"/>
                                          </p:stCondLst>
                                        </p:cTn>
                                        <p:tgtEl>
                                          <p:spTgt spid="151009"/>
                                        </p:tgtEl>
                                        <p:attrNameLst>
                                          <p:attrName>style.visibility</p:attrName>
                                        </p:attrNameLst>
                                      </p:cBhvr>
                                      <p:to>
                                        <p:strVal val="visible"/>
                                      </p:to>
                                    </p:set>
                                    <p:animEffect transition="in" filter="fade">
                                      <p:cBhvr>
                                        <p:cTn id="16" dur="500"/>
                                        <p:tgtEl>
                                          <p:spTgt spid="151009"/>
                                        </p:tgtEl>
                                      </p:cBhvr>
                                    </p:animEffect>
                                    <p:anim calcmode="lin" valueType="num">
                                      <p:cBhvr>
                                        <p:cTn id="17" dur="500" fill="hold"/>
                                        <p:tgtEl>
                                          <p:spTgt spid="151009"/>
                                        </p:tgtEl>
                                        <p:attrNameLst>
                                          <p:attrName>ppt_x</p:attrName>
                                        </p:attrNameLst>
                                      </p:cBhvr>
                                      <p:tavLst>
                                        <p:tav tm="0">
                                          <p:val>
                                            <p:strVal val="#ppt_x"/>
                                          </p:val>
                                        </p:tav>
                                        <p:tav tm="100000">
                                          <p:val>
                                            <p:strVal val="#ppt_x"/>
                                          </p:val>
                                        </p:tav>
                                      </p:tavLst>
                                    </p:anim>
                                    <p:anim calcmode="lin" valueType="num">
                                      <p:cBhvr>
                                        <p:cTn id="18" dur="500" fill="hold"/>
                                        <p:tgtEl>
                                          <p:spTgt spid="151009"/>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2300"/>
                                  </p:stCondLst>
                                  <p:childTnLst>
                                    <p:set>
                                      <p:cBhvr>
                                        <p:cTn id="20" dur="1" fill="hold">
                                          <p:stCondLst>
                                            <p:cond delay="0"/>
                                          </p:stCondLst>
                                        </p:cTn>
                                        <p:tgtEl>
                                          <p:spTgt spid="151005"/>
                                        </p:tgtEl>
                                        <p:attrNameLst>
                                          <p:attrName>style.visibility</p:attrName>
                                        </p:attrNameLst>
                                      </p:cBhvr>
                                      <p:to>
                                        <p:strVal val="visible"/>
                                      </p:to>
                                    </p:set>
                                    <p:animEffect transition="in" filter="fade">
                                      <p:cBhvr>
                                        <p:cTn id="21" dur="500"/>
                                        <p:tgtEl>
                                          <p:spTgt spid="151005"/>
                                        </p:tgtEl>
                                      </p:cBhvr>
                                    </p:animEffect>
                                    <p:anim calcmode="lin" valueType="num">
                                      <p:cBhvr>
                                        <p:cTn id="22" dur="500" fill="hold"/>
                                        <p:tgtEl>
                                          <p:spTgt spid="151005"/>
                                        </p:tgtEl>
                                        <p:attrNameLst>
                                          <p:attrName>ppt_x</p:attrName>
                                        </p:attrNameLst>
                                      </p:cBhvr>
                                      <p:tavLst>
                                        <p:tav tm="0">
                                          <p:val>
                                            <p:strVal val="#ppt_x"/>
                                          </p:val>
                                        </p:tav>
                                        <p:tav tm="100000">
                                          <p:val>
                                            <p:strVal val="#ppt_x"/>
                                          </p:val>
                                        </p:tav>
                                      </p:tavLst>
                                    </p:anim>
                                    <p:anim calcmode="lin" valueType="num">
                                      <p:cBhvr>
                                        <p:cTn id="23" dur="500" fill="hold"/>
                                        <p:tgtEl>
                                          <p:spTgt spid="151005"/>
                                        </p:tgtEl>
                                        <p:attrNameLst>
                                          <p:attrName>ppt_y</p:attrName>
                                        </p:attrNameLst>
                                      </p:cBhvr>
                                      <p:tavLst>
                                        <p:tav tm="0">
                                          <p:val>
                                            <p:strVal val="#ppt_y-.1"/>
                                          </p:val>
                                        </p:tav>
                                        <p:tav tm="100000">
                                          <p:val>
                                            <p:strVal val="#ppt_y"/>
                                          </p:val>
                                        </p:tav>
                                      </p:tavLst>
                                    </p:anim>
                                  </p:childTnLst>
                                </p:cTn>
                              </p:par>
                            </p:childTnLst>
                          </p:cTn>
                        </p:par>
                        <p:par>
                          <p:cTn id="24" fill="hold" nodeType="afterGroup">
                            <p:stCondLst>
                              <p:cond delay="2800"/>
                            </p:stCondLst>
                            <p:childTnLst>
                              <p:par>
                                <p:cTn id="25" presetID="6" presetClass="emph" presetSubtype="0" fill="hold" nodeType="afterEffect">
                                  <p:stCondLst>
                                    <p:cond delay="0"/>
                                  </p:stCondLst>
                                  <p:childTnLst>
                                    <p:animScale>
                                      <p:cBhvr>
                                        <p:cTn id="26" dur="500" fill="hold"/>
                                        <p:tgtEl>
                                          <p:spTgt spid="151003"/>
                                        </p:tgtEl>
                                      </p:cBhvr>
                                      <p:by x="150000" y="150000"/>
                                    </p:animScale>
                                  </p:childTnLst>
                                </p:cTn>
                              </p:par>
                              <p:par>
                                <p:cTn id="27" presetID="6" presetClass="emph" presetSubtype="0" fill="hold" nodeType="withEffect">
                                  <p:stCondLst>
                                    <p:cond delay="400"/>
                                  </p:stCondLst>
                                  <p:childTnLst>
                                    <p:animScale>
                                      <p:cBhvr>
                                        <p:cTn id="28" dur="500" fill="hold"/>
                                        <p:tgtEl>
                                          <p:spTgt spid="151007"/>
                                        </p:tgtEl>
                                      </p:cBhvr>
                                      <p:by x="150000" y="150000"/>
                                    </p:animScale>
                                  </p:childTnLst>
                                </p:cTn>
                              </p:par>
                              <p:par>
                                <p:cTn id="29" presetID="6" presetClass="emph" presetSubtype="0" fill="hold" nodeType="withEffect">
                                  <p:stCondLst>
                                    <p:cond delay="1100"/>
                                  </p:stCondLst>
                                  <p:childTnLst>
                                    <p:animScale>
                                      <p:cBhvr>
                                        <p:cTn id="30" dur="500" fill="hold"/>
                                        <p:tgtEl>
                                          <p:spTgt spid="151009"/>
                                        </p:tgtEl>
                                      </p:cBhvr>
                                      <p:by x="150000" y="150000"/>
                                    </p:animScale>
                                  </p:childTnLst>
                                </p:cTn>
                              </p:par>
                              <p:par>
                                <p:cTn id="31" presetID="6" presetClass="emph" presetSubtype="0" fill="hold" nodeType="withEffect">
                                  <p:stCondLst>
                                    <p:cond delay="1700"/>
                                  </p:stCondLst>
                                  <p:childTnLst>
                                    <p:animScale>
                                      <p:cBhvr>
                                        <p:cTn id="32" dur="500" fill="hold"/>
                                        <p:tgtEl>
                                          <p:spTgt spid="151005"/>
                                        </p:tgtEl>
                                      </p:cBhvr>
                                      <p:by x="150000" y="150000"/>
                                    </p:animScale>
                                  </p:childTnLst>
                                </p:cTn>
                              </p:par>
                            </p:childTnLst>
                          </p:cTn>
                        </p:par>
                        <p:par>
                          <p:cTn id="33" fill="hold" nodeType="afterGroup">
                            <p:stCondLst>
                              <p:cond delay="5000"/>
                            </p:stCondLst>
                            <p:childTnLst>
                              <p:par>
                                <p:cTn id="34" presetID="6" presetClass="emph" presetSubtype="0" fill="hold" nodeType="afterEffect">
                                  <p:stCondLst>
                                    <p:cond delay="0"/>
                                  </p:stCondLst>
                                  <p:childTnLst>
                                    <p:animScale>
                                      <p:cBhvr>
                                        <p:cTn id="35" dur="500" fill="hold"/>
                                        <p:tgtEl>
                                          <p:spTgt spid="15100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txStyles>
    <p:titleStyle>
      <a:lvl1pPr algn="l" rtl="0" eaLnBrk="0" fontAlgn="base" hangingPunct="0">
        <a:spcBef>
          <a:spcPct val="0"/>
        </a:spcBef>
        <a:spcAft>
          <a:spcPct val="0"/>
        </a:spcAft>
        <a:defRPr sz="4000" b="1" kern="1200">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panose="020B0604020202020204" pitchFamily="34" charset="0"/>
        </a:defRPr>
      </a:lvl2pPr>
      <a:lvl3pPr algn="l" rtl="0" eaLnBrk="0" fontAlgn="base" hangingPunct="0">
        <a:spcBef>
          <a:spcPct val="0"/>
        </a:spcBef>
        <a:spcAft>
          <a:spcPct val="0"/>
        </a:spcAft>
        <a:defRPr sz="4000" b="1">
          <a:solidFill>
            <a:schemeClr val="tx2"/>
          </a:solidFill>
          <a:latin typeface="Arial" panose="020B0604020202020204" pitchFamily="34" charset="0"/>
        </a:defRPr>
      </a:lvl3pPr>
      <a:lvl4pPr algn="l" rtl="0" eaLnBrk="0" fontAlgn="base" hangingPunct="0">
        <a:spcBef>
          <a:spcPct val="0"/>
        </a:spcBef>
        <a:spcAft>
          <a:spcPct val="0"/>
        </a:spcAft>
        <a:defRPr sz="4000" b="1">
          <a:solidFill>
            <a:schemeClr val="tx2"/>
          </a:solidFill>
          <a:latin typeface="Arial" panose="020B0604020202020204" pitchFamily="34" charset="0"/>
        </a:defRPr>
      </a:lvl4pPr>
      <a:lvl5pPr algn="l" rtl="0" eaLnBrk="0" fontAlgn="base" hangingPunct="0">
        <a:spcBef>
          <a:spcPct val="0"/>
        </a:spcBef>
        <a:spcAft>
          <a:spcPct val="0"/>
        </a:spcAft>
        <a:defRPr sz="4000" b="1">
          <a:solidFill>
            <a:schemeClr val="tx2"/>
          </a:solidFill>
          <a:latin typeface="Arial" panose="020B0604020202020204" pitchFamily="34" charset="0"/>
        </a:defRPr>
      </a:lvl5pPr>
      <a:lvl6pPr marL="457200" algn="l" rtl="0" fontAlgn="base">
        <a:spcBef>
          <a:spcPct val="0"/>
        </a:spcBef>
        <a:spcAft>
          <a:spcPct val="0"/>
        </a:spcAft>
        <a:defRPr sz="4000" b="1">
          <a:solidFill>
            <a:schemeClr val="tx2"/>
          </a:solidFill>
          <a:latin typeface="Arial" panose="020B0604020202020204" pitchFamily="34" charset="0"/>
        </a:defRPr>
      </a:lvl6pPr>
      <a:lvl7pPr marL="914400" algn="l" rtl="0" fontAlgn="base">
        <a:spcBef>
          <a:spcPct val="0"/>
        </a:spcBef>
        <a:spcAft>
          <a:spcPct val="0"/>
        </a:spcAft>
        <a:defRPr sz="4000" b="1">
          <a:solidFill>
            <a:schemeClr val="tx2"/>
          </a:solidFill>
          <a:latin typeface="Arial" panose="020B0604020202020204" pitchFamily="34" charset="0"/>
        </a:defRPr>
      </a:lvl7pPr>
      <a:lvl8pPr marL="1371600" algn="l" rtl="0" fontAlgn="base">
        <a:spcBef>
          <a:spcPct val="0"/>
        </a:spcBef>
        <a:spcAft>
          <a:spcPct val="0"/>
        </a:spcAft>
        <a:defRPr sz="4000" b="1">
          <a:solidFill>
            <a:schemeClr val="tx2"/>
          </a:solidFill>
          <a:latin typeface="Arial" panose="020B0604020202020204" pitchFamily="34" charset="0"/>
        </a:defRPr>
      </a:lvl8pPr>
      <a:lvl9pPr marL="1828800" algn="l" rtl="0" fontAlgn="base">
        <a:spcBef>
          <a:spcPct val="0"/>
        </a:spcBef>
        <a:spcAft>
          <a:spcPct val="0"/>
        </a:spcAft>
        <a:defRPr sz="40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hyperlink" Target="&#31532;&#19971;&#31456;&#20363;&#39064;/7-0.tx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hyperlink" Target="&#31532;&#19971;&#31456;&#20363;&#39064;/7-1.txt" TargetMode="External"/><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hyperlink" Target="&#31532;&#19971;&#31456;&#20363;&#39064;/7-2.txt"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31532;&#19971;&#31456;&#20363;&#39064;/7-3.txt" TargetMode="Externa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409" name="Rectangle 41"/>
          <p:cNvSpPr>
            <a:spLocks noGrp="1" noChangeArrowheads="1"/>
          </p:cNvSpPr>
          <p:nvPr>
            <p:ph type="ctrTitle"/>
          </p:nvPr>
        </p:nvSpPr>
        <p:spPr>
          <a:xfrm>
            <a:off x="3403600" y="1463675"/>
            <a:ext cx="5526088" cy="1470025"/>
          </a:xfrm>
          <a:effectLst>
            <a:outerShdw dist="17961" dir="2700000" algn="ctr" rotWithShape="0">
              <a:srgbClr val="F8F8F8">
                <a:alpha val="50000"/>
              </a:srgbClr>
            </a:outerShdw>
          </a:effectLst>
        </p:spPr>
        <p:txBody>
          <a:bodyPr/>
          <a:lstStyle/>
          <a:p>
            <a:pPr eaLnBrk="1" hangingPunct="1">
              <a:defRPr/>
            </a:pPr>
            <a:r>
              <a:rPr lang="zh-CN" altLang="en-US" sz="4000" dirty="0" smtClean="0">
                <a:solidFill>
                  <a:schemeClr val="tx1"/>
                </a:solidFill>
                <a:effectLst>
                  <a:outerShdw blurRad="38100" dist="38100" dir="2700000" algn="tl">
                    <a:srgbClr val="000000">
                      <a:alpha val="43137"/>
                    </a:srgbClr>
                  </a:outerShdw>
                </a:effectLst>
                <a:ea typeface="宋体" panose="02010600030101010101" pitchFamily="2" charset="-122"/>
              </a:rPr>
              <a:t>第七章 例外处理</a:t>
            </a:r>
          </a:p>
        </p:txBody>
      </p:sp>
      <p:grpSp>
        <p:nvGrpSpPr>
          <p:cNvPr id="442418" name="Group 50"/>
          <p:cNvGrpSpPr>
            <a:grpSpLocks/>
          </p:cNvGrpSpPr>
          <p:nvPr/>
        </p:nvGrpSpPr>
        <p:grpSpPr bwMode="auto">
          <a:xfrm>
            <a:off x="5780088" y="5492750"/>
            <a:ext cx="669925" cy="654050"/>
            <a:chOff x="4027" y="3016"/>
            <a:chExt cx="515" cy="505"/>
          </a:xfrm>
        </p:grpSpPr>
        <p:sp>
          <p:nvSpPr>
            <p:cNvPr id="442419" name="Oval 51"/>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31" name="Picture 52"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442421" name="Group 53"/>
          <p:cNvGrpSpPr>
            <a:grpSpLocks/>
          </p:cNvGrpSpPr>
          <p:nvPr/>
        </p:nvGrpSpPr>
        <p:grpSpPr bwMode="auto">
          <a:xfrm>
            <a:off x="7170738" y="5029200"/>
            <a:ext cx="349250" cy="339725"/>
            <a:chOff x="4027" y="3016"/>
            <a:chExt cx="515" cy="505"/>
          </a:xfrm>
        </p:grpSpPr>
        <p:sp>
          <p:nvSpPr>
            <p:cNvPr id="442422" name="Oval 54"/>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5129" name="Picture 55" descr="sphere_highlight"/>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442424" name="Oval 56"/>
          <p:cNvSpPr>
            <a:spLocks noChangeArrowheads="1"/>
          </p:cNvSpPr>
          <p:nvPr/>
        </p:nvSpPr>
        <p:spPr bwMode="gray">
          <a:xfrm>
            <a:off x="3960813" y="4986338"/>
            <a:ext cx="1082675" cy="1071562"/>
          </a:xfrm>
          <a:prstGeom prst="ellipse">
            <a:avLst/>
          </a:prstGeom>
          <a:blipFill dpi="0" rotWithShape="1">
            <a:blip r:embed="rId5"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5" name="Oval 57"/>
          <p:cNvSpPr>
            <a:spLocks noChangeArrowheads="1"/>
          </p:cNvSpPr>
          <p:nvPr/>
        </p:nvSpPr>
        <p:spPr bwMode="gray">
          <a:xfrm>
            <a:off x="371475" y="536575"/>
            <a:ext cx="2759075" cy="2730500"/>
          </a:xfrm>
          <a:prstGeom prst="ellipse">
            <a:avLst/>
          </a:prstGeom>
          <a:blipFill dpi="0" rotWithShape="1">
            <a:blip r:embed="rId6"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42426" name="Oval 58"/>
          <p:cNvSpPr>
            <a:spLocks noChangeArrowheads="1"/>
          </p:cNvSpPr>
          <p:nvPr/>
        </p:nvSpPr>
        <p:spPr bwMode="gray">
          <a:xfrm>
            <a:off x="1941513" y="3600450"/>
            <a:ext cx="1911350" cy="1892300"/>
          </a:xfrm>
          <a:prstGeom prst="ellipse">
            <a:avLst/>
          </a:prstGeom>
          <a:blipFill dpi="0" rotWithShape="1">
            <a:blip r:embed="rId7"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2200"/>
                                  </p:stCondLst>
                                  <p:childTnLst>
                                    <p:set>
                                      <p:cBhvr>
                                        <p:cTn id="6" dur="1" fill="hold">
                                          <p:stCondLst>
                                            <p:cond delay="0"/>
                                          </p:stCondLst>
                                        </p:cTn>
                                        <p:tgtEl>
                                          <p:spTgt spid="442421"/>
                                        </p:tgtEl>
                                        <p:attrNameLst>
                                          <p:attrName>style.visibility</p:attrName>
                                        </p:attrNameLst>
                                      </p:cBhvr>
                                      <p:to>
                                        <p:strVal val="visible"/>
                                      </p:to>
                                    </p:set>
                                    <p:anim calcmode="lin" valueType="num">
                                      <p:cBhvr>
                                        <p:cTn id="7" dur="1000" fill="hold"/>
                                        <p:tgtEl>
                                          <p:spTgt spid="442421"/>
                                        </p:tgtEl>
                                        <p:attrNameLst>
                                          <p:attrName>ppt_w</p:attrName>
                                        </p:attrNameLst>
                                      </p:cBhvr>
                                      <p:tavLst>
                                        <p:tav tm="0">
                                          <p:val>
                                            <p:fltVal val="0"/>
                                          </p:val>
                                        </p:tav>
                                        <p:tav tm="100000">
                                          <p:val>
                                            <p:strVal val="#ppt_w"/>
                                          </p:val>
                                        </p:tav>
                                      </p:tavLst>
                                    </p:anim>
                                    <p:anim calcmode="lin" valueType="num">
                                      <p:cBhvr>
                                        <p:cTn id="8" dur="1000" fill="hold"/>
                                        <p:tgtEl>
                                          <p:spTgt spid="442421"/>
                                        </p:tgtEl>
                                        <p:attrNameLst>
                                          <p:attrName>ppt_h</p:attrName>
                                        </p:attrNameLst>
                                      </p:cBhvr>
                                      <p:tavLst>
                                        <p:tav tm="0">
                                          <p:val>
                                            <p:fltVal val="0"/>
                                          </p:val>
                                        </p:tav>
                                        <p:tav tm="100000">
                                          <p:val>
                                            <p:strVal val="#ppt_h"/>
                                          </p:val>
                                        </p:tav>
                                      </p:tavLst>
                                    </p:anim>
                                    <p:animEffect transition="in" filter="fade">
                                      <p:cBhvr>
                                        <p:cTn id="9" dur="1000"/>
                                        <p:tgtEl>
                                          <p:spTgt spid="442421"/>
                                        </p:tgtEl>
                                      </p:cBhvr>
                                    </p:animEffect>
                                  </p:childTnLst>
                                </p:cTn>
                              </p:par>
                              <p:par>
                                <p:cTn id="10"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1" dur="1000" fill="hold"/>
                                        <p:tgtEl>
                                          <p:spTgt spid="442421"/>
                                        </p:tgtEl>
                                        <p:attrNameLst>
                                          <p:attrName>ppt_x</p:attrName>
                                          <p:attrName>ppt_y</p:attrName>
                                        </p:attrNameLst>
                                      </p:cBhvr>
                                      <p:rCtr x="-3715" y="5459"/>
                                    </p:animMotion>
                                  </p:childTnLst>
                                </p:cTn>
                              </p:par>
                              <p:par>
                                <p:cTn id="12" presetID="53" presetClass="entr" presetSubtype="0" fill="hold" nodeType="withEffect">
                                  <p:stCondLst>
                                    <p:cond delay="2800"/>
                                  </p:stCondLst>
                                  <p:childTnLst>
                                    <p:set>
                                      <p:cBhvr>
                                        <p:cTn id="13" dur="1" fill="hold">
                                          <p:stCondLst>
                                            <p:cond delay="0"/>
                                          </p:stCondLst>
                                        </p:cTn>
                                        <p:tgtEl>
                                          <p:spTgt spid="442418"/>
                                        </p:tgtEl>
                                        <p:attrNameLst>
                                          <p:attrName>style.visibility</p:attrName>
                                        </p:attrNameLst>
                                      </p:cBhvr>
                                      <p:to>
                                        <p:strVal val="visible"/>
                                      </p:to>
                                    </p:set>
                                    <p:anim calcmode="lin" valueType="num">
                                      <p:cBhvr>
                                        <p:cTn id="14" dur="1000" fill="hold"/>
                                        <p:tgtEl>
                                          <p:spTgt spid="442418"/>
                                        </p:tgtEl>
                                        <p:attrNameLst>
                                          <p:attrName>ppt_w</p:attrName>
                                        </p:attrNameLst>
                                      </p:cBhvr>
                                      <p:tavLst>
                                        <p:tav tm="0">
                                          <p:val>
                                            <p:fltVal val="0"/>
                                          </p:val>
                                        </p:tav>
                                        <p:tav tm="100000">
                                          <p:val>
                                            <p:strVal val="#ppt_w"/>
                                          </p:val>
                                        </p:tav>
                                      </p:tavLst>
                                    </p:anim>
                                    <p:anim calcmode="lin" valueType="num">
                                      <p:cBhvr>
                                        <p:cTn id="15" dur="1000" fill="hold"/>
                                        <p:tgtEl>
                                          <p:spTgt spid="442418"/>
                                        </p:tgtEl>
                                        <p:attrNameLst>
                                          <p:attrName>ppt_h</p:attrName>
                                        </p:attrNameLst>
                                      </p:cBhvr>
                                      <p:tavLst>
                                        <p:tav tm="0">
                                          <p:val>
                                            <p:fltVal val="0"/>
                                          </p:val>
                                        </p:tav>
                                        <p:tav tm="100000">
                                          <p:val>
                                            <p:strVal val="#ppt_h"/>
                                          </p:val>
                                        </p:tav>
                                      </p:tavLst>
                                    </p:anim>
                                    <p:animEffect transition="in" filter="fade">
                                      <p:cBhvr>
                                        <p:cTn id="16" dur="1000"/>
                                        <p:tgtEl>
                                          <p:spTgt spid="442418"/>
                                        </p:tgtEl>
                                      </p:cBhvr>
                                    </p:animEffect>
                                  </p:childTnLst>
                                </p:cTn>
                              </p:par>
                              <p:par>
                                <p:cTn id="17"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18" dur="1000" fill="hold"/>
                                        <p:tgtEl>
                                          <p:spTgt spid="442418"/>
                                        </p:tgtEl>
                                        <p:attrNameLst>
                                          <p:attrName>ppt_x</p:attrName>
                                          <p:attrName>ppt_y</p:attrName>
                                        </p:attrNameLst>
                                      </p:cBhvr>
                                      <p:rCtr x="-8837" y="8860"/>
                                    </p:animMotion>
                                  </p:childTnLst>
                                </p:cTn>
                              </p:par>
                            </p:childTnLst>
                          </p:cTn>
                        </p:par>
                        <p:par>
                          <p:cTn id="19" fill="hold" nodeType="afterGroup">
                            <p:stCondLst>
                              <p:cond delay="3800"/>
                            </p:stCondLst>
                            <p:childTnLst>
                              <p:par>
                                <p:cTn id="20" presetID="10" presetClass="entr" presetSubtype="0" fill="hold" nodeType="afterEffect">
                                  <p:stCondLst>
                                    <p:cond delay="0"/>
                                  </p:stCondLst>
                                  <p:childTnLst>
                                    <p:set>
                                      <p:cBhvr>
                                        <p:cTn id="21" dur="1" fill="hold">
                                          <p:stCondLst>
                                            <p:cond delay="0"/>
                                          </p:stCondLst>
                                        </p:cTn>
                                        <p:tgtEl>
                                          <p:spTgt spid="442424"/>
                                        </p:tgtEl>
                                        <p:attrNameLst>
                                          <p:attrName>style.visibility</p:attrName>
                                        </p:attrNameLst>
                                      </p:cBhvr>
                                      <p:to>
                                        <p:strVal val="visible"/>
                                      </p:to>
                                    </p:set>
                                    <p:animEffect transition="in" filter="fade">
                                      <p:cBhvr>
                                        <p:cTn id="22" dur="1000"/>
                                        <p:tgtEl>
                                          <p:spTgt spid="442424"/>
                                        </p:tgtEl>
                                      </p:cBhvr>
                                    </p:animEffect>
                                  </p:childTnLst>
                                </p:cTn>
                              </p:par>
                            </p:childTnLst>
                          </p:cTn>
                        </p:par>
                        <p:par>
                          <p:cTn id="23" fill="hold" nodeType="afterGroup">
                            <p:stCondLst>
                              <p:cond delay="4800"/>
                            </p:stCondLst>
                            <p:childTnLst>
                              <p:par>
                                <p:cTn id="24" presetID="10" presetClass="entr" presetSubtype="0" fill="hold" nodeType="afterEffect">
                                  <p:stCondLst>
                                    <p:cond delay="0"/>
                                  </p:stCondLst>
                                  <p:childTnLst>
                                    <p:set>
                                      <p:cBhvr>
                                        <p:cTn id="25" dur="1" fill="hold">
                                          <p:stCondLst>
                                            <p:cond delay="0"/>
                                          </p:stCondLst>
                                        </p:cTn>
                                        <p:tgtEl>
                                          <p:spTgt spid="442426"/>
                                        </p:tgtEl>
                                        <p:attrNameLst>
                                          <p:attrName>style.visibility</p:attrName>
                                        </p:attrNameLst>
                                      </p:cBhvr>
                                      <p:to>
                                        <p:strVal val="visible"/>
                                      </p:to>
                                    </p:set>
                                    <p:animEffect transition="in" filter="fade">
                                      <p:cBhvr>
                                        <p:cTn id="26" dur="1000"/>
                                        <p:tgtEl>
                                          <p:spTgt spid="442426"/>
                                        </p:tgtEl>
                                      </p:cBhvr>
                                    </p:animEffect>
                                  </p:childTnLst>
                                </p:cTn>
                              </p:par>
                            </p:childTnLst>
                          </p:cTn>
                        </p:par>
                        <p:par>
                          <p:cTn id="27" fill="hold" nodeType="afterGroup">
                            <p:stCondLst>
                              <p:cond delay="5800"/>
                            </p:stCondLst>
                            <p:childTnLst>
                              <p:par>
                                <p:cTn id="28" presetID="10" presetClass="entr" presetSubtype="0" fill="hold" nodeType="afterEffect">
                                  <p:stCondLst>
                                    <p:cond delay="0"/>
                                  </p:stCondLst>
                                  <p:childTnLst>
                                    <p:set>
                                      <p:cBhvr>
                                        <p:cTn id="29" dur="1" fill="hold">
                                          <p:stCondLst>
                                            <p:cond delay="0"/>
                                          </p:stCondLst>
                                        </p:cTn>
                                        <p:tgtEl>
                                          <p:spTgt spid="442425"/>
                                        </p:tgtEl>
                                        <p:attrNameLst>
                                          <p:attrName>style.visibility</p:attrName>
                                        </p:attrNameLst>
                                      </p:cBhvr>
                                      <p:to>
                                        <p:strVal val="visible"/>
                                      </p:to>
                                    </p:set>
                                    <p:animEffect transition="in" filter="fade">
                                      <p:cBhvr>
                                        <p:cTn id="30" dur="1000"/>
                                        <p:tgtEl>
                                          <p:spTgt spid="442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5797692"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en-US" altLang="zh-CN" sz="2800" dirty="0" err="1" smtClean="0">
                  <a:solidFill>
                    <a:schemeClr val="bg1"/>
                  </a:solidFill>
                  <a:ea typeface="宋体" panose="02010600030101010101" pitchFamily="2" charset="-122"/>
                </a:rPr>
                <a:t>Throwable</a:t>
              </a:r>
              <a:r>
                <a:rPr lang="zh-CN" altLang="en-US" sz="2800" dirty="0" smtClean="0">
                  <a:solidFill>
                    <a:schemeClr val="bg1"/>
                  </a:solidFill>
                  <a:ea typeface="宋体" panose="02010600030101010101" pitchFamily="2" charset="-122"/>
                </a:rPr>
                <a:t>类的主要成员方法</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1872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 String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getMessage</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p:txBody>
      </p:sp>
      <p:sp>
        <p:nvSpPr>
          <p:cNvPr id="9" name="矩形 8"/>
          <p:cNvSpPr>
            <a:spLocks noChangeArrowheads="1"/>
          </p:cNvSpPr>
          <p:nvPr/>
        </p:nvSpPr>
        <p:spPr bwMode="auto">
          <a:xfrm>
            <a:off x="1260000" y="3564000"/>
            <a:ext cx="7458157"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Ø"/>
            </a:pPr>
            <a:r>
              <a:rPr lang="zh-CN" altLang="en-US" sz="2800" dirty="0" smtClean="0">
                <a:solidFill>
                  <a:schemeClr val="tx1"/>
                </a:solidFill>
                <a:ea typeface="宋体" panose="02010600030101010101" pitchFamily="2" charset="-122"/>
              </a:rPr>
              <a:t> 返回异常对象详细信息</a:t>
            </a:r>
            <a:r>
              <a:rPr lang="zh-CN" altLang="en-US" sz="2800" dirty="0" smtClean="0">
                <a:solidFill>
                  <a:schemeClr val="tx1"/>
                </a:solidFill>
                <a:ea typeface="宋体" panose="02010600030101010101" pitchFamily="2" charset="-122"/>
              </a:rPr>
              <a:t>。</a:t>
            </a:r>
            <a:endParaRPr lang="zh-CN" altLang="en-US" sz="2800" dirty="0" smtClean="0">
              <a:solidFill>
                <a:schemeClr val="tx1"/>
              </a:solidFill>
              <a:ea typeface="宋体" panose="02010600030101010101" pitchFamily="2" charset="-122"/>
            </a:endParaRPr>
          </a:p>
        </p:txBody>
      </p:sp>
      <p:sp>
        <p:nvSpPr>
          <p:cNvPr id="12" name="矩形 11"/>
          <p:cNvSpPr>
            <a:spLocks noChangeArrowheads="1"/>
          </p:cNvSpPr>
          <p:nvPr/>
        </p:nvSpPr>
        <p:spPr bwMode="auto">
          <a:xfrm>
            <a:off x="1260000" y="2376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Ø"/>
            </a:pPr>
            <a:r>
              <a:rPr lang="zh-CN" altLang="en-US" sz="2800" dirty="0" smtClean="0">
                <a:solidFill>
                  <a:schemeClr val="tx1"/>
                </a:solidFill>
                <a:ea typeface="宋体" panose="02010600030101010101" pitchFamily="2" charset="-122"/>
              </a:rPr>
              <a:t> 返回异常描述。</a:t>
            </a:r>
          </a:p>
        </p:txBody>
      </p:sp>
      <p:sp>
        <p:nvSpPr>
          <p:cNvPr id="13" name="矩形 12"/>
          <p:cNvSpPr>
            <a:spLocks noChangeArrowheads="1"/>
          </p:cNvSpPr>
          <p:nvPr/>
        </p:nvSpPr>
        <p:spPr bwMode="auto">
          <a:xfrm>
            <a:off x="1152000" y="3060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 String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toString</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p:txBody>
      </p:sp>
      <p:sp>
        <p:nvSpPr>
          <p:cNvPr id="11" name="矩形 10"/>
          <p:cNvSpPr>
            <a:spLocks noChangeArrowheads="1"/>
          </p:cNvSpPr>
          <p:nvPr/>
        </p:nvSpPr>
        <p:spPr bwMode="auto">
          <a:xfrm>
            <a:off x="1260000" y="4860000"/>
            <a:ext cx="7458157"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Ø"/>
            </a:pPr>
            <a:r>
              <a:rPr lang="zh-CN" altLang="en-US" sz="2800" dirty="0" smtClean="0">
                <a:solidFill>
                  <a:schemeClr val="tx1"/>
                </a:solidFill>
                <a:ea typeface="宋体" panose="02010600030101010101" pitchFamily="2" charset="-122"/>
              </a:rPr>
              <a:t> 打印异常发生的路径，即引起异常的方法调 </a:t>
            </a:r>
          </a:p>
          <a:p>
            <a:pPr eaLnBrk="1" hangingPunct="1">
              <a:spcBef>
                <a:spcPct val="0"/>
              </a:spcBef>
              <a:buSzTx/>
              <a:buNone/>
            </a:pPr>
            <a:r>
              <a:rPr lang="zh-CN" altLang="en-US" sz="2800" dirty="0" smtClean="0">
                <a:solidFill>
                  <a:schemeClr val="tx1"/>
                </a:solidFill>
                <a:ea typeface="宋体" panose="02010600030101010101" pitchFamily="2" charset="-122"/>
              </a:rPr>
              <a:t>用嵌套序列</a:t>
            </a:r>
            <a:r>
              <a:rPr lang="zh-CN" altLang="en-US" sz="2800" dirty="0" smtClean="0">
                <a:solidFill>
                  <a:schemeClr val="tx1"/>
                </a:solidFill>
                <a:ea typeface="宋体" panose="02010600030101010101" pitchFamily="2" charset="-122"/>
              </a:rPr>
              <a:t>。</a:t>
            </a:r>
            <a:endParaRPr lang="zh-CN" altLang="en-US" sz="2800" dirty="0" smtClean="0">
              <a:solidFill>
                <a:schemeClr val="tx1"/>
              </a:solidFill>
              <a:ea typeface="宋体" panose="02010600030101010101" pitchFamily="2" charset="-122"/>
            </a:endParaRPr>
          </a:p>
        </p:txBody>
      </p:sp>
      <p:sp>
        <p:nvSpPr>
          <p:cNvPr id="14" name="矩形 13"/>
          <p:cNvSpPr>
            <a:spLocks noChangeArrowheads="1"/>
          </p:cNvSpPr>
          <p:nvPr/>
        </p:nvSpPr>
        <p:spPr bwMode="auto">
          <a:xfrm>
            <a:off x="1152000" y="4320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 void </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printStackTrace</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   )</a:t>
            </a:r>
          </a:p>
        </p:txBody>
      </p:sp>
      <p:sp>
        <p:nvSpPr>
          <p:cNvPr id="15" name="矩形 14"/>
          <p:cNvSpPr/>
          <p:nvPr/>
        </p:nvSpPr>
        <p:spPr>
          <a:xfrm>
            <a:off x="1152000" y="6027291"/>
            <a:ext cx="2100177" cy="523220"/>
          </a:xfrm>
          <a:prstGeom prst="rect">
            <a:avLst/>
          </a:prstGeom>
        </p:spPr>
        <p:txBody>
          <a:bodyPr wrap="square">
            <a:spAutoFit/>
          </a:bodyPr>
          <a:lstStyle/>
          <a:p>
            <a:pPr>
              <a:buFont typeface="Wingdings" pitchFamily="2" charset="2"/>
              <a:buChar char="p"/>
            </a:pPr>
            <a:r>
              <a:rPr lang="zh-CN" altLang="en-US" sz="2800" dirty="0" smtClean="0">
                <a:ea typeface="宋体" panose="02010600030101010101" pitchFamily="2" charset="-122"/>
              </a:rPr>
              <a:t> </a:t>
            </a:r>
            <a:r>
              <a:rPr lang="zh-CN" altLang="en-US" sz="2800" dirty="0" smtClean="0">
                <a:ea typeface="宋体" panose="02010600030101010101" pitchFamily="2" charset="-122"/>
              </a:rPr>
              <a:t>例：</a:t>
            </a:r>
            <a:r>
              <a:rPr lang="zh-CN" altLang="en-US" sz="2800" dirty="0" smtClean="0">
                <a:ea typeface="宋体" panose="02010600030101010101" pitchFamily="2" charset="-122"/>
                <a:hlinkClick r:id="rId3" action="ppaction://hlinkfile"/>
              </a:rPr>
              <a:t>示例</a:t>
            </a:r>
            <a:endParaRPr lang="zh-CN" altLang="en-US" sz="2800" dirty="0" smtClean="0">
              <a:ea typeface="宋体" panose="02010600030101010101"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P spid="13" grpId="0"/>
      <p:bldP spid="11" grpId="0"/>
      <p:bldP spid="14" grpId="0"/>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 Error</a:t>
            </a:r>
            <a:r>
              <a:rPr lang="zh-CN" altLang="en-US" dirty="0" smtClean="0">
                <a:ea typeface="宋体" panose="02010600030101010101" pitchFamily="2" charset="-122"/>
              </a:rPr>
              <a:t>类</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2" name="Rectangle 77"/>
          <p:cNvSpPr>
            <a:spLocks noChangeArrowheads="1"/>
          </p:cNvSpPr>
          <p:nvPr/>
        </p:nvSpPr>
        <p:spPr bwMode="auto">
          <a:xfrm>
            <a:off x="1152000" y="1813108"/>
            <a:ext cx="74221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en-US" altLang="zh-CN" dirty="0" smtClean="0">
                <a:solidFill>
                  <a:schemeClr val="tx1"/>
                </a:solidFill>
                <a:ea typeface="宋体" panose="02010600030101010101" pitchFamily="2" charset="-122"/>
              </a:rPr>
              <a:t> Error</a:t>
            </a:r>
            <a:r>
              <a:rPr lang="zh-CN" altLang="en-US" dirty="0" smtClean="0">
                <a:solidFill>
                  <a:schemeClr val="tx1"/>
                </a:solidFill>
                <a:ea typeface="宋体" panose="02010600030101010101" pitchFamily="2" charset="-122"/>
              </a:rPr>
              <a:t>类是</a:t>
            </a:r>
            <a:r>
              <a:rPr lang="en-US" altLang="zh-CN" dirty="0" err="1" smtClean="0">
                <a:solidFill>
                  <a:srgbClr val="C00000"/>
                </a:solidFill>
                <a:effectLst>
                  <a:outerShdw blurRad="38100" dist="38100" dir="2700000" algn="tl">
                    <a:srgbClr val="000000">
                      <a:alpha val="43137"/>
                    </a:srgbClr>
                  </a:outerShdw>
                </a:effectLst>
                <a:ea typeface="宋体" panose="02010600030101010101" pitchFamily="2" charset="-122"/>
              </a:rPr>
              <a:t>Throwable</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smtClean="0">
                <a:solidFill>
                  <a:schemeClr val="tx1"/>
                </a:solidFill>
                <a:ea typeface="宋体" panose="02010600030101010101" pitchFamily="2" charset="-122"/>
              </a:rPr>
              <a:t>的</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子类</a:t>
            </a:r>
            <a:r>
              <a:rPr lang="zh-CN" altLang="en-US" dirty="0" smtClean="0">
                <a:solidFill>
                  <a:schemeClr val="tx1"/>
                </a:solidFill>
                <a:ea typeface="宋体" panose="02010600030101010101" pitchFamily="2" charset="-122"/>
              </a:rPr>
              <a:t>，</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由系统保留</a:t>
            </a:r>
            <a:r>
              <a:rPr lang="zh-CN" altLang="en-US" dirty="0" smtClean="0">
                <a:solidFill>
                  <a:srgbClr val="0070C0"/>
                </a:solidFill>
                <a:ea typeface="宋体" panose="02010600030101010101" pitchFamily="2" charset="-122"/>
              </a:rPr>
              <a:t>，</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用户不能使用</a:t>
            </a:r>
            <a:r>
              <a:rPr lang="zh-CN" altLang="en-US" dirty="0" smtClean="0">
                <a:solidFill>
                  <a:schemeClr val="tx1"/>
                </a:solidFill>
                <a:ea typeface="宋体" panose="02010600030101010101" pitchFamily="2" charset="-122"/>
              </a:rPr>
              <a:t>。</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152000" y="2951582"/>
            <a:ext cx="7400357"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chemeClr val="tx1"/>
                </a:solidFill>
                <a:ea typeface="宋体" panose="02010600030101010101" pitchFamily="2" charset="-122"/>
              </a:rPr>
              <a:t>Error</a:t>
            </a:r>
            <a:r>
              <a:rPr lang="zh-CN" altLang="en-US" sz="2800" dirty="0" smtClean="0">
                <a:solidFill>
                  <a:schemeClr val="tx1"/>
                </a:solidFill>
                <a:ea typeface="宋体" panose="02010600030101010101" pitchFamily="2" charset="-122"/>
              </a:rPr>
              <a:t>类描述</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系统错误</a:t>
            </a:r>
            <a:r>
              <a:rPr lang="zh-CN" altLang="en-US" sz="2800" dirty="0" smtClean="0">
                <a:solidFill>
                  <a:schemeClr val="tx1"/>
                </a:solidFill>
                <a:ea typeface="宋体" panose="02010600030101010101" pitchFamily="2" charset="-122"/>
              </a:rPr>
              <a:t>：如将字节码装入内存的过程中和对字节码进行检查的过程中遇到的问题、</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的内部错误、资源耗尽等情况。</a:t>
            </a:r>
          </a:p>
          <a:p>
            <a:pPr>
              <a:lnSpc>
                <a:spcPct val="110000"/>
              </a:lnSpc>
              <a:spcBef>
                <a:spcPct val="0"/>
              </a:spcBef>
              <a:buSzTx/>
              <a:buFont typeface="Wingdings" pitchFamily="2" charset="2"/>
              <a:buChar char="p"/>
            </a:pPr>
            <a:endParaRPr lang="zh-CN" altLang="en-US" sz="2800" dirty="0" smtClean="0">
              <a:solidFill>
                <a:schemeClr val="tx1"/>
              </a:solidFill>
              <a:ea typeface="宋体" panose="02010600030101010101" pitchFamily="2" charset="-122"/>
            </a:endParaRPr>
          </a:p>
        </p:txBody>
      </p:sp>
      <p:sp>
        <p:nvSpPr>
          <p:cNvPr id="9" name="Rectangle 77"/>
          <p:cNvSpPr>
            <a:spLocks noChangeArrowheads="1"/>
          </p:cNvSpPr>
          <p:nvPr/>
        </p:nvSpPr>
        <p:spPr bwMode="auto">
          <a:xfrm>
            <a:off x="1152000" y="468000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这类异常由</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直接处理</a:t>
            </a:r>
            <a:r>
              <a:rPr lang="zh-CN" altLang="en-US" sz="2800" dirty="0" smtClean="0">
                <a:solidFill>
                  <a:srgbClr val="000000"/>
                </a:solidFill>
                <a:ea typeface="宋体" panose="02010600030101010101" pitchFamily="2" charset="-122"/>
              </a:rPr>
              <a:t>，用户程序不要理会这类异常。</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4. Exception</a:t>
            </a:r>
            <a:r>
              <a:rPr lang="zh-CN" altLang="en-US" dirty="0" smtClean="0">
                <a:ea typeface="宋体" panose="02010600030101010101" pitchFamily="2" charset="-122"/>
              </a:rPr>
              <a:t>类</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2" name="Rectangle 77"/>
          <p:cNvSpPr>
            <a:spLocks noChangeArrowheads="1"/>
          </p:cNvSpPr>
          <p:nvPr/>
        </p:nvSpPr>
        <p:spPr bwMode="auto">
          <a:xfrm>
            <a:off x="1152000" y="1813108"/>
            <a:ext cx="7713704"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en-US" altLang="zh-CN" dirty="0" smtClean="0">
                <a:solidFill>
                  <a:schemeClr val="tx1"/>
                </a:solidFill>
                <a:ea typeface="宋体" panose="02010600030101010101" pitchFamily="2" charset="-122"/>
              </a:rPr>
              <a:t> Exception</a:t>
            </a:r>
            <a:r>
              <a:rPr lang="zh-CN" altLang="en-US" dirty="0" smtClean="0">
                <a:solidFill>
                  <a:schemeClr val="tx1"/>
                </a:solidFill>
                <a:ea typeface="宋体" panose="02010600030101010101" pitchFamily="2" charset="-122"/>
              </a:rPr>
              <a:t>类是</a:t>
            </a:r>
            <a:r>
              <a:rPr lang="en-US" altLang="zh-CN" dirty="0" err="1" smtClean="0">
                <a:solidFill>
                  <a:srgbClr val="C00000"/>
                </a:solidFill>
                <a:effectLst>
                  <a:outerShdw blurRad="38100" dist="38100" dir="2700000" algn="tl">
                    <a:srgbClr val="000000">
                      <a:alpha val="43137"/>
                    </a:srgbClr>
                  </a:outerShdw>
                </a:effectLst>
                <a:ea typeface="宋体" panose="02010600030101010101" pitchFamily="2" charset="-122"/>
              </a:rPr>
              <a:t>Throwable</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smtClean="0">
                <a:solidFill>
                  <a:schemeClr val="tx1"/>
                </a:solidFill>
                <a:ea typeface="宋体" panose="02010600030101010101" pitchFamily="2" charset="-122"/>
              </a:rPr>
              <a:t>的</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子类</a:t>
            </a:r>
            <a:r>
              <a:rPr lang="zh-CN" altLang="en-US" dirty="0" smtClean="0">
                <a:solidFill>
                  <a:schemeClr val="tx1"/>
                </a:solidFill>
                <a:ea typeface="宋体" panose="02010600030101010101" pitchFamily="2" charset="-122"/>
              </a:rPr>
              <a:t>，用户程序中可以</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直接使用</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Exception</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smtClean="0">
                <a:solidFill>
                  <a:schemeClr val="tx1"/>
                </a:solidFill>
                <a:ea typeface="宋体" panose="02010600030101010101" pitchFamily="2" charset="-122"/>
              </a:rPr>
              <a:t>处理</a:t>
            </a:r>
            <a:r>
              <a:rPr lang="en-US" altLang="zh-CN" dirty="0" smtClean="0">
                <a:solidFill>
                  <a:schemeClr val="tx1"/>
                </a:solidFill>
                <a:ea typeface="宋体" panose="02010600030101010101" pitchFamily="2" charset="-122"/>
              </a:rPr>
              <a:t>Exception</a:t>
            </a:r>
            <a:r>
              <a:rPr lang="zh-CN" altLang="en-US" dirty="0" smtClean="0">
                <a:solidFill>
                  <a:schemeClr val="tx1"/>
                </a:solidFill>
                <a:ea typeface="宋体" panose="02010600030101010101" pitchFamily="2" charset="-122"/>
              </a:rPr>
              <a:t>类型的异常。</a:t>
            </a:r>
          </a:p>
          <a:p>
            <a:pPr marL="0" lvl="1" indent="0">
              <a:lnSpc>
                <a:spcPct val="110000"/>
              </a:lnSpc>
              <a:spcBef>
                <a:spcPct val="0"/>
              </a:spcBef>
              <a:buClrTx/>
              <a:buSzTx/>
              <a:buFont typeface="Wingdings" pitchFamily="2" charset="2"/>
              <a:buChar char="p"/>
            </a:pPr>
            <a:endParaRPr lang="zh-CN" altLang="en-US" dirty="0" smtClean="0">
              <a:solidFill>
                <a:schemeClr val="tx1"/>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178504" y="3468417"/>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chemeClr val="tx1"/>
                </a:solidFill>
                <a:ea typeface="宋体" panose="02010600030101010101" pitchFamily="2" charset="-122"/>
              </a:rPr>
              <a:t>Exception</a:t>
            </a:r>
            <a:r>
              <a:rPr lang="zh-CN" altLang="en-US" sz="2800" dirty="0" smtClean="0">
                <a:solidFill>
                  <a:schemeClr val="tx1"/>
                </a:solidFill>
                <a:ea typeface="宋体" panose="02010600030101010101" pitchFamily="2" charset="-122"/>
              </a:rPr>
              <a:t>类不仅继承了</a:t>
            </a:r>
            <a:r>
              <a:rPr lang="en-US" altLang="zh-CN" sz="2800" dirty="0" err="1" smtClean="0">
                <a:solidFill>
                  <a:schemeClr val="tx1"/>
                </a:solidFill>
                <a:ea typeface="宋体" panose="02010600030101010101" pitchFamily="2" charset="-122"/>
              </a:rPr>
              <a:t>Throwable</a:t>
            </a:r>
            <a:r>
              <a:rPr lang="zh-CN" altLang="en-US" sz="2800" dirty="0" smtClean="0">
                <a:solidFill>
                  <a:schemeClr val="tx1"/>
                </a:solidFill>
                <a:ea typeface="宋体" panose="02010600030101010101" pitchFamily="2" charset="-122"/>
              </a:rPr>
              <a:t>类的方法，同时还定义了以下</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两个构造方法</a:t>
            </a:r>
            <a:r>
              <a:rPr lang="zh-CN" altLang="en-US" sz="2800" dirty="0" smtClean="0">
                <a:solidFill>
                  <a:schemeClr val="tx1"/>
                </a:solidFill>
                <a:ea typeface="宋体" panose="02010600030101010101" pitchFamily="2" charset="-122"/>
              </a:rPr>
              <a:t>：</a:t>
            </a:r>
          </a:p>
        </p:txBody>
      </p:sp>
      <p:sp>
        <p:nvSpPr>
          <p:cNvPr id="7" name="AutoShape 4"/>
          <p:cNvSpPr>
            <a:spLocks noChangeArrowheads="1"/>
          </p:cNvSpPr>
          <p:nvPr/>
        </p:nvSpPr>
        <p:spPr bwMode="auto">
          <a:xfrm>
            <a:off x="1644512" y="4544046"/>
            <a:ext cx="5405646" cy="1233903"/>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marL="288925" indent="-288925" defTabSz="514350">
              <a:buFont typeface="Arial" pitchFamily="34" charset="0"/>
              <a:buChar char="•"/>
            </a:pPr>
            <a:r>
              <a:rPr lang="en-US" altLang="zh-CN" sz="2800" b="1" dirty="0" smtClean="0">
                <a:solidFill>
                  <a:schemeClr val="bg1"/>
                </a:solidFill>
                <a:latin typeface="微软雅黑" pitchFamily="34" charset="-122"/>
                <a:ea typeface="微软雅黑" pitchFamily="34" charset="-122"/>
              </a:rPr>
              <a:t>public </a:t>
            </a:r>
            <a:r>
              <a:rPr lang="en-US" altLang="zh-CN" sz="2800" b="1" dirty="0">
                <a:solidFill>
                  <a:schemeClr val="bg1"/>
                </a:solidFill>
                <a:latin typeface="微软雅黑" pitchFamily="34" charset="-122"/>
                <a:ea typeface="微软雅黑" pitchFamily="34" charset="-122"/>
              </a:rPr>
              <a:t>Exception()</a:t>
            </a:r>
          </a:p>
          <a:p>
            <a:pPr marL="288925" indent="-288925" defTabSz="514350">
              <a:buFont typeface="Arial" pitchFamily="34" charset="0"/>
              <a:buChar char="•"/>
            </a:pPr>
            <a:r>
              <a:rPr lang="en-US" altLang="zh-CN" sz="2800" b="1" dirty="0" smtClean="0">
                <a:solidFill>
                  <a:schemeClr val="bg1"/>
                </a:solidFill>
                <a:latin typeface="微软雅黑" pitchFamily="34" charset="-122"/>
                <a:ea typeface="微软雅黑" pitchFamily="34" charset="-122"/>
              </a:rPr>
              <a:t>public </a:t>
            </a:r>
            <a:r>
              <a:rPr lang="en-US" altLang="zh-CN" sz="2800" b="1" dirty="0">
                <a:solidFill>
                  <a:schemeClr val="bg1"/>
                </a:solidFill>
                <a:latin typeface="微软雅黑" pitchFamily="34" charset="-122"/>
                <a:ea typeface="微软雅黑" pitchFamily="34" charset="-122"/>
              </a:rPr>
              <a:t>Exception(String s)</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三、异常处理机制</a:t>
            </a:r>
          </a:p>
        </p:txBody>
      </p:sp>
      <p:grpSp>
        <p:nvGrpSpPr>
          <p:cNvPr id="10" name="组合 19">
            <a:extLst>
              <a:ext uri="{FF2B5EF4-FFF2-40B4-BE49-F238E27FC236}">
                <a16:creationId xmlns:a16="http://schemas.microsoft.com/office/drawing/2014/main" xmlns="" id="{F09C6B24-486E-4649-8504-BAD153CC1861}"/>
              </a:ext>
            </a:extLst>
          </p:cNvPr>
          <p:cNvGrpSpPr/>
          <p:nvPr/>
        </p:nvGrpSpPr>
        <p:grpSpPr>
          <a:xfrm>
            <a:off x="1280730" y="1140867"/>
            <a:ext cx="6869358" cy="3033258"/>
            <a:chOff x="1931888" y="3492500"/>
            <a:chExt cx="6496050" cy="5209166"/>
          </a:xfrm>
        </p:grpSpPr>
        <p:grpSp>
          <p:nvGrpSpPr>
            <p:cNvPr id="11" name="Group 73"/>
            <p:cNvGrpSpPr>
              <a:grpSpLocks/>
            </p:cNvGrpSpPr>
            <p:nvPr/>
          </p:nvGrpSpPr>
          <p:grpSpPr bwMode="auto">
            <a:xfrm>
              <a:off x="1931888" y="3492500"/>
              <a:ext cx="6496050" cy="5209166"/>
              <a:chOff x="657" y="1344"/>
              <a:chExt cx="2112" cy="4288"/>
            </a:xfrm>
          </p:grpSpPr>
          <p:sp>
            <p:nvSpPr>
              <p:cNvPr id="16" name="AutoShape 74"/>
              <p:cNvSpPr>
                <a:spLocks noChangeArrowheads="1"/>
              </p:cNvSpPr>
              <p:nvPr/>
            </p:nvSpPr>
            <p:spPr bwMode="gray">
              <a:xfrm>
                <a:off x="657" y="2135"/>
                <a:ext cx="2112" cy="3497"/>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7"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2" name="Text Box 78"/>
            <p:cNvSpPr txBox="1">
              <a:spLocks noChangeArrowheads="1"/>
            </p:cNvSpPr>
            <p:nvPr/>
          </p:nvSpPr>
          <p:spPr bwMode="gray">
            <a:xfrm>
              <a:off x="2115293" y="4704621"/>
              <a:ext cx="6115937" cy="8985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en-US" altLang="zh-CN" sz="2800" dirty="0" smtClean="0">
                  <a:solidFill>
                    <a:srgbClr val="000000"/>
                  </a:solidFill>
                  <a:ea typeface="宋体" panose="02010600030101010101" pitchFamily="2" charset="-122"/>
                </a:rPr>
                <a:t> Java</a:t>
              </a:r>
              <a:r>
                <a:rPr lang="zh-CN" altLang="en-US" sz="2800" dirty="0" smtClean="0">
                  <a:solidFill>
                    <a:srgbClr val="000000"/>
                  </a:solidFill>
                  <a:ea typeface="宋体" panose="02010600030101010101" pitchFamily="2" charset="-122"/>
                </a:rPr>
                <a:t>对异常的处理涉及</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两方面的内容</a:t>
              </a:r>
              <a:r>
                <a:rPr lang="zh-CN" altLang="en-US" sz="2800" dirty="0" smtClean="0">
                  <a:solidFill>
                    <a:srgbClr val="000000"/>
                  </a:solidFill>
                  <a:ea typeface="宋体" panose="02010600030101010101" pitchFamily="2" charset="-122"/>
                </a:rPr>
                <a:t>：</a:t>
              </a:r>
            </a:p>
          </p:txBody>
        </p:sp>
      </p:grpSp>
      <p:sp>
        <p:nvSpPr>
          <p:cNvPr id="18" name="Text Box 78"/>
          <p:cNvSpPr txBox="1">
            <a:spLocks noChangeArrowheads="1"/>
          </p:cNvSpPr>
          <p:nvPr/>
        </p:nvSpPr>
        <p:spPr bwMode="gray">
          <a:xfrm>
            <a:off x="1610729" y="2542415"/>
            <a:ext cx="680618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抛出异常</a:t>
            </a:r>
            <a:r>
              <a:rPr lang="zh-CN" altLang="en-US" sz="2800" dirty="0" smtClean="0">
                <a:solidFill>
                  <a:srgbClr val="000000"/>
                </a:solidFill>
                <a:ea typeface="宋体" panose="02010600030101010101" pitchFamily="2" charset="-122"/>
              </a:rPr>
              <a:t>（</a:t>
            </a:r>
            <a:r>
              <a:rPr lang="en-US" altLang="zh-CN" sz="2800" dirty="0" smtClean="0">
                <a:solidFill>
                  <a:srgbClr val="000000"/>
                </a:solidFill>
                <a:ea typeface="宋体" panose="02010600030101010101" pitchFamily="2" charset="-122"/>
              </a:rPr>
              <a:t>throw</a:t>
            </a:r>
            <a:r>
              <a:rPr lang="zh-CN" altLang="en-US" sz="2800" dirty="0" smtClean="0">
                <a:solidFill>
                  <a:srgbClr val="000000"/>
                </a:solidFill>
                <a:ea typeface="宋体" panose="02010600030101010101" pitchFamily="2" charset="-122"/>
              </a:rPr>
              <a:t>）</a:t>
            </a:r>
          </a:p>
        </p:txBody>
      </p:sp>
      <p:sp>
        <p:nvSpPr>
          <p:cNvPr id="19" name="Text Box 78"/>
          <p:cNvSpPr txBox="1">
            <a:spLocks noChangeArrowheads="1"/>
          </p:cNvSpPr>
          <p:nvPr/>
        </p:nvSpPr>
        <p:spPr bwMode="gray">
          <a:xfrm>
            <a:off x="1590851" y="3158640"/>
            <a:ext cx="680618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捕捉异常</a:t>
            </a:r>
            <a:r>
              <a:rPr lang="zh-CN" altLang="en-US" sz="2800" dirty="0" smtClean="0">
                <a:solidFill>
                  <a:srgbClr val="000000"/>
                </a:solidFill>
                <a:ea typeface="宋体" panose="02010600030101010101" pitchFamily="2" charset="-122"/>
              </a:rPr>
              <a:t>（</a:t>
            </a:r>
            <a:r>
              <a:rPr lang="en-US" altLang="zh-CN" sz="2800" dirty="0" smtClean="0">
                <a:solidFill>
                  <a:srgbClr val="000000"/>
                </a:solidFill>
                <a:ea typeface="宋体" panose="02010600030101010101" pitchFamily="2" charset="-122"/>
              </a:rPr>
              <a:t>catch</a:t>
            </a:r>
            <a:r>
              <a:rPr lang="zh-CN" altLang="en-US" sz="2800" dirty="0" smtClean="0">
                <a:solidFill>
                  <a:srgbClr val="000000"/>
                </a:solidFill>
                <a:ea typeface="宋体" panose="02010600030101010101" pitchFamily="2" charset="-122"/>
              </a:rPr>
              <a:t>）</a:t>
            </a:r>
            <a:endParaRPr lang="zh-CN" altLang="en-US" sz="2800" dirty="0">
              <a:solidFill>
                <a:srgbClr val="0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en-US" altLang="zh-CN" dirty="0" smtClean="0">
                <a:ea typeface="宋体" panose="02010600030101010101" pitchFamily="2" charset="-122"/>
              </a:rPr>
              <a:t>. </a:t>
            </a:r>
            <a:r>
              <a:rPr lang="zh-CN" altLang="en-US" dirty="0" smtClean="0">
                <a:ea typeface="宋体" panose="02010600030101010101" pitchFamily="2" charset="-122"/>
              </a:rPr>
              <a:t>抛</a:t>
            </a:r>
            <a:r>
              <a:rPr lang="zh-CN" altLang="en-US" dirty="0" smtClean="0">
                <a:ea typeface="宋体" panose="02010600030101010101" pitchFamily="2" charset="-122"/>
              </a:rPr>
              <a:t>出异常</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2" name="Rectangle 77"/>
          <p:cNvSpPr>
            <a:spLocks noChangeArrowheads="1"/>
          </p:cNvSpPr>
          <p:nvPr/>
        </p:nvSpPr>
        <p:spPr bwMode="auto">
          <a:xfrm>
            <a:off x="1364035" y="1905873"/>
            <a:ext cx="74221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en-US" altLang="zh-CN" dirty="0" smtClean="0">
                <a:solidFill>
                  <a:schemeClr val="tx1"/>
                </a:solidFill>
                <a:ea typeface="宋体" panose="02010600030101010101" pitchFamily="2" charset="-122"/>
              </a:rPr>
              <a:t> JAVA</a:t>
            </a:r>
            <a:r>
              <a:rPr lang="zh-CN" altLang="en-US" dirty="0" smtClean="0">
                <a:solidFill>
                  <a:schemeClr val="tx1"/>
                </a:solidFill>
                <a:ea typeface="宋体" panose="02010600030101010101" pitchFamily="2" charset="-122"/>
              </a:rPr>
              <a:t>程序抛出异常有</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两种方式</a:t>
            </a:r>
            <a:r>
              <a:rPr lang="zh-CN" altLang="en-US" dirty="0" smtClean="0">
                <a:solidFill>
                  <a:schemeClr val="tx1"/>
                </a:solidFill>
                <a:ea typeface="宋体" panose="02010600030101010101" pitchFamily="2" charset="-122"/>
              </a:rPr>
              <a:t>：</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152000" y="268653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由系统</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自动</a:t>
            </a:r>
            <a:r>
              <a:rPr lang="zh-CN" altLang="en-US" sz="2800" dirty="0" smtClean="0">
                <a:solidFill>
                  <a:srgbClr val="000000"/>
                </a:solidFill>
                <a:ea typeface="宋体" panose="02010600030101010101" pitchFamily="2" charset="-122"/>
              </a:rPr>
              <a:t>抛出</a:t>
            </a:r>
            <a:r>
              <a:rPr lang="zh-CN" altLang="en-US" sz="2800" dirty="0" smtClean="0">
                <a:solidFill>
                  <a:srgbClr val="000000"/>
                </a:solidFill>
                <a:ea typeface="宋体" panose="02010600030101010101" pitchFamily="2" charset="-122"/>
              </a:rPr>
              <a:t>异常</a:t>
            </a:r>
            <a:r>
              <a:rPr lang="zh-CN" altLang="en-US" sz="2800" dirty="0" smtClean="0">
                <a:solidFill>
                  <a:srgbClr val="000000"/>
                </a:solidFill>
                <a:ea typeface="宋体" panose="02010600030101010101" pitchFamily="2" charset="-122"/>
              </a:rPr>
              <a:t>。</a:t>
            </a:r>
            <a:endParaRPr lang="zh-CN" altLang="en-US" sz="2800" dirty="0" smtClean="0">
              <a:solidFill>
                <a:schemeClr val="tx1"/>
              </a:solidFill>
              <a:ea typeface="宋体" panose="02010600030101010101" pitchFamily="2" charset="-122"/>
            </a:endParaRPr>
          </a:p>
        </p:txBody>
      </p:sp>
      <p:sp>
        <p:nvSpPr>
          <p:cNvPr id="9" name="Rectangle 77"/>
          <p:cNvSpPr>
            <a:spLocks noChangeArrowheads="1"/>
          </p:cNvSpPr>
          <p:nvPr/>
        </p:nvSpPr>
        <p:spPr bwMode="auto">
          <a:xfrm>
            <a:off x="1152000" y="3394539"/>
            <a:ext cx="7400357" cy="52572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人为</a:t>
            </a:r>
            <a:r>
              <a:rPr lang="zh-CN" altLang="en-US" sz="2800" dirty="0" smtClean="0">
                <a:solidFill>
                  <a:schemeClr val="tx1"/>
                </a:solidFill>
                <a:ea typeface="宋体" panose="02010600030101010101" pitchFamily="2" charset="-122"/>
              </a:rPr>
              <a:t>抛出异常。</a:t>
            </a:r>
            <a:r>
              <a:rPr lang="zh-CN" altLang="en-US" sz="2800" dirty="0" smtClean="0">
                <a:solidFill>
                  <a:schemeClr val="tx1"/>
                </a:solidFill>
                <a:ea typeface="宋体" panose="02010600030101010101" pitchFamily="2" charset="-122"/>
              </a:rPr>
              <a:t>有两种方式：</a:t>
            </a:r>
            <a:endParaRPr lang="zh-CN" altLang="en-US" sz="2800" dirty="0" smtClean="0">
              <a:solidFill>
                <a:srgbClr val="000000"/>
              </a:solidFill>
              <a:ea typeface="宋体" panose="02010600030101010101" pitchFamily="2" charset="-122"/>
            </a:endParaRPr>
          </a:p>
        </p:txBody>
      </p:sp>
      <p:sp>
        <p:nvSpPr>
          <p:cNvPr id="8" name="矩形 7"/>
          <p:cNvSpPr/>
          <p:nvPr/>
        </p:nvSpPr>
        <p:spPr>
          <a:xfrm>
            <a:off x="1260000" y="4068563"/>
            <a:ext cx="8103704" cy="523220"/>
          </a:xfrm>
          <a:prstGeom prst="rect">
            <a:avLst/>
          </a:prstGeom>
        </p:spPr>
        <p:txBody>
          <a:bodyPr wrap="square">
            <a:spAutoFit/>
          </a:bodyPr>
          <a:lstStyle/>
          <a:p>
            <a:pPr algn="just" defTabSz="514350">
              <a:buFont typeface="Wingdings" pitchFamily="2" charset="2"/>
              <a:buChar char="Ø"/>
            </a:pPr>
            <a:r>
              <a:rPr lang="zh-CN" altLang="en-US" sz="2800" dirty="0" smtClean="0">
                <a:solidFill>
                  <a:srgbClr val="333399"/>
                </a:solidFill>
                <a:latin typeface="宋体" pitchFamily="2" charset="-122"/>
                <a:ea typeface="宋体" pitchFamily="2" charset="-122"/>
              </a:rPr>
              <a:t> </a:t>
            </a:r>
            <a:r>
              <a:rPr lang="zh-CN" altLang="en-US" sz="2400" dirty="0" smtClean="0">
                <a:latin typeface="宋体" pitchFamily="2" charset="-122"/>
                <a:ea typeface="宋体" pitchFamily="2" charset="-122"/>
              </a:rPr>
              <a:t>在</a:t>
            </a:r>
            <a:r>
              <a:rPr lang="zh-CN" altLang="en-US"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方法头</a:t>
            </a:r>
            <a:r>
              <a:rPr lang="zh-CN" altLang="en-US" sz="2400" dirty="0" smtClean="0">
                <a:latin typeface="宋体" pitchFamily="2" charset="-122"/>
                <a:ea typeface="宋体" pitchFamily="2" charset="-122"/>
              </a:rPr>
              <a:t>写出需要抛出的异常（利用</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a:t>
            </a:r>
            <a:r>
              <a:rPr lang="en-US" altLang="zh-CN" sz="24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s</a:t>
            </a:r>
            <a:r>
              <a:rPr lang="zh-CN" altLang="en-US" sz="2400" dirty="0" smtClean="0">
                <a:latin typeface="宋体" pitchFamily="2" charset="-122"/>
                <a:ea typeface="宋体" pitchFamily="2" charset="-122"/>
              </a:rPr>
              <a:t>语句）</a:t>
            </a:r>
            <a:endParaRPr lang="zh-CN" altLang="en-US" sz="2400" dirty="0">
              <a:latin typeface="宋体" pitchFamily="2" charset="-122"/>
              <a:ea typeface="宋体" pitchFamily="2" charset="-122"/>
            </a:endParaRPr>
          </a:p>
        </p:txBody>
      </p:sp>
      <p:sp>
        <p:nvSpPr>
          <p:cNvPr id="10" name="矩形 9"/>
          <p:cNvSpPr/>
          <p:nvPr/>
        </p:nvSpPr>
        <p:spPr>
          <a:xfrm>
            <a:off x="1260000" y="4724546"/>
            <a:ext cx="7096540" cy="523220"/>
          </a:xfrm>
          <a:prstGeom prst="rect">
            <a:avLst/>
          </a:prstGeom>
        </p:spPr>
        <p:txBody>
          <a:bodyPr wrap="square">
            <a:spAutoFit/>
          </a:bodyPr>
          <a:lstStyle/>
          <a:p>
            <a:pPr algn="just" defTabSz="514350">
              <a:buFont typeface="Wingdings" pitchFamily="2" charset="2"/>
              <a:buChar char="Ø"/>
            </a:pPr>
            <a:r>
              <a:rPr lang="en-US" altLang="zh-CN" sz="2800" dirty="0" smtClean="0">
                <a:solidFill>
                  <a:srgbClr val="333399"/>
                </a:solidFill>
                <a:latin typeface="宋体" pitchFamily="2" charset="-122"/>
                <a:ea typeface="宋体" pitchFamily="2" charset="-122"/>
              </a:rPr>
              <a:t> </a:t>
            </a:r>
            <a:r>
              <a:rPr lang="zh-CN" altLang="en-US" sz="2400" dirty="0" smtClean="0">
                <a:latin typeface="宋体" pitchFamily="2" charset="-122"/>
                <a:ea typeface="宋体" pitchFamily="2" charset="-122"/>
              </a:rPr>
              <a:t>在</a:t>
            </a:r>
            <a:r>
              <a:rPr lang="zh-CN" altLang="en-US"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方法体</a:t>
            </a:r>
            <a:r>
              <a:rPr lang="zh-CN" altLang="en-US" sz="2400" dirty="0" smtClean="0">
                <a:latin typeface="宋体" pitchFamily="2" charset="-122"/>
                <a:ea typeface="宋体" pitchFamily="2" charset="-122"/>
              </a:rPr>
              <a:t>内抛出异常（利用</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a:t>
            </a:r>
            <a:r>
              <a:rPr lang="zh-CN" altLang="en-US" sz="2400" dirty="0" smtClean="0">
                <a:latin typeface="宋体" pitchFamily="2" charset="-122"/>
                <a:ea typeface="宋体" pitchFamily="2" charset="-122"/>
              </a:rPr>
              <a:t>语句）</a:t>
            </a:r>
            <a:endParaRPr lang="zh-CN" altLang="en-US" sz="2400" dirty="0">
              <a:latin typeface="宋体" pitchFamily="2" charset="-122"/>
              <a:ea typeface="宋体"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9" grpId="0"/>
      <p:bldP spid="8"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3902631"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zh-CN" altLang="en-US" sz="2800" dirty="0" smtClean="0">
                  <a:solidFill>
                    <a:schemeClr val="bg1"/>
                  </a:solidFill>
                  <a:ea typeface="宋体" panose="02010600030101010101" pitchFamily="2" charset="-122"/>
                </a:rPr>
                <a:t>、</a:t>
              </a:r>
              <a:r>
                <a:rPr lang="en-US" altLang="zh-CN" sz="2800" dirty="0" smtClean="0">
                  <a:solidFill>
                    <a:schemeClr val="bg1"/>
                  </a:solidFill>
                  <a:ea typeface="宋体" panose="02010600030101010101" pitchFamily="2" charset="-122"/>
                </a:rPr>
                <a:t>t</a:t>
              </a:r>
              <a:r>
                <a:rPr lang="en-US" altLang="zh-CN" sz="2800" dirty="0" smtClean="0">
                  <a:solidFill>
                    <a:schemeClr val="bg1"/>
                  </a:solidFill>
                  <a:ea typeface="宋体" panose="02010600030101010101" pitchFamily="2" charset="-122"/>
                </a:rPr>
                <a:t>hrows</a:t>
              </a:r>
              <a:r>
                <a:rPr lang="zh-CN" altLang="en-US" sz="2800" dirty="0" smtClean="0">
                  <a:solidFill>
                    <a:schemeClr val="bg1"/>
                  </a:solidFill>
                  <a:ea typeface="宋体" panose="02010600030101010101" pitchFamily="2" charset="-122"/>
                </a:rPr>
                <a:t>语句格式</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1967999"/>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en-US" altLang="zh-CN" sz="2800" dirty="0" smtClean="0">
                <a:solidFill>
                  <a:schemeClr val="tx1"/>
                </a:solidFill>
                <a:ea typeface="宋体" panose="02010600030101010101" pitchFamily="2" charset="-122"/>
              </a:rPr>
              <a:t>throws</a:t>
            </a:r>
            <a:r>
              <a:rPr lang="zh-CN" altLang="en-US" sz="2800" dirty="0" smtClean="0">
                <a:solidFill>
                  <a:schemeClr val="tx1"/>
                </a:solidFill>
                <a:ea typeface="宋体" panose="02010600030101010101" pitchFamily="2" charset="-122"/>
              </a:rPr>
              <a:t>语句格式为：</a:t>
            </a:r>
            <a:endPar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3" name="矩形 12"/>
          <p:cNvSpPr>
            <a:spLocks noChangeArrowheads="1"/>
          </p:cNvSpPr>
          <p:nvPr/>
        </p:nvSpPr>
        <p:spPr bwMode="auto">
          <a:xfrm>
            <a:off x="1152000" y="4212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例如：</a:t>
            </a:r>
          </a:p>
        </p:txBody>
      </p:sp>
      <p:sp>
        <p:nvSpPr>
          <p:cNvPr id="11" name="AutoShape 4"/>
          <p:cNvSpPr>
            <a:spLocks noChangeArrowheads="1"/>
          </p:cNvSpPr>
          <p:nvPr/>
        </p:nvSpPr>
        <p:spPr bwMode="auto">
          <a:xfrm>
            <a:off x="1312241" y="2556909"/>
            <a:ext cx="6957115" cy="1431995"/>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marL="288925" indent="-288925" defTabSz="514350"/>
            <a:r>
              <a:rPr lang="zh-CN" altLang="en-US" sz="2400" b="1" dirty="0">
                <a:solidFill>
                  <a:schemeClr val="bg1"/>
                </a:solidFill>
                <a:latin typeface="微软雅黑" pitchFamily="34" charset="-122"/>
                <a:ea typeface="微软雅黑" pitchFamily="34" charset="-122"/>
              </a:rPr>
              <a:t>修饰符 </a:t>
            </a:r>
            <a:r>
              <a:rPr lang="zh-CN" altLang="en-US" sz="2400" b="1" dirty="0" smtClean="0">
                <a:solidFill>
                  <a:schemeClr val="bg1"/>
                </a:solidFill>
                <a:latin typeface="微软雅黑" pitchFamily="34" charset="-122"/>
                <a:ea typeface="微软雅黑" pitchFamily="34" charset="-122"/>
              </a:rPr>
              <a:t> 返回</a:t>
            </a:r>
            <a:r>
              <a:rPr lang="zh-CN" altLang="en-US" sz="2400" b="1" dirty="0">
                <a:solidFill>
                  <a:schemeClr val="bg1"/>
                </a:solidFill>
                <a:latin typeface="微软雅黑" pitchFamily="34" charset="-122"/>
                <a:ea typeface="微软雅黑" pitchFamily="34" charset="-122"/>
              </a:rPr>
              <a:t>值类型 </a:t>
            </a:r>
            <a:r>
              <a:rPr lang="zh-CN" altLang="en-US" sz="2400" b="1" dirty="0" smtClean="0">
                <a:solidFill>
                  <a:schemeClr val="bg1"/>
                </a:solidFill>
                <a:latin typeface="微软雅黑" pitchFamily="34" charset="-122"/>
                <a:ea typeface="微软雅黑" pitchFamily="34" charset="-122"/>
              </a:rPr>
              <a:t> 方法</a:t>
            </a:r>
            <a:r>
              <a:rPr lang="zh-CN" altLang="en-US" sz="2400" b="1" dirty="0">
                <a:solidFill>
                  <a:schemeClr val="bg1"/>
                </a:solidFill>
                <a:latin typeface="微软雅黑" pitchFamily="34" charset="-122"/>
                <a:ea typeface="微软雅黑" pitchFamily="34" charset="-122"/>
              </a:rPr>
              <a:t>名（</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形参表</a:t>
            </a:r>
            <a:r>
              <a:rPr lang="en-US" altLang="zh-CN" sz="2400" b="1" dirty="0">
                <a:solidFill>
                  <a:schemeClr val="bg1"/>
                </a:solidFill>
                <a:latin typeface="微软雅黑" pitchFamily="34" charset="-122"/>
                <a:ea typeface="微软雅黑" pitchFamily="34" charset="-122"/>
              </a:rPr>
              <a:t>]</a:t>
            </a:r>
            <a:r>
              <a:rPr lang="zh-CN" altLang="en-US" sz="2400" b="1" dirty="0">
                <a:solidFill>
                  <a:schemeClr val="bg1"/>
                </a:solidFill>
                <a:latin typeface="微软雅黑" pitchFamily="34" charset="-122"/>
                <a:ea typeface="微软雅黑" pitchFamily="34" charset="-122"/>
              </a:rPr>
              <a:t>）</a:t>
            </a:r>
            <a:r>
              <a:rPr lang="en-US" altLang="zh-CN" sz="2400" b="1"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throws</a:t>
            </a:r>
            <a:r>
              <a:rPr lang="en-US" altLang="zh-CN" sz="2400" b="1" dirty="0">
                <a:solidFill>
                  <a:schemeClr val="bg1"/>
                </a:solidFill>
                <a:latin typeface="微软雅黑" pitchFamily="34" charset="-122"/>
                <a:ea typeface="微软雅黑" pitchFamily="34" charset="-122"/>
              </a:rPr>
              <a:t>  </a:t>
            </a:r>
          </a:p>
          <a:p>
            <a:pPr marL="288925" indent="-288925" defTabSz="514350"/>
            <a:r>
              <a:rPr lang="zh-CN" altLang="en-US" sz="24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                              异常</a:t>
            </a:r>
            <a:r>
              <a:rPr lang="zh-CN" altLang="en-US" sz="24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类名</a:t>
            </a:r>
            <a:r>
              <a:rPr lang="en-US" altLang="zh-CN" sz="24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1</a:t>
            </a:r>
            <a:r>
              <a:rPr lang="zh-CN" altLang="en-US" sz="2400" b="1" dirty="0">
                <a:solidFill>
                  <a:schemeClr val="bg1"/>
                </a:solidFill>
                <a:latin typeface="微软雅黑" pitchFamily="34" charset="-122"/>
                <a:ea typeface="微软雅黑" pitchFamily="34" charset="-122"/>
              </a:rPr>
              <a:t>，</a:t>
            </a:r>
            <a:r>
              <a:rPr lang="zh-CN" altLang="en-US" sz="24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异常类名</a:t>
            </a:r>
            <a:r>
              <a:rPr lang="en-US" altLang="zh-CN" sz="24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2</a:t>
            </a:r>
            <a:r>
              <a:rPr lang="zh-CN" altLang="en-US" sz="2400" b="1"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sz="2400" b="1"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p>
          <a:p>
            <a:pPr marL="288925" indent="-288925" defTabSz="514350"/>
            <a:r>
              <a:rPr lang="en-US" altLang="zh-CN" sz="2400" b="1" dirty="0" smtClean="0">
                <a:solidFill>
                  <a:schemeClr val="bg1"/>
                </a:solidFill>
                <a:latin typeface="微软雅黑" pitchFamily="34" charset="-122"/>
                <a:ea typeface="微软雅黑" pitchFamily="34" charset="-122"/>
              </a:rPr>
              <a:t>{……}</a:t>
            </a:r>
            <a:endParaRPr lang="en-US" altLang="zh-CN" sz="2400" b="1" dirty="0">
              <a:solidFill>
                <a:schemeClr val="bg1"/>
              </a:solidFill>
              <a:latin typeface="微软雅黑" pitchFamily="34" charset="-122"/>
              <a:ea typeface="微软雅黑" pitchFamily="34" charset="-122"/>
            </a:endParaRPr>
          </a:p>
        </p:txBody>
      </p:sp>
      <p:sp>
        <p:nvSpPr>
          <p:cNvPr id="14" name="AutoShape 4"/>
          <p:cNvSpPr>
            <a:spLocks noChangeArrowheads="1"/>
          </p:cNvSpPr>
          <p:nvPr/>
        </p:nvSpPr>
        <p:spPr bwMode="auto">
          <a:xfrm>
            <a:off x="1286703" y="4844636"/>
            <a:ext cx="7260949" cy="973068"/>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algn="ctr" defTabSz="514350"/>
            <a:r>
              <a:rPr lang="en-US" altLang="zh-CN" sz="2400" dirty="0">
                <a:solidFill>
                  <a:schemeClr val="bg1"/>
                </a:solidFill>
                <a:latin typeface="微软雅黑" pitchFamily="34" charset="-122"/>
                <a:ea typeface="微软雅黑" pitchFamily="34" charset="-122"/>
              </a:rPr>
              <a:t>public void </a:t>
            </a:r>
            <a:r>
              <a:rPr lang="en-US" altLang="zh-CN" sz="2400" dirty="0" err="1">
                <a:solidFill>
                  <a:schemeClr val="bg1"/>
                </a:solidFill>
                <a:latin typeface="微软雅黑" pitchFamily="34" charset="-122"/>
                <a:ea typeface="微软雅黑" pitchFamily="34" charset="-122"/>
              </a:rPr>
              <a:t>troubleSome</a:t>
            </a:r>
            <a:r>
              <a:rPr lang="en-US" altLang="zh-CN" sz="2400" dirty="0">
                <a:solidFill>
                  <a:schemeClr val="bg1"/>
                </a:solidFill>
                <a:latin typeface="微软雅黑" pitchFamily="34" charset="-122"/>
                <a:ea typeface="微软雅黑" pitchFamily="34" charset="-122"/>
              </a:rPr>
              <a:t>() </a:t>
            </a:r>
            <a:r>
              <a:rPr lang="en-US" altLang="zh-CN" sz="2400" dirty="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throws</a:t>
            </a:r>
            <a:r>
              <a:rPr lang="en-US" altLang="zh-CN" sz="2400" dirty="0">
                <a:solidFill>
                  <a:schemeClr val="bg1"/>
                </a:solidFill>
                <a:latin typeface="微软雅黑" pitchFamily="34" charset="-122"/>
                <a:ea typeface="微软雅黑" pitchFamily="34" charset="-122"/>
              </a:rPr>
              <a:t> </a:t>
            </a:r>
            <a:r>
              <a:rPr lang="en-US" altLang="zh-CN" sz="2400" dirty="0" err="1">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IOException</a:t>
            </a:r>
            <a:endParaRPr lang="zh-CN" altLang="en-US" sz="2400" dirty="0">
              <a:solidFill>
                <a:srgbClr val="0070C0"/>
              </a:solidFill>
              <a:effectLst>
                <a:outerShdw blurRad="38100" dist="38100" dir="2700000" algn="tl">
                  <a:srgbClr val="000000">
                    <a:alpha val="43137"/>
                  </a:srgbClr>
                </a:outerShdw>
              </a:effectLst>
              <a:latin typeface="微软雅黑" pitchFamily="34" charset="-122"/>
              <a:ea typeface="微软雅黑" pitchFamily="34"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33197" y="1093494"/>
            <a:ext cx="3995396"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二</a:t>
              </a:r>
              <a:r>
                <a:rPr lang="zh-CN" altLang="en-US" sz="2800" dirty="0" smtClean="0">
                  <a:solidFill>
                    <a:schemeClr val="bg1"/>
                  </a:solidFill>
                  <a:ea typeface="宋体" panose="02010600030101010101" pitchFamily="2" charset="-122"/>
                </a:rPr>
                <a:t>、</a:t>
              </a:r>
              <a:r>
                <a:rPr lang="en-US" altLang="zh-CN" sz="2800" dirty="0" smtClean="0">
                  <a:solidFill>
                    <a:schemeClr val="bg1"/>
                  </a:solidFill>
                  <a:ea typeface="宋体" panose="02010600030101010101" pitchFamily="2" charset="-122"/>
                </a:rPr>
                <a:t>t</a:t>
              </a:r>
              <a:r>
                <a:rPr lang="en-US" altLang="zh-CN" sz="2800" dirty="0" smtClean="0">
                  <a:solidFill>
                    <a:schemeClr val="bg1"/>
                  </a:solidFill>
                  <a:ea typeface="宋体" panose="02010600030101010101" pitchFamily="2" charset="-122"/>
                </a:rPr>
                <a:t>hrows</a:t>
              </a:r>
              <a:r>
                <a:rPr lang="zh-CN" altLang="en-US" sz="2800" dirty="0" smtClean="0">
                  <a:solidFill>
                    <a:schemeClr val="bg1"/>
                  </a:solidFill>
                  <a:ea typeface="宋体" panose="02010600030101010101" pitchFamily="2" charset="-122"/>
                </a:rPr>
                <a:t>语句举例</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2" name="矩形 11"/>
          <p:cNvSpPr>
            <a:spLocks noChangeArrowheads="1"/>
          </p:cNvSpPr>
          <p:nvPr/>
        </p:nvSpPr>
        <p:spPr bwMode="auto">
          <a:xfrm>
            <a:off x="1080000" y="1764000"/>
            <a:ext cx="8488955" cy="517680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193675" indent="-193675" defTabSz="514350">
              <a:buNone/>
            </a:pPr>
            <a:r>
              <a:rPr lang="en-US" altLang="zh-CN" sz="2800" dirty="0" smtClean="0">
                <a:solidFill>
                  <a:schemeClr val="tx1"/>
                </a:solidFill>
                <a:latin typeface="宋体" pitchFamily="2" charset="-122"/>
                <a:ea typeface="宋体" pitchFamily="2" charset="-122"/>
              </a:rPr>
              <a:t>class </a:t>
            </a:r>
            <a:r>
              <a:rPr lang="en-US" altLang="zh-CN" sz="2800" dirty="0" err="1" smtClean="0">
                <a:solidFill>
                  <a:schemeClr val="tx1"/>
                </a:solidFill>
                <a:effectLst>
                  <a:outerShdw blurRad="38100" dist="38100" dir="2700000" algn="tl">
                    <a:srgbClr val="000000">
                      <a:alpha val="43137"/>
                    </a:srgbClr>
                  </a:outerShdw>
                </a:effectLst>
                <a:latin typeface="宋体" pitchFamily="2" charset="-122"/>
                <a:ea typeface="宋体" pitchFamily="2" charset="-122"/>
              </a:rPr>
              <a:t>Throws_Exp</a:t>
            </a:r>
            <a:endParaRPr lang="en-US" altLang="zh-CN"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endParaRPr>
          </a:p>
          <a:p>
            <a:pPr marL="193675" indent="-193675" defTabSz="514350">
              <a:buNone/>
            </a:pPr>
            <a:r>
              <a:rPr lang="en-US" altLang="zh-CN" sz="2800" dirty="0" smtClean="0">
                <a:solidFill>
                  <a:schemeClr val="tx1"/>
                </a:solidFill>
                <a:latin typeface="宋体" pitchFamily="2" charset="-122"/>
                <a:ea typeface="宋体" pitchFamily="2" charset="-122"/>
              </a:rPr>
              <a:t>{  </a:t>
            </a:r>
            <a:r>
              <a:rPr lang="en-US" altLang="zh-CN"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public static void main(String[] </a:t>
            </a:r>
            <a:r>
              <a:rPr lang="en-US" altLang="zh-CN" sz="2800" dirty="0" err="1" smtClean="0">
                <a:solidFill>
                  <a:schemeClr val="tx1"/>
                </a:solidFill>
                <a:effectLst>
                  <a:outerShdw blurRad="38100" dist="38100" dir="2700000" algn="tl">
                    <a:srgbClr val="000000">
                      <a:alpha val="43137"/>
                    </a:srgbClr>
                  </a:outerShdw>
                </a:effectLst>
                <a:latin typeface="宋体" pitchFamily="2" charset="-122"/>
                <a:ea typeface="宋体" pitchFamily="2" charset="-122"/>
              </a:rPr>
              <a:t>args</a:t>
            </a:r>
            <a:r>
              <a:rPr lang="en-US" altLang="zh-CN"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     </a:t>
            </a:r>
          </a:p>
          <a:p>
            <a:pPr marL="193675" indent="-193675" defTabSz="514350">
              <a:buNone/>
            </a:pPr>
            <a:r>
              <a:rPr lang="en-US" altLang="zh-CN"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   </a:t>
            </a:r>
            <a:r>
              <a:rPr lang="en-US" altLang="zh-CN" sz="28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throws</a:t>
            </a:r>
            <a:r>
              <a:rPr lang="en-US" altLang="zh-CN" sz="2800" dirty="0" smtClean="0">
                <a:solidFill>
                  <a:srgbClr val="FF0000"/>
                </a:solidFill>
                <a:latin typeface="宋体" pitchFamily="2" charset="-122"/>
                <a:ea typeface="宋体" pitchFamily="2" charset="-122"/>
              </a:rPr>
              <a:t>   </a:t>
            </a:r>
            <a:r>
              <a:rPr lang="en-US" altLang="zh-CN" sz="28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ArithmeticException</a:t>
            </a:r>
            <a:r>
              <a:rPr lang="en-US" altLang="zh-CN" sz="28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p>
          <a:p>
            <a:pPr marL="193675" indent="-193675" defTabSz="514350">
              <a:buNone/>
            </a:pPr>
            <a:r>
              <a:rPr lang="en-US" altLang="zh-CN" sz="28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a:t>
            </a:r>
            <a:r>
              <a:rPr lang="en-US" altLang="zh-CN" sz="28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ArrayIndexOutOfBoundsException</a:t>
            </a:r>
            <a:endParaRPr lang="en-US" altLang="zh-CN" sz="28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endParaRPr>
          </a:p>
          <a:p>
            <a:pPr marL="193675" indent="-193675" defTabSz="514350">
              <a:buNone/>
            </a:pPr>
            <a:r>
              <a:rPr lang="en-US" altLang="zh-CN" sz="2800" dirty="0" smtClean="0">
                <a:solidFill>
                  <a:srgbClr val="333399"/>
                </a:solidFill>
                <a:latin typeface="宋体" pitchFamily="2" charset="-122"/>
                <a:ea typeface="宋体" pitchFamily="2" charset="-122"/>
              </a:rPr>
              <a:t>    </a:t>
            </a:r>
            <a:r>
              <a:rPr lang="en-US" altLang="zh-CN" sz="2800" dirty="0" smtClean="0">
                <a:solidFill>
                  <a:schemeClr val="tx1"/>
                </a:solidFill>
                <a:latin typeface="宋体" pitchFamily="2" charset="-122"/>
                <a:ea typeface="宋体" pitchFamily="2" charset="-122"/>
              </a:rPr>
              <a:t>{  </a:t>
            </a:r>
            <a:r>
              <a:rPr lang="en-US" altLang="zh-CN" sz="2800" dirty="0" err="1" smtClean="0">
                <a:solidFill>
                  <a:schemeClr val="tx1"/>
                </a:solidFill>
                <a:latin typeface="宋体" pitchFamily="2" charset="-122"/>
                <a:ea typeface="宋体" pitchFamily="2" charset="-122"/>
              </a:rPr>
              <a:t>int</a:t>
            </a:r>
            <a:r>
              <a:rPr lang="en-US" altLang="zh-CN" sz="2800" dirty="0" smtClean="0">
                <a:solidFill>
                  <a:schemeClr val="tx1"/>
                </a:solidFill>
                <a:latin typeface="宋体" pitchFamily="2" charset="-122"/>
                <a:ea typeface="宋体" pitchFamily="2" charset="-122"/>
              </a:rPr>
              <a:t> a=4,b=0,c[]={1,2,3,4,5};</a:t>
            </a:r>
          </a:p>
          <a:p>
            <a:pPr marL="193675" indent="-193675" defTabSz="514350">
              <a:buNone/>
            </a:pPr>
            <a:r>
              <a:rPr lang="en-US" altLang="zh-CN" sz="2800" dirty="0" smtClean="0">
                <a:solidFill>
                  <a:schemeClr val="tx1"/>
                </a:solidFill>
                <a:latin typeface="宋体" pitchFamily="2" charset="-122"/>
                <a:ea typeface="宋体" pitchFamily="2" charset="-122"/>
              </a:rPr>
              <a:t>        </a:t>
            </a:r>
            <a:r>
              <a:rPr lang="en-US" altLang="zh-CN" sz="2800" dirty="0" err="1" smtClean="0">
                <a:solidFill>
                  <a:schemeClr val="tx1"/>
                </a:solidFill>
                <a:latin typeface="宋体" pitchFamily="2" charset="-122"/>
                <a:ea typeface="宋体" pitchFamily="2" charset="-122"/>
              </a:rPr>
              <a:t>System.out.println</a:t>
            </a:r>
            <a:r>
              <a:rPr lang="en-US" altLang="zh-CN" sz="2800" dirty="0" smtClean="0">
                <a:solidFill>
                  <a:schemeClr val="tx1"/>
                </a:solidFill>
                <a:latin typeface="宋体" pitchFamily="2" charset="-122"/>
                <a:ea typeface="宋体" pitchFamily="2" charset="-122"/>
              </a:rPr>
              <a:t>(a/b);</a:t>
            </a:r>
          </a:p>
          <a:p>
            <a:pPr marL="193675" indent="-193675" defTabSz="514350">
              <a:buNone/>
            </a:pPr>
            <a:r>
              <a:rPr lang="en-US" altLang="zh-CN" sz="2800" dirty="0" smtClean="0">
                <a:solidFill>
                  <a:schemeClr val="tx1"/>
                </a:solidFill>
                <a:latin typeface="宋体" pitchFamily="2" charset="-122"/>
                <a:ea typeface="宋体" pitchFamily="2" charset="-122"/>
              </a:rPr>
              <a:t>        </a:t>
            </a:r>
            <a:r>
              <a:rPr lang="en-US" altLang="zh-CN" sz="2800" dirty="0" err="1" smtClean="0">
                <a:solidFill>
                  <a:schemeClr val="tx1"/>
                </a:solidFill>
                <a:latin typeface="宋体" pitchFamily="2" charset="-122"/>
                <a:ea typeface="宋体" pitchFamily="2" charset="-122"/>
              </a:rPr>
              <a:t>System.out.println</a:t>
            </a:r>
            <a:r>
              <a:rPr lang="en-US" altLang="zh-CN" sz="2800" dirty="0" smtClean="0">
                <a:solidFill>
                  <a:schemeClr val="tx1"/>
                </a:solidFill>
                <a:latin typeface="宋体" pitchFamily="2" charset="-122"/>
                <a:ea typeface="宋体" pitchFamily="2" charset="-122"/>
              </a:rPr>
              <a:t>(c[a+1]);</a:t>
            </a:r>
          </a:p>
          <a:p>
            <a:pPr marL="193675" indent="-193675" defTabSz="514350">
              <a:buNone/>
            </a:pPr>
            <a:r>
              <a:rPr lang="en-US" altLang="zh-CN" sz="2800" dirty="0" smtClean="0">
                <a:solidFill>
                  <a:schemeClr val="tx1"/>
                </a:solidFill>
                <a:latin typeface="宋体" pitchFamily="2" charset="-122"/>
                <a:ea typeface="宋体" pitchFamily="2" charset="-122"/>
              </a:rPr>
              <a:t>        </a:t>
            </a:r>
            <a:r>
              <a:rPr lang="en-US" altLang="zh-CN" sz="2800" dirty="0" err="1" smtClean="0">
                <a:solidFill>
                  <a:schemeClr val="tx1"/>
                </a:solidFill>
                <a:latin typeface="宋体" pitchFamily="2" charset="-122"/>
                <a:ea typeface="宋体" pitchFamily="2" charset="-122"/>
              </a:rPr>
              <a:t>System.out.println</a:t>
            </a:r>
            <a:r>
              <a:rPr lang="en-US" altLang="zh-CN" sz="2800" dirty="0" smtClean="0">
                <a:solidFill>
                  <a:schemeClr val="tx1"/>
                </a:solidFill>
                <a:latin typeface="宋体" pitchFamily="2" charset="-122"/>
                <a:ea typeface="宋体" pitchFamily="2" charset="-122"/>
              </a:rPr>
              <a:t>(“end”);</a:t>
            </a:r>
          </a:p>
          <a:p>
            <a:pPr marL="193675" indent="-193675" defTabSz="514350">
              <a:buNone/>
            </a:pPr>
            <a:r>
              <a:rPr lang="en-US" altLang="zh-CN" sz="2800" dirty="0" smtClean="0">
                <a:solidFill>
                  <a:schemeClr val="tx1"/>
                </a:solidFill>
                <a:latin typeface="宋体" pitchFamily="2" charset="-122"/>
                <a:ea typeface="宋体" pitchFamily="2" charset="-122"/>
              </a:rPr>
              <a:t>    }</a:t>
            </a:r>
          </a:p>
          <a:p>
            <a:pPr marL="193675" indent="-193675" defTabSz="514350">
              <a:buNone/>
            </a:pPr>
            <a:r>
              <a:rPr lang="en-US" altLang="zh-CN" sz="2800" dirty="0" smtClean="0">
                <a:solidFill>
                  <a:schemeClr val="tx1"/>
                </a:solidFill>
                <a:latin typeface="宋体" pitchFamily="2" charset="-122"/>
                <a:ea typeface="宋体" pitchFamily="2" charset="-122"/>
              </a:rPr>
              <a:t>}</a:t>
            </a:r>
            <a:endParaRPr lang="en-US" altLang="zh-CN" sz="2800" dirty="0" smtClean="0">
              <a:solidFill>
                <a:schemeClr val="tx1"/>
              </a:solidFill>
              <a:effectLst>
                <a:outerShdw blurRad="38100" dist="38100" dir="2700000" algn="tl">
                  <a:srgbClr val="000000">
                    <a:alpha val="43137"/>
                  </a:srgbClr>
                </a:outerShdw>
              </a:effectLst>
              <a:latin typeface="宋体" pitchFamily="2" charset="-122"/>
              <a:ea typeface="宋体" pitchFamily="2"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3730353"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三</a:t>
              </a:r>
              <a:r>
                <a:rPr lang="zh-CN" altLang="en-US" sz="2800" dirty="0" smtClean="0">
                  <a:solidFill>
                    <a:schemeClr val="bg1"/>
                  </a:solidFill>
                  <a:ea typeface="宋体" panose="02010600030101010101" pitchFamily="2" charset="-122"/>
                </a:rPr>
                <a:t>、</a:t>
              </a:r>
              <a:r>
                <a:rPr lang="en-US" altLang="zh-CN" sz="2800" dirty="0" smtClean="0">
                  <a:solidFill>
                    <a:schemeClr val="bg1"/>
                  </a:solidFill>
                  <a:ea typeface="宋体" panose="02010600030101010101" pitchFamily="2" charset="-122"/>
                </a:rPr>
                <a:t>t</a:t>
              </a:r>
              <a:r>
                <a:rPr lang="en-US" altLang="zh-CN" sz="2800" dirty="0" smtClean="0">
                  <a:solidFill>
                    <a:schemeClr val="bg1"/>
                  </a:solidFill>
                  <a:ea typeface="宋体" panose="02010600030101010101" pitchFamily="2" charset="-122"/>
                </a:rPr>
                <a:t>hrow</a:t>
              </a:r>
              <a:r>
                <a:rPr lang="zh-CN" altLang="en-US" sz="2800" dirty="0" smtClean="0">
                  <a:solidFill>
                    <a:schemeClr val="bg1"/>
                  </a:solidFill>
                  <a:ea typeface="宋体" panose="02010600030101010101" pitchFamily="2" charset="-122"/>
                </a:rPr>
                <a:t>语句格式</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1967999"/>
            <a:ext cx="7448661"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如果需要在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方法内某个位置</a:t>
            </a:r>
            <a:r>
              <a:rPr lang="zh-CN" altLang="en-US" sz="2800" dirty="0" smtClean="0">
                <a:solidFill>
                  <a:schemeClr val="tx1"/>
                </a:solidFill>
                <a:ea typeface="宋体" panose="02010600030101010101" pitchFamily="2" charset="-122"/>
              </a:rPr>
              <a:t>抛出异常，可以使用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throw</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a:t>
            </a:r>
          </a:p>
        </p:txBody>
      </p:sp>
      <p:sp>
        <p:nvSpPr>
          <p:cNvPr id="13" name="矩形 12"/>
          <p:cNvSpPr>
            <a:spLocks noChangeArrowheads="1"/>
          </p:cNvSpPr>
          <p:nvPr/>
        </p:nvSpPr>
        <p:spPr bwMode="auto">
          <a:xfrm>
            <a:off x="1152000" y="3780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格式：</a:t>
            </a:r>
          </a:p>
        </p:txBody>
      </p:sp>
      <p:sp>
        <p:nvSpPr>
          <p:cNvPr id="12" name="矩形 11"/>
          <p:cNvSpPr>
            <a:spLocks noChangeArrowheads="1"/>
          </p:cNvSpPr>
          <p:nvPr/>
        </p:nvSpPr>
        <p:spPr bwMode="auto">
          <a:xfrm>
            <a:off x="1152000" y="3060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通常将</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throw</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chemeClr val="tx1"/>
                </a:solidFill>
                <a:ea typeface="宋体" panose="02010600030101010101" pitchFamily="2" charset="-122"/>
              </a:rPr>
              <a:t>和</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if</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配合使用</a:t>
            </a:r>
            <a:r>
              <a:rPr lang="zh-CN" altLang="en-US" sz="2800" dirty="0" smtClean="0">
                <a:solidFill>
                  <a:schemeClr val="tx1"/>
                </a:solidFill>
                <a:ea typeface="宋体" panose="02010600030101010101" pitchFamily="2" charset="-122"/>
              </a:rPr>
              <a:t>。</a:t>
            </a:r>
          </a:p>
        </p:txBody>
      </p:sp>
      <p:sp>
        <p:nvSpPr>
          <p:cNvPr id="15" name="AutoShape 4"/>
          <p:cNvSpPr>
            <a:spLocks noChangeArrowheads="1"/>
          </p:cNvSpPr>
          <p:nvPr/>
        </p:nvSpPr>
        <p:spPr bwMode="auto">
          <a:xfrm>
            <a:off x="1584000" y="4428000"/>
            <a:ext cx="4279209" cy="611049"/>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defTabSz="514350">
              <a:buFont typeface="Arial" pitchFamily="34" charset="0"/>
              <a:buChar char="•"/>
            </a:pPr>
            <a:r>
              <a:rPr lang="en-US" altLang="zh-CN" sz="2800" dirty="0" smtClean="0">
                <a:solidFill>
                  <a:schemeClr val="bg1"/>
                </a:solidFill>
                <a:latin typeface="微软雅黑" pitchFamily="34" charset="-122"/>
                <a:ea typeface="微软雅黑" pitchFamily="34" charset="-122"/>
              </a:rPr>
              <a:t> </a:t>
            </a:r>
            <a:r>
              <a:rPr lang="en-US" altLang="zh-CN" sz="2800" dirty="0">
                <a:solidFill>
                  <a:schemeClr val="bg1"/>
                </a:solidFill>
                <a:latin typeface="微软雅黑" pitchFamily="34" charset="-122"/>
                <a:ea typeface="微软雅黑" pitchFamily="34" charset="-122"/>
              </a:rPr>
              <a:t>throw  </a:t>
            </a:r>
            <a:r>
              <a:rPr lang="zh-CN" altLang="en-US" sz="2800" dirty="0">
                <a:solidFill>
                  <a:schemeClr val="bg1"/>
                </a:solidFill>
                <a:latin typeface="微软雅黑" pitchFamily="34" charset="-122"/>
                <a:ea typeface="微软雅黑" pitchFamily="34" charset="-122"/>
              </a:rPr>
              <a:t>异常类对象名</a:t>
            </a:r>
            <a:r>
              <a:rPr lang="en-US" altLang="zh-CN" sz="2800" dirty="0" smtClean="0">
                <a:solidFill>
                  <a:schemeClr val="bg1"/>
                </a:solidFill>
                <a:latin typeface="微软雅黑" pitchFamily="34" charset="-122"/>
                <a:ea typeface="微软雅黑" pitchFamily="34" charset="-122"/>
              </a:rPr>
              <a:t>;</a:t>
            </a:r>
            <a:endParaRPr lang="zh-CN" altLang="en-US" sz="2800" dirty="0">
              <a:solidFill>
                <a:schemeClr val="bg1"/>
              </a:solidFill>
              <a:latin typeface="微软雅黑" pitchFamily="34" charset="-122"/>
              <a:ea typeface="微软雅黑" pitchFamily="34" charset="-122"/>
            </a:endParaRPr>
          </a:p>
        </p:txBody>
      </p:sp>
      <p:sp>
        <p:nvSpPr>
          <p:cNvPr id="16" name="AutoShape 4"/>
          <p:cNvSpPr>
            <a:spLocks noChangeArrowheads="1"/>
          </p:cNvSpPr>
          <p:nvPr/>
        </p:nvSpPr>
        <p:spPr bwMode="auto">
          <a:xfrm>
            <a:off x="1548000" y="5220000"/>
            <a:ext cx="6147766" cy="636105"/>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defTabSz="514350">
              <a:buFont typeface="Arial" pitchFamily="34" charset="0"/>
              <a:buChar char="•"/>
            </a:pPr>
            <a:r>
              <a:rPr lang="en-US" altLang="zh-CN" sz="2800" dirty="0" smtClean="0">
                <a:solidFill>
                  <a:schemeClr val="bg1"/>
                </a:solidFill>
                <a:latin typeface="微软雅黑" pitchFamily="34" charset="-122"/>
                <a:ea typeface="微软雅黑" pitchFamily="34" charset="-122"/>
              </a:rPr>
              <a:t> throw  </a:t>
            </a:r>
            <a:r>
              <a:rPr lang="en-US" altLang="zh-CN" sz="2800" dirty="0">
                <a:solidFill>
                  <a:schemeClr val="bg1"/>
                </a:solidFill>
                <a:latin typeface="微软雅黑" pitchFamily="34" charset="-122"/>
                <a:ea typeface="微软雅黑" pitchFamily="34" charset="-122"/>
              </a:rPr>
              <a:t>(new </a:t>
            </a:r>
            <a:r>
              <a:rPr lang="zh-CN" altLang="en-US" sz="2800" dirty="0">
                <a:solidFill>
                  <a:schemeClr val="bg1"/>
                </a:solidFill>
                <a:latin typeface="微软雅黑" pitchFamily="34" charset="-122"/>
                <a:ea typeface="微软雅黑" pitchFamily="34" charset="-122"/>
              </a:rPr>
              <a:t>异常类名</a:t>
            </a:r>
            <a:r>
              <a:rPr lang="en-US" altLang="zh-CN" sz="2800" dirty="0">
                <a:solidFill>
                  <a:schemeClr val="bg1"/>
                </a:solidFill>
                <a:latin typeface="微软雅黑" pitchFamily="34" charset="-122"/>
                <a:ea typeface="微软雅黑" pitchFamily="34"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2" grpId="0"/>
      <p:bldP spid="15"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06692" y="1044000"/>
            <a:ext cx="4392960"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四</a:t>
              </a:r>
              <a:r>
                <a:rPr lang="zh-CN" altLang="en-US" sz="2800" dirty="0" smtClean="0">
                  <a:solidFill>
                    <a:schemeClr val="bg1"/>
                  </a:solidFill>
                  <a:ea typeface="宋体" panose="02010600030101010101" pitchFamily="2" charset="-122"/>
                </a:rPr>
                <a:t>、</a:t>
              </a:r>
              <a:r>
                <a:rPr lang="en-US" altLang="zh-CN" sz="2800" dirty="0" smtClean="0">
                  <a:solidFill>
                    <a:schemeClr val="bg1"/>
                  </a:solidFill>
                  <a:ea typeface="宋体" panose="02010600030101010101" pitchFamily="2" charset="-122"/>
                </a:rPr>
                <a:t>t</a:t>
              </a:r>
              <a:r>
                <a:rPr lang="en-US" altLang="zh-CN" sz="2800" dirty="0" smtClean="0">
                  <a:solidFill>
                    <a:schemeClr val="bg1"/>
                  </a:solidFill>
                  <a:ea typeface="宋体" panose="02010600030101010101" pitchFamily="2" charset="-122"/>
                </a:rPr>
                <a:t>hrow</a:t>
              </a:r>
              <a:r>
                <a:rPr lang="zh-CN" altLang="en-US" sz="2800" dirty="0" smtClean="0">
                  <a:solidFill>
                    <a:schemeClr val="bg1"/>
                  </a:solidFill>
                  <a:ea typeface="宋体" panose="02010600030101010101" pitchFamily="2" charset="-122"/>
                </a:rPr>
                <a:t>语句举例（</a:t>
              </a:r>
              <a:r>
                <a:rPr lang="en-US" altLang="zh-CN" sz="2800" dirty="0" smtClean="0">
                  <a:solidFill>
                    <a:schemeClr val="bg1"/>
                  </a:solidFill>
                  <a:ea typeface="宋体" panose="02010600030101010101" pitchFamily="2" charset="-122"/>
                </a:rPr>
                <a:t>1</a:t>
              </a:r>
              <a:r>
                <a:rPr lang="zh-CN" altLang="en-US" sz="2800" dirty="0" smtClean="0">
                  <a:solidFill>
                    <a:schemeClr val="bg1"/>
                  </a:solidFill>
                  <a:ea typeface="宋体" panose="02010600030101010101" pitchFamily="2" charset="-122"/>
                </a:rPr>
                <a:t>）</a:t>
              </a:r>
            </a:p>
          </p:txBody>
        </p:sp>
        <p:grpSp>
          <p:nvGrpSpPr>
            <p:cNvPr id="3" name="Group 63"/>
            <p:cNvGrpSpPr>
              <a:grpSpLocks/>
            </p:cNvGrpSpPr>
            <p:nvPr/>
          </p:nvGrpSpPr>
          <p:grpSpPr bwMode="auto">
            <a:xfrm>
              <a:off x="728" y="1414"/>
              <a:ext cx="4052" cy="437"/>
              <a:chOff x="742" y="1414"/>
              <a:chExt cx="3997" cy="437"/>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14"/>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2" name="矩形 11"/>
          <p:cNvSpPr>
            <a:spLocks noChangeArrowheads="1"/>
          </p:cNvSpPr>
          <p:nvPr/>
        </p:nvSpPr>
        <p:spPr bwMode="auto">
          <a:xfrm>
            <a:off x="1053495" y="1620000"/>
            <a:ext cx="8488955" cy="533684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193675" indent="-193675" defTabSz="514350">
              <a:buNone/>
            </a:pPr>
            <a:r>
              <a:rPr lang="en-US" altLang="zh-CN" sz="2400" dirty="0" smtClean="0">
                <a:solidFill>
                  <a:schemeClr val="tx1"/>
                </a:solidFill>
                <a:latin typeface="宋体" pitchFamily="2" charset="-122"/>
                <a:ea typeface="宋体" pitchFamily="2" charset="-122"/>
              </a:rPr>
              <a:t>class </a:t>
            </a:r>
            <a:r>
              <a:rPr lang="en-US" altLang="zh-CN" sz="24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Throw_Exp1</a:t>
            </a:r>
            <a:r>
              <a:rPr lang="en-US" altLang="zh-CN" sz="2400" dirty="0" smtClean="0">
                <a:solidFill>
                  <a:schemeClr val="tx1"/>
                </a:solidFill>
                <a:latin typeface="宋体" pitchFamily="2" charset="-122"/>
                <a:ea typeface="宋体" pitchFamily="2" charset="-122"/>
              </a:rPr>
              <a:t> {</a:t>
            </a:r>
          </a:p>
          <a:p>
            <a:pPr marL="193675" indent="-193675" defTabSz="514350">
              <a:buNone/>
            </a:pPr>
            <a:r>
              <a:rPr lang="en-US" altLang="zh-CN" sz="24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public static void main(String[] </a:t>
            </a:r>
            <a:r>
              <a:rPr lang="en-US" altLang="zh-CN" sz="2400" dirty="0" err="1" smtClean="0">
                <a:solidFill>
                  <a:schemeClr val="tx1"/>
                </a:solidFill>
                <a:effectLst>
                  <a:outerShdw blurRad="38100" dist="38100" dir="2700000" algn="tl">
                    <a:srgbClr val="000000">
                      <a:alpha val="43137"/>
                    </a:srgbClr>
                  </a:outerShdw>
                </a:effectLst>
                <a:latin typeface="宋体" pitchFamily="2" charset="-122"/>
                <a:ea typeface="宋体" pitchFamily="2" charset="-122"/>
              </a:rPr>
              <a:t>args</a:t>
            </a:r>
            <a:r>
              <a:rPr lang="en-US" altLang="zh-CN" sz="24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smtClean="0">
                <a:solidFill>
                  <a:schemeClr val="tx1"/>
                </a:solidFill>
                <a:latin typeface="宋体" pitchFamily="2" charset="-122"/>
                <a:ea typeface="宋体" pitchFamily="2" charset="-122"/>
              </a:rPr>
              <a:t>{</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ArithmeticException</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e=new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ArithmeticException</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int</a:t>
            </a:r>
            <a:r>
              <a:rPr lang="en-US" altLang="zh-CN" sz="2400" dirty="0" smtClean="0">
                <a:solidFill>
                  <a:schemeClr val="tx1"/>
                </a:solidFill>
                <a:latin typeface="宋体" pitchFamily="2" charset="-122"/>
                <a:ea typeface="宋体" pitchFamily="2" charset="-122"/>
              </a:rPr>
              <a:t> a=4,b=0;</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(“Before  </a:t>
            </a:r>
            <a:r>
              <a:rPr lang="en-US" altLang="zh-CN" sz="2400" dirty="0" err="1" smtClean="0">
                <a:solidFill>
                  <a:schemeClr val="tx1"/>
                </a:solidFill>
                <a:latin typeface="宋体" pitchFamily="2" charset="-122"/>
                <a:ea typeface="宋体" pitchFamily="2" charset="-122"/>
              </a:rPr>
              <a:t>ArithmeticException</a:t>
            </a:r>
            <a:r>
              <a:rPr lang="en-US" altLang="zh-CN" sz="2400" dirty="0" smtClean="0">
                <a:solidFill>
                  <a:schemeClr val="tx1"/>
                </a:solidFill>
                <a:latin typeface="宋体" pitchFamily="2" charset="-122"/>
                <a:ea typeface="宋体" pitchFamily="2" charset="-122"/>
              </a:rPr>
              <a:t>”);</a:t>
            </a:r>
          </a:p>
          <a:p>
            <a:pPr marL="193675" indent="-193675" defTabSz="514350">
              <a:buNone/>
            </a:pPr>
            <a:r>
              <a:rPr lang="en-US" altLang="zh-CN" sz="2400" dirty="0" smtClean="0">
                <a:solidFill>
                  <a:schemeClr val="tx1"/>
                </a:solidFill>
                <a:latin typeface="宋体" pitchFamily="2" charset="-122"/>
                <a:ea typeface="宋体" pitchFamily="2" charset="-122"/>
              </a:rPr>
              <a:t> if(b==0)</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 e</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p>
          <a:p>
            <a:pPr marL="193675" indent="-193675" defTabSz="514350">
              <a:buNone/>
            </a:pP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a:t>
            </a:r>
            <a:r>
              <a:rPr lang="zh-CN" altLang="en-US"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或者：</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 (new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ArithmeticException</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endPar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endParaRP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(a/b); </a:t>
            </a:r>
            <a:endParaRPr lang="en-US" altLang="zh-CN" sz="2400" dirty="0" smtClean="0">
              <a:solidFill>
                <a:schemeClr val="tx1"/>
              </a:solidFill>
              <a:latin typeface="宋体" pitchFamily="2" charset="-122"/>
              <a:ea typeface="宋体" pitchFamily="2" charset="-122"/>
            </a:endParaRP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("After  </a:t>
            </a:r>
            <a:r>
              <a:rPr lang="en-US" altLang="zh-CN" sz="2400" dirty="0" err="1" smtClean="0">
                <a:solidFill>
                  <a:schemeClr val="tx1"/>
                </a:solidFill>
                <a:latin typeface="宋体" pitchFamily="2" charset="-122"/>
                <a:ea typeface="宋体" pitchFamily="2" charset="-122"/>
              </a:rPr>
              <a:t>ArithmeticException</a:t>
            </a:r>
            <a:r>
              <a:rPr lang="en-US" altLang="zh-CN" sz="2400" dirty="0" smtClean="0">
                <a:solidFill>
                  <a:schemeClr val="tx1"/>
                </a:solidFill>
                <a:latin typeface="宋体" pitchFamily="2" charset="-122"/>
                <a:ea typeface="宋体" pitchFamily="2" charset="-122"/>
              </a:rPr>
              <a:t>");</a:t>
            </a:r>
            <a:endParaRPr lang="en-US" altLang="zh-CN" sz="2400" dirty="0" smtClean="0">
              <a:solidFill>
                <a:schemeClr val="tx1"/>
              </a:solidFill>
              <a:latin typeface="宋体" pitchFamily="2" charset="-122"/>
              <a:ea typeface="宋体" pitchFamily="2" charset="-122"/>
            </a:endParaRPr>
          </a:p>
          <a:p>
            <a:pPr marL="193675" indent="-193675" defTabSz="514350">
              <a:buNone/>
            </a:pPr>
            <a:r>
              <a:rPr lang="en-US" altLang="zh-CN" sz="2400" dirty="0" smtClean="0">
                <a:solidFill>
                  <a:schemeClr val="tx1"/>
                </a:solidFill>
                <a:latin typeface="宋体" pitchFamily="2" charset="-122"/>
                <a:ea typeface="宋体" pitchFamily="2" charset="-122"/>
              </a:rPr>
              <a:t> }</a:t>
            </a:r>
          </a:p>
          <a:p>
            <a:pPr marL="193675" indent="-193675" defTabSz="514350">
              <a:buNone/>
            </a:pPr>
            <a:r>
              <a:rPr lang="en-US" altLang="zh-CN" sz="2400" dirty="0" smtClean="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33197" y="1093494"/>
            <a:ext cx="4392960"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四、</a:t>
              </a:r>
              <a:r>
                <a:rPr lang="en-US" altLang="zh-CN" sz="2800" dirty="0" smtClean="0">
                  <a:solidFill>
                    <a:schemeClr val="bg1"/>
                  </a:solidFill>
                  <a:ea typeface="宋体" panose="02010600030101010101" pitchFamily="2" charset="-122"/>
                </a:rPr>
                <a:t>Throw</a:t>
              </a:r>
              <a:r>
                <a:rPr lang="zh-CN" altLang="en-US" sz="2800" dirty="0" smtClean="0">
                  <a:solidFill>
                    <a:schemeClr val="bg1"/>
                  </a:solidFill>
                  <a:ea typeface="宋体" panose="02010600030101010101" pitchFamily="2" charset="-122"/>
                </a:rPr>
                <a:t>语句举例</a:t>
              </a:r>
              <a:r>
                <a:rPr lang="zh-CN" altLang="en-US" sz="2800" dirty="0" smtClean="0">
                  <a:solidFill>
                    <a:schemeClr val="bg1"/>
                  </a:solidFill>
                  <a:ea typeface="宋体" panose="02010600030101010101" pitchFamily="2" charset="-122"/>
                </a:rPr>
                <a:t>（</a:t>
              </a:r>
              <a:r>
                <a:rPr lang="en-US" altLang="zh-CN" sz="2800" dirty="0" smtClean="0">
                  <a:solidFill>
                    <a:schemeClr val="bg1"/>
                  </a:solidFill>
                  <a:ea typeface="宋体" panose="02010600030101010101" pitchFamily="2" charset="-122"/>
                </a:rPr>
                <a:t>2</a:t>
              </a:r>
              <a:r>
                <a:rPr lang="zh-CN" altLang="en-US" sz="2800" dirty="0" smtClean="0">
                  <a:solidFill>
                    <a:schemeClr val="bg1"/>
                  </a:solidFill>
                  <a:ea typeface="宋体" panose="02010600030101010101" pitchFamily="2" charset="-122"/>
                </a:rPr>
                <a:t>）</a:t>
              </a:r>
              <a:endParaRPr lang="zh-CN" altLang="en-US" sz="2800" dirty="0" smtClean="0">
                <a:solidFill>
                  <a:schemeClr val="bg1"/>
                </a:solidFill>
                <a:ea typeface="宋体" panose="02010600030101010101" pitchFamily="2" charset="-122"/>
              </a:endParaRPr>
            </a:p>
          </p:txBody>
        </p:sp>
        <p:grpSp>
          <p:nvGrpSpPr>
            <p:cNvPr id="3"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2" name="矩形 11"/>
          <p:cNvSpPr>
            <a:spLocks noChangeArrowheads="1"/>
          </p:cNvSpPr>
          <p:nvPr/>
        </p:nvSpPr>
        <p:spPr bwMode="auto">
          <a:xfrm>
            <a:off x="1080000" y="1764000"/>
            <a:ext cx="8488955" cy="48936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193675" indent="-193675" defTabSz="514350">
              <a:buNone/>
            </a:pPr>
            <a:r>
              <a:rPr lang="en-US" altLang="zh-CN" sz="2400" dirty="0" smtClean="0">
                <a:solidFill>
                  <a:schemeClr val="tx1"/>
                </a:solidFill>
                <a:latin typeface="宋体" pitchFamily="2" charset="-122"/>
                <a:ea typeface="宋体" pitchFamily="2" charset="-122"/>
              </a:rPr>
              <a:t>class </a:t>
            </a:r>
            <a:r>
              <a:rPr lang="en-US" altLang="zh-CN" sz="2400" dirty="0" smtClean="0">
                <a:solidFill>
                  <a:srgbClr val="C00000"/>
                </a:solidFill>
                <a:effectLst>
                  <a:outerShdw blurRad="38100" dist="38100" dir="2700000" algn="tl">
                    <a:srgbClr val="000000">
                      <a:alpha val="43137"/>
                    </a:srgbClr>
                  </a:outerShdw>
                </a:effectLst>
                <a:latin typeface="宋体" pitchFamily="2" charset="-122"/>
                <a:ea typeface="宋体" pitchFamily="2" charset="-122"/>
              </a:rPr>
              <a:t>Throw_Exp2</a:t>
            </a:r>
            <a:r>
              <a:rPr lang="en-US" altLang="zh-CN" sz="2400" dirty="0" smtClean="0">
                <a:solidFill>
                  <a:schemeClr val="tx1"/>
                </a:solidFill>
                <a:latin typeface="宋体" pitchFamily="2" charset="-122"/>
                <a:ea typeface="宋体" pitchFamily="2" charset="-122"/>
              </a:rPr>
              <a:t> </a:t>
            </a:r>
            <a:r>
              <a:rPr lang="en-US" altLang="zh-CN" sz="2400" dirty="0" smtClean="0">
                <a:solidFill>
                  <a:schemeClr val="tx1"/>
                </a:solidFill>
                <a:latin typeface="宋体" pitchFamily="2" charset="-122"/>
                <a:ea typeface="宋体" pitchFamily="2" charset="-122"/>
              </a:rPr>
              <a:t>{</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public static void main(String[] </a:t>
            </a:r>
            <a:r>
              <a:rPr lang="en-US" altLang="zh-CN" sz="2400" dirty="0" err="1" smtClean="0">
                <a:solidFill>
                  <a:schemeClr val="tx1"/>
                </a:solidFill>
                <a:effectLst>
                  <a:outerShdw blurRad="38100" dist="38100" dir="2700000" algn="tl">
                    <a:srgbClr val="000000">
                      <a:alpha val="43137"/>
                    </a:srgbClr>
                  </a:outerShdw>
                </a:effectLst>
                <a:latin typeface="宋体" pitchFamily="2" charset="-122"/>
                <a:ea typeface="宋体" pitchFamily="2" charset="-122"/>
              </a:rPr>
              <a:t>args</a:t>
            </a:r>
            <a:r>
              <a:rPr lang="en-US" altLang="zh-CN" sz="2400" dirty="0" smtClean="0">
                <a:solidFill>
                  <a:schemeClr val="tx1"/>
                </a:solidFill>
                <a:effectLst>
                  <a:outerShdw blurRad="38100" dist="38100" dir="2700000" algn="tl">
                    <a:srgbClr val="000000">
                      <a:alpha val="43137"/>
                    </a:srgbClr>
                  </a:outerShdw>
                </a:effectLst>
                <a:latin typeface="宋体" pitchFamily="2" charset="-122"/>
                <a:ea typeface="宋体" pitchFamily="2" charset="-122"/>
              </a:rPr>
              <a:t>) {</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int</a:t>
            </a:r>
            <a:r>
              <a:rPr lang="en-US" altLang="zh-CN" sz="2400" dirty="0" smtClean="0">
                <a:solidFill>
                  <a:schemeClr val="tx1"/>
                </a:solidFill>
                <a:latin typeface="宋体" pitchFamily="2" charset="-122"/>
                <a:ea typeface="宋体" pitchFamily="2" charset="-122"/>
              </a:rPr>
              <a:t> a=5,b=0,c[]={1,2,3,4,5}; </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(“Before  throw”);</a:t>
            </a:r>
          </a:p>
          <a:p>
            <a:pPr marL="193675" indent="-193675" defTabSz="514350">
              <a:buNone/>
            </a:pPr>
            <a:r>
              <a:rPr lang="en-US" altLang="zh-CN" sz="2400" dirty="0" smtClean="0">
                <a:solidFill>
                  <a:schemeClr val="tx1"/>
                </a:solidFill>
                <a:latin typeface="宋体" pitchFamily="2" charset="-122"/>
                <a:ea typeface="宋体" pitchFamily="2" charset="-122"/>
              </a:rPr>
              <a:t>   if(b==0) </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 (new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ArithmeticException</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 ());   </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(a/b); </a:t>
            </a:r>
          </a:p>
          <a:p>
            <a:pPr marL="193675" indent="-193675" defTabSz="514350">
              <a:buNone/>
            </a:pPr>
            <a:r>
              <a:rPr lang="en-US" altLang="zh-CN" sz="2400" dirty="0" smtClean="0">
                <a:solidFill>
                  <a:schemeClr val="tx1"/>
                </a:solidFill>
                <a:latin typeface="宋体" pitchFamily="2" charset="-122"/>
                <a:ea typeface="宋体" pitchFamily="2" charset="-122"/>
              </a:rPr>
              <a:t>   if(a&gt;4) </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throw (new </a:t>
            </a:r>
            <a:r>
              <a:rPr lang="en-US" altLang="zh-CN" sz="2400" dirty="0" err="1" smtClean="0">
                <a:solidFill>
                  <a:srgbClr val="0070C0"/>
                </a:solidFill>
                <a:effectLst>
                  <a:outerShdw blurRad="38100" dist="38100" dir="2700000" algn="tl">
                    <a:srgbClr val="000000">
                      <a:alpha val="43137"/>
                    </a:srgbClr>
                  </a:outerShdw>
                </a:effectLst>
                <a:latin typeface="宋体" pitchFamily="2" charset="-122"/>
                <a:ea typeface="宋体" pitchFamily="2" charset="-122"/>
              </a:rPr>
              <a:t>ArrayIndexOutOfBoundsException</a:t>
            </a:r>
            <a:r>
              <a:rPr lang="en-US" altLang="zh-CN" sz="2400" dirty="0" smtClean="0">
                <a:solidFill>
                  <a:srgbClr val="0070C0"/>
                </a:solidFill>
                <a:effectLst>
                  <a:outerShdw blurRad="38100" dist="38100" dir="2700000" algn="tl">
                    <a:srgbClr val="000000">
                      <a:alpha val="43137"/>
                    </a:srgbClr>
                  </a:outerShdw>
                </a:effectLst>
                <a:latin typeface="宋体" pitchFamily="2" charset="-122"/>
                <a:ea typeface="宋体" pitchFamily="2" charset="-122"/>
              </a:rPr>
              <a:t>());</a:t>
            </a:r>
          </a:p>
          <a:p>
            <a:pPr marL="193675" indent="-193675" defTabSz="514350">
              <a:buNone/>
            </a:pPr>
            <a:r>
              <a:rPr lang="en-US" altLang="zh-CN" sz="2400" dirty="0" smtClean="0">
                <a:solidFill>
                  <a:schemeClr val="tx1"/>
                </a:solidFill>
                <a:latin typeface="宋体" pitchFamily="2" charset="-122"/>
                <a:ea typeface="宋体" pitchFamily="2" charset="-122"/>
              </a:rPr>
              <a:t>   </a:t>
            </a:r>
            <a:r>
              <a:rPr lang="en-US" altLang="zh-CN" sz="2400" dirty="0" err="1" smtClean="0">
                <a:solidFill>
                  <a:schemeClr val="tx1"/>
                </a:solidFill>
                <a:latin typeface="宋体" pitchFamily="2" charset="-122"/>
                <a:ea typeface="宋体" pitchFamily="2" charset="-122"/>
              </a:rPr>
              <a:t>System.out.println</a:t>
            </a:r>
            <a:r>
              <a:rPr lang="en-US" altLang="zh-CN" sz="2400" dirty="0" smtClean="0">
                <a:solidFill>
                  <a:schemeClr val="tx1"/>
                </a:solidFill>
                <a:latin typeface="宋体" pitchFamily="2" charset="-122"/>
                <a:ea typeface="宋体" pitchFamily="2" charset="-122"/>
              </a:rPr>
              <a:t>(a/b); </a:t>
            </a:r>
          </a:p>
          <a:p>
            <a:pPr marL="193675" indent="-193675" defTabSz="514350">
              <a:buNone/>
            </a:pPr>
            <a:r>
              <a:rPr lang="en-US" altLang="zh-CN" sz="2400" dirty="0" smtClean="0">
                <a:solidFill>
                  <a:schemeClr val="tx1"/>
                </a:solidFill>
                <a:latin typeface="宋体" pitchFamily="2" charset="-122"/>
                <a:ea typeface="宋体" pitchFamily="2" charset="-122"/>
              </a:rPr>
              <a:t>}}</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a:xfrm>
            <a:off x="987081" y="0"/>
            <a:ext cx="7958137" cy="1011238"/>
          </a:xfrm>
        </p:spPr>
        <p:txBody>
          <a:bodyPr/>
          <a:lstStyle/>
          <a:p>
            <a:pPr algn="ctr" eaLnBrk="1" hangingPunct="1"/>
            <a:r>
              <a:rPr lang="zh-CN" altLang="en-US" sz="4100" dirty="0">
                <a:ea typeface="宋体" panose="02010600030101010101" pitchFamily="2" charset="-122"/>
              </a:rPr>
              <a:t>目  录</a:t>
            </a:r>
            <a:endParaRPr lang="en-US" altLang="zh-CN" sz="4100" dirty="0">
              <a:ea typeface="宋体" panose="02010600030101010101" pitchFamily="2" charset="-122"/>
            </a:endParaRPr>
          </a:p>
        </p:txBody>
      </p:sp>
      <p:sp>
        <p:nvSpPr>
          <p:cNvPr id="6147" name="Line 36"/>
          <p:cNvSpPr>
            <a:spLocks noChangeShapeType="1"/>
          </p:cNvSpPr>
          <p:nvPr/>
        </p:nvSpPr>
        <p:spPr bwMode="auto">
          <a:xfrm flipV="1">
            <a:off x="3834356" y="2977360"/>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9" name="Line 38"/>
          <p:cNvSpPr>
            <a:spLocks noChangeShapeType="1"/>
          </p:cNvSpPr>
          <p:nvPr/>
        </p:nvSpPr>
        <p:spPr bwMode="auto">
          <a:xfrm flipV="1">
            <a:off x="3796196" y="3904757"/>
            <a:ext cx="60801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 name="Group 39"/>
          <p:cNvGrpSpPr>
            <a:grpSpLocks/>
          </p:cNvGrpSpPr>
          <p:nvPr/>
        </p:nvGrpSpPr>
        <p:grpSpPr bwMode="auto">
          <a:xfrm>
            <a:off x="3529495" y="2082010"/>
            <a:ext cx="879475" cy="338137"/>
            <a:chOff x="1492" y="1538"/>
            <a:chExt cx="624" cy="240"/>
          </a:xfrm>
        </p:grpSpPr>
        <p:sp>
          <p:nvSpPr>
            <p:cNvPr id="6179" name="Line 40"/>
            <p:cNvSpPr>
              <a:spLocks noChangeShapeType="1"/>
            </p:cNvSpPr>
            <p:nvPr/>
          </p:nvSpPr>
          <p:spPr bwMode="auto">
            <a:xfrm>
              <a:off x="1732" y="1538"/>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80" name="Line 41"/>
            <p:cNvSpPr>
              <a:spLocks noChangeShapeType="1"/>
            </p:cNvSpPr>
            <p:nvPr/>
          </p:nvSpPr>
          <p:spPr bwMode="auto">
            <a:xfrm flipV="1">
              <a:off x="1492" y="1538"/>
              <a:ext cx="240" cy="2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 name="Group 42"/>
          <p:cNvGrpSpPr>
            <a:grpSpLocks/>
          </p:cNvGrpSpPr>
          <p:nvPr/>
        </p:nvGrpSpPr>
        <p:grpSpPr bwMode="auto">
          <a:xfrm>
            <a:off x="3462820" y="4448972"/>
            <a:ext cx="946150" cy="269875"/>
            <a:chOff x="1444" y="3218"/>
            <a:chExt cx="672" cy="192"/>
          </a:xfrm>
        </p:grpSpPr>
        <p:sp>
          <p:nvSpPr>
            <p:cNvPr id="6177" name="Line 43"/>
            <p:cNvSpPr>
              <a:spLocks noChangeShapeType="1"/>
            </p:cNvSpPr>
            <p:nvPr/>
          </p:nvSpPr>
          <p:spPr bwMode="auto">
            <a:xfrm>
              <a:off x="1732" y="3410"/>
              <a:ext cx="38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78" name="Line 44"/>
            <p:cNvSpPr>
              <a:spLocks noChangeShapeType="1"/>
            </p:cNvSpPr>
            <p:nvPr/>
          </p:nvSpPr>
          <p:spPr bwMode="auto">
            <a:xfrm>
              <a:off x="1444" y="3218"/>
              <a:ext cx="288" cy="19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52" name="AutoShape 45"/>
          <p:cNvSpPr>
            <a:spLocks noChangeArrowheads="1"/>
          </p:cNvSpPr>
          <p:nvPr/>
        </p:nvSpPr>
        <p:spPr bwMode="gray">
          <a:xfrm>
            <a:off x="4527910" y="1811678"/>
            <a:ext cx="3330629" cy="586327"/>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58" name="Rectangle 46"/>
          <p:cNvSpPr>
            <a:spLocks noChangeArrowheads="1"/>
          </p:cNvSpPr>
          <p:nvPr/>
        </p:nvSpPr>
        <p:spPr bwMode="auto">
          <a:xfrm>
            <a:off x="4552905" y="1862300"/>
            <a:ext cx="27093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一</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、异常的概念</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6154" name="AutoShape 47"/>
          <p:cNvSpPr>
            <a:spLocks noChangeArrowheads="1"/>
          </p:cNvSpPr>
          <p:nvPr/>
        </p:nvSpPr>
        <p:spPr bwMode="gray">
          <a:xfrm>
            <a:off x="4479333" y="2707994"/>
            <a:ext cx="3445468" cy="572853"/>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3" name="Oval 51"/>
          <p:cNvSpPr>
            <a:spLocks noChangeArrowheads="1"/>
          </p:cNvSpPr>
          <p:nvPr/>
        </p:nvSpPr>
        <p:spPr bwMode="gray">
          <a:xfrm>
            <a:off x="4324833" y="1983585"/>
            <a:ext cx="203200" cy="201612"/>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64" name="Oval 52"/>
          <p:cNvSpPr>
            <a:spLocks noChangeArrowheads="1"/>
          </p:cNvSpPr>
          <p:nvPr/>
        </p:nvSpPr>
        <p:spPr bwMode="gray">
          <a:xfrm>
            <a:off x="4286062" y="2904355"/>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59" name="AutoShape 54"/>
          <p:cNvSpPr>
            <a:spLocks noChangeArrowheads="1"/>
          </p:cNvSpPr>
          <p:nvPr/>
        </p:nvSpPr>
        <p:spPr bwMode="gray">
          <a:xfrm>
            <a:off x="4489263" y="3619409"/>
            <a:ext cx="3528304" cy="546959"/>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68" name="Oval 56"/>
          <p:cNvSpPr>
            <a:spLocks noChangeArrowheads="1"/>
          </p:cNvSpPr>
          <p:nvPr/>
        </p:nvSpPr>
        <p:spPr bwMode="gray">
          <a:xfrm>
            <a:off x="4276133" y="3830143"/>
            <a:ext cx="203200" cy="203200"/>
          </a:xfrm>
          <a:prstGeom prst="ellipse">
            <a:avLst/>
          </a:prstGeom>
          <a:gradFill rotWithShape="1">
            <a:gsLst>
              <a:gs pos="0">
                <a:schemeClr val="accent2"/>
              </a:gs>
              <a:gs pos="100000">
                <a:schemeClr val="accent2">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61" name="AutoShape 57"/>
          <p:cNvSpPr>
            <a:spLocks noChangeArrowheads="1"/>
          </p:cNvSpPr>
          <p:nvPr/>
        </p:nvSpPr>
        <p:spPr bwMode="gray">
          <a:xfrm>
            <a:off x="4512937" y="4482977"/>
            <a:ext cx="3517881" cy="617180"/>
          </a:xfrm>
          <a:prstGeom prst="roundRect">
            <a:avLst>
              <a:gd name="adj" fmla="val 50000"/>
            </a:avLst>
          </a:prstGeom>
          <a:gradFill rotWithShape="1">
            <a:gsLst>
              <a:gs pos="0">
                <a:srgbClr val="F8F8F8"/>
              </a:gs>
              <a:gs pos="100000">
                <a:srgbClr val="BEBEBE"/>
              </a:gs>
            </a:gsLst>
            <a:lin ang="5400000" scaled="1"/>
          </a:gradFill>
          <a:ln w="19050">
            <a:solidFill>
              <a:srgbClr val="C0C0C0"/>
            </a:solidFill>
            <a:round/>
            <a:headEnd/>
            <a:tailEnd/>
          </a:ln>
          <a:effectLst>
            <a:outerShdw dist="53882" dir="2700000" algn="ctr" rotWithShape="0">
              <a:srgbClr val="292929">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71" name="Oval 59"/>
          <p:cNvSpPr>
            <a:spLocks noChangeArrowheads="1"/>
          </p:cNvSpPr>
          <p:nvPr/>
        </p:nvSpPr>
        <p:spPr bwMode="gray">
          <a:xfrm>
            <a:off x="4335945" y="4671222"/>
            <a:ext cx="203200" cy="203200"/>
          </a:xfrm>
          <a:prstGeom prst="ellipse">
            <a:avLst/>
          </a:prstGeom>
          <a:gradFill rotWithShape="1">
            <a:gsLst>
              <a:gs pos="0">
                <a:schemeClr val="accent1"/>
              </a:gs>
              <a:gs pos="100000">
                <a:schemeClr val="accent1">
                  <a:gamma/>
                  <a:shade val="66667"/>
                  <a:invGamma/>
                </a:schemeClr>
              </a:gs>
            </a:gsLst>
            <a:path path="shape">
              <a:fillToRect l="50000" t="50000" r="50000" b="50000"/>
            </a:path>
          </a:gradFill>
          <a:ln w="19050">
            <a:solidFill>
              <a:srgbClr val="FFFFFF"/>
            </a:solidFill>
            <a:round/>
            <a:headEnd/>
            <a:tailEnd/>
          </a:ln>
          <a:effectLst>
            <a:outerShdw dist="63500" dir="2212194" algn="ctr" rotWithShape="0">
              <a:schemeClr val="bg2">
                <a:alpha val="50000"/>
              </a:schemeClr>
            </a:outerShdw>
          </a:effec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grpSp>
        <p:nvGrpSpPr>
          <p:cNvPr id="4" name="Group 60"/>
          <p:cNvGrpSpPr>
            <a:grpSpLocks/>
          </p:cNvGrpSpPr>
          <p:nvPr/>
        </p:nvGrpSpPr>
        <p:grpSpPr bwMode="auto">
          <a:xfrm>
            <a:off x="1697520" y="2212185"/>
            <a:ext cx="2373313" cy="2371725"/>
            <a:chOff x="192" y="1631"/>
            <a:chExt cx="1684" cy="1683"/>
          </a:xfrm>
        </p:grpSpPr>
        <p:sp>
          <p:nvSpPr>
            <p:cNvPr id="474173" name="Oval 61"/>
            <p:cNvSpPr>
              <a:spLocks noChangeArrowheads="1"/>
            </p:cNvSpPr>
            <p:nvPr/>
          </p:nvSpPr>
          <p:spPr bwMode="gray">
            <a:xfrm>
              <a:off x="192" y="1631"/>
              <a:ext cx="1684" cy="168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4" name="Oval 62"/>
            <p:cNvSpPr>
              <a:spLocks noChangeArrowheads="1"/>
            </p:cNvSpPr>
            <p:nvPr/>
          </p:nvSpPr>
          <p:spPr bwMode="gray">
            <a:xfrm>
              <a:off x="304" y="1740"/>
              <a:ext cx="1461" cy="146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474175" name="Oval 63"/>
            <p:cNvSpPr>
              <a:spLocks noChangeArrowheads="1"/>
            </p:cNvSpPr>
            <p:nvPr/>
          </p:nvSpPr>
          <p:spPr bwMode="gray">
            <a:xfrm>
              <a:off x="288" y="1754"/>
              <a:ext cx="1461" cy="1462"/>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sp>
          <p:nvSpPr>
            <p:cNvPr id="6171" name="Oval 64"/>
            <p:cNvSpPr>
              <a:spLocks noChangeArrowheads="1"/>
            </p:cNvSpPr>
            <p:nvPr/>
          </p:nvSpPr>
          <p:spPr bwMode="gray">
            <a:xfrm>
              <a:off x="375" y="1814"/>
              <a:ext cx="1317" cy="1316"/>
            </a:xfrm>
            <a:prstGeom prst="ellipse">
              <a:avLst/>
            </a:prstGeom>
            <a:solidFill>
              <a:srgbClr val="000000"/>
            </a:solidFill>
            <a:ln>
              <a:noFill/>
            </a:ln>
            <a:effectLst/>
            <a:extLst>
              <a:ext uri="{91240B29-F687-4F45-9708-019B960494DF}">
                <a14:hiddenLine xmlns="" xmlns:a14="http://schemas.microsoft.com/office/drawing/2010/main" w="38100" algn="ctr">
                  <a:solidFill>
                    <a:schemeClr val="bg1"/>
                  </a:solidFill>
                  <a:round/>
                  <a:headEnd/>
                  <a:tailEnd/>
                </a14:hiddenLine>
              </a:ext>
              <a:ext uri="{AF507438-7753-43E0-B8FC-AC1667EBCBE1}">
                <a14:hiddenEffects xmlns="" xmlns:a14="http://schemas.microsoft.com/office/drawing/2010/main">
                  <a:effectLst>
                    <a:outerShdw dist="109250" dir="3267739" algn="ctr" rotWithShape="0">
                      <a:srgbClr val="808080">
                        <a:alpha val="50000"/>
                      </a:srgbClr>
                    </a:outerShdw>
                  </a:effectLst>
                </a14:hiddenEffects>
              </a:ext>
            </a:extLst>
          </p:spPr>
          <p:txBody>
            <a:bodyPr anchor="ct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2" name="Oval 65"/>
            <p:cNvSpPr>
              <a:spLocks noChangeArrowheads="1"/>
            </p:cNvSpPr>
            <p:nvPr/>
          </p:nvSpPr>
          <p:spPr bwMode="gray">
            <a:xfrm>
              <a:off x="396" y="1835"/>
              <a:ext cx="1276" cy="1277"/>
            </a:xfrm>
            <a:prstGeom prst="ellipse">
              <a:avLst/>
            </a:prstGeom>
            <a:gradFill rotWithShape="1">
              <a:gsLst>
                <a:gs pos="0">
                  <a:srgbClr val="636869"/>
                </a:gs>
                <a:gs pos="100000">
                  <a:srgbClr val="D6E1E2"/>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3" name="Oval 66"/>
            <p:cNvSpPr>
              <a:spLocks noChangeArrowheads="1"/>
            </p:cNvSpPr>
            <p:nvPr/>
          </p:nvSpPr>
          <p:spPr bwMode="gray">
            <a:xfrm>
              <a:off x="412" y="1842"/>
              <a:ext cx="1246" cy="1246"/>
            </a:xfrm>
            <a:prstGeom prst="ellipse">
              <a:avLst/>
            </a:prstGeom>
            <a:gradFill rotWithShape="1">
              <a:gsLst>
                <a:gs pos="0">
                  <a:srgbClr val="D6E1E2">
                    <a:alpha val="0"/>
                  </a:srgbClr>
                </a:gs>
                <a:gs pos="100000">
                  <a:srgbClr val="F1F5F5"/>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4" name="Oval 67"/>
            <p:cNvSpPr>
              <a:spLocks noChangeArrowheads="1"/>
            </p:cNvSpPr>
            <p:nvPr/>
          </p:nvSpPr>
          <p:spPr bwMode="gray">
            <a:xfrm>
              <a:off x="426" y="1854"/>
              <a:ext cx="1184" cy="1164"/>
            </a:xfrm>
            <a:prstGeom prst="ellipse">
              <a:avLst/>
            </a:prstGeom>
            <a:gradFill rotWithShape="1">
              <a:gsLst>
                <a:gs pos="0">
                  <a:srgbClr val="AAB2B3"/>
                </a:gs>
                <a:gs pos="100000">
                  <a:srgbClr val="D6E1E2">
                    <a:alpha val="48000"/>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6175" name="Oval 68"/>
            <p:cNvSpPr>
              <a:spLocks noChangeArrowheads="1"/>
            </p:cNvSpPr>
            <p:nvPr/>
          </p:nvSpPr>
          <p:spPr bwMode="gray">
            <a:xfrm>
              <a:off x="480" y="1872"/>
              <a:ext cx="1053" cy="945"/>
            </a:xfrm>
            <a:prstGeom prst="ellipse">
              <a:avLst/>
            </a:prstGeom>
            <a:gradFill rotWithShape="1">
              <a:gsLst>
                <a:gs pos="0">
                  <a:srgbClr val="FFFFFF"/>
                </a:gs>
                <a:gs pos="100000">
                  <a:srgbClr val="D6E1E2">
                    <a:alpha val="37999"/>
                  </a:srgbClr>
                </a:gs>
              </a:gsLst>
              <a:lin ang="5400000" scaled="1"/>
            </a:gradFill>
            <a:ln>
              <a:noFill/>
            </a:ln>
            <a:effectLst/>
            <a:extLst>
              <a:ext uri="{91240B29-F687-4F45-9708-019B960494DF}">
                <a14:hiddenLine xmlns="" xmlns:a14="http://schemas.microsoft.com/office/drawing/2010/main" w="9525" algn="ctr">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474181" name="Text Box 69"/>
            <p:cNvSpPr txBox="1">
              <a:spLocks noChangeArrowheads="1"/>
            </p:cNvSpPr>
            <p:nvPr/>
          </p:nvSpPr>
          <p:spPr bwMode="gray">
            <a:xfrm>
              <a:off x="383" y="2160"/>
              <a:ext cx="1214" cy="677"/>
            </a:xfrm>
            <a:prstGeom prst="rect">
              <a:avLst/>
            </a:prstGeom>
            <a:noFill/>
            <a:ln>
              <a:noFill/>
            </a:ln>
            <a:effectLst/>
            <a:extLst>
              <a:ext uri="{909E8E84-426E-40DD-AFC4-6F175D3DCCD1}">
                <a14:hiddenFill xmlns="" xmlns:a14="http://schemas.microsoft.com/office/drawing/2010/main">
                  <a:solidFill>
                    <a:srgbClr val="CC3300"/>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defRPr/>
              </a:pP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第七章主要内容</a:t>
              </a:r>
              <a:endParaRPr lang="en-US" altLang="zh-CN"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grpSp>
      <p:sp>
        <p:nvSpPr>
          <p:cNvPr id="39" name="Rectangle 46"/>
          <p:cNvSpPr>
            <a:spLocks noChangeArrowheads="1"/>
          </p:cNvSpPr>
          <p:nvPr/>
        </p:nvSpPr>
        <p:spPr bwMode="auto">
          <a:xfrm>
            <a:off x="4657597" y="2707005"/>
            <a:ext cx="27093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二</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、标准异常类</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1" name="Rectangle 46"/>
          <p:cNvSpPr>
            <a:spLocks noChangeArrowheads="1"/>
          </p:cNvSpPr>
          <p:nvPr/>
        </p:nvSpPr>
        <p:spPr bwMode="auto">
          <a:xfrm>
            <a:off x="4684633" y="3627663"/>
            <a:ext cx="3070071"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三</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、异常处理机制</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
        <p:nvSpPr>
          <p:cNvPr id="42" name="Rectangle 46"/>
          <p:cNvSpPr>
            <a:spLocks noChangeArrowheads="1"/>
          </p:cNvSpPr>
          <p:nvPr/>
        </p:nvSpPr>
        <p:spPr bwMode="auto">
          <a:xfrm>
            <a:off x="4743494" y="4529957"/>
            <a:ext cx="2709396" cy="5232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rPr>
              <a:t>四</a:t>
            </a:r>
            <a:r>
              <a:rPr lang="zh-CN" altLang="en-US" sz="2800" dirty="0" smtClean="0">
                <a:solidFill>
                  <a:srgbClr val="000000"/>
                </a:solidFill>
                <a:effectLst>
                  <a:outerShdw blurRad="38100" dist="38100" dir="2700000" algn="tl">
                    <a:srgbClr val="000000">
                      <a:alpha val="43137"/>
                    </a:srgbClr>
                  </a:outerShdw>
                </a:effectLst>
                <a:ea typeface="宋体" panose="02010600030101010101" pitchFamily="2" charset="-122"/>
              </a:rPr>
              <a:t>、自定义异常</a:t>
            </a:r>
            <a:endParaRPr lang="zh-CN" altLang="en-US" sz="2800" dirty="0">
              <a:solidFill>
                <a:srgbClr val="0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 xmlns:p14="http://schemas.microsoft.com/office/powerpoint/2010/main" val="362337714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474158"/>
                                        </p:tgtEl>
                                        <p:attrNameLst>
                                          <p:attrName>style.visibility</p:attrName>
                                        </p:attrNameLst>
                                      </p:cBhvr>
                                      <p:to>
                                        <p:strVal val="visible"/>
                                      </p:to>
                                    </p:set>
                                    <p:anim calcmode="lin" valueType="num">
                                      <p:cBhvr>
                                        <p:cTn id="7" dur="500" fill="hold"/>
                                        <p:tgtEl>
                                          <p:spTgt spid="474158"/>
                                        </p:tgtEl>
                                        <p:attrNameLst>
                                          <p:attrName>ppt_w</p:attrName>
                                        </p:attrNameLst>
                                      </p:cBhvr>
                                      <p:tavLst>
                                        <p:tav tm="0">
                                          <p:val>
                                            <p:fltVal val="0"/>
                                          </p:val>
                                        </p:tav>
                                        <p:tav tm="100000">
                                          <p:val>
                                            <p:strVal val="#ppt_w"/>
                                          </p:val>
                                        </p:tav>
                                      </p:tavLst>
                                    </p:anim>
                                    <p:anim calcmode="lin" valueType="num">
                                      <p:cBhvr>
                                        <p:cTn id="8" dur="500" fill="hold"/>
                                        <p:tgtEl>
                                          <p:spTgt spid="47415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anim calcmode="lin" valueType="num">
                                      <p:cBhvr>
                                        <p:cTn id="13" dur="500" fill="hold"/>
                                        <p:tgtEl>
                                          <p:spTgt spid="39"/>
                                        </p:tgtEl>
                                        <p:attrNameLst>
                                          <p:attrName>ppt_w</p:attrName>
                                        </p:attrNameLst>
                                      </p:cBhvr>
                                      <p:tavLst>
                                        <p:tav tm="0">
                                          <p:val>
                                            <p:fltVal val="0"/>
                                          </p:val>
                                        </p:tav>
                                        <p:tav tm="100000">
                                          <p:val>
                                            <p:strVal val="#ppt_w"/>
                                          </p:val>
                                        </p:tav>
                                      </p:tavLst>
                                    </p:anim>
                                    <p:anim calcmode="lin" valueType="num">
                                      <p:cBhvr>
                                        <p:cTn id="14" dur="500" fill="hold"/>
                                        <p:tgtEl>
                                          <p:spTgt spid="3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anim calcmode="lin" valueType="num">
                                      <p:cBhvr>
                                        <p:cTn id="19" dur="500" fill="hold"/>
                                        <p:tgtEl>
                                          <p:spTgt spid="41"/>
                                        </p:tgtEl>
                                        <p:attrNameLst>
                                          <p:attrName>ppt_w</p:attrName>
                                        </p:attrNameLst>
                                      </p:cBhvr>
                                      <p:tavLst>
                                        <p:tav tm="0">
                                          <p:val>
                                            <p:fltVal val="0"/>
                                          </p:val>
                                        </p:tav>
                                        <p:tav tm="100000">
                                          <p:val>
                                            <p:strVal val="#ppt_w"/>
                                          </p:val>
                                        </p:tav>
                                      </p:tavLst>
                                    </p:anim>
                                    <p:anim calcmode="lin" valueType="num">
                                      <p:cBhvr>
                                        <p:cTn id="20" dur="500" fill="hold"/>
                                        <p:tgtEl>
                                          <p:spTgt spid="41"/>
                                        </p:tgtEl>
                                        <p:attrNameLst>
                                          <p:attrName>ppt_h</p:attrName>
                                        </p:attrNameLst>
                                      </p:cBhvr>
                                      <p:tavLst>
                                        <p:tav tm="0">
                                          <p:val>
                                            <p:strVal val="#ppt_h"/>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 calcmode="lin" valueType="num">
                                      <p:cBhvr>
                                        <p:cTn id="25" dur="500" fill="hold"/>
                                        <p:tgtEl>
                                          <p:spTgt spid="42"/>
                                        </p:tgtEl>
                                        <p:attrNameLst>
                                          <p:attrName>ppt_w</p:attrName>
                                        </p:attrNameLst>
                                      </p:cBhvr>
                                      <p:tavLst>
                                        <p:tav tm="0">
                                          <p:val>
                                            <p:fltVal val="0"/>
                                          </p:val>
                                        </p:tav>
                                        <p:tav tm="100000">
                                          <p:val>
                                            <p:strVal val="#ppt_w"/>
                                          </p:val>
                                        </p:tav>
                                      </p:tavLst>
                                    </p:anim>
                                    <p:anim calcmode="lin" valueType="num">
                                      <p:cBhvr>
                                        <p:cTn id="26"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58" grpId="0"/>
      <p:bldP spid="39" grpId="0"/>
      <p:bldP spid="41" grpId="0"/>
      <p:bldP spid="4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en-US" altLang="zh-CN" dirty="0" smtClean="0">
                <a:ea typeface="宋体" panose="02010600030101010101" pitchFamily="2" charset="-122"/>
              </a:rPr>
              <a:t>. </a:t>
            </a:r>
            <a:r>
              <a:rPr lang="zh-CN" altLang="en-US" dirty="0" smtClean="0">
                <a:ea typeface="宋体" panose="02010600030101010101" pitchFamily="2" charset="-122"/>
              </a:rPr>
              <a:t>捕捉</a:t>
            </a:r>
            <a:r>
              <a:rPr lang="zh-CN" altLang="en-US" dirty="0" smtClean="0">
                <a:ea typeface="宋体" panose="02010600030101010101" pitchFamily="2" charset="-122"/>
              </a:rPr>
              <a:t>异常</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grpSp>
        <p:nvGrpSpPr>
          <p:cNvPr id="11" name="组合 19">
            <a:extLst>
              <a:ext uri="{FF2B5EF4-FFF2-40B4-BE49-F238E27FC236}">
                <a16:creationId xmlns:a16="http://schemas.microsoft.com/office/drawing/2014/main" xmlns="" id="{F09C6B24-486E-4649-8504-BAD153CC1861}"/>
              </a:ext>
            </a:extLst>
          </p:cNvPr>
          <p:cNvGrpSpPr/>
          <p:nvPr/>
        </p:nvGrpSpPr>
        <p:grpSpPr>
          <a:xfrm>
            <a:off x="1457739" y="1444486"/>
            <a:ext cx="6864627" cy="2093154"/>
            <a:chOff x="1931888" y="3492500"/>
            <a:chExt cx="6496050" cy="4799770"/>
          </a:xfrm>
        </p:grpSpPr>
        <p:grpSp>
          <p:nvGrpSpPr>
            <p:cNvPr id="14" name="Group 73"/>
            <p:cNvGrpSpPr>
              <a:grpSpLocks/>
            </p:cNvGrpSpPr>
            <p:nvPr/>
          </p:nvGrpSpPr>
          <p:grpSpPr bwMode="auto">
            <a:xfrm>
              <a:off x="1931888" y="3492500"/>
              <a:ext cx="6496050" cy="4799770"/>
              <a:chOff x="657" y="1344"/>
              <a:chExt cx="2112" cy="3951"/>
            </a:xfrm>
          </p:grpSpPr>
          <p:sp>
            <p:nvSpPr>
              <p:cNvPr id="16" name="AutoShape 74"/>
              <p:cNvSpPr>
                <a:spLocks noChangeArrowheads="1"/>
              </p:cNvSpPr>
              <p:nvPr/>
            </p:nvSpPr>
            <p:spPr bwMode="gray">
              <a:xfrm>
                <a:off x="657" y="2135"/>
                <a:ext cx="2112" cy="316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7"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5" name="Text Box 78"/>
            <p:cNvSpPr txBox="1">
              <a:spLocks noChangeArrowheads="1"/>
            </p:cNvSpPr>
            <p:nvPr/>
          </p:nvSpPr>
          <p:spPr bwMode="gray">
            <a:xfrm>
              <a:off x="2140182" y="4941378"/>
              <a:ext cx="6115937" cy="317590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要由程序自己</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捕捉和处理异常</a:t>
              </a:r>
              <a:r>
                <a:rPr lang="zh-CN" altLang="en-US" sz="2800" dirty="0" smtClean="0">
                  <a:solidFill>
                    <a:srgbClr val="000000"/>
                  </a:solidFill>
                  <a:ea typeface="宋体" panose="02010600030101010101" pitchFamily="2" charset="-122"/>
                </a:rPr>
                <a:t>，需要建立</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try- catch-finally</a:t>
              </a:r>
              <a:r>
                <a:rPr lang="zh-CN" altLang="en-US" sz="2800" dirty="0" smtClean="0">
                  <a:solidFill>
                    <a:srgbClr val="000000"/>
                  </a:solidFill>
                  <a:ea typeface="宋体" panose="02010600030101010101" pitchFamily="2" charset="-122"/>
                </a:rPr>
                <a:t>语句块。</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4604996"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smtClean="0">
                  <a:solidFill>
                    <a:schemeClr val="bg1"/>
                  </a:solidFill>
                  <a:ea typeface="宋体" panose="02010600030101010101" pitchFamily="2" charset="-122"/>
                </a:rPr>
                <a:t>Try-catch</a:t>
              </a:r>
              <a:r>
                <a:rPr lang="zh-CN" altLang="en-US" sz="2800" dirty="0" smtClean="0">
                  <a:solidFill>
                    <a:schemeClr val="bg1"/>
                  </a:solidFill>
                  <a:ea typeface="宋体" panose="02010600030101010101" pitchFamily="2" charset="-122"/>
                </a:rPr>
                <a:t>语句块格式</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11" name="AutoShape 4"/>
          <p:cNvSpPr>
            <a:spLocks noChangeArrowheads="1"/>
          </p:cNvSpPr>
          <p:nvPr/>
        </p:nvSpPr>
        <p:spPr bwMode="auto">
          <a:xfrm>
            <a:off x="1166467" y="2000318"/>
            <a:ext cx="6665567" cy="4108934"/>
          </a:xfrm>
          <a:prstGeom prst="flowChartAlternateProcess">
            <a:avLst/>
          </a:prstGeom>
          <a:solidFill>
            <a:srgbClr val="74ACCE"/>
          </a:solidFill>
          <a:ln w="9525">
            <a:solidFill>
              <a:schemeClr val="tx1"/>
            </a:solidFill>
            <a:miter lim="800000"/>
            <a:headEnd/>
            <a:tailEnd/>
          </a:ln>
        </p:spPr>
        <p:txBody>
          <a:bodyPr wrap="none" lIns="51435" tIns="25718" rIns="51435" bIns="25718" anchor="ctr"/>
          <a:lstStyle/>
          <a:p>
            <a:pPr marL="288925" indent="-288925" defTabSz="514350"/>
            <a:r>
              <a:rPr lang="en-US" altLang="zh-CN" sz="28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try </a:t>
            </a:r>
            <a:r>
              <a:rPr lang="en-US" altLang="zh-CN" sz="2400" dirty="0" smtClean="0">
                <a:solidFill>
                  <a:schemeClr val="bg1"/>
                </a:solidFill>
                <a:latin typeface="微软雅黑" pitchFamily="34" charset="-122"/>
                <a:ea typeface="微软雅黑" pitchFamily="34" charset="-122"/>
              </a:rPr>
              <a:t> {</a:t>
            </a:r>
          </a:p>
          <a:p>
            <a:pPr marL="288925" indent="-288925" defTabSz="514350"/>
            <a:r>
              <a:rPr lang="en-US" altLang="zh-CN"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在此区域内或能发生异常</a:t>
            </a:r>
            <a:r>
              <a:rPr lang="en-US" altLang="zh-CN" sz="2400" dirty="0" smtClean="0">
                <a:solidFill>
                  <a:schemeClr val="bg1"/>
                </a:solidFill>
                <a:latin typeface="微软雅黑" pitchFamily="34" charset="-122"/>
                <a:ea typeface="微软雅黑" pitchFamily="34" charset="-122"/>
              </a:rPr>
              <a:t>; </a:t>
            </a:r>
          </a:p>
          <a:p>
            <a:pPr marL="288925" indent="-288925" defTabSz="514350"/>
            <a:r>
              <a:rPr lang="en-US" altLang="zh-CN" sz="2400" dirty="0" smtClean="0">
                <a:solidFill>
                  <a:schemeClr val="bg1"/>
                </a:solidFill>
                <a:latin typeface="微软雅黑" pitchFamily="34" charset="-122"/>
                <a:ea typeface="微软雅黑" pitchFamily="34" charset="-122"/>
              </a:rPr>
              <a:t>}</a:t>
            </a:r>
          </a:p>
          <a:p>
            <a:pPr marL="288925" indent="-288925" defTabSz="514350"/>
            <a:r>
              <a:rPr lang="en-US" altLang="zh-CN" sz="28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catch </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异常类</a:t>
            </a:r>
            <a:r>
              <a:rPr lang="en-US" altLang="zh-CN" sz="2400" dirty="0" smtClean="0">
                <a:solidFill>
                  <a:schemeClr val="bg1"/>
                </a:solidFill>
                <a:latin typeface="微软雅黑" pitchFamily="34" charset="-122"/>
                <a:ea typeface="微软雅黑" pitchFamily="34" charset="-122"/>
              </a:rPr>
              <a:t>1   e</a:t>
            </a:r>
            <a:r>
              <a:rPr lang="en-US" altLang="zh-CN" sz="2400" baseline="-25000" dirty="0" smtClean="0">
                <a:solidFill>
                  <a:schemeClr val="bg1"/>
                </a:solidFill>
                <a:latin typeface="微软雅黑" pitchFamily="34" charset="-122"/>
                <a:ea typeface="微软雅黑" pitchFamily="34" charset="-122"/>
              </a:rPr>
              <a:t>1</a:t>
            </a:r>
            <a:r>
              <a:rPr lang="en-US" altLang="zh-CN" sz="2400" dirty="0" smtClean="0">
                <a:solidFill>
                  <a:schemeClr val="bg1"/>
                </a:solidFill>
                <a:latin typeface="微软雅黑" pitchFamily="34" charset="-122"/>
                <a:ea typeface="微软雅黑" pitchFamily="34" charset="-122"/>
              </a:rPr>
              <a:t>)</a:t>
            </a:r>
          </a:p>
          <a:p>
            <a:pPr marL="288925" indent="-288925" defTabSz="514350"/>
            <a:r>
              <a:rPr lang="en-US" altLang="zh-CN" sz="2400" dirty="0" smtClean="0">
                <a:solidFill>
                  <a:schemeClr val="bg1"/>
                </a:solidFill>
                <a:latin typeface="微软雅黑" pitchFamily="34" charset="-122"/>
                <a:ea typeface="微软雅黑" pitchFamily="34" charset="-122"/>
              </a:rPr>
              <a:t> {     //</a:t>
            </a:r>
            <a:r>
              <a:rPr lang="zh-CN" altLang="en-US" sz="2400" dirty="0" smtClean="0">
                <a:solidFill>
                  <a:schemeClr val="bg1"/>
                </a:solidFill>
                <a:latin typeface="微软雅黑" pitchFamily="34" charset="-122"/>
                <a:ea typeface="微软雅黑" pitchFamily="34" charset="-122"/>
              </a:rPr>
              <a:t>处理异常</a:t>
            </a:r>
            <a:r>
              <a:rPr lang="en-US" altLang="zh-CN" sz="2400" dirty="0" smtClean="0">
                <a:solidFill>
                  <a:schemeClr val="bg1"/>
                </a:solidFill>
                <a:latin typeface="微软雅黑" pitchFamily="34" charset="-122"/>
                <a:ea typeface="微软雅黑" pitchFamily="34" charset="-122"/>
              </a:rPr>
              <a:t>1; }</a:t>
            </a:r>
          </a:p>
          <a:p>
            <a:pPr marL="288925" indent="-288925" defTabSz="514350"/>
            <a:r>
              <a:rPr lang="en-US" altLang="zh-CN" sz="2400" dirty="0" smtClean="0">
                <a:solidFill>
                  <a:schemeClr val="bg1"/>
                </a:solidFill>
                <a:latin typeface="微软雅黑" pitchFamily="34" charset="-122"/>
                <a:ea typeface="微软雅黑" pitchFamily="34" charset="-122"/>
              </a:rPr>
              <a:t>	…</a:t>
            </a:r>
          </a:p>
          <a:p>
            <a:pPr marL="288925" indent="-288925" defTabSz="514350"/>
            <a:r>
              <a:rPr lang="en-US" altLang="zh-CN" sz="28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catch</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异常类</a:t>
            </a:r>
            <a:r>
              <a:rPr lang="en-US" altLang="zh-CN" sz="2400" dirty="0" smtClean="0">
                <a:solidFill>
                  <a:schemeClr val="bg1"/>
                </a:solidFill>
                <a:latin typeface="微软雅黑" pitchFamily="34" charset="-122"/>
                <a:ea typeface="微软雅黑" pitchFamily="34" charset="-122"/>
              </a:rPr>
              <a:t>n   e</a:t>
            </a:r>
            <a:r>
              <a:rPr lang="en-US" altLang="zh-CN" sz="2400" baseline="-25000" dirty="0" smtClean="0">
                <a:solidFill>
                  <a:schemeClr val="bg1"/>
                </a:solidFill>
                <a:latin typeface="微软雅黑" pitchFamily="34" charset="-122"/>
                <a:ea typeface="微软雅黑" pitchFamily="34" charset="-122"/>
              </a:rPr>
              <a:t>n</a:t>
            </a:r>
            <a:r>
              <a:rPr lang="en-US" altLang="zh-CN" sz="2400" dirty="0" smtClean="0">
                <a:solidFill>
                  <a:schemeClr val="bg1"/>
                </a:solidFill>
                <a:latin typeface="微软雅黑" pitchFamily="34" charset="-122"/>
                <a:ea typeface="微软雅黑" pitchFamily="34" charset="-122"/>
              </a:rPr>
              <a:t>)</a:t>
            </a:r>
          </a:p>
          <a:p>
            <a:pPr marL="288925" indent="-288925" defTabSz="514350"/>
            <a:r>
              <a:rPr lang="en-US" altLang="zh-CN" sz="2400" dirty="0" smtClean="0">
                <a:solidFill>
                  <a:schemeClr val="bg1"/>
                </a:solidFill>
                <a:latin typeface="微软雅黑" pitchFamily="34" charset="-122"/>
                <a:ea typeface="微软雅黑" pitchFamily="34" charset="-122"/>
              </a:rPr>
              <a:t> {    //</a:t>
            </a:r>
            <a:r>
              <a:rPr lang="zh-CN" altLang="en-US" sz="2400" dirty="0" smtClean="0">
                <a:solidFill>
                  <a:schemeClr val="bg1"/>
                </a:solidFill>
                <a:latin typeface="微软雅黑" pitchFamily="34" charset="-122"/>
                <a:ea typeface="微软雅黑" pitchFamily="34" charset="-122"/>
              </a:rPr>
              <a:t>处理异常</a:t>
            </a:r>
            <a:r>
              <a:rPr lang="en-US" altLang="zh-CN" sz="2400" dirty="0" smtClean="0">
                <a:solidFill>
                  <a:schemeClr val="bg1"/>
                </a:solidFill>
                <a:latin typeface="微软雅黑" pitchFamily="34" charset="-122"/>
                <a:ea typeface="微软雅黑" pitchFamily="34" charset="-122"/>
              </a:rPr>
              <a:t>n; }</a:t>
            </a:r>
          </a:p>
          <a:p>
            <a:pPr marL="288925" indent="-288925" defTabSz="514350"/>
            <a:r>
              <a:rPr lang="en-US" altLang="zh-CN" sz="24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r>
              <a:rPr lang="en-US" altLang="zh-CN" sz="28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finally</a:t>
            </a:r>
          </a:p>
          <a:p>
            <a:pPr marL="288925" indent="-288925" defTabSz="514350"/>
            <a:r>
              <a:rPr lang="en-US" altLang="zh-CN" sz="2400" dirty="0" smtClean="0">
                <a:solidFill>
                  <a:schemeClr val="bg1"/>
                </a:solidFill>
                <a:latin typeface="微软雅黑" pitchFamily="34" charset="-122"/>
                <a:ea typeface="微软雅黑" pitchFamily="34" charset="-122"/>
              </a:rPr>
              <a:t> {   //</a:t>
            </a:r>
            <a:r>
              <a:rPr lang="zh-CN" altLang="en-US" sz="2400" dirty="0" smtClean="0">
                <a:solidFill>
                  <a:schemeClr val="bg1"/>
                </a:solidFill>
                <a:latin typeface="微软雅黑" pitchFamily="34" charset="-122"/>
                <a:ea typeface="微软雅黑" pitchFamily="34" charset="-122"/>
              </a:rPr>
              <a:t>不论异常是否发生</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都要执行的部分</a:t>
            </a:r>
            <a:r>
              <a:rPr lang="en-US" altLang="zh-CN" sz="2400" dirty="0" smtClean="0">
                <a:solidFill>
                  <a:schemeClr val="bg1"/>
                </a:solidFill>
                <a:latin typeface="微软雅黑" pitchFamily="34" charset="-122"/>
                <a:ea typeface="微软雅黑" pitchFamily="34" charset="-122"/>
              </a:rPr>
              <a:t>; }</a:t>
            </a:r>
            <a:r>
              <a:rPr lang="en-US" altLang="zh-CN" sz="2400" dirty="0" smtClean="0">
                <a:solidFill>
                  <a:srgbClr val="0070C0"/>
                </a:solidFill>
                <a:effectLst>
                  <a:outerShdw blurRad="38100" dist="38100" dir="2700000" algn="tl">
                    <a:srgbClr val="000000">
                      <a:alpha val="43137"/>
                    </a:srgbClr>
                  </a:outerShdw>
                </a:effectLst>
                <a:latin typeface="微软雅黑" pitchFamily="34" charset="-122"/>
                <a:ea typeface="微软雅黑" pitchFamily="34" charset="-122"/>
              </a:rPr>
              <a:t>]</a:t>
            </a:r>
          </a:p>
        </p:txBody>
      </p:sp>
      <p:sp>
        <p:nvSpPr>
          <p:cNvPr id="12" name="AutoShape 5"/>
          <p:cNvSpPr>
            <a:spLocks noChangeArrowheads="1"/>
          </p:cNvSpPr>
          <p:nvPr/>
        </p:nvSpPr>
        <p:spPr bwMode="auto">
          <a:xfrm>
            <a:off x="4657031" y="2055675"/>
            <a:ext cx="1717265" cy="466086"/>
          </a:xfrm>
          <a:prstGeom prst="wedgeRoundRectCallout">
            <a:avLst>
              <a:gd name="adj1" fmla="val -93275"/>
              <a:gd name="adj2" fmla="val 64558"/>
              <a:gd name="adj3" fmla="val 16667"/>
            </a:avLst>
          </a:prstGeom>
          <a:solidFill>
            <a:srgbClr val="860000"/>
          </a:solidFill>
          <a:ln w="9525">
            <a:noFill/>
            <a:miter lim="800000"/>
            <a:headEnd/>
            <a:tailEnd/>
          </a:ln>
        </p:spPr>
        <p:txBody>
          <a:bodyPr wrap="square" lIns="51435" tIns="25718" rIns="51435" bIns="25718">
            <a:spAutoFit/>
          </a:bodyPr>
          <a:lstStyle/>
          <a:p>
            <a:pPr defTabSz="514350"/>
            <a:r>
              <a:rPr lang="zh-CN" altLang="en-US" sz="2400" dirty="0">
                <a:solidFill>
                  <a:schemeClr val="bg1"/>
                </a:solidFill>
                <a:latin typeface="微软雅黑" pitchFamily="34" charset="-122"/>
                <a:ea typeface="微软雅黑" pitchFamily="34" charset="-122"/>
              </a:rPr>
              <a:t>被监视的块</a:t>
            </a:r>
            <a:endParaRPr lang="zh-CN" altLang="en-US" sz="2400" dirty="0">
              <a:latin typeface="微软雅黑" pitchFamily="34" charset="-122"/>
              <a:ea typeface="微软雅黑" pitchFamily="34" charset="-122"/>
            </a:endParaRPr>
          </a:p>
        </p:txBody>
      </p:sp>
      <p:sp>
        <p:nvSpPr>
          <p:cNvPr id="15" name="AutoShape 6"/>
          <p:cNvSpPr>
            <a:spLocks noChangeArrowheads="1"/>
          </p:cNvSpPr>
          <p:nvPr/>
        </p:nvSpPr>
        <p:spPr bwMode="auto">
          <a:xfrm>
            <a:off x="5036118" y="3101134"/>
            <a:ext cx="2040544" cy="1298588"/>
          </a:xfrm>
          <a:prstGeom prst="wedgeRoundRectCallout">
            <a:avLst>
              <a:gd name="adj1" fmla="val -92161"/>
              <a:gd name="adj2" fmla="val -14486"/>
              <a:gd name="adj3" fmla="val 16667"/>
            </a:avLst>
          </a:prstGeom>
          <a:solidFill>
            <a:srgbClr val="800000"/>
          </a:solidFill>
          <a:ln w="9525">
            <a:noFill/>
            <a:miter lim="800000"/>
            <a:headEnd/>
            <a:tailEnd/>
          </a:ln>
        </p:spPr>
        <p:txBody>
          <a:bodyPr wrap="none" lIns="51435" tIns="25718" rIns="51435" bIns="25718" anchor="ctr"/>
          <a:lstStyle/>
          <a:p>
            <a:pPr defTabSz="514350"/>
            <a:r>
              <a:rPr lang="zh-CN" altLang="en-US" sz="2400" dirty="0" smtClean="0">
                <a:solidFill>
                  <a:schemeClr val="bg1"/>
                </a:solidFill>
                <a:latin typeface="微软雅黑" pitchFamily="34" charset="-122"/>
                <a:ea typeface="微软雅黑" pitchFamily="34" charset="-122"/>
              </a:rPr>
              <a:t>该</a:t>
            </a:r>
            <a:r>
              <a:rPr lang="en-US" altLang="zh-CN" sz="2400" dirty="0">
                <a:solidFill>
                  <a:schemeClr val="bg1"/>
                </a:solidFill>
                <a:latin typeface="微软雅黑" pitchFamily="34" charset="-122"/>
                <a:ea typeface="微软雅黑" pitchFamily="34" charset="-122"/>
              </a:rPr>
              <a:t>catch</a:t>
            </a:r>
            <a:r>
              <a:rPr lang="zh-CN" altLang="en-US" sz="2400" dirty="0" smtClean="0">
                <a:solidFill>
                  <a:schemeClr val="bg1"/>
                </a:solidFill>
                <a:latin typeface="微软雅黑" pitchFamily="34" charset="-122"/>
                <a:ea typeface="微软雅黑" pitchFamily="34" charset="-122"/>
              </a:rPr>
              <a:t>子句</a:t>
            </a:r>
            <a:endParaRPr lang="en-US" altLang="zh-CN" sz="2400" dirty="0" smtClean="0">
              <a:solidFill>
                <a:schemeClr val="bg1"/>
              </a:solidFill>
              <a:latin typeface="微软雅黑" pitchFamily="34" charset="-122"/>
              <a:ea typeface="微软雅黑" pitchFamily="34" charset="-122"/>
            </a:endParaRPr>
          </a:p>
          <a:p>
            <a:pPr defTabSz="514350"/>
            <a:r>
              <a:rPr lang="zh-CN" altLang="en-US" sz="2400" dirty="0" smtClean="0">
                <a:solidFill>
                  <a:schemeClr val="bg1"/>
                </a:solidFill>
                <a:latin typeface="微软雅黑" pitchFamily="34" charset="-122"/>
                <a:ea typeface="微软雅黑" pitchFamily="34" charset="-122"/>
              </a:rPr>
              <a:t>能够捕捉和处</a:t>
            </a:r>
            <a:endParaRPr lang="en-US" altLang="zh-CN" sz="2400" dirty="0" smtClean="0">
              <a:solidFill>
                <a:schemeClr val="bg1"/>
              </a:solidFill>
              <a:latin typeface="微软雅黑" pitchFamily="34" charset="-122"/>
              <a:ea typeface="微软雅黑" pitchFamily="34" charset="-122"/>
            </a:endParaRPr>
          </a:p>
          <a:p>
            <a:pPr defTabSz="514350"/>
            <a:r>
              <a:rPr lang="zh-CN" altLang="en-US" sz="2400" dirty="0" smtClean="0">
                <a:solidFill>
                  <a:schemeClr val="bg1"/>
                </a:solidFill>
                <a:latin typeface="微软雅黑" pitchFamily="34" charset="-122"/>
                <a:ea typeface="微软雅黑" pitchFamily="34" charset="-122"/>
              </a:rPr>
              <a:t>理的异常类型</a:t>
            </a:r>
            <a:endParaRPr lang="zh-CN" altLang="en-US" sz="2400" dirty="0">
              <a:latin typeface="微软雅黑" pitchFamily="34" charset="-122"/>
              <a:ea typeface="微软雅黑" pitchFamily="34" charset="-122"/>
            </a:endParaRP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4000" y="2030345"/>
            <a:ext cx="7742417"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将可能发生异常的程序代码</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放置在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try</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程序块中</a:t>
            </a:r>
            <a:r>
              <a:rPr lang="zh-CN" altLang="en-US" sz="2800" dirty="0" smtClean="0">
                <a:solidFill>
                  <a:schemeClr val="tx1"/>
                </a:solidFill>
                <a:ea typeface="宋体" panose="02010600030101010101" pitchFamily="2" charset="-122"/>
              </a:rPr>
              <a:t>。如果该块内的代码</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出现了异常</a:t>
            </a:r>
            <a:r>
              <a:rPr lang="zh-CN" altLang="en-US" sz="2800" dirty="0" smtClean="0">
                <a:solidFill>
                  <a:schemeClr val="tx1"/>
                </a:solidFill>
                <a:ea typeface="宋体" panose="02010600030101010101" pitchFamily="2" charset="-122"/>
              </a:rPr>
              <a:t>，系统将</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终止</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try</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块代码的执行</a:t>
            </a:r>
            <a:r>
              <a:rPr lang="zh-CN" altLang="en-US" sz="2800" dirty="0" smtClean="0">
                <a:solidFill>
                  <a:schemeClr val="tx1"/>
                </a:solidFill>
                <a:ea typeface="宋体" panose="02010600030101010101" pitchFamily="2" charset="-122"/>
              </a:rPr>
              <a:t>，自动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跳转到</a:t>
            </a:r>
            <a:r>
              <a:rPr lang="zh-CN" altLang="en-US" sz="2800" dirty="0" smtClean="0">
                <a:solidFill>
                  <a:schemeClr val="tx1"/>
                </a:solidFill>
                <a:ea typeface="宋体" panose="02010600030101010101" pitchFamily="2" charset="-122"/>
              </a:rPr>
              <a:t>所发生的异常类对应的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catch</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块</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中，执行该块中的代码</a:t>
            </a:r>
            <a:r>
              <a:rPr lang="zh-CN" altLang="en-US" sz="2800" dirty="0" smtClean="0">
                <a:solidFill>
                  <a:schemeClr val="tx1"/>
                </a:solidFill>
                <a:ea typeface="宋体" panose="02010600030101010101" pitchFamily="2" charset="-122"/>
              </a:rPr>
              <a:t>。如果程序运行正常，后面的各</a:t>
            </a:r>
            <a:r>
              <a:rPr lang="en-US" altLang="zh-CN" sz="2800" dirty="0" smtClean="0">
                <a:solidFill>
                  <a:schemeClr val="tx1"/>
                </a:solidFill>
                <a:ea typeface="宋体" panose="02010600030101010101" pitchFamily="2" charset="-122"/>
              </a:rPr>
              <a:t>catch</a:t>
            </a:r>
            <a:r>
              <a:rPr lang="zh-CN" altLang="en-US" sz="2800" dirty="0" smtClean="0">
                <a:solidFill>
                  <a:schemeClr val="tx1"/>
                </a:solidFill>
                <a:ea typeface="宋体" panose="02010600030101010101" pitchFamily="2" charset="-122"/>
              </a:rPr>
              <a:t>块不起任何作用。</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57252" y="4459827"/>
            <a:ext cx="7675931" cy="224676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finally</a:t>
            </a:r>
            <a:r>
              <a:rPr lang="zh-CN" altLang="en-US" sz="2800" dirty="0" smtClean="0">
                <a:solidFill>
                  <a:schemeClr val="tx1"/>
                </a:solidFill>
                <a:ea typeface="宋体" panose="02010600030101010101" pitchFamily="2" charset="-122"/>
              </a:rPr>
              <a:t>块是个</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可选项</a:t>
            </a:r>
            <a:r>
              <a:rPr lang="zh-CN" altLang="en-US" sz="2800" dirty="0" smtClean="0">
                <a:solidFill>
                  <a:schemeClr val="tx1"/>
                </a:solidFill>
                <a:ea typeface="宋体" panose="02010600030101010101" pitchFamily="2" charset="-122"/>
              </a:rPr>
              <a:t>，无论异常是否发生，</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finally</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块的代码必定执行</a:t>
            </a:r>
            <a:r>
              <a:rPr lang="zh-CN" altLang="en-US" sz="2800" dirty="0" smtClean="0">
                <a:solidFill>
                  <a:schemeClr val="tx1"/>
                </a:solidFill>
                <a:ea typeface="宋体" panose="02010600030101010101" pitchFamily="2" charset="-122"/>
              </a:rPr>
              <a:t>。通常把对各种异常共同处理部分放在</a:t>
            </a:r>
            <a:r>
              <a:rPr lang="en-US" altLang="zh-CN" sz="2800" dirty="0" smtClean="0">
                <a:solidFill>
                  <a:schemeClr val="tx1"/>
                </a:solidFill>
                <a:ea typeface="宋体" panose="02010600030101010101" pitchFamily="2" charset="-122"/>
              </a:rPr>
              <a:t>finally</a:t>
            </a:r>
            <a:r>
              <a:rPr lang="zh-CN" altLang="en-US" sz="2800" dirty="0" smtClean="0">
                <a:solidFill>
                  <a:schemeClr val="tx1"/>
                </a:solidFill>
                <a:ea typeface="宋体" panose="02010600030101010101" pitchFamily="2" charset="-122"/>
              </a:rPr>
              <a:t>块中，如输出统一信息、释放资源、清理内存、文件关闭等。</a:t>
            </a:r>
          </a:p>
          <a:p>
            <a:pPr>
              <a:spcBef>
                <a:spcPct val="0"/>
              </a:spcBef>
              <a:buSzTx/>
              <a:buFont typeface="Wingdings" pitchFamily="2" charset="2"/>
              <a:buChar char="p"/>
            </a:pPr>
            <a:endParaRPr lang="zh-CN" altLang="en-US"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116000" y="1208711"/>
            <a:ext cx="774241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一个</a:t>
            </a:r>
            <a:r>
              <a:rPr lang="en-US" altLang="zh-CN" sz="2800" dirty="0" smtClean="0">
                <a:solidFill>
                  <a:schemeClr val="tx1"/>
                </a:solidFill>
                <a:ea typeface="宋体" panose="02010600030101010101" pitchFamily="2" charset="-122"/>
              </a:rPr>
              <a:t>try</a:t>
            </a:r>
            <a:r>
              <a:rPr lang="zh-CN" altLang="en-US" sz="2800" dirty="0" smtClean="0">
                <a:solidFill>
                  <a:schemeClr val="tx1"/>
                </a:solidFill>
                <a:ea typeface="宋体" panose="02010600030101010101" pitchFamily="2" charset="-122"/>
              </a:rPr>
              <a:t>块可以对应多个</a:t>
            </a:r>
            <a:r>
              <a:rPr lang="en-US" altLang="zh-CN" sz="2800" dirty="0" smtClean="0">
                <a:solidFill>
                  <a:schemeClr val="tx1"/>
                </a:solidFill>
                <a:ea typeface="宋体" panose="02010600030101010101" pitchFamily="2" charset="-122"/>
              </a:rPr>
              <a:t>catch</a:t>
            </a:r>
            <a:r>
              <a:rPr lang="zh-CN" altLang="en-US" sz="2800" dirty="0" smtClean="0">
                <a:solidFill>
                  <a:schemeClr val="tx1"/>
                </a:solidFill>
                <a:ea typeface="宋体" panose="02010600030101010101" pitchFamily="2" charset="-122"/>
              </a:rPr>
              <a:t>块，用于对多个异常类进行捕获。但</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最多只能选中一个执行</a:t>
            </a:r>
            <a:r>
              <a:rPr lang="zh-CN" altLang="en-US" sz="2800" dirty="0" smtClean="0">
                <a:solidFill>
                  <a:schemeClr val="tx1"/>
                </a:solidFill>
                <a:ea typeface="宋体" panose="02010600030101010101" pitchFamily="2" charset="-122"/>
              </a:rPr>
              <a:t>。</a:t>
            </a:r>
          </a:p>
        </p:txBody>
      </p:sp>
      <p:sp>
        <p:nvSpPr>
          <p:cNvPr id="11" name="Text Box 78"/>
          <p:cNvSpPr txBox="1">
            <a:spLocks noChangeArrowheads="1"/>
          </p:cNvSpPr>
          <p:nvPr/>
        </p:nvSpPr>
        <p:spPr bwMode="gray">
          <a:xfrm>
            <a:off x="1116000" y="2520000"/>
            <a:ext cx="7675931" cy="18158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catch</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按照次序进行匹配检查</a:t>
            </a:r>
            <a:r>
              <a:rPr lang="zh-CN" altLang="en-US" sz="2800" dirty="0" smtClean="0">
                <a:solidFill>
                  <a:schemeClr val="tx1"/>
                </a:solidFill>
                <a:ea typeface="宋体" panose="02010600030101010101" pitchFamily="2" charset="-122"/>
              </a:rPr>
              <a:t>处理，找到一个匹配者，不再找其他。因此</a:t>
            </a:r>
            <a:r>
              <a:rPr lang="en-US" altLang="zh-CN" sz="2800" dirty="0" smtClean="0">
                <a:solidFill>
                  <a:schemeClr val="tx1"/>
                </a:solidFill>
                <a:ea typeface="宋体" panose="02010600030101010101" pitchFamily="2" charset="-122"/>
              </a:rPr>
              <a:t>catch</a:t>
            </a:r>
            <a:r>
              <a:rPr lang="zh-CN" altLang="en-US" sz="2800" dirty="0" smtClean="0">
                <a:solidFill>
                  <a:schemeClr val="tx1"/>
                </a:solidFill>
                <a:ea typeface="宋体" panose="02010600030101010101" pitchFamily="2" charset="-122"/>
              </a:rPr>
              <a:t>的排列要按照</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先个别化，再一般化的次序</a:t>
            </a:r>
            <a:r>
              <a:rPr lang="zh-CN" altLang="en-US" sz="2800" dirty="0" smtClean="0">
                <a:solidFill>
                  <a:schemeClr val="tx1"/>
                </a:solidFill>
                <a:ea typeface="宋体" panose="02010600030101010101" pitchFamily="2" charset="-122"/>
              </a:rPr>
              <a:t>，不能将父类异常排列在子类异常前。</a:t>
            </a:r>
          </a:p>
        </p:txBody>
      </p:sp>
      <p:sp>
        <p:nvSpPr>
          <p:cNvPr id="7" name="Text Box 78"/>
          <p:cNvSpPr txBox="1">
            <a:spLocks noChangeArrowheads="1"/>
          </p:cNvSpPr>
          <p:nvPr/>
        </p:nvSpPr>
        <p:spPr bwMode="gray">
          <a:xfrm>
            <a:off x="1116000" y="4625479"/>
            <a:ext cx="76759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a:t>
            </a:r>
            <a:r>
              <a:rPr lang="en-US" altLang="zh-CN" sz="2800" dirty="0" smtClean="0">
                <a:solidFill>
                  <a:schemeClr val="tx1"/>
                </a:solidFill>
                <a:ea typeface="宋体" panose="02010600030101010101" pitchFamily="2" charset="-122"/>
                <a:hlinkClick r:id="rId3" action="ppaction://hlinkfile"/>
              </a:rPr>
              <a:t>7-1</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hlinkClick r:id="rId4" action="ppaction://hlinkfile"/>
              </a:rPr>
              <a:t>例</a:t>
            </a:r>
            <a:r>
              <a:rPr lang="en-US" altLang="zh-CN" sz="2800" dirty="0" smtClean="0">
                <a:solidFill>
                  <a:schemeClr val="tx1"/>
                </a:solidFill>
                <a:ea typeface="宋体" panose="02010600030101010101" pitchFamily="2" charset="-122"/>
                <a:hlinkClick r:id="rId4" action="ppaction://hlinkfile"/>
              </a:rPr>
              <a:t>7-2</a:t>
            </a:r>
            <a:endParaRPr lang="zh-CN" altLang="en-US" sz="2800" dirty="0" smtClean="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四、自定义异常</a:t>
            </a:r>
          </a:p>
        </p:txBody>
      </p:sp>
      <p:grpSp>
        <p:nvGrpSpPr>
          <p:cNvPr id="2" name="组合 19">
            <a:extLst>
              <a:ext uri="{FF2B5EF4-FFF2-40B4-BE49-F238E27FC236}">
                <a16:creationId xmlns:a16="http://schemas.microsoft.com/office/drawing/2014/main" xmlns="" id="{F09C6B24-486E-4649-8504-BAD153CC1861}"/>
              </a:ext>
            </a:extLst>
          </p:cNvPr>
          <p:cNvGrpSpPr/>
          <p:nvPr/>
        </p:nvGrpSpPr>
        <p:grpSpPr>
          <a:xfrm>
            <a:off x="1280730" y="1140867"/>
            <a:ext cx="6869358" cy="2437220"/>
            <a:chOff x="1931888" y="3492500"/>
            <a:chExt cx="6496050" cy="5209166"/>
          </a:xfrm>
        </p:grpSpPr>
        <p:grpSp>
          <p:nvGrpSpPr>
            <p:cNvPr id="3" name="Group 73"/>
            <p:cNvGrpSpPr>
              <a:grpSpLocks/>
            </p:cNvGrpSpPr>
            <p:nvPr/>
          </p:nvGrpSpPr>
          <p:grpSpPr bwMode="auto">
            <a:xfrm>
              <a:off x="1931888" y="3492500"/>
              <a:ext cx="6496050" cy="5209166"/>
              <a:chOff x="657" y="1344"/>
              <a:chExt cx="2112" cy="4288"/>
            </a:xfrm>
          </p:grpSpPr>
          <p:sp>
            <p:nvSpPr>
              <p:cNvPr id="16" name="AutoShape 74"/>
              <p:cNvSpPr>
                <a:spLocks noChangeArrowheads="1"/>
              </p:cNvSpPr>
              <p:nvPr/>
            </p:nvSpPr>
            <p:spPr bwMode="gray">
              <a:xfrm>
                <a:off x="657" y="2135"/>
                <a:ext cx="2112" cy="3497"/>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7"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2" name="Text Box 78"/>
            <p:cNvSpPr txBox="1">
              <a:spLocks noChangeArrowheads="1"/>
            </p:cNvSpPr>
            <p:nvPr/>
          </p:nvSpPr>
          <p:spPr bwMode="gray">
            <a:xfrm>
              <a:off x="2115293" y="4931218"/>
              <a:ext cx="6115937" cy="2960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当</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提供的异常类</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不能满足需要</a:t>
              </a:r>
              <a:r>
                <a:rPr lang="zh-CN" altLang="en-US" sz="2800" dirty="0" smtClean="0">
                  <a:solidFill>
                    <a:srgbClr val="000000"/>
                  </a:solidFill>
                  <a:ea typeface="宋体" panose="02010600030101010101" pitchFamily="2" charset="-122"/>
                </a:rPr>
                <a:t>时，程序需要对自己抛出的异常类进行特殊处理，则可以</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自定义异常类</a:t>
              </a:r>
              <a:r>
                <a:rPr lang="zh-CN" altLang="en-US" sz="2800" dirty="0" smtClean="0">
                  <a:solidFill>
                    <a:srgbClr val="000000"/>
                  </a:solidFill>
                  <a:ea typeface="宋体" panose="02010600030101010101" pitchFamily="2" charset="-122"/>
                </a:rPr>
                <a:t>。</a:t>
              </a: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1"/>
          <p:cNvGrpSpPr>
            <a:grpSpLocks/>
          </p:cNvGrpSpPr>
          <p:nvPr/>
        </p:nvGrpSpPr>
        <p:grpSpPr bwMode="auto">
          <a:xfrm>
            <a:off x="1133197" y="1093494"/>
            <a:ext cx="4300194"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en-US" altLang="zh-CN" sz="2800" dirty="0" smtClean="0">
                  <a:solidFill>
                    <a:schemeClr val="bg1"/>
                  </a:solidFill>
                  <a:ea typeface="宋体" panose="02010600030101010101" pitchFamily="2" charset="-122"/>
                </a:rPr>
                <a:t>1</a:t>
              </a:r>
              <a:r>
                <a:rPr lang="en-US" altLang="zh-CN" sz="2800" dirty="0" smtClean="0">
                  <a:solidFill>
                    <a:schemeClr val="bg1"/>
                  </a:solidFill>
                  <a:ea typeface="宋体" panose="02010600030101010101" pitchFamily="2" charset="-122"/>
                </a:rPr>
                <a:t>. </a:t>
              </a:r>
              <a:r>
                <a:rPr lang="zh-CN" altLang="en-US" sz="2800" dirty="0" smtClean="0">
                  <a:solidFill>
                    <a:schemeClr val="bg1"/>
                  </a:solidFill>
                  <a:ea typeface="宋体" panose="02010600030101010101" pitchFamily="2" charset="-122"/>
                </a:rPr>
                <a:t>使用</a:t>
              </a:r>
              <a:r>
                <a:rPr lang="zh-CN" altLang="en-US" sz="2800" dirty="0" smtClean="0">
                  <a:solidFill>
                    <a:schemeClr val="bg1"/>
                  </a:solidFill>
                  <a:ea typeface="宋体" panose="02010600030101010101" pitchFamily="2" charset="-122"/>
                </a:rPr>
                <a:t>自定义异常的步骤</a:t>
              </a:r>
            </a:p>
          </p:txBody>
        </p:sp>
        <p:grpSp>
          <p:nvGrpSpPr>
            <p:cNvPr id="3"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8" name="Rectangle 77"/>
          <p:cNvSpPr>
            <a:spLocks noChangeArrowheads="1"/>
          </p:cNvSpPr>
          <p:nvPr/>
        </p:nvSpPr>
        <p:spPr bwMode="auto">
          <a:xfrm>
            <a:off x="1152000" y="1813108"/>
            <a:ext cx="7316139"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Font typeface="Wingdings" pitchFamily="2" charset="2"/>
              <a:buChar char="p"/>
            </a:pPr>
            <a:r>
              <a:rPr lang="zh-CN" altLang="en-US" dirty="0" smtClean="0">
                <a:solidFill>
                  <a:schemeClr val="tx1"/>
                </a:solidFill>
                <a:ea typeface="宋体" panose="02010600030101010101" pitchFamily="2" charset="-122"/>
              </a:rPr>
              <a:t> 通过</a:t>
            </a:r>
            <a:r>
              <a:rPr lang="zh-CN" altLang="en-US" dirty="0" smtClean="0">
                <a:solidFill>
                  <a:srgbClr val="0070C0"/>
                </a:solidFill>
                <a:effectLst>
                  <a:outerShdw blurRad="38100" dist="38100" dir="2700000" algn="tl">
                    <a:srgbClr val="000000">
                      <a:alpha val="43137"/>
                    </a:srgbClr>
                  </a:outerShdw>
                </a:effectLst>
                <a:ea typeface="宋体" panose="02010600030101010101" pitchFamily="2" charset="-122"/>
              </a:rPr>
              <a:t>继承</a:t>
            </a:r>
            <a:r>
              <a:rPr lang="en-US" altLang="zh-CN" dirty="0" err="1" smtClean="0">
                <a:solidFill>
                  <a:srgbClr val="C00000"/>
                </a:solidFill>
                <a:effectLst>
                  <a:outerShdw blurRad="38100" dist="38100" dir="2700000" algn="tl">
                    <a:srgbClr val="000000">
                      <a:alpha val="43137"/>
                    </a:srgbClr>
                  </a:outerShdw>
                </a:effectLst>
                <a:ea typeface="宋体" panose="02010600030101010101" pitchFamily="2" charset="-122"/>
              </a:rPr>
              <a:t>java.lang.Exception</a:t>
            </a:r>
            <a:r>
              <a:rPr lang="en-US" altLang="zh-CN" dirty="0" smtClean="0">
                <a:solidFill>
                  <a:srgbClr val="C00000"/>
                </a:solidFill>
                <a:effectLst>
                  <a:outerShdw blurRad="38100" dist="38100" dir="2700000" algn="tl">
                    <a:srgbClr val="000000">
                      <a:alpha val="43137"/>
                    </a:srgbClr>
                  </a:outerShdw>
                </a:effectLst>
                <a:ea typeface="宋体" panose="02010600030101010101" pitchFamily="2" charset="-122"/>
              </a:rPr>
              <a:t> </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dirty="0" smtClean="0">
                <a:solidFill>
                  <a:schemeClr val="tx1"/>
                </a:solidFill>
                <a:ea typeface="宋体" panose="02010600030101010101" pitchFamily="2" charset="-122"/>
              </a:rPr>
              <a:t>声明自定义异常类。</a:t>
            </a:r>
          </a:p>
        </p:txBody>
      </p:sp>
      <p:sp>
        <p:nvSpPr>
          <p:cNvPr id="9" name="Rectangle 77"/>
          <p:cNvSpPr>
            <a:spLocks noChangeArrowheads="1"/>
          </p:cNvSpPr>
          <p:nvPr/>
        </p:nvSpPr>
        <p:spPr bwMode="auto">
          <a:xfrm>
            <a:off x="1152000" y="3004591"/>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在方法适当的位置</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生成自定义异常类的实例</a:t>
            </a:r>
            <a:r>
              <a:rPr lang="zh-CN" altLang="en-US" sz="2800" dirty="0" smtClean="0">
                <a:solidFill>
                  <a:srgbClr val="000000"/>
                </a:solidFill>
                <a:ea typeface="宋体" panose="02010600030101010101" pitchFamily="2" charset="-122"/>
              </a:rPr>
              <a:t>，</a:t>
            </a:r>
            <a:r>
              <a:rPr lang="zh-CN" altLang="en-US" sz="2800" dirty="0" smtClean="0">
                <a:solidFill>
                  <a:schemeClr val="tx1"/>
                </a:solidFill>
                <a:ea typeface="宋体" panose="02010600030101010101" pitchFamily="2" charset="-122"/>
              </a:rPr>
              <a:t>并</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throw</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抛出</a:t>
            </a:r>
            <a:r>
              <a:rPr lang="zh-CN" altLang="en-US" sz="2800" dirty="0" smtClean="0">
                <a:solidFill>
                  <a:srgbClr val="000000"/>
                </a:solidFill>
                <a:ea typeface="宋体" panose="02010600030101010101" pitchFamily="2" charset="-122"/>
              </a:rPr>
              <a:t>。</a:t>
            </a:r>
          </a:p>
        </p:txBody>
      </p:sp>
      <p:sp>
        <p:nvSpPr>
          <p:cNvPr id="10" name="Rectangle 77"/>
          <p:cNvSpPr>
            <a:spLocks noChangeArrowheads="1"/>
          </p:cNvSpPr>
          <p:nvPr/>
        </p:nvSpPr>
        <p:spPr bwMode="auto">
          <a:xfrm>
            <a:off x="1152000" y="4336435"/>
            <a:ext cx="7541426"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0000"/>
                </a:solidFill>
                <a:ea typeface="宋体" panose="02010600030101010101" pitchFamily="2" charset="-122"/>
              </a:rPr>
              <a:t>或在</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方法的声明部分用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throws</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语句</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声明</a:t>
            </a:r>
            <a:r>
              <a:rPr lang="zh-CN" altLang="en-US" sz="2800" dirty="0" smtClean="0">
                <a:solidFill>
                  <a:srgbClr val="000000"/>
                </a:solidFill>
                <a:ea typeface="宋体" panose="02010600030101010101" pitchFamily="2" charset="-122"/>
              </a:rPr>
              <a:t>该方法可能抛出的异常。</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a:spLocks noChangeArrowheads="1"/>
          </p:cNvSpPr>
          <p:nvPr/>
        </p:nvSpPr>
        <p:spPr bwMode="auto">
          <a:xfrm>
            <a:off x="1244765" y="1875233"/>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a typeface="宋体" panose="02010600030101010101" pitchFamily="2" charset="-122"/>
              </a:rPr>
              <a:t>用户自定义异常类格式为：</a:t>
            </a:r>
          </a:p>
        </p:txBody>
      </p:sp>
      <p:sp>
        <p:nvSpPr>
          <p:cNvPr id="9" name="矩形 8"/>
          <p:cNvSpPr>
            <a:spLocks noChangeArrowheads="1"/>
          </p:cNvSpPr>
          <p:nvPr/>
        </p:nvSpPr>
        <p:spPr bwMode="auto">
          <a:xfrm>
            <a:off x="1152000" y="4212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pPr>
            <a:r>
              <a:rPr lang="zh-CN" altLang="en-US" sz="2800" dirty="0" smtClean="0">
                <a:solidFill>
                  <a:schemeClr val="tx1"/>
                </a:solidFill>
                <a:effectLst>
                  <a:outerShdw blurRad="38100" dist="38100" dir="2700000" algn="tl">
                    <a:srgbClr val="000000">
                      <a:alpha val="43137"/>
                    </a:srgbClr>
                  </a:outerShdw>
                </a:effectLst>
                <a:ea typeface="宋体" panose="02010600030101010101" pitchFamily="2" charset="-122"/>
              </a:rPr>
              <a:t>例如：</a:t>
            </a:r>
          </a:p>
        </p:txBody>
      </p:sp>
      <p:sp>
        <p:nvSpPr>
          <p:cNvPr id="10" name="AutoShape 4"/>
          <p:cNvSpPr>
            <a:spLocks noChangeArrowheads="1"/>
          </p:cNvSpPr>
          <p:nvPr/>
        </p:nvSpPr>
        <p:spPr bwMode="auto">
          <a:xfrm>
            <a:off x="1312242" y="2556909"/>
            <a:ext cx="6533046" cy="1325978"/>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marL="288925" indent="-288925" defTabSz="514350"/>
            <a:r>
              <a:rPr lang="en-US" altLang="zh-CN" sz="2400" dirty="0" smtClean="0">
                <a:solidFill>
                  <a:schemeClr val="bg1"/>
                </a:solidFill>
                <a:latin typeface="微软雅黑" pitchFamily="34" charset="-122"/>
                <a:ea typeface="微软雅黑" pitchFamily="34" charset="-122"/>
              </a:rPr>
              <a:t>class  </a:t>
            </a:r>
            <a:r>
              <a:rPr lang="zh-CN" altLang="en-US" sz="2400" dirty="0" smtClean="0">
                <a:solidFill>
                  <a:schemeClr val="bg1"/>
                </a:solidFill>
                <a:latin typeface="微软雅黑" pitchFamily="34" charset="-122"/>
                <a:ea typeface="微软雅黑" pitchFamily="34" charset="-122"/>
              </a:rPr>
              <a:t>自定义异常类名  </a:t>
            </a:r>
            <a:r>
              <a:rPr lang="en-US" altLang="zh-CN" sz="24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extends  Exception</a:t>
            </a:r>
            <a:r>
              <a:rPr lang="en-US" altLang="zh-CN" sz="2400" dirty="0" smtClean="0">
                <a:solidFill>
                  <a:schemeClr val="bg1"/>
                </a:solidFill>
                <a:latin typeface="微软雅黑" pitchFamily="34" charset="-122"/>
                <a:ea typeface="微软雅黑" pitchFamily="34" charset="-122"/>
              </a:rPr>
              <a:t>{ </a:t>
            </a:r>
          </a:p>
          <a:p>
            <a:pPr marL="288925" indent="-288925" defTabSz="514350"/>
            <a:r>
              <a:rPr lang="en-US" altLang="zh-CN" sz="2400" dirty="0" smtClean="0">
                <a:solidFill>
                  <a:schemeClr val="bg1"/>
                </a:solidFill>
                <a:latin typeface="微软雅黑" pitchFamily="34" charset="-122"/>
                <a:ea typeface="微软雅黑" pitchFamily="34" charset="-122"/>
              </a:rPr>
              <a:t>   </a:t>
            </a:r>
            <a:r>
              <a:rPr lang="zh-CN" altLang="en-US" sz="2400" dirty="0" smtClean="0">
                <a:solidFill>
                  <a:schemeClr val="bg1"/>
                </a:solidFill>
                <a:latin typeface="微软雅黑" pitchFamily="34" charset="-122"/>
                <a:ea typeface="微软雅黑" pitchFamily="34" charset="-122"/>
              </a:rPr>
              <a:t>异常类体</a:t>
            </a:r>
            <a:r>
              <a:rPr lang="en-US" altLang="zh-CN" sz="2400" dirty="0" smtClean="0">
                <a:solidFill>
                  <a:schemeClr val="bg1"/>
                </a:solidFill>
                <a:latin typeface="微软雅黑" pitchFamily="34" charset="-122"/>
                <a:ea typeface="微软雅黑" pitchFamily="34" charset="-122"/>
              </a:rPr>
              <a:t>;    </a:t>
            </a:r>
          </a:p>
          <a:p>
            <a:pPr marL="288925" indent="-288925" defTabSz="514350"/>
            <a:r>
              <a:rPr lang="en-US" altLang="zh-CN" sz="2400" dirty="0" smtClean="0">
                <a:solidFill>
                  <a:schemeClr val="bg1"/>
                </a:solidFill>
                <a:latin typeface="微软雅黑" pitchFamily="34" charset="-122"/>
                <a:ea typeface="微软雅黑" pitchFamily="34" charset="-122"/>
              </a:rPr>
              <a:t>}</a:t>
            </a:r>
          </a:p>
        </p:txBody>
      </p:sp>
      <p:sp>
        <p:nvSpPr>
          <p:cNvPr id="11" name="AutoShape 4"/>
          <p:cNvSpPr>
            <a:spLocks noChangeArrowheads="1"/>
          </p:cNvSpPr>
          <p:nvPr/>
        </p:nvSpPr>
        <p:spPr bwMode="auto">
          <a:xfrm>
            <a:off x="1286704" y="4844636"/>
            <a:ext cx="6532080" cy="1224860"/>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defTabSz="514350"/>
            <a:r>
              <a:rPr lang="en-US" altLang="zh-CN" sz="2400" dirty="0" smtClean="0">
                <a:solidFill>
                  <a:schemeClr val="bg1"/>
                </a:solidFill>
                <a:latin typeface="微软雅黑" pitchFamily="34" charset="-122"/>
                <a:ea typeface="微软雅黑" pitchFamily="34" charset="-122"/>
              </a:rPr>
              <a:t>class </a:t>
            </a:r>
            <a:r>
              <a:rPr lang="en-US" altLang="zh-CN" sz="2400" dirty="0" err="1" smtClean="0">
                <a:solidFill>
                  <a:schemeClr val="bg1"/>
                </a:solidFill>
                <a:latin typeface="微软雅黑" pitchFamily="34" charset="-122"/>
                <a:ea typeface="微软雅黑" pitchFamily="34" charset="-122"/>
              </a:rPr>
              <a:t>MyException</a:t>
            </a:r>
            <a:r>
              <a:rPr lang="en-US" altLang="zh-CN" sz="2400" dirty="0" smtClean="0">
                <a:solidFill>
                  <a:schemeClr val="bg1"/>
                </a:solidFill>
                <a:latin typeface="微软雅黑" pitchFamily="34" charset="-122"/>
                <a:ea typeface="微软雅黑" pitchFamily="34" charset="-122"/>
              </a:rPr>
              <a:t> </a:t>
            </a:r>
            <a:r>
              <a:rPr lang="en-US" altLang="zh-CN" sz="2400" dirty="0" smtClean="0">
                <a:solidFill>
                  <a:srgbClr val="C00000"/>
                </a:solidFill>
                <a:effectLst>
                  <a:outerShdw blurRad="38100" dist="38100" dir="2700000" algn="tl">
                    <a:srgbClr val="000000">
                      <a:alpha val="43137"/>
                    </a:srgbClr>
                  </a:outerShdw>
                </a:effectLst>
                <a:latin typeface="微软雅黑" pitchFamily="34" charset="-122"/>
                <a:ea typeface="微软雅黑" pitchFamily="34" charset="-122"/>
              </a:rPr>
              <a:t>extends Exception</a:t>
            </a:r>
            <a:r>
              <a:rPr lang="en-US" altLang="zh-CN" sz="2400" dirty="0" smtClean="0">
                <a:solidFill>
                  <a:schemeClr val="bg1"/>
                </a:solidFill>
                <a:latin typeface="微软雅黑" pitchFamily="34" charset="-122"/>
                <a:ea typeface="微软雅黑" pitchFamily="34" charset="-122"/>
              </a:rPr>
              <a:t>{  </a:t>
            </a:r>
          </a:p>
          <a:p>
            <a:pPr defTabSz="514350"/>
            <a:r>
              <a:rPr lang="en-US" altLang="zh-CN" sz="2400" dirty="0" smtClean="0">
                <a:solidFill>
                  <a:schemeClr val="bg1"/>
                </a:solidFill>
                <a:latin typeface="微软雅黑" pitchFamily="34" charset="-122"/>
                <a:ea typeface="微软雅黑" pitchFamily="34" charset="-122"/>
              </a:rPr>
              <a:t>   …   </a:t>
            </a:r>
          </a:p>
          <a:p>
            <a:pPr defTabSz="514350"/>
            <a:r>
              <a:rPr lang="en-US" altLang="zh-CN" sz="2400" dirty="0" smtClean="0">
                <a:solidFill>
                  <a:schemeClr val="bg1"/>
                </a:solidFill>
                <a:latin typeface="微软雅黑" pitchFamily="34" charset="-122"/>
                <a:ea typeface="微软雅黑" pitchFamily="34" charset="-122"/>
              </a:rPr>
              <a:t>}</a:t>
            </a:r>
          </a:p>
        </p:txBody>
      </p:sp>
      <p:grpSp>
        <p:nvGrpSpPr>
          <p:cNvPr id="13" name="Group 61"/>
          <p:cNvGrpSpPr>
            <a:grpSpLocks/>
          </p:cNvGrpSpPr>
          <p:nvPr/>
        </p:nvGrpSpPr>
        <p:grpSpPr bwMode="auto">
          <a:xfrm>
            <a:off x="1199457" y="1106746"/>
            <a:ext cx="3584578" cy="684940"/>
            <a:chOff x="720" y="1407"/>
            <a:chExt cx="4084" cy="444"/>
          </a:xfrm>
        </p:grpSpPr>
        <p:sp>
          <p:nvSpPr>
            <p:cNvPr id="14"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en-US" altLang="zh-CN" sz="2800" dirty="0" smtClean="0">
                  <a:solidFill>
                    <a:schemeClr val="bg1"/>
                  </a:solidFill>
                  <a:ea typeface="宋体" panose="02010600030101010101" pitchFamily="2" charset="-122"/>
                </a:rPr>
                <a:t>2</a:t>
              </a:r>
              <a:r>
                <a:rPr lang="en-US" altLang="zh-CN" sz="2800" dirty="0" smtClean="0">
                  <a:solidFill>
                    <a:schemeClr val="bg1"/>
                  </a:solidFill>
                  <a:ea typeface="宋体" panose="02010600030101010101" pitchFamily="2" charset="-122"/>
                </a:rPr>
                <a:t>. </a:t>
              </a:r>
              <a:r>
                <a:rPr lang="zh-CN" altLang="en-US" sz="2800" dirty="0" smtClean="0">
                  <a:solidFill>
                    <a:schemeClr val="bg1"/>
                  </a:solidFill>
                  <a:ea typeface="宋体" panose="02010600030101010101" pitchFamily="2" charset="-122"/>
                </a:rPr>
                <a:t>自定义</a:t>
              </a:r>
              <a:r>
                <a:rPr lang="zh-CN" altLang="en-US" sz="2800" dirty="0" smtClean="0">
                  <a:solidFill>
                    <a:schemeClr val="bg1"/>
                  </a:solidFill>
                  <a:ea typeface="宋体" panose="02010600030101010101" pitchFamily="2" charset="-122"/>
                </a:rPr>
                <a:t>异常类格式</a:t>
              </a:r>
            </a:p>
          </p:txBody>
        </p:sp>
        <p:grpSp>
          <p:nvGrpSpPr>
            <p:cNvPr id="15" name="Group 63"/>
            <p:cNvGrpSpPr>
              <a:grpSpLocks/>
            </p:cNvGrpSpPr>
            <p:nvPr/>
          </p:nvGrpSpPr>
          <p:grpSpPr bwMode="auto">
            <a:xfrm>
              <a:off x="730" y="1407"/>
              <a:ext cx="4043" cy="444"/>
              <a:chOff x="744" y="1407"/>
              <a:chExt cx="3988" cy="444"/>
            </a:xfrm>
          </p:grpSpPr>
          <p:sp>
            <p:nvSpPr>
              <p:cNvPr id="16"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17"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574" name="Text Box 78"/>
          <p:cNvSpPr txBox="1">
            <a:spLocks noChangeArrowheads="1"/>
          </p:cNvSpPr>
          <p:nvPr/>
        </p:nvSpPr>
        <p:spPr bwMode="gray">
          <a:xfrm>
            <a:off x="1044000" y="2030345"/>
            <a:ext cx="7742417"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用户定义的异常同样要用</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try-catch</a:t>
            </a:r>
            <a:r>
              <a:rPr lang="zh-CN" altLang="en-US" sz="2800" dirty="0" smtClean="0">
                <a:solidFill>
                  <a:schemeClr val="tx1"/>
                </a:solidFill>
                <a:ea typeface="宋体" panose="02010600030101010101" pitchFamily="2" charset="-122"/>
              </a:rPr>
              <a:t>捕获</a:t>
            </a:r>
            <a:r>
              <a:rPr lang="en-US" altLang="zh-CN"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rPr>
              <a:t>且</a:t>
            </a:r>
            <a:r>
              <a:rPr lang="zh-CN" altLang="en-US" sz="2800" dirty="0" smtClean="0">
                <a:solidFill>
                  <a:schemeClr val="tx1"/>
                </a:solidFill>
                <a:ea typeface="宋体" panose="02010600030101010101" pitchFamily="2" charset="-122"/>
              </a:rPr>
              <a:t>必须</a:t>
            </a:r>
            <a:r>
              <a:rPr lang="zh-CN" altLang="en-US" sz="2800" dirty="0" smtClean="0">
                <a:solidFill>
                  <a:schemeClr val="tx1"/>
                </a:solidFill>
                <a:ea typeface="宋体" panose="02010600030101010101" pitchFamily="2" charset="-122"/>
              </a:rPr>
              <a:t>由</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用户自己抛出异常</a:t>
            </a:r>
            <a:r>
              <a:rPr lang="zh-CN" altLang="en-US" sz="2800" dirty="0" smtClean="0">
                <a:solidFill>
                  <a:schemeClr val="tx1"/>
                </a:solidFill>
                <a:ea typeface="宋体" panose="02010600030101010101" pitchFamily="2" charset="-122"/>
              </a:rPr>
              <a:t>。例如：</a:t>
            </a:r>
          </a:p>
        </p:txBody>
      </p:sp>
      <p:grpSp>
        <p:nvGrpSpPr>
          <p:cNvPr id="2" name="Group 79"/>
          <p:cNvGrpSpPr>
            <a:grpSpLocks/>
          </p:cNvGrpSpPr>
          <p:nvPr/>
        </p:nvGrpSpPr>
        <p:grpSpPr bwMode="auto">
          <a:xfrm>
            <a:off x="1125538" y="1199436"/>
            <a:ext cx="5375275" cy="695325"/>
            <a:chOff x="624" y="670"/>
            <a:chExt cx="3386" cy="547"/>
          </a:xfrm>
        </p:grpSpPr>
        <p:sp>
          <p:nvSpPr>
            <p:cNvPr id="28680" name="AutoShape 80"/>
            <p:cNvSpPr>
              <a:spLocks noChangeArrowheads="1"/>
            </p:cNvSpPr>
            <p:nvPr/>
          </p:nvSpPr>
          <p:spPr bwMode="gray">
            <a:xfrm>
              <a:off x="624" y="670"/>
              <a:ext cx="1302" cy="547"/>
            </a:xfrm>
            <a:prstGeom prst="roundRect">
              <a:avLst>
                <a:gd name="adj" fmla="val 10347"/>
              </a:avLst>
            </a:prstGeom>
            <a:gradFill rotWithShape="1">
              <a:gsLst>
                <a:gs pos="0">
                  <a:srgbClr val="FFFFFF"/>
                </a:gs>
                <a:gs pos="100000">
                  <a:srgbClr val="D8F4BE"/>
                </a:gs>
              </a:gsLst>
              <a:lin ang="2700000" scaled="1"/>
            </a:gradFill>
            <a:ln w="50800">
              <a:solidFill>
                <a:srgbClr val="44988C"/>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8681" name="Text Box 81"/>
            <p:cNvSpPr txBox="1">
              <a:spLocks noChangeArrowheads="1"/>
            </p:cNvSpPr>
            <p:nvPr/>
          </p:nvSpPr>
          <p:spPr bwMode="gray">
            <a:xfrm>
              <a:off x="707" y="724"/>
              <a:ext cx="3303" cy="4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rgbClr val="C0C0C0"/>
                    </a:outerShdw>
                  </a:effectLst>
                </a14:hiddenEffects>
              </a:ext>
            </a:extLst>
          </p:spPr>
          <p:txBody>
            <a:bodyPr>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Tx/>
                <a:buNone/>
              </a:pPr>
              <a:r>
                <a:rPr lang="zh-CN" altLang="en-US" sz="2800" dirty="0" smtClean="0">
                  <a:solidFill>
                    <a:srgbClr val="000000"/>
                  </a:solidFill>
                  <a:ea typeface="宋体" panose="02010600030101010101" pitchFamily="2" charset="-122"/>
                </a:rPr>
                <a:t>注意事项</a:t>
              </a:r>
              <a:endParaRPr lang="en-US" altLang="zh-CN" sz="2800" dirty="0">
                <a:solidFill>
                  <a:srgbClr val="000000"/>
                </a:solidFill>
                <a:ea typeface="宋体" panose="02010600030101010101" pitchFamily="2" charset="-122"/>
              </a:endParaRPr>
            </a:p>
          </p:txBody>
        </p:sp>
      </p:grpSp>
      <p:sp>
        <p:nvSpPr>
          <p:cNvPr id="11" name="Text Box 78"/>
          <p:cNvSpPr txBox="1">
            <a:spLocks noChangeArrowheads="1"/>
          </p:cNvSpPr>
          <p:nvPr/>
        </p:nvSpPr>
        <p:spPr bwMode="gray">
          <a:xfrm>
            <a:off x="1057252" y="4459827"/>
            <a:ext cx="7675931" cy="5232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zh-CN" altLang="en-US" sz="2800" dirty="0" smtClean="0">
                <a:solidFill>
                  <a:schemeClr val="tx1"/>
                </a:solidFill>
                <a:ea typeface="宋体" panose="02010600030101010101" pitchFamily="2" charset="-122"/>
                <a:hlinkClick r:id="rId3" action="ppaction://hlinkfile"/>
              </a:rPr>
              <a:t>例</a:t>
            </a:r>
            <a:r>
              <a:rPr lang="en-US" altLang="zh-CN" sz="2800" dirty="0" smtClean="0">
                <a:solidFill>
                  <a:schemeClr val="tx1"/>
                </a:solidFill>
                <a:ea typeface="宋体" panose="02010600030101010101" pitchFamily="2" charset="-122"/>
                <a:hlinkClick r:id="rId3" action="ppaction://hlinkfile"/>
              </a:rPr>
              <a:t>7-3</a:t>
            </a:r>
            <a:endParaRPr lang="zh-CN" altLang="en-US" sz="2800" dirty="0" smtClean="0">
              <a:solidFill>
                <a:schemeClr val="tx1"/>
              </a:solidFill>
              <a:ea typeface="宋体" panose="02010600030101010101" pitchFamily="2" charset="-122"/>
            </a:endParaRPr>
          </a:p>
        </p:txBody>
      </p:sp>
      <p:sp>
        <p:nvSpPr>
          <p:cNvPr id="7" name="AutoShape 4"/>
          <p:cNvSpPr>
            <a:spLocks noChangeArrowheads="1"/>
          </p:cNvSpPr>
          <p:nvPr/>
        </p:nvSpPr>
        <p:spPr bwMode="auto">
          <a:xfrm>
            <a:off x="1578251" y="3099560"/>
            <a:ext cx="4782792" cy="584544"/>
          </a:xfrm>
          <a:prstGeom prst="flowChartAlternateProcess">
            <a:avLst/>
          </a:prstGeom>
          <a:solidFill>
            <a:srgbClr val="000080"/>
          </a:solidFill>
          <a:ln w="9525">
            <a:solidFill>
              <a:schemeClr val="tx1"/>
            </a:solidFill>
            <a:miter lim="800000"/>
            <a:headEnd/>
            <a:tailEnd/>
          </a:ln>
        </p:spPr>
        <p:txBody>
          <a:bodyPr wrap="none" lIns="51435" tIns="25718" rIns="51435" bIns="25718" anchor="ctr"/>
          <a:lstStyle/>
          <a:p>
            <a:pPr defTabSz="514350"/>
            <a:r>
              <a:rPr lang="en-US" altLang="zh-CN" sz="2400" dirty="0">
                <a:solidFill>
                  <a:schemeClr val="bg1"/>
                </a:solidFill>
                <a:latin typeface="微软雅黑" pitchFamily="34" charset="-122"/>
                <a:ea typeface="微软雅黑" pitchFamily="34" charset="-122"/>
              </a:rPr>
              <a:t>throw   new   </a:t>
            </a:r>
            <a:r>
              <a:rPr lang="en-US" altLang="zh-CN" sz="2400" dirty="0" err="1">
                <a:solidFill>
                  <a:schemeClr val="bg1"/>
                </a:solidFill>
                <a:latin typeface="微软雅黑" pitchFamily="34" charset="-122"/>
                <a:ea typeface="微软雅黑" pitchFamily="34" charset="-122"/>
              </a:rPr>
              <a:t>MyException</a:t>
            </a:r>
            <a:r>
              <a:rPr lang="en-US" altLang="zh-CN" sz="2400" dirty="0">
                <a:solidFill>
                  <a:schemeClr val="bg1"/>
                </a:solidFill>
                <a:latin typeface="微软雅黑" pitchFamily="34" charset="-122"/>
                <a:ea typeface="微软雅黑" pitchFamily="34" charset="-122"/>
              </a:rPr>
              <a:t>( </a:t>
            </a:r>
            <a:r>
              <a:rPr lang="en-US" altLang="zh-CN" sz="24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a:t>
            </a:r>
            <a:endParaRPr lang="en-US" altLang="zh-CN" sz="2400" dirty="0">
              <a:solidFill>
                <a:schemeClr val="bg1"/>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57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74" grpId="0"/>
      <p:bldP spid="11" grpId="0"/>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6"/>
            <a:ext cx="7652578" cy="3402014"/>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1</a:t>
            </a:r>
            <a:r>
              <a:rPr lang="zh-CN" altLang="en-US" sz="2800" dirty="0" smtClean="0">
                <a:solidFill>
                  <a:schemeClr val="tx1"/>
                </a:solidFill>
                <a:ea typeface="宋体" panose="02010600030101010101" pitchFamily="2" charset="-122"/>
              </a:rPr>
              <a:t>、所有异常类的父类是（      ）。</a:t>
            </a:r>
          </a:p>
          <a:p>
            <a:pPr marL="0" indent="0" eaLnBrk="1" hangingPunct="1">
              <a:buClr>
                <a:schemeClr val="accent2"/>
              </a:buClr>
              <a:buNone/>
            </a:pPr>
            <a:r>
              <a:rPr lang="en-US" altLang="zh-CN" sz="2800" dirty="0" smtClean="0">
                <a:solidFill>
                  <a:schemeClr val="tx1"/>
                </a:solidFill>
                <a:ea typeface="宋体" panose="02010600030101010101" pitchFamily="2" charset="-122"/>
              </a:rPr>
              <a:t>A.  </a:t>
            </a:r>
            <a:r>
              <a:rPr lang="en-US" altLang="zh-CN" sz="2800" dirty="0" err="1" smtClean="0">
                <a:solidFill>
                  <a:schemeClr val="tx1"/>
                </a:solidFill>
                <a:ea typeface="宋体" panose="02010600030101010101" pitchFamily="2" charset="-122"/>
              </a:rPr>
              <a:t>Throwable</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B.  Error</a:t>
            </a:r>
          </a:p>
          <a:p>
            <a:pPr marL="0" indent="0" eaLnBrk="1" hangingPunct="1">
              <a:buClr>
                <a:schemeClr val="accent2"/>
              </a:buClr>
              <a:buNone/>
            </a:pPr>
            <a:r>
              <a:rPr lang="en-US" altLang="zh-CN" sz="2800" dirty="0" smtClean="0">
                <a:solidFill>
                  <a:schemeClr val="tx1"/>
                </a:solidFill>
                <a:ea typeface="宋体" panose="02010600030101010101" pitchFamily="2" charset="-122"/>
              </a:rPr>
              <a:t>C.  Exception</a:t>
            </a:r>
          </a:p>
          <a:p>
            <a:pPr marL="0" indent="0" eaLnBrk="1" hangingPunct="1">
              <a:buClr>
                <a:schemeClr val="accent2"/>
              </a:buClr>
              <a:buNone/>
            </a:pPr>
            <a:r>
              <a:rPr lang="en-US" altLang="zh-CN" sz="2800" dirty="0" smtClean="0">
                <a:solidFill>
                  <a:schemeClr val="tx1"/>
                </a:solidFill>
                <a:ea typeface="宋体" panose="02010600030101010101" pitchFamily="2" charset="-122"/>
              </a:rPr>
              <a:t>D.  </a:t>
            </a:r>
            <a:r>
              <a:rPr lang="en-US" altLang="zh-CN" sz="2800" dirty="0" err="1" smtClean="0">
                <a:solidFill>
                  <a:schemeClr val="tx1"/>
                </a:solidFill>
                <a:ea typeface="宋体" panose="02010600030101010101" pitchFamily="2" charset="-122"/>
              </a:rPr>
              <a:t>AWTError</a:t>
            </a:r>
            <a:endParaRPr lang="en-US" altLang="zh-CN" sz="2800" dirty="0" smtClean="0">
              <a:solidFill>
                <a:schemeClr val="tx1"/>
              </a:solidFill>
              <a:ea typeface="宋体" panose="02010600030101010101" pitchFamily="2" charset="-122"/>
            </a:endParaRP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5370435" y="1113038"/>
            <a:ext cx="553288" cy="523220"/>
          </a:xfrm>
          <a:prstGeom prst="rect">
            <a:avLst/>
          </a:prstGeom>
          <a:noFill/>
        </p:spPr>
        <p:txBody>
          <a:bodyPr wrap="square" rtlCol="0">
            <a:spAutoFit/>
          </a:bodyPr>
          <a:lstStyle/>
          <a:p>
            <a:r>
              <a:rPr lang="en-US" altLang="zh-CN" sz="2800" dirty="0" smtClean="0">
                <a:solidFill>
                  <a:srgbClr val="FF0000"/>
                </a:solidFill>
                <a:latin typeface="宋体" charset="-122"/>
              </a:rPr>
              <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6"/>
            <a:ext cx="7652578" cy="3402014"/>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2</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语言中，下列哪一子句是异常处理的出口（      ）。</a:t>
            </a:r>
          </a:p>
          <a:p>
            <a:pPr marL="0" indent="0" eaLnBrk="1" hangingPunct="1">
              <a:buClr>
                <a:schemeClr val="accent2"/>
              </a:buClr>
              <a:buNone/>
            </a:pPr>
            <a:r>
              <a:rPr lang="en-US" altLang="zh-CN" sz="2800" dirty="0" smtClean="0">
                <a:solidFill>
                  <a:schemeClr val="tx1"/>
                </a:solidFill>
                <a:ea typeface="宋体" panose="02010600030101010101" pitchFamily="2" charset="-122"/>
              </a:rPr>
              <a:t>A.  try</a:t>
            </a:r>
            <a:r>
              <a:rPr lang="zh-CN" altLang="en-US" sz="2800" dirty="0" smtClean="0">
                <a:solidFill>
                  <a:schemeClr val="tx1"/>
                </a:solidFill>
                <a:ea typeface="宋体" panose="02010600030101010101" pitchFamily="2" charset="-122"/>
              </a:rPr>
              <a:t>子句</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B.  catch</a:t>
            </a:r>
            <a:r>
              <a:rPr lang="zh-CN" altLang="en-US" sz="2800" dirty="0" smtClean="0">
                <a:solidFill>
                  <a:schemeClr val="tx1"/>
                </a:solidFill>
                <a:ea typeface="宋体" panose="02010600030101010101" pitchFamily="2" charset="-122"/>
              </a:rPr>
              <a:t>子句</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C.  finally</a:t>
            </a:r>
            <a:r>
              <a:rPr lang="zh-CN" altLang="en-US" sz="2800" dirty="0" smtClean="0">
                <a:solidFill>
                  <a:schemeClr val="tx1"/>
                </a:solidFill>
                <a:ea typeface="宋体" panose="02010600030101010101" pitchFamily="2" charset="-122"/>
              </a:rPr>
              <a:t>子句</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D.  </a:t>
            </a:r>
            <a:r>
              <a:rPr lang="zh-CN" altLang="en-US" sz="2800" dirty="0" smtClean="0">
                <a:solidFill>
                  <a:schemeClr val="tx1"/>
                </a:solidFill>
                <a:ea typeface="宋体" panose="02010600030101010101" pitchFamily="2" charset="-122"/>
              </a:rPr>
              <a:t>以上说法都不对</a:t>
            </a:r>
            <a:endParaRPr lang="en-US" altLang="zh-CN" sz="2800" dirty="0" smtClean="0">
              <a:solidFill>
                <a:schemeClr val="tx1"/>
              </a:solidFill>
              <a:ea typeface="宋体" panose="02010600030101010101" pitchFamily="2" charset="-122"/>
            </a:endParaRP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335687" y="1576864"/>
            <a:ext cx="553288" cy="523220"/>
          </a:xfrm>
          <a:prstGeom prst="rect">
            <a:avLst/>
          </a:prstGeom>
          <a:noFill/>
        </p:spPr>
        <p:txBody>
          <a:bodyPr wrap="square" rtlCol="0">
            <a:spAutoFit/>
          </a:bodyPr>
          <a:lstStyle/>
          <a:p>
            <a:r>
              <a:rPr lang="en-US" altLang="zh-CN" sz="2800" dirty="0" smtClean="0">
                <a:solidFill>
                  <a:srgbClr val="FF0000"/>
                </a:solidFill>
                <a:latin typeface="宋体"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en-US" altLang="zh-CN" dirty="0" smtClean="0">
                <a:ea typeface="宋体" panose="02010600030101010101" pitchFamily="2" charset="-122"/>
              </a:rPr>
              <a:t>. </a:t>
            </a:r>
            <a:r>
              <a:rPr lang="zh-CN" altLang="en-US" dirty="0" smtClean="0">
                <a:ea typeface="宋体" panose="02010600030101010101" pitchFamily="2" charset="-122"/>
              </a:rPr>
              <a:t>程序</a:t>
            </a:r>
            <a:r>
              <a:rPr lang="zh-CN" altLang="en-US" dirty="0" smtClean="0">
                <a:ea typeface="宋体" panose="02010600030101010101" pitchFamily="2" charset="-122"/>
              </a:rPr>
              <a:t>错误分类</a:t>
            </a:r>
          </a:p>
        </p:txBody>
      </p:sp>
      <p:sp>
        <p:nvSpPr>
          <p:cNvPr id="12" name="Rectangle 77"/>
          <p:cNvSpPr>
            <a:spLocks noChangeArrowheads="1"/>
          </p:cNvSpPr>
          <p:nvPr/>
        </p:nvSpPr>
        <p:spPr bwMode="auto">
          <a:xfrm>
            <a:off x="1116000" y="181310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程序中的错误可分为</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三类</a:t>
            </a:r>
            <a:r>
              <a:rPr lang="zh-CN" altLang="en-US" sz="2800" dirty="0" smtClean="0">
                <a:solidFill>
                  <a:schemeClr val="tx1"/>
                </a:solidFill>
                <a:ea typeface="宋体" panose="02010600030101010101" pitchFamily="2" charset="-122"/>
              </a:rPr>
              <a:t>：</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52000" y="2448000"/>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编译</a:t>
            </a:r>
            <a:r>
              <a:rPr lang="zh-CN" altLang="en-US" sz="2800" dirty="0" smtClean="0">
                <a:solidFill>
                  <a:srgbClr val="000000"/>
                </a:solidFill>
                <a:ea typeface="宋体" panose="02010600030101010101" pitchFamily="2" charset="-122"/>
              </a:rPr>
              <a:t>错误</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一、异常的概念</a:t>
            </a:r>
          </a:p>
        </p:txBody>
      </p:sp>
      <p:sp>
        <p:nvSpPr>
          <p:cNvPr id="15" name="Rectangle 77"/>
          <p:cNvSpPr>
            <a:spLocks noChangeArrowheads="1"/>
          </p:cNvSpPr>
          <p:nvPr/>
        </p:nvSpPr>
        <p:spPr bwMode="auto">
          <a:xfrm>
            <a:off x="1152000" y="3117600"/>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逻辑</a:t>
            </a:r>
            <a:r>
              <a:rPr lang="zh-CN" altLang="en-US" sz="2800" dirty="0" smtClean="0">
                <a:solidFill>
                  <a:srgbClr val="000000"/>
                </a:solidFill>
                <a:ea typeface="宋体" panose="02010600030101010101" pitchFamily="2" charset="-122"/>
              </a:rPr>
              <a:t>错误</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9" name="Rectangle 77"/>
          <p:cNvSpPr>
            <a:spLocks noChangeArrowheads="1"/>
          </p:cNvSpPr>
          <p:nvPr/>
        </p:nvSpPr>
        <p:spPr bwMode="auto">
          <a:xfrm>
            <a:off x="1152000" y="3813339"/>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运行时</a:t>
            </a:r>
            <a:r>
              <a:rPr lang="zh-CN" altLang="en-US" sz="2800" dirty="0" smtClean="0">
                <a:solidFill>
                  <a:srgbClr val="000000"/>
                </a:solidFill>
                <a:ea typeface="宋体" panose="02010600030101010101" pitchFamily="2" charset="-122"/>
              </a:rPr>
              <a:t>错误</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5"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6"/>
            <a:ext cx="7652578" cy="3402014"/>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3</a:t>
            </a:r>
            <a:r>
              <a:rPr lang="zh-CN" altLang="en-US" sz="2800" dirty="0" smtClean="0">
                <a:solidFill>
                  <a:schemeClr val="tx1"/>
                </a:solidFill>
                <a:ea typeface="宋体" panose="02010600030101010101" pitchFamily="2" charset="-122"/>
              </a:rPr>
              <a:t>、下列类在多重</a:t>
            </a:r>
            <a:r>
              <a:rPr lang="en-US" altLang="zh-CN" sz="2800" dirty="0" smtClean="0">
                <a:solidFill>
                  <a:schemeClr val="tx1"/>
                </a:solidFill>
                <a:ea typeface="宋体" panose="02010600030101010101" pitchFamily="2" charset="-122"/>
              </a:rPr>
              <a:t>catch</a:t>
            </a:r>
            <a:r>
              <a:rPr lang="zh-CN" altLang="en-US" sz="2800" dirty="0" smtClean="0">
                <a:solidFill>
                  <a:schemeClr val="tx1"/>
                </a:solidFill>
                <a:ea typeface="宋体" panose="02010600030101010101" pitchFamily="2" charset="-122"/>
              </a:rPr>
              <a:t>中同时使用时，异常类应该最后列出的是（      ）。</a:t>
            </a:r>
          </a:p>
          <a:p>
            <a:pPr marL="0" indent="0" eaLnBrk="1" hangingPunct="1">
              <a:buClr>
                <a:schemeClr val="accent2"/>
              </a:buClr>
              <a:buNone/>
            </a:pPr>
            <a:r>
              <a:rPr lang="en-US" altLang="zh-CN" sz="2800" dirty="0" smtClean="0">
                <a:solidFill>
                  <a:schemeClr val="tx1"/>
                </a:solidFill>
                <a:ea typeface="宋体" panose="02010600030101010101" pitchFamily="2" charset="-122"/>
              </a:rPr>
              <a:t>A.  </a:t>
            </a:r>
            <a:r>
              <a:rPr lang="en-US" altLang="zh-CN" sz="2800" dirty="0" err="1" smtClean="0">
                <a:solidFill>
                  <a:schemeClr val="tx1"/>
                </a:solidFill>
                <a:ea typeface="宋体" panose="02010600030101010101" pitchFamily="2" charset="-122"/>
              </a:rPr>
              <a:t>ArithmeticException</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B.  </a:t>
            </a:r>
            <a:r>
              <a:rPr lang="en-US" altLang="zh-CN" sz="2800" dirty="0" err="1" smtClean="0">
                <a:solidFill>
                  <a:schemeClr val="tx1"/>
                </a:solidFill>
                <a:ea typeface="宋体" panose="02010600030101010101" pitchFamily="2" charset="-122"/>
              </a:rPr>
              <a:t>NumberFormatException</a:t>
            </a:r>
            <a:endParaRPr lang="en-US" altLang="zh-CN"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C.  Exception</a:t>
            </a:r>
          </a:p>
          <a:p>
            <a:pPr marL="0" indent="0" eaLnBrk="1" hangingPunct="1">
              <a:buClr>
                <a:schemeClr val="accent2"/>
              </a:buClr>
              <a:buNone/>
            </a:pPr>
            <a:r>
              <a:rPr lang="en-US" altLang="zh-CN" sz="2800" dirty="0" smtClean="0">
                <a:solidFill>
                  <a:schemeClr val="tx1"/>
                </a:solidFill>
                <a:ea typeface="宋体" panose="02010600030101010101" pitchFamily="2" charset="-122"/>
              </a:rPr>
              <a:t>D.  </a:t>
            </a:r>
            <a:r>
              <a:rPr lang="en-US" altLang="zh-CN" sz="2800" dirty="0" err="1" smtClean="0">
                <a:solidFill>
                  <a:schemeClr val="tx1"/>
                </a:solidFill>
                <a:ea typeface="宋体" panose="02010600030101010101" pitchFamily="2" charset="-122"/>
              </a:rPr>
              <a:t>ArrayIndexOutOfBoundsException</a:t>
            </a:r>
            <a:endParaRPr lang="en-US" altLang="zh-CN" sz="2800" dirty="0" smtClean="0">
              <a:solidFill>
                <a:schemeClr val="tx1"/>
              </a:solidFill>
              <a:ea typeface="宋体" panose="02010600030101010101" pitchFamily="2" charset="-122"/>
            </a:endParaRP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4403026" y="1563612"/>
            <a:ext cx="553288" cy="523220"/>
          </a:xfrm>
          <a:prstGeom prst="rect">
            <a:avLst/>
          </a:prstGeom>
          <a:noFill/>
        </p:spPr>
        <p:txBody>
          <a:bodyPr wrap="square" rtlCol="0">
            <a:spAutoFit/>
          </a:bodyPr>
          <a:lstStyle/>
          <a:p>
            <a:r>
              <a:rPr lang="en-US" altLang="zh-CN" sz="2800" dirty="0" smtClean="0">
                <a:solidFill>
                  <a:srgbClr val="FF0000"/>
                </a:solidFill>
                <a:latin typeface="宋体" charset="-122"/>
              </a:rPr>
              <a:t>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6"/>
            <a:ext cx="7652578" cy="3402014"/>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4</a:t>
            </a:r>
            <a:r>
              <a:rPr lang="zh-CN" altLang="en-US" sz="2800" dirty="0" smtClean="0">
                <a:solidFill>
                  <a:schemeClr val="tx1"/>
                </a:solidFill>
                <a:ea typeface="宋体" panose="02010600030101010101" pitchFamily="2" charset="-122"/>
              </a:rPr>
              <a:t>、</a:t>
            </a:r>
            <a:r>
              <a:rPr lang="zh-CN" altLang="en-US" sz="2800" dirty="0" smtClean="0">
                <a:solidFill>
                  <a:schemeClr val="tx1"/>
                </a:solidFill>
                <a:ea typeface="宋体" panose="02010600030101010101" pitchFamily="2" charset="-122"/>
              </a:rPr>
              <a:t>下面</a:t>
            </a:r>
            <a:r>
              <a:rPr lang="zh-CN" altLang="en-US" sz="2800" dirty="0" smtClean="0">
                <a:solidFill>
                  <a:schemeClr val="tx1"/>
                </a:solidFill>
                <a:ea typeface="宋体" panose="02010600030101010101" pitchFamily="2" charset="-122"/>
              </a:rPr>
              <a:t>程序能否正常运行？</a:t>
            </a:r>
            <a:endParaRPr lang="zh-CN" altLang="en-US" sz="2800" dirty="0" smtClean="0">
              <a:solidFill>
                <a:schemeClr val="tx1"/>
              </a:solidFill>
              <a:ea typeface="宋体" panose="02010600030101010101" pitchFamily="2" charset="-122"/>
            </a:endParaRPr>
          </a:p>
          <a:p>
            <a:pPr marL="0" indent="0" eaLnBrk="1" hangingPunct="1">
              <a:buClr>
                <a:schemeClr val="accent2"/>
              </a:buClr>
              <a:buNone/>
            </a:pPr>
            <a:r>
              <a:rPr lang="en-US" altLang="zh-CN" sz="2800" dirty="0" smtClean="0">
                <a:solidFill>
                  <a:schemeClr val="tx1"/>
                </a:solidFill>
                <a:ea typeface="宋体" panose="02010600030101010101" pitchFamily="2" charset="-122"/>
              </a:rPr>
              <a:t>public class </a:t>
            </a:r>
            <a:r>
              <a:rPr lang="en-US" altLang="zh-CN" sz="2800" dirty="0" smtClean="0">
                <a:solidFill>
                  <a:srgbClr val="FF0000"/>
                </a:solidFill>
                <a:effectLst>
                  <a:outerShdw blurRad="38100" dist="38100" dir="2700000" algn="tl">
                    <a:srgbClr val="000000">
                      <a:alpha val="43137"/>
                    </a:srgbClr>
                  </a:outerShdw>
                </a:effectLst>
                <a:ea typeface="宋体" panose="02010600030101010101" pitchFamily="2" charset="-122"/>
              </a:rPr>
              <a:t>Test</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public static void </a:t>
            </a:r>
            <a:r>
              <a:rPr lang="en-US" altLang="zh-CN" sz="2800" dirty="0" smtClean="0">
                <a:solidFill>
                  <a:srgbClr val="FF0000"/>
                </a:solidFill>
                <a:effectLst>
                  <a:outerShdw blurRad="38100" dist="38100" dir="2700000" algn="tl">
                    <a:srgbClr val="000000">
                      <a:alpha val="43137"/>
                    </a:srgbClr>
                  </a:outerShdw>
                </a:effectLst>
                <a:ea typeface="宋体" panose="02010600030101010101" pitchFamily="2" charset="-122"/>
              </a:rPr>
              <a:t>main</a:t>
            </a:r>
            <a:r>
              <a:rPr lang="en-US" altLang="zh-CN" sz="2800" dirty="0" smtClean="0">
                <a:solidFill>
                  <a:schemeClr val="tx1"/>
                </a:solidFill>
                <a:ea typeface="宋体" panose="02010600030101010101" pitchFamily="2" charset="-122"/>
              </a:rPr>
              <a:t>(String a[]){</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my_Array</a:t>
            </a:r>
            <a:r>
              <a:rPr lang="en-US" altLang="zh-CN" sz="2800" dirty="0" smtClean="0">
                <a:solidFill>
                  <a:schemeClr val="tx1"/>
                </a:solidFill>
                <a:ea typeface="宋体" panose="02010600030101010101" pitchFamily="2" charset="-122"/>
              </a:rPr>
              <a:t>=new </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[5];</a:t>
            </a:r>
          </a:p>
          <a:p>
            <a:pPr marL="0" indent="0" eaLnBrk="1" hangingPunct="1">
              <a:buClr>
                <a:schemeClr val="accent2"/>
              </a:buClr>
              <a:buNone/>
            </a:pPr>
            <a:r>
              <a:rPr lang="en-US" altLang="zh-CN" sz="2800" dirty="0" smtClean="0">
                <a:solidFill>
                  <a:schemeClr val="tx1"/>
                </a:solidFill>
                <a:ea typeface="宋体" panose="02010600030101010101" pitchFamily="2" charset="-122"/>
              </a:rPr>
              <a:t>       for(</a:t>
            </a:r>
            <a:r>
              <a:rPr lang="en-US" altLang="zh-CN" sz="2800" dirty="0" err="1" smtClean="0">
                <a:solidFill>
                  <a:schemeClr val="tx1"/>
                </a:solidFill>
                <a:ea typeface="宋体" panose="02010600030101010101" pitchFamily="2" charset="-122"/>
              </a:rPr>
              <a:t>int</a:t>
            </a: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i</a:t>
            </a:r>
            <a:r>
              <a:rPr lang="en-US" altLang="zh-CN" sz="2800" dirty="0" smtClean="0">
                <a:solidFill>
                  <a:schemeClr val="tx1"/>
                </a:solidFill>
                <a:ea typeface="宋体" panose="02010600030101010101" pitchFamily="2" charset="-122"/>
              </a:rPr>
              <a:t>=0;i&lt;=5;i++)</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System.out.println</a:t>
            </a:r>
            <a:r>
              <a:rPr lang="en-US" altLang="zh-CN" sz="2800" dirty="0" smtClean="0">
                <a:solidFill>
                  <a:schemeClr val="tx1"/>
                </a:solidFill>
                <a:ea typeface="宋体" panose="02010600030101010101" pitchFamily="2" charset="-122"/>
              </a:rPr>
              <a:t>(</a:t>
            </a:r>
            <a:r>
              <a:rPr lang="en-US" altLang="zh-CN" sz="2800" dirty="0" err="1" smtClean="0">
                <a:solidFill>
                  <a:schemeClr val="tx1"/>
                </a:solidFill>
                <a:ea typeface="宋体" panose="02010600030101010101" pitchFamily="2" charset="-122"/>
              </a:rPr>
              <a:t>my_Array</a:t>
            </a:r>
            <a:r>
              <a:rPr lang="en-US" altLang="zh-CN" sz="2800" dirty="0" smtClean="0">
                <a:solidFill>
                  <a:schemeClr val="tx1"/>
                </a:solidFill>
                <a:ea typeface="宋体" panose="02010600030101010101" pitchFamily="2" charset="-122"/>
              </a:rPr>
              <a:t>[</a:t>
            </a:r>
            <a:r>
              <a:rPr lang="en-US" altLang="zh-CN" sz="2800" dirty="0" err="1" smtClean="0">
                <a:solidFill>
                  <a:schemeClr val="tx1"/>
                </a:solidFill>
                <a:ea typeface="宋体" panose="02010600030101010101" pitchFamily="2" charset="-122"/>
              </a:rPr>
              <a:t>i</a:t>
            </a:r>
            <a:r>
              <a:rPr lang="en-US" altLang="zh-CN" sz="2800" dirty="0" smtClean="0">
                <a:solidFill>
                  <a:schemeClr val="tx1"/>
                </a:solidFill>
                <a:ea typeface="宋体" panose="02010600030101010101" pitchFamily="2" charset="-122"/>
              </a:rPr>
              <a:t>]);</a:t>
            </a:r>
          </a:p>
          <a:p>
            <a:pPr marL="0" indent="0" eaLnBrk="1" hangingPunct="1">
              <a:buClr>
                <a:schemeClr val="accent2"/>
              </a:buClr>
              <a:buNone/>
            </a:pPr>
            <a:r>
              <a:rPr lang="en-US" altLang="zh-CN" sz="2800" dirty="0" smtClean="0">
                <a:solidFill>
                  <a:schemeClr val="tx1"/>
                </a:solidFill>
                <a:ea typeface="宋体" panose="02010600030101010101" pitchFamily="2" charset="-122"/>
              </a:rPr>
              <a:t>    }</a:t>
            </a:r>
          </a:p>
          <a:p>
            <a:pPr marL="0" indent="0" eaLnBrk="1" hangingPunct="1">
              <a:buClr>
                <a:schemeClr val="accent2"/>
              </a:buClr>
              <a:buNone/>
            </a:pPr>
            <a:r>
              <a:rPr lang="en-US" altLang="zh-CN" sz="28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1169494" y="5406743"/>
            <a:ext cx="5006019" cy="523220"/>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 </a:t>
            </a:r>
            <a:r>
              <a:rPr lang="zh-CN" altLang="en-US" sz="2800" dirty="0" smtClean="0">
                <a:solidFill>
                  <a:srgbClr val="FF0000"/>
                </a:solidFill>
                <a:latin typeface="宋体" charset="-122"/>
              </a:rPr>
              <a:t>将出现运行错误</a:t>
            </a:r>
            <a:endParaRPr lang="en-US" altLang="zh-CN" sz="2800" dirty="0" smtClean="0">
              <a:solidFill>
                <a:srgbClr val="FF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5"/>
            <a:ext cx="7652578" cy="5442849"/>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5</a:t>
            </a:r>
            <a:r>
              <a:rPr lang="zh-CN" altLang="en-US" sz="2800" dirty="0" smtClean="0">
                <a:solidFill>
                  <a:schemeClr val="tx1"/>
                </a:solidFill>
                <a:ea typeface="宋体" panose="02010600030101010101" pitchFamily="2" charset="-122"/>
              </a:rPr>
              <a:t>、以下程序运行的结果是什么？</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a:t>
            </a:r>
            <a:r>
              <a:rPr lang="en-US" altLang="zh-CN" sz="2400" dirty="0" smtClean="0">
                <a:solidFill>
                  <a:srgbClr val="FF0000"/>
                </a:solidFill>
                <a:effectLst>
                  <a:outerShdw blurRad="38100" dist="38100" dir="2700000" algn="tl">
                    <a:srgbClr val="000000">
                      <a:alpha val="43137"/>
                    </a:srgbClr>
                  </a:outerShdw>
                </a:effectLst>
                <a:ea typeface="宋体" panose="02010600030101010101" pitchFamily="2" charset="-122"/>
              </a:rPr>
              <a:t>Test</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a:t>
            </a:r>
            <a:r>
              <a:rPr lang="en-US" altLang="zh-CN" sz="2400" dirty="0" smtClean="0">
                <a:solidFill>
                  <a:srgbClr val="FF0000"/>
                </a:solidFill>
                <a:effectLst>
                  <a:outerShdw blurRad="38100" dist="38100" dir="2700000" algn="tl">
                    <a:srgbClr val="000000">
                      <a:alpha val="43137"/>
                    </a:srgbClr>
                  </a:outerShdw>
                </a:effectLst>
                <a:ea typeface="宋体" panose="02010600030101010101" pitchFamily="2" charset="-122"/>
              </a:rPr>
              <a:t>main</a:t>
            </a:r>
            <a:r>
              <a:rPr lang="en-US" altLang="zh-CN" sz="2400" dirty="0" smtClean="0">
                <a:solidFill>
                  <a:schemeClr val="tx1"/>
                </a:solidFill>
                <a:ea typeface="宋体" panose="02010600030101010101" pitchFamily="2" charset="-122"/>
              </a:rPr>
              <a:t>(String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int</a:t>
            </a:r>
            <a:r>
              <a:rPr lang="en-US" altLang="zh-CN" sz="2400" dirty="0" smtClean="0">
                <a:solidFill>
                  <a:schemeClr val="tx1"/>
                </a:solidFill>
                <a:ea typeface="宋体" panose="02010600030101010101" pitchFamily="2" charset="-122"/>
              </a:rPr>
              <a:t> a;   String s="</a:t>
            </a:r>
            <a:r>
              <a:rPr lang="en-US" altLang="zh-CN" sz="2400" dirty="0" err="1" smtClean="0">
                <a:solidFill>
                  <a:schemeClr val="tx1"/>
                </a:solidFill>
                <a:ea typeface="宋体" panose="02010600030101010101" pitchFamily="2" charset="-122"/>
              </a:rPr>
              <a:t>abc</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try {</a:t>
            </a:r>
          </a:p>
          <a:p>
            <a:pPr marL="0" indent="0" eaLnBrk="1" hangingPunct="1">
              <a:buClr>
                <a:schemeClr val="accent2"/>
              </a:buClr>
              <a:buNone/>
            </a:pPr>
            <a:r>
              <a:rPr lang="en-US" altLang="zh-CN" sz="2400" dirty="0" smtClean="0">
                <a:solidFill>
                  <a:schemeClr val="tx1"/>
                </a:solidFill>
                <a:ea typeface="宋体" panose="02010600030101010101" pitchFamily="2" charset="-122"/>
              </a:rPr>
              <a:t>               a=</a:t>
            </a:r>
            <a:r>
              <a:rPr lang="en-US" altLang="zh-CN" sz="2400" dirty="0" err="1" smtClean="0">
                <a:solidFill>
                  <a:schemeClr val="tx1"/>
                </a:solidFill>
                <a:ea typeface="宋体" panose="02010600030101010101" pitchFamily="2" charset="-122"/>
              </a:rPr>
              <a:t>Integer.parseInt</a:t>
            </a:r>
            <a:r>
              <a:rPr lang="en-US" altLang="zh-CN" sz="2400" dirty="0" smtClean="0">
                <a:solidFill>
                  <a:schemeClr val="tx1"/>
                </a:solidFill>
                <a:ea typeface="宋体" panose="02010600030101010101" pitchFamily="2" charset="-122"/>
              </a:rPr>
              <a:t>("123");</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("a="+a);</a:t>
            </a:r>
          </a:p>
          <a:p>
            <a:pPr marL="0" indent="0" eaLnBrk="1" hangingPunct="1">
              <a:buClr>
                <a:schemeClr val="accent2"/>
              </a:buClr>
              <a:buNone/>
            </a:pPr>
            <a:r>
              <a:rPr lang="en-US" altLang="zh-CN" sz="2400" dirty="0" smtClean="0">
                <a:solidFill>
                  <a:schemeClr val="tx1"/>
                </a:solidFill>
                <a:ea typeface="宋体" panose="02010600030101010101" pitchFamily="2" charset="-122"/>
              </a:rPr>
              <a:t>               a=</a:t>
            </a:r>
            <a:r>
              <a:rPr lang="en-US" altLang="zh-CN" sz="2400" dirty="0" err="1" smtClean="0">
                <a:solidFill>
                  <a:schemeClr val="tx1"/>
                </a:solidFill>
                <a:ea typeface="宋体" panose="02010600030101010101" pitchFamily="2" charset="-122"/>
              </a:rPr>
              <a:t>Integer.parseInt</a:t>
            </a:r>
            <a:r>
              <a:rPr lang="en-US" altLang="zh-CN" sz="2400" dirty="0" smtClean="0">
                <a:solidFill>
                  <a:schemeClr val="tx1"/>
                </a:solidFill>
                <a:ea typeface="宋体" panose="02010600030101010101" pitchFamily="2" charset="-122"/>
              </a:rPr>
              <a:t>(s);       }</a:t>
            </a:r>
          </a:p>
          <a:p>
            <a:pPr marL="0" indent="0" eaLnBrk="1" hangingPunct="1">
              <a:buClr>
                <a:schemeClr val="accent2"/>
              </a:buClr>
              <a:buNone/>
            </a:pPr>
            <a:r>
              <a:rPr lang="en-US" altLang="zh-CN" sz="2400" dirty="0" smtClean="0">
                <a:solidFill>
                  <a:schemeClr val="tx1"/>
                </a:solidFill>
                <a:ea typeface="宋体" panose="02010600030101010101" pitchFamily="2" charset="-122"/>
              </a:rPr>
              <a:t>       catch(</a:t>
            </a:r>
            <a:r>
              <a:rPr lang="en-US" altLang="zh-CN" sz="2400" dirty="0" err="1" smtClean="0">
                <a:solidFill>
                  <a:schemeClr val="tx1"/>
                </a:solidFill>
                <a:ea typeface="宋体" panose="02010600030101010101" pitchFamily="2" charset="-122"/>
              </a:rPr>
              <a:t>NumberFormatException</a:t>
            </a:r>
            <a:r>
              <a:rPr lang="en-US" altLang="zh-CN" sz="2400" dirty="0" smtClean="0">
                <a:solidFill>
                  <a:schemeClr val="tx1"/>
                </a:solidFill>
                <a:ea typeface="宋体" panose="02010600030101010101" pitchFamily="2" charset="-122"/>
              </a:rPr>
              <a:t> e) {</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a:t>
            </a:r>
            <a:r>
              <a:rPr lang="zh-CN" altLang="en-US" sz="2400" dirty="0" smtClean="0">
                <a:solidFill>
                  <a:schemeClr val="tx1"/>
                </a:solidFill>
                <a:ea typeface="宋体" panose="02010600030101010101" pitchFamily="2" charset="-122"/>
              </a:rPr>
              <a:t>不能转换成整数</a:t>
            </a:r>
            <a:r>
              <a:rPr lang="en-US" altLang="zh-CN" sz="2400" dirty="0" smtClean="0">
                <a:solidFill>
                  <a:schemeClr val="tx1"/>
                </a:solidFill>
                <a:ea typeface="宋体" panose="02010600030101010101" pitchFamily="2" charset="-122"/>
              </a:rPr>
              <a:t>");    }    </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2468208" y="5903893"/>
            <a:ext cx="5006019" cy="954107"/>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 a=123</a:t>
            </a:r>
          </a:p>
          <a:p>
            <a:r>
              <a:rPr lang="zh-CN" altLang="en-US" sz="2800" dirty="0" smtClean="0">
                <a:solidFill>
                  <a:srgbClr val="FF0000"/>
                </a:solidFill>
                <a:latin typeface="宋体" charset="-122"/>
              </a:rPr>
              <a:t>      不能转换成整数</a:t>
            </a:r>
            <a:endParaRPr lang="en-US" altLang="zh-CN" sz="2800" dirty="0" smtClean="0">
              <a:solidFill>
                <a:srgbClr val="FF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9"/>
          <p:cNvSpPr>
            <a:spLocks noGrp="1" noChangeArrowheads="1"/>
          </p:cNvSpPr>
          <p:nvPr>
            <p:ph type="body" idx="1"/>
          </p:nvPr>
        </p:nvSpPr>
        <p:spPr>
          <a:xfrm>
            <a:off x="1054101" y="1169985"/>
            <a:ext cx="7652578" cy="5442849"/>
          </a:xfrm>
        </p:spPr>
        <p:txBody>
          <a:bodyPr/>
          <a:lstStyle/>
          <a:p>
            <a:pPr marL="0" indent="0" eaLnBrk="1" hangingPunct="1">
              <a:buClr>
                <a:schemeClr val="accent2"/>
              </a:buClr>
              <a:buNone/>
            </a:pPr>
            <a:r>
              <a:rPr lang="en-US" altLang="zh-CN" sz="2800" dirty="0" smtClean="0">
                <a:solidFill>
                  <a:srgbClr val="FF0000"/>
                </a:solidFill>
                <a:ea typeface="宋体" panose="02010600030101010101" pitchFamily="2" charset="-122"/>
              </a:rPr>
              <a:t>6</a:t>
            </a:r>
            <a:r>
              <a:rPr lang="zh-CN" altLang="en-US" sz="2800" dirty="0" smtClean="0">
                <a:solidFill>
                  <a:schemeClr val="tx1"/>
                </a:solidFill>
                <a:ea typeface="宋体" panose="02010600030101010101" pitchFamily="2" charset="-122"/>
              </a:rPr>
              <a:t>、以下代码能编译成功吗？为什么？</a:t>
            </a:r>
          </a:p>
          <a:p>
            <a:pPr marL="0" indent="0" eaLnBrk="1" hangingPunct="1">
              <a:buClr>
                <a:schemeClr val="accent2"/>
              </a:buClr>
              <a:buNone/>
            </a:pPr>
            <a:r>
              <a:rPr lang="en-US" altLang="zh-CN" sz="2400" dirty="0" smtClean="0">
                <a:solidFill>
                  <a:schemeClr val="tx1"/>
                </a:solidFill>
                <a:ea typeface="宋体" panose="02010600030101010101" pitchFamily="2" charset="-122"/>
              </a:rPr>
              <a:t>public class Test{</a:t>
            </a:r>
          </a:p>
          <a:p>
            <a:pPr marL="0" indent="0" eaLnBrk="1" hangingPunct="1">
              <a:buClr>
                <a:schemeClr val="accent2"/>
              </a:buClr>
              <a:buNone/>
            </a:pPr>
            <a:r>
              <a:rPr lang="en-US" altLang="zh-CN" sz="2400" dirty="0" smtClean="0">
                <a:solidFill>
                  <a:schemeClr val="tx1"/>
                </a:solidFill>
                <a:ea typeface="宋体" panose="02010600030101010101" pitchFamily="2" charset="-122"/>
              </a:rPr>
              <a:t>    public static void main(String </a:t>
            </a:r>
            <a:r>
              <a:rPr lang="en-US" altLang="zh-CN" sz="2400" dirty="0" err="1" smtClean="0">
                <a:solidFill>
                  <a:schemeClr val="tx1"/>
                </a:solidFill>
                <a:ea typeface="宋体" panose="02010600030101010101" pitchFamily="2" charset="-122"/>
              </a:rPr>
              <a:t>args</a:t>
            </a:r>
            <a:r>
              <a:rPr lang="en-US" altLang="zh-CN" sz="2400" dirty="0" smtClean="0">
                <a:solidFill>
                  <a:schemeClr val="tx1"/>
                </a:solidFill>
                <a:ea typeface="宋体" panose="02010600030101010101" pitchFamily="2" charset="-122"/>
              </a:rPr>
              <a:t>[]){</a:t>
            </a:r>
          </a:p>
          <a:p>
            <a:pPr marL="0" indent="0" eaLnBrk="1" hangingPunct="1">
              <a:buClr>
                <a:schemeClr val="accent2"/>
              </a:buClr>
              <a:buNone/>
            </a:pPr>
            <a:r>
              <a:rPr lang="en-US" altLang="zh-CN" sz="2400" dirty="0" smtClean="0">
                <a:solidFill>
                  <a:schemeClr val="tx1"/>
                </a:solidFill>
                <a:ea typeface="宋体" panose="02010600030101010101" pitchFamily="2" charset="-122"/>
              </a:rPr>
              <a:t>          method();</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    static void method() throws Exception{</a:t>
            </a:r>
          </a:p>
          <a:p>
            <a:pPr marL="0" indent="0" eaLnBrk="1" hangingPunct="1">
              <a:buClr>
                <a:schemeClr val="accent2"/>
              </a:buClr>
              <a:buNone/>
            </a:pPr>
            <a:r>
              <a:rPr lang="en-US" altLang="zh-CN" sz="2400" dirty="0" smtClean="0">
                <a:solidFill>
                  <a:schemeClr val="tx1"/>
                </a:solidFill>
                <a:ea typeface="宋体" panose="02010600030101010101" pitchFamily="2" charset="-122"/>
              </a:rPr>
              <a:t>          try {</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("test");     }</a:t>
            </a:r>
          </a:p>
          <a:p>
            <a:pPr marL="0" indent="0" eaLnBrk="1" hangingPunct="1">
              <a:buClr>
                <a:schemeClr val="accent2"/>
              </a:buClr>
              <a:buNone/>
            </a:pPr>
            <a:r>
              <a:rPr lang="en-US" altLang="zh-CN" sz="2400" dirty="0" smtClean="0">
                <a:solidFill>
                  <a:schemeClr val="tx1"/>
                </a:solidFill>
                <a:ea typeface="宋体" panose="02010600030101010101" pitchFamily="2" charset="-122"/>
              </a:rPr>
              <a:t>         finally{</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r>
              <a:rPr lang="en-US" altLang="zh-CN" sz="2400" dirty="0" err="1" smtClean="0">
                <a:solidFill>
                  <a:schemeClr val="tx1"/>
                </a:solidFill>
                <a:ea typeface="宋体" panose="02010600030101010101" pitchFamily="2" charset="-122"/>
              </a:rPr>
              <a:t>System.out.println</a:t>
            </a:r>
            <a:r>
              <a:rPr lang="en-US" altLang="zh-CN" sz="2400" dirty="0" smtClean="0">
                <a:solidFill>
                  <a:schemeClr val="tx1"/>
                </a:solidFill>
                <a:ea typeface="宋体" panose="02010600030101010101" pitchFamily="2" charset="-122"/>
              </a:rPr>
              <a:t>("finally");   }</a:t>
            </a:r>
          </a:p>
          <a:p>
            <a:pPr marL="0" indent="0" eaLnBrk="1" hangingPunct="1">
              <a:buClr>
                <a:schemeClr val="accent2"/>
              </a:buClr>
              <a:buNone/>
            </a:pPr>
            <a:r>
              <a:rPr lang="en-US" altLang="zh-CN" sz="2400" dirty="0" smtClean="0">
                <a:solidFill>
                  <a:schemeClr val="tx1"/>
                </a:solidFill>
                <a:ea typeface="宋体" panose="02010600030101010101" pitchFamily="2" charset="-122"/>
              </a:rPr>
              <a:t>    }</a:t>
            </a:r>
          </a:p>
          <a:p>
            <a:pPr marL="0" indent="0" eaLnBrk="1" hangingPunct="1">
              <a:buClr>
                <a:schemeClr val="accent2"/>
              </a:buClr>
              <a:buNone/>
            </a:pPr>
            <a:r>
              <a:rPr lang="en-US" altLang="zh-CN" sz="2400" dirty="0" smtClean="0">
                <a:solidFill>
                  <a:schemeClr val="tx1"/>
                </a:solidFill>
                <a:ea typeface="宋体" panose="02010600030101010101" pitchFamily="2" charset="-122"/>
              </a:rPr>
              <a:t>}</a:t>
            </a:r>
          </a:p>
        </p:txBody>
      </p:sp>
      <p:sp>
        <p:nvSpPr>
          <p:cNvPr id="50179" name="Rectangle 2"/>
          <p:cNvSpPr>
            <a:spLocks noGrp="1" noChangeArrowheads="1"/>
          </p:cNvSpPr>
          <p:nvPr>
            <p:ph type="title"/>
          </p:nvPr>
        </p:nvSpPr>
        <p:spPr/>
        <p:txBody>
          <a:bodyPr/>
          <a:lstStyle/>
          <a:p>
            <a:pPr eaLnBrk="1" hangingPunct="1"/>
            <a:r>
              <a:rPr lang="zh-CN" altLang="en-US" sz="3600" dirty="0">
                <a:ea typeface="宋体" panose="02010600030101010101" pitchFamily="2" charset="-122"/>
              </a:rPr>
              <a:t>课堂练习：</a:t>
            </a:r>
            <a:endParaRPr lang="en-US" altLang="zh-CN" sz="3600" dirty="0">
              <a:ea typeface="宋体" panose="02010600030101010101" pitchFamily="2" charset="-122"/>
            </a:endParaRPr>
          </a:p>
        </p:txBody>
      </p:sp>
      <p:sp>
        <p:nvSpPr>
          <p:cNvPr id="4" name="TextBox 3"/>
          <p:cNvSpPr txBox="1"/>
          <p:nvPr/>
        </p:nvSpPr>
        <p:spPr>
          <a:xfrm>
            <a:off x="1977878" y="5797876"/>
            <a:ext cx="7166122" cy="954107"/>
          </a:xfrm>
          <a:prstGeom prst="rect">
            <a:avLst/>
          </a:prstGeom>
          <a:noFill/>
        </p:spPr>
        <p:txBody>
          <a:bodyPr wrap="square" rtlCol="0">
            <a:spAutoFit/>
          </a:bodyPr>
          <a:lstStyle/>
          <a:p>
            <a:r>
              <a:rPr lang="zh-CN" altLang="en-US" sz="2800" dirty="0" smtClean="0">
                <a:solidFill>
                  <a:srgbClr val="FF0000"/>
                </a:solidFill>
                <a:latin typeface="宋体" charset="-122"/>
              </a:rPr>
              <a:t>答案</a:t>
            </a:r>
            <a:r>
              <a:rPr lang="en-US" altLang="zh-CN" sz="2800" dirty="0" smtClean="0">
                <a:solidFill>
                  <a:srgbClr val="FF0000"/>
                </a:solidFill>
                <a:latin typeface="宋体" charset="-122"/>
              </a:rPr>
              <a:t>: </a:t>
            </a:r>
            <a:r>
              <a:rPr lang="zh-CN" altLang="en-US" sz="2800" dirty="0" smtClean="0">
                <a:solidFill>
                  <a:srgbClr val="FF0000"/>
                </a:solidFill>
                <a:latin typeface="宋体" charset="-122"/>
              </a:rPr>
              <a:t>代码不能编译通过。</a:t>
            </a:r>
            <a:r>
              <a:rPr lang="en-US" altLang="zh-CN" sz="2800" dirty="0" smtClean="0">
                <a:solidFill>
                  <a:srgbClr val="FF0000"/>
                </a:solidFill>
                <a:latin typeface="宋体" charset="-122"/>
              </a:rPr>
              <a:t>Method()</a:t>
            </a:r>
            <a:r>
              <a:rPr lang="zh-CN" altLang="en-US" sz="2800" dirty="0" smtClean="0">
                <a:solidFill>
                  <a:srgbClr val="FF0000"/>
                </a:solidFill>
                <a:latin typeface="宋体" charset="-122"/>
              </a:rPr>
              <a:t>声明了异常，</a:t>
            </a:r>
            <a:r>
              <a:rPr lang="en-US" altLang="zh-CN" sz="2800" dirty="0" smtClean="0">
                <a:solidFill>
                  <a:srgbClr val="FF0000"/>
                </a:solidFill>
                <a:latin typeface="宋体" charset="-122"/>
              </a:rPr>
              <a:t>main()</a:t>
            </a:r>
            <a:r>
              <a:rPr lang="zh-CN" altLang="en-US" sz="2800" dirty="0" smtClean="0">
                <a:solidFill>
                  <a:srgbClr val="FF0000"/>
                </a:solidFill>
                <a:latin typeface="宋体" charset="-122"/>
              </a:rPr>
              <a:t>方法必须要处理该异常才行。</a:t>
            </a:r>
            <a:endParaRPr lang="en-US" altLang="zh-CN" sz="2800" dirty="0" smtClean="0">
              <a:solidFill>
                <a:srgbClr val="FF0000"/>
              </a:solidFill>
              <a:latin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91" name="WordArt 491"/>
          <p:cNvSpPr>
            <a:spLocks noChangeArrowheads="1" noChangeShapeType="1" noTextEdit="1"/>
          </p:cNvSpPr>
          <p:nvPr/>
        </p:nvSpPr>
        <p:spPr bwMode="gray">
          <a:xfrm>
            <a:off x="3556000" y="1739900"/>
            <a:ext cx="5222875" cy="746125"/>
          </a:xfrm>
          <a:prstGeom prst="rect">
            <a:avLst/>
          </a:prstGeom>
        </p:spPr>
        <p:txBody>
          <a:bodyPr wrap="none" fromWordArt="1">
            <a:prstTxWarp prst="textPlain">
              <a:avLst>
                <a:gd name="adj" fmla="val 50125"/>
              </a:avLst>
            </a:prstTxWarp>
          </a:bodyPr>
          <a:lstStyle/>
          <a:p>
            <a:pPr algn="ctr"/>
            <a:r>
              <a:rPr lang="zh-CN" altLang="en-US" sz="3600" kern="10">
                <a:ln w="25400">
                  <a:solidFill>
                    <a:schemeClr val="bg1"/>
                  </a:solidFill>
                  <a:round/>
                  <a:headEnd/>
                  <a:tailEnd/>
                </a:ln>
                <a:gradFill rotWithShape="1">
                  <a:gsLst>
                    <a:gs pos="0">
                      <a:srgbClr val="3A265E"/>
                    </a:gs>
                    <a:gs pos="100000">
                      <a:schemeClr val="accent1"/>
                    </a:gs>
                  </a:gsLst>
                  <a:lin ang="5400000" scaled="1"/>
                </a:gradFill>
                <a:effectLst>
                  <a:prstShdw prst="shdw13" dist="53882" dir="2700000">
                    <a:srgbClr val="000000">
                      <a:alpha val="50000"/>
                    </a:srgbClr>
                  </a:prstShdw>
                </a:effectLst>
                <a:latin typeface="+mn-ea"/>
                <a:cs typeface="+mn-ea"/>
              </a:rPr>
              <a:t>谢谢</a:t>
            </a:r>
          </a:p>
        </p:txBody>
      </p:sp>
      <p:grpSp>
        <p:nvGrpSpPr>
          <p:cNvPr id="26112" name="Group 512"/>
          <p:cNvGrpSpPr>
            <a:grpSpLocks/>
          </p:cNvGrpSpPr>
          <p:nvPr/>
        </p:nvGrpSpPr>
        <p:grpSpPr bwMode="auto">
          <a:xfrm>
            <a:off x="5932488" y="5632450"/>
            <a:ext cx="669925" cy="654050"/>
            <a:chOff x="4027" y="3016"/>
            <a:chExt cx="515" cy="505"/>
          </a:xfrm>
        </p:grpSpPr>
        <p:sp>
          <p:nvSpPr>
            <p:cNvPr id="26113" name="Oval 513"/>
            <p:cNvSpPr>
              <a:spLocks noChangeArrowheads="1"/>
            </p:cNvSpPr>
            <p:nvPr/>
          </p:nvSpPr>
          <p:spPr bwMode="gray">
            <a:xfrm>
              <a:off x="4027" y="3016"/>
              <a:ext cx="515" cy="505"/>
            </a:xfrm>
            <a:prstGeom prst="ellipse">
              <a:avLst/>
            </a:prstGeom>
            <a:gradFill rotWithShape="1">
              <a:gsLst>
                <a:gs pos="0">
                  <a:schemeClr val="hlink">
                    <a:gamma/>
                    <a:shade val="44314"/>
                    <a:invGamma/>
                  </a:schemeClr>
                </a:gs>
                <a:gs pos="50000">
                  <a:schemeClr val="hlink"/>
                </a:gs>
                <a:gs pos="100000">
                  <a:schemeClr va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51" name="Picture 514" descr="sphere_highligh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grpSp>
        <p:nvGrpSpPr>
          <p:cNvPr id="26115" name="Group 515"/>
          <p:cNvGrpSpPr>
            <a:grpSpLocks/>
          </p:cNvGrpSpPr>
          <p:nvPr/>
        </p:nvGrpSpPr>
        <p:grpSpPr bwMode="auto">
          <a:xfrm>
            <a:off x="7323138" y="5181600"/>
            <a:ext cx="349250" cy="339725"/>
            <a:chOff x="4027" y="3016"/>
            <a:chExt cx="515" cy="505"/>
          </a:xfrm>
        </p:grpSpPr>
        <p:sp>
          <p:nvSpPr>
            <p:cNvPr id="26116" name="Oval 516"/>
            <p:cNvSpPr>
              <a:spLocks noChangeArrowheads="1"/>
            </p:cNvSpPr>
            <p:nvPr/>
          </p:nvSpPr>
          <p:spPr bwMode="gray">
            <a:xfrm>
              <a:off x="4027" y="3016"/>
              <a:ext cx="515" cy="505"/>
            </a:xfrm>
            <a:prstGeom prst="ellipse">
              <a:avLst/>
            </a:prstGeom>
            <a:gradFill rotWithShape="1">
              <a:gsLst>
                <a:gs pos="0">
                  <a:schemeClr val="folHlink">
                    <a:gamma/>
                    <a:shade val="44314"/>
                    <a:invGamma/>
                  </a:schemeClr>
                </a:gs>
                <a:gs pos="50000">
                  <a:schemeClr val="folHlink"/>
                </a:gs>
                <a:gs pos="100000">
                  <a:schemeClr val="folHlink">
                    <a:gamma/>
                    <a:shade val="44314"/>
                    <a:invGamma/>
                  </a:schemeClr>
                </a:gs>
              </a:gsLst>
              <a:lin ang="5400000" scaled="1"/>
            </a:gradFill>
            <a:ln>
              <a:noFill/>
            </a:ln>
            <a:effectLst/>
            <a:extLst>
              <a:ext uri="{91240B29-F687-4F45-9708-019B960494DF}">
                <a14:hiddenLine xmlns:a14="http://schemas.microsoft.com/office/drawing/2010/main" xmlns="" w="9525" algn="ctr">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zh-CN" altLang="en-US">
                <a:ea typeface="宋体" panose="02010600030101010101" pitchFamily="2" charset="-122"/>
              </a:endParaRPr>
            </a:p>
          </p:txBody>
        </p:sp>
        <p:pic>
          <p:nvPicPr>
            <p:cNvPr id="87049" name="Picture 517" descr="sphere_highlight"/>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gray">
            <a:xfrm>
              <a:off x="4046" y="3018"/>
              <a:ext cx="470" cy="2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26118" name="Oval 518"/>
          <p:cNvSpPr>
            <a:spLocks noChangeArrowheads="1"/>
          </p:cNvSpPr>
          <p:nvPr/>
        </p:nvSpPr>
        <p:spPr bwMode="gray">
          <a:xfrm>
            <a:off x="4113213" y="5138738"/>
            <a:ext cx="1082675" cy="1071562"/>
          </a:xfrm>
          <a:prstGeom prst="ellipse">
            <a:avLst/>
          </a:prstGeom>
          <a:blipFill dpi="0" rotWithShape="1">
            <a:blip r:embed="rId4" cstate="print"/>
            <a:srcRect/>
            <a:stretch>
              <a:fillRect/>
            </a:stretch>
          </a:blipFill>
          <a:ln w="28575"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19" name="Oval 519"/>
          <p:cNvSpPr>
            <a:spLocks noChangeArrowheads="1"/>
          </p:cNvSpPr>
          <p:nvPr/>
        </p:nvSpPr>
        <p:spPr bwMode="gray">
          <a:xfrm>
            <a:off x="581025" y="723900"/>
            <a:ext cx="2759075" cy="2730500"/>
          </a:xfrm>
          <a:prstGeom prst="ellipse">
            <a:avLst/>
          </a:prstGeom>
          <a:blipFill dpi="0" rotWithShape="1">
            <a:blip r:embed="rId5" cstate="print"/>
            <a:srcRect/>
            <a:stretch>
              <a:fillRect/>
            </a:stretch>
          </a:blipFill>
          <a:ln w="7620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26120" name="Oval 520"/>
          <p:cNvSpPr>
            <a:spLocks noChangeArrowheads="1"/>
          </p:cNvSpPr>
          <p:nvPr/>
        </p:nvSpPr>
        <p:spPr bwMode="gray">
          <a:xfrm>
            <a:off x="2003425" y="3657600"/>
            <a:ext cx="1911350" cy="1892300"/>
          </a:xfrm>
          <a:prstGeom prst="ellipse">
            <a:avLst/>
          </a:prstGeom>
          <a:blipFill dpi="0" rotWithShape="1">
            <a:blip r:embed="rId6" cstate="print"/>
            <a:srcRect/>
            <a:stretch>
              <a:fillRect/>
            </a:stretch>
          </a:blipFill>
          <a:ln w="57150" algn="ctr">
            <a:solidFill>
              <a:schemeClr val="bg1">
                <a:alpha val="70195"/>
              </a:schemeClr>
            </a:solidFill>
            <a:round/>
            <a:headEnd/>
            <a:tailEnd/>
          </a:ln>
          <a:effectLst>
            <a:outerShdw dist="107763" dir="2700000" algn="ctr" rotWithShape="0">
              <a:schemeClr val="tx2">
                <a:alpha val="50000"/>
              </a:scheme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26091"/>
                                        </p:tgtEl>
                                        <p:attrNameLst>
                                          <p:attrName>style.visibility</p:attrName>
                                        </p:attrNameLst>
                                      </p:cBhvr>
                                      <p:to>
                                        <p:strVal val="visible"/>
                                      </p:to>
                                    </p:set>
                                    <p:animEffect transition="in" filter="fade">
                                      <p:cBhvr>
                                        <p:cTn id="7" dur="2000"/>
                                        <p:tgtEl>
                                          <p:spTgt spid="26091"/>
                                        </p:tgtEl>
                                      </p:cBhvr>
                                    </p:animEffect>
                                  </p:childTnLst>
                                </p:cTn>
                              </p:par>
                              <p:par>
                                <p:cTn id="8" presetID="53" presetClass="entr" presetSubtype="0" fill="hold" nodeType="withEffect">
                                  <p:stCondLst>
                                    <p:cond delay="2200"/>
                                  </p:stCondLst>
                                  <p:childTnLst>
                                    <p:set>
                                      <p:cBhvr>
                                        <p:cTn id="9" dur="1" fill="hold">
                                          <p:stCondLst>
                                            <p:cond delay="0"/>
                                          </p:stCondLst>
                                        </p:cTn>
                                        <p:tgtEl>
                                          <p:spTgt spid="26115"/>
                                        </p:tgtEl>
                                        <p:attrNameLst>
                                          <p:attrName>style.visibility</p:attrName>
                                        </p:attrNameLst>
                                      </p:cBhvr>
                                      <p:to>
                                        <p:strVal val="visible"/>
                                      </p:to>
                                    </p:set>
                                    <p:anim calcmode="lin" valueType="num">
                                      <p:cBhvr>
                                        <p:cTn id="10" dur="1000" fill="hold"/>
                                        <p:tgtEl>
                                          <p:spTgt spid="26115"/>
                                        </p:tgtEl>
                                        <p:attrNameLst>
                                          <p:attrName>ppt_w</p:attrName>
                                        </p:attrNameLst>
                                      </p:cBhvr>
                                      <p:tavLst>
                                        <p:tav tm="0">
                                          <p:val>
                                            <p:fltVal val="0"/>
                                          </p:val>
                                        </p:tav>
                                        <p:tav tm="100000">
                                          <p:val>
                                            <p:strVal val="#ppt_w"/>
                                          </p:val>
                                        </p:tav>
                                      </p:tavLst>
                                    </p:anim>
                                    <p:anim calcmode="lin" valueType="num">
                                      <p:cBhvr>
                                        <p:cTn id="11" dur="1000" fill="hold"/>
                                        <p:tgtEl>
                                          <p:spTgt spid="26115"/>
                                        </p:tgtEl>
                                        <p:attrNameLst>
                                          <p:attrName>ppt_h</p:attrName>
                                        </p:attrNameLst>
                                      </p:cBhvr>
                                      <p:tavLst>
                                        <p:tav tm="0">
                                          <p:val>
                                            <p:fltVal val="0"/>
                                          </p:val>
                                        </p:tav>
                                        <p:tav tm="100000">
                                          <p:val>
                                            <p:strVal val="#ppt_h"/>
                                          </p:val>
                                        </p:tav>
                                      </p:tavLst>
                                    </p:anim>
                                    <p:animEffect transition="in" filter="fade">
                                      <p:cBhvr>
                                        <p:cTn id="12" dur="1000"/>
                                        <p:tgtEl>
                                          <p:spTgt spid="26115"/>
                                        </p:tgtEl>
                                      </p:cBhvr>
                                    </p:animEffect>
                                  </p:childTnLst>
                                </p:cTn>
                              </p:par>
                              <p:par>
                                <p:cTn id="13" presetID="37" presetClass="path" presetSubtype="0" accel="50000" decel="50000" fill="hold" nodeType="withEffect">
                                  <p:stCondLst>
                                    <p:cond delay="2300"/>
                                  </p:stCondLst>
                                  <p:childTnLst>
                                    <p:animMotion origin="layout" path="M 0.0559 -0.10479 C 0.0559 -0.10456 0.05156 -0.05136 0.0401 -0.02661 C 0.02864 -0.00185 -0.00226 0.00462 -0.0184 -0.00579 " pathEditMode="relative" rAng="0" ptsTypes="fsf">
                                      <p:cBhvr>
                                        <p:cTn id="14" dur="1000" fill="hold"/>
                                        <p:tgtEl>
                                          <p:spTgt spid="26115"/>
                                        </p:tgtEl>
                                        <p:attrNameLst>
                                          <p:attrName>ppt_x</p:attrName>
                                          <p:attrName>ppt_y</p:attrName>
                                        </p:attrNameLst>
                                      </p:cBhvr>
                                      <p:rCtr x="-3715" y="5459"/>
                                    </p:animMotion>
                                  </p:childTnLst>
                                </p:cTn>
                              </p:par>
                              <p:par>
                                <p:cTn id="15" presetID="53" presetClass="entr" presetSubtype="0" fill="hold" nodeType="withEffect">
                                  <p:stCondLst>
                                    <p:cond delay="2800"/>
                                  </p:stCondLst>
                                  <p:childTnLst>
                                    <p:set>
                                      <p:cBhvr>
                                        <p:cTn id="16" dur="1" fill="hold">
                                          <p:stCondLst>
                                            <p:cond delay="0"/>
                                          </p:stCondLst>
                                        </p:cTn>
                                        <p:tgtEl>
                                          <p:spTgt spid="26112"/>
                                        </p:tgtEl>
                                        <p:attrNameLst>
                                          <p:attrName>style.visibility</p:attrName>
                                        </p:attrNameLst>
                                      </p:cBhvr>
                                      <p:to>
                                        <p:strVal val="visible"/>
                                      </p:to>
                                    </p:set>
                                    <p:anim calcmode="lin" valueType="num">
                                      <p:cBhvr>
                                        <p:cTn id="17" dur="1000" fill="hold"/>
                                        <p:tgtEl>
                                          <p:spTgt spid="26112"/>
                                        </p:tgtEl>
                                        <p:attrNameLst>
                                          <p:attrName>ppt_w</p:attrName>
                                        </p:attrNameLst>
                                      </p:cBhvr>
                                      <p:tavLst>
                                        <p:tav tm="0">
                                          <p:val>
                                            <p:fltVal val="0"/>
                                          </p:val>
                                        </p:tav>
                                        <p:tav tm="100000">
                                          <p:val>
                                            <p:strVal val="#ppt_w"/>
                                          </p:val>
                                        </p:tav>
                                      </p:tavLst>
                                    </p:anim>
                                    <p:anim calcmode="lin" valueType="num">
                                      <p:cBhvr>
                                        <p:cTn id="18" dur="1000" fill="hold"/>
                                        <p:tgtEl>
                                          <p:spTgt spid="26112"/>
                                        </p:tgtEl>
                                        <p:attrNameLst>
                                          <p:attrName>ppt_h</p:attrName>
                                        </p:attrNameLst>
                                      </p:cBhvr>
                                      <p:tavLst>
                                        <p:tav tm="0">
                                          <p:val>
                                            <p:fltVal val="0"/>
                                          </p:val>
                                        </p:tav>
                                        <p:tav tm="100000">
                                          <p:val>
                                            <p:strVal val="#ppt_h"/>
                                          </p:val>
                                        </p:tav>
                                      </p:tavLst>
                                    </p:anim>
                                    <p:animEffect transition="in" filter="fade">
                                      <p:cBhvr>
                                        <p:cTn id="19" dur="1000"/>
                                        <p:tgtEl>
                                          <p:spTgt spid="26112"/>
                                        </p:tgtEl>
                                      </p:cBhvr>
                                    </p:animEffect>
                                  </p:childTnLst>
                                </p:cTn>
                              </p:par>
                              <p:par>
                                <p:cTn id="20" presetID="37" presetClass="path" presetSubtype="0" accel="50000" decel="50000" fill="hold" nodeType="withEffect">
                                  <p:stCondLst>
                                    <p:cond delay="2800"/>
                                  </p:stCondLst>
                                  <p:childTnLst>
                                    <p:animMotion origin="layout" path="M 0.14236 -0.15476 C 0.14236 -0.15452 0.12535 -0.04603 0.10382 -0.01758 C 0.08229 0.01087 0.00382 0.02244 -0.0342 0.01874 " pathEditMode="relative" rAng="0" ptsTypes="fsf">
                                      <p:cBhvr>
                                        <p:cTn id="21" dur="1000" fill="hold"/>
                                        <p:tgtEl>
                                          <p:spTgt spid="26112"/>
                                        </p:tgtEl>
                                        <p:attrNameLst>
                                          <p:attrName>ppt_x</p:attrName>
                                          <p:attrName>ppt_y</p:attrName>
                                        </p:attrNameLst>
                                      </p:cBhvr>
                                      <p:rCtr x="-8837" y="8860"/>
                                    </p:animMotion>
                                  </p:childTnLst>
                                </p:cTn>
                              </p:par>
                            </p:childTnLst>
                          </p:cTn>
                        </p:par>
                        <p:par>
                          <p:cTn id="22" fill="hold" nodeType="afterGroup">
                            <p:stCondLst>
                              <p:cond delay="3800"/>
                            </p:stCondLst>
                            <p:childTnLst>
                              <p:par>
                                <p:cTn id="23" presetID="10" presetClass="entr" presetSubtype="0" fill="hold" nodeType="afterEffect">
                                  <p:stCondLst>
                                    <p:cond delay="0"/>
                                  </p:stCondLst>
                                  <p:childTnLst>
                                    <p:set>
                                      <p:cBhvr>
                                        <p:cTn id="24" dur="1" fill="hold">
                                          <p:stCondLst>
                                            <p:cond delay="0"/>
                                          </p:stCondLst>
                                        </p:cTn>
                                        <p:tgtEl>
                                          <p:spTgt spid="26118"/>
                                        </p:tgtEl>
                                        <p:attrNameLst>
                                          <p:attrName>style.visibility</p:attrName>
                                        </p:attrNameLst>
                                      </p:cBhvr>
                                      <p:to>
                                        <p:strVal val="visible"/>
                                      </p:to>
                                    </p:set>
                                    <p:animEffect transition="in" filter="fade">
                                      <p:cBhvr>
                                        <p:cTn id="25" dur="1000"/>
                                        <p:tgtEl>
                                          <p:spTgt spid="26118"/>
                                        </p:tgtEl>
                                      </p:cBhvr>
                                    </p:animEffect>
                                  </p:childTnLst>
                                </p:cTn>
                              </p:par>
                            </p:childTnLst>
                          </p:cTn>
                        </p:par>
                        <p:par>
                          <p:cTn id="26" fill="hold" nodeType="afterGroup">
                            <p:stCondLst>
                              <p:cond delay="4800"/>
                            </p:stCondLst>
                            <p:childTnLst>
                              <p:par>
                                <p:cTn id="27" presetID="10" presetClass="entr" presetSubtype="0" fill="hold" nodeType="afterEffect">
                                  <p:stCondLst>
                                    <p:cond delay="0"/>
                                  </p:stCondLst>
                                  <p:childTnLst>
                                    <p:set>
                                      <p:cBhvr>
                                        <p:cTn id="28" dur="1" fill="hold">
                                          <p:stCondLst>
                                            <p:cond delay="0"/>
                                          </p:stCondLst>
                                        </p:cTn>
                                        <p:tgtEl>
                                          <p:spTgt spid="26120"/>
                                        </p:tgtEl>
                                        <p:attrNameLst>
                                          <p:attrName>style.visibility</p:attrName>
                                        </p:attrNameLst>
                                      </p:cBhvr>
                                      <p:to>
                                        <p:strVal val="visible"/>
                                      </p:to>
                                    </p:set>
                                    <p:animEffect transition="in" filter="fade">
                                      <p:cBhvr>
                                        <p:cTn id="29" dur="1000"/>
                                        <p:tgtEl>
                                          <p:spTgt spid="26120"/>
                                        </p:tgtEl>
                                      </p:cBhvr>
                                    </p:animEffect>
                                  </p:childTnLst>
                                </p:cTn>
                              </p:par>
                            </p:childTnLst>
                          </p:cTn>
                        </p:par>
                        <p:par>
                          <p:cTn id="30" fill="hold" nodeType="afterGroup">
                            <p:stCondLst>
                              <p:cond delay="5800"/>
                            </p:stCondLst>
                            <p:childTnLst>
                              <p:par>
                                <p:cTn id="31" presetID="10" presetClass="entr" presetSubtype="0" fill="hold" nodeType="afterEffect">
                                  <p:stCondLst>
                                    <p:cond delay="0"/>
                                  </p:stCondLst>
                                  <p:childTnLst>
                                    <p:set>
                                      <p:cBhvr>
                                        <p:cTn id="32" dur="1" fill="hold">
                                          <p:stCondLst>
                                            <p:cond delay="0"/>
                                          </p:stCondLst>
                                        </p:cTn>
                                        <p:tgtEl>
                                          <p:spTgt spid="26119"/>
                                        </p:tgtEl>
                                        <p:attrNameLst>
                                          <p:attrName>style.visibility</p:attrName>
                                        </p:attrNameLst>
                                      </p:cBhvr>
                                      <p:to>
                                        <p:strVal val="visible"/>
                                      </p:to>
                                    </p:set>
                                    <p:animEffect transition="in" filter="fade">
                                      <p:cBhvr>
                                        <p:cTn id="33" dur="1000"/>
                                        <p:tgtEl>
                                          <p:spTgt spid="26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en-US" altLang="zh-CN" dirty="0" smtClean="0">
                <a:ea typeface="宋体" panose="02010600030101010101" pitchFamily="2" charset="-122"/>
              </a:rPr>
              <a:t>. </a:t>
            </a:r>
            <a:r>
              <a:rPr lang="zh-CN" altLang="en-US" dirty="0" smtClean="0">
                <a:ea typeface="宋体" panose="02010600030101010101" pitchFamily="2" charset="-122"/>
              </a:rPr>
              <a:t>异常</a:t>
            </a:r>
            <a:r>
              <a:rPr lang="zh-CN" altLang="en-US" dirty="0" smtClean="0">
                <a:ea typeface="宋体" panose="02010600030101010101" pitchFamily="2" charset="-122"/>
              </a:rPr>
              <a:t>的自定义</a:t>
            </a:r>
          </a:p>
          <a:p>
            <a:pPr marL="0" indent="0" eaLnBrk="1" hangingPunct="1">
              <a:buClr>
                <a:schemeClr val="accent2"/>
              </a:buClr>
              <a:buNone/>
            </a:pPr>
            <a:endParaRPr lang="zh-CN" altLang="en-US" dirty="0" smtClean="0">
              <a:ea typeface="宋体" panose="02010600030101010101" pitchFamily="2" charset="-122"/>
            </a:endParaRPr>
          </a:p>
        </p:txBody>
      </p:sp>
      <p:sp>
        <p:nvSpPr>
          <p:cNvPr id="12" name="Rectangle 77"/>
          <p:cNvSpPr>
            <a:spLocks noChangeArrowheads="1"/>
          </p:cNvSpPr>
          <p:nvPr/>
        </p:nvSpPr>
        <p:spPr bwMode="auto">
          <a:xfrm>
            <a:off x="1080000" y="1839613"/>
            <a:ext cx="8028000"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chemeClr val="tx1"/>
                </a:solidFill>
                <a:ea typeface="宋体" panose="02010600030101010101" pitchFamily="2" charset="-122"/>
              </a:rPr>
              <a:t>    异常是</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程序执行期间</a:t>
            </a:r>
            <a:r>
              <a:rPr lang="zh-CN" altLang="en-US" sz="2800" dirty="0" smtClean="0">
                <a:solidFill>
                  <a:schemeClr val="tx1"/>
                </a:solidFill>
                <a:ea typeface="宋体" panose="02010600030101010101" pitchFamily="2" charset="-122"/>
              </a:rPr>
              <a:t>发生的各种</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意外或错误</a:t>
            </a:r>
            <a:r>
              <a:rPr lang="zh-CN" altLang="en-US" sz="2800" dirty="0" smtClean="0">
                <a:solidFill>
                  <a:schemeClr val="tx1"/>
                </a:solidFill>
                <a:ea typeface="宋体" panose="02010600030101010101" pitchFamily="2" charset="-122"/>
              </a:rPr>
              <a:t>。</a:t>
            </a: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098991" y="2448000"/>
            <a:ext cx="7400357" cy="388414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None/>
            </a:pPr>
            <a:r>
              <a:rPr lang="zh-CN" altLang="en-US" sz="2800" dirty="0" smtClean="0">
                <a:solidFill>
                  <a:srgbClr val="000000"/>
                </a:solidFill>
                <a:ea typeface="宋体" panose="02010600030101010101" pitchFamily="2" charset="-122"/>
              </a:rPr>
              <a:t> 例如：</a:t>
            </a:r>
            <a:endParaRPr lang="en-US" altLang="zh-CN" sz="2800" dirty="0" smtClean="0">
              <a:solidFill>
                <a:srgbClr val="000000"/>
              </a:solidFill>
              <a:ea typeface="宋体" panose="02010600030101010101" pitchFamily="2" charset="-122"/>
            </a:endParaRPr>
          </a:p>
          <a:p>
            <a:pPr>
              <a:lnSpc>
                <a:spcPct val="110000"/>
              </a:lnSpc>
              <a:spcBef>
                <a:spcPct val="0"/>
              </a:spcBef>
              <a:buSzTx/>
              <a:buNone/>
            </a:pPr>
            <a:r>
              <a:rPr lang="en-US" altLang="zh-CN" sz="2800" dirty="0" smtClean="0">
                <a:solidFill>
                  <a:srgbClr val="000000"/>
                </a:solidFill>
                <a:effectLst>
                  <a:outerShdw blurRad="38100" dist="38100" dir="2700000" algn="tl">
                    <a:srgbClr val="000000">
                      <a:alpha val="43137"/>
                    </a:srgbClr>
                  </a:outerShdw>
                </a:effectLst>
                <a:ea typeface="宋体" panose="02010600030101010101" pitchFamily="2" charset="-122"/>
              </a:rPr>
              <a:t>   </a:t>
            </a: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① 用户输入出错</a:t>
            </a:r>
          </a:p>
          <a:p>
            <a:pPr>
              <a:lnSpc>
                <a:spcPct val="110000"/>
              </a:lnSpc>
              <a:spcBef>
                <a:spcPct val="0"/>
              </a:spcBef>
              <a:buSzTx/>
              <a:buNone/>
            </a:pP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② 所需文件找不到</a:t>
            </a:r>
          </a:p>
          <a:p>
            <a:pPr>
              <a:lnSpc>
                <a:spcPct val="110000"/>
              </a:lnSpc>
              <a:spcBef>
                <a:spcPct val="0"/>
              </a:spcBef>
              <a:buSzTx/>
              <a:buNone/>
            </a:pP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③ 运行时磁盘空间不够</a:t>
            </a:r>
          </a:p>
          <a:p>
            <a:pPr>
              <a:lnSpc>
                <a:spcPct val="110000"/>
              </a:lnSpc>
              <a:spcBef>
                <a:spcPct val="0"/>
              </a:spcBef>
              <a:buSzTx/>
              <a:buNone/>
            </a:pP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④ 内存不够</a:t>
            </a:r>
          </a:p>
          <a:p>
            <a:pPr>
              <a:lnSpc>
                <a:spcPct val="110000"/>
              </a:lnSpc>
              <a:spcBef>
                <a:spcPct val="0"/>
              </a:spcBef>
              <a:buSzTx/>
              <a:buNone/>
            </a:pP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⑤ 算术运算错 </a:t>
            </a:r>
            <a:r>
              <a:rPr lang="en-US" altLang="zh-CN" sz="2800" dirty="0" smtClean="0">
                <a:solidFill>
                  <a:srgbClr val="002060"/>
                </a:solidFill>
                <a:effectLst>
                  <a:outerShdw blurRad="38100" dist="38100" dir="2700000" algn="tl">
                    <a:srgbClr val="000000">
                      <a:alpha val="43137"/>
                    </a:srgbClr>
                  </a:outerShdw>
                </a:effectLst>
                <a:ea typeface="宋体" panose="02010600030101010101" pitchFamily="2" charset="-122"/>
              </a:rPr>
              <a:t>(</a:t>
            </a: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数的溢出，被零除</a:t>
            </a:r>
            <a:r>
              <a:rPr lang="en-US" altLang="zh-CN" sz="2800" dirty="0" smtClean="0">
                <a:solidFill>
                  <a:srgbClr val="002060"/>
                </a:solidFill>
                <a:effectLst>
                  <a:outerShdw blurRad="38100" dist="38100" dir="2700000" algn="tl">
                    <a:srgbClr val="000000">
                      <a:alpha val="43137"/>
                    </a:srgbClr>
                  </a:outerShdw>
                </a:effectLst>
                <a:ea typeface="宋体" panose="02010600030101010101" pitchFamily="2" charset="-122"/>
              </a:rPr>
              <a:t>…)</a:t>
            </a:r>
          </a:p>
          <a:p>
            <a:pPr>
              <a:lnSpc>
                <a:spcPct val="110000"/>
              </a:lnSpc>
              <a:spcBef>
                <a:spcPct val="0"/>
              </a:spcBef>
              <a:buSzTx/>
              <a:buNone/>
            </a:pPr>
            <a:r>
              <a:rPr lang="en-US" altLang="zh-CN" sz="2800" dirty="0" smtClean="0">
                <a:solidFill>
                  <a:srgbClr val="002060"/>
                </a:solidFill>
                <a:effectLst>
                  <a:outerShdw blurRad="38100" dist="38100" dir="2700000" algn="tl">
                    <a:srgbClr val="000000">
                      <a:alpha val="43137"/>
                    </a:srgbClr>
                  </a:outerShdw>
                </a:effectLst>
                <a:ea typeface="宋体" panose="02010600030101010101" pitchFamily="2" charset="-122"/>
              </a:rPr>
              <a:t>    ⑥ </a:t>
            </a: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数组下标越界</a:t>
            </a:r>
          </a:p>
          <a:p>
            <a:pPr>
              <a:lnSpc>
                <a:spcPct val="110000"/>
              </a:lnSpc>
              <a:spcBef>
                <a:spcPct val="0"/>
              </a:spcBef>
              <a:buSzTx/>
              <a:buNone/>
            </a:pPr>
            <a:r>
              <a:rPr lang="zh-CN" altLang="en-US" sz="2800" dirty="0" smtClean="0">
                <a:solidFill>
                  <a:srgbClr val="002060"/>
                </a:solidFill>
                <a:effectLst>
                  <a:outerShdw blurRad="38100" dist="38100" dir="2700000" algn="tl">
                    <a:srgbClr val="000000">
                      <a:alpha val="43137"/>
                    </a:srgbClr>
                  </a:outerShdw>
                </a:effectLst>
                <a:ea typeface="宋体" panose="02010600030101010101" pitchFamily="2" charset="-122"/>
              </a:rPr>
              <a:t>        ．．．．．．</a:t>
            </a:r>
            <a:endParaRPr lang="zh-CN" altLang="en-US" sz="2800" dirty="0" smtClean="0">
              <a:solidFill>
                <a:srgbClr val="000000"/>
              </a:solidFill>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3</a:t>
            </a:r>
            <a:r>
              <a:rPr lang="en-US" altLang="zh-CN" dirty="0" smtClean="0">
                <a:ea typeface="宋体" panose="02010600030101010101" pitchFamily="2" charset="-122"/>
              </a:rPr>
              <a:t>. </a:t>
            </a:r>
            <a:r>
              <a:rPr lang="zh-CN" altLang="en-US" dirty="0" smtClean="0">
                <a:ea typeface="宋体" panose="02010600030101010101" pitchFamily="2" charset="-122"/>
              </a:rPr>
              <a:t>异常</a:t>
            </a:r>
            <a:r>
              <a:rPr lang="zh-CN" altLang="en-US" dirty="0" smtClean="0">
                <a:ea typeface="宋体" panose="02010600030101010101" pitchFamily="2" charset="-122"/>
              </a:rPr>
              <a:t>的分类</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2" name="Rectangle 77"/>
          <p:cNvSpPr>
            <a:spLocks noChangeArrowheads="1"/>
          </p:cNvSpPr>
          <p:nvPr/>
        </p:nvSpPr>
        <p:spPr bwMode="auto">
          <a:xfrm>
            <a:off x="1106504" y="1813108"/>
            <a:ext cx="7745948"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marL="0" lvl="1" indent="0">
              <a:lnSpc>
                <a:spcPct val="110000"/>
              </a:lnSpc>
              <a:spcBef>
                <a:spcPct val="0"/>
              </a:spcBef>
              <a:buClrTx/>
              <a:buSzTx/>
              <a:buNone/>
            </a:pPr>
            <a:r>
              <a:rPr lang="zh-CN" altLang="en-US" sz="2800" dirty="0" smtClean="0">
                <a:solidFill>
                  <a:schemeClr val="tx1"/>
                </a:solidFill>
                <a:ea typeface="宋体" panose="02010600030101010101" pitchFamily="2" charset="-122"/>
              </a:rPr>
              <a:t>      </a:t>
            </a:r>
            <a:r>
              <a:rPr lang="en-US" altLang="zh-CN" dirty="0" smtClean="0">
                <a:solidFill>
                  <a:schemeClr val="tx1"/>
                </a:solidFill>
                <a:ea typeface="宋体" panose="02010600030101010101" pitchFamily="2" charset="-122"/>
              </a:rPr>
              <a:t>Java</a:t>
            </a:r>
            <a:r>
              <a:rPr lang="zh-CN" altLang="en-US" dirty="0" smtClean="0">
                <a:solidFill>
                  <a:schemeClr val="tx1"/>
                </a:solidFill>
                <a:ea typeface="宋体" panose="02010600030101010101" pitchFamily="2" charset="-122"/>
              </a:rPr>
              <a:t>程序运行过程中，会产生的异常有如下</a:t>
            </a:r>
            <a:r>
              <a:rPr lang="zh-CN" altLang="en-US" dirty="0" smtClean="0">
                <a:solidFill>
                  <a:srgbClr val="C00000"/>
                </a:solidFill>
                <a:effectLst>
                  <a:outerShdw blurRad="38100" dist="38100" dir="2700000" algn="tl">
                    <a:srgbClr val="000000">
                      <a:alpha val="43137"/>
                    </a:srgbClr>
                  </a:outerShdw>
                </a:effectLst>
                <a:ea typeface="宋体" panose="02010600030101010101" pitchFamily="2" charset="-122"/>
              </a:rPr>
              <a:t>三种</a:t>
            </a:r>
            <a:r>
              <a:rPr lang="zh-CN" altLang="en-US" dirty="0" smtClean="0">
                <a:solidFill>
                  <a:schemeClr val="tx1"/>
                </a:solidFill>
                <a:ea typeface="宋体" panose="02010600030101010101" pitchFamily="2" charset="-122"/>
              </a:rPr>
              <a:t>类型：</a:t>
            </a:r>
            <a:endParaRPr lang="zh-CN" altLang="en-US" sz="2800" dirty="0" smtClean="0">
              <a:solidFill>
                <a:schemeClr val="tx1"/>
              </a:solidFill>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6" name="Rectangle 77"/>
          <p:cNvSpPr>
            <a:spLocks noChangeArrowheads="1"/>
          </p:cNvSpPr>
          <p:nvPr/>
        </p:nvSpPr>
        <p:spPr bwMode="auto">
          <a:xfrm>
            <a:off x="1205009" y="2951582"/>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JAVA</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虚拟</a:t>
            </a:r>
            <a:r>
              <a:rPr lang="zh-CN" altLang="en-US" sz="2800" dirty="0" smtClean="0">
                <a:solidFill>
                  <a:srgbClr val="0070C0"/>
                </a:solidFill>
                <a:ea typeface="宋体" panose="02010600030101010101" pitchFamily="2" charset="-122"/>
              </a:rPr>
              <a:t>机</a:t>
            </a:r>
            <a:r>
              <a:rPr lang="zh-CN" altLang="en-US" sz="2800" dirty="0" smtClean="0">
                <a:solidFill>
                  <a:schemeClr val="tx1"/>
                </a:solidFill>
                <a:ea typeface="宋体" panose="02010600030101010101" pitchFamily="2" charset="-122"/>
              </a:rPr>
              <a:t>由于某些内部错误产生的异常</a:t>
            </a:r>
          </a:p>
        </p:txBody>
      </p:sp>
      <p:sp>
        <p:nvSpPr>
          <p:cNvPr id="7" name="Rectangle 77"/>
          <p:cNvSpPr>
            <a:spLocks noChangeArrowheads="1"/>
          </p:cNvSpPr>
          <p:nvPr/>
        </p:nvSpPr>
        <p:spPr bwMode="auto">
          <a:xfrm>
            <a:off x="1205009" y="3621182"/>
            <a:ext cx="7400357" cy="5663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标准异常类</a:t>
            </a:r>
            <a:r>
              <a:rPr lang="zh-CN" altLang="en-US" sz="2800" dirty="0" smtClean="0">
                <a:solidFill>
                  <a:srgbClr val="000000"/>
                </a:solidFill>
                <a:ea typeface="宋体" panose="02010600030101010101" pitchFamily="2" charset="-122"/>
              </a:rPr>
              <a:t>，由</a:t>
            </a:r>
            <a:r>
              <a:rPr lang="en-US" altLang="zh-CN" sz="2800" dirty="0" smtClean="0">
                <a:solidFill>
                  <a:srgbClr val="000000"/>
                </a:solidFill>
                <a:ea typeface="宋体" panose="02010600030101010101" pitchFamily="2" charset="-122"/>
              </a:rPr>
              <a:t>java</a:t>
            </a:r>
            <a:r>
              <a:rPr lang="zh-CN" altLang="en-US" sz="2800" dirty="0" smtClean="0">
                <a:solidFill>
                  <a:srgbClr val="000000"/>
                </a:solidFill>
                <a:ea typeface="宋体" panose="02010600030101010101" pitchFamily="2" charset="-122"/>
              </a:rPr>
              <a:t>系统预先定义好的</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9" name="Rectangle 77"/>
          <p:cNvSpPr>
            <a:spLocks noChangeArrowheads="1"/>
          </p:cNvSpPr>
          <p:nvPr/>
        </p:nvSpPr>
        <p:spPr bwMode="auto">
          <a:xfrm>
            <a:off x="1205009" y="4316921"/>
            <a:ext cx="7400357" cy="532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 用户程序</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自定义的异常类</a:t>
            </a: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603428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1.</a:t>
            </a:r>
            <a:r>
              <a:rPr lang="zh-CN" altLang="en-US" dirty="0" smtClean="0">
                <a:ea typeface="宋体" panose="02010600030101010101" pitchFamily="2" charset="-122"/>
              </a:rPr>
              <a:t> </a:t>
            </a:r>
            <a:r>
              <a:rPr lang="en-US" altLang="zh-CN" dirty="0" smtClean="0">
                <a:ea typeface="宋体" panose="02010600030101010101" pitchFamily="2" charset="-122"/>
              </a:rPr>
              <a:t>Java</a:t>
            </a:r>
            <a:r>
              <a:rPr lang="zh-CN" altLang="en-US" dirty="0" smtClean="0">
                <a:ea typeface="宋体" panose="02010600030101010101" pitchFamily="2" charset="-122"/>
              </a:rPr>
              <a:t>中标准异常类的层次结构</a:t>
            </a:r>
          </a:p>
          <a:p>
            <a:pPr marL="0" indent="0" eaLnBrk="1" hangingPunct="1">
              <a:buClr>
                <a:schemeClr val="accent2"/>
              </a:buClr>
              <a:buNone/>
            </a:pPr>
            <a:endParaRPr lang="zh-CN" altLang="en-US" dirty="0" smtClean="0">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sp>
        <p:nvSpPr>
          <p:cNvPr id="8" name="Rectangle 77"/>
          <p:cNvSpPr>
            <a:spLocks noChangeArrowheads="1"/>
          </p:cNvSpPr>
          <p:nvPr/>
        </p:nvSpPr>
        <p:spPr bwMode="auto">
          <a:xfrm>
            <a:off x="1125496" y="1764000"/>
            <a:ext cx="7400357" cy="104028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中所有的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异常都是用类表示</a:t>
            </a:r>
            <a:r>
              <a:rPr lang="zh-CN" altLang="en-US" sz="2800" dirty="0" smtClean="0">
                <a:solidFill>
                  <a:schemeClr val="tx1"/>
                </a:solidFill>
                <a:ea typeface="宋体" panose="02010600030101010101" pitchFamily="2" charset="-122"/>
              </a:rPr>
              <a:t>的，每个异常类都代表了一种运行错误。</a:t>
            </a:r>
          </a:p>
        </p:txBody>
      </p:sp>
      <p:sp>
        <p:nvSpPr>
          <p:cNvPr id="14" name="Rectangle 72"/>
          <p:cNvSpPr>
            <a:spLocks noGrp="1" noChangeArrowheads="1"/>
          </p:cNvSpPr>
          <p:nvPr>
            <p:ph type="title"/>
          </p:nvPr>
        </p:nvSpPr>
        <p:spPr>
          <a:xfrm>
            <a:off x="1055688" y="65088"/>
            <a:ext cx="7958137" cy="1011237"/>
          </a:xfrm>
        </p:spPr>
        <p:txBody>
          <a:bodyPr/>
          <a:lstStyle/>
          <a:p>
            <a:pPr eaLnBrk="1" hangingPunct="1"/>
            <a:r>
              <a:rPr lang="zh-CN" altLang="en-US" sz="3600" dirty="0" smtClean="0">
                <a:ea typeface="宋体" panose="02010600030101010101" pitchFamily="2" charset="-122"/>
              </a:rPr>
              <a:t>二、标准异常类</a:t>
            </a:r>
          </a:p>
        </p:txBody>
      </p:sp>
      <p:sp>
        <p:nvSpPr>
          <p:cNvPr id="15" name="Rectangle 77"/>
          <p:cNvSpPr>
            <a:spLocks noChangeArrowheads="1"/>
          </p:cNvSpPr>
          <p:nvPr/>
        </p:nvSpPr>
        <p:spPr bwMode="auto">
          <a:xfrm>
            <a:off x="1152000" y="2952000"/>
            <a:ext cx="7400357" cy="19882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a typeface="宋体" panose="02010600030101010101" pitchFamily="2" charset="-122"/>
              </a:rPr>
              <a:t>Java</a:t>
            </a:r>
            <a:r>
              <a:rPr lang="zh-CN" altLang="en-US" sz="2800" dirty="0" smtClean="0">
                <a:solidFill>
                  <a:schemeClr val="tx1"/>
                </a:solidFill>
                <a:ea typeface="宋体" panose="02010600030101010101" pitchFamily="2" charset="-122"/>
              </a:rPr>
              <a:t>定义了许多标准异常类，它们都是系统类库中的</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Exception</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类</a:t>
            </a:r>
            <a:r>
              <a:rPr lang="zh-CN" altLang="en-US" sz="2800" dirty="0" smtClean="0">
                <a:solidFill>
                  <a:schemeClr val="tx1"/>
                </a:solidFill>
                <a:ea typeface="宋体" panose="02010600030101010101" pitchFamily="2" charset="-122"/>
              </a:rPr>
              <a:t>的</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子类</a:t>
            </a:r>
            <a:r>
              <a:rPr lang="zh-CN" altLang="en-US" sz="2800" dirty="0" smtClean="0">
                <a:solidFill>
                  <a:schemeClr val="tx1"/>
                </a:solidFill>
                <a:ea typeface="宋体" panose="02010600030101010101" pitchFamily="2" charset="-122"/>
              </a:rPr>
              <a:t>，它们分布在</a:t>
            </a:r>
            <a:r>
              <a:rPr lang="en-US" altLang="zh-CN" sz="2800" dirty="0" err="1" smtClean="0">
                <a:solidFill>
                  <a:schemeClr val="tx1"/>
                </a:solidFill>
                <a:ea typeface="宋体" panose="02010600030101010101" pitchFamily="2" charset="-122"/>
              </a:rPr>
              <a:t>java.lang</a:t>
            </a:r>
            <a:r>
              <a:rPr lang="zh-CN" altLang="en-US" sz="2800" dirty="0" smtClean="0">
                <a:solidFill>
                  <a:schemeClr val="tx1"/>
                </a:solidFill>
                <a:ea typeface="宋体" panose="02010600030101010101" pitchFamily="2" charset="-122"/>
              </a:rPr>
              <a:t>、</a:t>
            </a:r>
            <a:r>
              <a:rPr lang="en-US" altLang="zh-CN" sz="2800" dirty="0" smtClean="0">
                <a:solidFill>
                  <a:schemeClr val="tx1"/>
                </a:solidFill>
                <a:ea typeface="宋体" panose="02010600030101010101" pitchFamily="2" charset="-122"/>
              </a:rPr>
              <a:t>java.io</a:t>
            </a:r>
            <a:r>
              <a:rPr lang="zh-CN" altLang="en-US" sz="2800" dirty="0" smtClean="0">
                <a:solidFill>
                  <a:schemeClr val="tx1"/>
                </a:solidFill>
                <a:ea typeface="宋体" panose="02010600030101010101" pitchFamily="2" charset="-122"/>
              </a:rPr>
              <a:t>、  </a:t>
            </a:r>
            <a:r>
              <a:rPr lang="en-US" altLang="zh-CN" sz="2800" dirty="0" err="1" smtClean="0">
                <a:solidFill>
                  <a:schemeClr val="tx1"/>
                </a:solidFill>
                <a:ea typeface="宋体" panose="02010600030101010101" pitchFamily="2" charset="-122"/>
              </a:rPr>
              <a:t>java.util</a:t>
            </a:r>
            <a:r>
              <a:rPr lang="zh-CN" altLang="en-US" sz="2800" dirty="0" smtClean="0">
                <a:solidFill>
                  <a:schemeClr val="tx1"/>
                </a:solidFill>
                <a:ea typeface="宋体" panose="02010600030101010101" pitchFamily="2" charset="-122"/>
              </a:rPr>
              <a:t>和</a:t>
            </a:r>
            <a:r>
              <a:rPr lang="en-US" altLang="zh-CN" sz="2800" dirty="0" smtClean="0">
                <a:solidFill>
                  <a:schemeClr val="tx1"/>
                </a:solidFill>
                <a:ea typeface="宋体" panose="02010600030101010101" pitchFamily="2" charset="-122"/>
              </a:rPr>
              <a:t>java.net</a:t>
            </a:r>
            <a:r>
              <a:rPr lang="zh-CN" altLang="en-US" sz="2800" dirty="0" smtClean="0">
                <a:solidFill>
                  <a:schemeClr val="tx1"/>
                </a:solidFill>
                <a:ea typeface="宋体" panose="02010600030101010101" pitchFamily="2" charset="-122"/>
              </a:rPr>
              <a:t>包中，各个异常类采用</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继承</a:t>
            </a:r>
            <a:r>
              <a:rPr lang="zh-CN" altLang="en-US" sz="2800" dirty="0" smtClean="0">
                <a:solidFill>
                  <a:schemeClr val="tx1"/>
                </a:solidFill>
                <a:ea typeface="宋体" panose="02010600030101010101" pitchFamily="2" charset="-122"/>
              </a:rPr>
              <a:t>的方式进行组织。</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
        <p:nvSpPr>
          <p:cNvPr id="9" name="Rectangle 77"/>
          <p:cNvSpPr>
            <a:spLocks noChangeArrowheads="1"/>
          </p:cNvSpPr>
          <p:nvPr/>
        </p:nvSpPr>
        <p:spPr bwMode="auto">
          <a:xfrm>
            <a:off x="1138747" y="5148000"/>
            <a:ext cx="7400357" cy="5325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nSpc>
                <a:spcPct val="110000"/>
              </a:lnSpc>
              <a:spcBef>
                <a:spcPct val="0"/>
              </a:spcBef>
              <a:buSzTx/>
              <a:buFont typeface="Wingdings" pitchFamily="2" charset="2"/>
              <a:buChar char="p"/>
            </a:pPr>
            <a:r>
              <a:rPr lang="zh-CN" altLang="en-US" sz="2800" dirty="0" smtClean="0">
                <a:solidFill>
                  <a:srgbClr val="000000"/>
                </a:solidFill>
                <a:ea typeface="宋体" panose="02010600030101010101" pitchFamily="2" charset="-122"/>
              </a:rPr>
              <a:t>异常类的层次结构图如下图所示：</a:t>
            </a:r>
            <a:endPar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endParaRPr>
          </a:p>
        </p:txBody>
      </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5" grpId="0"/>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19"/>
          <p:cNvGrpSpPr>
            <a:grpSpLocks/>
          </p:cNvGrpSpPr>
          <p:nvPr/>
        </p:nvGrpSpPr>
        <p:grpSpPr bwMode="auto">
          <a:xfrm>
            <a:off x="821705" y="1538841"/>
            <a:ext cx="8083756" cy="4087818"/>
            <a:chOff x="111" y="0"/>
            <a:chExt cx="5640" cy="2910"/>
          </a:xfrm>
        </p:grpSpPr>
        <p:sp>
          <p:nvSpPr>
            <p:cNvPr id="30" name="Text Box 20"/>
            <p:cNvSpPr txBox="1">
              <a:spLocks noChangeArrowheads="1"/>
            </p:cNvSpPr>
            <p:nvPr/>
          </p:nvSpPr>
          <p:spPr bwMode="auto">
            <a:xfrm>
              <a:off x="2132" y="0"/>
              <a:ext cx="1407" cy="306"/>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Throwable</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31" name="Text Box 21"/>
            <p:cNvSpPr txBox="1">
              <a:spLocks noChangeArrowheads="1"/>
            </p:cNvSpPr>
            <p:nvPr/>
          </p:nvSpPr>
          <p:spPr bwMode="auto">
            <a:xfrm>
              <a:off x="862" y="498"/>
              <a:ext cx="999" cy="311"/>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Error</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32" name="Text Box 22"/>
            <p:cNvSpPr txBox="1">
              <a:spLocks noChangeArrowheads="1"/>
            </p:cNvSpPr>
            <p:nvPr/>
          </p:nvSpPr>
          <p:spPr bwMode="auto">
            <a:xfrm>
              <a:off x="2677" y="453"/>
              <a:ext cx="1339" cy="317"/>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33" name="Text Box 23"/>
            <p:cNvSpPr txBox="1">
              <a:spLocks noChangeArrowheads="1"/>
            </p:cNvSpPr>
            <p:nvPr/>
          </p:nvSpPr>
          <p:spPr bwMode="auto">
            <a:xfrm>
              <a:off x="3085" y="997"/>
              <a:ext cx="771" cy="288"/>
            </a:xfrm>
            <a:prstGeom prst="rect">
              <a:avLst/>
            </a:prstGeom>
            <a:noFill/>
            <a:ln w="9525">
              <a:noFill/>
              <a:miter lim="800000"/>
              <a:headEnd/>
              <a:tailEnd/>
            </a:ln>
          </p:spPr>
          <p:txBody>
            <a:bodyPr lIns="51435" tIns="25718" rIns="51435" bIns="25718"/>
            <a:lstStyle/>
            <a:p>
              <a:pPr marL="0" marR="0" lvl="0" indent="0" defTabSz="514350" eaLnBrk="1" fontAlgn="auto" latinLnBrk="0" hangingPunct="1">
                <a:lnSpc>
                  <a:spcPct val="100000"/>
                </a:lnSpc>
                <a:spcBef>
                  <a:spcPts val="0"/>
                </a:spcBef>
                <a:spcAft>
                  <a:spcPts val="0"/>
                </a:spcAft>
                <a:buClrTx/>
                <a:buSzTx/>
                <a:buFontTx/>
                <a:buNone/>
                <a:tabLst/>
                <a:defRPr/>
              </a:pPr>
              <a:r>
                <a:rPr kumimoji="0" lang="zh-CN" altLang="en-US" sz="1000" b="1" i="0" u="none" strike="noStrike" kern="0" cap="none" spc="0" normalizeH="0" baseline="0" noProof="0" smtClean="0">
                  <a:ln>
                    <a:noFill/>
                  </a:ln>
                  <a:solidFill>
                    <a:srgbClr val="333399"/>
                  </a:solidFill>
                  <a:effectLst/>
                  <a:uLnTx/>
                  <a:uFillTx/>
                  <a:latin typeface="微软雅黑" pitchFamily="34" charset="-122"/>
                  <a:ea typeface="微软雅黑" pitchFamily="34" charset="-122"/>
                </a:rPr>
                <a:t> </a:t>
              </a:r>
              <a:r>
                <a:rPr kumimoji="0" lang="en-US" altLang="zh-CN" sz="1000" b="1" i="0" u="none" strike="noStrike" kern="0" cap="none" spc="0" normalizeH="0" baseline="0" noProof="0" smtClean="0">
                  <a:ln>
                    <a:noFill/>
                  </a:ln>
                  <a:solidFill>
                    <a:srgbClr val="333399"/>
                  </a:solidFill>
                  <a:effectLst/>
                  <a:uLnTx/>
                  <a:uFillTx/>
                  <a:latin typeface="微软雅黑" pitchFamily="34" charset="-122"/>
                  <a:ea typeface="微软雅黑" pitchFamily="34" charset="-122"/>
                </a:rPr>
                <a:t>……</a:t>
              </a:r>
              <a:endParaRPr kumimoji="0" lang="zh-CN" altLang="en-US" sz="1000" b="0" i="0" u="none" strike="noStrike" kern="0" cap="none" spc="0" normalizeH="0" baseline="0" noProof="0" smtClean="0">
                <a:ln>
                  <a:noFill/>
                </a:ln>
                <a:solidFill>
                  <a:srgbClr val="333399"/>
                </a:solidFill>
                <a:effectLst/>
                <a:uLnTx/>
                <a:uFillTx/>
                <a:latin typeface="微软雅黑" pitchFamily="34" charset="-122"/>
                <a:ea typeface="微软雅黑" pitchFamily="34" charset="-122"/>
              </a:endParaRPr>
            </a:p>
          </p:txBody>
        </p:sp>
        <p:sp>
          <p:nvSpPr>
            <p:cNvPr id="34" name="Line 24"/>
            <p:cNvSpPr>
              <a:spLocks noChangeShapeType="1"/>
            </p:cNvSpPr>
            <p:nvPr/>
          </p:nvSpPr>
          <p:spPr bwMode="auto">
            <a:xfrm flipH="1">
              <a:off x="1497" y="317"/>
              <a:ext cx="1043" cy="136"/>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5" name="Line 25"/>
            <p:cNvSpPr>
              <a:spLocks noChangeShapeType="1"/>
            </p:cNvSpPr>
            <p:nvPr/>
          </p:nvSpPr>
          <p:spPr bwMode="auto">
            <a:xfrm>
              <a:off x="2859" y="317"/>
              <a:ext cx="725" cy="136"/>
            </a:xfrm>
            <a:prstGeom prst="line">
              <a:avLst/>
            </a:prstGeom>
            <a:noFill/>
            <a:ln w="38100">
              <a:solidFill>
                <a:srgbClr val="000000"/>
              </a:solidFill>
              <a:round/>
              <a:headEnd/>
              <a:tailEnd type="triangle" w="med" len="med"/>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6" name="Line 26"/>
            <p:cNvSpPr>
              <a:spLocks noChangeShapeType="1"/>
            </p:cNvSpPr>
            <p:nvPr/>
          </p:nvSpPr>
          <p:spPr bwMode="auto">
            <a:xfrm flipH="1">
              <a:off x="1724" y="771"/>
              <a:ext cx="1406" cy="181"/>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7" name="Line 27"/>
            <p:cNvSpPr>
              <a:spLocks noChangeShapeType="1"/>
            </p:cNvSpPr>
            <p:nvPr/>
          </p:nvSpPr>
          <p:spPr bwMode="auto">
            <a:xfrm>
              <a:off x="3674" y="771"/>
              <a:ext cx="771" cy="181"/>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8" name="Text Box 28"/>
            <p:cNvSpPr txBox="1">
              <a:spLocks noChangeArrowheads="1"/>
            </p:cNvSpPr>
            <p:nvPr/>
          </p:nvSpPr>
          <p:spPr bwMode="auto">
            <a:xfrm>
              <a:off x="818" y="997"/>
              <a:ext cx="2177" cy="272"/>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RuntimeException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39" name="Line 29"/>
            <p:cNvSpPr>
              <a:spLocks noChangeShapeType="1"/>
            </p:cNvSpPr>
            <p:nvPr/>
          </p:nvSpPr>
          <p:spPr bwMode="auto">
            <a:xfrm flipH="1">
              <a:off x="1769" y="1270"/>
              <a:ext cx="0" cy="181"/>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0" name="Text Box 30"/>
            <p:cNvSpPr txBox="1">
              <a:spLocks noChangeArrowheads="1"/>
            </p:cNvSpPr>
            <p:nvPr/>
          </p:nvSpPr>
          <p:spPr bwMode="auto">
            <a:xfrm>
              <a:off x="111" y="1451"/>
              <a:ext cx="3153" cy="1043"/>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ArithmeticException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p>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IndexOutofBoundException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p>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ArrayIndexOutofBoundsException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p>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41" name="Text Box 31"/>
            <p:cNvSpPr txBox="1">
              <a:spLocks noChangeArrowheads="1"/>
            </p:cNvSpPr>
            <p:nvPr/>
          </p:nvSpPr>
          <p:spPr bwMode="auto">
            <a:xfrm>
              <a:off x="3946" y="952"/>
              <a:ext cx="1543" cy="272"/>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algn="ctr"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IoException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42" name="Line 32"/>
            <p:cNvSpPr>
              <a:spLocks noChangeShapeType="1"/>
            </p:cNvSpPr>
            <p:nvPr/>
          </p:nvSpPr>
          <p:spPr bwMode="auto">
            <a:xfrm>
              <a:off x="4672" y="1224"/>
              <a:ext cx="0" cy="227"/>
            </a:xfrm>
            <a:prstGeom prst="line">
              <a:avLst/>
            </a:prstGeom>
            <a:noFill/>
            <a:ln w="38100">
              <a:solidFill>
                <a:srgbClr val="000000"/>
              </a:solidFill>
              <a:round/>
              <a:headEnd/>
              <a:tailEnd type="triangle" w="sm" len="sm"/>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43" name="Text Box 33"/>
            <p:cNvSpPr txBox="1">
              <a:spLocks noChangeArrowheads="1"/>
            </p:cNvSpPr>
            <p:nvPr/>
          </p:nvSpPr>
          <p:spPr bwMode="auto">
            <a:xfrm>
              <a:off x="3347" y="1451"/>
              <a:ext cx="2404" cy="771"/>
            </a:xfrm>
            <a:prstGeom prst="rect">
              <a:avLst/>
            </a:prstGeom>
            <a:solidFill>
              <a:srgbClr val="FFFFCC"/>
            </a:solidFill>
            <a:ln w="38100">
              <a:solidFill>
                <a:srgbClr val="000000"/>
              </a:solidFill>
              <a:miter lim="800000"/>
              <a:headEnd/>
              <a:tailEnd/>
            </a:ln>
          </p:spPr>
          <p:txBody>
            <a:bodyPr lIns="51435" tIns="25718" rIns="51435" bIns="25718"/>
            <a:lstStyle/>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FileNotFoundException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p>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err="1" smtClean="0">
                  <a:ln>
                    <a:noFill/>
                  </a:ln>
                  <a:solidFill>
                    <a:srgbClr val="333399"/>
                  </a:solidFill>
                  <a:effectLst/>
                  <a:uLnTx/>
                  <a:uFillTx/>
                  <a:latin typeface="微软雅黑" pitchFamily="34" charset="-122"/>
                  <a:ea typeface="微软雅黑" pitchFamily="34" charset="-122"/>
                </a:rPr>
                <a:t>EOFException</a:t>
              </a:r>
              <a:r>
                <a:rPr kumimoji="0" lang="zh-CN" altLang="en-US"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类</a:t>
              </a:r>
            </a:p>
            <a:p>
              <a:pPr marL="0" marR="0" lvl="0" indent="0" defTabSz="51435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rPr>
                <a:t>……</a:t>
              </a:r>
              <a:endParaRPr kumimoji="0" lang="zh-CN" altLang="en-US" sz="2000" b="0" i="0" u="none" strike="noStrike" kern="0" cap="none" spc="0" normalizeH="0" baseline="0" noProof="0" dirty="0" smtClean="0">
                <a:ln>
                  <a:noFill/>
                </a:ln>
                <a:solidFill>
                  <a:srgbClr val="333399"/>
                </a:solidFill>
                <a:effectLst/>
                <a:uLnTx/>
                <a:uFillTx/>
                <a:latin typeface="微软雅黑" pitchFamily="34" charset="-122"/>
                <a:ea typeface="微软雅黑" pitchFamily="34" charset="-122"/>
              </a:endParaRPr>
            </a:p>
          </p:txBody>
        </p:sp>
        <p:sp>
          <p:nvSpPr>
            <p:cNvPr id="44" name="AutoShape 34"/>
            <p:cNvSpPr>
              <a:spLocks noChangeArrowheads="1"/>
            </p:cNvSpPr>
            <p:nvPr/>
          </p:nvSpPr>
          <p:spPr bwMode="auto">
            <a:xfrm>
              <a:off x="544" y="2627"/>
              <a:ext cx="1723" cy="283"/>
            </a:xfrm>
            <a:prstGeom prst="wedgeRoundRectCallout">
              <a:avLst>
                <a:gd name="adj1" fmla="val 375"/>
                <a:gd name="adj2" fmla="val -86782"/>
                <a:gd name="adj3" fmla="val 16667"/>
              </a:avLst>
            </a:prstGeom>
            <a:solidFill>
              <a:srgbClr val="004080"/>
            </a:solidFill>
            <a:ln w="9525">
              <a:noFill/>
              <a:miter lim="800000"/>
              <a:headEnd/>
              <a:tailEnd/>
            </a:ln>
          </p:spPr>
          <p:txBody>
            <a:bodyPr lIns="51435" tIns="25718" rIns="51435" bIns="25718">
              <a:spAutoFit/>
            </a:bodyPr>
            <a:lstStyle/>
            <a:p>
              <a:pPr marL="0" marR="0" lvl="0" indent="0" defTabSz="51435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在</a:t>
              </a:r>
              <a:r>
                <a:rPr kumimoji="0" lang="en-US" altLang="zh-CN" sz="2000" b="1" i="0" u="none" strike="noStrike" kern="0" cap="none" spc="0" normalizeH="0" baseline="0" noProof="0" dirty="0" err="1" smtClean="0">
                  <a:ln>
                    <a:noFill/>
                  </a:ln>
                  <a:solidFill>
                    <a:srgbClr val="FFFFFF"/>
                  </a:solidFill>
                  <a:effectLst/>
                  <a:uLnTx/>
                  <a:uFillTx/>
                  <a:latin typeface="微软雅黑" pitchFamily="34" charset="-122"/>
                  <a:ea typeface="微软雅黑" pitchFamily="34" charset="-122"/>
                </a:rPr>
                <a:t>Java.lang</a:t>
              </a:r>
              <a:r>
                <a:rPr kumimoji="0" lang="zh-CN" altLang="en-US" sz="20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包</a:t>
              </a:r>
              <a:endParaRPr kumimoji="0" lang="zh-CN" altLang="en-US" sz="20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sp>
          <p:nvSpPr>
            <p:cNvPr id="45" name="AutoShape 35"/>
            <p:cNvSpPr>
              <a:spLocks noChangeArrowheads="1"/>
            </p:cNvSpPr>
            <p:nvPr/>
          </p:nvSpPr>
          <p:spPr bwMode="auto">
            <a:xfrm>
              <a:off x="3629" y="2538"/>
              <a:ext cx="1724" cy="283"/>
            </a:xfrm>
            <a:prstGeom prst="wedgeRoundRectCallout">
              <a:avLst>
                <a:gd name="adj1" fmla="val 1884"/>
                <a:gd name="adj2" fmla="val -137356"/>
                <a:gd name="adj3" fmla="val 16667"/>
              </a:avLst>
            </a:prstGeom>
            <a:solidFill>
              <a:srgbClr val="004080"/>
            </a:solidFill>
            <a:ln w="9525">
              <a:noFill/>
              <a:miter lim="800000"/>
              <a:headEnd/>
              <a:tailEnd/>
            </a:ln>
          </p:spPr>
          <p:txBody>
            <a:bodyPr lIns="51435" tIns="25718" rIns="51435" bIns="25718">
              <a:spAutoFit/>
            </a:bodyPr>
            <a:lstStyle/>
            <a:p>
              <a:pPr marL="0" marR="0" lvl="0" indent="0" defTabSz="514350" eaLnBrk="1" fontAlgn="auto" latinLnBrk="0" hangingPunct="1">
                <a:lnSpc>
                  <a:spcPct val="100000"/>
                </a:lnSpc>
                <a:spcBef>
                  <a:spcPts val="0"/>
                </a:spcBef>
                <a:spcAft>
                  <a:spcPts val="0"/>
                </a:spcAft>
                <a:buClrTx/>
                <a:buSzTx/>
                <a:buFontTx/>
                <a:buNone/>
                <a:tabLst/>
                <a:defRPr/>
              </a:pPr>
              <a:r>
                <a:rPr kumimoji="0" lang="zh-CN" altLang="en-US" sz="20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在</a:t>
              </a:r>
              <a:r>
                <a:rPr kumimoji="0" lang="en-US" altLang="zh-CN" sz="20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Java.io</a:t>
              </a:r>
              <a:r>
                <a:rPr kumimoji="0" lang="zh-CN" altLang="en-US" sz="2000" b="1" i="0" u="none" strike="noStrike" kern="0" cap="none" spc="0" normalizeH="0" baseline="0" noProof="0" dirty="0" smtClean="0">
                  <a:ln>
                    <a:noFill/>
                  </a:ln>
                  <a:solidFill>
                    <a:srgbClr val="FFFFFF"/>
                  </a:solidFill>
                  <a:effectLst/>
                  <a:uLnTx/>
                  <a:uFillTx/>
                  <a:latin typeface="微软雅黑" pitchFamily="34" charset="-122"/>
                  <a:ea typeface="微软雅黑" pitchFamily="34" charset="-122"/>
                </a:rPr>
                <a:t>包</a:t>
              </a:r>
              <a:endParaRPr kumimoji="0" lang="zh-CN" altLang="en-US" sz="2000" b="0" i="0" u="none" strike="noStrike" kern="0" cap="none" spc="0" normalizeH="0" baseline="0" noProof="0" dirty="0" smtClean="0">
                <a:ln>
                  <a:noFill/>
                </a:ln>
                <a:solidFill>
                  <a:sysClr val="windowText" lastClr="000000"/>
                </a:solidFill>
                <a:effectLst/>
                <a:uLnTx/>
                <a:uFillTx/>
                <a:latin typeface="微软雅黑" pitchFamily="34" charset="-122"/>
                <a:ea typeface="微软雅黑" pitchFamily="34" charset="-122"/>
              </a:endParaRPr>
            </a:p>
          </p:txBody>
        </p:sp>
      </p:grpSp>
      <p:sp>
        <p:nvSpPr>
          <p:cNvPr id="46" name="矩形 45"/>
          <p:cNvSpPr/>
          <p:nvPr/>
        </p:nvSpPr>
        <p:spPr>
          <a:xfrm>
            <a:off x="2694240" y="434872"/>
            <a:ext cx="4273927" cy="461665"/>
          </a:xfrm>
          <a:prstGeom prst="rect">
            <a:avLst/>
          </a:prstGeom>
        </p:spPr>
        <p:txBody>
          <a:bodyPr wrap="none">
            <a:spAutoFit/>
          </a:bodyPr>
          <a:lstStyle/>
          <a:p>
            <a:r>
              <a:rPr lang="en-US" altLang="zh-CN" sz="2400" dirty="0" smtClean="0"/>
              <a:t>Java</a:t>
            </a:r>
            <a:r>
              <a:rPr lang="zh-CN" altLang="en-US" sz="2400" dirty="0" smtClean="0"/>
              <a:t>中标准异常类的层次结构</a:t>
            </a:r>
            <a:endParaRPr lang="zh-CN" alt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9"/>
          <p:cNvSpPr txBox="1">
            <a:spLocks noChangeArrowheads="1"/>
          </p:cNvSpPr>
          <p:nvPr/>
        </p:nvSpPr>
        <p:spPr bwMode="auto">
          <a:xfrm>
            <a:off x="1096371" y="1111723"/>
            <a:ext cx="3316603" cy="5667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85000"/>
              <a:buFont typeface="Wingdings" panose="05000000000000000000" pitchFamily="2" charset="2"/>
              <a:buChar char="£"/>
              <a:defRPr sz="3200" b="1" kern="1200">
                <a:solidFill>
                  <a:schemeClr val="accent1"/>
                </a:solidFill>
                <a:latin typeface="+mn-lt"/>
                <a:ea typeface="+mn-ea"/>
                <a:cs typeface="+mn-cs"/>
              </a:defRPr>
            </a:lvl1pPr>
            <a:lvl2pPr marL="742950" indent="-285750" algn="l" rtl="0" eaLnBrk="0" fontAlgn="base" hangingPunct="0">
              <a:spcBef>
                <a:spcPct val="20000"/>
              </a:spcBef>
              <a:spcAft>
                <a:spcPct val="0"/>
              </a:spcAft>
              <a:buClr>
                <a:schemeClr val="hlink"/>
              </a:buClr>
              <a:buSzPct val="105000"/>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folHlink"/>
              </a:buClr>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85000"/>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85000"/>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Clr>
                <a:schemeClr val="accent2"/>
              </a:buClr>
              <a:buNone/>
            </a:pPr>
            <a:r>
              <a:rPr lang="en-US" altLang="zh-CN" dirty="0" smtClean="0">
                <a:ea typeface="宋体" panose="02010600030101010101" pitchFamily="2" charset="-122"/>
              </a:rPr>
              <a:t>2.</a:t>
            </a:r>
            <a:r>
              <a:rPr lang="zh-CN" altLang="en-US" dirty="0" smtClean="0">
                <a:ea typeface="宋体" panose="02010600030101010101" pitchFamily="2" charset="-122"/>
              </a:rPr>
              <a:t> </a:t>
            </a:r>
            <a:r>
              <a:rPr lang="en-US" altLang="zh-CN" dirty="0" err="1" smtClean="0">
                <a:ea typeface="宋体" panose="02010600030101010101" pitchFamily="2" charset="-122"/>
              </a:rPr>
              <a:t>Throwable</a:t>
            </a:r>
            <a:r>
              <a:rPr lang="zh-CN" altLang="en-US" dirty="0" smtClean="0">
                <a:ea typeface="宋体" panose="02010600030101010101" pitchFamily="2" charset="-122"/>
              </a:rPr>
              <a:t>类</a:t>
            </a:r>
          </a:p>
          <a:p>
            <a:pPr marL="0" indent="0" eaLnBrk="1" hangingPunct="1">
              <a:buClr>
                <a:schemeClr val="accent2"/>
              </a:buClr>
              <a:buNone/>
            </a:pPr>
            <a:endParaRPr lang="zh-CN" altLang="en-US" dirty="0" smtClean="0">
              <a:ea typeface="宋体" panose="02010600030101010101" pitchFamily="2" charset="-122"/>
            </a:endParaRPr>
          </a:p>
          <a:p>
            <a:pPr marL="0" indent="0" eaLnBrk="1" hangingPunct="1">
              <a:buClr>
                <a:schemeClr val="accent2"/>
              </a:buClr>
              <a:buNone/>
            </a:pPr>
            <a:endParaRPr lang="zh-CN" altLang="en-US" dirty="0" smtClean="0">
              <a:ea typeface="宋体" panose="02010600030101010101" pitchFamily="2" charset="-122"/>
            </a:endParaRPr>
          </a:p>
        </p:txBody>
      </p:sp>
      <p:sp>
        <p:nvSpPr>
          <p:cNvPr id="13" name="Rectangle 3"/>
          <p:cNvSpPr txBox="1">
            <a:spLocks noChangeArrowheads="1"/>
          </p:cNvSpPr>
          <p:nvPr/>
        </p:nvSpPr>
        <p:spPr bwMode="auto">
          <a:xfrm>
            <a:off x="759124" y="4826270"/>
            <a:ext cx="9558068" cy="2238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85000"/>
              <a:buFont typeface="Wingdings" panose="05000000000000000000" pitchFamily="2" charset="2"/>
              <a:buNone/>
              <a:tabLst/>
              <a:defRPr/>
            </a:pPr>
            <a:endParaRPr kumimoji="0" lang="en-US" altLang="zh-CN" sz="2800" b="1" i="0" u="none" strike="noStrike" kern="1200" cap="none" spc="0" normalizeH="0" baseline="0" noProof="0" dirty="0" smtClean="0">
              <a:ln>
                <a:noFill/>
              </a:ln>
              <a:solidFill>
                <a:schemeClr val="accent1"/>
              </a:solidFill>
              <a:effectLst/>
              <a:uLnTx/>
              <a:uFillTx/>
              <a:latin typeface="+mn-lt"/>
              <a:ea typeface="+mn-ea"/>
              <a:cs typeface="+mn-cs"/>
            </a:endParaRPr>
          </a:p>
        </p:txBody>
      </p:sp>
      <p:grpSp>
        <p:nvGrpSpPr>
          <p:cNvPr id="11" name="组合 19">
            <a:extLst>
              <a:ext uri="{FF2B5EF4-FFF2-40B4-BE49-F238E27FC236}">
                <a16:creationId xmlns:a16="http://schemas.microsoft.com/office/drawing/2014/main" xmlns="" id="{F09C6B24-486E-4649-8504-BAD153CC1861}"/>
              </a:ext>
            </a:extLst>
          </p:cNvPr>
          <p:cNvGrpSpPr/>
          <p:nvPr/>
        </p:nvGrpSpPr>
        <p:grpSpPr>
          <a:xfrm>
            <a:off x="1240973" y="1525179"/>
            <a:ext cx="7229193" cy="2952578"/>
            <a:chOff x="1931888" y="3492500"/>
            <a:chExt cx="6496050" cy="5070611"/>
          </a:xfrm>
        </p:grpSpPr>
        <p:grpSp>
          <p:nvGrpSpPr>
            <p:cNvPr id="12" name="Group 73"/>
            <p:cNvGrpSpPr>
              <a:grpSpLocks/>
            </p:cNvGrpSpPr>
            <p:nvPr/>
          </p:nvGrpSpPr>
          <p:grpSpPr bwMode="auto">
            <a:xfrm>
              <a:off x="1931888" y="3492500"/>
              <a:ext cx="6496050" cy="4799770"/>
              <a:chOff x="657" y="1344"/>
              <a:chExt cx="2112" cy="3951"/>
            </a:xfrm>
          </p:grpSpPr>
          <p:sp>
            <p:nvSpPr>
              <p:cNvPr id="17" name="AutoShape 74"/>
              <p:cNvSpPr>
                <a:spLocks noChangeArrowheads="1"/>
              </p:cNvSpPr>
              <p:nvPr/>
            </p:nvSpPr>
            <p:spPr bwMode="gray">
              <a:xfrm>
                <a:off x="657" y="2135"/>
                <a:ext cx="2112" cy="3160"/>
              </a:xfrm>
              <a:prstGeom prst="roundRect">
                <a:avLst>
                  <a:gd name="adj" fmla="val 10347"/>
                </a:avLst>
              </a:prstGeom>
              <a:gradFill rotWithShape="1">
                <a:gsLst>
                  <a:gs pos="0">
                    <a:srgbClr val="CCECFF"/>
                  </a:gs>
                  <a:gs pos="100000">
                    <a:srgbClr val="FFFFFF"/>
                  </a:gs>
                </a:gsLst>
                <a:lin ang="18900000" scaled="1"/>
              </a:gradFill>
              <a:ln w="50800">
                <a:solidFill>
                  <a:srgbClr val="7099E2"/>
                </a:solidFill>
                <a:round/>
                <a:headEnd/>
                <a:tailEnd/>
              </a:ln>
              <a:effectLst>
                <a:outerShdw dist="107763" dir="2700000" algn="ctr" rotWithShape="0">
                  <a:srgbClr val="C0C0C0">
                    <a:alpha val="50000"/>
                  </a:srgbClr>
                </a:outerShdw>
              </a:effec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lgn="ctr" eaLnBrk="1" hangingPunct="1">
                  <a:spcBef>
                    <a:spcPct val="0"/>
                  </a:spcBef>
                  <a:buSzTx/>
                  <a:buFontTx/>
                  <a:buNone/>
                </a:pPr>
                <a:endParaRPr lang="zh-CN" altLang="en-US" sz="1800">
                  <a:solidFill>
                    <a:schemeClr val="tx1"/>
                  </a:solidFill>
                  <a:ea typeface="宋体" panose="02010600030101010101" pitchFamily="2" charset="-122"/>
                </a:endParaRPr>
              </a:p>
            </p:txBody>
          </p:sp>
          <p:sp>
            <p:nvSpPr>
              <p:cNvPr id="18" name="Freeform 76"/>
              <p:cNvSpPr>
                <a:spLocks/>
              </p:cNvSpPr>
              <p:nvPr/>
            </p:nvSpPr>
            <p:spPr bwMode="gray">
              <a:xfrm>
                <a:off x="2425" y="1344"/>
                <a:ext cx="233" cy="254"/>
              </a:xfrm>
              <a:custGeom>
                <a:avLst/>
                <a:gdLst>
                  <a:gd name="T0" fmla="*/ 67 w 267"/>
                  <a:gd name="T1" fmla="*/ 0 h 292"/>
                  <a:gd name="T2" fmla="*/ 81 w 267"/>
                  <a:gd name="T3" fmla="*/ 3 h 292"/>
                  <a:gd name="T4" fmla="*/ 93 w 267"/>
                  <a:gd name="T5" fmla="*/ 6 h 292"/>
                  <a:gd name="T6" fmla="*/ 106 w 267"/>
                  <a:gd name="T7" fmla="*/ 13 h 292"/>
                  <a:gd name="T8" fmla="*/ 116 w 267"/>
                  <a:gd name="T9" fmla="*/ 21 h 292"/>
                  <a:gd name="T10" fmla="*/ 124 w 267"/>
                  <a:gd name="T11" fmla="*/ 32 h 292"/>
                  <a:gd name="T12" fmla="*/ 129 w 267"/>
                  <a:gd name="T13" fmla="*/ 43 h 292"/>
                  <a:gd name="T14" fmla="*/ 134 w 267"/>
                  <a:gd name="T15" fmla="*/ 58 h 292"/>
                  <a:gd name="T16" fmla="*/ 134 w 267"/>
                  <a:gd name="T17" fmla="*/ 73 h 292"/>
                  <a:gd name="T18" fmla="*/ 134 w 267"/>
                  <a:gd name="T19" fmla="*/ 87 h 292"/>
                  <a:gd name="T20" fmla="*/ 129 w 267"/>
                  <a:gd name="T21" fmla="*/ 102 h 292"/>
                  <a:gd name="T22" fmla="*/ 124 w 267"/>
                  <a:gd name="T23" fmla="*/ 113 h 292"/>
                  <a:gd name="T24" fmla="*/ 116 w 267"/>
                  <a:gd name="T25" fmla="*/ 124 h 292"/>
                  <a:gd name="T26" fmla="*/ 106 w 267"/>
                  <a:gd name="T27" fmla="*/ 133 h 292"/>
                  <a:gd name="T28" fmla="*/ 93 w 267"/>
                  <a:gd name="T29" fmla="*/ 139 h 292"/>
                  <a:gd name="T30" fmla="*/ 81 w 267"/>
                  <a:gd name="T31" fmla="*/ 144 h 292"/>
                  <a:gd name="T32" fmla="*/ 67 w 267"/>
                  <a:gd name="T33" fmla="*/ 145 h 292"/>
                  <a:gd name="T34" fmla="*/ 52 w 267"/>
                  <a:gd name="T35" fmla="*/ 144 h 292"/>
                  <a:gd name="T36" fmla="*/ 38 w 267"/>
                  <a:gd name="T37" fmla="*/ 138 h 292"/>
                  <a:gd name="T38" fmla="*/ 26 w 267"/>
                  <a:gd name="T39" fmla="*/ 130 h 292"/>
                  <a:gd name="T40" fmla="*/ 15 w 267"/>
                  <a:gd name="T41" fmla="*/ 118 h 292"/>
                  <a:gd name="T42" fmla="*/ 7 w 267"/>
                  <a:gd name="T43" fmla="*/ 104 h 292"/>
                  <a:gd name="T44" fmla="*/ 3 w 267"/>
                  <a:gd name="T45" fmla="*/ 89 h 292"/>
                  <a:gd name="T46" fmla="*/ 0 w 267"/>
                  <a:gd name="T47" fmla="*/ 73 h 292"/>
                  <a:gd name="T48" fmla="*/ 3 w 267"/>
                  <a:gd name="T49" fmla="*/ 56 h 292"/>
                  <a:gd name="T50" fmla="*/ 7 w 267"/>
                  <a:gd name="T51" fmla="*/ 40 h 292"/>
                  <a:gd name="T52" fmla="*/ 15 w 267"/>
                  <a:gd name="T53" fmla="*/ 27 h 292"/>
                  <a:gd name="T54" fmla="*/ 26 w 267"/>
                  <a:gd name="T55" fmla="*/ 16 h 292"/>
                  <a:gd name="T56" fmla="*/ 38 w 267"/>
                  <a:gd name="T57" fmla="*/ 7 h 292"/>
                  <a:gd name="T58" fmla="*/ 52 w 267"/>
                  <a:gd name="T59" fmla="*/ 3 h 292"/>
                  <a:gd name="T60" fmla="*/ 67 w 267"/>
                  <a:gd name="T61" fmla="*/ 0 h 29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67" h="292">
                    <a:moveTo>
                      <a:pt x="133" y="0"/>
                    </a:moveTo>
                    <a:lnTo>
                      <a:pt x="161" y="3"/>
                    </a:lnTo>
                    <a:lnTo>
                      <a:pt x="186" y="12"/>
                    </a:lnTo>
                    <a:lnTo>
                      <a:pt x="209" y="25"/>
                    </a:lnTo>
                    <a:lnTo>
                      <a:pt x="228" y="42"/>
                    </a:lnTo>
                    <a:lnTo>
                      <a:pt x="245" y="64"/>
                    </a:lnTo>
                    <a:lnTo>
                      <a:pt x="257" y="88"/>
                    </a:lnTo>
                    <a:lnTo>
                      <a:pt x="265" y="116"/>
                    </a:lnTo>
                    <a:lnTo>
                      <a:pt x="267" y="146"/>
                    </a:lnTo>
                    <a:lnTo>
                      <a:pt x="265" y="175"/>
                    </a:lnTo>
                    <a:lnTo>
                      <a:pt x="257" y="203"/>
                    </a:lnTo>
                    <a:lnTo>
                      <a:pt x="245" y="227"/>
                    </a:lnTo>
                    <a:lnTo>
                      <a:pt x="228" y="249"/>
                    </a:lnTo>
                    <a:lnTo>
                      <a:pt x="209" y="267"/>
                    </a:lnTo>
                    <a:lnTo>
                      <a:pt x="186" y="281"/>
                    </a:lnTo>
                    <a:lnTo>
                      <a:pt x="161" y="289"/>
                    </a:lnTo>
                    <a:lnTo>
                      <a:pt x="133" y="292"/>
                    </a:lnTo>
                    <a:lnTo>
                      <a:pt x="103" y="288"/>
                    </a:lnTo>
                    <a:lnTo>
                      <a:pt x="75" y="277"/>
                    </a:lnTo>
                    <a:lnTo>
                      <a:pt x="51" y="260"/>
                    </a:lnTo>
                    <a:lnTo>
                      <a:pt x="29" y="237"/>
                    </a:lnTo>
                    <a:lnTo>
                      <a:pt x="13" y="210"/>
                    </a:lnTo>
                    <a:lnTo>
                      <a:pt x="4" y="178"/>
                    </a:lnTo>
                    <a:lnTo>
                      <a:pt x="0" y="146"/>
                    </a:lnTo>
                    <a:lnTo>
                      <a:pt x="4" y="113"/>
                    </a:lnTo>
                    <a:lnTo>
                      <a:pt x="13" y="81"/>
                    </a:lnTo>
                    <a:lnTo>
                      <a:pt x="29" y="54"/>
                    </a:lnTo>
                    <a:lnTo>
                      <a:pt x="51" y="32"/>
                    </a:lnTo>
                    <a:lnTo>
                      <a:pt x="75" y="14"/>
                    </a:lnTo>
                    <a:lnTo>
                      <a:pt x="103" y="3"/>
                    </a:lnTo>
                    <a:lnTo>
                      <a:pt x="133" y="0"/>
                    </a:lnTo>
                    <a:close/>
                  </a:path>
                </a:pathLst>
              </a:custGeom>
              <a:solidFill>
                <a:srgbClr val="7099E2"/>
              </a:solidFill>
              <a:ln>
                <a:noFill/>
              </a:ln>
              <a:effectLst>
                <a:outerShdw dist="91581" dir="3378596" algn="ctr" rotWithShape="0">
                  <a:srgbClr val="C0C0C0">
                    <a:alpha val="50000"/>
                  </a:srgbClr>
                </a:outerShdw>
              </a:effectLst>
              <a:extLst>
                <a:ext uri="{91240B29-F687-4F45-9708-019B960494DF}">
                  <a14:hiddenLine xmlns:a14="http://schemas.microsoft.com/office/drawing/2010/main" xmlns="" w="0">
                    <a:solidFill>
                      <a:srgbClr val="F7F161"/>
                    </a:solidFill>
                    <a:prstDash val="solid"/>
                    <a:round/>
                    <a:headEnd/>
                    <a:tailEnd/>
                  </a14:hiddenLine>
                </a:ext>
              </a:extLst>
            </p:spPr>
            <p:txBody>
              <a:bodyPr/>
              <a:lstStyle/>
              <a:p>
                <a:endParaRPr lang="zh-CN" altLang="en-US"/>
              </a:p>
            </p:txBody>
          </p:sp>
        </p:grpSp>
        <p:sp>
          <p:nvSpPr>
            <p:cNvPr id="16" name="Text Box 78"/>
            <p:cNvSpPr txBox="1">
              <a:spLocks noChangeArrowheads="1"/>
            </p:cNvSpPr>
            <p:nvPr/>
          </p:nvSpPr>
          <p:spPr bwMode="gray">
            <a:xfrm>
              <a:off x="2115293" y="4704621"/>
              <a:ext cx="6115937" cy="385849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a:spcBef>
                  <a:spcPct val="0"/>
                </a:spcBef>
                <a:buSzTx/>
                <a:buNone/>
              </a:pPr>
              <a:r>
                <a:rPr lang="zh-CN" altLang="en-US" sz="2800" dirty="0" smtClean="0">
                  <a:solidFill>
                    <a:srgbClr val="000000"/>
                  </a:solidFill>
                  <a:ea typeface="宋体" panose="02010600030101010101" pitchFamily="2" charset="-122"/>
                </a:rPr>
                <a:t>      该类属于</a:t>
              </a:r>
              <a:r>
                <a:rPr lang="en-US" altLang="zh-CN" sz="2800" dirty="0" err="1" smtClean="0">
                  <a:solidFill>
                    <a:srgbClr val="C00000"/>
                  </a:solidFill>
                  <a:effectLst>
                    <a:outerShdw blurRad="38100" dist="38100" dir="2700000" algn="tl">
                      <a:srgbClr val="000000">
                        <a:alpha val="43137"/>
                      </a:srgbClr>
                    </a:outerShdw>
                  </a:effectLst>
                  <a:ea typeface="宋体" panose="02010600030101010101" pitchFamily="2" charset="-122"/>
                </a:rPr>
                <a:t>Java.lang</a:t>
              </a:r>
              <a:r>
                <a:rPr lang="zh-CN" altLang="en-US" sz="2800" dirty="0" smtClean="0">
                  <a:solidFill>
                    <a:srgbClr val="000000"/>
                  </a:solidFill>
                  <a:ea typeface="宋体" panose="02010600030101010101" pitchFamily="2" charset="-122"/>
                </a:rPr>
                <a:t>包，是所有异常类的</a:t>
              </a:r>
              <a:r>
                <a:rPr lang="zh-CN" altLang="en-US" sz="2800" dirty="0" smtClean="0">
                  <a:solidFill>
                    <a:srgbClr val="C00000"/>
                  </a:solidFill>
                  <a:effectLst>
                    <a:outerShdw blurRad="38100" dist="38100" dir="2700000" algn="tl">
                      <a:srgbClr val="000000">
                        <a:alpha val="43137"/>
                      </a:srgbClr>
                    </a:outerShdw>
                  </a:effectLst>
                  <a:ea typeface="宋体" panose="02010600030101010101" pitchFamily="2" charset="-122"/>
                </a:rPr>
                <a:t>父类</a:t>
              </a:r>
              <a:r>
                <a:rPr lang="zh-CN" altLang="en-US" sz="2800" dirty="0" smtClean="0">
                  <a:solidFill>
                    <a:srgbClr val="000000"/>
                  </a:solidFill>
                  <a:ea typeface="宋体" panose="02010600030101010101" pitchFamily="2" charset="-122"/>
                </a:rPr>
                <a:t>。</a:t>
              </a:r>
              <a:endParaRPr lang="en-US" altLang="zh-CN" sz="2800" dirty="0" smtClean="0">
                <a:solidFill>
                  <a:srgbClr val="000000"/>
                </a:solidFill>
                <a:ea typeface="宋体" panose="02010600030101010101" pitchFamily="2" charset="-122"/>
              </a:endParaRPr>
            </a:p>
            <a:p>
              <a:pPr>
                <a:spcBef>
                  <a:spcPct val="0"/>
                </a:spcBef>
                <a:buSzTx/>
                <a:buNone/>
              </a:pPr>
              <a:r>
                <a:rPr lang="en-US" altLang="zh-CN" sz="2800" dirty="0" smtClean="0">
                  <a:solidFill>
                    <a:srgbClr val="000000"/>
                  </a:solidFill>
                  <a:ea typeface="宋体" panose="02010600030101010101" pitchFamily="2" charset="-122"/>
                </a:rPr>
                <a:t>     </a:t>
              </a:r>
              <a:r>
                <a:rPr lang="zh-CN" altLang="en-US" sz="2800" dirty="0" smtClean="0">
                  <a:solidFill>
                    <a:srgbClr val="000000"/>
                  </a:solidFill>
                  <a:ea typeface="宋体" panose="02010600030101010101" pitchFamily="2" charset="-122"/>
                </a:rPr>
                <a:t>在</a:t>
              </a:r>
              <a:r>
                <a:rPr lang="en-US" altLang="zh-CN" sz="2800" dirty="0" err="1" smtClean="0">
                  <a:solidFill>
                    <a:srgbClr val="000000"/>
                  </a:solidFill>
                  <a:ea typeface="宋体" panose="02010600030101010101" pitchFamily="2" charset="-122"/>
                </a:rPr>
                <a:t>Throwable</a:t>
              </a:r>
              <a:r>
                <a:rPr lang="en-US" altLang="zh-CN" sz="2800" dirty="0" smtClean="0">
                  <a:solidFill>
                    <a:srgbClr val="000000"/>
                  </a:solidFill>
                  <a:ea typeface="宋体" panose="02010600030101010101" pitchFamily="2" charset="-122"/>
                </a:rPr>
                <a:t>  </a:t>
              </a:r>
              <a:r>
                <a:rPr lang="zh-CN" altLang="en-US" sz="2800" dirty="0" smtClean="0">
                  <a:solidFill>
                    <a:srgbClr val="000000"/>
                  </a:solidFill>
                  <a:ea typeface="宋体" panose="02010600030101010101" pitchFamily="2" charset="-122"/>
                </a:rPr>
                <a:t>类中定义了描述</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异常发生的位置</a:t>
              </a:r>
              <a:r>
                <a:rPr lang="zh-CN" altLang="en-US" sz="2800" dirty="0" smtClean="0">
                  <a:solidFill>
                    <a:srgbClr val="000000"/>
                  </a:solidFill>
                  <a:ea typeface="宋体" panose="02010600030101010101" pitchFamily="2" charset="-122"/>
                </a:rPr>
                <a:t>和</a:t>
              </a:r>
              <a:r>
                <a:rPr lang="zh-CN" altLang="en-US" sz="2800" dirty="0" smtClean="0">
                  <a:solidFill>
                    <a:srgbClr val="0070C0"/>
                  </a:solidFill>
                  <a:effectLst>
                    <a:outerShdw blurRad="38100" dist="38100" dir="2700000" algn="tl">
                      <a:srgbClr val="000000">
                        <a:alpha val="43137"/>
                      </a:srgbClr>
                    </a:outerShdw>
                  </a:effectLst>
                  <a:ea typeface="宋体" panose="02010600030101010101" pitchFamily="2" charset="-122"/>
                </a:rPr>
                <a:t>所有异常类共同需要的内容</a:t>
              </a:r>
              <a:r>
                <a:rPr lang="zh-CN" altLang="en-US" sz="2800" dirty="0" smtClean="0">
                  <a:solidFill>
                    <a:srgbClr val="000000"/>
                  </a:solidFill>
                  <a:ea typeface="宋体" panose="02010600030101010101" pitchFamily="2" charset="-122"/>
                </a:rPr>
                <a:t>。</a:t>
              </a:r>
            </a:p>
            <a:p>
              <a:pPr>
                <a:spcBef>
                  <a:spcPct val="0"/>
                </a:spcBef>
                <a:buSzTx/>
                <a:buNone/>
              </a:pPr>
              <a:endParaRPr lang="zh-CN" altLang="en-US" sz="2800" dirty="0">
                <a:solidFill>
                  <a:srgbClr val="000000"/>
                </a:solidFill>
                <a:ea typeface="宋体" panose="02010600030101010101" pitchFamily="2" charset="-122"/>
              </a:endParaRPr>
            </a:p>
          </p:txBody>
        </p:sp>
      </p:grpSp>
    </p:spTree>
    <p:extLst>
      <p:ext uri="{BB962C8B-B14F-4D97-AF65-F5344CB8AC3E}">
        <p14:creationId xmlns:p14="http://schemas.microsoft.com/office/powerpoint/2010/main" xmlns="" val="211671783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61"/>
          <p:cNvGrpSpPr>
            <a:grpSpLocks/>
          </p:cNvGrpSpPr>
          <p:nvPr/>
        </p:nvGrpSpPr>
        <p:grpSpPr bwMode="auto">
          <a:xfrm>
            <a:off x="1199456" y="1106746"/>
            <a:ext cx="5135083" cy="684940"/>
            <a:chOff x="720" y="1407"/>
            <a:chExt cx="4084" cy="444"/>
          </a:xfrm>
        </p:grpSpPr>
        <p:sp>
          <p:nvSpPr>
            <p:cNvPr id="21" name="AutoShape 62"/>
            <p:cNvSpPr>
              <a:spLocks noChangeArrowheads="1"/>
            </p:cNvSpPr>
            <p:nvPr/>
          </p:nvSpPr>
          <p:spPr bwMode="gray">
            <a:xfrm>
              <a:off x="720" y="1407"/>
              <a:ext cx="4084" cy="444"/>
            </a:xfrm>
            <a:prstGeom prst="roundRect">
              <a:avLst>
                <a:gd name="adj" fmla="val 17509"/>
              </a:avLst>
            </a:prstGeom>
            <a:gradFill rotWithShape="1">
              <a:gsLst>
                <a:gs pos="0">
                  <a:schemeClr val="hlink"/>
                </a:gs>
                <a:gs pos="50000">
                  <a:schemeClr val="hlink">
                    <a:gamma/>
                    <a:shade val="92157"/>
                    <a:invGamma/>
                  </a:schemeClr>
                </a:gs>
                <a:gs pos="100000">
                  <a:schemeClr val="hlink"/>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None/>
                <a:defRPr/>
              </a:pPr>
              <a:r>
                <a:rPr lang="zh-CN" altLang="en-US" sz="2800" dirty="0" smtClean="0">
                  <a:solidFill>
                    <a:schemeClr val="bg1"/>
                  </a:solidFill>
                  <a:ea typeface="宋体" panose="02010600030101010101" pitchFamily="2" charset="-122"/>
                </a:rPr>
                <a:t>一、</a:t>
              </a:r>
              <a:r>
                <a:rPr lang="en-US" altLang="zh-CN" sz="2800" dirty="0" err="1" smtClean="0">
                  <a:solidFill>
                    <a:schemeClr val="bg1"/>
                  </a:solidFill>
                  <a:ea typeface="宋体" panose="02010600030101010101" pitchFamily="2" charset="-122"/>
                </a:rPr>
                <a:t>Throwable</a:t>
              </a:r>
              <a:r>
                <a:rPr lang="zh-CN" altLang="en-US" sz="2800" dirty="0" smtClean="0">
                  <a:solidFill>
                    <a:schemeClr val="bg1"/>
                  </a:solidFill>
                  <a:ea typeface="宋体" panose="02010600030101010101" pitchFamily="2" charset="-122"/>
                </a:rPr>
                <a:t>类的构造方法</a:t>
              </a:r>
            </a:p>
          </p:txBody>
        </p:sp>
        <p:grpSp>
          <p:nvGrpSpPr>
            <p:cNvPr id="4" name="Group 63"/>
            <p:cNvGrpSpPr>
              <a:grpSpLocks/>
            </p:cNvGrpSpPr>
            <p:nvPr/>
          </p:nvGrpSpPr>
          <p:grpSpPr bwMode="auto">
            <a:xfrm>
              <a:off x="730" y="1407"/>
              <a:ext cx="4043" cy="444"/>
              <a:chOff x="744" y="1407"/>
              <a:chExt cx="3988" cy="444"/>
            </a:xfrm>
          </p:grpSpPr>
          <p:sp>
            <p:nvSpPr>
              <p:cNvPr id="23" name="AutoShape 64"/>
              <p:cNvSpPr>
                <a:spLocks noChangeArrowheads="1"/>
              </p:cNvSpPr>
              <p:nvPr/>
            </p:nvSpPr>
            <p:spPr bwMode="gray">
              <a:xfrm>
                <a:off x="742" y="1736"/>
                <a:ext cx="3997" cy="115"/>
              </a:xfrm>
              <a:prstGeom prst="roundRect">
                <a:avLst>
                  <a:gd name="adj" fmla="val 50000"/>
                </a:avLst>
              </a:prstGeom>
              <a:gradFill rotWithShape="1">
                <a:gsLst>
                  <a:gs pos="0">
                    <a:schemeClr val="hlink">
                      <a:alpha val="0"/>
                    </a:schemeClr>
                  </a:gs>
                  <a:gs pos="100000">
                    <a:schemeClr val="hlink">
                      <a:gamma/>
                      <a:tint val="25490"/>
                      <a:invGamma/>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sp>
            <p:nvSpPr>
              <p:cNvPr id="24" name="AutoShape 65"/>
              <p:cNvSpPr>
                <a:spLocks noChangeArrowheads="1"/>
              </p:cNvSpPr>
              <p:nvPr/>
            </p:nvSpPr>
            <p:spPr bwMode="gray">
              <a:xfrm>
                <a:off x="742" y="1407"/>
                <a:ext cx="3997" cy="115"/>
              </a:xfrm>
              <a:prstGeom prst="roundRect">
                <a:avLst>
                  <a:gd name="adj" fmla="val 50000"/>
                </a:avLst>
              </a:prstGeom>
              <a:gradFill rotWithShape="1">
                <a:gsLst>
                  <a:gs pos="0">
                    <a:schemeClr val="hlink">
                      <a:gamma/>
                      <a:tint val="19216"/>
                      <a:invGamma/>
                    </a:schemeClr>
                  </a:gs>
                  <a:gs pos="100000">
                    <a:schemeClr val="hlink">
                      <a:alpha val="0"/>
                    </a:schemeClr>
                  </a:gs>
                </a:gsLst>
                <a:lin ang="540000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lgn="ctr">
                  <a:defRPr b="1">
                    <a:solidFill>
                      <a:schemeClr val="tx1"/>
                    </a:solidFill>
                    <a:latin typeface="Arial" panose="020B0604020202020204" pitchFamily="34" charset="0"/>
                  </a:defRPr>
                </a:lvl1pPr>
                <a:lvl2pPr marL="742950" indent="-285750" algn="ctr">
                  <a:defRPr b="1">
                    <a:solidFill>
                      <a:schemeClr val="tx1"/>
                    </a:solidFill>
                    <a:latin typeface="Arial" panose="020B0604020202020204" pitchFamily="34" charset="0"/>
                  </a:defRPr>
                </a:lvl2pPr>
                <a:lvl3pPr marL="1143000" indent="-228600" algn="ctr">
                  <a:defRPr b="1">
                    <a:solidFill>
                      <a:schemeClr val="tx1"/>
                    </a:solidFill>
                    <a:latin typeface="Arial" panose="020B0604020202020204" pitchFamily="34" charset="0"/>
                  </a:defRPr>
                </a:lvl3pPr>
                <a:lvl4pPr marL="1600200" indent="-228600" algn="ctr">
                  <a:defRPr b="1">
                    <a:solidFill>
                      <a:schemeClr val="tx1"/>
                    </a:solidFill>
                    <a:latin typeface="Arial" panose="020B0604020202020204" pitchFamily="34" charset="0"/>
                  </a:defRPr>
                </a:lvl4pPr>
                <a:lvl5pPr marL="2057400" indent="-228600" algn="ctr">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defRPr/>
                </a:pPr>
                <a:endParaRPr lang="zh-CN" altLang="en-US">
                  <a:ea typeface="宋体" panose="02010600030101010101" pitchFamily="2" charset="-122"/>
                </a:endParaRPr>
              </a:p>
            </p:txBody>
          </p:sp>
        </p:grpSp>
      </p:grpSp>
      <p:sp>
        <p:nvSpPr>
          <p:cNvPr id="2" name="矩形 1"/>
          <p:cNvSpPr>
            <a:spLocks noChangeArrowheads="1"/>
          </p:cNvSpPr>
          <p:nvPr/>
        </p:nvSpPr>
        <p:spPr bwMode="auto">
          <a:xfrm>
            <a:off x="1152000" y="1967999"/>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 </a:t>
            </a:r>
            <a:r>
              <a:rPr lang="en-US" altLang="zh-CN" sz="2800" dirty="0" err="1" smtClean="0">
                <a:solidFill>
                  <a:schemeClr val="tx1"/>
                </a:solidFill>
                <a:effectLst>
                  <a:outerShdw blurRad="38100" dist="38100" dir="2700000" algn="tl">
                    <a:srgbClr val="000000">
                      <a:alpha val="43137"/>
                    </a:srgbClr>
                  </a:outerShdw>
                </a:effectLst>
                <a:ea typeface="宋体" panose="02010600030101010101" pitchFamily="2" charset="-122"/>
              </a:rPr>
              <a:t>Throwable</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   )</a:t>
            </a:r>
          </a:p>
        </p:txBody>
      </p:sp>
      <p:sp>
        <p:nvSpPr>
          <p:cNvPr id="9" name="矩形 8"/>
          <p:cNvSpPr>
            <a:spLocks noChangeArrowheads="1"/>
          </p:cNvSpPr>
          <p:nvPr/>
        </p:nvSpPr>
        <p:spPr bwMode="auto">
          <a:xfrm>
            <a:off x="1231513" y="4824000"/>
            <a:ext cx="7458157"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Ø"/>
            </a:pPr>
            <a:r>
              <a:rPr lang="zh-CN" altLang="en-US" sz="2800" dirty="0" smtClean="0">
                <a:solidFill>
                  <a:schemeClr val="tx1"/>
                </a:solidFill>
                <a:ea typeface="宋体" panose="02010600030101010101" pitchFamily="2" charset="-122"/>
              </a:rPr>
              <a:t> 以</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message</a:t>
            </a:r>
            <a:r>
              <a:rPr lang="zh-CN" altLang="en-US" sz="2800" dirty="0" smtClean="0">
                <a:solidFill>
                  <a:schemeClr val="tx1"/>
                </a:solidFill>
                <a:ea typeface="宋体" panose="02010600030101010101" pitchFamily="2" charset="-122"/>
              </a:rPr>
              <a:t>的内容作为错误信息串创建</a:t>
            </a:r>
            <a:r>
              <a:rPr lang="en-US" altLang="zh-CN" sz="2800" dirty="0" err="1" smtClean="0">
                <a:solidFill>
                  <a:schemeClr val="tx1"/>
                </a:solidFill>
                <a:ea typeface="宋体" panose="02010600030101010101" pitchFamily="2" charset="-122"/>
              </a:rPr>
              <a:t>Throwable</a:t>
            </a:r>
            <a:r>
              <a:rPr lang="zh-CN" altLang="en-US" sz="2800" dirty="0" smtClean="0">
                <a:solidFill>
                  <a:schemeClr val="tx1"/>
                </a:solidFill>
                <a:ea typeface="宋体" panose="02010600030101010101" pitchFamily="2" charset="-122"/>
              </a:rPr>
              <a:t>对象，同时调用该对象的另一方法</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fillInStackTrace</a:t>
            </a:r>
            <a:r>
              <a:rPr lang="zh-CN" altLang="en-US" sz="2800" dirty="0" smtClean="0">
                <a:solidFill>
                  <a:schemeClr val="tx1"/>
                </a:solidFill>
                <a:ea typeface="宋体" panose="02010600030101010101" pitchFamily="2" charset="-122"/>
              </a:rPr>
              <a:t>。</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2" name="矩形 11"/>
          <p:cNvSpPr>
            <a:spLocks noChangeArrowheads="1"/>
          </p:cNvSpPr>
          <p:nvPr/>
        </p:nvSpPr>
        <p:spPr bwMode="auto">
          <a:xfrm>
            <a:off x="1277897" y="2556000"/>
            <a:ext cx="7448661"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Ø"/>
            </a:pPr>
            <a:r>
              <a:rPr lang="zh-CN" altLang="en-US" sz="2800" dirty="0" smtClean="0">
                <a:solidFill>
                  <a:schemeClr val="tx1"/>
                </a:solidFill>
                <a:ea typeface="宋体" panose="02010600030101010101" pitchFamily="2" charset="-122"/>
              </a:rPr>
              <a:t> 以</a:t>
            </a:r>
            <a:r>
              <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rPr>
              <a:t>null</a:t>
            </a:r>
            <a:r>
              <a:rPr lang="zh-CN" altLang="en-US" sz="2800" dirty="0" smtClean="0">
                <a:solidFill>
                  <a:schemeClr val="tx1"/>
                </a:solidFill>
                <a:ea typeface="宋体" panose="02010600030101010101" pitchFamily="2" charset="-122"/>
              </a:rPr>
              <a:t>作为错误信息串内容创建</a:t>
            </a:r>
            <a:r>
              <a:rPr lang="en-US" altLang="zh-CN" sz="2800" dirty="0" err="1" smtClean="0">
                <a:solidFill>
                  <a:schemeClr val="tx1"/>
                </a:solidFill>
                <a:ea typeface="宋体" panose="02010600030101010101" pitchFamily="2" charset="-122"/>
              </a:rPr>
              <a:t>Throwable</a:t>
            </a:r>
            <a:r>
              <a:rPr lang="zh-CN" altLang="en-US" sz="2800" dirty="0" smtClean="0">
                <a:solidFill>
                  <a:schemeClr val="tx1"/>
                </a:solidFill>
                <a:ea typeface="宋体" panose="02010600030101010101" pitchFamily="2" charset="-122"/>
              </a:rPr>
              <a:t>对象，同时调用该对象的另一方法</a:t>
            </a:r>
            <a:r>
              <a:rPr lang="en-US" altLang="zh-CN" sz="2800" dirty="0" err="1" smtClean="0">
                <a:solidFill>
                  <a:srgbClr val="0070C0"/>
                </a:solidFill>
                <a:effectLst>
                  <a:outerShdw blurRad="38100" dist="38100" dir="2700000" algn="tl">
                    <a:srgbClr val="000000">
                      <a:alpha val="43137"/>
                    </a:srgbClr>
                  </a:outerShdw>
                </a:effectLst>
                <a:ea typeface="宋体" panose="02010600030101010101" pitchFamily="2" charset="-122"/>
              </a:rPr>
              <a:t>fillInStackTrace</a:t>
            </a:r>
            <a:r>
              <a:rPr lang="zh-CN" altLang="en-US" sz="2800" dirty="0" smtClean="0">
                <a:solidFill>
                  <a:schemeClr val="tx1"/>
                </a:solidFill>
                <a:ea typeface="宋体" panose="02010600030101010101" pitchFamily="2" charset="-122"/>
              </a:rPr>
              <a:t>记录异常发生的位置。</a:t>
            </a:r>
            <a:endParaRPr lang="en-US" altLang="zh-CN" sz="2800" dirty="0" smtClean="0">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13" name="矩形 12"/>
          <p:cNvSpPr>
            <a:spLocks noChangeArrowheads="1"/>
          </p:cNvSpPr>
          <p:nvPr/>
        </p:nvSpPr>
        <p:spPr bwMode="auto">
          <a:xfrm>
            <a:off x="1152000" y="4212000"/>
            <a:ext cx="744866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spcBef>
                <a:spcPct val="20000"/>
              </a:spcBef>
              <a:buSzPct val="85000"/>
              <a:buFont typeface="Wingdings" panose="05000000000000000000" pitchFamily="2" charset="2"/>
              <a:buChar char="£"/>
              <a:defRPr sz="3200" b="1">
                <a:solidFill>
                  <a:schemeClr val="accent1"/>
                </a:solidFill>
                <a:latin typeface="Arial" panose="020B0604020202020204" pitchFamily="34" charset="0"/>
              </a:defRPr>
            </a:lvl1pPr>
            <a:lvl2pPr marL="742950" indent="-285750">
              <a:spcBef>
                <a:spcPct val="20000"/>
              </a:spcBef>
              <a:buClr>
                <a:schemeClr val="hlink"/>
              </a:buClr>
              <a:buSzPct val="105000"/>
              <a:buChar char="•"/>
              <a:defRPr sz="2800">
                <a:solidFill>
                  <a:schemeClr val="tx2"/>
                </a:solidFill>
                <a:latin typeface="Arial" panose="020B0604020202020204" pitchFamily="34" charset="0"/>
              </a:defRPr>
            </a:lvl2pPr>
            <a:lvl3pPr marL="1143000" indent="-228600">
              <a:spcBef>
                <a:spcPct val="20000"/>
              </a:spcBef>
              <a:buClr>
                <a:schemeClr val="folHlink"/>
              </a:buClr>
              <a:buChar char="•"/>
              <a:defRPr sz="2400">
                <a:solidFill>
                  <a:schemeClr val="tx2"/>
                </a:solidFill>
                <a:latin typeface="Arial" panose="020B0604020202020204" pitchFamily="34" charset="0"/>
              </a:defRPr>
            </a:lvl3pPr>
            <a:lvl4pPr marL="1600200" indent="-228600">
              <a:spcBef>
                <a:spcPct val="20000"/>
              </a:spcBef>
              <a:buClr>
                <a:schemeClr val="tx2"/>
              </a:buClr>
              <a:buSzPct val="85000"/>
              <a:buChar char="•"/>
              <a:defRPr sz="2000">
                <a:solidFill>
                  <a:schemeClr val="tx2"/>
                </a:solidFill>
                <a:latin typeface="Arial" panose="020B0604020202020204" pitchFamily="34" charset="0"/>
              </a:defRPr>
            </a:lvl4pPr>
            <a:lvl5pPr marL="2057400" indent="-228600">
              <a:spcBef>
                <a:spcPct val="20000"/>
              </a:spcBef>
              <a:buClr>
                <a:schemeClr val="accent1"/>
              </a:buClr>
              <a:buSzPct val="85000"/>
              <a:buChar char="•"/>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85000"/>
              <a:buChar char="•"/>
              <a:defRPr sz="2000">
                <a:solidFill>
                  <a:schemeClr val="tx2"/>
                </a:solidFill>
                <a:latin typeface="Arial" panose="020B0604020202020204" pitchFamily="34" charset="0"/>
              </a:defRPr>
            </a:lvl9pPr>
          </a:lstStyle>
          <a:p>
            <a:pPr eaLnBrk="1" hangingPunct="1">
              <a:spcBef>
                <a:spcPct val="0"/>
              </a:spcBef>
              <a:buSzTx/>
              <a:buFont typeface="Wingdings" pitchFamily="2" charset="2"/>
              <a:buChar char="p"/>
            </a:pPr>
            <a:r>
              <a:rPr lang="zh-CN" altLang="en-US" sz="2800" dirty="0" smtClean="0">
                <a:solidFill>
                  <a:schemeClr val="tx1"/>
                </a:solidFill>
                <a:ea typeface="宋体" panose="02010600030101010101" pitchFamily="2" charset="-122"/>
              </a:rPr>
              <a:t>  </a:t>
            </a:r>
            <a:r>
              <a:rPr lang="en-US" altLang="zh-CN" sz="2800" dirty="0" smtClean="0">
                <a:solidFill>
                  <a:schemeClr val="tx1"/>
                </a:solidFill>
                <a:effectLst>
                  <a:outerShdw blurRad="38100" dist="38100" dir="2700000" algn="tl">
                    <a:srgbClr val="000000">
                      <a:alpha val="43137"/>
                    </a:srgbClr>
                  </a:outerShdw>
                </a:effectLst>
                <a:ea typeface="宋体" panose="02010600030101010101" pitchFamily="2" charset="-122"/>
              </a:rPr>
              <a:t>public </a:t>
            </a:r>
            <a:r>
              <a:rPr lang="en-US" altLang="zh-CN" sz="2800" dirty="0" err="1" smtClean="0">
                <a:solidFill>
                  <a:schemeClr val="tx1"/>
                </a:solidFill>
                <a:effectLst>
                  <a:outerShdw blurRad="38100" dist="38100" dir="2700000" algn="tl">
                    <a:srgbClr val="000000">
                      <a:alpha val="43137"/>
                    </a:srgbClr>
                  </a:outerShdw>
                </a:effectLst>
                <a:ea typeface="宋体" panose="02010600030101010101" pitchFamily="2" charset="-122"/>
              </a:rPr>
              <a:t>Throwable</a:t>
            </a:r>
            <a:r>
              <a:rPr lang="en-US" altLang="zh-CN" sz="2800" dirty="0" smtClean="0">
                <a:solidFill>
                  <a:srgbClr val="C00000"/>
                </a:solidFill>
                <a:effectLst>
                  <a:outerShdw blurRad="38100" dist="38100" dir="2700000" algn="tl">
                    <a:srgbClr val="000000">
                      <a:alpha val="43137"/>
                    </a:srgbClr>
                  </a:outerShdw>
                </a:effectLst>
                <a:ea typeface="宋体" panose="02010600030101010101" pitchFamily="2" charset="-122"/>
              </a:rPr>
              <a:t>(String message)</a:t>
            </a:r>
          </a:p>
        </p:txBody>
      </p:sp>
    </p:spTree>
    <p:extLst>
      <p:ext uri="{BB962C8B-B14F-4D97-AF65-F5344CB8AC3E}">
        <p14:creationId xmlns:p14="http://schemas.microsoft.com/office/powerpoint/2010/main" xmlns="" val="29061800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P spid="13" grpId="0"/>
    </p:bldLst>
  </p:timing>
</p:sld>
</file>

<file path=ppt/theme/theme1.xml><?xml version="1.0" encoding="utf-8"?>
<a:theme xmlns:a="http://schemas.openxmlformats.org/drawingml/2006/main" name="2008最新商务办公系列精品PPT模板">
  <a:themeElements>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fontScheme name="2008最新商务办公系列精品PPT模板">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8575" cap="flat" cmpd="sng" algn="ctr">
          <a:solidFill>
            <a:srgbClr val="FFFFFF"/>
          </a:solidFill>
          <a:prstDash val="solid"/>
          <a:round/>
          <a:headEnd type="none" w="med" len="med"/>
          <a:tailEnd type="none" w="med" len="med"/>
        </a:ln>
        <a:effectLst/>
        <a:extLst>
          <a:ext uri="{AF507438-7753-43E0-B8FC-AC1667EBCBE1}">
            <a14:hiddenEffects xmlns:a14="http://schemas.microsoft.com/office/drawing/2010/main" xmlns="">
              <a:effectLst>
                <a:outerShdw dist="53882" dir="2700000" algn="ctr" rotWithShape="0">
                  <a:srgbClr val="080808">
                    <a:alpha val="50000"/>
                  </a:srgb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altLang="zh-CN"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2008最新商务办公系列精品PPT模板 1">
        <a:dk1>
          <a:srgbClr val="30311D"/>
        </a:dk1>
        <a:lt1>
          <a:srgbClr val="FFFFFF"/>
        </a:lt1>
        <a:dk2>
          <a:srgbClr val="003366"/>
        </a:dk2>
        <a:lt2>
          <a:srgbClr val="DDDDDD"/>
        </a:lt2>
        <a:accent1>
          <a:srgbClr val="7E52CC"/>
        </a:accent1>
        <a:accent2>
          <a:srgbClr val="4A9ACC"/>
        </a:accent2>
        <a:accent3>
          <a:srgbClr val="FFFFFF"/>
        </a:accent3>
        <a:accent4>
          <a:srgbClr val="272817"/>
        </a:accent4>
        <a:accent5>
          <a:srgbClr val="C0B3E2"/>
        </a:accent5>
        <a:accent6>
          <a:srgbClr val="428BB9"/>
        </a:accent6>
        <a:hlink>
          <a:srgbClr val="4582A7"/>
        </a:hlink>
        <a:folHlink>
          <a:srgbClr val="B2AF7A"/>
        </a:folHlink>
      </a:clrScheme>
      <a:clrMap bg1="lt1" tx1="dk1" bg2="lt2" tx2="dk2" accent1="accent1" accent2="accent2" accent3="accent3" accent4="accent4" accent5="accent5" accent6="accent6" hlink="hlink" folHlink="folHlink"/>
    </a:extraClrScheme>
    <a:extraClrScheme>
      <a:clrScheme name="2008最新商务办公系列精品PPT模板 2">
        <a:dk1>
          <a:srgbClr val="000000"/>
        </a:dk1>
        <a:lt1>
          <a:srgbClr val="FFFFFF"/>
        </a:lt1>
        <a:dk2>
          <a:srgbClr val="702424"/>
        </a:dk2>
        <a:lt2>
          <a:srgbClr val="C0C0C0"/>
        </a:lt2>
        <a:accent1>
          <a:srgbClr val="54BBBE"/>
        </a:accent1>
        <a:accent2>
          <a:srgbClr val="E49514"/>
        </a:accent2>
        <a:accent3>
          <a:srgbClr val="FFFFFF"/>
        </a:accent3>
        <a:accent4>
          <a:srgbClr val="000000"/>
        </a:accent4>
        <a:accent5>
          <a:srgbClr val="B3DADB"/>
        </a:accent5>
        <a:accent6>
          <a:srgbClr val="CF8711"/>
        </a:accent6>
        <a:hlink>
          <a:srgbClr val="6C9A42"/>
        </a:hlink>
        <a:folHlink>
          <a:srgbClr val="82ABBE"/>
        </a:folHlink>
      </a:clrScheme>
      <a:clrMap bg1="lt1" tx1="dk1" bg2="lt2" tx2="dk2" accent1="accent1" accent2="accent2" accent3="accent3" accent4="accent4" accent5="accent5" accent6="accent6" hlink="hlink" folHlink="folHlink"/>
    </a:extraClrScheme>
    <a:extraClrScheme>
      <a:clrScheme name="2008最新商务办公系列精品PPT模板 3">
        <a:dk1>
          <a:srgbClr val="003366"/>
        </a:dk1>
        <a:lt1>
          <a:srgbClr val="FFFFFF"/>
        </a:lt1>
        <a:dk2>
          <a:srgbClr val="000000"/>
        </a:dk2>
        <a:lt2>
          <a:srgbClr val="DDDDDD"/>
        </a:lt2>
        <a:accent1>
          <a:srgbClr val="438ACB"/>
        </a:accent1>
        <a:accent2>
          <a:srgbClr val="32A287"/>
        </a:accent2>
        <a:accent3>
          <a:srgbClr val="FFFFFF"/>
        </a:accent3>
        <a:accent4>
          <a:srgbClr val="002A56"/>
        </a:accent4>
        <a:accent5>
          <a:srgbClr val="B0C4E2"/>
        </a:accent5>
        <a:accent6>
          <a:srgbClr val="2C927A"/>
        </a:accent6>
        <a:hlink>
          <a:srgbClr val="729943"/>
        </a:hlink>
        <a:folHlink>
          <a:srgbClr val="82B4B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2008最新商务办公系列精品PPT模板</Template>
  <TotalTime>16541</TotalTime>
  <Words>2954</Words>
  <Application>Microsoft Office PowerPoint</Application>
  <PresentationFormat>全屏显示(4:3)</PresentationFormat>
  <Paragraphs>336</Paragraphs>
  <Slides>34</Slides>
  <Notes>33</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2008最新商务办公系列精品PPT模板</vt:lpstr>
      <vt:lpstr>第七章 例外处理</vt:lpstr>
      <vt:lpstr>目  录</vt:lpstr>
      <vt:lpstr>一、异常的概念</vt:lpstr>
      <vt:lpstr>幻灯片 4</vt:lpstr>
      <vt:lpstr>幻灯片 5</vt:lpstr>
      <vt:lpstr>二、标准异常类</vt:lpstr>
      <vt:lpstr>幻灯片 7</vt:lpstr>
      <vt:lpstr>幻灯片 8</vt:lpstr>
      <vt:lpstr>幻灯片 9</vt:lpstr>
      <vt:lpstr>幻灯片 10</vt:lpstr>
      <vt:lpstr>幻灯片 11</vt:lpstr>
      <vt:lpstr>幻灯片 12</vt:lpstr>
      <vt:lpstr>三、异常处理机制</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四、自定义异常</vt:lpstr>
      <vt:lpstr>幻灯片 25</vt:lpstr>
      <vt:lpstr>幻灯片 26</vt:lpstr>
      <vt:lpstr>幻灯片 27</vt:lpstr>
      <vt:lpstr>课堂练习：</vt:lpstr>
      <vt:lpstr>课堂练习：</vt:lpstr>
      <vt:lpstr>课堂练习：</vt:lpstr>
      <vt:lpstr>课堂练习：</vt:lpstr>
      <vt:lpstr>课堂练习：</vt:lpstr>
      <vt:lpstr>课堂练习：</vt:lpstr>
      <vt:lpstr>幻灯片 34</vt:lpstr>
    </vt:vector>
  </TitlesOfParts>
  <Company>rst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Sunny</dc:creator>
  <cp:lastModifiedBy>Lenovo</cp:lastModifiedBy>
  <cp:revision>942</cp:revision>
  <dcterms:created xsi:type="dcterms:W3CDTF">2008-07-07T07:12:37Z</dcterms:created>
  <dcterms:modified xsi:type="dcterms:W3CDTF">2018-06-05T03:25:45Z</dcterms:modified>
</cp:coreProperties>
</file>