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434" r:id="rId2"/>
    <p:sldId id="864" r:id="rId3"/>
    <p:sldId id="898" r:id="rId4"/>
    <p:sldId id="899" r:id="rId5"/>
    <p:sldId id="900" r:id="rId6"/>
    <p:sldId id="901" r:id="rId7"/>
    <p:sldId id="902" r:id="rId8"/>
    <p:sldId id="903" r:id="rId9"/>
    <p:sldId id="904" r:id="rId10"/>
    <p:sldId id="905" r:id="rId11"/>
    <p:sldId id="906" r:id="rId12"/>
    <p:sldId id="907" r:id="rId13"/>
    <p:sldId id="908" r:id="rId14"/>
    <p:sldId id="909" r:id="rId15"/>
    <p:sldId id="912" r:id="rId16"/>
    <p:sldId id="913" r:id="rId17"/>
    <p:sldId id="917" r:id="rId18"/>
    <p:sldId id="914" r:id="rId19"/>
    <p:sldId id="915" r:id="rId20"/>
    <p:sldId id="916" r:id="rId21"/>
    <p:sldId id="918" r:id="rId22"/>
    <p:sldId id="919" r:id="rId23"/>
    <p:sldId id="920" r:id="rId24"/>
    <p:sldId id="921" r:id="rId25"/>
    <p:sldId id="922" r:id="rId26"/>
    <p:sldId id="923" r:id="rId27"/>
    <p:sldId id="860" r:id="rId28"/>
    <p:sldId id="925" r:id="rId29"/>
    <p:sldId id="926" r:id="rId30"/>
    <p:sldId id="927" r:id="rId31"/>
    <p:sldId id="928" r:id="rId32"/>
    <p:sldId id="929" r:id="rId33"/>
    <p:sldId id="930" r:id="rId34"/>
    <p:sldId id="931" r:id="rId35"/>
    <p:sldId id="932" r:id="rId36"/>
    <p:sldId id="933" r:id="rId37"/>
    <p:sldId id="934" r:id="rId38"/>
    <p:sldId id="935" r:id="rId39"/>
    <p:sldId id="938" r:id="rId40"/>
    <p:sldId id="936" r:id="rId41"/>
    <p:sldId id="937" r:id="rId42"/>
    <p:sldId id="276" r:id="rId43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72418" autoAdjust="0"/>
  </p:normalViewPr>
  <p:slideViewPr>
    <p:cSldViewPr snapToGrid="0">
      <p:cViewPr>
        <p:scale>
          <a:sx n="48" d="100"/>
          <a:sy n="48" d="100"/>
        </p:scale>
        <p:origin x="-17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7444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9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https://docs.oracle.com/javase/9/docs/api/index.html?overview-summary.html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15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节点流：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FileInputStream</a:t>
            </a:r>
            <a:r>
              <a:rPr lang="zh-CN" altLang="en-US" dirty="0" smtClean="0">
                <a:ea typeface="宋体" panose="02010600030101010101" pitchFamily="2" charset="-122"/>
              </a:rPr>
              <a:t>：文件</a:t>
            </a: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ByteArrayInputStream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byte</a:t>
            </a:r>
            <a:r>
              <a:rPr lang="zh-CN" altLang="en-US" dirty="0" smtClean="0">
                <a:ea typeface="宋体" panose="02010600030101010101" pitchFamily="2" charset="-122"/>
              </a:rPr>
              <a:t>数组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PipedInputStream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：管道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处理流：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ObjectInputStream</a:t>
            </a:r>
            <a:r>
              <a:rPr lang="zh-CN" altLang="en-US" dirty="0" smtClean="0">
                <a:ea typeface="宋体" panose="02010600030101010101" pitchFamily="2" charset="-122"/>
              </a:rPr>
              <a:t>：对象</a:t>
            </a: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FilterInputStream</a:t>
            </a:r>
            <a:r>
              <a:rPr lang="zh-CN" altLang="en-US" dirty="0" smtClean="0">
                <a:ea typeface="宋体" panose="02010600030101010101" pitchFamily="2" charset="-122"/>
              </a:rPr>
              <a:t>：定义了对流的进一步处理</a:t>
            </a: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BufferedInputStream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err="1" smtClean="0">
                <a:ea typeface="宋体" panose="02010600030101010101" pitchFamily="2" charset="-122"/>
              </a:rPr>
              <a:t>InputStream</a:t>
            </a:r>
            <a:r>
              <a:rPr lang="en-US" altLang="zh-CN" dirty="0" smtClean="0">
                <a:ea typeface="宋体" panose="02010600030101010101" pitchFamily="2" charset="-122"/>
              </a:rPr>
              <a:t> in) </a:t>
            </a:r>
            <a:r>
              <a:rPr lang="zh-CN" altLang="en-US" dirty="0" smtClean="0">
                <a:ea typeface="宋体" panose="02010600030101010101" pitchFamily="2" charset="-122"/>
              </a:rPr>
              <a:t>：缓冲流</a:t>
            </a: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DataInputStream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InputStream</a:t>
            </a:r>
            <a:r>
              <a:rPr lang="en-US" altLang="zh-CN" dirty="0" smtClean="0">
                <a:ea typeface="宋体" panose="02010600030101010101" pitchFamily="2" charset="-122"/>
              </a:rPr>
              <a:t> in) </a:t>
            </a:r>
            <a:r>
              <a:rPr lang="zh-CN" altLang="en-US" dirty="0" smtClean="0">
                <a:ea typeface="宋体" panose="02010600030101010101" pitchFamily="2" charset="-122"/>
              </a:rPr>
              <a:t>数据读入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19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InputStream,OutputStream,Reader,Writer</a:t>
            </a:r>
            <a:r>
              <a:rPr lang="zh-CN" altLang="en-US" dirty="0" smtClean="0">
                <a:ea typeface="宋体" panose="02010600030101010101" pitchFamily="2" charset="-122"/>
              </a:rPr>
              <a:t>都是抽象类。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21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节点流：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FileOutputStream</a:t>
            </a:r>
            <a:r>
              <a:rPr lang="zh-CN" altLang="en-US" dirty="0" smtClean="0">
                <a:ea typeface="宋体" panose="02010600030101010101" pitchFamily="2" charset="-122"/>
              </a:rPr>
              <a:t>：文件</a:t>
            </a: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ByteArrayOutputStream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byte</a:t>
            </a:r>
            <a:r>
              <a:rPr lang="zh-CN" altLang="en-US" dirty="0" smtClean="0">
                <a:ea typeface="宋体" panose="02010600030101010101" pitchFamily="2" charset="-122"/>
              </a:rPr>
              <a:t>数组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Piped</a:t>
            </a:r>
            <a:r>
              <a:rPr lang="en-US" altLang="zh-CN" sz="12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：管道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处理流：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ObjectOutputStream</a:t>
            </a:r>
            <a:r>
              <a:rPr lang="zh-CN" altLang="en-US" dirty="0" smtClean="0">
                <a:ea typeface="宋体" panose="02010600030101010101" pitchFamily="2" charset="-122"/>
              </a:rPr>
              <a:t>：对象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FilterOutputStream</a:t>
            </a:r>
            <a:r>
              <a:rPr lang="zh-CN" altLang="en-US" dirty="0" smtClean="0">
                <a:ea typeface="宋体" panose="02010600030101010101" pitchFamily="2" charset="-122"/>
              </a:rPr>
              <a:t>：定义了对流的进一步处理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BufferedOutputStream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：缓冲流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DataOutputStream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数据读入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25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sz="1200" b="1" dirty="0" err="1" smtClean="0">
                <a:solidFill>
                  <a:schemeClr val="hlink"/>
                </a:solidFill>
                <a:latin typeface="宋体" pitchFamily="2" charset="-122"/>
              </a:rPr>
              <a:t>DataInputStream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pitchFamily="2" charset="-122"/>
              </a:rPr>
              <a:t>（</a:t>
            </a:r>
            <a:r>
              <a:rPr lang="en-US" altLang="zh-CN" sz="1200" b="1" dirty="0" err="1" smtClean="0">
                <a:solidFill>
                  <a:schemeClr val="hlink"/>
                </a:solidFill>
                <a:latin typeface="宋体" pitchFamily="2" charset="-122"/>
              </a:rPr>
              <a:t>InputStream</a:t>
            </a:r>
            <a:r>
              <a:rPr lang="en-US" altLang="zh-CN" sz="1200" b="1" dirty="0" smtClean="0">
                <a:solidFill>
                  <a:schemeClr val="hlink"/>
                </a:solidFill>
                <a:latin typeface="宋体" pitchFamily="2" charset="-122"/>
              </a:rPr>
              <a:t> in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pitchFamily="2" charset="-122"/>
              </a:rPr>
              <a:t>）</a:t>
            </a:r>
            <a:r>
              <a:rPr lang="zh-CN" altLang="en-US" sz="1200" dirty="0" smtClean="0">
                <a:latin typeface="宋体" pitchFamily="2" charset="-12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dirty="0" smtClean="0">
                <a:latin typeface="宋体" pitchFamily="2" charset="-122"/>
              </a:rPr>
              <a:t>将创建的数据输入流指向一个</a:t>
            </a:r>
            <a:r>
              <a:rPr lang="zh-CN" altLang="en-US" sz="1200" b="1" dirty="0" smtClean="0">
                <a:latin typeface="宋体" pitchFamily="2" charset="-122"/>
              </a:rPr>
              <a:t>由参数</a:t>
            </a:r>
            <a:r>
              <a:rPr lang="en-US" altLang="zh-CN" sz="1200" b="1" dirty="0" smtClean="0">
                <a:latin typeface="宋体" pitchFamily="2" charset="-122"/>
              </a:rPr>
              <a:t>in</a:t>
            </a:r>
            <a:r>
              <a:rPr lang="zh-CN" altLang="en-US" sz="1200" b="1" dirty="0" smtClean="0">
                <a:latin typeface="宋体" pitchFamily="2" charset="-122"/>
              </a:rPr>
              <a:t>指定的输入流</a:t>
            </a:r>
            <a:r>
              <a:rPr lang="zh-CN" altLang="en-US" sz="1200" dirty="0" smtClean="0">
                <a:latin typeface="宋体" pitchFamily="2" charset="-122"/>
              </a:rPr>
              <a:t>，以便从后者读取数据（按着机器无关的风格读取）。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200" dirty="0" smtClean="0">
              <a:latin typeface="宋体" pitchFamily="2" charset="-122"/>
            </a:endParaRPr>
          </a:p>
          <a:p>
            <a:pPr eaLnBrk="1" hangingPunct="1"/>
            <a:r>
              <a:rPr lang="en-US" altLang="zh-CN" sz="1200" b="1" dirty="0" err="1" smtClean="0">
                <a:solidFill>
                  <a:schemeClr val="hlink"/>
                </a:solidFill>
                <a:latin typeface="宋体" pitchFamily="2" charset="-122"/>
              </a:rPr>
              <a:t>DataOutputStream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pitchFamily="2" charset="-122"/>
              </a:rPr>
              <a:t>（</a:t>
            </a:r>
            <a:r>
              <a:rPr lang="en-US" altLang="zh-CN" sz="1200" b="1" dirty="0" err="1" smtClean="0">
                <a:solidFill>
                  <a:schemeClr val="hlink"/>
                </a:solidFill>
                <a:latin typeface="宋体" pitchFamily="2" charset="-122"/>
              </a:rPr>
              <a:t>OutnputStream</a:t>
            </a:r>
            <a:r>
              <a:rPr lang="en-US" altLang="zh-CN" sz="1200" b="1" dirty="0" smtClean="0">
                <a:solidFill>
                  <a:schemeClr val="hlink"/>
                </a:solidFill>
                <a:latin typeface="宋体" pitchFamily="2" charset="-122"/>
              </a:rPr>
              <a:t> out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pitchFamily="2" charset="-122"/>
              </a:rPr>
              <a:t>）</a:t>
            </a:r>
            <a:r>
              <a:rPr lang="zh-CN" altLang="en-US" sz="1200" dirty="0" smtClean="0">
                <a:latin typeface="宋体" pitchFamily="2" charset="-12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200" dirty="0" smtClean="0">
                <a:latin typeface="宋体" pitchFamily="2" charset="-122"/>
              </a:rPr>
              <a:t>将创建的数据输出流指向一个</a:t>
            </a:r>
            <a:r>
              <a:rPr lang="zh-CN" altLang="en-US" sz="1200" b="1" dirty="0" smtClean="0">
                <a:latin typeface="宋体" pitchFamily="2" charset="-122"/>
              </a:rPr>
              <a:t>由参数</a:t>
            </a:r>
            <a:r>
              <a:rPr lang="en-US" altLang="zh-CN" sz="1200" b="1" dirty="0" smtClean="0">
                <a:latin typeface="宋体" pitchFamily="2" charset="-122"/>
              </a:rPr>
              <a:t>out</a:t>
            </a:r>
            <a:r>
              <a:rPr lang="zh-CN" altLang="en-US" sz="1200" b="1" dirty="0" smtClean="0">
                <a:latin typeface="宋体" pitchFamily="2" charset="-122"/>
              </a:rPr>
              <a:t>指定的输出流</a:t>
            </a:r>
            <a:r>
              <a:rPr lang="zh-CN" altLang="en-US" sz="1200" dirty="0" smtClean="0">
                <a:latin typeface="宋体" pitchFamily="2" charset="-122"/>
              </a:rPr>
              <a:t>，然后通过这个数据输出流把</a:t>
            </a:r>
            <a:r>
              <a:rPr lang="en-US" altLang="zh-CN" sz="1200" dirty="0" smtClean="0">
                <a:latin typeface="宋体" pitchFamily="2" charset="-122"/>
              </a:rPr>
              <a:t>Java</a:t>
            </a:r>
            <a:r>
              <a:rPr lang="zh-CN" altLang="en-US" sz="1200" dirty="0" smtClean="0">
                <a:latin typeface="宋体" pitchFamily="2" charset="-122"/>
              </a:rPr>
              <a:t>数据类型的数据写到输出流</a:t>
            </a:r>
            <a:r>
              <a:rPr lang="en-US" altLang="zh-CN" sz="1200" dirty="0" smtClean="0">
                <a:latin typeface="宋体" pitchFamily="2" charset="-122"/>
              </a:rPr>
              <a:t>out</a:t>
            </a:r>
            <a:r>
              <a:rPr lang="zh-CN" altLang="en-US" sz="1200" dirty="0" smtClean="0">
                <a:latin typeface="宋体" pitchFamily="2" charset="-122"/>
              </a:rPr>
              <a:t>。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28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31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32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33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35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PrintWriter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向文本输出流打印对象的格式化表示形式。此类实现在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PrintStream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中的所有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print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方法。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PrintStream</a:t>
            </a:r>
            <a:r>
              <a:rPr lang="zh-CN" altLang="en-US" sz="1200" dirty="0" smtClean="0">
                <a:solidFill>
                  <a:srgbClr val="C00000"/>
                </a:solidFill>
                <a:ea typeface="宋体" panose="02010600030101010101" pitchFamily="2" charset="-122"/>
              </a:rPr>
              <a:t>是处理流，父类是</a:t>
            </a:r>
            <a:r>
              <a:rPr lang="en-US" altLang="zh-CN" sz="12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FilterOutputStream</a:t>
            </a:r>
            <a:r>
              <a:rPr lang="zh-CN" altLang="en-US" sz="12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，不会抛出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InputStream</a:t>
            </a:r>
            <a:r>
              <a:rPr lang="zh-CN" altLang="en-US" sz="1200" smtClean="0">
                <a:solidFill>
                  <a:srgbClr val="C00000"/>
                </a:solidFill>
                <a:ea typeface="宋体" panose="02010600030101010101" pitchFamily="2" charset="-122"/>
              </a:rPr>
              <a:t>是节点流</a:t>
            </a:r>
            <a:endParaRPr lang="en-US" altLang="zh-CN" sz="12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9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10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843;&#31456;&#20363;&#39064;/8-1.tx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1532;&#20843;&#31456;&#20363;&#39064;/8-2.tx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843;&#31456;&#20363;&#39064;/8-3.tx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843;&#31456;&#20363;&#39064;/8-4.tx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843;&#31456;&#20363;&#39064;/8-5.tx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843;&#31456;&#20363;&#39064;/8-6.tx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hyperlink" Target="&#31532;&#20843;&#31456;&#20363;&#39064;/8-7.tx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157304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第八章 </a:t>
            </a: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类与输入输出流</a:t>
            </a:r>
            <a:endParaRPr lang="zh-CN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输出流分类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217" y="1606688"/>
            <a:ext cx="785812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圆角矩形标注 39"/>
          <p:cNvSpPr/>
          <p:nvPr/>
        </p:nvSpPr>
        <p:spPr>
          <a:xfrm>
            <a:off x="5698849" y="1772064"/>
            <a:ext cx="3286125" cy="785813"/>
          </a:xfrm>
          <a:prstGeom prst="wedgeRoundRectCallout">
            <a:avLst>
              <a:gd name="adj1" fmla="val -45605"/>
              <a:gd name="adj2" fmla="val 6817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这里的方向都是针对程序的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764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读取的时候，一次读取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个字节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484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读取的时候，一次读取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个字节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204000"/>
            <a:ext cx="7524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字节流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可以处理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所有类型数据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，如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图片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mp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avi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等。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ea typeface="宋体" panose="02010600030101010101" pitchFamily="2" charset="-122"/>
              </a:rPr>
              <a:t>字节流和字符流区别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16000" y="4356000"/>
            <a:ext cx="78064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字符流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只能处理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字符数据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2628000"/>
            <a:ext cx="7790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格式数据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，必须使用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11977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79999" y="1954383"/>
            <a:ext cx="8262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只要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是处理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纯文本数据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，优先考虑使用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80000" y="3348000"/>
            <a:ext cx="7790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操作相关的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都是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byte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型的。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080000" y="4068000"/>
            <a:ext cx="7790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操作相关的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都是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ea typeface="宋体" panose="02010600030101010101" pitchFamily="2" charset="-122"/>
              </a:rPr>
              <a:t>节点流和处理流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0050"/>
            <a:ext cx="80010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三、字节流类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9137" y="1550574"/>
            <a:ext cx="8424863" cy="4176712"/>
            <a:chOff x="323850" y="1484313"/>
            <a:chExt cx="8424863" cy="4176712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1258888" y="2565400"/>
              <a:ext cx="1098550" cy="5064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/>
                <a:t>FileInput</a:t>
              </a:r>
            </a:p>
            <a:p>
              <a:pPr algn="ctr"/>
              <a:r>
                <a:rPr lang="en-US" altLang="zh-CN" sz="1600"/>
                <a:t>Stream</a:t>
              </a: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857500" y="2500313"/>
              <a:ext cx="1385474" cy="571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err="1"/>
                <a:t>BufferedInput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Stream</a:t>
              </a: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4786313" y="2500313"/>
              <a:ext cx="1143000" cy="5000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/>
                <a:t>DataInput</a:t>
              </a:r>
            </a:p>
            <a:p>
              <a:pPr algn="ctr"/>
              <a:r>
                <a:rPr lang="en-US" altLang="zh-CN" sz="1600"/>
                <a:t>Stream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357438" y="278606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286250" y="278606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971550" y="2205038"/>
              <a:ext cx="0" cy="10795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>
              <a:off x="323850" y="2492375"/>
              <a:ext cx="360363" cy="50482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684213" y="2746375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8101013" y="2530475"/>
              <a:ext cx="647700" cy="4318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solidFill>
                    <a:schemeClr val="bg2"/>
                  </a:solidFill>
                </a:rPr>
                <a:t>数据</a:t>
              </a: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071813" y="4929188"/>
              <a:ext cx="1230312" cy="630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/>
                <a:t>DataOutput</a:t>
              </a:r>
            </a:p>
            <a:p>
              <a:pPr algn="ctr"/>
              <a:r>
                <a:rPr lang="en-US" altLang="zh-CN" sz="1600"/>
                <a:t>Stream</a:t>
              </a: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4786313" y="4929188"/>
              <a:ext cx="1497012" cy="571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/>
                <a:t>BufferedOutput</a:t>
              </a:r>
            </a:p>
            <a:p>
              <a:pPr algn="ctr"/>
              <a:r>
                <a:rPr lang="en-US" altLang="zh-CN" sz="1600"/>
                <a:t>Stream</a:t>
              </a:r>
            </a:p>
          </p:txBody>
        </p: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6786563" y="4857750"/>
              <a:ext cx="1049337" cy="6429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/>
                <a:t>FileOutput</a:t>
              </a:r>
            </a:p>
            <a:p>
              <a:pPr algn="ctr"/>
              <a:r>
                <a:rPr lang="en-US" altLang="zh-CN" sz="1600"/>
                <a:t>Stream</a:t>
              </a: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286250" y="52149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6286500" y="514350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Document"/>
            <p:cNvSpPr>
              <a:spLocks noEditPoints="1" noChangeArrowheads="1"/>
            </p:cNvSpPr>
            <p:nvPr/>
          </p:nvSpPr>
          <p:spPr bwMode="auto">
            <a:xfrm>
              <a:off x="8388350" y="4878388"/>
              <a:ext cx="360363" cy="50482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8110538" y="4581525"/>
              <a:ext cx="0" cy="10795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7821613" y="513238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323850" y="4894263"/>
              <a:ext cx="647700" cy="4318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bg2"/>
                  </a:solidFill>
                </a:rPr>
                <a:t>数据</a:t>
              </a:r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7596188" y="275590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971550" y="51323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1143000" y="1928813"/>
              <a:ext cx="1143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从文件中获取输入字节</a:t>
              </a: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3000375" y="1928813"/>
              <a:ext cx="10715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增加了缓冲的功能</a:t>
              </a: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4572000" y="1928813"/>
              <a:ext cx="17383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/>
                <a:t>增加了读取</a:t>
              </a:r>
              <a:r>
                <a:rPr lang="en-US" altLang="zh-CN" sz="1400" dirty="0"/>
                <a:t>Java</a:t>
              </a:r>
              <a:r>
                <a:rPr lang="zh-CN" altLang="en-US" sz="1400" dirty="0"/>
                <a:t>基本数据类型的功能</a:t>
              </a: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323850" y="1484313"/>
              <a:ext cx="3168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CCFF"/>
                  </a:solidFill>
                </a:rPr>
                <a:t>Input Stream Chain</a:t>
              </a: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323850" y="3787775"/>
              <a:ext cx="389262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CCFF"/>
                  </a:solidFill>
                </a:rPr>
                <a:t>Output Stream Chain</a:t>
              </a: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2714624" y="4286250"/>
              <a:ext cx="187290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/>
                <a:t>可以往输出流中写入</a:t>
              </a:r>
              <a:r>
                <a:rPr lang="en-US" altLang="zh-CN" sz="1400" dirty="0"/>
                <a:t>Java</a:t>
              </a:r>
              <a:r>
                <a:rPr lang="zh-CN" altLang="en-US" sz="1400" dirty="0"/>
                <a:t>基本数据类型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4786313" y="4286250"/>
              <a:ext cx="14351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提供数据写入到缓冲区的功能</a:t>
              </a:r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6715125" y="4286250"/>
              <a:ext cx="11699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将数据写入到文件中</a:t>
              </a: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6429375" y="2500313"/>
              <a:ext cx="1143000" cy="5000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/>
                <a:t>ObjectInput</a:t>
              </a:r>
            </a:p>
            <a:p>
              <a:pPr algn="ctr"/>
              <a:r>
                <a:rPr lang="en-US" altLang="zh-CN" sz="1600"/>
                <a:t>Stream</a:t>
              </a: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5929313" y="278606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1367252" y="4929188"/>
              <a:ext cx="1311965" cy="6302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err="1"/>
                <a:t>ObjectOutput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Stream</a:t>
              </a: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V="1">
              <a:off x="2692470" y="5143500"/>
              <a:ext cx="384105" cy="1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6357938" y="1928813"/>
              <a:ext cx="1529384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/>
                <a:t>增加了读取</a:t>
              </a:r>
              <a:r>
                <a:rPr lang="en-US" altLang="zh-CN" sz="1400" dirty="0"/>
                <a:t>Java</a:t>
              </a:r>
              <a:r>
                <a:rPr lang="zh-CN" altLang="en-US" sz="1400" dirty="0"/>
                <a:t>对象的功能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1285875" y="4286250"/>
              <a:ext cx="1433099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/>
                <a:t>可以往输出流中写入</a:t>
              </a:r>
              <a:r>
                <a:rPr lang="en-US" altLang="zh-CN" sz="1400" dirty="0"/>
                <a:t>Java</a:t>
              </a:r>
              <a:r>
                <a:rPr lang="zh-CN" altLang="en-US" sz="1400" dirty="0"/>
                <a:t>对象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</a:t>
            </a:r>
            <a:r>
              <a:rPr lang="zh-CN" altLang="en-US" dirty="0" smtClean="0"/>
              <a:t>字节输入流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="" xmlns:a16="http://schemas.microsoft.com/office/drawing/2014/main" id="{F09C6B24-486E-4649-8504-BAD153CC1861}"/>
              </a:ext>
            </a:extLst>
          </p:cNvPr>
          <p:cNvGrpSpPr/>
          <p:nvPr/>
        </p:nvGrpSpPr>
        <p:grpSpPr>
          <a:xfrm>
            <a:off x="1241008" y="1113247"/>
            <a:ext cx="7526301" cy="3658860"/>
            <a:chOff x="1762720" y="3492500"/>
            <a:chExt cx="6369943" cy="3703052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762720" y="3492500"/>
              <a:ext cx="6369943" cy="2749148"/>
              <a:chOff x="602" y="1344"/>
              <a:chExt cx="2071" cy="2263"/>
            </a:xfrm>
          </p:grpSpPr>
          <p:sp>
            <p:nvSpPr>
              <p:cNvPr id="12" name="AutoShape 74"/>
              <p:cNvSpPr>
                <a:spLocks noChangeArrowheads="1"/>
              </p:cNvSpPr>
              <p:nvPr/>
            </p:nvSpPr>
            <p:spPr bwMode="gray">
              <a:xfrm>
                <a:off x="602" y="2167"/>
                <a:ext cx="2071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78"/>
            <p:cNvSpPr txBox="1">
              <a:spLocks noChangeArrowheads="1"/>
            </p:cNvSpPr>
            <p:nvPr/>
          </p:nvSpPr>
          <p:spPr bwMode="gray">
            <a:xfrm>
              <a:off x="1862715" y="4610153"/>
              <a:ext cx="6105931" cy="2585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</a:t>
              </a:r>
              <a:r>
                <a:rPr lang="zh-CN" alt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字节输入流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操作单元是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字节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</a:p>
            <a:p>
              <a:pPr>
                <a:spcBef>
                  <a:spcPct val="0"/>
                </a:spcBef>
                <a:buSzTx/>
                <a:buNone/>
              </a:pPr>
              <a:r>
                <a:rPr lang="en-US" altLang="zh-CN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     </a:t>
              </a:r>
              <a:r>
                <a:rPr lang="en-US" altLang="zh-CN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InputStream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是所有表示输入字节流类的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父类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（抽象类）。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52000" y="1106746"/>
            <a:ext cx="5506144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InputStream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类的主要方法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6000" y="3636000"/>
            <a:ext cx="8190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byte b[ ]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16000" y="1764000"/>
            <a:ext cx="77667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 abstract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 throws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828000" y="2664000"/>
            <a:ext cx="7742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buFont typeface="Arial" pitchFamily="34" charset="0"/>
              <a:buChar char="•"/>
            </a:pPr>
            <a:r>
              <a:rPr lang="zh-CN" altLang="en-US" sz="2400" dirty="0" smtClean="0"/>
              <a:t>该方法返回读取的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单个字节值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0~255</a:t>
            </a:r>
            <a:r>
              <a:rPr lang="zh-CN" altLang="en-US" sz="2400" dirty="0" smtClean="0"/>
              <a:t>之间），若读到文件的末尾，则返回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16000" y="4104000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byte b[ ],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off,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len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4968000"/>
            <a:ext cx="80509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en-US" altLang="zh-CN" sz="2400" dirty="0" smtClean="0"/>
              <a:t>off</a:t>
            </a:r>
            <a:r>
              <a:rPr lang="zh-CN" altLang="en-US" sz="2400" dirty="0" smtClean="0"/>
              <a:t>参数指定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方法把数据存放在字节数组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中的什么地方，</a:t>
            </a:r>
            <a:r>
              <a:rPr lang="en-US" altLang="zh-CN" sz="2400" dirty="0" err="1" smtClean="0"/>
              <a:t>len</a:t>
            </a:r>
            <a:r>
              <a:rPr lang="zh-CN" altLang="en-US" sz="2400" dirty="0" smtClean="0"/>
              <a:t>参数指定该方法将读取的最大字节数。上面所示的这两个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方法都返回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实际读取的字节个数</a:t>
            </a:r>
            <a:r>
              <a:rPr lang="zh-CN" altLang="en-US" sz="2400" dirty="0" smtClean="0"/>
              <a:t>，如果它们到达输入流的末尾，则返回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16000" y="1188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close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1764000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关闭输入流，释放与此输入流相连的系统资源。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5254352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InputStream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类的主要子类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21738" y="1849565"/>
            <a:ext cx="735589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File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：文件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ByteArray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Piped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：管道（用于 线程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Object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：对象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Filter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：定义了对流的进一步处理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Buffered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 in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：缓冲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流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 in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数据读入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</a:t>
            </a:r>
            <a:r>
              <a:rPr lang="zh-CN" altLang="en-US" dirty="0" smtClean="0"/>
              <a:t>字节输出流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="" xmlns:a16="http://schemas.microsoft.com/office/drawing/2014/main" id="{F09C6B24-486E-4649-8504-BAD153CC1861}"/>
              </a:ext>
            </a:extLst>
          </p:cNvPr>
          <p:cNvGrpSpPr/>
          <p:nvPr/>
        </p:nvGrpSpPr>
        <p:grpSpPr>
          <a:xfrm>
            <a:off x="1241008" y="1113247"/>
            <a:ext cx="7526301" cy="3658860"/>
            <a:chOff x="1762720" y="3492500"/>
            <a:chExt cx="6369943" cy="3703052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762720" y="3492500"/>
              <a:ext cx="6369943" cy="2749148"/>
              <a:chOff x="602" y="1344"/>
              <a:chExt cx="2071" cy="2263"/>
            </a:xfrm>
          </p:grpSpPr>
          <p:sp>
            <p:nvSpPr>
              <p:cNvPr id="12" name="AutoShape 74"/>
              <p:cNvSpPr>
                <a:spLocks noChangeArrowheads="1"/>
              </p:cNvSpPr>
              <p:nvPr/>
            </p:nvSpPr>
            <p:spPr bwMode="gray">
              <a:xfrm>
                <a:off x="602" y="2167"/>
                <a:ext cx="2071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78"/>
            <p:cNvSpPr txBox="1">
              <a:spLocks noChangeArrowheads="1"/>
            </p:cNvSpPr>
            <p:nvPr/>
          </p:nvSpPr>
          <p:spPr bwMode="gray">
            <a:xfrm>
              <a:off x="1862715" y="4610153"/>
              <a:ext cx="6105931" cy="2585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    </a:t>
              </a:r>
              <a:r>
                <a:rPr lang="en-US" altLang="zh-CN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OutputStream</a:t>
              </a:r>
              <a:r>
                <a:rPr lang="zh-CN" altLang="en-US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是抽象类，是所有表示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输出字节流类的父类</a:t>
              </a:r>
              <a:r>
                <a:rPr lang="zh-CN" altLang="en-US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。它接受要输出的字节并将它送往目的地。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881062" y="0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 dirty="0">
                <a:ea typeface="宋体" panose="02010600030101010101" pitchFamily="2" charset="-122"/>
              </a:rPr>
              <a:t>目  录</a:t>
            </a:r>
            <a:endParaRPr lang="en-US" altLang="zh-CN" sz="4100" dirty="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3224755" y="297736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186595" y="3904757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919894" y="2082010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53219" y="4448972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3918309" y="1811678"/>
            <a:ext cx="3847465" cy="5863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032000" y="1862300"/>
            <a:ext cx="18854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3869732" y="2707994"/>
            <a:ext cx="3882790" cy="57285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715232" y="1983585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676461" y="290435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3879662" y="3619409"/>
            <a:ext cx="3952374" cy="5469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666532" y="383014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3903336" y="4482977"/>
            <a:ext cx="3941951" cy="6171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726344" y="467122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087919" y="2212185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14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第八章主要内容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032000" y="2707005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、输入输出流概述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032000" y="3627663"/>
            <a:ext cx="2448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字节流类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032000" y="4529957"/>
            <a:ext cx="2448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字符流类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3377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51999" y="1106746"/>
            <a:ext cx="5792139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OutputStream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类的主要方法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5999" y="3348000"/>
            <a:ext cx="76039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byte b[]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16000" y="1764000"/>
            <a:ext cx="77667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 abstract void 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altLang="zh-CN" sz="2800" dirty="0" smtClean="0">
                <a:solidFill>
                  <a:schemeClr val="tx1"/>
                </a:solidFill>
              </a:rPr>
              <a:t>​(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 b</a:t>
            </a:r>
            <a:r>
              <a:rPr lang="en-US" altLang="zh-CN" sz="2800" dirty="0" smtClean="0">
                <a:solidFill>
                  <a:schemeClr val="tx1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throws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828000" y="2664000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buFont typeface="Arial" pitchFamily="34" charset="0"/>
              <a:buChar char="•"/>
            </a:pPr>
            <a:r>
              <a:rPr lang="zh-CN" altLang="en-US" sz="2400" dirty="0" smtClean="0"/>
              <a:t>往输出流写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一个字节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828000" y="4248000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写</a:t>
            </a:r>
            <a:r>
              <a:rPr lang="en-US" altLang="zh-CN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b.length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个字节</a:t>
            </a:r>
            <a:r>
              <a:rPr lang="zh-CN" altLang="en-US" sz="2400" dirty="0" smtClean="0"/>
              <a:t>到输出流。</a:t>
            </a:r>
            <a:endParaRPr lang="en-US" altLang="zh-CN" sz="2400" dirty="0" smtClean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16000" y="4932000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byte b[],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off,int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len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5796000"/>
            <a:ext cx="7742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从给定字节数组中起始于偏移量</a:t>
            </a:r>
            <a:r>
              <a:rPr lang="en-US" altLang="zh-CN" sz="2400" dirty="0" smtClean="0"/>
              <a:t>off</a:t>
            </a:r>
            <a:r>
              <a:rPr lang="zh-CN" altLang="en-US" sz="2400" dirty="0" smtClean="0"/>
              <a:t>处写</a:t>
            </a:r>
            <a:r>
              <a:rPr lang="en-US" altLang="zh-CN" sz="2400" dirty="0" err="1" smtClean="0"/>
              <a:t>len</a:t>
            </a:r>
            <a:r>
              <a:rPr lang="zh-CN" altLang="en-US" sz="2400" dirty="0" smtClean="0"/>
              <a:t>个字节到输出流，参数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是存放了数据的字节数组。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16000" y="1188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4.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close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1764000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关闭输出流，释放与之相连的系统资源。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6" y="1106746"/>
            <a:ext cx="5731431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OutputStream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类的主要子类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21738" y="1849565"/>
            <a:ext cx="735589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File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：文件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ByteArray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Piped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：管道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Object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：对象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Filter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：定义了对流的进一步处理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Buffered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：缓冲流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数据读入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764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FileOutputStream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</a:t>
            </a:r>
            <a:r>
              <a:rPr lang="zh-CN" altLang="en-US" dirty="0" smtClean="0">
                <a:ea typeface="宋体" panose="02010600030101010101" pitchFamily="2" charset="-122"/>
              </a:rPr>
              <a:t>常见的字节输入输出流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88000" y="2340000"/>
            <a:ext cx="73198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节点流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，用于从文件中读取或往文件中写入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字节流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 如果在构造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FileOutputStream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时，文件已经存在，则覆盖这个文件。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3780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DataOutputStream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224000" y="4356000"/>
            <a:ext cx="72971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</a:t>
            </a:r>
            <a:r>
              <a:rPr lang="zh-CN" altLang="en-US" sz="2400" dirty="0" smtClean="0">
                <a:solidFill>
                  <a:schemeClr val="tx1"/>
                </a:solidFill>
              </a:rPr>
              <a:t>，需要使用已经存在的节点流来构造，提供了读写</a:t>
            </a:r>
            <a:r>
              <a:rPr lang="en-US" altLang="zh-CN" sz="2400" dirty="0" smtClean="0">
                <a:solidFill>
                  <a:schemeClr val="tx1"/>
                </a:solidFill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</a:rPr>
              <a:t>中的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基本数据类型</a:t>
            </a:r>
            <a:r>
              <a:rPr lang="zh-CN" altLang="en-US" sz="2400" dirty="0" smtClean="0">
                <a:solidFill>
                  <a:schemeClr val="tx1"/>
                </a:solidFill>
              </a:rPr>
              <a:t>的功能。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7255431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FileInputStream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和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FileOutputStream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564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FileOutputStream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936000" y="2317721"/>
            <a:ext cx="774241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 smtClean="0"/>
              <a:t>FileInputStream</a:t>
            </a:r>
            <a:r>
              <a:rPr lang="en-US" altLang="zh-CN" dirty="0" smtClean="0"/>
              <a:t>(String name)</a:t>
            </a:r>
          </a:p>
          <a:p>
            <a:pPr lvl="1" eaLnBrk="1" hangingPunct="1"/>
            <a:r>
              <a:rPr lang="en-US" altLang="zh-CN" dirty="0" err="1" smtClean="0"/>
              <a:t>FileInputStream</a:t>
            </a:r>
            <a:r>
              <a:rPr lang="en-US" altLang="zh-CN" dirty="0" smtClean="0"/>
              <a:t>(File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)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936000" y="4104000"/>
            <a:ext cx="774241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 smtClean="0"/>
              <a:t>FileOutputStream</a:t>
            </a:r>
            <a:r>
              <a:rPr lang="en-US" altLang="zh-CN" dirty="0" smtClean="0"/>
              <a:t>(String name)</a:t>
            </a:r>
          </a:p>
          <a:p>
            <a:pPr lvl="1" eaLnBrk="1" hangingPunct="1"/>
            <a:r>
              <a:rPr lang="en-US" altLang="zh-CN" dirty="0" err="1" smtClean="0"/>
              <a:t>FileOutputStream</a:t>
            </a:r>
            <a:r>
              <a:rPr lang="en-US" altLang="zh-CN" dirty="0" smtClean="0"/>
              <a:t>(File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2000" y="5256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8-1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（实现图片复制）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52000" y="5868000"/>
            <a:ext cx="745815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8-2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（首先将“欢迎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Welcome”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写入到“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hello.txt”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中，然后再读取该文件中的内容）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7480718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DataInputStream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和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DataOutputStream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2952000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这两个流允许程序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按机器无关的风格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存取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原始数据。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6606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DataInputStream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类和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DataOutputStream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类创建的对象称为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数据输入流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数据输出流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0" y="5328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DataOutputStream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52000" y="4102780"/>
            <a:ext cx="735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DataInputStream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gray">
          <a:xfrm>
            <a:off x="936000" y="4548501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 smtClean="0"/>
              <a:t>DataInputStream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InputStream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7" name="Text Box 78"/>
          <p:cNvSpPr txBox="1">
            <a:spLocks noChangeArrowheads="1"/>
          </p:cNvSpPr>
          <p:nvPr/>
        </p:nvSpPr>
        <p:spPr bwMode="gray">
          <a:xfrm>
            <a:off x="936000" y="5832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 smtClean="0"/>
              <a:t>DataOutputStream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OutnputStream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973774" y="478539"/>
            <a:ext cx="8170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None/>
            </a:pPr>
            <a:r>
              <a:rPr lang="en-US" altLang="zh-CN" sz="2400" dirty="0" err="1" smtClean="0"/>
              <a:t>DataInputStream</a:t>
            </a:r>
            <a:r>
              <a:rPr lang="zh-CN" altLang="en-US" sz="2400" dirty="0" smtClean="0"/>
              <a:t>类和</a:t>
            </a:r>
            <a:r>
              <a:rPr lang="en-US" altLang="zh-CN" sz="2400" dirty="0" err="1" smtClean="0"/>
              <a:t>DataOutputSteam</a:t>
            </a:r>
            <a:r>
              <a:rPr lang="zh-CN" altLang="en-US" sz="2400" dirty="0" smtClean="0"/>
              <a:t>的部分方法</a:t>
            </a:r>
            <a:endParaRPr lang="en-US" altLang="zh-CN" sz="24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303" y="1861929"/>
            <a:ext cx="4240697" cy="3986255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685" y="1659628"/>
            <a:ext cx="3887984" cy="421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3022786"/>
            <a:ext cx="77905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使用时要注意：往一个文件写入了一些基本数据类型后，读取的方法必须要和写入位置的方法对应。例如，用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writerInt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方法写入了一个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型数据，读取的时候必须用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readInt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才能读取。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11977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1954383"/>
            <a:ext cx="78467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这两个流一般用于包装文件的字节流，从而实现在文件中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读写基本数据类型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080000" y="5112000"/>
            <a:ext cx="7790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8-3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</a:t>
            </a:r>
            <a:r>
              <a:rPr lang="zh-CN" altLang="en-US" dirty="0" smtClean="0"/>
              <a:t>字符输入流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="" xmlns:a16="http://schemas.microsoft.com/office/drawing/2014/main" id="{F09C6B24-486E-4649-8504-BAD153CC1861}"/>
              </a:ext>
            </a:extLst>
          </p:cNvPr>
          <p:cNvGrpSpPr/>
          <p:nvPr/>
        </p:nvGrpSpPr>
        <p:grpSpPr>
          <a:xfrm>
            <a:off x="1241008" y="1113247"/>
            <a:ext cx="7526301" cy="3658860"/>
            <a:chOff x="1762720" y="3492500"/>
            <a:chExt cx="6369943" cy="3703052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762720" y="3492500"/>
              <a:ext cx="6369943" cy="2749148"/>
              <a:chOff x="602" y="1344"/>
              <a:chExt cx="2071" cy="2263"/>
            </a:xfrm>
          </p:grpSpPr>
          <p:sp>
            <p:nvSpPr>
              <p:cNvPr id="12" name="AutoShape 74"/>
              <p:cNvSpPr>
                <a:spLocks noChangeArrowheads="1"/>
              </p:cNvSpPr>
              <p:nvPr/>
            </p:nvSpPr>
            <p:spPr bwMode="gray">
              <a:xfrm>
                <a:off x="602" y="2167"/>
                <a:ext cx="2071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78"/>
            <p:cNvSpPr txBox="1">
              <a:spLocks noChangeArrowheads="1"/>
            </p:cNvSpPr>
            <p:nvPr/>
          </p:nvSpPr>
          <p:spPr bwMode="gray">
            <a:xfrm>
              <a:off x="1862715" y="4610153"/>
              <a:ext cx="6105931" cy="2585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</a:t>
              </a:r>
              <a:r>
                <a:rPr lang="zh-CN" alt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字符输入流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操作单元是</a:t>
              </a:r>
              <a:r>
                <a:rPr lang="en-US" altLang="zh-CN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Unicode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字符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  <a:r>
                <a:rPr lang="en-US" altLang="zh-CN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Reader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是所有表示输入字符流类的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父类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（抽象类）。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四、字符流类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52000" y="1106746"/>
            <a:ext cx="4546435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Reader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类的主要方法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6000" y="3636000"/>
            <a:ext cx="8190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char b[ ]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16000" y="1764000"/>
            <a:ext cx="77667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 abstract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 throws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828000" y="2664000"/>
            <a:ext cx="7742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buFont typeface="Arial" pitchFamily="34" charset="0"/>
              <a:buChar char="•"/>
            </a:pPr>
            <a:r>
              <a:rPr lang="zh-CN" altLang="en-US" sz="2400" dirty="0" smtClean="0"/>
              <a:t>该方法返回读取的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单个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Unicode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字符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 0~65535</a:t>
            </a:r>
            <a:r>
              <a:rPr lang="zh-CN" altLang="en-US" sz="2400" dirty="0" smtClean="0"/>
              <a:t>之间），若读到文件的末尾，则返回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16000" y="4104000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char b[ ],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off,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len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4968000"/>
            <a:ext cx="80509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en-US" altLang="zh-CN" sz="2400" dirty="0" smtClean="0"/>
              <a:t>off</a:t>
            </a:r>
            <a:r>
              <a:rPr lang="zh-CN" altLang="en-US" sz="2400" dirty="0" smtClean="0"/>
              <a:t>参数指定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方法把数据存放在字符数组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中的什么地方，</a:t>
            </a:r>
            <a:r>
              <a:rPr lang="en-US" altLang="zh-CN" sz="2400" dirty="0" err="1" smtClean="0"/>
              <a:t>len</a:t>
            </a:r>
            <a:r>
              <a:rPr lang="zh-CN" altLang="en-US" sz="2400" dirty="0" smtClean="0"/>
              <a:t>参数指定该方法将读取的最大字符数。上面所示的这两个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方法都返回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实际读取的字符个数</a:t>
            </a:r>
            <a:r>
              <a:rPr lang="zh-CN" altLang="en-US" sz="2400" dirty="0" smtClean="0"/>
              <a:t>，如果它们到达输入流的末尾，则返回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3"/>
          <p:cNvGrpSpPr>
            <a:grpSpLocks/>
          </p:cNvGrpSpPr>
          <p:nvPr/>
        </p:nvGrpSpPr>
        <p:grpSpPr bwMode="auto">
          <a:xfrm>
            <a:off x="1334466" y="1261579"/>
            <a:ext cx="4986338" cy="4768850"/>
            <a:chOff x="1111" y="935"/>
            <a:chExt cx="3141" cy="3004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111" y="2327"/>
              <a:ext cx="672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Object</a:t>
              </a:r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2364" y="1423"/>
              <a:ext cx="1888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RandomAccessFile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364" y="1994"/>
              <a:ext cx="1536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InputStream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364" y="3651"/>
              <a:ext cx="1536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Writer</a:t>
              </a: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2364" y="2562"/>
              <a:ext cx="1536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OutputStream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2381" y="935"/>
              <a:ext cx="1536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File</a:t>
              </a:r>
            </a:p>
          </p:txBody>
        </p:sp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64" y="3152"/>
              <a:ext cx="1536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Reader</a:t>
              </a:r>
            </a:p>
          </p:txBody>
        </p:sp>
      </p:grpSp>
      <p:sp>
        <p:nvSpPr>
          <p:cNvPr id="54" name="右大括号 53"/>
          <p:cNvSpPr/>
          <p:nvPr/>
        </p:nvSpPr>
        <p:spPr bwMode="auto">
          <a:xfrm>
            <a:off x="6552000" y="3048001"/>
            <a:ext cx="397566" cy="1152939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右大括号 54"/>
          <p:cNvSpPr/>
          <p:nvPr/>
        </p:nvSpPr>
        <p:spPr bwMode="auto">
          <a:xfrm>
            <a:off x="6552000" y="4764157"/>
            <a:ext cx="397566" cy="1152939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右大括号 55"/>
          <p:cNvSpPr/>
          <p:nvPr/>
        </p:nvSpPr>
        <p:spPr bwMode="auto">
          <a:xfrm>
            <a:off x="6552000" y="1260000"/>
            <a:ext cx="397566" cy="1152939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左大括号 56"/>
          <p:cNvSpPr/>
          <p:nvPr/>
        </p:nvSpPr>
        <p:spPr bwMode="auto">
          <a:xfrm>
            <a:off x="2690193" y="1431234"/>
            <a:ext cx="357808" cy="454549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20000" y="160351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文件类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000" y="3213652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字节输入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输出流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0000" y="4943060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字符输入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输出流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955011" y="390282"/>
            <a:ext cx="731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输入输出流结构图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16000" y="1188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close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1764000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关闭输入流，释放与此输入流相连的系统资源。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6" y="1106746"/>
            <a:ext cx="4591743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Reader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类的主要子类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21738" y="1849565"/>
            <a:ext cx="759819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File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：文件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CharArray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Reader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(char[ ]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buf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：字符数组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Piped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Reader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PipedWriter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：管道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String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Reader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(String 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：字符串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Buffered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Reader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Reader in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：缓冲区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lvl="1" indent="-51435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------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提供逐行读入方法：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readLine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</a:t>
            </a:r>
            <a:r>
              <a:rPr lang="zh-CN" altLang="en-US" dirty="0" smtClean="0"/>
              <a:t>字符输出流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="" xmlns:a16="http://schemas.microsoft.com/office/drawing/2014/main" id="{F09C6B24-486E-4649-8504-BAD153CC1861}"/>
              </a:ext>
            </a:extLst>
          </p:cNvPr>
          <p:cNvGrpSpPr/>
          <p:nvPr/>
        </p:nvGrpSpPr>
        <p:grpSpPr>
          <a:xfrm>
            <a:off x="1241008" y="1113247"/>
            <a:ext cx="7526301" cy="3658860"/>
            <a:chOff x="1762720" y="3492500"/>
            <a:chExt cx="6369943" cy="3703052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762720" y="3492500"/>
              <a:ext cx="6369943" cy="2749148"/>
              <a:chOff x="602" y="1344"/>
              <a:chExt cx="2071" cy="2263"/>
            </a:xfrm>
          </p:grpSpPr>
          <p:sp>
            <p:nvSpPr>
              <p:cNvPr id="12" name="AutoShape 74"/>
              <p:cNvSpPr>
                <a:spLocks noChangeArrowheads="1"/>
              </p:cNvSpPr>
              <p:nvPr/>
            </p:nvSpPr>
            <p:spPr bwMode="gray">
              <a:xfrm>
                <a:off x="602" y="2167"/>
                <a:ext cx="2071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78"/>
            <p:cNvSpPr txBox="1">
              <a:spLocks noChangeArrowheads="1"/>
            </p:cNvSpPr>
            <p:nvPr/>
          </p:nvSpPr>
          <p:spPr bwMode="gray">
            <a:xfrm>
              <a:off x="1862715" y="4610153"/>
              <a:ext cx="6105931" cy="2585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     </a:t>
              </a:r>
              <a:r>
                <a:rPr lang="en-US" altLang="zh-CN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Writer</a:t>
              </a:r>
              <a:r>
                <a:rPr lang="zh-CN" altLang="en-US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是抽象类，是所有表示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输出字符流类的父类</a:t>
              </a:r>
              <a:r>
                <a:rPr lang="zh-CN" altLang="en-US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。它接受要输出的字符并将它送往目的地。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52000" y="1106746"/>
            <a:ext cx="4374158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Writer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类的主要方法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80000" y="1908000"/>
            <a:ext cx="76039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char b[]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828000" y="2896279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写</a:t>
            </a:r>
            <a:r>
              <a:rPr lang="en-US" altLang="zh-CN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b.length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个字符</a:t>
            </a:r>
            <a:r>
              <a:rPr lang="zh-CN" altLang="en-US" sz="2400" dirty="0" smtClean="0"/>
              <a:t>到输出流。</a:t>
            </a:r>
            <a:endParaRPr lang="en-US" altLang="zh-CN" sz="2400" dirty="0" smtClean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80000" y="3580279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char b[],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off,int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len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4500000"/>
            <a:ext cx="7742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从给定字符数组中起始于偏移量</a:t>
            </a:r>
            <a:r>
              <a:rPr lang="en-US" altLang="zh-CN" sz="2400" dirty="0" smtClean="0"/>
              <a:t>off</a:t>
            </a:r>
            <a:r>
              <a:rPr lang="zh-CN" altLang="en-US" sz="2400" dirty="0" smtClean="0"/>
              <a:t>处写</a:t>
            </a:r>
            <a:r>
              <a:rPr lang="en-US" altLang="zh-CN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个字符</a:t>
            </a:r>
            <a:r>
              <a:rPr lang="zh-CN" altLang="en-US" sz="2400" dirty="0" smtClean="0"/>
              <a:t>到输出流，参数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是存放了数据的字符数组。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80000" y="4752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5.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close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828000" y="5328000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关闭输出流，释放与之相连的系统资源。</a:t>
            </a:r>
            <a:endParaRPr lang="en-US" altLang="zh-CN" sz="2400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80000" y="1188000"/>
            <a:ext cx="76039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String 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gray">
          <a:xfrm>
            <a:off x="828000" y="2160000"/>
            <a:ext cx="774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/>
              <a:t>把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字符串中的全部字符</a:t>
            </a:r>
            <a:r>
              <a:rPr lang="zh-CN" altLang="en-US" sz="2400" dirty="0" smtClean="0"/>
              <a:t>写入到输出流。</a:t>
            </a:r>
            <a:endParaRPr lang="en-US" altLang="zh-CN" sz="2400" dirty="0" smtClean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80000" y="2808000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4. </a:t>
            </a:r>
            <a:r>
              <a:rPr lang="en-US" altLang="zh-CN" sz="2800" dirty="0" smtClean="0">
                <a:solidFill>
                  <a:schemeClr val="tx1"/>
                </a:solidFill>
              </a:rPr>
              <a:t>public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str,int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off,int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len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throws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IOException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828000" y="3708000"/>
            <a:ext cx="7742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zh-CN" altLang="en-US" sz="2400" dirty="0" smtClean="0">
                <a:latin typeface="宋体" pitchFamily="2" charset="-122"/>
              </a:rPr>
              <a:t>从字符串</a:t>
            </a:r>
            <a:r>
              <a:rPr lang="en-US" altLang="zh-CN" sz="2400" dirty="0" err="1" smtClean="0">
                <a:latin typeface="宋体" pitchFamily="2" charset="-122"/>
              </a:rPr>
              <a:t>str</a:t>
            </a:r>
            <a:r>
              <a:rPr lang="zh-CN" altLang="en-US" sz="2400" dirty="0" smtClean="0">
                <a:latin typeface="宋体" pitchFamily="2" charset="-122"/>
              </a:rPr>
              <a:t>中起始于偏移量</a:t>
            </a:r>
            <a:r>
              <a:rPr lang="en-US" altLang="zh-CN" sz="2400" dirty="0" smtClean="0">
                <a:latin typeface="宋体" pitchFamily="2" charset="-122"/>
              </a:rPr>
              <a:t>off</a:t>
            </a:r>
            <a:r>
              <a:rPr lang="zh-CN" altLang="en-US" sz="2400" dirty="0" smtClean="0">
                <a:latin typeface="宋体" pitchFamily="2" charset="-122"/>
              </a:rPr>
              <a:t>处写</a:t>
            </a:r>
            <a:r>
              <a:rPr lang="en-US" altLang="zh-CN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len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个字符</a:t>
            </a:r>
            <a:r>
              <a:rPr lang="zh-CN" altLang="en-US" sz="2400" dirty="0" smtClean="0">
                <a:latin typeface="宋体" pitchFamily="2" charset="-122"/>
              </a:rPr>
              <a:t>到输出流。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3664091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Writer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类的子类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21738" y="1849565"/>
            <a:ext cx="735589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File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CharArray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String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Piped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Buffered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Print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764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FileReader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FileWriter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</a:t>
            </a:r>
            <a:r>
              <a:rPr lang="zh-CN" altLang="en-US" dirty="0" smtClean="0">
                <a:ea typeface="宋体" panose="02010600030101010101" pitchFamily="2" charset="-122"/>
              </a:rPr>
              <a:t>常见的字符输入输出流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88000" y="2340000"/>
            <a:ext cx="7677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节点流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，用于从文件中读取或往文件中写入字符流。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3168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BufferedReader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BufferedWriter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224000" y="3744000"/>
            <a:ext cx="72971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处理流</a:t>
            </a:r>
            <a:r>
              <a:rPr lang="zh-CN" altLang="en-US" sz="2400" dirty="0" smtClean="0">
                <a:solidFill>
                  <a:schemeClr val="tx1"/>
                </a:solidFill>
              </a:rPr>
              <a:t>，需要使用已经存在的节点流来构造，提供带缓冲的读写，提高了读写的效率。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5095327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FileReader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和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FileWriter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564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FileWriter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FileReader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936000" y="2317721"/>
            <a:ext cx="774241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 smtClean="0"/>
              <a:t>FileReader</a:t>
            </a:r>
            <a:r>
              <a:rPr lang="en-US" altLang="zh-CN" dirty="0" smtClean="0"/>
              <a:t>(String name)</a:t>
            </a:r>
          </a:p>
          <a:p>
            <a:pPr lvl="1" eaLnBrk="1" hangingPunct="1"/>
            <a:r>
              <a:rPr lang="en-US" altLang="zh-CN" dirty="0" err="1" smtClean="0"/>
              <a:t>FileReader</a:t>
            </a:r>
            <a:r>
              <a:rPr lang="en-US" altLang="zh-CN" dirty="0" smtClean="0"/>
              <a:t>(File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)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936000" y="4104000"/>
            <a:ext cx="774241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FileWriter</a:t>
            </a:r>
            <a:r>
              <a:rPr lang="en-US" altLang="zh-CN" dirty="0" smtClean="0"/>
              <a:t>(String name)</a:t>
            </a:r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FileWriter</a:t>
            </a:r>
            <a:r>
              <a:rPr lang="en-US" altLang="zh-CN" dirty="0" smtClean="0"/>
              <a:t>(File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52000" y="5351166"/>
            <a:ext cx="76076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8-4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（首先用字符输出流向一个文件写入若干个字符，然后再用字符输入流读出文件中的内容）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52000" y="1044000"/>
            <a:ext cx="6844614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BufferedReader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和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BufferedWriter</a:t>
              </a:r>
              <a:endPara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5004000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BufferedReader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流调用方法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newLine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可以向文件写入一个回行。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2844000"/>
            <a:ext cx="76606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BufferedReader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流能够读取文本行，方法是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readLine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0" y="3924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BufferedWriter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52000" y="1764000"/>
            <a:ext cx="735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BufferedReader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gray">
          <a:xfrm>
            <a:off x="936000" y="2232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 smtClean="0"/>
              <a:t>BufferedReader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 in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7" name="Text Box 78"/>
          <p:cNvSpPr txBox="1">
            <a:spLocks noChangeArrowheads="1"/>
          </p:cNvSpPr>
          <p:nvPr/>
        </p:nvSpPr>
        <p:spPr bwMode="gray">
          <a:xfrm>
            <a:off x="936000" y="4392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 smtClean="0"/>
              <a:t>BufferedWriter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 out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52000" y="6012000"/>
            <a:ext cx="745815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8-5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（首先用字符输出流向一个文件写入若干个字符，然后再用字符输入流读出文件中的内容）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5" grpId="0"/>
      <p:bldP spid="16" grpId="0"/>
      <p:bldP spid="17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764000"/>
            <a:ext cx="755092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java.lang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包中的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类有两个重要的类成员：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，分别是输入流和输出流对象。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4.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类及标准输入输出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52000" y="2880000"/>
            <a:ext cx="74316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in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的源是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键盘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，可以读取用户从键盘键入的数据。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52000" y="3924000"/>
            <a:ext cx="74316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out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流的目的地是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命令行窗口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，可以将数据送到命令行窗口显示。</a:t>
            </a:r>
          </a:p>
        </p:txBody>
      </p:sp>
      <p:sp>
        <p:nvSpPr>
          <p:cNvPr id="13" name="AutoShape 52"/>
          <p:cNvSpPr>
            <a:spLocks noChangeArrowheads="1"/>
          </p:cNvSpPr>
          <p:nvPr/>
        </p:nvSpPr>
        <p:spPr bwMode="gray">
          <a:xfrm>
            <a:off x="1264759" y="5174817"/>
            <a:ext cx="6467886" cy="91105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static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PrintStream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out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标准输出流</a:t>
            </a:r>
          </a:p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static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InputStream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in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标准输入流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0" y="1737496"/>
            <a:ext cx="757206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类的对象是文件系统中的一个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目录或文件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的抽象表示。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File</a:t>
            </a:r>
            <a:r>
              <a:rPr lang="zh-CN" altLang="en-US" dirty="0" smtClean="0">
                <a:ea typeface="宋体" panose="02010600030101010101" pitchFamily="2" charset="-122"/>
              </a:rPr>
              <a:t>类的作用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2973600"/>
            <a:ext cx="757206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类对象描述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目录或文件的名字、长度、可否读写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等属性，可用来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重命名文件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查询文件属性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等，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但不能读写文件里的内容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080000" y="4680000"/>
            <a:ext cx="757206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通过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类对象可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跨平台统一管理文件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一、 </a:t>
            </a:r>
            <a:r>
              <a:rPr lang="en-US" altLang="zh-CN" sz="3600" dirty="0" smtClean="0"/>
              <a:t>File</a:t>
            </a:r>
            <a:r>
              <a:rPr lang="zh-CN" altLang="en-US" sz="3600" dirty="0" smtClean="0"/>
              <a:t>类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764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Reader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InputStream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5.</a:t>
            </a:r>
            <a:r>
              <a:rPr lang="zh-CN" altLang="en-US" dirty="0" smtClean="0">
                <a:latin typeface="Arial" pitchFamily="34" charset="0"/>
              </a:rPr>
              <a:t>字节、字符流转换类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88000" y="2340000"/>
            <a:ext cx="7677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将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字节输入流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转换成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字符输入流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23235" y="40824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Writer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OutputStream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out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131235" y="4658400"/>
            <a:ext cx="7297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</a:rPr>
              <a:t>将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字符输出流</a:t>
            </a:r>
            <a:r>
              <a:rPr lang="zh-CN" altLang="en-US" sz="2400" dirty="0" smtClean="0">
                <a:solidFill>
                  <a:schemeClr val="tx1"/>
                </a:solidFill>
              </a:rPr>
              <a:t>转换成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字节输出流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9957" y="2700062"/>
            <a:ext cx="3521894" cy="135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592056" y="5185051"/>
            <a:ext cx="3907596" cy="1480792"/>
            <a:chOff x="816" y="2688"/>
            <a:chExt cx="4176" cy="1392"/>
          </a:xfrm>
        </p:grpSpPr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 rot="-5405420">
              <a:off x="2566" y="2280"/>
              <a:ext cx="335" cy="2015"/>
            </a:xfrm>
            <a:prstGeom prst="can">
              <a:avLst>
                <a:gd name="adj" fmla="val 86180"/>
              </a:avLst>
            </a:prstGeom>
            <a:solidFill>
              <a:srgbClr val="E6E5B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12" smtClean="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408" y="3312"/>
              <a:ext cx="15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864" y="3312"/>
              <a:ext cx="244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lg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841" y="2927"/>
              <a:ext cx="115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323" smtClean="0"/>
                <a:t>字节流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816" y="2927"/>
              <a:ext cx="115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323" smtClean="0"/>
                <a:t>字符流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2544" y="2688"/>
              <a:ext cx="0" cy="52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497" y="2783"/>
              <a:ext cx="81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134" smtClean="0"/>
                <a:t>写字符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960" y="3504"/>
              <a:ext cx="3983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1323" dirty="0" err="1" smtClean="0">
                  <a:latin typeface="Arial" panose="020B0604020202020204" pitchFamily="34" charset="0"/>
                </a:rPr>
                <a:t>OutputStreamWriter</a:t>
              </a:r>
              <a:r>
                <a:rPr kumimoji="1" lang="en-US" altLang="zh-CN" sz="1323" dirty="0" smtClean="0">
                  <a:latin typeface="Arial" panose="020B0604020202020204" pitchFamily="34" charset="0"/>
                </a:rPr>
                <a:t>(</a:t>
              </a:r>
              <a:r>
                <a:rPr kumimoji="1" lang="en-US" altLang="zh-CN" sz="1323" dirty="0" err="1" smtClean="0">
                  <a:latin typeface="Arial" panose="020B0604020202020204" pitchFamily="34" charset="0"/>
                </a:rPr>
                <a:t>OutputStream</a:t>
              </a:r>
              <a:r>
                <a:rPr kumimoji="1" lang="en-US" altLang="zh-CN" sz="1323" dirty="0" smtClean="0">
                  <a:latin typeface="Arial" panose="020B0604020202020204" pitchFamily="34" charset="0"/>
                </a:rPr>
                <a:t> out)</a:t>
              </a:r>
            </a:p>
            <a:p>
              <a:pPr algn="ctr">
                <a:defRPr/>
              </a:pPr>
              <a:r>
                <a:rPr kumimoji="1" lang="en-US" altLang="zh-CN" sz="1323" dirty="0" smtClean="0">
                  <a:latin typeface="Arial" panose="020B0604020202020204" pitchFamily="34" charset="0"/>
                </a:rPr>
                <a:t>   </a:t>
              </a:r>
              <a:r>
                <a:rPr kumimoji="1" lang="en-US" altLang="zh-CN" sz="1323" dirty="0" err="1" smtClean="0">
                  <a:latin typeface="Arial" panose="020B0604020202020204" pitchFamily="34" charset="0"/>
                </a:rPr>
                <a:t>FileWriter</a:t>
              </a:r>
              <a:r>
                <a:rPr kumimoji="1" lang="en-US" altLang="zh-CN" sz="1323" dirty="0" smtClean="0">
                  <a:latin typeface="Arial" panose="020B0604020202020204" pitchFamily="34" charset="0"/>
                </a:rPr>
                <a:t>(File</a:t>
              </a:r>
              <a:r>
                <a:rPr kumimoji="1" lang="zh-CN" altLang="en-US" sz="1323" dirty="0" smtClean="0">
                  <a:latin typeface="Arial" panose="020B0604020202020204" pitchFamily="34" charset="0"/>
                </a:rPr>
                <a:t>对象或文件名</a:t>
              </a:r>
              <a:r>
                <a:rPr kumimoji="1" lang="en-US" altLang="zh-CN" sz="1323" dirty="0" smtClean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200" y="3840"/>
              <a:ext cx="288" cy="96"/>
            </a:xfrm>
            <a:custGeom>
              <a:avLst/>
              <a:gdLst>
                <a:gd name="T0" fmla="*/ 0 w 288"/>
                <a:gd name="T1" fmla="*/ 0 h 96"/>
                <a:gd name="T2" fmla="*/ 0 w 288"/>
                <a:gd name="T3" fmla="*/ 96 h 96"/>
                <a:gd name="T4" fmla="*/ 288 w 288"/>
                <a:gd name="T5" fmla="*/ 9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0"/>
                  </a:moveTo>
                  <a:lnTo>
                    <a:pt x="0" y="96"/>
                  </a:lnTo>
                  <a:lnTo>
                    <a:pt x="288" y="96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11977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1" y="1954383"/>
            <a:ext cx="75206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转换的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意义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假设在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两个客户端传送数据，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按字节量传送数据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是字符量的一半，因此，在传送中最好用字节流传送；又因为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字符流类的函数更丰富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，更有易于分析数据，因此，当数据到目的地后，最好转换成字符流。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72765" y="4505980"/>
            <a:ext cx="7790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8-6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（将键盘输入的数据存储到文件）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92644" y="5334241"/>
            <a:ext cx="7790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8-7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读文本文件内容，显示在屏幕上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1728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File(String path)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4248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File(String parent, String child )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80000" y="5436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File(File dir, String name)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File</a:t>
            </a:r>
            <a:r>
              <a:rPr lang="zh-CN" altLang="en-US" dirty="0" smtClean="0">
                <a:ea typeface="宋体" panose="02010600030101010101" pitchFamily="2" charset="-122"/>
              </a:rPr>
              <a:t>类构造方法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gray">
          <a:xfrm>
            <a:off x="1476000" y="6012000"/>
            <a:ext cx="6501809" cy="600835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File f4 = new File(f2,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“a.java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");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gray">
          <a:xfrm>
            <a:off x="1476792" y="4787999"/>
            <a:ext cx="7243139" cy="632139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File f3 = new File("d:\\java\\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src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", "a.java")</a:t>
            </a: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gray">
          <a:xfrm>
            <a:off x="1476000" y="2269472"/>
            <a:ext cx="6467886" cy="91105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File f1 = new File(“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src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/a.java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");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（相对路径，移植性较好）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gray">
          <a:xfrm>
            <a:off x="1476793" y="3240000"/>
            <a:ext cx="7150372" cy="91105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File f2 = new File("d:\\java\\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src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\\a.java");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（绝对路径）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410864" y="1292776"/>
            <a:ext cx="1547606" cy="937939"/>
            <a:chOff x="7410864" y="1292776"/>
            <a:chExt cx="1521101" cy="93793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7410864" y="1292776"/>
              <a:ext cx="1454840" cy="53602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lIns="51435" tIns="25718" rIns="51435" bIns="2571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rgbClr val="C00000"/>
                  </a:solidFill>
                </a:rPr>
                <a:t>\\ </a:t>
              </a:r>
              <a:r>
                <a:rPr lang="en-US" altLang="zh-CN" b="0" kern="0" dirty="0" smtClean="0">
                  <a:solidFill>
                    <a:sysClr val="windowText" lastClr="000000"/>
                  </a:solidFill>
                </a:rPr>
                <a:t>    </a:t>
              </a:r>
              <a:r>
                <a:rPr lang="zh-CN" altLang="en-US" b="0" kern="0" dirty="0" smtClean="0">
                  <a:solidFill>
                    <a:sysClr val="windowText" lastClr="000000"/>
                  </a:solidFill>
                </a:rPr>
                <a:t>或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</a:t>
              </a:r>
              <a:r>
                <a:rPr kumimoji="0" lang="en-US" altLang="zh-CN" sz="1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/</a:t>
              </a: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7713362" y="1892161"/>
              <a:ext cx="12186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lvl="1" eaLnBrk="1" hangingPunct="1"/>
              <a:r>
                <a:rPr lang="zh-CN" altLang="en-US" sz="1600" dirty="0"/>
                <a:t>路径</a:t>
              </a:r>
              <a:r>
                <a:rPr lang="zh-CN" altLang="en-US" sz="1600" dirty="0" smtClean="0"/>
                <a:t>分隔符</a:t>
              </a:r>
              <a:endParaRPr lang="en-US" altLang="zh-CN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12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2390609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String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getName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获取文件的名字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2988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canRead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判断文件是否是可读的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80000" y="3996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canWrite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判断文件是否可被写入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File</a:t>
            </a:r>
            <a:r>
              <a:rPr lang="zh-CN" altLang="en-US" dirty="0" smtClean="0">
                <a:ea typeface="宋体" panose="02010600030101010101" pitchFamily="2" charset="-122"/>
              </a:rPr>
              <a:t>类方法：属性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4610" y="1767366"/>
            <a:ext cx="7282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类的下列方法获取文件的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80000" y="5076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exits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判断文件是否存在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5688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long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length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获取文件的长度（单位是字节）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05149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isFile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判断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对象是否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是一个文件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16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isDirectroy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判断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对象是否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是一个目录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24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String </a:t>
            </a: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getParent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获取文件的父目录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32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String </a:t>
            </a: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getAbsolutePath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获取文件的绝对路径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116000" y="5383201"/>
            <a:ext cx="75707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long </a:t>
            </a: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lastModified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获取文件最后修改的时间（时间是从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1970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年午夜至文件最后修改时刻的毫秒数）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2232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mkdir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创建一个目录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2880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删除文件或目录 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80000" y="3564000"/>
            <a:ext cx="7865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renameTo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(File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new)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重命名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4.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类方法：操作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4610" y="1656000"/>
            <a:ext cx="7282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类的下列方法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CN" altLang="en-US" sz="2800" dirty="0" smtClean="0"/>
              <a:t>文件或目录：</a:t>
            </a:r>
            <a:endParaRPr lang="zh-CN" altLang="en-US" sz="2800" dirty="0"/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80000" y="4212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g[]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用字符串形式返回目录下 的全部文件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5256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File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[] </a:t>
            </a: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listFiles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对象形式返回目录下的全部文件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二、输入输出流概述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206" y="1274280"/>
            <a:ext cx="797401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20163</TotalTime>
  <Words>2323</Words>
  <Application>Microsoft Office PowerPoint</Application>
  <PresentationFormat>全屏显示(4:3)</PresentationFormat>
  <Paragraphs>318</Paragraphs>
  <Slides>42</Slides>
  <Notes>40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2008最新商务办公系列精品PPT模板</vt:lpstr>
      <vt:lpstr>第八章 File类与输入输出流</vt:lpstr>
      <vt:lpstr>目  录</vt:lpstr>
      <vt:lpstr>幻灯片 3</vt:lpstr>
      <vt:lpstr>一、 File类</vt:lpstr>
      <vt:lpstr>幻灯片 5</vt:lpstr>
      <vt:lpstr>幻灯片 6</vt:lpstr>
      <vt:lpstr>幻灯片 7</vt:lpstr>
      <vt:lpstr>幻灯片 8</vt:lpstr>
      <vt:lpstr>二、输入输出流概述</vt:lpstr>
      <vt:lpstr>幻灯片 10</vt:lpstr>
      <vt:lpstr>幻灯片 11</vt:lpstr>
      <vt:lpstr>幻灯片 12</vt:lpstr>
      <vt:lpstr>幻灯片 13</vt:lpstr>
      <vt:lpstr>三、字节流类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四、字符流类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Lenovo</cp:lastModifiedBy>
  <cp:revision>1126</cp:revision>
  <dcterms:created xsi:type="dcterms:W3CDTF">2008-07-07T07:12:37Z</dcterms:created>
  <dcterms:modified xsi:type="dcterms:W3CDTF">2018-06-12T05:41:29Z</dcterms:modified>
</cp:coreProperties>
</file>