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434" r:id="rId2"/>
    <p:sldId id="759" r:id="rId3"/>
    <p:sldId id="760" r:id="rId4"/>
    <p:sldId id="798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09" r:id="rId15"/>
    <p:sldId id="811" r:id="rId16"/>
    <p:sldId id="812" r:id="rId17"/>
    <p:sldId id="813" r:id="rId18"/>
    <p:sldId id="814" r:id="rId19"/>
    <p:sldId id="815" r:id="rId20"/>
    <p:sldId id="816" r:id="rId21"/>
    <p:sldId id="817" r:id="rId22"/>
    <p:sldId id="818" r:id="rId23"/>
    <p:sldId id="820" r:id="rId24"/>
    <p:sldId id="821" r:id="rId25"/>
    <p:sldId id="822" r:id="rId26"/>
    <p:sldId id="823" r:id="rId27"/>
    <p:sldId id="824" r:id="rId28"/>
    <p:sldId id="825" r:id="rId29"/>
    <p:sldId id="826" r:id="rId30"/>
    <p:sldId id="827" r:id="rId31"/>
    <p:sldId id="828" r:id="rId32"/>
    <p:sldId id="829" r:id="rId33"/>
    <p:sldId id="830" r:id="rId34"/>
    <p:sldId id="831" r:id="rId35"/>
    <p:sldId id="832" r:id="rId36"/>
    <p:sldId id="833" r:id="rId37"/>
    <p:sldId id="834" r:id="rId38"/>
    <p:sldId id="835" r:id="rId39"/>
    <p:sldId id="836" r:id="rId40"/>
    <p:sldId id="837" r:id="rId41"/>
    <p:sldId id="839" r:id="rId42"/>
    <p:sldId id="276" r:id="rId43"/>
  </p:sldIdLst>
  <p:sldSz cx="9144000" cy="6858000" type="screen4x3"/>
  <p:notesSz cx="97234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C0C0C0"/>
    <a:srgbClr val="2FBFFF"/>
    <a:srgbClr val="1C1C1C"/>
    <a:srgbClr val="969696"/>
    <a:srgbClr val="E36803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3" autoAdjust="0"/>
    <p:restoredTop sz="85098" autoAdjust="0"/>
  </p:normalViewPr>
  <p:slideViewPr>
    <p:cSldViewPr snapToGrid="0">
      <p:cViewPr>
        <p:scale>
          <a:sx n="60" d="100"/>
          <a:sy n="60" d="100"/>
        </p:scale>
        <p:origin x="-139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4852"/>
    </p:cViewPr>
  </p:sorterViewPr>
  <p:notesViewPr>
    <p:cSldViewPr snapToGrid="0">
      <p:cViewPr varScale="1">
        <p:scale>
          <a:sx n="68" d="100"/>
          <a:sy n="68" d="100"/>
        </p:scale>
        <p:origin x="1728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9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F2C57C-DB31-44E9-81E4-607D253F6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07038" y="0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8013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1550" y="3257550"/>
            <a:ext cx="77803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1481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07038" y="6513513"/>
            <a:ext cx="4214812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1E443A-DDB4-424F-AD02-EE58CDCED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https://docs.oracle.com/javase/9/docs/api/index.html?overview-summary.html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E443A-DDB4-424F-AD02-EE58CDCED874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11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如果</a:t>
            </a:r>
            <a:r>
              <a:rPr lang="zh-CN" altLang="en-US" dirty="0" smtClean="0">
                <a:ea typeface="宋体" charset="-122"/>
              </a:rPr>
              <a:t>线程调用</a:t>
            </a:r>
            <a:r>
              <a:rPr lang="en-US" altLang="zh-CN" dirty="0" smtClean="0">
                <a:ea typeface="宋体" charset="-122"/>
              </a:rPr>
              <a:t>sleep()</a:t>
            </a:r>
            <a:r>
              <a:rPr lang="zh-CN" altLang="en-US" dirty="0" smtClean="0">
                <a:ea typeface="宋体" charset="-122"/>
              </a:rPr>
              <a:t>方法进入了休眠状态，只能等待指定的时间到或被其他线程</a:t>
            </a:r>
            <a:r>
              <a:rPr lang="en-US" altLang="zh-CN" dirty="0" smtClean="0">
                <a:ea typeface="宋体" charset="-122"/>
              </a:rPr>
              <a:t>interrupt</a:t>
            </a:r>
            <a:r>
              <a:rPr lang="zh-CN" altLang="en-US" dirty="0" smtClean="0">
                <a:ea typeface="宋体" charset="-122"/>
              </a:rPr>
              <a:t>，才脱离阻塞态。</a:t>
            </a:r>
          </a:p>
          <a:p>
            <a:pPr eaLnBrk="1" hangingPunct="1"/>
            <a:r>
              <a:rPr lang="zh-CN" altLang="en-US" dirty="0" smtClean="0">
                <a:ea typeface="宋体" charset="-122"/>
              </a:rPr>
              <a:t>如果</a:t>
            </a:r>
            <a:r>
              <a:rPr lang="zh-CN" altLang="en-US" dirty="0" smtClean="0">
                <a:ea typeface="宋体" charset="-122"/>
              </a:rPr>
              <a:t>线程为了等待一个条件变量而调用了</a:t>
            </a:r>
            <a:r>
              <a:rPr lang="en-US" altLang="zh-CN" dirty="0" smtClean="0">
                <a:ea typeface="宋体" charset="-122"/>
              </a:rPr>
              <a:t>wait()</a:t>
            </a:r>
            <a:r>
              <a:rPr lang="zh-CN" altLang="en-US" dirty="0" smtClean="0">
                <a:ea typeface="宋体" charset="-122"/>
              </a:rPr>
              <a:t>方法进入了阻塞态，需要这个条件变量所在的那个对象调用</a:t>
            </a:r>
            <a:r>
              <a:rPr lang="en-US" altLang="zh-CN" dirty="0" smtClean="0">
                <a:ea typeface="宋体" charset="-122"/>
              </a:rPr>
              <a:t>notify(()</a:t>
            </a:r>
            <a:r>
              <a:rPr lang="zh-CN" altLang="en-US" dirty="0" smtClean="0">
                <a:ea typeface="宋体" charset="-122"/>
              </a:rPr>
              <a:t>或</a:t>
            </a:r>
            <a:r>
              <a:rPr lang="en-US" altLang="zh-CN" dirty="0" err="1" smtClean="0">
                <a:ea typeface="宋体" charset="-122"/>
              </a:rPr>
              <a:t>notifyAll</a:t>
            </a:r>
            <a:r>
              <a:rPr lang="en-US" altLang="zh-CN" dirty="0" smtClean="0">
                <a:ea typeface="宋体" charset="-122"/>
              </a:rPr>
              <a:t>()</a:t>
            </a:r>
            <a:r>
              <a:rPr lang="zh-CN" altLang="en-US" dirty="0" smtClean="0">
                <a:ea typeface="宋体" charset="-122"/>
              </a:rPr>
              <a:t>方法。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如果</a:t>
            </a:r>
            <a:r>
              <a:rPr lang="zh-CN" altLang="en-US" dirty="0" smtClean="0">
                <a:ea typeface="宋体" charset="-122"/>
              </a:rPr>
              <a:t>线程由于等待</a:t>
            </a:r>
            <a:r>
              <a:rPr lang="en-US" altLang="zh-CN" dirty="0" smtClean="0">
                <a:ea typeface="宋体" charset="-122"/>
              </a:rPr>
              <a:t>I/O</a:t>
            </a:r>
            <a:r>
              <a:rPr lang="zh-CN" altLang="en-US" dirty="0" smtClean="0">
                <a:ea typeface="宋体" charset="-122"/>
              </a:rPr>
              <a:t>而进入了阻塞状态，只能等待这个</a:t>
            </a:r>
            <a:r>
              <a:rPr lang="en-US" altLang="zh-CN" dirty="0" smtClean="0">
                <a:ea typeface="宋体" charset="-122"/>
              </a:rPr>
              <a:t>I/O</a:t>
            </a:r>
            <a:r>
              <a:rPr lang="zh-CN" altLang="en-US" dirty="0" smtClean="0">
                <a:ea typeface="宋体" charset="-122"/>
              </a:rPr>
              <a:t>操作完成之后，系统调用特定的指令来使该线程恢复可运行状态。</a:t>
            </a: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12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目前不推荐通过调用</a:t>
            </a:r>
            <a:r>
              <a:rPr lang="en-US" altLang="zh-CN" dirty="0" smtClean="0">
                <a:ea typeface="宋体" charset="-122"/>
              </a:rPr>
              <a:t>stop()</a:t>
            </a:r>
            <a:r>
              <a:rPr lang="zh-CN" altLang="en-US" dirty="0" smtClean="0">
                <a:ea typeface="宋体" charset="-122"/>
              </a:rPr>
              <a:t>来终止线程的执行，而是让线程执行完。</a:t>
            </a:r>
            <a:endParaRPr lang="zh-CN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13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14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15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391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16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17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18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19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391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20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21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22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23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24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25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26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try {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        sleep(1000);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} catch (</a:t>
            </a:r>
            <a:r>
              <a:rPr lang="en-US" altLang="zh-CN" dirty="0" err="1" smtClean="0">
                <a:ea typeface="宋体" charset="-122"/>
              </a:rPr>
              <a:t>InterruptedException</a:t>
            </a:r>
            <a:r>
              <a:rPr lang="en-US" altLang="zh-CN" dirty="0" smtClean="0">
                <a:ea typeface="宋体" charset="-122"/>
              </a:rPr>
              <a:t> e) {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dirty="0" err="1" smtClean="0">
                <a:ea typeface="宋体" charset="-122"/>
              </a:rPr>
              <a:t>e.printStackTrace</a:t>
            </a:r>
            <a:r>
              <a:rPr lang="en-US" altLang="zh-CN" dirty="0" smtClean="0">
                <a:ea typeface="宋体" charset="-122"/>
              </a:rPr>
              <a:t>();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}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27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dirty="0" err="1" smtClean="0">
                <a:ea typeface="宋体" charset="-122"/>
              </a:rPr>
              <a:t>intertupt</a:t>
            </a:r>
            <a:r>
              <a:rPr lang="zh-CN" altLang="en-US" dirty="0" smtClean="0">
                <a:ea typeface="宋体" charset="-122"/>
              </a:rPr>
              <a:t>方法经常用来“吵醒”休眠的线程。当一些线程调用</a:t>
            </a:r>
            <a:r>
              <a:rPr lang="en-US" altLang="zh-CN" dirty="0" smtClean="0">
                <a:ea typeface="宋体" charset="-122"/>
              </a:rPr>
              <a:t>sleep</a:t>
            </a:r>
            <a:r>
              <a:rPr lang="zh-CN" altLang="en-US" dirty="0" smtClean="0">
                <a:ea typeface="宋体" charset="-122"/>
              </a:rPr>
              <a:t>方法处于休眠状态时，一个使用 </a:t>
            </a:r>
            <a:r>
              <a:rPr lang="en-US" altLang="zh-CN" dirty="0" smtClean="0">
                <a:ea typeface="宋体" charset="-122"/>
              </a:rPr>
              <a:t>CPU</a:t>
            </a:r>
            <a:r>
              <a:rPr lang="zh-CN" altLang="en-US" dirty="0" smtClean="0">
                <a:ea typeface="宋体" charset="-122"/>
              </a:rPr>
              <a:t>资源的其它线程在执行过程中，可以让休眠的线程分别调用</a:t>
            </a:r>
            <a:r>
              <a:rPr lang="en-US" altLang="zh-CN" dirty="0" smtClean="0">
                <a:ea typeface="宋体" charset="-122"/>
              </a:rPr>
              <a:t>interrupt </a:t>
            </a:r>
            <a:r>
              <a:rPr lang="zh-CN" altLang="en-US" dirty="0" smtClean="0">
                <a:ea typeface="宋体" charset="-122"/>
              </a:rPr>
              <a:t>方法“吵醒”自己，即导致休眠的线程发生</a:t>
            </a:r>
            <a:r>
              <a:rPr lang="en-US" altLang="zh-CN" dirty="0" err="1" smtClean="0">
                <a:ea typeface="宋体" charset="-122"/>
              </a:rPr>
              <a:t>InterruptedException</a:t>
            </a:r>
            <a:r>
              <a:rPr lang="zh-CN" altLang="en-US" dirty="0" smtClean="0">
                <a:ea typeface="宋体" charset="-122"/>
              </a:rPr>
              <a:t>异常，从而结束休眠，重新排队等待</a:t>
            </a:r>
            <a:r>
              <a:rPr lang="en-US" altLang="zh-CN" dirty="0" smtClean="0">
                <a:ea typeface="宋体" charset="-122"/>
              </a:rPr>
              <a:t>CPU</a:t>
            </a:r>
            <a:r>
              <a:rPr lang="zh-CN" altLang="en-US" dirty="0" smtClean="0">
                <a:ea typeface="宋体" charset="-122"/>
              </a:rPr>
              <a:t>资源。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28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29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yield()</a:t>
            </a:r>
            <a:r>
              <a:rPr lang="zh-CN" altLang="en-US" dirty="0" smtClean="0">
                <a:ea typeface="宋体" charset="-122"/>
              </a:rPr>
              <a:t>方法将执行的权力交给其它同等优先权的线程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自己到队列的最后等待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30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wait()</a:t>
            </a:r>
            <a:r>
              <a:rPr lang="zh-CN" altLang="en-US" dirty="0" smtClean="0">
                <a:ea typeface="宋体" charset="-122"/>
              </a:rPr>
              <a:t>方法用于使当前线程放弃临界区而处于睡眠状态，直到有另一线程调用</a:t>
            </a:r>
            <a:r>
              <a:rPr lang="en-US" altLang="zh-CN" dirty="0" smtClean="0">
                <a:ea typeface="宋体" charset="-122"/>
              </a:rPr>
              <a:t>notify()</a:t>
            </a:r>
            <a:r>
              <a:rPr lang="zh-CN" altLang="en-US" dirty="0" smtClean="0">
                <a:ea typeface="宋体" charset="-122"/>
              </a:rPr>
              <a:t>方法将它唤醒或睡眠时间已到为止，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notify()</a:t>
            </a:r>
            <a:r>
              <a:rPr lang="zh-CN" altLang="en-US" dirty="0" smtClean="0">
                <a:ea typeface="宋体" charset="-122"/>
              </a:rPr>
              <a:t>方法用于将处于睡眠状态的某个等待当前对象监控器的线程唤醒。如果有多个这样的线程，则按照先进先出的原则唤醒第一个线程。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Object</a:t>
            </a:r>
            <a:r>
              <a:rPr lang="zh-CN" altLang="en-US" dirty="0" smtClean="0">
                <a:ea typeface="宋体" charset="-122"/>
              </a:rPr>
              <a:t>类中还提供了另一个方法</a:t>
            </a:r>
            <a:r>
              <a:rPr lang="en-US" altLang="zh-CN" dirty="0" err="1" smtClean="0">
                <a:ea typeface="宋体" charset="-122"/>
              </a:rPr>
              <a:t>notifyAll</a:t>
            </a:r>
            <a:r>
              <a:rPr lang="en-US" altLang="zh-CN" dirty="0" smtClean="0">
                <a:ea typeface="宋体" charset="-122"/>
              </a:rPr>
              <a:t>()</a:t>
            </a:r>
            <a:r>
              <a:rPr lang="zh-CN" altLang="en-US" dirty="0" smtClean="0">
                <a:ea typeface="宋体" charset="-122"/>
              </a:rPr>
              <a:t>，用于唤醒所有因调用</a:t>
            </a:r>
            <a:r>
              <a:rPr lang="en-US" altLang="zh-CN" dirty="0" smtClean="0">
                <a:ea typeface="宋体" charset="-122"/>
              </a:rPr>
              <a:t>wait()</a:t>
            </a:r>
            <a:r>
              <a:rPr lang="zh-CN" altLang="en-US" dirty="0" smtClean="0">
                <a:ea typeface="宋体" charset="-122"/>
              </a:rPr>
              <a:t>方法而睡眠的线程。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endParaRPr lang="zh-CN" altLang="zh-CN" dirty="0" smtClean="0">
              <a:ea typeface="宋体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4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程序是计算机指令的集合。</a:t>
            </a:r>
            <a:endParaRPr lang="en-US" altLang="zh-CN" sz="12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就是一个运行中的程序，它指的是从代码加载、执行到执行结束这样一个完整的过程。每个进程都是占用不同的内存空间。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是比进程更小的执行单位。一个进程在其执行过程中，可以产生多个线程，形成多条执行线索，每条线索，即每个线程也有它自身的产生、存在和消亡的过程，也是一个动态的概念。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32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33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34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35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36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37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38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修饰的方法，称为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同步方法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。当一个线程在调用同步方法时，所有试图调用该同步方法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或其他同步方法</a:t>
            </a:r>
            <a:r>
              <a: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同一个目标对象的其他线程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必须等待，只有当该线程结束了，同步方法的锁才会自动释放。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39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40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41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C2FE4-CFC3-46B2-9B9B-5F69A8466D09}" type="slidenum">
              <a:rPr lang="zh-CN" altLang="en-US" b="0" smtClean="0"/>
              <a:pPr/>
              <a:t>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B5C99-FCE5-4531-8D79-5B18744E56D4}" type="slidenum">
              <a:rPr lang="zh-CN" altLang="en-US" b="0" smtClean="0"/>
              <a:pPr/>
              <a:t>7</a:t>
            </a:fld>
            <a:endParaRPr lang="en-US" altLang="zh-CN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39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8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9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D2A57-D80C-4037-A879-2AF894EE1F54}" type="slidenum">
              <a:rPr lang="zh-CN" altLang="en-US" b="0" smtClean="0"/>
              <a:pPr/>
              <a:t>10</a:t>
            </a:fld>
            <a:endParaRPr lang="en-US" altLang="zh-CN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9600" y="514350"/>
            <a:ext cx="3429000" cy="25717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3257550"/>
            <a:ext cx="7778750" cy="3086100"/>
          </a:xfrm>
          <a:noFill/>
        </p:spPr>
        <p:txBody>
          <a:bodyPr/>
          <a:lstStyle/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359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zh-CN" altLang="en-US" noProof="0" dirty="0"/>
              <a:t>按一下以編輯母片標題樣式</a:t>
            </a:r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按一下以編輯母片副標題樣式</a:t>
            </a:r>
          </a:p>
        </p:txBody>
      </p:sp>
      <p:sp>
        <p:nvSpPr>
          <p:cNvPr id="18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E2EBD-3029-4DEC-8E6E-8C247268A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297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42F47-74C9-4A15-869F-B4D800166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188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29580-A285-4EE2-9DBB-BCD0B7CD19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10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787F2-FB59-43BA-B988-201E47670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7582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BAEB-DCCE-498C-A008-1C7A5FDA3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537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6CB8C-AF3F-463D-B822-8D5955701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901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25776-3203-4F30-950D-96A629279D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984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F6F0C-0F7A-4CE2-A0F6-7CE6588037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364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36085-C021-4DD6-A471-9461B8C45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94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D1F59-41CD-4FC4-9567-88123B8F6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871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DC49-FF4B-4545-8535-8EE1616431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99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6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F6AA1-7645-4974-8670-EC62B1640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2370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2857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2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按一下以編輯母片標題樣式</a:t>
            </a:r>
          </a:p>
        </p:txBody>
      </p:sp>
      <p:sp>
        <p:nvSpPr>
          <p:cNvPr id="1033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按一下以編輯母片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A4AF4B-91E7-4363-9BEC-897795207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7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8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9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 cstate="print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anose="05000000000000000000" pitchFamily="2" charset="2"/>
        <a:buChar char="£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1532;&#21313;&#31456;&#20363;&#39064;/10-1.tx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1532;&#21313;&#31456;&#20363;&#39064;/10-2.tx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1532;&#21313;&#31456;&#20363;&#39064;/10-3.tx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1532;&#21313;&#31456;&#20363;&#39064;/10-4.tx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&#31532;&#21313;&#31456;&#20363;&#39064;/10-5.tx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1532;&#21313;&#31456;&#20363;&#39064;/10-6.tx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1532;&#21313;&#31456;&#20363;&#39064;/10-7.tx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1532;&#21313;&#31456;&#20363;&#39064;/10-8.tx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1532;&#21313;&#31456;&#20363;&#39064;/10-9.tx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1532;&#21313;&#31456;&#20363;&#39064;/10-10.tx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1532;&#21313;&#31456;&#20363;&#39064;/10-11.txt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&#31532;&#21313;&#31456;&#20363;&#39064;/10-12.txt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09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3403600" y="1463675"/>
            <a:ext cx="5526088" cy="1470025"/>
          </a:xfrm>
          <a:effectLst>
            <a:outerShdw dist="17961" dir="2700000" algn="ctr" rotWithShape="0">
              <a:srgbClr val="F8F8F8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第十章 线程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442418" name="Group 50"/>
          <p:cNvGrpSpPr>
            <a:grpSpLocks/>
          </p:cNvGrpSpPr>
          <p:nvPr/>
        </p:nvGrpSpPr>
        <p:grpSpPr bwMode="auto">
          <a:xfrm>
            <a:off x="5780088" y="5492750"/>
            <a:ext cx="669925" cy="654050"/>
            <a:chOff x="4027" y="3016"/>
            <a:chExt cx="515" cy="505"/>
          </a:xfrm>
        </p:grpSpPr>
        <p:sp>
          <p:nvSpPr>
            <p:cNvPr id="442419" name="Oval 51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31" name="Picture 52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2421" name="Group 53"/>
          <p:cNvGrpSpPr>
            <a:grpSpLocks/>
          </p:cNvGrpSpPr>
          <p:nvPr/>
        </p:nvGrpSpPr>
        <p:grpSpPr bwMode="auto">
          <a:xfrm>
            <a:off x="7170738" y="5029200"/>
            <a:ext cx="349250" cy="339725"/>
            <a:chOff x="4027" y="3016"/>
            <a:chExt cx="515" cy="505"/>
          </a:xfrm>
        </p:grpSpPr>
        <p:sp>
          <p:nvSpPr>
            <p:cNvPr id="442422" name="Oval 54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5129" name="Picture 55" descr="sphere_highligh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2424" name="Oval 56"/>
          <p:cNvSpPr>
            <a:spLocks noChangeArrowheads="1"/>
          </p:cNvSpPr>
          <p:nvPr/>
        </p:nvSpPr>
        <p:spPr bwMode="gray">
          <a:xfrm>
            <a:off x="3960813" y="4986338"/>
            <a:ext cx="1082675" cy="1071562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5" name="Oval 57"/>
          <p:cNvSpPr>
            <a:spLocks noChangeArrowheads="1"/>
          </p:cNvSpPr>
          <p:nvPr/>
        </p:nvSpPr>
        <p:spPr bwMode="gray">
          <a:xfrm>
            <a:off x="371475" y="536575"/>
            <a:ext cx="2759075" cy="27305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2426" name="Oval 58"/>
          <p:cNvSpPr>
            <a:spLocks noChangeArrowheads="1"/>
          </p:cNvSpPr>
          <p:nvPr/>
        </p:nvSpPr>
        <p:spPr bwMode="gray">
          <a:xfrm>
            <a:off x="1941513" y="3600450"/>
            <a:ext cx="1911350" cy="1892300"/>
          </a:xfrm>
          <a:prstGeom prst="ellipse">
            <a:avLst/>
          </a:prstGeom>
          <a:blipFill dpi="0" rotWithShape="1">
            <a:blip r:embed="rId7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1" dur="1000" fill="hold"/>
                                        <p:tgtEl>
                                          <p:spTgt spid="4424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18" dur="1000" fill="hold"/>
                                        <p:tgtEl>
                                          <p:spTgt spid="44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8" y="1106746"/>
            <a:ext cx="2617630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三、运行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状态</a:t>
              </a:r>
              <a:endParaRPr lang="zh-CN" altLang="en-US" sz="28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1" y="1872000"/>
            <a:ext cx="740890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当就绪状态的线程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被调度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并获得处理器资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源时，便进入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运行状态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3024000"/>
            <a:ext cx="74988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每个线程都有一个重要的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run()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，当线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程对象被调度执行时，它将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自动调用该线程的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run()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，从第一句开始顺序执行。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run()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法定义了这一类线程的操作和功能。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8" y="1106746"/>
            <a:ext cx="2585734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四、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中断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状态</a:t>
              </a:r>
              <a:endParaRPr lang="zh-CN" altLang="en-US" sz="28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65253" y="1800000"/>
            <a:ext cx="740890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由于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人为或系统的原因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，线程必须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停止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行，以后还可以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恢复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运行的状态称为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中断状态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发生以下几种情况之一后，线程进入中断状态。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58017" y="3204000"/>
            <a:ext cx="749880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使用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的时间片到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，切换给轮候的下一个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该线程正在等待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操作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完成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调用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了该线程的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sleep()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休眠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调用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了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wait()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等待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7" y="1106746"/>
            <a:ext cx="2606999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五、死亡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状态</a:t>
              </a:r>
              <a:endParaRPr lang="zh-CN" altLang="en-US" sz="28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65253" y="1800000"/>
            <a:ext cx="740890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处于死亡状态的线程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不具有继续运行的能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力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。线程死亡的原因有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两个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231514" y="2736000"/>
            <a:ext cx="73426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一个是正常运行的线程完成了它的全部工作，即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执行完了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run()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方法的最后一个语句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并退出；</a:t>
            </a:r>
          </a:p>
          <a:p>
            <a:pPr marL="514350" indent="-514350" eaLnBrk="1" hangingPunct="1"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另一个是线程被提前强制性地终止，如通过执行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stop()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或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destroy()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终止线程。（不推荐）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35" y="1423186"/>
            <a:ext cx="9266936" cy="4386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02149" y="489467"/>
            <a:ext cx="3094074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1435" tIns="25718" rIns="51435" bIns="25718"/>
          <a:lstStyle/>
          <a:p>
            <a:pPr defTabSz="514350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b="0" baseline="0" dirty="0" smtClean="0"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zh-CN" altLang="en-US" b="0" baseline="0" dirty="0">
                <a:latin typeface="微软雅黑" pitchFamily="34" charset="-122"/>
                <a:ea typeface="微软雅黑" pitchFamily="34" charset="-122"/>
              </a:rPr>
              <a:t>的生命周期</a:t>
            </a: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80001" y="1737496"/>
            <a:ext cx="738813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编写多线程程序需要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创建线程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，线程的创建包括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定义线程体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创建线程对象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两个方面的内容。线程的行为由线程体决定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线程体是由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run()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定义的。运行系统通过调用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run()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方法实现线程的具体行为。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2" y="1111723"/>
            <a:ext cx="5251420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 </a:t>
            </a:r>
            <a:r>
              <a:rPr lang="zh-CN" altLang="en-US" dirty="0" smtClean="0">
                <a:ea typeface="宋体" panose="02010600030101010101" pitchFamily="2" charset="-122"/>
              </a:rPr>
              <a:t>多</a:t>
            </a:r>
            <a:r>
              <a:rPr lang="zh-CN" altLang="en-US" dirty="0" smtClean="0">
                <a:ea typeface="宋体" panose="02010600030101010101" pitchFamily="2" charset="-122"/>
              </a:rPr>
              <a:t>线程的实现</a:t>
            </a:r>
            <a:r>
              <a:rPr lang="zh-CN" altLang="en-US" dirty="0" smtClean="0">
                <a:ea typeface="宋体" panose="02010600030101010101" pitchFamily="2" charset="-122"/>
              </a:rPr>
              <a:t>方法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80000" y="4365078"/>
            <a:ext cx="7467651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可以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通过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Thread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实现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Runnable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接口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这两种途径来构造自己的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run()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方法。 </a:t>
            </a: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46551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 </a:t>
            </a:r>
            <a:r>
              <a:rPr lang="zh-CN" altLang="en-US" dirty="0" smtClean="0">
                <a:ea typeface="宋体" panose="02010600030101010101" pitchFamily="2" charset="-122"/>
              </a:rPr>
              <a:t>通过继承</a:t>
            </a:r>
            <a:r>
              <a:rPr lang="en-US" altLang="zh-CN" dirty="0" smtClean="0"/>
              <a:t>Thread </a:t>
            </a:r>
            <a:r>
              <a:rPr lang="zh-CN" altLang="en-US" dirty="0" smtClean="0"/>
              <a:t>类创建线程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="" xmlns:a16="http://schemas.microsoft.com/office/drawing/2014/main" id="{F09C6B24-486E-4649-8504-BAD153CC1861}"/>
              </a:ext>
            </a:extLst>
          </p:cNvPr>
          <p:cNvGrpSpPr/>
          <p:nvPr/>
        </p:nvGrpSpPr>
        <p:grpSpPr>
          <a:xfrm>
            <a:off x="1227602" y="1914339"/>
            <a:ext cx="7399474" cy="3687305"/>
            <a:chOff x="1672160" y="4474040"/>
            <a:chExt cx="6302275" cy="3166354"/>
          </a:xfrm>
        </p:grpSpPr>
        <p:sp>
          <p:nvSpPr>
            <p:cNvPr id="12" name="AutoShape 74"/>
            <p:cNvSpPr>
              <a:spLocks noChangeArrowheads="1"/>
            </p:cNvSpPr>
            <p:nvPr/>
          </p:nvSpPr>
          <p:spPr bwMode="gray">
            <a:xfrm>
              <a:off x="1672160" y="4474040"/>
              <a:ext cx="6302275" cy="2504968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Text Box 78"/>
            <p:cNvSpPr txBox="1">
              <a:spLocks noChangeArrowheads="1"/>
            </p:cNvSpPr>
            <p:nvPr/>
          </p:nvSpPr>
          <p:spPr bwMode="gray">
            <a:xfrm>
              <a:off x="1735932" y="4601023"/>
              <a:ext cx="6105931" cy="3039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en-US" altLang="zh-CN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    </a:t>
              </a:r>
              <a:r>
                <a:rPr lang="en-US" altLang="zh-CN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java.lang.Thread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类是一个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通用的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线程类，其</a:t>
              </a:r>
              <a:r>
                <a:rPr lang="en-US" altLang="zh-CN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run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方法默认是空的，必须要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对</a:t>
              </a:r>
              <a:r>
                <a:rPr lang="en-US" altLang="zh-CN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Thread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类进行继承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并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覆写</a:t>
              </a:r>
              <a:r>
                <a:rPr lang="en-US" altLang="zh-CN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Thread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类中的</a:t>
              </a:r>
              <a:r>
                <a:rPr lang="en-US" altLang="zh-CN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run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方法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，来实现我们想要的功能。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7" y="1106746"/>
            <a:ext cx="5743603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一、继承</a:t>
              </a:r>
              <a:r>
                <a:rPr lang="en-US" altLang="zh-CN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Thread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类创建线程的步骤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1" y="1872000"/>
            <a:ext cx="73859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+mj-ea"/>
              <a:buAutoNum type="circleNumDbPlain"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创建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Thread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类的子类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，在该子类中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重写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3024000"/>
            <a:ext cx="7498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② 创建该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子类的对象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52000" y="3744000"/>
            <a:ext cx="72902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③ 子类对象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start()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启动线程；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程序运行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后，将自动执行子类中的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run()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940906" y="1364976"/>
            <a:ext cx="4227443" cy="3207024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classname1 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extends 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Thread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构造方法；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void run()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….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}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4729408" y="2630555"/>
            <a:ext cx="4202557" cy="3730488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public class classname2{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…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method(){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classname1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aa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classname1();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aa.</a:t>
            </a:r>
            <a:r>
              <a:rPr lang="en-US" altLang="zh-CN" sz="2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</a:t>
            </a: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….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}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 flipV="1">
            <a:off x="2703443" y="3193774"/>
            <a:ext cx="2610679" cy="1364975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曲线连接符 15"/>
          <p:cNvCxnSpPr/>
          <p:nvPr/>
        </p:nvCxnSpPr>
        <p:spPr bwMode="auto">
          <a:xfrm rot="10800000">
            <a:off x="3101010" y="2663690"/>
            <a:ext cx="2087679" cy="1493641"/>
          </a:xfrm>
          <a:prstGeom prst="curvedConnector3">
            <a:avLst>
              <a:gd name="adj1" fmla="val 50000"/>
            </a:avLst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7" y="1106746"/>
            <a:ext cx="1848543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二、举例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1" y="1836000"/>
            <a:ext cx="75811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模拟车站窗口卖票的功能：假设窗口有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张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票，可以一直卖票直到剩余票数为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才 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停止运行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3420000"/>
            <a:ext cx="7498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10-1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483872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4. </a:t>
            </a:r>
            <a:r>
              <a:rPr lang="zh-CN" altLang="en-US" dirty="0" smtClean="0">
                <a:ea typeface="宋体" panose="02010600030101010101" pitchFamily="2" charset="-122"/>
              </a:rPr>
              <a:t>通过实现</a:t>
            </a:r>
            <a:r>
              <a:rPr lang="en-US" altLang="zh-CN" dirty="0" err="1" smtClean="0">
                <a:ea typeface="宋体" panose="02010600030101010101" pitchFamily="2" charset="-122"/>
              </a:rPr>
              <a:t>Runable</a:t>
            </a:r>
            <a:r>
              <a:rPr lang="zh-CN" altLang="en-US" dirty="0" smtClean="0">
                <a:ea typeface="宋体" panose="02010600030101010101" pitchFamily="2" charset="-122"/>
              </a:rPr>
              <a:t>接口</a:t>
            </a:r>
            <a:r>
              <a:rPr lang="zh-CN" altLang="en-US" dirty="0" smtClean="0"/>
              <a:t>创建线程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  <p:grpSp>
        <p:nvGrpSpPr>
          <p:cNvPr id="2" name="组合 19">
            <a:extLst>
              <a:ext uri="{FF2B5EF4-FFF2-40B4-BE49-F238E27FC236}">
                <a16:creationId xmlns="" xmlns:a16="http://schemas.microsoft.com/office/drawing/2014/main" id="{F09C6B24-486E-4649-8504-BAD153CC1861}"/>
              </a:ext>
            </a:extLst>
          </p:cNvPr>
          <p:cNvGrpSpPr/>
          <p:nvPr/>
        </p:nvGrpSpPr>
        <p:grpSpPr>
          <a:xfrm>
            <a:off x="1280766" y="1946238"/>
            <a:ext cx="7214648" cy="4169117"/>
            <a:chOff x="1762720" y="4492300"/>
            <a:chExt cx="6302275" cy="3580094"/>
          </a:xfrm>
        </p:grpSpPr>
        <p:sp>
          <p:nvSpPr>
            <p:cNvPr id="12" name="AutoShape 74"/>
            <p:cNvSpPr>
              <a:spLocks noChangeArrowheads="1"/>
            </p:cNvSpPr>
            <p:nvPr/>
          </p:nvSpPr>
          <p:spPr bwMode="gray">
            <a:xfrm>
              <a:off x="1762720" y="4492300"/>
              <a:ext cx="6302275" cy="2460020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Text Box 78"/>
            <p:cNvSpPr txBox="1">
              <a:spLocks noChangeArrowheads="1"/>
            </p:cNvSpPr>
            <p:nvPr/>
          </p:nvSpPr>
          <p:spPr bwMode="gray">
            <a:xfrm>
              <a:off x="1862715" y="4610153"/>
              <a:ext cx="6105931" cy="3462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      编写多线程程序的另一种的方法是</a:t>
              </a:r>
              <a:r>
                <a:rPr lang="zh-CN" altLang="en-US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实现</a:t>
              </a:r>
              <a:r>
                <a:rPr lang="en-US" altLang="zh-CN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Runnable</a:t>
              </a:r>
              <a:r>
                <a:rPr lang="zh-CN" altLang="en-US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接口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。在一个类中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实现</a:t>
              </a:r>
              <a:r>
                <a:rPr lang="en-US" altLang="zh-CN" dirty="0" err="1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Runnable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接口</a:t>
              </a:r>
              <a:r>
                <a:rPr lang="en-US" altLang="zh-CN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,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并在该类中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定义</a:t>
              </a:r>
              <a:r>
                <a:rPr lang="en-US" altLang="zh-CN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run()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方法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，然后用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带有</a:t>
              </a:r>
              <a:r>
                <a:rPr lang="en-US" altLang="zh-CN" dirty="0" err="1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Runnable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参数的</a:t>
              </a:r>
              <a:r>
                <a:rPr lang="en-US" altLang="zh-CN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Thread</a:t>
              </a:r>
              <a:r>
                <a:rPr lang="zh-CN" altLang="en-US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类构造方法</a:t>
              </a:r>
              <a:r>
                <a:rPr lang="zh-CN" altLang="en-US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创建线程。</a:t>
              </a: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SzTx/>
                <a:buNone/>
              </a:pPr>
              <a:endPara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45"/>
          <p:cNvSpPr>
            <a:spLocks noChangeArrowheads="1"/>
          </p:cNvSpPr>
          <p:nvPr/>
        </p:nvSpPr>
        <p:spPr bwMode="gray">
          <a:xfrm>
            <a:off x="4336431" y="4006781"/>
            <a:ext cx="3389586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gray">
          <a:xfrm>
            <a:off x="4299026" y="3079130"/>
            <a:ext cx="3363084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2" name="AutoShape 45"/>
          <p:cNvSpPr>
            <a:spLocks noChangeArrowheads="1"/>
          </p:cNvSpPr>
          <p:nvPr/>
        </p:nvSpPr>
        <p:spPr bwMode="gray">
          <a:xfrm>
            <a:off x="4303298" y="2131599"/>
            <a:ext cx="3290197" cy="54534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1065213" y="-17463"/>
            <a:ext cx="7958137" cy="1011238"/>
          </a:xfrm>
        </p:spPr>
        <p:txBody>
          <a:bodyPr/>
          <a:lstStyle/>
          <a:p>
            <a:pPr algn="ctr" eaLnBrk="1" hangingPunct="1"/>
            <a:r>
              <a:rPr lang="zh-CN" altLang="en-US" sz="4100">
                <a:ea typeface="宋体" panose="02010600030101010101" pitchFamily="2" charset="-122"/>
              </a:rPr>
              <a:t>目  录</a:t>
            </a:r>
            <a:endParaRPr lang="en-US" altLang="zh-CN" sz="4100">
              <a:ea typeface="宋体" panose="02010600030101010101" pitchFamily="2" charset="-122"/>
            </a:endParaRPr>
          </a:p>
        </p:txBody>
      </p:sp>
      <p:sp>
        <p:nvSpPr>
          <p:cNvPr id="6148" name="Line 37"/>
          <p:cNvSpPr>
            <a:spLocks noChangeShapeType="1"/>
          </p:cNvSpPr>
          <p:nvPr/>
        </p:nvSpPr>
        <p:spPr bwMode="auto">
          <a:xfrm>
            <a:off x="3634202" y="3356045"/>
            <a:ext cx="541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534603" y="2467321"/>
            <a:ext cx="732597" cy="338137"/>
            <a:chOff x="1492" y="1538"/>
            <a:chExt cx="624" cy="240"/>
          </a:xfrm>
        </p:grpSpPr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1732" y="153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1"/>
            <p:cNvSpPr>
              <a:spLocks noChangeShapeType="1"/>
            </p:cNvSpPr>
            <p:nvPr/>
          </p:nvSpPr>
          <p:spPr bwMode="auto">
            <a:xfrm flipV="1">
              <a:off x="1492" y="1538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494433" y="3972893"/>
            <a:ext cx="839028" cy="267804"/>
            <a:chOff x="1444" y="3218"/>
            <a:chExt cx="672" cy="192"/>
          </a:xfrm>
        </p:grpSpPr>
        <p:sp>
          <p:nvSpPr>
            <p:cNvPr id="6177" name="Line 43"/>
            <p:cNvSpPr>
              <a:spLocks noChangeShapeType="1"/>
            </p:cNvSpPr>
            <p:nvPr/>
          </p:nvSpPr>
          <p:spPr bwMode="auto">
            <a:xfrm>
              <a:off x="1732" y="341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/>
            <p:cNvSpPr>
              <a:spLocks noChangeShapeType="1"/>
            </p:cNvSpPr>
            <p:nvPr/>
          </p:nvSpPr>
          <p:spPr bwMode="auto">
            <a:xfrm>
              <a:off x="1444" y="321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4158" name="Rectangle 46"/>
          <p:cNvSpPr>
            <a:spLocks noChangeArrowheads="1"/>
          </p:cNvSpPr>
          <p:nvPr/>
        </p:nvSpPr>
        <p:spPr bwMode="auto">
          <a:xfrm>
            <a:off x="4561716" y="2185309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一、线程概述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74163" name="Oval 51"/>
          <p:cNvSpPr>
            <a:spLocks noChangeArrowheads="1"/>
          </p:cNvSpPr>
          <p:nvPr/>
        </p:nvSpPr>
        <p:spPr bwMode="gray">
          <a:xfrm>
            <a:off x="4131158" y="2382149"/>
            <a:ext cx="203200" cy="2016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65" name="Oval 53"/>
          <p:cNvSpPr>
            <a:spLocks noChangeArrowheads="1"/>
          </p:cNvSpPr>
          <p:nvPr/>
        </p:nvSpPr>
        <p:spPr bwMode="gray">
          <a:xfrm>
            <a:off x="4102514" y="3254445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4171" name="Oval 59"/>
          <p:cNvSpPr>
            <a:spLocks noChangeArrowheads="1"/>
          </p:cNvSpPr>
          <p:nvPr/>
        </p:nvSpPr>
        <p:spPr bwMode="gray">
          <a:xfrm>
            <a:off x="4142270" y="4142133"/>
            <a:ext cx="203200" cy="203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6667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464089" y="2133670"/>
            <a:ext cx="2373313" cy="2371725"/>
            <a:chOff x="192" y="1631"/>
            <a:chExt cx="1684" cy="1683"/>
          </a:xfrm>
        </p:grpSpPr>
        <p:sp>
          <p:nvSpPr>
            <p:cNvPr id="474173" name="Oval 61"/>
            <p:cNvSpPr>
              <a:spLocks noChangeArrowheads="1"/>
            </p:cNvSpPr>
            <p:nvPr/>
          </p:nvSpPr>
          <p:spPr bwMode="gray">
            <a:xfrm>
              <a:off x="192" y="1631"/>
              <a:ext cx="1684" cy="168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4" name="Oval 62"/>
            <p:cNvSpPr>
              <a:spLocks noChangeArrowheads="1"/>
            </p:cNvSpPr>
            <p:nvPr/>
          </p:nvSpPr>
          <p:spPr bwMode="gray">
            <a:xfrm>
              <a:off x="304" y="1740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74175" name="Oval 63"/>
            <p:cNvSpPr>
              <a:spLocks noChangeArrowheads="1"/>
            </p:cNvSpPr>
            <p:nvPr/>
          </p:nvSpPr>
          <p:spPr bwMode="gray">
            <a:xfrm>
              <a:off x="288" y="1754"/>
              <a:ext cx="1461" cy="14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71" name="Oval 64"/>
            <p:cNvSpPr>
              <a:spLocks noChangeArrowheads="1"/>
            </p:cNvSpPr>
            <p:nvPr/>
          </p:nvSpPr>
          <p:spPr bwMode="gray">
            <a:xfrm>
              <a:off x="375" y="181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2" name="Oval 65"/>
            <p:cNvSpPr>
              <a:spLocks noChangeArrowheads="1"/>
            </p:cNvSpPr>
            <p:nvPr/>
          </p:nvSpPr>
          <p:spPr bwMode="gray">
            <a:xfrm>
              <a:off x="396" y="1835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3" name="Oval 66"/>
            <p:cNvSpPr>
              <a:spLocks noChangeArrowheads="1"/>
            </p:cNvSpPr>
            <p:nvPr/>
          </p:nvSpPr>
          <p:spPr bwMode="gray">
            <a:xfrm>
              <a:off x="412" y="1842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Oval 67"/>
            <p:cNvSpPr>
              <a:spLocks noChangeArrowheads="1"/>
            </p:cNvSpPr>
            <p:nvPr/>
          </p:nvSpPr>
          <p:spPr bwMode="gray">
            <a:xfrm>
              <a:off x="426" y="1854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5" name="Oval 68"/>
            <p:cNvSpPr>
              <a:spLocks noChangeArrowheads="1"/>
            </p:cNvSpPr>
            <p:nvPr/>
          </p:nvSpPr>
          <p:spPr bwMode="gray">
            <a:xfrm>
              <a:off x="480" y="1872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4181" name="Text Box 69"/>
            <p:cNvSpPr txBox="1">
              <a:spLocks noChangeArrowheads="1"/>
            </p:cNvSpPr>
            <p:nvPr/>
          </p:nvSpPr>
          <p:spPr bwMode="gray">
            <a:xfrm>
              <a:off x="383" y="2160"/>
              <a:ext cx="1060" cy="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33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4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第十章主要内容</a:t>
              </a:r>
              <a:endParaRPr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</p:grp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521960" y="3155686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二、创建线程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4614725" y="4063528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三、线程的同步机制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58" grpId="0"/>
      <p:bldP spid="40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8" y="1106746"/>
            <a:ext cx="6413454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一、实现</a:t>
              </a:r>
              <a:r>
                <a:rPr lang="en-US" altLang="zh-CN" sz="2800" dirty="0" err="1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Runnable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接口创建线程的步骤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0" y="2772000"/>
            <a:ext cx="75811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+mj-ea"/>
              <a:buAutoNum type="circleNumDbPlain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创建一个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实现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Runnable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接口的类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，在类中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实现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run()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3852000"/>
            <a:ext cx="76739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②  创建该类的对象，将该对象传递给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Thread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(</a:t>
            </a:r>
            <a:r>
              <a:rPr lang="en-US" altLang="zh-CN" sz="2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Runnable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task)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作为实参创建线程对象；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52000" y="5004000"/>
            <a:ext cx="74988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AutoNum type="circleNumDbPlain" startAt="3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线程对象调用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start()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启动目标线程；程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序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运行后，将自动执行对象中的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run()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152000" y="1800000"/>
            <a:ext cx="7348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      使用</a:t>
            </a:r>
            <a:r>
              <a:rPr lang="en-US" altLang="zh-CN" sz="2800" dirty="0" smtClean="0"/>
              <a:t>Thread</a:t>
            </a:r>
            <a:r>
              <a:rPr lang="zh-CN" altLang="en-US" sz="2800" dirty="0" smtClean="0"/>
              <a:t>类的一个构造方法来创建线程</a:t>
            </a:r>
            <a:r>
              <a:rPr lang="en-US" altLang="zh-CN" sz="2800" dirty="0" smtClean="0"/>
              <a:t>Thread(</a:t>
            </a:r>
            <a:r>
              <a:rPr lang="en-US" altLang="zh-CN" sz="2800" dirty="0" err="1" smtClean="0"/>
              <a:t>Runnable</a:t>
            </a:r>
            <a:r>
              <a:rPr lang="en-US" altLang="zh-CN" sz="2800" dirty="0" smtClean="0"/>
              <a:t> task)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2"/>
          <p:cNvSpPr>
            <a:spLocks noChangeArrowheads="1"/>
          </p:cNvSpPr>
          <p:nvPr/>
        </p:nvSpPr>
        <p:spPr bwMode="gray">
          <a:xfrm>
            <a:off x="940906" y="1364976"/>
            <a:ext cx="4227443" cy="3207024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classname1 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implements </a:t>
            </a:r>
            <a:r>
              <a:rPr lang="en-US" altLang="zh-CN" sz="2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Runnable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构造方法；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void run()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….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}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AutoShape 52"/>
          <p:cNvSpPr>
            <a:spLocks noChangeArrowheads="1"/>
          </p:cNvSpPr>
          <p:nvPr/>
        </p:nvSpPr>
        <p:spPr bwMode="gray">
          <a:xfrm>
            <a:off x="4729408" y="2630554"/>
            <a:ext cx="4202557" cy="4004161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public class classname2{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…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void method(){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classname1 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=new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classname1();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Thread b=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Thread(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b.</a:t>
            </a:r>
            <a:r>
              <a:rPr lang="en-US" altLang="zh-CN" sz="2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();</a:t>
            </a:r>
            <a:endParaRPr lang="en-US" altLang="zh-CN" sz="24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….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}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 flipV="1">
            <a:off x="2703444" y="3193775"/>
            <a:ext cx="2549040" cy="1973648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</p:cxnSp>
      <p:cxnSp>
        <p:nvCxnSpPr>
          <p:cNvPr id="16" name="曲线连接符 15"/>
          <p:cNvCxnSpPr/>
          <p:nvPr/>
        </p:nvCxnSpPr>
        <p:spPr bwMode="auto">
          <a:xfrm rot="10800000">
            <a:off x="3189767" y="2658140"/>
            <a:ext cx="2041452" cy="1562986"/>
          </a:xfrm>
          <a:prstGeom prst="curvedConnector3">
            <a:avLst>
              <a:gd name="adj1" fmla="val 41667"/>
            </a:avLst>
          </a:prstGeom>
          <a:solidFill>
            <a:srgbClr val="FFFFFF"/>
          </a:solidFill>
          <a:ln w="28575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7" y="1106746"/>
            <a:ext cx="1848543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二、举例</a:t>
              </a: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1" y="1800000"/>
            <a:ext cx="75811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模拟车站窗口卖票的功能：假设窗口有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10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张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票，可以一直卖票直到剩余票数为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，才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停止运行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3312000"/>
            <a:ext cx="7498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10-2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52000" y="4032000"/>
            <a:ext cx="7498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10-3</a:t>
            </a:r>
            <a:endParaRPr lang="zh-CN" altLang="en-US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79999" y="4140000"/>
            <a:ext cx="52357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直接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Thread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类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41496" y="111977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510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两种方法比较 </a:t>
              </a: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80000" y="1944000"/>
            <a:ext cx="7846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使用</a:t>
            </a:r>
            <a:r>
              <a:rPr lang="en-US" altLang="zh-CN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Runnable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接口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345814" y="2484000"/>
            <a:ext cx="723465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可以将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代码和数据分开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，形成清晰的模型</a:t>
            </a:r>
          </a:p>
          <a:p>
            <a:pPr marL="0" lvl="1" indent="0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还可以从其他类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继承</a:t>
            </a:r>
          </a:p>
          <a:p>
            <a:pPr marL="0" lvl="1" indent="0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保持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程序风格的一致性</a:t>
            </a:r>
          </a:p>
          <a:p>
            <a:pPr marL="0" lvl="1" indent="0">
              <a:spcBef>
                <a:spcPct val="0"/>
              </a:spcBef>
              <a:buClrTx/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共享一个目标对象，实现多个线程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处理同一个资源 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1332000" y="4680000"/>
            <a:ext cx="71814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不能再从其他类继承</a:t>
            </a:r>
          </a:p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编写简单，可以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直接操纵线程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，无需使用  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Thread.currentThread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gray">
          <a:xfrm>
            <a:off x="1080000" y="6012000"/>
            <a:ext cx="7830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10-4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例子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10-5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（两个线程共享变量的例子）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8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16000" y="3312000"/>
            <a:ext cx="780847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2.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Thread()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Thread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的构造方法，用于构造一个名字为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Thread-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加上一个数字的线程，如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Thread-0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Thread-1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Thread-2…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等。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16000" y="1691246"/>
            <a:ext cx="7355896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Thread(String s)</a:t>
            </a: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Thread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的构造方法，用于构造一个名字为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的线程。例如：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Thread t=new Thread("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myThread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");</a:t>
            </a: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2800" dirty="0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1096370" y="1111723"/>
            <a:ext cx="3890299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5. </a:t>
            </a:r>
            <a:r>
              <a:rPr lang="zh-CN" altLang="en-US" dirty="0" smtClean="0">
                <a:ea typeface="宋体" panose="02010600030101010101" pitchFamily="2" charset="-122"/>
              </a:rPr>
              <a:t>线程</a:t>
            </a:r>
            <a:r>
              <a:rPr lang="zh-CN" altLang="en-US" dirty="0" smtClean="0">
                <a:ea typeface="宋体" panose="02010600030101010101" pitchFamily="2" charset="-122"/>
              </a:rPr>
              <a:t>的常用方法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63933"/>
            <a:ext cx="717329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3.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void start()</a:t>
            </a: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线程对象通过调用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start()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启动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线程，使它从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新建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状态进入到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就绪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状态排队等候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时间片。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52000" y="2772000"/>
            <a:ext cx="70669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4.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void run()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用来定义线程对象被调用后所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自动执行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的操作，是线程的使命所在。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52000" y="4392000"/>
            <a:ext cx="735589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5.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final void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setName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(String name)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用于设置线程的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名称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63933"/>
            <a:ext cx="717329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6.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final String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getName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取得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setName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方法设置的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线程名字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的字符串。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52000" y="2304000"/>
            <a:ext cx="732214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7.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static void sleep(long 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millis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  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throws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InterruptedException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Thread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类的类方法，使线程休眠一段由参数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millisecond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指定长度的时间，单位为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毫秒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。当线程休眠时会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放弃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的使用权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。如果一个线程在休眠期间被打断，将引发一个</a:t>
            </a:r>
            <a:r>
              <a:rPr lang="en-US" altLang="zh-CN" sz="24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InterruptedException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异常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52000" y="5004000"/>
            <a:ext cx="735589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8.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static Thread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currentThread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返回代表当前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正在执行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的线程的</a:t>
            </a:r>
            <a:r>
              <a:rPr lang="en-US" altLang="zh-C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Thread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对象。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63933"/>
            <a:ext cx="7173293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9.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final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isAlive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测试当前线程是否处于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活动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的状态。新建的线程在</a:t>
            </a:r>
            <a:r>
              <a:rPr lang="zh-CN" altLang="en-US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</a:t>
            </a:r>
            <a:r>
              <a:rPr lang="en-US" altLang="zh-CN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start()</a:t>
            </a:r>
            <a:r>
              <a:rPr lang="zh-CN" altLang="en-US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方法前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isAlive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返回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false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；在</a:t>
            </a:r>
            <a:r>
              <a:rPr lang="zh-CN" altLang="en-US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调用了</a:t>
            </a:r>
            <a:r>
              <a:rPr lang="en-US" altLang="zh-CN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start()</a:t>
            </a:r>
            <a:r>
              <a:rPr lang="zh-CN" altLang="en-US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方法后，直到</a:t>
            </a:r>
            <a:r>
              <a:rPr lang="en-US" altLang="zh-CN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run()</a:t>
            </a:r>
            <a:r>
              <a:rPr lang="zh-CN" altLang="en-US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方法结束之前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isAlive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返回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true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  <a:r>
              <a:rPr lang="en-US" altLang="zh-CN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run()</a:t>
            </a:r>
            <a:r>
              <a:rPr lang="zh-CN" altLang="en-US" sz="24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方法运行结束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isAlive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返回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alse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10-6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52000" y="4058373"/>
            <a:ext cx="732214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10.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void interrupt()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线程对象可以通过调用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interrupt()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中断本线</a:t>
            </a:r>
            <a:endParaRPr lang="en-US" altLang="zh-CN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程的休眠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，从而让该线程进入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就绪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状态。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例子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4" action="ppaction://hlinkfile"/>
              </a:rPr>
              <a:t>10-7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80000" y="1163933"/>
            <a:ext cx="717329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11.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static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interrupted()</a:t>
            </a: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用于测试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当前线程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（即正在执行该指令的线程）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是否已经被中断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80000" y="2664000"/>
            <a:ext cx="732214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12.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boolean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isInterrupted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用于测试某个线程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是否已经被中断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 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80000" y="3770623"/>
            <a:ext cx="802389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13.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final void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setPriority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 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newPriority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设置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线程的优先级。</a:t>
            </a:r>
            <a:endParaRPr lang="zh-CN" alt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80000" y="4896000"/>
            <a:ext cx="802389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14.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final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getPriority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获得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线程的优先级。</a:t>
            </a:r>
            <a:endParaRPr lang="zh-CN" alt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63933"/>
            <a:ext cx="7439107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15.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final void join(long 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millis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  throws 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InterruptedException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使某个线程等待指定的时间。在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线程中调用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线程的该方法，将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线程与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线程“合并”，即等待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线程结束，再恢复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线程的运行。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10-8</a:t>
            </a:r>
            <a:endParaRPr lang="zh-CN" altLang="en-US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52000" y="3856353"/>
            <a:ext cx="7322149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16.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static void yield()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使当前正在执行的线程临时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暂停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，以使其它的线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程运行。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80002" y="1737496"/>
            <a:ext cx="5652102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并发程序设计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(concurrent programming)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：由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多个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可在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同一时间段执行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程序模块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组成程序的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程序设计方法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。由荷兰计算机科学家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艾兹格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·W·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迪科斯彻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Edsger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Wybe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Dijkstra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1968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年提出。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ea typeface="宋体" panose="02010600030101010101" pitchFamily="2" charset="-122"/>
              </a:rPr>
              <a:t>并行概念的引入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26992" y="4908417"/>
            <a:ext cx="811700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并发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执行的程序模块可以是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进程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线程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提供的并发程序开发是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基于多线程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的。</a:t>
            </a:r>
          </a:p>
        </p:txBody>
      </p:sp>
      <p:sp>
        <p:nvSpPr>
          <p:cNvPr id="8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一、线程概述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pic>
        <p:nvPicPr>
          <p:cNvPr id="7" name="Picture 2" descr="Edsger Wybe Dijkst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7021" y="1894027"/>
            <a:ext cx="1890159" cy="2518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1163933"/>
            <a:ext cx="717329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17.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final void wait(long timeout) </a:t>
            </a: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                throws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InterruptedException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当前线程被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中断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，并进入到一个对象的等待列表中，直到另外的线程调用同一个对象上的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notify()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notifyAll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()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52000" y="3345991"/>
            <a:ext cx="7322149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18.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final void notify()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用于将对象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等待列表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中的线程按照先进先出的原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则唤醒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第一个线程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，使它再次成为可运行的线程。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52000" y="4932000"/>
            <a:ext cx="735589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19.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public final void 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notifyAll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用于将对象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等待列表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中的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所有线程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唤醒，使它们再次成为可运行的线程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3060000"/>
            <a:ext cx="75855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使用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interrupt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中断线程。可分为两种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情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况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41496" y="111977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2255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终止线程的常用方法</a:t>
              </a: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80000" y="1908000"/>
            <a:ext cx="78467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使用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退出标志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，使线程正常退出，也就是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spcBef>
                <a:spcPct val="0"/>
              </a:spcBef>
              <a:buClrTx/>
              <a:buSzTx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run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方法完成后线程终止。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1245265" y="4032000"/>
            <a:ext cx="71814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线程处于阻塞状态，如使用了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sleep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方法。</a:t>
            </a:r>
            <a:endParaRPr lang="zh-CN" altLang="en-US" sz="24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使用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while(!</a:t>
            </a:r>
            <a:r>
              <a:rPr lang="en-US" altLang="zh-CN" sz="24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isInterrupted</a:t>
            </a: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()){...}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来判断线程是否被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中断。</a:t>
            </a:r>
            <a:endParaRPr lang="en-US" altLang="zh-CN" sz="24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8759" y="1359454"/>
            <a:ext cx="8046386" cy="476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3383133" y="554296"/>
            <a:ext cx="1731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使用退出标志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07537" y="575561"/>
            <a:ext cx="6071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interrupt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方法中断线程：（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）使用了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sleep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6502" y="1148315"/>
            <a:ext cx="7283339" cy="5360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4011" y="299115"/>
            <a:ext cx="7517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interrupt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方法中断线程：（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while(!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isInterrupted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()){...}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来判断线程是否被中断。</a:t>
            </a:r>
            <a:endParaRPr lang="zh-CN" altLang="en-US" dirty="0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9815" y="1127052"/>
            <a:ext cx="7246863" cy="519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80000" y="1692000"/>
            <a:ext cx="7266556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线程异步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80000" y="1044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1. </a:t>
            </a:r>
            <a:r>
              <a:rPr lang="zh-CN" altLang="en-US" dirty="0" smtClean="0">
                <a:ea typeface="宋体" panose="02010600030101010101" pitchFamily="2" charset="-122"/>
              </a:rPr>
              <a:t>线程的异步与同步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80000" y="3024000"/>
            <a:ext cx="8117008" cy="52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线程同步</a:t>
            </a:r>
          </a:p>
        </p:txBody>
      </p:sp>
      <p:sp>
        <p:nvSpPr>
          <p:cNvPr id="8" name="Rectangle 72"/>
          <p:cNvSpPr>
            <a:spLocks noGrp="1" noChangeArrowheads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三、线程的同步机制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1296000" y="2196000"/>
            <a:ext cx="7486142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多个线程的运行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相互独立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，彼此之间没有相关性。</a:t>
            </a: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296000" y="3600000"/>
            <a:ext cx="7486142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多个线程之间协调使用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共享资源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的一种方式，也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就 </a:t>
            </a:r>
            <a:endParaRPr lang="en-US" altLang="zh-CN" sz="24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说，它能在并发操作中协调管理</a:t>
            </a:r>
            <a:r>
              <a:rPr lang="zh-CN" alt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临界区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，从而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避免</a:t>
            </a:r>
            <a:endParaRPr lang="en-US" altLang="zh-CN" sz="24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混乱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、保证数据的一致性。</a:t>
            </a: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10" grpId="0"/>
      <p:bldP spid="9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80002" y="1620000"/>
            <a:ext cx="7521738" cy="99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实例：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两个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线程共享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目标对象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，并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同时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修改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该对象中的数据 。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  <a:hlinkClick r:id="rId3" action="ppaction://hlinkfile"/>
              </a:rPr>
              <a:t>10-9</a:t>
            </a:r>
            <a:endParaRPr lang="zh-CN" altLang="en-US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80000" y="1008000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 </a:t>
            </a:r>
            <a:r>
              <a:rPr lang="zh-CN" altLang="en-US" dirty="0" smtClean="0">
                <a:ea typeface="宋体" panose="02010600030101010101" pitchFamily="2" charset="-122"/>
              </a:rPr>
              <a:t>线程同步问题的提出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80000" y="2880000"/>
            <a:ext cx="7679687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产生的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问题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多个线程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对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同一数据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进行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并发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读写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至少有一个线程在进行写的操作，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同时 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存在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一个线程在读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，这种情形称为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竞争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竞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争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会导致数据读或写的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不确定性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80002" y="1584000"/>
            <a:ext cx="7585533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在并发程序设计中，为了避免竞争引起的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冲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突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，通常使用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同步机制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锁机制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来实现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访问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互斥。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80000" y="1008000"/>
            <a:ext cx="4506987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3. synchronized</a:t>
            </a:r>
            <a:r>
              <a:rPr lang="zh-CN" altLang="en-US" dirty="0" smtClean="0">
                <a:ea typeface="宋体" panose="02010600030101010101" pitchFamily="2" charset="-122"/>
              </a:rPr>
              <a:t>关键字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80000" y="3168000"/>
            <a:ext cx="7679687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简单来说，就是线程在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进入临界区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时，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可以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临界区加一把“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锁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”，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锁住临界区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；当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该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线程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使用完毕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就把锁去掉，让别的线程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使用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但是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在锁住临界区的这段时间里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，该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线程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独自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占有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临界区，其他线程不能进入，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从而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保证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数据的一致性。</a:t>
            </a: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80002" y="1116000"/>
            <a:ext cx="7681226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在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中，加锁是通过关键字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synchronized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实现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的。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synchronized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可以“锁住”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一个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象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或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一段代码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133163" y="2520000"/>
            <a:ext cx="7679687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synchronized(A){ S;}  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// 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将对象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设为临界资源，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是简单或复合语句，即临界区。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Arial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synchronized </a:t>
            </a:r>
            <a:r>
              <a:rPr lang="zh-CN" altLang="en-US" sz="2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方法声明 </a:t>
            </a:r>
            <a:r>
              <a:rPr lang="en-US" altLang="zh-CN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// </a:t>
            </a:r>
            <a:r>
              <a:rPr lang="zh-CN" altLang="en-US" sz="2400" dirty="0" smtClean="0">
                <a:solidFill>
                  <a:srgbClr val="000000"/>
                </a:solidFill>
                <a:ea typeface="宋体" panose="02010600030101010101" pitchFamily="2" charset="-122"/>
              </a:rPr>
              <a:t>将整个方法设为临界区。</a:t>
            </a: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1080000" y="3996000"/>
            <a:ext cx="767968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  <a:hlinkClick r:id="rId3" action="ppaction://hlinkfile"/>
              </a:rPr>
              <a:t>10-10</a:t>
            </a:r>
            <a:endParaRPr lang="zh-CN" altLang="en-US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77"/>
          <p:cNvSpPr>
            <a:spLocks noChangeArrowheads="1"/>
          </p:cNvSpPr>
          <p:nvPr/>
        </p:nvSpPr>
        <p:spPr bwMode="auto">
          <a:xfrm>
            <a:off x="1080000" y="4680000"/>
            <a:ext cx="767968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  <a:hlinkClick r:id="rId4" action="ppaction://hlinkfile"/>
              </a:rPr>
              <a:t>例子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  <a:hlinkClick r:id="rId4" action="ppaction://hlinkfile"/>
              </a:rPr>
              <a:t>10-11</a:t>
            </a:r>
            <a:endParaRPr lang="zh-CN" altLang="en-US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10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3348000"/>
            <a:ext cx="74154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同步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互斥是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对象级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的，也就是只有操作于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相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同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目标对象上的同步方法才会互斥。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41496" y="108000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083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注意事项</a:t>
              </a: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80000" y="1836000"/>
            <a:ext cx="742604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synchronized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关键字字面上是“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同步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spcBef>
                <a:spcPct val="0"/>
              </a:spcBef>
              <a:buClrTx/>
              <a:buSzTx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意思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，用于定义同步的代码块，但实际上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它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lvl="1" indent="0">
              <a:spcBef>
                <a:spcPct val="0"/>
              </a:spcBef>
              <a:buClrTx/>
              <a:buSzTx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是在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并发操作中实现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互斥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机制。</a:t>
            </a:r>
          </a:p>
        </p:txBody>
      </p:sp>
      <p:sp>
        <p:nvSpPr>
          <p:cNvPr id="12" name="Text Box 78"/>
          <p:cNvSpPr txBox="1">
            <a:spLocks noChangeArrowheads="1"/>
          </p:cNvSpPr>
          <p:nvPr/>
        </p:nvSpPr>
        <p:spPr bwMode="gray">
          <a:xfrm>
            <a:off x="1080000" y="4500000"/>
            <a:ext cx="74154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对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目标对象的互斥访问只存在于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同步代码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之</a:t>
            </a:r>
            <a:endParaRPr lang="en-US" altLang="zh-CN" sz="28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间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，对于非同步代码是无效的。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80002" y="1737496"/>
            <a:ext cx="7759198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程序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(program)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静态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的代码，是应用软件执行的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蓝本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ea typeface="宋体" panose="02010600030101010101" pitchFamily="2" charset="-122"/>
              </a:rPr>
              <a:t>程序、进程与线程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80000" y="2844000"/>
            <a:ext cx="767968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进程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(process)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运行中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的代码，是程序的一次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动态执行过程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080000" y="3924000"/>
            <a:ext cx="7745948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线程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(thread)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：比进程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小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的执行单位，由进程创建，是进程里的一条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执行路径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，每个进程都至少包含一个线程。</a:t>
            </a:r>
          </a:p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endParaRPr lang="zh-CN" altLang="en-US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1080000" y="5472000"/>
            <a:ext cx="7719443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多线程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(multithreading)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：一个进程中同时拥有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多条执行路径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80002" y="1656000"/>
            <a:ext cx="7585533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提供了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wait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notify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等功能来使线程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之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间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相互交谈。一个线程可以进入某一个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对象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synchronized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函数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进入等待状态，直到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其</a:t>
            </a:r>
            <a:endParaRPr lang="en-US" altLang="zh-CN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他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线程显式地将它唤醒。</a:t>
            </a:r>
          </a:p>
        </p:txBody>
      </p:sp>
      <p:sp>
        <p:nvSpPr>
          <p:cNvPr id="22" name="Rectangle 9"/>
          <p:cNvSpPr txBox="1">
            <a:spLocks noChangeArrowheads="1"/>
          </p:cNvSpPr>
          <p:nvPr/>
        </p:nvSpPr>
        <p:spPr bwMode="auto">
          <a:xfrm>
            <a:off x="1096371" y="1044000"/>
            <a:ext cx="3464995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r>
              <a:rPr lang="zh-CN" altLang="en-US" dirty="0" smtClean="0">
                <a:ea typeface="宋体" panose="02010600030101010101" pitchFamily="2" charset="-122"/>
              </a:rPr>
              <a:t>线程</a:t>
            </a:r>
            <a:r>
              <a:rPr lang="zh-CN" altLang="en-US" dirty="0" smtClean="0">
                <a:ea typeface="宋体" panose="02010600030101010101" pitchFamily="2" charset="-122"/>
              </a:rPr>
              <a:t>间的协作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80000" y="3780000"/>
            <a:ext cx="7679687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ea typeface="宋体" panose="02010600030101010101" pitchFamily="2" charset="-122"/>
              </a:rPr>
              <a:t>waite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notify()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因为会对对象的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“锁标志”</a:t>
            </a:r>
            <a:endParaRPr lang="en-US" altLang="zh-CN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进行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操作，所以它们必须在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synchronized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函</a:t>
            </a:r>
            <a:endParaRPr lang="en-US" altLang="zh-CN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   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数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或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synchronized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block</a:t>
            </a:r>
            <a:r>
              <a:rPr lang="zh-CN" altLang="en-US" dirty="0" smtClean="0">
                <a:solidFill>
                  <a:srgbClr val="000000"/>
                </a:solidFill>
                <a:ea typeface="宋体" panose="02010600030101010101" pitchFamily="2" charset="-122"/>
              </a:rPr>
              <a:t>中进行调用。</a:t>
            </a:r>
            <a:endParaRPr lang="zh-CN" altLang="en-US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080000" y="1188000"/>
            <a:ext cx="7585533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例子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：模拟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个人排队买票，每人买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张票。售票员只有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张五元的钱，电影票五元钱一张。张某拿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张二十元的人民币排在孙某前面买票，孙某拿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张十元的人民币排在赵的前面买票，赵某拿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张五元的人民币排在最后。那么，最终的卖票次序应当是孙、赵、张 。</a:t>
            </a:r>
          </a:p>
        </p:txBody>
      </p:sp>
      <p:sp>
        <p:nvSpPr>
          <p:cNvPr id="10" name="Rectangle 77"/>
          <p:cNvSpPr>
            <a:spLocks noChangeArrowheads="1"/>
          </p:cNvSpPr>
          <p:nvPr/>
        </p:nvSpPr>
        <p:spPr bwMode="auto">
          <a:xfrm>
            <a:off x="1080000" y="4320000"/>
            <a:ext cx="7679687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ea typeface="宋体" panose="02010600030101010101" pitchFamily="2" charset="-122"/>
                <a:hlinkClick r:id="rId3" action="ppaction://hlinkfile"/>
              </a:rPr>
              <a:t>例子</a:t>
            </a:r>
            <a:r>
              <a:rPr lang="en-US" altLang="zh-CN" sz="2800" dirty="0" smtClean="0">
                <a:solidFill>
                  <a:srgbClr val="000000"/>
                </a:solidFill>
                <a:ea typeface="宋体" panose="02010600030101010101" pitchFamily="2" charset="-122"/>
                <a:hlinkClick r:id="rId3" action="ppaction://hlinkfile"/>
              </a:rPr>
              <a:t>10-12</a:t>
            </a:r>
            <a:endParaRPr lang="zh-CN" altLang="en-US" sz="280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1" name="WordArt 491"/>
          <p:cNvSpPr>
            <a:spLocks noChangeArrowheads="1" noChangeShapeType="1" noTextEdit="1"/>
          </p:cNvSpPr>
          <p:nvPr/>
        </p:nvSpPr>
        <p:spPr bwMode="gray">
          <a:xfrm>
            <a:off x="3556000" y="1739900"/>
            <a:ext cx="5222875" cy="746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25"/>
              </a:avLst>
            </a:prstTxWarp>
          </a:bodyPr>
          <a:lstStyle/>
          <a:p>
            <a:pPr algn="ctr"/>
            <a:r>
              <a:rPr lang="zh-CN" altLang="en-US" sz="3600" kern="10">
                <a:ln w="254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A265E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prstShdw prst="shdw13" dist="53882" dir="2700000">
                    <a:srgbClr val="000000">
                      <a:alpha val="50000"/>
                    </a:srgbClr>
                  </a:prstShdw>
                </a:effectLst>
                <a:latin typeface="+mn-ea"/>
                <a:cs typeface="+mn-ea"/>
              </a:rPr>
              <a:t>谢谢</a:t>
            </a:r>
          </a:p>
        </p:txBody>
      </p:sp>
      <p:grpSp>
        <p:nvGrpSpPr>
          <p:cNvPr id="26112" name="Group 512"/>
          <p:cNvGrpSpPr>
            <a:grpSpLocks/>
          </p:cNvGrpSpPr>
          <p:nvPr/>
        </p:nvGrpSpPr>
        <p:grpSpPr bwMode="auto">
          <a:xfrm>
            <a:off x="5932488" y="5632450"/>
            <a:ext cx="669925" cy="654050"/>
            <a:chOff x="4027" y="3016"/>
            <a:chExt cx="515" cy="505"/>
          </a:xfrm>
        </p:grpSpPr>
        <p:sp>
          <p:nvSpPr>
            <p:cNvPr id="26113" name="Oval 513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4314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51" name="Picture 514" descr="sphere_highligh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6115" name="Group 515"/>
          <p:cNvGrpSpPr>
            <a:grpSpLocks/>
          </p:cNvGrpSpPr>
          <p:nvPr/>
        </p:nvGrpSpPr>
        <p:grpSpPr bwMode="auto">
          <a:xfrm>
            <a:off x="7323138" y="5181600"/>
            <a:ext cx="349250" cy="339725"/>
            <a:chOff x="4027" y="3016"/>
            <a:chExt cx="515" cy="505"/>
          </a:xfrm>
        </p:grpSpPr>
        <p:sp>
          <p:nvSpPr>
            <p:cNvPr id="26116" name="Oval 516"/>
            <p:cNvSpPr>
              <a:spLocks noChangeArrowheads="1"/>
            </p:cNvSpPr>
            <p:nvPr/>
          </p:nvSpPr>
          <p:spPr bwMode="gray">
            <a:xfrm>
              <a:off x="4027" y="3016"/>
              <a:ext cx="515" cy="50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4314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431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pic>
          <p:nvPicPr>
            <p:cNvPr id="87049" name="Picture 517" descr="sphere_highligh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46" y="3018"/>
              <a:ext cx="47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18" name="Oval 518"/>
          <p:cNvSpPr>
            <a:spLocks noChangeArrowheads="1"/>
          </p:cNvSpPr>
          <p:nvPr/>
        </p:nvSpPr>
        <p:spPr bwMode="gray">
          <a:xfrm>
            <a:off x="4113213" y="5138738"/>
            <a:ext cx="1082675" cy="1071562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28575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19" name="Oval 519"/>
          <p:cNvSpPr>
            <a:spLocks noChangeArrowheads="1"/>
          </p:cNvSpPr>
          <p:nvPr/>
        </p:nvSpPr>
        <p:spPr bwMode="gray">
          <a:xfrm>
            <a:off x="581025" y="723900"/>
            <a:ext cx="2759075" cy="2730500"/>
          </a:xfrm>
          <a:prstGeom prst="ellipse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 w="7620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120" name="Oval 520"/>
          <p:cNvSpPr>
            <a:spLocks noChangeArrowheads="1"/>
          </p:cNvSpPr>
          <p:nvPr/>
        </p:nvSpPr>
        <p:spPr bwMode="gray">
          <a:xfrm>
            <a:off x="2003425" y="3657600"/>
            <a:ext cx="1911350" cy="1892300"/>
          </a:xfrm>
          <a:prstGeom prst="ellipse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 w="57150" algn="ctr">
            <a:solidFill>
              <a:schemeClr val="bg1">
                <a:alpha val="70195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559 -0.10479 C 0.0559 -0.10456 0.05156 -0.05136 0.0401 -0.02661 C 0.02864 -0.00185 -0.00226 0.00462 -0.0184 -0.00579 " pathEditMode="relative" rAng="0" ptsTypes="fsf">
                                      <p:cBhvr>
                                        <p:cTn id="14" dur="1000" fill="hold"/>
                                        <p:tgtEl>
                                          <p:spTgt spid="26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54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7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0.14236 -0.15476 C 0.14236 -0.15452 0.12535 -0.04603 0.10382 -0.01758 C 0.08229 0.01087 0.00382 0.02244 -0.0342 0.01874 " pathEditMode="relative" rAng="0" ptsTypes="fsf">
                                      <p:cBhvr>
                                        <p:cTn id="21" dur="1000" fill="hold"/>
                                        <p:tgtEl>
                                          <p:spTgt spid="26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88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3276000"/>
            <a:ext cx="77905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多个线程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41496" y="111977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1510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线程 </a:t>
              </a:r>
              <a:r>
                <a:rPr lang="en-US" altLang="zh-CN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vs. </a:t>
              </a: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进程</a:t>
              </a: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80000" y="1944000"/>
            <a:ext cx="7846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多个进程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gray">
          <a:xfrm>
            <a:off x="1080000" y="2412000"/>
            <a:ext cx="7846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None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----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内部数据和状态是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完全独立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的。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gray">
          <a:xfrm>
            <a:off x="1080000" y="3744000"/>
            <a:ext cx="759172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----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与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同属一个进程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的其他线程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共享进程的资源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，包括内存数据区和打开的文件，这为线程间的有效通信提供方便，但也带来了潜在问题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有可能互相影响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；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线程的切换比进程的切换开销小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(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优点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) 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74" name="Text Box 78"/>
          <p:cNvSpPr txBox="1">
            <a:spLocks noChangeArrowheads="1"/>
          </p:cNvSpPr>
          <p:nvPr/>
        </p:nvSpPr>
        <p:spPr bwMode="gray">
          <a:xfrm>
            <a:off x="1080000" y="3492000"/>
            <a:ext cx="779051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要实现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多线程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，就应该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main()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方法中再创建新的线程对象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，称为主线程中的线程。</a:t>
            </a:r>
            <a:r>
              <a:rPr lang="en-US" altLang="zh-CN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在主线程和其他线程之间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轮流切换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，等到所有线程都结束之后，才结束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应用程序。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141496" y="1119770"/>
            <a:ext cx="5287963" cy="695325"/>
            <a:chOff x="640" y="719"/>
            <a:chExt cx="3331" cy="547"/>
          </a:xfrm>
        </p:grpSpPr>
        <p:sp>
          <p:nvSpPr>
            <p:cNvPr id="28680" name="AutoShape 80"/>
            <p:cNvSpPr>
              <a:spLocks noChangeArrowheads="1"/>
            </p:cNvSpPr>
            <p:nvPr/>
          </p:nvSpPr>
          <p:spPr bwMode="gray">
            <a:xfrm>
              <a:off x="640" y="719"/>
              <a:ext cx="967" cy="547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D8F4BE"/>
                </a:gs>
              </a:gsLst>
              <a:lin ang="2700000" scaled="1"/>
            </a:gradFill>
            <a:ln w="50800">
              <a:solidFill>
                <a:srgbClr val="44988C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681" name="Text Box 81"/>
            <p:cNvSpPr txBox="1">
              <a:spLocks noChangeArrowheads="1"/>
            </p:cNvSpPr>
            <p:nvPr/>
          </p:nvSpPr>
          <p:spPr bwMode="gray">
            <a:xfrm>
              <a:off x="668" y="773"/>
              <a:ext cx="3303" cy="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C0C0C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主线程</a:t>
              </a:r>
            </a:p>
          </p:txBody>
        </p:sp>
      </p:grpSp>
      <p:sp>
        <p:nvSpPr>
          <p:cNvPr id="9" name="Text Box 78"/>
          <p:cNvSpPr txBox="1">
            <a:spLocks noChangeArrowheads="1"/>
          </p:cNvSpPr>
          <p:nvPr/>
        </p:nvSpPr>
        <p:spPr bwMode="gray">
          <a:xfrm>
            <a:off x="1080000" y="1908000"/>
            <a:ext cx="77857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lvl="1" indent="0">
              <a:spcBef>
                <a:spcPct val="0"/>
              </a:spcBef>
              <a:buClrTx/>
              <a:buSzTx/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当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JVM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加载代码，发现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main()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方法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之后，就会启动一个线程，这个线程称作“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主线程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(main thread)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7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77"/>
          <p:cNvSpPr>
            <a:spLocks noChangeArrowheads="1"/>
          </p:cNvSpPr>
          <p:nvPr/>
        </p:nvSpPr>
        <p:spPr bwMode="auto">
          <a:xfrm>
            <a:off x="1127617" y="1763692"/>
            <a:ext cx="19812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ea"/>
              <a:buAutoNum type="circleNumDbPlain"/>
            </a:pPr>
            <a:r>
              <a:rPr lang="zh-CN" altLang="en-US" sz="2800" dirty="0" smtClean="0">
                <a:solidFill>
                  <a:srgbClr val="002060"/>
                </a:solidFill>
                <a:ea typeface="宋体" panose="02010600030101010101" pitchFamily="2" charset="-122"/>
              </a:rPr>
              <a:t>新建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ea"/>
              <a:buAutoNum type="circleNumDbPlain"/>
            </a:pPr>
            <a:r>
              <a:rPr lang="zh-CN" altLang="en-US" sz="2800" dirty="0" smtClean="0">
                <a:solidFill>
                  <a:srgbClr val="002060"/>
                </a:solidFill>
                <a:ea typeface="宋体" panose="02010600030101010101" pitchFamily="2" charset="-122"/>
              </a:rPr>
              <a:t>就绪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ea"/>
              <a:buAutoNum type="circleNumDbPlain"/>
            </a:pPr>
            <a:r>
              <a:rPr lang="zh-CN" altLang="en-US" sz="2800" dirty="0" smtClean="0">
                <a:solidFill>
                  <a:srgbClr val="002060"/>
                </a:solidFill>
                <a:ea typeface="宋体" panose="02010600030101010101" pitchFamily="2" charset="-122"/>
              </a:rPr>
              <a:t>运行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ea"/>
              <a:buAutoNum type="circleNumDbPlain"/>
            </a:pPr>
            <a:r>
              <a:rPr lang="zh-CN" altLang="en-US" sz="2800" dirty="0" smtClean="0">
                <a:solidFill>
                  <a:srgbClr val="002060"/>
                </a:solidFill>
                <a:ea typeface="宋体" panose="02010600030101010101" pitchFamily="2" charset="-122"/>
              </a:rPr>
              <a:t>中断</a:t>
            </a:r>
          </a:p>
          <a:p>
            <a:pPr marL="514350" indent="-514350">
              <a:lnSpc>
                <a:spcPct val="110000"/>
              </a:lnSpc>
              <a:spcBef>
                <a:spcPct val="0"/>
              </a:spcBef>
              <a:buSzTx/>
              <a:buFont typeface="+mj-ea"/>
              <a:buAutoNum type="circleNumDbPlain"/>
            </a:pPr>
            <a:r>
              <a:rPr lang="zh-CN" altLang="en-US" sz="2800" dirty="0" smtClean="0">
                <a:solidFill>
                  <a:srgbClr val="002060"/>
                </a:solidFill>
                <a:ea typeface="宋体" panose="02010600030101010101" pitchFamily="2" charset="-122"/>
              </a:rPr>
              <a:t>死亡</a:t>
            </a: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7619" y="3994399"/>
            <a:ext cx="6354298" cy="212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2"/>
          <p:cNvSpPr txBox="1">
            <a:spLocks noChangeArrowheads="1"/>
          </p:cNvSpPr>
          <p:nvPr/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二、创建线程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1096371" y="1111723"/>
            <a:ext cx="6034283" cy="5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Wingdings" panose="05000000000000000000" pitchFamily="2" charset="2"/>
              <a:buChar char="£"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500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r>
              <a:rPr lang="zh-CN" altLang="en-US" dirty="0" smtClean="0">
                <a:ea typeface="宋体" panose="02010600030101010101" pitchFamily="2" charset="-122"/>
              </a:rPr>
              <a:t>线程的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种状态</a:t>
            </a:r>
            <a:endParaRPr lang="en-US" altLang="zh-CN" sz="4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71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7" y="1106746"/>
            <a:ext cx="2585734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一、新建</a:t>
              </a:r>
              <a:r>
                <a:rPr lang="zh-CN" altLang="en-US" sz="2800" dirty="0" smtClean="0">
                  <a:solidFill>
                    <a:schemeClr val="bg1"/>
                  </a:solidFill>
                  <a:ea typeface="宋体" panose="02010600030101010101" pitchFamily="2" charset="-122"/>
                </a:rPr>
                <a:t>状态</a:t>
              </a:r>
              <a:endParaRPr lang="zh-CN" altLang="en-US" sz="2800" dirty="0" smtClean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16000" y="1872000"/>
            <a:ext cx="73558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新建状态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就是一个线程对象刚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运算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符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生成的状态。如执行下列语句时，线程就处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于创建状态：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16000" y="4284000"/>
            <a:ext cx="74988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当一个线程处于新建状态时，此时它已经有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了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相应的内存空间和其他资源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，并已被初始化。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608521" y="3276000"/>
            <a:ext cx="5653670" cy="659259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myThread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 t = 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new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myThread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 );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199457" y="1106746"/>
            <a:ext cx="2532571" cy="684940"/>
            <a:chOff x="720" y="1407"/>
            <a:chExt cx="4084" cy="444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720" y="1407"/>
              <a:ext cx="4084" cy="444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Font typeface="Wingdings" panose="05000000000000000000" pitchFamily="2" charset="2"/>
                <a:buChar char="£"/>
                <a:defRPr sz="3200" b="1">
                  <a:solidFill>
                    <a:schemeClr val="accent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105000"/>
                <a:buChar char="•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None/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二、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就绪状态</a:t>
              </a:r>
              <a:endParaRPr lang="zh-CN" altLang="en-US" sz="28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3" name="AutoShape 64"/>
              <p:cNvSpPr>
                <a:spLocks noChangeArrowheads="1"/>
              </p:cNvSpPr>
              <p:nvPr/>
            </p:nvSpPr>
            <p:spPr bwMode="gray">
              <a:xfrm>
                <a:off x="742" y="1736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2549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4" name="AutoShape 65"/>
              <p:cNvSpPr>
                <a:spLocks noChangeArrowheads="1"/>
              </p:cNvSpPr>
              <p:nvPr/>
            </p:nvSpPr>
            <p:spPr bwMode="gray">
              <a:xfrm>
                <a:off x="742" y="1407"/>
                <a:ext cx="3997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19216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52001" y="1836000"/>
            <a:ext cx="771370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处于新建状态的线程被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启动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后，将进入线程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队列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排队等待</a:t>
            </a:r>
            <a:r>
              <a:rPr lang="en-US" altLang="zh-CN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时间片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，此时它已经具备了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运行的条件。 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2000" y="4140000"/>
            <a:ext cx="74988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一旦轮到它来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享用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CPU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资源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时，就可以脱</a:t>
            </a:r>
            <a:endParaRPr lang="en-US" altLang="zh-CN" sz="2800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离创建它的主线程独立开始自己的生命周期了。</a:t>
            </a:r>
          </a:p>
        </p:txBody>
      </p:sp>
      <p:sp>
        <p:nvSpPr>
          <p:cNvPr id="9" name="AutoShape 52"/>
          <p:cNvSpPr>
            <a:spLocks noChangeArrowheads="1"/>
          </p:cNvSpPr>
          <p:nvPr/>
        </p:nvSpPr>
        <p:spPr bwMode="gray">
          <a:xfrm>
            <a:off x="1714538" y="3240000"/>
            <a:ext cx="3520071" cy="659259"/>
          </a:xfrm>
          <a:prstGeom prst="roundRect">
            <a:avLst>
              <a:gd name="adj" fmla="val 16667"/>
            </a:avLst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myThread.</a:t>
            </a:r>
            <a:r>
              <a:rPr lang="en-US" altLang="zh-CN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start</a:t>
            </a: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( );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52000" y="5292000"/>
            <a:ext cx="74988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Wingdings" panose="05000000000000000000" pitchFamily="2" charset="2"/>
              <a:buChar char="£"/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105000"/>
              <a:buChar char="•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SzTx/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另外，原来处于</a:t>
            </a: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中断状态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的线程</a:t>
            </a: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被解除中断</a:t>
            </a:r>
            <a:endParaRPr lang="en-US" altLang="zh-CN" sz="2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514350" indent="-514350" eaLnBrk="1" hangingPunct="1">
              <a:spcBef>
                <a:spcPct val="0"/>
              </a:spcBef>
              <a:buSzTx/>
              <a:buNone/>
            </a:pPr>
            <a:r>
              <a:rPr lang="zh-CN" alt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后</a:t>
            </a:r>
            <a:r>
              <a:rPr lang="zh-CN" altLang="en-US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也将进入就绪状态。</a:t>
            </a:r>
          </a:p>
        </p:txBody>
      </p:sp>
    </p:spTree>
    <p:extLst>
      <p:ext uri="{BB962C8B-B14F-4D97-AF65-F5344CB8AC3E}">
        <p14:creationId xmlns="" xmlns:p14="http://schemas.microsoft.com/office/powerpoint/2010/main" val="290618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2008最新商务办公系列精品PPT模板">
  <a:themeElements>
    <a:clrScheme name="2008最新商务办公系列精品PPT模板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2008最新商务办公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008最新商务办公系列精品PPT模板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商务办公系列精品PPT模板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2008最新商务办公系列精品PPT模板</Template>
  <TotalTime>19115</TotalTime>
  <Words>2998</Words>
  <Application>Microsoft Office PowerPoint</Application>
  <PresentationFormat>全屏显示(4:3)</PresentationFormat>
  <Paragraphs>313</Paragraphs>
  <Slides>42</Slides>
  <Notes>40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2008最新商务办公系列精品PPT模板</vt:lpstr>
      <vt:lpstr>第十章 线程</vt:lpstr>
      <vt:lpstr>目  录</vt:lpstr>
      <vt:lpstr>一、线程概述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三、线程的同步机制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Sunny</dc:creator>
  <cp:lastModifiedBy>Lenovo</cp:lastModifiedBy>
  <cp:revision>1043</cp:revision>
  <dcterms:created xsi:type="dcterms:W3CDTF">2008-07-07T07:12:37Z</dcterms:created>
  <dcterms:modified xsi:type="dcterms:W3CDTF">2018-06-19T02:19:55Z</dcterms:modified>
</cp:coreProperties>
</file>