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1"/>
  </p:notesMasterIdLst>
  <p:sldIdLst>
    <p:sldId id="492" r:id="rId2"/>
    <p:sldId id="590" r:id="rId3"/>
    <p:sldId id="494" r:id="rId4"/>
    <p:sldId id="591" r:id="rId5"/>
    <p:sldId id="592" r:id="rId6"/>
    <p:sldId id="614" r:id="rId7"/>
    <p:sldId id="593" r:id="rId8"/>
    <p:sldId id="594" r:id="rId9"/>
    <p:sldId id="595" r:id="rId10"/>
    <p:sldId id="596" r:id="rId11"/>
    <p:sldId id="597" r:id="rId12"/>
    <p:sldId id="598" r:id="rId13"/>
    <p:sldId id="623" r:id="rId14"/>
    <p:sldId id="619" r:id="rId15"/>
    <p:sldId id="620" r:id="rId16"/>
    <p:sldId id="618" r:id="rId17"/>
    <p:sldId id="615" r:id="rId18"/>
    <p:sldId id="616" r:id="rId19"/>
    <p:sldId id="617" r:id="rId20"/>
    <p:sldId id="599" r:id="rId21"/>
    <p:sldId id="603" r:id="rId22"/>
    <p:sldId id="637" r:id="rId23"/>
    <p:sldId id="638" r:id="rId24"/>
    <p:sldId id="639" r:id="rId25"/>
    <p:sldId id="604" r:id="rId26"/>
    <p:sldId id="605" r:id="rId27"/>
    <p:sldId id="606" r:id="rId28"/>
    <p:sldId id="607" r:id="rId29"/>
    <p:sldId id="608" r:id="rId30"/>
    <p:sldId id="636" r:id="rId31"/>
    <p:sldId id="609" r:id="rId32"/>
    <p:sldId id="610" r:id="rId33"/>
    <p:sldId id="611" r:id="rId34"/>
    <p:sldId id="612" r:id="rId35"/>
    <p:sldId id="613" r:id="rId36"/>
    <p:sldId id="622" r:id="rId37"/>
    <p:sldId id="624" r:id="rId38"/>
    <p:sldId id="625" r:id="rId39"/>
    <p:sldId id="626" r:id="rId40"/>
    <p:sldId id="627" r:id="rId41"/>
    <p:sldId id="628" r:id="rId42"/>
    <p:sldId id="629" r:id="rId43"/>
    <p:sldId id="630" r:id="rId44"/>
    <p:sldId id="631" r:id="rId45"/>
    <p:sldId id="632" r:id="rId46"/>
    <p:sldId id="633" r:id="rId47"/>
    <p:sldId id="634" r:id="rId48"/>
    <p:sldId id="635" r:id="rId49"/>
    <p:sldId id="589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33CC33"/>
    <a:srgbClr val="0066FF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>
      <p:cViewPr>
        <p:scale>
          <a:sx n="77" d="100"/>
          <a:sy n="77" d="100"/>
        </p:scale>
        <p:origin x="-260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2016/4/11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1DE9D-FD6D-4D7C-B9DB-D3CDC84FBB9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Intel and Pentium are trademarks of Intel Corporation. IBM and PowerPC are trademarks of International Business Machines Corporation.  Apple is a trademark of Apple Computer, Inc.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2016A-E76D-463E-8ECA-C51E9200276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6615A-C675-4198-AF9B-132A2D71BC3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759CD-8A89-4CC2-A014-0EFE1649D53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01A26F-E9E9-42C6-9C8E-36205DDA9A33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931191-54D3-47FC-8940-F63228B1FA89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EBC060-C77D-4BC4-8D0C-107EFB448A79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789D0-95B6-418C-861A-93BBDB19B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EE2FF0-5169-45E6-A93D-D1F642771312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9043CD-98A1-4109-9E08-03CB892C1BFE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5138F1-6AB5-427F-885D-A4F14B8010D7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6AC82F-B171-4D22-8428-FEE00C5995A2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6F37BA-D1C0-4DB6-9E6F-9E5B46421548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EE5B48-4CB1-4DBD-AD80-F180514AA93D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E49F76EA-3656-402B-AFFC-D88CAED976E4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30EBF4-244A-4141-BA3F-BC7388FDD6CD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A57F911-7B1D-4109-89E2-FD9880E73F71}" type="datetime1">
              <a:rPr lang="zh-CN" altLang="en-US" smtClean="0"/>
              <a:pPr>
                <a:defRPr/>
              </a:pPr>
              <a:t>2016/4/11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第四章</a:t>
            </a:r>
            <a:endParaRPr lang="en-US" altLang="zh-CN" dirty="0" smtClean="0"/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86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E7D579D-E67C-4C58-8D4A-57D0CCE6C47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运算单元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5344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功能单元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(Functional Units)</a:t>
            </a: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ALU = Arithmetic and Logic Unit,</a:t>
            </a:r>
            <a:r>
              <a:rPr lang="zh-CN" altLang="en-US" dirty="0" smtClean="0">
                <a:ea typeface="宋体" charset="-122"/>
              </a:rPr>
              <a:t>算术逻辑运算单元</a:t>
            </a: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对操作数进行算术和逻辑运算。</a:t>
            </a: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常规：</a:t>
            </a:r>
            <a:r>
              <a:rPr lang="en-US" altLang="zh-CN" dirty="0" smtClean="0">
                <a:ea typeface="宋体" charset="-122"/>
              </a:rPr>
              <a:t>+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err="1" smtClean="0">
                <a:ea typeface="宋体" charset="-122"/>
              </a:rPr>
              <a:t>and,or,not</a:t>
            </a: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  </a:t>
            </a:r>
            <a:r>
              <a:rPr lang="zh-CN" altLang="en-US" dirty="0" smtClean="0">
                <a:ea typeface="宋体" charset="-122"/>
              </a:rPr>
              <a:t>或者特殊的</a:t>
            </a:r>
            <a:r>
              <a:rPr lang="en-US" altLang="zh-CN" dirty="0" err="1" smtClean="0">
                <a:ea typeface="宋体" charset="-122"/>
              </a:rPr>
              <a:t>multiply,Division</a:t>
            </a:r>
            <a:r>
              <a:rPr lang="en-US" altLang="zh-CN" dirty="0" smtClean="0">
                <a:ea typeface="宋体" charset="-122"/>
              </a:rPr>
              <a:t>,</a:t>
            </a: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 square root, …)</a:t>
            </a: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LC-3 performs only ADD, AND, NOT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寄存器（临时存储单元）</a:t>
            </a: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用于存放操作数、运算中间结果的小容量的临时存储单元</a:t>
            </a: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LC-3 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位</a:t>
            </a:r>
            <a:r>
              <a:rPr lang="en-US" altLang="zh-CN" dirty="0" smtClean="0">
                <a:ea typeface="宋体" charset="-122"/>
              </a:rPr>
              <a:t>(R0, …, R7)</a:t>
            </a:r>
            <a:r>
              <a:rPr lang="zh-CN" altLang="en-US" dirty="0" smtClean="0">
                <a:ea typeface="宋体" charset="-122"/>
              </a:rPr>
              <a:t>的寄存器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字长</a:t>
            </a: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运算器支持的操作数的最大宽度</a:t>
            </a:r>
            <a:r>
              <a:rPr lang="en-US" altLang="zh-CN" dirty="0" smtClean="0">
                <a:ea typeface="宋体" charset="-122"/>
              </a:rPr>
              <a:t>/</a:t>
            </a:r>
            <a:r>
              <a:rPr lang="zh-CN" altLang="en-US" dirty="0" smtClean="0">
                <a:ea typeface="宋体" charset="-122"/>
              </a:rPr>
              <a:t>寄存器的宽度</a:t>
            </a: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charset="-122"/>
              </a:rPr>
              <a:t>LC-3 </a:t>
            </a:r>
            <a:r>
              <a:rPr lang="zh-CN" altLang="en-US" dirty="0" smtClean="0">
                <a:ea typeface="宋体" charset="-122"/>
              </a:rPr>
              <a:t>是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位的</a:t>
            </a: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508104" y="1844824"/>
          <a:ext cx="3473450" cy="1589088"/>
        </p:xfrm>
        <a:graphic>
          <a:graphicData uri="http://schemas.openxmlformats.org/presentationml/2006/ole">
            <p:oleObj spid="_x0000_s487426" name="CorelDRAW" r:id="rId3" imgW="2315880" imgH="1058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8DF3EB70-50F4-4B40-B208-75CC67DCE6D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输入和输出设备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35888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输入设备：提供数据给内存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ea typeface="宋体" charset="-122"/>
              </a:rPr>
              <a:t>   输出设备：负责从内存转换数据给用户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每个输入输出设备具有自己的访问接口，一般是一组专用寄存器。类似内存接口的</a:t>
            </a:r>
            <a:r>
              <a:rPr lang="en-US" altLang="zh-CN" dirty="0" smtClean="0">
                <a:ea typeface="宋体" charset="-122"/>
              </a:rPr>
              <a:t>MDR/MAR</a:t>
            </a:r>
            <a:r>
              <a:rPr lang="zh-CN" altLang="en-US" dirty="0" smtClean="0">
                <a:ea typeface="宋体" charset="-122"/>
              </a:rPr>
              <a:t>寄存器。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LC-3 </a:t>
            </a:r>
            <a:r>
              <a:rPr lang="zh-CN" altLang="en-US" dirty="0" smtClean="0">
                <a:ea typeface="宋体" charset="-122"/>
              </a:rPr>
              <a:t>支持键盘输入：</a:t>
            </a:r>
            <a:r>
              <a:rPr lang="en-US" altLang="zh-CN" dirty="0" smtClean="0">
                <a:ea typeface="宋体" charset="-122"/>
              </a:rPr>
              <a:t>keyboard (input)</a:t>
            </a:r>
            <a:r>
              <a:rPr lang="zh-CN" altLang="en-US" dirty="0" smtClean="0">
                <a:ea typeface="宋体" charset="-122"/>
              </a:rPr>
              <a:t>和显示输出：</a:t>
            </a:r>
            <a:r>
              <a:rPr lang="en-US" altLang="zh-CN" dirty="0" smtClean="0">
                <a:ea typeface="宋体" charset="-122"/>
              </a:rPr>
              <a:t> monitor (output)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keyboard: </a:t>
            </a:r>
            <a:r>
              <a:rPr lang="zh-CN" altLang="en-US" dirty="0" smtClean="0">
                <a:ea typeface="宋体" charset="-122"/>
              </a:rPr>
              <a:t>两个寄存器 </a:t>
            </a:r>
            <a:r>
              <a:rPr lang="en-US" altLang="zh-CN" dirty="0" smtClean="0">
                <a:ea typeface="宋体" charset="-122"/>
              </a:rPr>
              <a:t>data register (KBDR) / status register (KBSR)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monitor:</a:t>
            </a:r>
            <a:r>
              <a:rPr lang="zh-CN" altLang="en-US" dirty="0" smtClean="0">
                <a:ea typeface="宋体" charset="-122"/>
              </a:rPr>
              <a:t> 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两个寄存器   </a:t>
            </a:r>
            <a:r>
              <a:rPr lang="en-US" altLang="zh-CN" dirty="0" smtClean="0">
                <a:ea typeface="宋体" charset="-122"/>
              </a:rPr>
              <a:t>data register (DDR) /status register (DSR)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设备可同时支持输出和输入功能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disk, network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控制设备访问的程序通常称为设备驱动程序（</a:t>
            </a:r>
            <a:r>
              <a:rPr lang="en-US" altLang="zh-CN" i="1" dirty="0" smtClean="0">
                <a:ea typeface="宋体" charset="-122"/>
              </a:rPr>
              <a:t>driver</a:t>
            </a:r>
            <a:r>
              <a:rPr lang="zh-CN" altLang="en-US" i="1" dirty="0" smtClean="0">
                <a:ea typeface="宋体" charset="-122"/>
              </a:rPr>
              <a:t>）</a:t>
            </a:r>
            <a:r>
              <a:rPr lang="en-US" altLang="zh-CN" dirty="0" smtClean="0">
                <a:ea typeface="宋体" charset="-122"/>
              </a:rPr>
              <a:t>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588224" y="692696"/>
          <a:ext cx="1287463" cy="1516063"/>
        </p:xfrm>
        <a:graphic>
          <a:graphicData uri="http://schemas.openxmlformats.org/presentationml/2006/ole">
            <p:oleObj spid="_x0000_s488450" name="CorelDRAW" r:id="rId4" imgW="1287360" imgH="1515960" progId="">
              <p:embed/>
            </p:oleObj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7856537" y="692696"/>
          <a:ext cx="1287463" cy="1516063"/>
        </p:xfrm>
        <a:graphic>
          <a:graphicData uri="http://schemas.openxmlformats.org/presentationml/2006/ole">
            <p:oleObj spid="_x0000_s488451" name="CorelDRAW" r:id="rId5" imgW="1287360" imgH="1515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314407A-3D1B-4C0B-8B3C-EF0EF539D5A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控制单元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ea typeface="宋体" charset="-122"/>
              </a:rPr>
              <a:t>协同其他所有单元之间的工作。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endParaRPr lang="en-US" altLang="zh-CN" sz="2000" dirty="0" smtClean="0">
              <a:ea typeface="宋体" charset="-122"/>
            </a:endParaRPr>
          </a:p>
          <a:p>
            <a:pPr>
              <a:buNone/>
            </a:pPr>
            <a:endParaRPr lang="en-US" altLang="zh-CN" sz="2000" dirty="0" smtClean="0">
              <a:ea typeface="宋体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两个重要的寄存器：</a:t>
            </a: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1</a:t>
            </a:r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 指令寄存器：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Instruction Register</a:t>
            </a:r>
            <a:r>
              <a:rPr lang="en-US" altLang="zh-CN" dirty="0" smtClean="0">
                <a:ea typeface="宋体" charset="-122"/>
              </a:rPr>
              <a:t> (IR) </a:t>
            </a:r>
            <a:r>
              <a:rPr lang="zh-CN" altLang="en-US" dirty="0" smtClean="0">
                <a:ea typeface="宋体" charset="-122"/>
              </a:rPr>
              <a:t>存放当前执行指令的内容。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2</a:t>
            </a:r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 程序寄存器：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Program Counter</a:t>
            </a:r>
            <a:r>
              <a:rPr lang="en-US" altLang="zh-CN" dirty="0" smtClean="0">
                <a:ea typeface="宋体" charset="-122"/>
              </a:rPr>
              <a:t> (PC) </a:t>
            </a:r>
            <a:r>
              <a:rPr lang="zh-CN" altLang="en-US" dirty="0" smtClean="0">
                <a:ea typeface="宋体" charset="-122"/>
              </a:rPr>
              <a:t>存放下一条要执行指令的地址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marL="712788" lvl="1" indent="-258763"/>
            <a:r>
              <a:rPr lang="zh-CN" altLang="en-US" sz="1800" b="1" dirty="0" smtClean="0">
                <a:solidFill>
                  <a:schemeClr val="tx2"/>
                </a:solidFill>
              </a:rPr>
              <a:t>自加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: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   当指令顺序执行时，由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PC+1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产生下一条指令的地址；</a:t>
            </a:r>
          </a:p>
          <a:p>
            <a:pPr marL="712788" lvl="1" indent="-258763"/>
            <a:r>
              <a:rPr lang="zh-CN" altLang="en-US" sz="1800" b="1" dirty="0" smtClean="0">
                <a:solidFill>
                  <a:schemeClr val="tx2"/>
                </a:solidFill>
              </a:rPr>
              <a:t>可改写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: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当遇到转移指令时，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转移地址</a:t>
            </a:r>
            <a:r>
              <a:rPr lang="zh-CN" altLang="en-US" sz="1800" b="1" dirty="0" smtClean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PC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作为下一条指令的地址。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控制器的功能就是控制指令的执行过程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 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691680" y="1772816"/>
          <a:ext cx="4689475" cy="1192213"/>
        </p:xfrm>
        <a:graphic>
          <a:graphicData uri="http://schemas.openxmlformats.org/presentationml/2006/ole">
            <p:oleObj spid="_x0000_s489474" name="CorelDRAW" r:id="rId3" imgW="3916080" imgH="1058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体系结构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附录：</a:t>
            </a:r>
            <a:r>
              <a:rPr lang="en-US" altLang="zh-CN" dirty="0" smtClean="0"/>
              <a:t>P370)</a:t>
            </a:r>
            <a:endParaRPr lang="zh-CN" altLang="en-US" dirty="0"/>
          </a:p>
        </p:txBody>
      </p:sp>
      <p:pic>
        <p:nvPicPr>
          <p:cNvPr id="515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836712"/>
            <a:ext cx="64293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 flipH="1">
            <a:off x="6943371" y="785664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48459" y="404664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运算器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596336" y="4437112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输出设备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7380312" y="4797152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364088" y="6309320"/>
            <a:ext cx="1114408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输入设备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5508104" y="6021288"/>
            <a:ext cx="360040" cy="288032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7738" y="5517232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存储器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259632" y="5661248"/>
            <a:ext cx="504056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5536" y="2708920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控制器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1287430" y="2852936"/>
            <a:ext cx="504056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内存：包括存储单元，以及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MDR</a:t>
            </a:r>
            <a:r>
              <a:rPr lang="zh-CN" altLang="en-US" dirty="0" smtClean="0"/>
              <a:t>寄存器。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en-US" altLang="zh-CN" dirty="0" smtClean="0"/>
              <a:t>x16bit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处理单元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位的寄存器</a:t>
            </a:r>
            <a:r>
              <a:rPr lang="en-US" altLang="zh-CN" dirty="0" smtClean="0"/>
              <a:t>(R0-R7)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控制单元：</a:t>
            </a:r>
            <a:r>
              <a:rPr lang="en-US" altLang="zh-CN" dirty="0" smtClean="0"/>
              <a:t>PC,IR</a:t>
            </a:r>
            <a:r>
              <a:rPr lang="zh-CN" altLang="en-US" dirty="0" smtClean="0"/>
              <a:t>寄存器和控制逻辑有限状态机</a:t>
            </a:r>
            <a:r>
              <a:rPr lang="en-US" altLang="zh-CN" dirty="0" smtClean="0"/>
              <a:t>FSM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输入和输出单元：键盘和显示器。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部件的连接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 总线 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同一时间只允许一个主设备使用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大部件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3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0"/>
            <a:ext cx="6423049" cy="638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诺伊曼模型的核心思想：程序和数据都是以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流的方式存放在计算机内存中，程序在控制单元的控制下，依次完成指令的读取和执行。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236C6CF9-5F52-4B9D-9FE1-5F31841018B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指令：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305800" cy="55446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ea typeface="宋体" charset="-122"/>
              </a:rPr>
              <a:t>指令是由硬件电路直接完成的计算机执行的最小单位。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指令由两部分组成</a:t>
            </a:r>
            <a:r>
              <a:rPr lang="en-US" altLang="zh-CN" sz="2000" dirty="0" smtClean="0">
                <a:ea typeface="宋体" charset="-122"/>
              </a:rPr>
              <a:t>:</a:t>
            </a:r>
          </a:p>
          <a:p>
            <a:pPr lvl="1"/>
            <a:r>
              <a:rPr lang="zh-CN" altLang="en-US" sz="2000" i="1" u="sng" dirty="0" smtClean="0">
                <a:ea typeface="宋体" charset="-122"/>
              </a:rPr>
              <a:t>操作码 </a:t>
            </a:r>
            <a:r>
              <a:rPr lang="en-US" altLang="zh-CN" sz="2000" i="1" u="sng" dirty="0" err="1" smtClean="0">
                <a:ea typeface="宋体" charset="-122"/>
              </a:rPr>
              <a:t>opcode</a:t>
            </a:r>
            <a:r>
              <a:rPr lang="en-US" altLang="zh-CN" sz="2000" dirty="0" smtClean="0">
                <a:ea typeface="宋体" charset="-122"/>
              </a:rPr>
              <a:t>: </a:t>
            </a:r>
            <a:r>
              <a:rPr lang="zh-CN" altLang="en-US" sz="2000" dirty="0" smtClean="0">
                <a:ea typeface="宋体" charset="-122"/>
              </a:rPr>
              <a:t>   指示指令具体做什么操作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zh-CN" altLang="en-US" sz="2000" i="1" u="sng" dirty="0" smtClean="0">
                <a:ea typeface="宋体" charset="-122"/>
              </a:rPr>
              <a:t>操作数 </a:t>
            </a:r>
            <a:r>
              <a:rPr lang="en-US" altLang="zh-CN" sz="2000" i="1" u="sng" dirty="0" smtClean="0">
                <a:ea typeface="宋体" charset="-122"/>
              </a:rPr>
              <a:t>operands</a:t>
            </a:r>
            <a:r>
              <a:rPr lang="en-US" altLang="zh-CN" sz="2000" dirty="0" smtClean="0">
                <a:ea typeface="宋体" charset="-122"/>
              </a:rPr>
              <a:t>: </a:t>
            </a:r>
            <a:r>
              <a:rPr lang="zh-CN" altLang="en-US" sz="2000" dirty="0" smtClean="0">
                <a:ea typeface="宋体" charset="-122"/>
              </a:rPr>
              <a:t>指示操作的对象，一般存放操作数的地址（寄存器和内存地址），也可以在指令中直接存放较小的操作数。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zh-CN" altLang="en-US" sz="2000" dirty="0" smtClean="0">
                <a:ea typeface="宋体" charset="-122"/>
              </a:rPr>
              <a:t>指令实质是一串二进制代码</a:t>
            </a:r>
            <a:endParaRPr lang="en-US" altLang="zh-CN" sz="2000" dirty="0" smtClean="0">
              <a:ea typeface="宋体" charset="-122"/>
            </a:endParaRPr>
          </a:p>
          <a:p>
            <a:pPr lvl="1"/>
            <a:r>
              <a:rPr lang="zh-CN" altLang="en-US" sz="2000" dirty="0" smtClean="0">
                <a:ea typeface="宋体" charset="-122"/>
              </a:rPr>
              <a:t>指令的助记形式</a:t>
            </a:r>
            <a:r>
              <a:rPr lang="en-US" altLang="zh-CN" sz="2000" dirty="0" smtClean="0">
                <a:ea typeface="宋体" charset="-122"/>
              </a:rPr>
              <a:t>:</a:t>
            </a:r>
            <a:r>
              <a:rPr lang="zh-CN" altLang="en-US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ADD R1,R2,R3     ADD R1,R2,1</a:t>
            </a:r>
          </a:p>
          <a:p>
            <a:r>
              <a:rPr lang="zh-CN" altLang="en-US" sz="2000" dirty="0" smtClean="0">
                <a:ea typeface="宋体" charset="-122"/>
              </a:rPr>
              <a:t>和数据信息一样，指令信息也必需用二进制编码。</a:t>
            </a:r>
            <a:endParaRPr lang="en-US" altLang="zh-CN" sz="2000" i="1" dirty="0" smtClean="0">
              <a:ea typeface="宋体" charset="-122"/>
            </a:endParaRPr>
          </a:p>
          <a:p>
            <a:pPr lvl="1"/>
            <a:r>
              <a:rPr lang="zh-CN" altLang="en-US" sz="2000" b="0" dirty="0" smtClean="0">
                <a:ea typeface="宋体" charset="-122"/>
              </a:rPr>
              <a:t>简单的计算机系统里面指令一般具有固定的二进制编码长度比如说</a:t>
            </a:r>
            <a:r>
              <a:rPr lang="en-US" altLang="zh-CN" sz="2000" b="0" dirty="0" smtClean="0">
                <a:ea typeface="宋体" charset="-122"/>
              </a:rPr>
              <a:t>16 </a:t>
            </a:r>
            <a:r>
              <a:rPr lang="zh-CN" altLang="en-US" sz="2000" b="0" dirty="0" smtClean="0">
                <a:ea typeface="宋体" charset="-122"/>
              </a:rPr>
              <a:t>或者</a:t>
            </a:r>
            <a:r>
              <a:rPr lang="en-US" altLang="zh-CN" sz="2000" b="0" dirty="0" smtClean="0">
                <a:ea typeface="宋体" charset="-122"/>
              </a:rPr>
              <a:t> 32 </a:t>
            </a:r>
            <a:r>
              <a:rPr lang="zh-CN" altLang="en-US" sz="2000" b="0" dirty="0" smtClean="0">
                <a:ea typeface="宋体" charset="-122"/>
              </a:rPr>
              <a:t>位（指令字长）</a:t>
            </a:r>
            <a:r>
              <a:rPr lang="en-US" altLang="zh-CN" sz="2000" b="0" dirty="0" smtClean="0">
                <a:ea typeface="宋体" charset="-122"/>
              </a:rPr>
              <a:t>.</a:t>
            </a:r>
          </a:p>
          <a:p>
            <a:pPr lvl="1"/>
            <a:r>
              <a:rPr lang="zh-CN" altLang="en-US" sz="2000" b="0" dirty="0" smtClean="0">
                <a:ea typeface="宋体" charset="-122"/>
              </a:rPr>
              <a:t>控制单元负责具体解释每条指令并</a:t>
            </a:r>
            <a:r>
              <a:rPr lang="zh-CN" altLang="en-US" sz="2000" dirty="0" smtClean="0">
                <a:ea typeface="宋体" charset="-122"/>
              </a:rPr>
              <a:t>产生控制信号协调其它部件来完成指令执行。</a:t>
            </a:r>
            <a:endParaRPr lang="en-US" altLang="zh-CN" sz="2000" b="0" dirty="0" smtClean="0">
              <a:ea typeface="宋体" charset="-122"/>
            </a:endParaRPr>
          </a:p>
          <a:p>
            <a:pPr lvl="1"/>
            <a:r>
              <a:rPr lang="zh-CN" altLang="en-US" sz="2000" b="0" dirty="0" smtClean="0">
                <a:ea typeface="宋体" charset="-122"/>
              </a:rPr>
              <a:t>指令的执行具有原子性</a:t>
            </a:r>
            <a:endParaRPr lang="en-US" altLang="zh-CN" sz="2000" b="0" dirty="0" smtClean="0">
              <a:ea typeface="宋体" charset="-122"/>
            </a:endParaRPr>
          </a:p>
          <a:p>
            <a:endParaRPr lang="en-US" altLang="zh-CN" sz="2000" b="0" dirty="0" smtClean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一个计算机系统的所有指令和格式称为指令集。</a:t>
            </a:r>
            <a:r>
              <a:rPr lang="en-US" altLang="zh-CN" sz="2000" b="0" i="1" dirty="0" smtClean="0">
                <a:solidFill>
                  <a:srgbClr val="CE0000"/>
                </a:solidFill>
                <a:ea typeface="宋体" charset="-122"/>
              </a:rPr>
              <a:t>Instruction Set Architecture</a:t>
            </a:r>
            <a:r>
              <a:rPr lang="en-US" altLang="zh-CN" sz="2000" b="0" i="1" dirty="0" smtClean="0">
                <a:ea typeface="宋体" charset="-122"/>
              </a:rPr>
              <a:t> (ISA)</a:t>
            </a:r>
            <a:r>
              <a:rPr lang="en-US" altLang="zh-CN" sz="2000" dirty="0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62DFE0D7-64A6-4962-84B2-F59DF65C062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指令编码 例</a:t>
            </a:r>
            <a:r>
              <a:rPr lang="en-US" altLang="zh-CN" dirty="0" smtClean="0">
                <a:ea typeface="宋体" charset="-122"/>
              </a:rPr>
              <a:t>: LC-3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ADD</a:t>
            </a:r>
            <a:r>
              <a:rPr lang="zh-CN" altLang="en-US" dirty="0" smtClean="0">
                <a:ea typeface="宋体" charset="-122"/>
              </a:rPr>
              <a:t>指令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LC-3</a:t>
            </a:r>
            <a:r>
              <a:rPr lang="zh-CN" altLang="en-US" sz="2800" dirty="0" smtClean="0">
                <a:ea typeface="宋体" charset="-122"/>
              </a:rPr>
              <a:t>指令字长 ：</a:t>
            </a:r>
            <a:r>
              <a:rPr lang="en-US" altLang="zh-CN" sz="2800" dirty="0" smtClean="0">
                <a:ea typeface="宋体" charset="-122"/>
              </a:rPr>
              <a:t>16bit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高四位</a:t>
            </a:r>
            <a:r>
              <a:rPr lang="en-US" altLang="zh-CN" dirty="0" smtClean="0">
                <a:ea typeface="宋体" charset="-122"/>
              </a:rPr>
              <a:t>bits [15:12]</a:t>
            </a:r>
            <a:r>
              <a:rPr lang="zh-CN" altLang="en-US" dirty="0" smtClean="0">
                <a:ea typeface="宋体" charset="-122"/>
              </a:rPr>
              <a:t>编码指令的操作码，最多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条指令。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LC-3 </a:t>
            </a:r>
            <a:r>
              <a:rPr lang="zh-CN" altLang="en-US" dirty="0" smtClean="0">
                <a:ea typeface="宋体" charset="-122"/>
              </a:rPr>
              <a:t>运算单元具有</a:t>
            </a:r>
            <a:r>
              <a:rPr lang="en-US" altLang="zh-CN" dirty="0" smtClean="0">
                <a:ea typeface="宋体" charset="-122"/>
              </a:rPr>
              <a:t>8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位的寄存器</a:t>
            </a:r>
            <a:r>
              <a:rPr lang="en-US" altLang="zh-CN" dirty="0" smtClean="0">
                <a:ea typeface="宋体" charset="-122"/>
              </a:rPr>
              <a:t> (R0-R7) </a:t>
            </a:r>
            <a:r>
              <a:rPr lang="zh-CN" altLang="en-US" dirty="0" smtClean="0">
                <a:ea typeface="宋体" charset="-122"/>
              </a:rPr>
              <a:t>用来暂存操作数和计算中间结果</a:t>
            </a:r>
            <a:r>
              <a:rPr lang="en-US" altLang="zh-CN" dirty="0" smtClean="0">
                <a:ea typeface="宋体" charset="-122"/>
              </a:rPr>
              <a:t>.</a:t>
            </a:r>
            <a:r>
              <a:rPr lang="zh-CN" altLang="en-US" dirty="0" smtClean="0">
                <a:ea typeface="宋体" charset="-122"/>
              </a:rPr>
              <a:t>可用三位二进制数编码每个寄存器。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ADD</a:t>
            </a:r>
            <a:r>
              <a:rPr lang="zh-CN" altLang="en-US" dirty="0" smtClean="0">
                <a:ea typeface="宋体" charset="-122"/>
              </a:rPr>
              <a:t>指令编码：目的操作数和源操作数都在寄存器中。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3317" name="Text Box 16"/>
          <p:cNvSpPr txBox="1">
            <a:spLocks noChangeArrowheads="1"/>
          </p:cNvSpPr>
          <p:nvPr/>
        </p:nvSpPr>
        <p:spPr bwMode="auto">
          <a:xfrm>
            <a:off x="899592" y="5877272"/>
            <a:ext cx="6365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charset="-122"/>
              </a:rPr>
              <a:t>“Add the contents of R2 to the contents of R6,</a:t>
            </a:r>
            <a:br>
              <a:rPr lang="en-US" altLang="zh-CN" i="1" dirty="0">
                <a:ea typeface="宋体" charset="-122"/>
              </a:rPr>
            </a:br>
            <a:r>
              <a:rPr lang="en-US" altLang="zh-CN" i="1" dirty="0">
                <a:ea typeface="宋体" charset="-122"/>
              </a:rPr>
              <a:t>and store the result in R6.”</a:t>
            </a:r>
          </a:p>
        </p:txBody>
      </p:sp>
      <p:pic>
        <p:nvPicPr>
          <p:cNvPr id="13318" name="Picture 20" descr="C:\Documents and Settings\Greg Byrd\My Documents\ece206\mh-slides\ch04\ch04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2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38A3CC8F-CA89-4D10-957E-6C99AE38E20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指令编码 例</a:t>
            </a:r>
            <a:r>
              <a:rPr lang="en-US" altLang="zh-CN" dirty="0" smtClean="0">
                <a:ea typeface="宋体" charset="-122"/>
              </a:rPr>
              <a:t>: LC-3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LDR</a:t>
            </a:r>
            <a:r>
              <a:rPr lang="zh-CN" altLang="en-US" dirty="0" smtClean="0">
                <a:ea typeface="宋体" charset="-122"/>
              </a:rPr>
              <a:t>指令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7002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Load </a:t>
            </a:r>
            <a:r>
              <a:rPr lang="zh-CN" altLang="en-US" dirty="0" smtClean="0">
                <a:ea typeface="宋体" charset="-122"/>
              </a:rPr>
              <a:t>指令</a:t>
            </a:r>
            <a:r>
              <a:rPr lang="en-US" altLang="zh-CN" dirty="0" smtClean="0">
                <a:ea typeface="宋体" charset="-122"/>
              </a:rPr>
              <a:t>– </a:t>
            </a:r>
            <a:r>
              <a:rPr lang="zh-CN" altLang="en-US" dirty="0" smtClean="0">
                <a:ea typeface="宋体" charset="-122"/>
              </a:rPr>
              <a:t>从内存读数据到寄存器中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指令中访问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位地址的方法：使用基址</a:t>
            </a:r>
            <a:r>
              <a:rPr lang="en-US" altLang="zh-CN" dirty="0" smtClean="0">
                <a:ea typeface="宋体" charset="-122"/>
              </a:rPr>
              <a:t>+</a:t>
            </a:r>
            <a:r>
              <a:rPr lang="zh-CN" altLang="en-US" dirty="0" smtClean="0">
                <a:ea typeface="宋体" charset="-122"/>
              </a:rPr>
              <a:t>偏移的模式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位基地址预先存放在指定的基址寄存器中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通过基址</a:t>
            </a:r>
            <a:r>
              <a:rPr lang="en-US" altLang="zh-CN" dirty="0" smtClean="0">
                <a:ea typeface="宋体" charset="-122"/>
              </a:rPr>
              <a:t>+</a:t>
            </a:r>
            <a:r>
              <a:rPr lang="zh-CN" altLang="en-US" dirty="0" smtClean="0">
                <a:ea typeface="宋体" charset="-122"/>
              </a:rPr>
              <a:t>偏移</a:t>
            </a:r>
            <a:r>
              <a:rPr lang="en-US" altLang="zh-CN" dirty="0" smtClean="0">
                <a:ea typeface="宋体" charset="-122"/>
              </a:rPr>
              <a:t>—---</a:t>
            </a:r>
            <a:r>
              <a:rPr lang="zh-CN" altLang="en-US" dirty="0" smtClean="0">
                <a:ea typeface="宋体" charset="-122"/>
              </a:rPr>
              <a:t>得到访问的内存地址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load </a:t>
            </a:r>
            <a:r>
              <a:rPr lang="zh-CN" altLang="en-US" dirty="0" smtClean="0">
                <a:ea typeface="宋体" charset="-122"/>
              </a:rPr>
              <a:t>：从计算得到的内存地址读取内容到目标地址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14400" y="5029200"/>
            <a:ext cx="65865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charset="-122"/>
              </a:rPr>
              <a:t>“Add the value 6 to the contents of R3 to form a</a:t>
            </a:r>
            <a:br>
              <a:rPr lang="en-US" altLang="zh-CN" i="1" dirty="0">
                <a:ea typeface="宋体" charset="-122"/>
              </a:rPr>
            </a:br>
            <a:r>
              <a:rPr lang="en-US" altLang="zh-CN" i="1" dirty="0">
                <a:ea typeface="宋体" charset="-122"/>
              </a:rPr>
              <a:t>memory address.  Load the contents of that </a:t>
            </a:r>
          </a:p>
          <a:p>
            <a:pPr algn="l"/>
            <a:r>
              <a:rPr lang="en-US" altLang="zh-CN" i="1" dirty="0">
                <a:ea typeface="宋体" charset="-122"/>
              </a:rPr>
              <a:t>memory location to R2.”</a:t>
            </a:r>
          </a:p>
        </p:txBody>
      </p:sp>
      <p:pic>
        <p:nvPicPr>
          <p:cNvPr id="14342" name="Picture 8" descr="C:\Documents and Settings\Greg Byrd\My Documents\ece206\mh-slides\ch04\ch04-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BE2E75-62AC-43E4-86B3-43049D5CB37D}" type="slidenum">
              <a:rPr lang="en-US" altLang="zh-CN">
                <a:latin typeface="Times New Roman" pitchFamily="18" charset="0"/>
              </a:rPr>
              <a:pPr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685800" y="1136650"/>
            <a:ext cx="8001000" cy="63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1043608" y="1052736"/>
            <a:ext cx="21659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CC0000"/>
                </a:solidFill>
                <a:ea typeface="宋体" charset="-122"/>
              </a:rPr>
              <a:t>Problem Specification</a:t>
            </a:r>
            <a:endParaRPr lang="en-US" altLang="zh-CN" sz="2400" dirty="0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187624" y="1628800"/>
            <a:ext cx="18950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CC0000"/>
                </a:solidFill>
                <a:ea typeface="宋体" charset="-122"/>
              </a:rPr>
              <a:t>Algorithm Program</a:t>
            </a:r>
            <a:endParaRPr lang="en-US" altLang="zh-CN" sz="2400" dirty="0">
              <a:solidFill>
                <a:srgbClr val="CC0000"/>
              </a:solidFill>
              <a:ea typeface="宋体" charset="-122"/>
            </a:endParaRP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539552" y="2348880"/>
            <a:ext cx="31531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charset="-122"/>
              </a:rPr>
              <a:t>ISA (Instruction Set Architecture)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1068388" y="3213100"/>
            <a:ext cx="17812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err="1">
                <a:solidFill>
                  <a:srgbClr val="33CC33"/>
                </a:solidFill>
                <a:ea typeface="宋体" charset="-122"/>
              </a:rPr>
              <a:t>microArchitecture</a:t>
            </a:r>
            <a:endParaRPr lang="en-US" altLang="zh-CN" sz="2400" dirty="0">
              <a:solidFill>
                <a:srgbClr val="33CC33"/>
              </a:solidFill>
              <a:ea typeface="宋体" charset="-122"/>
            </a:endParaRP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1828800" y="4559300"/>
            <a:ext cx="673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charset="-122"/>
              </a:rPr>
              <a:t>Logic</a:t>
            </a:r>
          </a:p>
        </p:txBody>
      </p:sp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1506538" y="5435600"/>
            <a:ext cx="11917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charset="-122"/>
              </a:rPr>
              <a:t>Transistors</a:t>
            </a:r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1115616" y="6165304"/>
            <a:ext cx="18710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charset="-122"/>
              </a:rPr>
              <a:t>Physics/Chemistry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3923928" y="1124744"/>
            <a:ext cx="310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>
                <a:ea typeface="宋体" charset="-122"/>
              </a:rPr>
              <a:t>compute the </a:t>
            </a:r>
            <a:r>
              <a:rPr lang="en-US" altLang="zh-CN" sz="1800" dirty="0" err="1">
                <a:ea typeface="宋体" charset="-122"/>
              </a:rPr>
              <a:t>fibonacci</a:t>
            </a:r>
            <a:r>
              <a:rPr lang="en-US" altLang="zh-CN" sz="1800" dirty="0">
                <a:ea typeface="宋体" charset="-122"/>
              </a:rPr>
              <a:t> sequence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898900" y="1612900"/>
            <a:ext cx="347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>
                <a:latin typeface="Courier" pitchFamily="1" charset="0"/>
                <a:ea typeface="宋体" charset="-122"/>
              </a:rPr>
              <a:t>for(</a:t>
            </a:r>
            <a:r>
              <a:rPr lang="en-US" altLang="zh-CN" sz="1800" b="1" dirty="0" err="1">
                <a:latin typeface="Courier" pitchFamily="1" charset="0"/>
                <a:ea typeface="宋体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charset="-122"/>
              </a:rPr>
              <a:t>=2; </a:t>
            </a:r>
            <a:r>
              <a:rPr lang="en-US" altLang="zh-CN" sz="1800" b="1" dirty="0" err="1">
                <a:latin typeface="Courier" pitchFamily="1" charset="0"/>
                <a:ea typeface="宋体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charset="-122"/>
              </a:rPr>
              <a:t>&lt;100; </a:t>
            </a:r>
            <a:r>
              <a:rPr lang="en-US" altLang="zh-CN" sz="1800" b="1" dirty="0" err="1">
                <a:latin typeface="Courier" pitchFamily="1" charset="0"/>
                <a:ea typeface="宋体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charset="-122"/>
              </a:rPr>
              <a:t>++) {</a:t>
            </a:r>
          </a:p>
          <a:p>
            <a:pPr eaLnBrk="0" hangingPunct="0"/>
            <a:r>
              <a:rPr lang="en-US" altLang="zh-CN" sz="1800" b="1" dirty="0">
                <a:latin typeface="Courier" pitchFamily="1" charset="0"/>
                <a:ea typeface="宋体" charset="-122"/>
              </a:rPr>
              <a:t>  a[</a:t>
            </a:r>
            <a:r>
              <a:rPr lang="en-US" altLang="zh-CN" sz="1800" b="1" dirty="0" err="1">
                <a:latin typeface="Courier" pitchFamily="1" charset="0"/>
                <a:ea typeface="宋体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charset="-122"/>
              </a:rPr>
              <a:t>] = a[i-1]+a[i-2];}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3995936" y="2132856"/>
            <a:ext cx="2379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>
                <a:latin typeface="Courier" pitchFamily="1" charset="0"/>
                <a:ea typeface="宋体" charset="-122"/>
              </a:rPr>
              <a:t>load r1, a[</a:t>
            </a:r>
            <a:r>
              <a:rPr lang="en-US" altLang="zh-CN" sz="1800" b="1" dirty="0" err="1">
                <a:latin typeface="Courier" pitchFamily="1" charset="0"/>
                <a:ea typeface="宋体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charset="-122"/>
              </a:rPr>
              <a:t>];</a:t>
            </a:r>
          </a:p>
          <a:p>
            <a:pPr eaLnBrk="0" hangingPunct="0"/>
            <a:r>
              <a:rPr lang="en-US" altLang="zh-CN" sz="1800" b="1" dirty="0">
                <a:latin typeface="Courier" pitchFamily="1" charset="0"/>
                <a:ea typeface="宋体" charset="-122"/>
              </a:rPr>
              <a:t>add  r2, r2, r1;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02088" y="2895600"/>
            <a:ext cx="2465387" cy="1320800"/>
            <a:chOff x="3168" y="1770"/>
            <a:chExt cx="1680" cy="966"/>
          </a:xfrm>
        </p:grpSpPr>
        <p:sp>
          <p:nvSpPr>
            <p:cNvPr id="10319" name="Freeform 14"/>
            <p:cNvSpPr>
              <a:spLocks/>
            </p:cNvSpPr>
            <p:nvPr/>
          </p:nvSpPr>
          <p:spPr bwMode="auto">
            <a:xfrm>
              <a:off x="4425" y="1818"/>
              <a:ext cx="274" cy="819"/>
            </a:xfrm>
            <a:custGeom>
              <a:avLst/>
              <a:gdLst>
                <a:gd name="T0" fmla="*/ 0 w 193"/>
                <a:gd name="T1" fmla="*/ 0 h 577"/>
                <a:gd name="T2" fmla="*/ 0 w 193"/>
                <a:gd name="T3" fmla="*/ 192 h 577"/>
                <a:gd name="T4" fmla="*/ 96 w 193"/>
                <a:gd name="T5" fmla="*/ 288 h 577"/>
                <a:gd name="T6" fmla="*/ 0 w 193"/>
                <a:gd name="T7" fmla="*/ 384 h 577"/>
                <a:gd name="T8" fmla="*/ 0 w 193"/>
                <a:gd name="T9" fmla="*/ 576 h 577"/>
                <a:gd name="T10" fmla="*/ 192 w 193"/>
                <a:gd name="T11" fmla="*/ 384 h 577"/>
                <a:gd name="T12" fmla="*/ 192 w 193"/>
                <a:gd name="T13" fmla="*/ 192 h 577"/>
                <a:gd name="T14" fmla="*/ 0 w 193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3"/>
                <a:gd name="T25" fmla="*/ 0 h 577"/>
                <a:gd name="T26" fmla="*/ 193 w 193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3" h="577">
                  <a:moveTo>
                    <a:pt x="0" y="0"/>
                  </a:moveTo>
                  <a:lnTo>
                    <a:pt x="0" y="192"/>
                  </a:lnTo>
                  <a:lnTo>
                    <a:pt x="96" y="288"/>
                  </a:lnTo>
                  <a:lnTo>
                    <a:pt x="0" y="384"/>
                  </a:lnTo>
                  <a:lnTo>
                    <a:pt x="0" y="576"/>
                  </a:lnTo>
                  <a:lnTo>
                    <a:pt x="192" y="384"/>
                  </a:lnTo>
                  <a:lnTo>
                    <a:pt x="192" y="192"/>
                  </a:lnTo>
                  <a:lnTo>
                    <a:pt x="0" y="0"/>
                  </a:lnTo>
                </a:path>
              </a:pathLst>
            </a:custGeom>
            <a:solidFill>
              <a:srgbClr val="CCFFFF"/>
            </a:solidFill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360" y="1770"/>
              <a:ext cx="528" cy="822"/>
              <a:chOff x="2768" y="2576"/>
              <a:chExt cx="528" cy="822"/>
            </a:xfrm>
          </p:grpSpPr>
          <p:sp>
            <p:nvSpPr>
              <p:cNvPr id="10328" name="Rectangle 16"/>
              <p:cNvSpPr>
                <a:spLocks noChangeArrowheads="1"/>
              </p:cNvSpPr>
              <p:nvPr/>
            </p:nvSpPr>
            <p:spPr bwMode="auto">
              <a:xfrm>
                <a:off x="2768" y="2582"/>
                <a:ext cx="528" cy="81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Ctr="1"/>
              <a:lstStyle/>
              <a:p>
                <a:pPr algn="ctr" eaLnBrk="0" hangingPunct="0"/>
                <a:endParaRPr lang="zh-CN" altLang="zh-CN" sz="1600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329" name="Text Box 17"/>
              <p:cNvSpPr txBox="1">
                <a:spLocks noChangeArrowheads="1"/>
              </p:cNvSpPr>
              <p:nvPr/>
            </p:nvSpPr>
            <p:spPr bwMode="auto">
              <a:xfrm rot="-5417139">
                <a:off x="2692" y="2806"/>
                <a:ext cx="68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600" b="1" dirty="0">
                    <a:ea typeface="宋体" charset="-122"/>
                  </a:rPr>
                  <a:t>registers</a:t>
                </a:r>
                <a:endParaRPr lang="en-US" altLang="zh-CN" b="1" dirty="0">
                  <a:ea typeface="宋体" charset="-122"/>
                </a:endParaRPr>
              </a:p>
            </p:txBody>
          </p:sp>
        </p:grpSp>
        <p:sp>
          <p:nvSpPr>
            <p:cNvPr id="10321" name="Line 18"/>
            <p:cNvSpPr>
              <a:spLocks noChangeShapeType="1"/>
            </p:cNvSpPr>
            <p:nvPr/>
          </p:nvSpPr>
          <p:spPr bwMode="auto">
            <a:xfrm>
              <a:off x="3888" y="19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2" name="Line 19"/>
            <p:cNvSpPr>
              <a:spLocks noChangeShapeType="1"/>
            </p:cNvSpPr>
            <p:nvPr/>
          </p:nvSpPr>
          <p:spPr bwMode="auto">
            <a:xfrm>
              <a:off x="3888" y="24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3" name="Line 20"/>
            <p:cNvSpPr>
              <a:spLocks noChangeShapeType="1"/>
            </p:cNvSpPr>
            <p:nvPr/>
          </p:nvSpPr>
          <p:spPr bwMode="auto">
            <a:xfrm>
              <a:off x="4704" y="22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4" name="Line 21"/>
            <p:cNvSpPr>
              <a:spLocks noChangeShapeType="1"/>
            </p:cNvSpPr>
            <p:nvPr/>
          </p:nvSpPr>
          <p:spPr bwMode="auto">
            <a:xfrm>
              <a:off x="4848" y="220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5" name="Line 22"/>
            <p:cNvSpPr>
              <a:spLocks noChangeShapeType="1"/>
            </p:cNvSpPr>
            <p:nvPr/>
          </p:nvSpPr>
          <p:spPr bwMode="auto">
            <a:xfrm flipH="1">
              <a:off x="3168" y="273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Line 23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7" name="Line 24"/>
            <p:cNvSpPr>
              <a:spLocks noChangeShapeType="1"/>
            </p:cNvSpPr>
            <p:nvPr/>
          </p:nvSpPr>
          <p:spPr bwMode="auto">
            <a:xfrm>
              <a:off x="3168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378200" y="4300538"/>
            <a:ext cx="1731963" cy="1308100"/>
            <a:chOff x="1292" y="3005"/>
            <a:chExt cx="1873" cy="1339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704" y="3572"/>
              <a:ext cx="462" cy="297"/>
              <a:chOff x="855" y="2868"/>
              <a:chExt cx="462" cy="297"/>
            </a:xfrm>
          </p:grpSpPr>
          <p:sp>
            <p:nvSpPr>
              <p:cNvPr id="10315" name="AutoShape 27"/>
              <p:cNvSpPr>
                <a:spLocks noChangeArrowheads="1"/>
              </p:cNvSpPr>
              <p:nvPr/>
            </p:nvSpPr>
            <p:spPr bwMode="auto">
              <a:xfrm>
                <a:off x="933" y="2868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6" name="Line 28"/>
              <p:cNvSpPr>
                <a:spLocks noChangeShapeType="1"/>
              </p:cNvSpPr>
              <p:nvPr/>
            </p:nvSpPr>
            <p:spPr bwMode="auto">
              <a:xfrm>
                <a:off x="1209" y="3017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7" name="Line 29"/>
              <p:cNvSpPr>
                <a:spLocks noChangeShapeType="1"/>
              </p:cNvSpPr>
              <p:nvPr/>
            </p:nvSpPr>
            <p:spPr bwMode="auto">
              <a:xfrm flipH="1">
                <a:off x="855" y="3084"/>
                <a:ext cx="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8" name="Line 30"/>
              <p:cNvSpPr>
                <a:spLocks noChangeShapeType="1"/>
              </p:cNvSpPr>
              <p:nvPr/>
            </p:nvSpPr>
            <p:spPr bwMode="auto">
              <a:xfrm flipH="1">
                <a:off x="855" y="2940"/>
                <a:ext cx="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1642" y="3084"/>
              <a:ext cx="531" cy="297"/>
              <a:chOff x="2602" y="3764"/>
              <a:chExt cx="531" cy="297"/>
            </a:xfrm>
          </p:grpSpPr>
          <p:sp>
            <p:nvSpPr>
              <p:cNvPr id="10310" name="AutoShape 32"/>
              <p:cNvSpPr>
                <a:spLocks noChangeArrowheads="1"/>
              </p:cNvSpPr>
              <p:nvPr/>
            </p:nvSpPr>
            <p:spPr bwMode="auto">
              <a:xfrm>
                <a:off x="2749" y="3764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11" name="Line 33"/>
              <p:cNvSpPr>
                <a:spLocks noChangeShapeType="1"/>
              </p:cNvSpPr>
              <p:nvPr/>
            </p:nvSpPr>
            <p:spPr bwMode="auto">
              <a:xfrm>
                <a:off x="3025" y="3913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2" name="Line 34"/>
              <p:cNvSpPr>
                <a:spLocks noChangeShapeType="1"/>
              </p:cNvSpPr>
              <p:nvPr/>
            </p:nvSpPr>
            <p:spPr bwMode="auto">
              <a:xfrm flipH="1">
                <a:off x="2605" y="3980"/>
                <a:ext cx="14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3" name="Line 35"/>
              <p:cNvSpPr>
                <a:spLocks noChangeShapeType="1"/>
              </p:cNvSpPr>
              <p:nvPr/>
            </p:nvSpPr>
            <p:spPr bwMode="auto">
              <a:xfrm flipH="1" flipV="1">
                <a:off x="2602" y="3833"/>
                <a:ext cx="1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4" name="Oval 36"/>
              <p:cNvSpPr>
                <a:spLocks noChangeArrowheads="1"/>
              </p:cNvSpPr>
              <p:nvPr/>
            </p:nvSpPr>
            <p:spPr bwMode="auto">
              <a:xfrm>
                <a:off x="2676" y="394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2352" y="3301"/>
              <a:ext cx="441" cy="310"/>
              <a:chOff x="864" y="3171"/>
              <a:chExt cx="441" cy="294"/>
            </a:xfrm>
          </p:grpSpPr>
          <p:sp>
            <p:nvSpPr>
              <p:cNvPr id="10306" name="AutoShape 38"/>
              <p:cNvSpPr>
                <a:spLocks noChangeArrowheads="1"/>
              </p:cNvSpPr>
              <p:nvPr/>
            </p:nvSpPr>
            <p:spPr bwMode="auto">
              <a:xfrm flipH="1" flipV="1">
                <a:off x="927" y="3171"/>
                <a:ext cx="267" cy="294"/>
              </a:xfrm>
              <a:prstGeom prst="moon">
                <a:avLst>
                  <a:gd name="adj" fmla="val 80208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307" name="Line 39"/>
              <p:cNvSpPr>
                <a:spLocks noChangeShapeType="1"/>
              </p:cNvSpPr>
              <p:nvPr/>
            </p:nvSpPr>
            <p:spPr bwMode="auto">
              <a:xfrm>
                <a:off x="1194" y="332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8" name="Line 40"/>
              <p:cNvSpPr>
                <a:spLocks noChangeShapeType="1"/>
              </p:cNvSpPr>
              <p:nvPr/>
            </p:nvSpPr>
            <p:spPr bwMode="auto">
              <a:xfrm flipH="1">
                <a:off x="864" y="3405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9" name="Line 41"/>
              <p:cNvSpPr>
                <a:spLocks noChangeShapeType="1"/>
              </p:cNvSpPr>
              <p:nvPr/>
            </p:nvSpPr>
            <p:spPr bwMode="auto">
              <a:xfrm flipH="1">
                <a:off x="870" y="324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1" name="Text Box 42"/>
            <p:cNvSpPr txBox="1">
              <a:spLocks noChangeArrowheads="1"/>
            </p:cNvSpPr>
            <p:nvPr/>
          </p:nvSpPr>
          <p:spPr bwMode="auto">
            <a:xfrm>
              <a:off x="1292" y="3005"/>
              <a:ext cx="378" cy="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charset="-122"/>
                </a:rPr>
                <a:t>A</a:t>
              </a:r>
            </a:p>
          </p:txBody>
        </p:sp>
        <p:sp>
          <p:nvSpPr>
            <p:cNvPr id="10292" name="Text Box 43"/>
            <p:cNvSpPr txBox="1">
              <a:spLocks noChangeArrowheads="1"/>
            </p:cNvSpPr>
            <p:nvPr/>
          </p:nvSpPr>
          <p:spPr bwMode="auto">
            <a:xfrm>
              <a:off x="1309" y="3519"/>
              <a:ext cx="364" cy="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charset="-122"/>
                </a:rPr>
                <a:t>B</a:t>
              </a:r>
            </a:p>
          </p:txBody>
        </p:sp>
        <p:sp>
          <p:nvSpPr>
            <p:cNvPr id="10293" name="Text Box 44"/>
            <p:cNvSpPr txBox="1">
              <a:spLocks noChangeArrowheads="1"/>
            </p:cNvSpPr>
            <p:nvPr/>
          </p:nvSpPr>
          <p:spPr bwMode="auto">
            <a:xfrm>
              <a:off x="1544" y="3969"/>
              <a:ext cx="337" cy="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charset="-122"/>
                </a:rPr>
                <a:t>S</a:t>
              </a:r>
            </a:p>
          </p:txBody>
        </p:sp>
        <p:sp>
          <p:nvSpPr>
            <p:cNvPr id="10294" name="Text Box 45"/>
            <p:cNvSpPr txBox="1">
              <a:spLocks noChangeArrowheads="1"/>
            </p:cNvSpPr>
            <p:nvPr/>
          </p:nvSpPr>
          <p:spPr bwMode="auto">
            <a:xfrm>
              <a:off x="2815" y="3350"/>
              <a:ext cx="350" cy="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charset="-122"/>
                </a:rPr>
                <a:t>F</a:t>
              </a:r>
            </a:p>
          </p:txBody>
        </p:sp>
        <p:sp>
          <p:nvSpPr>
            <p:cNvPr id="10295" name="Line 46"/>
            <p:cNvSpPr>
              <a:spLocks noChangeShapeType="1"/>
            </p:cNvSpPr>
            <p:nvPr/>
          </p:nvSpPr>
          <p:spPr bwMode="auto">
            <a:xfrm>
              <a:off x="1644" y="3303"/>
              <a:ext cx="0" cy="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47"/>
            <p:cNvSpPr>
              <a:spLocks noChangeShapeType="1"/>
            </p:cNvSpPr>
            <p:nvPr/>
          </p:nvSpPr>
          <p:spPr bwMode="auto">
            <a:xfrm flipH="1">
              <a:off x="1644" y="3786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Oval 48"/>
            <p:cNvSpPr>
              <a:spLocks noChangeArrowheads="1"/>
            </p:cNvSpPr>
            <p:nvPr/>
          </p:nvSpPr>
          <p:spPr bwMode="auto">
            <a:xfrm>
              <a:off x="1620" y="3757"/>
              <a:ext cx="47" cy="4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298" name="Line 49"/>
            <p:cNvSpPr>
              <a:spLocks noChangeShapeType="1"/>
            </p:cNvSpPr>
            <p:nvPr/>
          </p:nvSpPr>
          <p:spPr bwMode="auto">
            <a:xfrm flipH="1">
              <a:off x="1488" y="364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Line 50"/>
            <p:cNvSpPr>
              <a:spLocks noChangeShapeType="1"/>
            </p:cNvSpPr>
            <p:nvPr/>
          </p:nvSpPr>
          <p:spPr bwMode="auto">
            <a:xfrm flipH="1">
              <a:off x="1473" y="3156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51"/>
            <p:cNvSpPr>
              <a:spLocks noChangeShapeType="1"/>
            </p:cNvSpPr>
            <p:nvPr/>
          </p:nvSpPr>
          <p:spPr bwMode="auto">
            <a:xfrm>
              <a:off x="2148" y="3720"/>
              <a:ext cx="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52"/>
            <p:cNvSpPr>
              <a:spLocks noChangeShapeType="1"/>
            </p:cNvSpPr>
            <p:nvPr/>
          </p:nvSpPr>
          <p:spPr bwMode="auto">
            <a:xfrm flipV="1">
              <a:off x="2277" y="3549"/>
              <a:ext cx="0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53"/>
            <p:cNvSpPr>
              <a:spLocks noChangeShapeType="1"/>
            </p:cNvSpPr>
            <p:nvPr/>
          </p:nvSpPr>
          <p:spPr bwMode="auto">
            <a:xfrm>
              <a:off x="2277" y="3549"/>
              <a:ext cx="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54"/>
            <p:cNvSpPr>
              <a:spLocks noChangeShapeType="1"/>
            </p:cNvSpPr>
            <p:nvPr/>
          </p:nvSpPr>
          <p:spPr bwMode="auto">
            <a:xfrm>
              <a:off x="2163" y="3231"/>
              <a:ext cx="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55"/>
            <p:cNvSpPr>
              <a:spLocks noChangeShapeType="1"/>
            </p:cNvSpPr>
            <p:nvPr/>
          </p:nvSpPr>
          <p:spPr bwMode="auto">
            <a:xfrm>
              <a:off x="2271" y="323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5" name="Line 56"/>
            <p:cNvSpPr>
              <a:spLocks noChangeShapeType="1"/>
            </p:cNvSpPr>
            <p:nvPr/>
          </p:nvSpPr>
          <p:spPr bwMode="auto">
            <a:xfrm>
              <a:off x="2271" y="3375"/>
              <a:ext cx="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4644008" y="5085184"/>
            <a:ext cx="2855913" cy="1573213"/>
            <a:chOff x="2690" y="1148"/>
            <a:chExt cx="2306" cy="1131"/>
          </a:xfrm>
        </p:grpSpPr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2690" y="1148"/>
              <a:ext cx="783" cy="1131"/>
              <a:chOff x="2378" y="1132"/>
              <a:chExt cx="783" cy="1131"/>
            </a:xfrm>
          </p:grpSpPr>
          <p:grpSp>
            <p:nvGrpSpPr>
              <p:cNvPr id="10" name="Group 59"/>
              <p:cNvGrpSpPr>
                <a:grpSpLocks/>
              </p:cNvGrpSpPr>
              <p:nvPr/>
            </p:nvGrpSpPr>
            <p:grpSpPr bwMode="auto">
              <a:xfrm>
                <a:off x="2787" y="1359"/>
                <a:ext cx="207" cy="591"/>
                <a:chOff x="2787" y="1359"/>
                <a:chExt cx="207" cy="591"/>
              </a:xfrm>
            </p:grpSpPr>
            <p:sp>
              <p:nvSpPr>
                <p:cNvPr id="10282" name="Line 60"/>
                <p:cNvSpPr>
                  <a:spLocks noChangeShapeType="1"/>
                </p:cNvSpPr>
                <p:nvPr/>
              </p:nvSpPr>
              <p:spPr bwMode="auto">
                <a:xfrm>
                  <a:off x="2787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3" name="Line 61"/>
                <p:cNvSpPr>
                  <a:spLocks noChangeShapeType="1"/>
                </p:cNvSpPr>
                <p:nvPr/>
              </p:nvSpPr>
              <p:spPr bwMode="auto">
                <a:xfrm>
                  <a:off x="2865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4" name="Line 62"/>
                <p:cNvSpPr>
                  <a:spLocks noChangeShapeType="1"/>
                </p:cNvSpPr>
                <p:nvPr/>
              </p:nvSpPr>
              <p:spPr bwMode="auto">
                <a:xfrm>
                  <a:off x="2865" y="1794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5" name="Line 63"/>
                <p:cNvSpPr>
                  <a:spLocks noChangeShapeType="1"/>
                </p:cNvSpPr>
                <p:nvPr/>
              </p:nvSpPr>
              <p:spPr bwMode="auto">
                <a:xfrm>
                  <a:off x="2865" y="1509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6" name="Line 64"/>
                <p:cNvSpPr>
                  <a:spLocks noChangeShapeType="1"/>
                </p:cNvSpPr>
                <p:nvPr/>
              </p:nvSpPr>
              <p:spPr bwMode="auto">
                <a:xfrm>
                  <a:off x="2985" y="1791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7" name="Line 65"/>
                <p:cNvSpPr>
                  <a:spLocks noChangeShapeType="1"/>
                </p:cNvSpPr>
                <p:nvPr/>
              </p:nvSpPr>
              <p:spPr bwMode="auto">
                <a:xfrm>
                  <a:off x="2985" y="1359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78" name="Line 66"/>
              <p:cNvSpPr>
                <a:spLocks noChangeShapeType="1"/>
              </p:cNvSpPr>
              <p:nvPr/>
            </p:nvSpPr>
            <p:spPr bwMode="auto">
              <a:xfrm flipH="1">
                <a:off x="2598" y="1656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Text Box 67"/>
              <p:cNvSpPr txBox="1">
                <a:spLocks noChangeArrowheads="1"/>
              </p:cNvSpPr>
              <p:nvPr/>
            </p:nvSpPr>
            <p:spPr bwMode="auto">
              <a:xfrm>
                <a:off x="2378" y="1528"/>
                <a:ext cx="297" cy="28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charset="-122"/>
                  </a:rPr>
                  <a:t>G</a:t>
                </a:r>
                <a:endParaRPr lang="en-US" altLang="zh-CN" sz="1800">
                  <a:latin typeface="Times" pitchFamily="1" charset="0"/>
                  <a:ea typeface="宋体" charset="-122"/>
                </a:endParaRPr>
              </a:p>
            </p:txBody>
          </p:sp>
          <p:sp>
            <p:nvSpPr>
              <p:cNvPr id="10280" name="Text Box 68"/>
              <p:cNvSpPr txBox="1">
                <a:spLocks noChangeArrowheads="1"/>
              </p:cNvSpPr>
              <p:nvPr/>
            </p:nvSpPr>
            <p:spPr bwMode="auto">
              <a:xfrm>
                <a:off x="2864" y="1132"/>
                <a:ext cx="297" cy="28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charset="-122"/>
                  </a:rPr>
                  <a:t>D</a:t>
                </a:r>
                <a:endParaRPr lang="en-US" altLang="zh-CN" sz="1800">
                  <a:latin typeface="Times" pitchFamily="1" charset="0"/>
                  <a:ea typeface="宋体" charset="-122"/>
                </a:endParaRPr>
              </a:p>
            </p:txBody>
          </p:sp>
          <p:sp>
            <p:nvSpPr>
              <p:cNvPr id="10281" name="Text Box 69"/>
              <p:cNvSpPr txBox="1">
                <a:spLocks noChangeArrowheads="1"/>
              </p:cNvSpPr>
              <p:nvPr/>
            </p:nvSpPr>
            <p:spPr bwMode="auto">
              <a:xfrm>
                <a:off x="2866" y="1978"/>
                <a:ext cx="263" cy="28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charset="-122"/>
                  </a:rPr>
                  <a:t>S</a:t>
                </a:r>
                <a:endParaRPr lang="en-US" altLang="zh-CN" sz="1800">
                  <a:latin typeface="Times" pitchFamily="1" charset="0"/>
                  <a:ea typeface="宋体" charset="-122"/>
                </a:endParaRPr>
              </a:p>
            </p:txBody>
          </p:sp>
        </p:grpSp>
        <p:grpSp>
          <p:nvGrpSpPr>
            <p:cNvPr id="11" name="Group 70"/>
            <p:cNvGrpSpPr>
              <a:grpSpLocks/>
            </p:cNvGrpSpPr>
            <p:nvPr/>
          </p:nvGrpSpPr>
          <p:grpSpPr bwMode="auto">
            <a:xfrm>
              <a:off x="4238" y="1625"/>
              <a:ext cx="339" cy="252"/>
              <a:chOff x="3198" y="1647"/>
              <a:chExt cx="339" cy="252"/>
            </a:xfrm>
          </p:grpSpPr>
          <p:sp>
            <p:nvSpPr>
              <p:cNvPr id="10271" name="Line 71"/>
              <p:cNvSpPr>
                <a:spLocks noChangeShapeType="1"/>
              </p:cNvSpPr>
              <p:nvPr/>
            </p:nvSpPr>
            <p:spPr bwMode="auto">
              <a:xfrm>
                <a:off x="3198" y="1656"/>
                <a:ext cx="2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2" name="Line 72"/>
              <p:cNvSpPr>
                <a:spLocks noChangeShapeType="1"/>
              </p:cNvSpPr>
              <p:nvPr/>
            </p:nvSpPr>
            <p:spPr bwMode="auto">
              <a:xfrm>
                <a:off x="3426" y="173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3" name="Line 73"/>
              <p:cNvSpPr>
                <a:spLocks noChangeShapeType="1"/>
              </p:cNvSpPr>
              <p:nvPr/>
            </p:nvSpPr>
            <p:spPr bwMode="auto">
              <a:xfrm>
                <a:off x="3426" y="1770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4" name="AutoShape 74"/>
              <p:cNvSpPr>
                <a:spLocks noChangeArrowheads="1"/>
              </p:cNvSpPr>
              <p:nvPr/>
            </p:nvSpPr>
            <p:spPr bwMode="auto">
              <a:xfrm flipV="1">
                <a:off x="3456" y="1851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275" name="Line 75"/>
              <p:cNvSpPr>
                <a:spLocks noChangeShapeType="1"/>
              </p:cNvSpPr>
              <p:nvPr/>
            </p:nvSpPr>
            <p:spPr bwMode="auto">
              <a:xfrm>
                <a:off x="3480" y="1647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6" name="Line 76"/>
              <p:cNvSpPr>
                <a:spLocks noChangeShapeType="1"/>
              </p:cNvSpPr>
              <p:nvPr/>
            </p:nvSpPr>
            <p:spPr bwMode="auto">
              <a:xfrm>
                <a:off x="3480" y="1773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77"/>
            <p:cNvGrpSpPr>
              <a:grpSpLocks/>
            </p:cNvGrpSpPr>
            <p:nvPr/>
          </p:nvGrpSpPr>
          <p:grpSpPr bwMode="auto">
            <a:xfrm>
              <a:off x="4805" y="1412"/>
              <a:ext cx="162" cy="548"/>
              <a:chOff x="4245" y="1539"/>
              <a:chExt cx="162" cy="548"/>
            </a:xfrm>
          </p:grpSpPr>
          <p:sp>
            <p:nvSpPr>
              <p:cNvPr id="10266" name="Line 78"/>
              <p:cNvSpPr>
                <a:spLocks noChangeShapeType="1"/>
              </p:cNvSpPr>
              <p:nvPr/>
            </p:nvSpPr>
            <p:spPr bwMode="auto">
              <a:xfrm>
                <a:off x="4266" y="1539"/>
                <a:ext cx="3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7" name="Oval 79"/>
              <p:cNvSpPr>
                <a:spLocks noChangeArrowheads="1"/>
              </p:cNvSpPr>
              <p:nvPr/>
            </p:nvSpPr>
            <p:spPr bwMode="auto">
              <a:xfrm>
                <a:off x="4245" y="1671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268" name="Line 80"/>
              <p:cNvSpPr>
                <a:spLocks noChangeShapeType="1"/>
              </p:cNvSpPr>
              <p:nvPr/>
            </p:nvSpPr>
            <p:spPr bwMode="auto">
              <a:xfrm flipV="1">
                <a:off x="4269" y="1958"/>
                <a:ext cx="0" cy="1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9" name="Oval 81"/>
              <p:cNvSpPr>
                <a:spLocks noChangeArrowheads="1"/>
              </p:cNvSpPr>
              <p:nvPr/>
            </p:nvSpPr>
            <p:spPr bwMode="auto">
              <a:xfrm flipV="1">
                <a:off x="4245" y="1920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270" name="Line 82"/>
              <p:cNvSpPr>
                <a:spLocks noChangeShapeType="1"/>
              </p:cNvSpPr>
              <p:nvPr/>
            </p:nvSpPr>
            <p:spPr bwMode="auto">
              <a:xfrm flipV="1">
                <a:off x="4269" y="1725"/>
                <a:ext cx="138" cy="2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62" name="Text Box 83"/>
            <p:cNvSpPr txBox="1">
              <a:spLocks noChangeArrowheads="1"/>
            </p:cNvSpPr>
            <p:nvPr/>
          </p:nvSpPr>
          <p:spPr bwMode="auto">
            <a:xfrm>
              <a:off x="4023" y="1497"/>
              <a:ext cx="29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charset="-122"/>
                </a:rPr>
                <a:t>G</a:t>
              </a:r>
              <a:endParaRPr lang="en-US" altLang="zh-CN" sz="1800">
                <a:latin typeface="Times" pitchFamily="1" charset="0"/>
                <a:ea typeface="宋体" charset="-122"/>
              </a:endParaRPr>
            </a:p>
          </p:txBody>
        </p:sp>
        <p:sp>
          <p:nvSpPr>
            <p:cNvPr id="10263" name="Text Box 84"/>
            <p:cNvSpPr txBox="1">
              <a:spLocks noChangeArrowheads="1"/>
            </p:cNvSpPr>
            <p:nvPr/>
          </p:nvSpPr>
          <p:spPr bwMode="auto">
            <a:xfrm>
              <a:off x="4723" y="1925"/>
              <a:ext cx="26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charset="-122"/>
                </a:rPr>
                <a:t>S</a:t>
              </a:r>
              <a:endParaRPr lang="en-US" altLang="zh-CN" sz="1800">
                <a:latin typeface="Times" pitchFamily="1" charset="0"/>
                <a:ea typeface="宋体" charset="-122"/>
              </a:endParaRPr>
            </a:p>
          </p:txBody>
        </p:sp>
        <p:sp>
          <p:nvSpPr>
            <p:cNvPr id="10264" name="Text Box 85"/>
            <p:cNvSpPr txBox="1">
              <a:spLocks noChangeArrowheads="1"/>
            </p:cNvSpPr>
            <p:nvPr/>
          </p:nvSpPr>
          <p:spPr bwMode="auto">
            <a:xfrm>
              <a:off x="4699" y="1194"/>
              <a:ext cx="297" cy="2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charset="-122"/>
                </a:rPr>
                <a:t>D</a:t>
              </a:r>
              <a:endParaRPr lang="en-US" altLang="zh-CN" sz="1800">
                <a:latin typeface="Times" pitchFamily="1" charset="0"/>
                <a:ea typeface="宋体" charset="-122"/>
              </a:endParaRPr>
            </a:p>
          </p:txBody>
        </p:sp>
        <p:sp>
          <p:nvSpPr>
            <p:cNvPr id="10265" name="AutoShape 86"/>
            <p:cNvSpPr>
              <a:spLocks noChangeArrowheads="1"/>
            </p:cNvSpPr>
            <p:nvPr/>
          </p:nvSpPr>
          <p:spPr bwMode="auto">
            <a:xfrm>
              <a:off x="3552" y="1520"/>
              <a:ext cx="359" cy="218"/>
            </a:xfrm>
            <a:prstGeom prst="rightArrow">
              <a:avLst>
                <a:gd name="adj1" fmla="val 50000"/>
                <a:gd name="adj2" fmla="val 4117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10258" name="Text Box 88"/>
          <p:cNvSpPr txBox="1">
            <a:spLocks noChangeArrowheads="1"/>
          </p:cNvSpPr>
          <p:nvPr/>
        </p:nvSpPr>
        <p:spPr bwMode="auto">
          <a:xfrm>
            <a:off x="395536" y="188640"/>
            <a:ext cx="7632848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ea typeface="宋体" charset="-122"/>
              </a:rPr>
              <a:t>计算机系统的抽象层次</a:t>
            </a:r>
            <a:endParaRPr lang="en-US" altLang="zh-CN" sz="4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2" grpId="0" autoUpdateAnimBg="0"/>
      <p:bldP spid="381963" grpId="0" autoUpdateAnimBg="0"/>
      <p:bldP spid="3819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56A1287F-0FE8-4E11-AACF-78997D30EBC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指令周期的六个步骤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14500" y="24384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Decode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：译码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1269" name="Line 18"/>
          <p:cNvSpPr>
            <a:spLocks noChangeShapeType="1"/>
          </p:cNvSpPr>
          <p:nvPr/>
        </p:nvSpPr>
        <p:spPr bwMode="auto">
          <a:xfrm>
            <a:off x="2324100" y="2057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19"/>
          <p:cNvSpPr>
            <a:spLocks noChangeShapeType="1"/>
          </p:cNvSpPr>
          <p:nvPr/>
        </p:nvSpPr>
        <p:spPr bwMode="auto">
          <a:xfrm>
            <a:off x="2324100" y="2895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20"/>
          <p:cNvSpPr>
            <a:spLocks noChangeShapeType="1"/>
          </p:cNvSpPr>
          <p:nvPr/>
        </p:nvSpPr>
        <p:spPr bwMode="auto">
          <a:xfrm>
            <a:off x="2324100" y="3733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21"/>
          <p:cNvSpPr>
            <a:spLocks noChangeShapeType="1"/>
          </p:cNvSpPr>
          <p:nvPr/>
        </p:nvSpPr>
        <p:spPr bwMode="auto">
          <a:xfrm>
            <a:off x="2324100" y="4572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22"/>
          <p:cNvSpPr>
            <a:spLocks noChangeShapeType="1"/>
          </p:cNvSpPr>
          <p:nvPr/>
        </p:nvSpPr>
        <p:spPr bwMode="auto">
          <a:xfrm>
            <a:off x="2324100" y="5410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14500" y="32766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Evaluate </a:t>
            </a: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address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：地址计算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14500" y="41148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Fetch operands 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：取操作数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14500" y="49530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Execute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：执行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1277" name="Line 25"/>
          <p:cNvSpPr>
            <a:spLocks noChangeShapeType="1"/>
          </p:cNvSpPr>
          <p:nvPr/>
        </p:nvSpPr>
        <p:spPr bwMode="auto">
          <a:xfrm>
            <a:off x="2324100" y="6248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26"/>
          <p:cNvSpPr>
            <a:spLocks noChangeShapeType="1"/>
          </p:cNvSpPr>
          <p:nvPr/>
        </p:nvSpPr>
        <p:spPr bwMode="auto">
          <a:xfrm flipH="1">
            <a:off x="1485900" y="65532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27"/>
          <p:cNvSpPr>
            <a:spLocks noChangeShapeType="1"/>
          </p:cNvSpPr>
          <p:nvPr/>
        </p:nvSpPr>
        <p:spPr bwMode="auto">
          <a:xfrm flipV="1">
            <a:off x="1485900" y="12954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28"/>
          <p:cNvSpPr>
            <a:spLocks noChangeShapeType="1"/>
          </p:cNvSpPr>
          <p:nvPr/>
        </p:nvSpPr>
        <p:spPr bwMode="auto">
          <a:xfrm>
            <a:off x="1485900" y="12954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29"/>
          <p:cNvSpPr>
            <a:spLocks noChangeShapeType="1"/>
          </p:cNvSpPr>
          <p:nvPr/>
        </p:nvSpPr>
        <p:spPr bwMode="auto">
          <a:xfrm>
            <a:off x="2324100" y="1295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714500" y="57912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charset="-122"/>
              </a:rPr>
              <a:t>Store </a:t>
            </a: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result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：存放结果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14500" y="1600200"/>
            <a:ext cx="429766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charset="-122"/>
              </a:rPr>
              <a:t>Fetch </a:t>
            </a:r>
            <a:r>
              <a:rPr lang="zh-CN" altLang="en-US" sz="2800" dirty="0" smtClean="0">
                <a:solidFill>
                  <a:schemeClr val="accent2"/>
                </a:solidFill>
                <a:ea typeface="宋体" charset="-122"/>
              </a:rPr>
              <a:t>：取指令</a:t>
            </a:r>
            <a:endParaRPr lang="en-US" altLang="zh-CN" sz="2800" dirty="0">
              <a:solidFill>
                <a:schemeClr val="accent2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63C44FA2-09DE-419A-B0E9-57E5E4987BA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FETCH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ea typeface="宋体" charset="-122"/>
              </a:rPr>
              <a:t>从内存中取下一条指令</a:t>
            </a:r>
            <a:r>
              <a:rPr lang="en-US" altLang="zh-CN" sz="3200" dirty="0" smtClean="0">
                <a:ea typeface="宋体" charset="-122"/>
              </a:rPr>
              <a:t>(</a:t>
            </a:r>
            <a:r>
              <a:rPr lang="zh-CN" altLang="en-US" sz="3200" dirty="0" smtClean="0">
                <a:ea typeface="宋体" charset="-122"/>
              </a:rPr>
              <a:t>地址存放在</a:t>
            </a:r>
            <a:r>
              <a:rPr lang="en-US" altLang="zh-CN" sz="3200" dirty="0" smtClean="0">
                <a:ea typeface="宋体" charset="-122"/>
              </a:rPr>
              <a:t> PC</a:t>
            </a:r>
            <a:r>
              <a:rPr lang="zh-CN" altLang="en-US" sz="3200" dirty="0" smtClean="0">
                <a:ea typeface="宋体" charset="-122"/>
              </a:rPr>
              <a:t>寄存器</a:t>
            </a:r>
            <a:r>
              <a:rPr lang="en-US" altLang="zh-CN" sz="3200" dirty="0" smtClean="0">
                <a:ea typeface="宋体" charset="-122"/>
              </a:rPr>
              <a:t>) </a:t>
            </a:r>
            <a:r>
              <a:rPr lang="zh-CN" altLang="en-US" sz="3200" dirty="0" smtClean="0">
                <a:ea typeface="宋体" charset="-122"/>
              </a:rPr>
              <a:t>到指令寄存器</a:t>
            </a:r>
            <a:r>
              <a:rPr lang="en-US" altLang="zh-CN" sz="3200" dirty="0" smtClean="0">
                <a:ea typeface="宋体" charset="-122"/>
              </a:rPr>
              <a:t> (IR)</a:t>
            </a:r>
            <a:r>
              <a:rPr lang="zh-CN" altLang="en-US" sz="3200" dirty="0" smtClean="0">
                <a:ea typeface="宋体" charset="-122"/>
              </a:rPr>
              <a:t>。</a:t>
            </a:r>
            <a:endParaRPr lang="en-US" altLang="zh-CN" sz="3200" dirty="0" smtClean="0">
              <a:ea typeface="宋体" charset="-122"/>
            </a:endParaRPr>
          </a:p>
          <a:p>
            <a:pPr lvl="1"/>
            <a:r>
              <a:rPr lang="zh-CN" altLang="en-US" sz="3200" dirty="0" smtClean="0">
                <a:ea typeface="宋体" charset="-122"/>
              </a:rPr>
              <a:t>把</a:t>
            </a:r>
            <a:r>
              <a:rPr lang="en-US" altLang="zh-CN" sz="3200" dirty="0" smtClean="0">
                <a:ea typeface="宋体" charset="-122"/>
              </a:rPr>
              <a:t>PC</a:t>
            </a:r>
            <a:r>
              <a:rPr lang="zh-CN" altLang="en-US" sz="3200" dirty="0" smtClean="0">
                <a:ea typeface="宋体" charset="-122"/>
              </a:rPr>
              <a:t>中存放的内容拷贝到</a:t>
            </a:r>
            <a:r>
              <a:rPr lang="en-US" altLang="zh-CN" sz="3200" dirty="0" smtClean="0">
                <a:ea typeface="宋体" charset="-122"/>
              </a:rPr>
              <a:t> </a:t>
            </a:r>
            <a:r>
              <a:rPr lang="zh-CN" altLang="en-US" sz="3200" dirty="0" smtClean="0">
                <a:ea typeface="宋体" charset="-122"/>
              </a:rPr>
              <a:t>内存的</a:t>
            </a:r>
            <a:r>
              <a:rPr lang="en-US" altLang="zh-CN" sz="3200" dirty="0" smtClean="0">
                <a:ea typeface="宋体" charset="-122"/>
              </a:rPr>
              <a:t>MAR</a:t>
            </a:r>
            <a:r>
              <a:rPr lang="zh-CN" altLang="en-US" sz="3200" dirty="0" smtClean="0">
                <a:ea typeface="宋体" charset="-122"/>
              </a:rPr>
              <a:t>寄存器中</a:t>
            </a:r>
            <a:r>
              <a:rPr lang="en-US" altLang="zh-CN" sz="3200" dirty="0" smtClean="0">
                <a:ea typeface="宋体" charset="-122"/>
              </a:rPr>
              <a:t>.</a:t>
            </a:r>
          </a:p>
          <a:p>
            <a:pPr lvl="1"/>
            <a:r>
              <a:rPr lang="zh-CN" altLang="en-US" sz="3200" dirty="0" smtClean="0">
                <a:ea typeface="宋体" charset="-122"/>
              </a:rPr>
              <a:t>给内存发读信号。</a:t>
            </a:r>
            <a:endParaRPr lang="en-US" altLang="zh-CN" sz="3200" dirty="0" smtClean="0">
              <a:ea typeface="宋体" charset="-122"/>
            </a:endParaRPr>
          </a:p>
          <a:p>
            <a:pPr lvl="1"/>
            <a:r>
              <a:rPr lang="zh-CN" altLang="en-US" sz="3200" dirty="0" smtClean="0">
                <a:ea typeface="宋体" charset="-122"/>
              </a:rPr>
              <a:t>拷贝</a:t>
            </a:r>
            <a:r>
              <a:rPr lang="en-US" altLang="zh-CN" sz="3200" dirty="0" smtClean="0">
                <a:ea typeface="宋体" charset="-122"/>
              </a:rPr>
              <a:t>MDR</a:t>
            </a:r>
            <a:r>
              <a:rPr lang="zh-CN" altLang="en-US" sz="3200" dirty="0" smtClean="0">
                <a:ea typeface="宋体" charset="-122"/>
              </a:rPr>
              <a:t>的内容到</a:t>
            </a:r>
            <a:r>
              <a:rPr lang="en-US" altLang="zh-CN" sz="3200" dirty="0" smtClean="0">
                <a:ea typeface="宋体" charset="-122"/>
              </a:rPr>
              <a:t>IR</a:t>
            </a:r>
            <a:r>
              <a:rPr lang="zh-CN" altLang="en-US" sz="3200" dirty="0" smtClean="0">
                <a:ea typeface="宋体" charset="-122"/>
              </a:rPr>
              <a:t>寄存器中。</a:t>
            </a:r>
            <a:endParaRPr lang="en-US" altLang="zh-CN" sz="3200" dirty="0" smtClean="0">
              <a:ea typeface="宋体" charset="-122"/>
            </a:endParaRPr>
          </a:p>
          <a:p>
            <a:pPr lvl="1"/>
            <a:r>
              <a:rPr lang="en-US" altLang="zh-CN" sz="3200" dirty="0" smtClean="0">
                <a:ea typeface="宋体" charset="-122"/>
              </a:rPr>
              <a:t>PC=PC+1,PC</a:t>
            </a:r>
            <a:r>
              <a:rPr lang="zh-CN" altLang="en-US" sz="3200" dirty="0" smtClean="0">
                <a:ea typeface="宋体" charset="-122"/>
              </a:rPr>
              <a:t>指向下一条待执行的指令</a:t>
            </a:r>
            <a:endParaRPr lang="en-US" altLang="zh-CN" sz="3200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EA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OP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EX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S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F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053908" cy="6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7924750" cy="67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178874" cy="67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59DC12C-C1BC-44E6-BA39-CC03C3E0D8C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 DECODE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首先从指令中识别操作码（</a:t>
            </a:r>
            <a:r>
              <a:rPr lang="en-US" altLang="zh-CN" dirty="0" err="1" smtClean="0">
                <a:ea typeface="宋体" charset="-122"/>
              </a:rPr>
              <a:t>opcode</a:t>
            </a:r>
            <a:r>
              <a:rPr lang="zh-CN" altLang="en-US" dirty="0" smtClean="0">
                <a:ea typeface="宋体" charset="-122"/>
              </a:rPr>
              <a:t>）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LC-3</a:t>
            </a:r>
            <a:r>
              <a:rPr lang="zh-CN" altLang="en-US" dirty="0" smtClean="0">
                <a:ea typeface="宋体" charset="-122"/>
              </a:rPr>
              <a:t>：指令的高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位总是操作码。利用一个</a:t>
            </a:r>
            <a:r>
              <a:rPr lang="en-US" altLang="zh-CN" dirty="0" smtClean="0">
                <a:ea typeface="宋体" charset="-122"/>
              </a:rPr>
              <a:t> 4-to-16 </a:t>
            </a:r>
            <a:r>
              <a:rPr lang="zh-CN" altLang="en-US" dirty="0" smtClean="0">
                <a:ea typeface="宋体" charset="-122"/>
              </a:rPr>
              <a:t>译码器对操作码译码，有效对应的控制线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zh-CN" altLang="en-US" dirty="0" smtClean="0">
                <a:ea typeface="宋体" charset="-122"/>
              </a:rPr>
              <a:t>根据操作码，确定对应的操作数。操作码不同，需要的操作数和定义不同。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例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2"/>
            <a:r>
              <a:rPr lang="zh-CN" altLang="en-US" dirty="0" smtClean="0">
                <a:ea typeface="宋体" charset="-122"/>
              </a:rPr>
              <a:t>指令</a:t>
            </a:r>
            <a:r>
              <a:rPr lang="en-US" altLang="zh-CN" dirty="0" smtClean="0">
                <a:ea typeface="宋体" charset="-122"/>
              </a:rPr>
              <a:t>LDR, </a:t>
            </a:r>
            <a:r>
              <a:rPr lang="zh-CN" altLang="en-US" dirty="0" smtClean="0">
                <a:ea typeface="宋体" charset="-122"/>
              </a:rPr>
              <a:t>最后六位是地址偏移 （</a:t>
            </a:r>
            <a:r>
              <a:rPr lang="en-US" altLang="zh-CN" dirty="0" smtClean="0">
                <a:ea typeface="宋体" charset="-122"/>
              </a:rPr>
              <a:t>offset)</a:t>
            </a:r>
          </a:p>
          <a:p>
            <a:pPr lvl="2"/>
            <a:r>
              <a:rPr lang="zh-CN" altLang="en-US" dirty="0" smtClean="0">
                <a:ea typeface="宋体" charset="-122"/>
              </a:rPr>
              <a:t>指令</a:t>
            </a:r>
            <a:r>
              <a:rPr lang="en-US" altLang="zh-CN" dirty="0" smtClean="0">
                <a:ea typeface="宋体" charset="-122"/>
              </a:rPr>
              <a:t>ADD, </a:t>
            </a:r>
            <a:r>
              <a:rPr lang="zh-CN" altLang="en-US" dirty="0" smtClean="0">
                <a:ea typeface="宋体" charset="-122"/>
              </a:rPr>
              <a:t>最后三位定义了参与运算的第二个源操作数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EA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OP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EX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S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F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EDA8EBE4-CD10-444E-A27A-4117B8BBC1B6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 EVALUATE ADDRESS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在指令中通常无法直接给出</a:t>
            </a:r>
            <a:r>
              <a:rPr lang="en-US" altLang="zh-CN" dirty="0" smtClean="0">
                <a:ea typeface="宋体" charset="-122"/>
              </a:rPr>
              <a:t>16</a:t>
            </a:r>
            <a:r>
              <a:rPr lang="zh-CN" altLang="en-US" dirty="0" smtClean="0">
                <a:ea typeface="宋体" charset="-122"/>
              </a:rPr>
              <a:t>位的有效地址，需要根据指令实际定义的寻址方式进行计算。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Examples:</a:t>
            </a:r>
          </a:p>
          <a:p>
            <a:pPr lvl="1"/>
            <a:r>
              <a:rPr lang="zh-CN" altLang="en-US" dirty="0" smtClean="0">
                <a:ea typeface="宋体" charset="-122"/>
              </a:rPr>
              <a:t>间接寻址：基址存放在寄存器中，通过基址</a:t>
            </a:r>
            <a:r>
              <a:rPr lang="en-US" altLang="zh-CN" dirty="0" smtClean="0">
                <a:ea typeface="宋体" charset="-122"/>
              </a:rPr>
              <a:t>+</a:t>
            </a:r>
            <a:r>
              <a:rPr lang="zh-CN" altLang="en-US" dirty="0" smtClean="0">
                <a:ea typeface="宋体" charset="-122"/>
              </a:rPr>
              <a:t>偏移来计算数据的实际地址</a:t>
            </a:r>
            <a:r>
              <a:rPr lang="en-US" altLang="zh-CN" dirty="0" smtClean="0">
                <a:ea typeface="宋体" charset="-122"/>
              </a:rPr>
              <a:t>(as in LDR)</a:t>
            </a:r>
          </a:p>
          <a:p>
            <a:pPr lvl="1"/>
            <a:r>
              <a:rPr lang="zh-CN" altLang="en-US" dirty="0" smtClean="0">
                <a:ea typeface="宋体" charset="-122"/>
              </a:rPr>
              <a:t>相对寻址：在指令地址的基础上加偏移。通过</a:t>
            </a:r>
            <a:r>
              <a:rPr lang="en-US" altLang="zh-CN" dirty="0" smtClean="0">
                <a:ea typeface="宋体" charset="-122"/>
              </a:rPr>
              <a:t>PC+</a:t>
            </a:r>
            <a:r>
              <a:rPr lang="zh-CN" altLang="en-US" dirty="0" smtClean="0">
                <a:ea typeface="宋体" charset="-122"/>
              </a:rPr>
              <a:t>偏移来计算数据的实际地址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立即地址：偏移</a:t>
            </a:r>
            <a:r>
              <a:rPr lang="en-US" altLang="zh-CN" dirty="0" smtClean="0">
                <a:ea typeface="宋体" charset="-122"/>
              </a:rPr>
              <a:t>+0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EA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OP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EX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S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F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39F49383-2CDC-4F0E-A396-B0D5923D1B2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FETCH OPERANDS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95120" cy="4525963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数据存放地点：寄存器，内存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根据寄存器地址或计算得到的内存地址读取操作数。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Examples: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load data from memory (LDR)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read data from register file (ADD)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EA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OP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EX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S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F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013A6370-2CD7-49D8-9EBB-BFDC1A743C6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zh-CN" altLang="en-US" dirty="0" smtClean="0">
                <a:ea typeface="宋体" charset="-122"/>
              </a:rPr>
              <a:t>执行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基于得到的操作数完成操作码制定的操作。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Examples:</a:t>
            </a:r>
          </a:p>
          <a:p>
            <a:pPr lvl="1"/>
            <a:r>
              <a:rPr lang="zh-CN" altLang="en-US" dirty="0" smtClean="0">
                <a:ea typeface="宋体" charset="-122"/>
              </a:rPr>
              <a:t>把操作数送到</a:t>
            </a:r>
            <a:r>
              <a:rPr lang="en-US" altLang="zh-CN" dirty="0" smtClean="0">
                <a:ea typeface="宋体" charset="-122"/>
              </a:rPr>
              <a:t> ALU</a:t>
            </a:r>
            <a:r>
              <a:rPr lang="zh-CN" altLang="en-US" dirty="0" smtClean="0">
                <a:ea typeface="宋体" charset="-122"/>
              </a:rPr>
              <a:t>，发加操作信号（</a:t>
            </a:r>
            <a:r>
              <a:rPr lang="en-US" altLang="zh-CN" dirty="0" smtClean="0">
                <a:ea typeface="宋体" charset="-122"/>
              </a:rPr>
              <a:t>ADD</a:t>
            </a:r>
            <a:r>
              <a:rPr lang="zh-CN" altLang="en-US" dirty="0" smtClean="0">
                <a:ea typeface="宋体" charset="-122"/>
              </a:rPr>
              <a:t>指令）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什么也不做：数据转移类指令</a:t>
            </a:r>
            <a:r>
              <a:rPr lang="en-US" altLang="zh-CN" dirty="0" smtClean="0">
                <a:ea typeface="宋体" charset="-122"/>
              </a:rPr>
              <a:t>(e.g., for loads and stores)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EA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OP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EX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S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F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0C6CABEB-63A5-4A4A-BAFD-B903ED0200A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指令周期</a:t>
            </a:r>
            <a:r>
              <a:rPr lang="en-US" altLang="zh-CN" dirty="0" smtClean="0">
                <a:ea typeface="宋体" charset="-122"/>
              </a:rPr>
              <a:t>: STORE RESULT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把运算结果存放到目标地点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寄存器</a:t>
            </a:r>
            <a:r>
              <a:rPr lang="en-US" altLang="zh-CN" dirty="0" smtClean="0">
                <a:ea typeface="宋体" charset="-122"/>
              </a:rPr>
              <a:t> or </a:t>
            </a:r>
            <a:r>
              <a:rPr lang="zh-CN" altLang="en-US" dirty="0" smtClean="0">
                <a:ea typeface="宋体" charset="-122"/>
              </a:rPr>
              <a:t>存储器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Examples: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ADD</a:t>
            </a:r>
            <a:r>
              <a:rPr lang="zh-CN" altLang="en-US" dirty="0" smtClean="0">
                <a:ea typeface="宋体" charset="-122"/>
              </a:rPr>
              <a:t>指令的执行结果存放在目标寄存器中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LOAD</a:t>
            </a:r>
            <a:r>
              <a:rPr lang="zh-CN" altLang="en-US" dirty="0" smtClean="0">
                <a:ea typeface="宋体" charset="-122"/>
              </a:rPr>
              <a:t>类指令的执行结果存放在目标寄存器中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STORE</a:t>
            </a:r>
            <a:r>
              <a:rPr lang="zh-CN" altLang="en-US" dirty="0" smtClean="0">
                <a:ea typeface="宋体" charset="-122"/>
              </a:rPr>
              <a:t>类指令的执行结果是存放在存储器中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写地址到</a:t>
            </a:r>
            <a:r>
              <a:rPr lang="en-US" altLang="zh-CN" dirty="0" smtClean="0">
                <a:ea typeface="宋体" charset="-122"/>
              </a:rPr>
              <a:t> MAR</a:t>
            </a:r>
            <a:r>
              <a:rPr lang="zh-CN" altLang="en-US" dirty="0" smtClean="0">
                <a:ea typeface="宋体" charset="-122"/>
              </a:rPr>
              <a:t>寄存器中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zh-CN" altLang="en-US" dirty="0" smtClean="0">
                <a:ea typeface="宋体" charset="-122"/>
              </a:rPr>
              <a:t>要写的数据送到</a:t>
            </a:r>
            <a:r>
              <a:rPr lang="en-US" altLang="zh-CN" dirty="0" smtClean="0">
                <a:ea typeface="宋体" charset="-122"/>
              </a:rPr>
              <a:t> MDR</a:t>
            </a:r>
          </a:p>
          <a:p>
            <a:pPr lvl="2"/>
            <a:r>
              <a:rPr lang="zh-CN" altLang="en-US" dirty="0" smtClean="0">
                <a:ea typeface="宋体" charset="-122"/>
              </a:rPr>
              <a:t>发写信号给内存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EA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OP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EX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charset="-122"/>
              </a:rPr>
              <a:t>S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F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4B5FCE74-2606-4F0B-89C2-1337A09D7AC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计算机系统微结构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29600" cy="47385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a typeface="宋体" charset="-122"/>
              </a:rPr>
              <a:t>计算机执行任务应该分成几个部件，每个部件如何协调工作。每个部件如何采用逻辑电路设计。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抽象层次：电路级</a:t>
            </a:r>
            <a:r>
              <a:rPr lang="en-US" altLang="zh-CN" dirty="0" smtClean="0">
                <a:ea typeface="宋体" charset="-122"/>
              </a:rPr>
              <a:t>--》</a:t>
            </a:r>
            <a:r>
              <a:rPr lang="zh-CN" altLang="en-US" dirty="0" smtClean="0">
                <a:ea typeface="宋体" charset="-122"/>
              </a:rPr>
              <a:t>部件级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诺伊曼最早将二进制引入计算机应用，并定义了计算机的五大组成部件</a:t>
            </a:r>
            <a:endParaRPr lang="en-US" altLang="zh-CN" dirty="0" smtClean="0"/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诺伊曼模型：计算机处理和程序执行的基础模型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</a:rPr>
              <a:t>冯</a:t>
            </a:r>
            <a:r>
              <a:rPr lang="en-US" altLang="zh-CN" dirty="0" smtClean="0">
                <a:solidFill>
                  <a:srgbClr val="9900FF"/>
                </a:solidFill>
                <a:latin typeface="Times New Roman" pitchFamily="18" charset="0"/>
              </a:rPr>
              <a:t>·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</a:rPr>
              <a:t>诺依曼机的特征</a:t>
            </a: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⑴计算机应由运算器、控制器、存储器、输入设备和输出设备五大部件组成；</a:t>
            </a: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⑵计算机中采用二进制来表示指令和数据；</a:t>
            </a: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⑶采用存储程序方式，计算机能自动逐条取出指令并执行程序。</a:t>
            </a:r>
            <a:endParaRPr lang="en-US" altLang="zh-CN" dirty="0" smtClean="0"/>
          </a:p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3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60648"/>
            <a:ext cx="618172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CA6DF7A-09E7-4EA5-8624-12918BB0486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改变指令执行顺序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zh-CN" altLang="en-US" dirty="0" smtClean="0">
                <a:ea typeface="宋体" charset="-122"/>
              </a:rPr>
              <a:t>控制指令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2776"/>
            <a:ext cx="8534400" cy="48356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指令的顺序执行：在</a:t>
            </a:r>
            <a:r>
              <a:rPr lang="en-US" altLang="zh-CN" dirty="0" smtClean="0">
                <a:ea typeface="宋体" charset="-122"/>
              </a:rPr>
              <a:t>FETCH </a:t>
            </a:r>
            <a:r>
              <a:rPr lang="zh-CN" altLang="en-US" dirty="0" smtClean="0">
                <a:ea typeface="宋体" charset="-122"/>
              </a:rPr>
              <a:t>阶段的最后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PC=PC+1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但实际程序中的分支指令，循环指令，子程序调用等会改变程序的执行顺序。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控制指令：可以改写</a:t>
            </a:r>
            <a:r>
              <a:rPr lang="en-US" altLang="zh-CN" dirty="0" smtClean="0">
                <a:ea typeface="宋体" charset="-122"/>
              </a:rPr>
              <a:t>PC</a:t>
            </a:r>
            <a:r>
              <a:rPr lang="zh-CN" altLang="en-US" dirty="0" smtClean="0">
                <a:ea typeface="宋体" charset="-122"/>
              </a:rPr>
              <a:t>寄存器的内容。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无条件跳转</a:t>
            </a:r>
            <a:r>
              <a:rPr lang="en-US" altLang="zh-CN" dirty="0" smtClean="0">
                <a:ea typeface="宋体" charset="-122"/>
              </a:rPr>
              <a:t> – </a:t>
            </a:r>
            <a:r>
              <a:rPr lang="zh-CN" altLang="en-US" dirty="0" smtClean="0">
                <a:ea typeface="宋体" charset="-122"/>
              </a:rPr>
              <a:t>改变</a:t>
            </a:r>
            <a:r>
              <a:rPr lang="en-US" altLang="zh-CN" dirty="0" smtClean="0">
                <a:ea typeface="宋体" charset="-122"/>
              </a:rPr>
              <a:t>PC</a:t>
            </a:r>
            <a:r>
              <a:rPr lang="zh-CN" altLang="en-US" dirty="0" smtClean="0">
                <a:ea typeface="宋体" charset="-122"/>
              </a:rPr>
              <a:t>值到目标地址。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条件跳转：分支指令等</a:t>
            </a:r>
            <a:r>
              <a:rPr lang="en-US" altLang="zh-CN" dirty="0" smtClean="0">
                <a:ea typeface="宋体" charset="-122"/>
              </a:rPr>
              <a:t> – </a:t>
            </a:r>
            <a:r>
              <a:rPr lang="zh-CN" altLang="en-US" dirty="0" smtClean="0">
                <a:ea typeface="宋体" charset="-122"/>
              </a:rPr>
              <a:t>改变</a:t>
            </a:r>
            <a:r>
              <a:rPr lang="en-US" altLang="zh-CN" dirty="0" smtClean="0">
                <a:ea typeface="宋体" charset="-122"/>
              </a:rPr>
              <a:t>PC</a:t>
            </a:r>
            <a:r>
              <a:rPr lang="zh-CN" altLang="en-US" dirty="0" smtClean="0">
                <a:ea typeface="宋体" charset="-122"/>
              </a:rPr>
              <a:t>值取决于跳转条件是否成立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FE09D84-EA6F-48E2-8D47-4B9C3C3410F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例</a:t>
            </a:r>
            <a:r>
              <a:rPr lang="en-US" altLang="zh-CN" dirty="0" smtClean="0">
                <a:ea typeface="宋体" charset="-122"/>
              </a:rPr>
              <a:t>: LC-3 JMP </a:t>
            </a:r>
            <a:r>
              <a:rPr lang="zh-CN" altLang="en-US" dirty="0" smtClean="0">
                <a:ea typeface="宋体" charset="-122"/>
              </a:rPr>
              <a:t>指令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把</a:t>
            </a:r>
            <a:r>
              <a:rPr lang="en-US" altLang="zh-CN" dirty="0" smtClean="0">
                <a:ea typeface="宋体" charset="-122"/>
              </a:rPr>
              <a:t> PC </a:t>
            </a:r>
            <a:r>
              <a:rPr lang="zh-CN" altLang="en-US" dirty="0" smtClean="0">
                <a:ea typeface="宋体" charset="-122"/>
              </a:rPr>
              <a:t>值改写为某个寄存器的内容。改变下一条要执行的指令地址为寄存器里面存放的地址值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99592" y="5373216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charset="-122"/>
              </a:rPr>
              <a:t>“Load the contents of R3 into the PC.”</a:t>
            </a:r>
          </a:p>
        </p:txBody>
      </p:sp>
      <p:pic>
        <p:nvPicPr>
          <p:cNvPr id="22534" name="Picture 9" descr="C:\Documents and Settings\gbyrd\My Documents\ece206\mh-slides\ch04\ch04-20-lc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96952"/>
            <a:ext cx="73136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AF0CDA8-D7C8-4B08-8144-09697730870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小结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charset="-122"/>
              </a:rPr>
              <a:t>指令和数据一样，要按固定的格式进行二进制编码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三种类型的指令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计算型指令</a:t>
            </a:r>
            <a:r>
              <a:rPr lang="en-US" altLang="zh-CN" dirty="0" smtClean="0">
                <a:ea typeface="宋体" charset="-122"/>
              </a:rPr>
              <a:t>(ADD, AND, …)</a:t>
            </a:r>
            <a:r>
              <a:rPr lang="zh-CN" altLang="en-US" dirty="0" smtClean="0">
                <a:ea typeface="宋体" charset="-122"/>
              </a:rPr>
              <a:t> ，操作数一般都在寄存器中。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数据移动指令</a:t>
            </a:r>
            <a:r>
              <a:rPr lang="en-US" altLang="zh-CN" dirty="0" smtClean="0">
                <a:ea typeface="宋体" charset="-122"/>
              </a:rPr>
              <a:t>(LD, ST, …)</a:t>
            </a:r>
            <a:r>
              <a:rPr lang="zh-CN" altLang="en-US" dirty="0" smtClean="0">
                <a:ea typeface="宋体" charset="-122"/>
              </a:rPr>
              <a:t>，负责从寄存器和内存之间的数据转移。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控制指令</a:t>
            </a:r>
            <a:r>
              <a:rPr lang="en-US" altLang="zh-CN" dirty="0" smtClean="0">
                <a:ea typeface="宋体" charset="-122"/>
              </a:rPr>
              <a:t>(JMP, </a:t>
            </a:r>
            <a:r>
              <a:rPr lang="en-US" altLang="zh-CN" dirty="0" err="1" smtClean="0">
                <a:ea typeface="宋体" charset="-122"/>
              </a:rPr>
              <a:t>BRnz</a:t>
            </a:r>
            <a:r>
              <a:rPr lang="en-US" altLang="zh-CN" dirty="0" smtClean="0">
                <a:ea typeface="宋体" charset="-122"/>
              </a:rPr>
              <a:t>, …)</a:t>
            </a:r>
            <a:r>
              <a:rPr lang="zh-CN" altLang="en-US" dirty="0" smtClean="0">
                <a:ea typeface="宋体" charset="-122"/>
              </a:rPr>
              <a:t> ，根据条件改变指令执行顺序。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指令执行的六个基本步骤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charset="-122"/>
              </a:rPr>
              <a:t>F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charset="-122"/>
                <a:sym typeface="Symbol" pitchFamily="18" charset="2"/>
              </a:rPr>
              <a:t> D  EA  OP  EX  S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宋体" charset="-122"/>
                <a:sym typeface="Symbol" pitchFamily="18" charset="2"/>
              </a:rPr>
              <a:t>并不是所有的指令执行都需要六个步骤完成。每一个步骤的执行时间也可能不同。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8191A7CF-2158-4254-8824-D3C77D6D9E2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控制单元的控制状态机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控制单元是一个时序电路状态机</a:t>
            </a:r>
            <a:r>
              <a:rPr lang="en-US" altLang="zh-CN" dirty="0" smtClean="0">
                <a:ea typeface="宋体" charset="-122"/>
              </a:rPr>
              <a:t>. </a:t>
            </a:r>
            <a:r>
              <a:rPr lang="zh-CN" altLang="en-US" dirty="0" smtClean="0">
                <a:ea typeface="宋体" charset="-122"/>
              </a:rPr>
              <a:t>以下是</a:t>
            </a:r>
            <a:r>
              <a:rPr lang="en-US" altLang="zh-CN" dirty="0" smtClean="0">
                <a:ea typeface="宋体" charset="-122"/>
              </a:rPr>
              <a:t>LC-3</a:t>
            </a:r>
            <a:r>
              <a:rPr lang="zh-CN" altLang="en-US" dirty="0" smtClean="0">
                <a:ea typeface="宋体" charset="-122"/>
              </a:rPr>
              <a:t>状态机的示意图。</a:t>
            </a:r>
            <a:endParaRPr lang="en-US" altLang="zh-CN" dirty="0" smtClean="0">
              <a:ea typeface="宋体" charset="-122"/>
            </a:endParaRPr>
          </a:p>
        </p:txBody>
      </p:sp>
      <p:pic>
        <p:nvPicPr>
          <p:cNvPr id="24581" name="Picture 4" descr="C:\Documents and Settings\gbyrd\My Documents\ece206\mh-slides\ch04\ch04-22-lc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6958013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276600" y="5943600"/>
            <a:ext cx="45894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charset="-122"/>
              </a:rPr>
              <a:t>A more complete state diagram is in Appendix C.</a:t>
            </a:r>
          </a:p>
          <a:p>
            <a:r>
              <a:rPr lang="en-US" altLang="zh-CN" sz="1600">
                <a:ea typeface="宋体" charset="-122"/>
              </a:rPr>
              <a:t>It will be more understandable after Chapter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E4771AB-0D03-47D6-B27E-B6E618951E1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560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停机操作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560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系统时钟如果不停止，控制单元会不断重复地进行指令处理。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b="0" dirty="0" smtClean="0">
                <a:ea typeface="宋体" charset="-122"/>
              </a:rPr>
              <a:t>不是执行程序的指令，就是执行操作系统的指令。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sz="2700" dirty="0" smtClean="0">
              <a:ea typeface="宋体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zh-CN" altLang="en-US" sz="2700" dirty="0" smtClean="0">
                <a:ea typeface="宋体" charset="-122"/>
              </a:rPr>
              <a:t>系统停机的方法：停止时钟（</a:t>
            </a:r>
            <a:r>
              <a:rPr lang="en-US" altLang="zh-CN" sz="2700" dirty="0" smtClean="0">
                <a:ea typeface="宋体" charset="-122"/>
              </a:rPr>
              <a:t>S=1,R=0</a:t>
            </a:r>
            <a:r>
              <a:rPr lang="zh-CN" altLang="en-US" sz="2700" dirty="0" smtClean="0">
                <a:ea typeface="宋体" charset="-122"/>
              </a:rPr>
              <a:t>）。控制单元状态机是在时钟变化控制下进行状态切换，时钟停止，状态机停止工作，终止的指令的执行。</a:t>
            </a:r>
            <a:endParaRPr lang="en-US" altLang="zh-CN" sz="2700" dirty="0" smtClean="0">
              <a:ea typeface="宋体" charset="-122"/>
            </a:endParaRPr>
          </a:p>
        </p:txBody>
      </p:sp>
      <p:pic>
        <p:nvPicPr>
          <p:cNvPr id="25605" name="Picture 2056" descr="C:\Documents and Settings\Greg Byrd\My Documents\ece206\mh-slides\ch04\ch04-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365104"/>
            <a:ext cx="4876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053908" cy="6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7924750" cy="67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178874" cy="67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ADD23-71AF-4B9F-A8B1-B0CE22650095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</a:t>
            </a:r>
            <a:r>
              <a:rPr lang="en-US" altLang="zh-CN" smtClean="0">
                <a:cs typeface="Times New Roman" pitchFamily="18" charset="0"/>
              </a:rPr>
              <a:t>×4) + (5×7)?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3 </a:t>
            </a:r>
            <a:r>
              <a:rPr lang="en-US" altLang="zh-CN" sz="2400" smtClean="0">
                <a:cs typeface="Times New Roman" pitchFamily="18" charset="0"/>
              </a:rPr>
              <a:t>×4 =12</a:t>
            </a:r>
          </a:p>
          <a:p>
            <a:pPr eaLnBrk="1" hangingPunct="1"/>
            <a:r>
              <a:rPr lang="en-US" altLang="zh-CN" sz="2400" smtClean="0">
                <a:cs typeface="Times New Roman" pitchFamily="18" charset="0"/>
              </a:rPr>
              <a:t>5 ×7=35</a:t>
            </a:r>
          </a:p>
          <a:p>
            <a:pPr eaLnBrk="1" hangingPunct="1"/>
            <a:r>
              <a:rPr lang="en-US" altLang="zh-CN" sz="2400" smtClean="0">
                <a:cs typeface="Times New Roman" pitchFamily="18" charset="0"/>
              </a:rPr>
              <a:t>12+35 = 47</a:t>
            </a:r>
            <a:endParaRPr lang="en-US" altLang="zh-CN" sz="2400" smtClean="0"/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352800" y="1900238"/>
          <a:ext cx="5105400" cy="3411537"/>
        </p:xfrm>
        <a:graphic>
          <a:graphicData uri="http://schemas.openxmlformats.org/presentationml/2006/ole">
            <p:oleObj spid="_x0000_s484354" name="位图图像" r:id="rId3" imgW="3790476" imgH="253400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030095" cy="659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0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7843217" cy="651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LDR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0"/>
            <a:ext cx="8178874" cy="676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3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7665863" cy="658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8102674" cy="67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8183636" cy="67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6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0"/>
            <a:ext cx="7699201" cy="656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8145536" cy="685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􀂄 </a:t>
            </a:r>
            <a:r>
              <a:rPr lang="en-US" altLang="zh-CN" dirty="0" smtClean="0"/>
              <a:t>Ex 4.5 (B3</a:t>
            </a:r>
            <a:r>
              <a:rPr lang="zh-CN" altLang="en-US" dirty="0" smtClean="0"/>
              <a:t>不做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􀂄 </a:t>
            </a:r>
            <a:r>
              <a:rPr lang="en-US" altLang="zh-CN" dirty="0" smtClean="0"/>
              <a:t>Ex 4.7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45A8A-FD1C-4A66-8B24-FC4931843D3C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8435" name="Picture 2" descr="sdram_dimm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2775" y="2286000"/>
            <a:ext cx="1758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5580112" y="1412776"/>
            <a:ext cx="1905000" cy="4114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457200" indent="-457200">
              <a:spcBef>
                <a:spcPct val="20000"/>
              </a:spcBef>
              <a:buFontTx/>
              <a:buAutoNum type="arabicPlain" startAt="3"/>
            </a:pPr>
            <a:r>
              <a:rPr lang="en-US" altLang="zh-CN" sz="1400" b="0" dirty="0"/>
              <a:t> 4     5     7</a:t>
            </a:r>
          </a:p>
          <a:p>
            <a:pPr marL="457200" indent="-457200">
              <a:spcBef>
                <a:spcPct val="20000"/>
              </a:spcBef>
            </a:pP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3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4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两数相乘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r>
              <a:rPr lang="en-US" altLang="zh-CN" sz="2000" b="0" dirty="0"/>
              <a:t>1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5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7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两数相乘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r>
              <a:rPr lang="en-US" altLang="zh-CN" sz="2000" b="0" dirty="0"/>
              <a:t>2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读取结果</a:t>
            </a:r>
            <a:r>
              <a:rPr lang="en-US" altLang="zh-CN" sz="2000" b="0" dirty="0"/>
              <a:t>1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读取结果</a:t>
            </a:r>
            <a:r>
              <a:rPr lang="en-US" altLang="zh-CN" sz="2000" b="0" dirty="0"/>
              <a:t>2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两数相加</a:t>
            </a:r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</a:p>
        </p:txBody>
      </p:sp>
      <p:pic>
        <p:nvPicPr>
          <p:cNvPr id="18437" name="Picture 4" descr="cpu_c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0838" y="2876550"/>
            <a:ext cx="159543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7" name="Oval 5"/>
          <p:cNvSpPr>
            <a:spLocks noChangeArrowheads="1"/>
          </p:cNvSpPr>
          <p:nvPr/>
        </p:nvSpPr>
        <p:spPr bwMode="auto">
          <a:xfrm>
            <a:off x="1082675" y="2514600"/>
            <a:ext cx="2667000" cy="289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zh-CN" sz="3200" b="0"/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2378075" y="4343400"/>
            <a:ext cx="76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0"/>
              <a:t> = 12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3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4</a:t>
            </a:r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两数相乘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r>
              <a:rPr lang="en-US" altLang="zh-CN" b="0"/>
              <a:t>1</a:t>
            </a: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5</a:t>
            </a: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7</a:t>
            </a:r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两数相乘</a:t>
            </a:r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r>
              <a:rPr lang="en-US" altLang="zh-CN" b="0"/>
              <a:t>2</a:t>
            </a:r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读取结果</a:t>
            </a:r>
            <a:r>
              <a:rPr lang="en-US" altLang="zh-CN" b="0"/>
              <a:t>1</a:t>
            </a:r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读取结果</a:t>
            </a:r>
            <a:r>
              <a:rPr lang="en-US" altLang="zh-CN" b="0"/>
              <a:t>2</a:t>
            </a:r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两数相加</a:t>
            </a:r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1739900" y="434340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0">
                <a:cs typeface="Times New Roman" pitchFamily="18" charset="0"/>
              </a:rPr>
              <a:t>×</a:t>
            </a:r>
            <a:endParaRPr lang="en-US" altLang="zh-CN" b="0"/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2058988" y="4343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0"/>
              <a:t>4</a:t>
            </a:r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1539875" y="4343400"/>
            <a:ext cx="45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0"/>
              <a:t>3</a:t>
            </a:r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1419225" y="4114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5868144" y="1772816"/>
            <a:ext cx="371896" cy="52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1387475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5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2073275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7</a:t>
            </a:r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1716088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>
                <a:cs typeface="Times New Roman" pitchFamily="18" charset="0"/>
              </a:rPr>
              <a:t>×</a:t>
            </a:r>
            <a:endParaRPr lang="en-US" altLang="zh-CN" b="0"/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2454275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=  35</a:t>
            </a:r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1447800" y="4114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6372200" y="18196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279582" name="Rectangle 30"/>
          <p:cNvSpPr>
            <a:spLocks noChangeArrowheads="1"/>
          </p:cNvSpPr>
          <p:nvPr/>
        </p:nvSpPr>
        <p:spPr bwMode="auto">
          <a:xfrm>
            <a:off x="1463675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12</a:t>
            </a:r>
          </a:p>
        </p:txBody>
      </p:sp>
      <p:sp>
        <p:nvSpPr>
          <p:cNvPr id="279583" name="Rectangle 31"/>
          <p:cNvSpPr>
            <a:spLocks noChangeArrowheads="1"/>
          </p:cNvSpPr>
          <p:nvPr/>
        </p:nvSpPr>
        <p:spPr bwMode="auto">
          <a:xfrm>
            <a:off x="2225675" y="441166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35</a:t>
            </a:r>
          </a:p>
        </p:txBody>
      </p:sp>
      <p:sp>
        <p:nvSpPr>
          <p:cNvPr id="279584" name="Rectangle 32"/>
          <p:cNvSpPr>
            <a:spLocks noChangeArrowheads="1"/>
          </p:cNvSpPr>
          <p:nvPr/>
        </p:nvSpPr>
        <p:spPr bwMode="auto">
          <a:xfrm>
            <a:off x="1844675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+</a:t>
            </a:r>
          </a:p>
        </p:txBody>
      </p:sp>
      <p:sp>
        <p:nvSpPr>
          <p:cNvPr id="279585" name="Rectangle 33"/>
          <p:cNvSpPr>
            <a:spLocks noChangeArrowheads="1"/>
          </p:cNvSpPr>
          <p:nvPr/>
        </p:nvSpPr>
        <p:spPr bwMode="auto">
          <a:xfrm>
            <a:off x="2711450" y="4411663"/>
            <a:ext cx="70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=  47</a:t>
            </a:r>
          </a:p>
        </p:txBody>
      </p:sp>
      <p:sp>
        <p:nvSpPr>
          <p:cNvPr id="279586" name="Rectangle 34"/>
          <p:cNvSpPr>
            <a:spLocks noChangeArrowheads="1"/>
          </p:cNvSpPr>
          <p:nvPr/>
        </p:nvSpPr>
        <p:spPr bwMode="auto">
          <a:xfrm>
            <a:off x="6948264" y="1819672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47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1920875" y="13462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 dirty="0"/>
              <a:t>CPU</a:t>
            </a: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5932488" y="777875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 dirty="0"/>
              <a:t>内 存</a:t>
            </a:r>
          </a:p>
        </p:txBody>
      </p:sp>
      <p:pic>
        <p:nvPicPr>
          <p:cNvPr id="279589" name="Picture 37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3263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0" name="Picture 38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5635" y="257871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1" name="Picture 39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8810" y="282477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2" name="Picture 40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06925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3" name="Picture 41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5635" y="33216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4" name="Picture 42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8810" y="356772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5" name="Picture 43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83125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6" name="Picture 44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5635" y="40916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7" name="Picture 45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8810" y="43376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8" name="Picture 46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59007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9" name="Picture 47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5635" y="48583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600" name="Picture 48" descr="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8810" y="51203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601" name="Text Box 49"/>
          <p:cNvSpPr txBox="1">
            <a:spLocks noChangeArrowheads="1"/>
          </p:cNvSpPr>
          <p:nvPr/>
        </p:nvSpPr>
        <p:spPr bwMode="auto">
          <a:xfrm>
            <a:off x="198438" y="5873750"/>
            <a:ext cx="50450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ea typeface="方正舒体" pitchFamily="2" charset="-122"/>
              </a:rPr>
              <a:t>冯诺亿曼结构：数据和程序都在存储器中，</a:t>
            </a:r>
            <a:r>
              <a:rPr lang="en-US" altLang="zh-CN" sz="2000">
                <a:solidFill>
                  <a:srgbClr val="FF0000"/>
                </a:solidFill>
                <a:ea typeface="方正舒体" pitchFamily="2" charset="-122"/>
              </a:rPr>
              <a:t>CPU</a:t>
            </a:r>
            <a:r>
              <a:rPr lang="zh-CN" altLang="en-US" sz="2000">
                <a:solidFill>
                  <a:srgbClr val="FF0000"/>
                </a:solidFill>
                <a:ea typeface="方正舒体" pitchFamily="2" charset="-122"/>
              </a:rPr>
              <a:t>从内存中取指令和数据进行运算并把结果也放到内存中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animBg="1" autoUpdateAnimBg="0"/>
      <p:bldP spid="279557" grpId="0" animBg="1" autoUpdateAnimBg="0"/>
      <p:bldP spid="279558" grpId="0" autoUpdateAnimBg="0"/>
      <p:bldP spid="279559" grpId="0" animBg="1" autoUpdateAnimBg="0"/>
      <p:bldP spid="279560" grpId="0" animBg="1" autoUpdateAnimBg="0"/>
      <p:bldP spid="279561" grpId="0" animBg="1" autoUpdateAnimBg="0"/>
      <p:bldP spid="279562" grpId="0" animBg="1" autoUpdateAnimBg="0"/>
      <p:bldP spid="279563" grpId="0" animBg="1" autoUpdateAnimBg="0"/>
      <p:bldP spid="279564" grpId="0" animBg="1" autoUpdateAnimBg="0"/>
      <p:bldP spid="279565" grpId="0" animBg="1" autoUpdateAnimBg="0"/>
      <p:bldP spid="279566" grpId="0" animBg="1" autoUpdateAnimBg="0"/>
      <p:bldP spid="279567" grpId="0" animBg="1" autoUpdateAnimBg="0"/>
      <p:bldP spid="279568" grpId="0" animBg="1" autoUpdateAnimBg="0"/>
      <p:bldP spid="279569" grpId="0" animBg="1" autoUpdateAnimBg="0"/>
      <p:bldP spid="279570" grpId="0" animBg="1" autoUpdateAnimBg="0"/>
      <p:bldP spid="279571" grpId="0" autoUpdateAnimBg="0"/>
      <p:bldP spid="279572" grpId="0" autoUpdateAnimBg="0"/>
      <p:bldP spid="279573" grpId="0" autoUpdateAnimBg="0"/>
      <p:bldP spid="279574" grpId="0" animBg="1" autoUpdateAnimBg="0"/>
      <p:bldP spid="279575" grpId="0" autoUpdateAnimBg="0"/>
      <p:bldP spid="279576" grpId="0" autoUpdateAnimBg="0"/>
      <p:bldP spid="279577" grpId="0" autoUpdateAnimBg="0"/>
      <p:bldP spid="279578" grpId="0" autoUpdateAnimBg="0"/>
      <p:bldP spid="279579" grpId="0" autoUpdateAnimBg="0"/>
      <p:bldP spid="279580" grpId="0" animBg="1" autoUpdateAnimBg="0"/>
      <p:bldP spid="279581" grpId="0" autoUpdateAnimBg="0"/>
      <p:bldP spid="279582" grpId="0" autoUpdateAnimBg="0"/>
      <p:bldP spid="279583" grpId="0" autoUpdateAnimBg="0"/>
      <p:bldP spid="279584" grpId="0" autoUpdateAnimBg="0"/>
      <p:bldP spid="279585" grpId="0" autoUpdateAnimBg="0"/>
      <p:bldP spid="279586" grpId="0" autoUpdateAnimBg="0"/>
      <p:bldP spid="2796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 运算中间结果</a:t>
            </a:r>
            <a:r>
              <a:rPr lang="en-US" altLang="zh-CN" dirty="0" smtClean="0"/>
              <a:t>(12,35)</a:t>
            </a:r>
            <a:r>
              <a:rPr lang="zh-CN" altLang="en-US" dirty="0" smtClean="0"/>
              <a:t>能不能在运算器里面存储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运算器能不能做成支持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个操作数同时运算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内存掉电数据就丢失了？内存的运算数据怎么来的？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4C7A179-7026-4BD9-BA95-0068CDEB5B57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冯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诺伊曼模型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1192213" y="1219200"/>
          <a:ext cx="6759575" cy="4741863"/>
        </p:xfrm>
        <a:graphic>
          <a:graphicData uri="http://schemas.openxmlformats.org/presentationml/2006/ole">
            <p:oleObj spid="_x0000_s485378" name="CorelDRAW" r:id="rId3" imgW="5744520" imgH="4030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A5582EE8-63EC-4402-A2EC-7EA636E0E17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内存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i="1" dirty="0" smtClean="0">
                <a:ea typeface="宋体" charset="-122"/>
              </a:rPr>
              <a:t>基于门电路和锁存器</a:t>
            </a:r>
            <a:r>
              <a:rPr lang="en-US" altLang="zh-CN" i="1" dirty="0" smtClean="0">
                <a:ea typeface="宋体" charset="-122"/>
              </a:rPr>
              <a:t>2</a:t>
            </a:r>
            <a:r>
              <a:rPr lang="en-US" altLang="zh-CN" i="1" baseline="30000" dirty="0" smtClean="0">
                <a:ea typeface="宋体" charset="-122"/>
              </a:rPr>
              <a:t>k</a:t>
            </a:r>
            <a:r>
              <a:rPr lang="en-US" altLang="zh-CN" dirty="0" smtClean="0">
                <a:ea typeface="宋体" charset="-122"/>
              </a:rPr>
              <a:t> x </a:t>
            </a:r>
            <a:r>
              <a:rPr lang="en-US" altLang="zh-CN" i="1" dirty="0" smtClean="0">
                <a:ea typeface="宋体" charset="-122"/>
              </a:rPr>
              <a:t>m</a:t>
            </a:r>
            <a:r>
              <a:rPr lang="zh-CN" altLang="en-US" dirty="0" smtClean="0">
                <a:ea typeface="宋体" charset="-122"/>
              </a:rPr>
              <a:t>的位存储阵列。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i="1" dirty="0" smtClean="0">
                <a:ea typeface="宋体" charset="-122"/>
              </a:rPr>
              <a:t>   </a:t>
            </a:r>
            <a:r>
              <a:rPr lang="zh-CN" altLang="en-US" i="1" dirty="0" smtClean="0">
                <a:ea typeface="宋体" charset="-122"/>
              </a:rPr>
              <a:t>寻址空间：</a:t>
            </a:r>
            <a:r>
              <a:rPr lang="en-US" altLang="zh-CN" i="1" dirty="0" smtClean="0">
                <a:ea typeface="宋体" charset="-122"/>
              </a:rPr>
              <a:t>2</a:t>
            </a:r>
            <a:r>
              <a:rPr lang="en-US" altLang="zh-CN" i="1" baseline="30000" dirty="0" smtClean="0">
                <a:ea typeface="宋体" charset="-122"/>
              </a:rPr>
              <a:t>k</a:t>
            </a:r>
            <a:r>
              <a:rPr lang="zh-CN" altLang="en-US" i="1" baseline="30000" dirty="0" smtClean="0">
                <a:ea typeface="宋体" charset="-122"/>
              </a:rPr>
              <a:t> </a:t>
            </a:r>
            <a:r>
              <a:rPr lang="zh-CN" altLang="en-US" i="1" dirty="0" smtClean="0">
                <a:ea typeface="宋体" charset="-122"/>
              </a:rPr>
              <a:t> ，寻址能力：</a:t>
            </a:r>
            <a:r>
              <a:rPr lang="en-US" altLang="zh-CN" i="1" dirty="0" err="1" smtClean="0">
                <a:ea typeface="宋体" charset="-122"/>
              </a:rPr>
              <a:t>mbit</a:t>
            </a:r>
            <a:endParaRPr lang="en-US" altLang="zh-CN" i="1" dirty="0" smtClean="0">
              <a:ea typeface="宋体" charset="-122"/>
            </a:endParaRPr>
          </a:p>
          <a:p>
            <a:pPr>
              <a:buNone/>
            </a:pPr>
            <a:r>
              <a:rPr lang="en-US" altLang="zh-CN" i="1" dirty="0" smtClean="0">
                <a:ea typeface="宋体" charset="-122"/>
              </a:rPr>
              <a:t>    1GB</a:t>
            </a:r>
            <a:r>
              <a:rPr lang="zh-CN" altLang="en-US" i="1" dirty="0" smtClean="0">
                <a:ea typeface="宋体" charset="-122"/>
              </a:rPr>
              <a:t>内存 ： </a:t>
            </a:r>
            <a:r>
              <a:rPr lang="en-US" altLang="zh-CN" i="1" dirty="0" smtClean="0">
                <a:ea typeface="宋体" charset="-122"/>
              </a:rPr>
              <a:t>2</a:t>
            </a:r>
            <a:r>
              <a:rPr lang="en-US" altLang="zh-CN" i="1" baseline="30000" dirty="0" smtClean="0">
                <a:ea typeface="宋体" charset="-122"/>
              </a:rPr>
              <a:t>30 </a:t>
            </a:r>
            <a:r>
              <a:rPr lang="en-US" altLang="zh-CN" i="1" dirty="0" smtClean="0">
                <a:ea typeface="宋体" charset="-122"/>
              </a:rPr>
              <a:t>x8bit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内存地址：访问需要的数据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zh-CN" altLang="en-US" dirty="0" smtClean="0">
                <a:ea typeface="宋体" charset="-122"/>
              </a:rPr>
              <a:t>     每个内存单元有唯一的地址（</a:t>
            </a:r>
            <a:r>
              <a:rPr lang="en-US" altLang="zh-CN" i="1" dirty="0" smtClean="0">
                <a:ea typeface="宋体" charset="-122"/>
              </a:rPr>
              <a:t>2</a:t>
            </a:r>
            <a:r>
              <a:rPr lang="en-US" altLang="zh-CN" i="1" baseline="30000" dirty="0" smtClean="0">
                <a:ea typeface="宋体" charset="-122"/>
              </a:rPr>
              <a:t>k</a:t>
            </a:r>
            <a:r>
              <a:rPr lang="zh-CN" altLang="en-US" dirty="0" smtClean="0">
                <a:ea typeface="宋体" charset="-122"/>
              </a:rPr>
              <a:t>个）</a:t>
            </a: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每个单元存储</a:t>
            </a:r>
            <a:r>
              <a:rPr lang="en-US" altLang="zh-CN" dirty="0" smtClean="0">
                <a:ea typeface="宋体" charset="-122"/>
              </a:rPr>
              <a:t>m </a:t>
            </a:r>
            <a:r>
              <a:rPr lang="zh-CN" altLang="en-US" dirty="0" smtClean="0">
                <a:ea typeface="宋体" charset="-122"/>
              </a:rPr>
              <a:t>位个数据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内存的基本操作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zh-CN" altLang="en-US" b="0" dirty="0" smtClean="0">
                <a:ea typeface="宋体" charset="-122"/>
              </a:rPr>
              <a:t>   </a:t>
            </a:r>
            <a:r>
              <a:rPr lang="en-US" altLang="zh-CN" b="0" dirty="0" smtClean="0">
                <a:ea typeface="宋体" charset="-122"/>
              </a:rPr>
              <a:t>LOAD</a:t>
            </a:r>
          </a:p>
          <a:p>
            <a:pPr lvl="1"/>
            <a:r>
              <a:rPr lang="en-US" altLang="zh-CN" dirty="0" smtClean="0">
                <a:ea typeface="宋体" charset="-122"/>
              </a:rPr>
              <a:t>read a value from a memory location</a:t>
            </a:r>
          </a:p>
          <a:p>
            <a:pPr>
              <a:buNone/>
            </a:pPr>
            <a:r>
              <a:rPr lang="zh-CN" altLang="en-US" b="0" dirty="0" smtClean="0">
                <a:ea typeface="宋体" charset="-122"/>
              </a:rPr>
              <a:t>   </a:t>
            </a:r>
            <a:r>
              <a:rPr lang="en-US" altLang="zh-CN" b="0" dirty="0" smtClean="0">
                <a:ea typeface="宋体" charset="-122"/>
              </a:rPr>
              <a:t>STORE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write a value to a memory location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76256" y="2780928"/>
            <a:ext cx="1828800" cy="2743200"/>
            <a:chOff x="3552" y="1488"/>
            <a:chExt cx="1152" cy="1728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rgbClr val="CE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0250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032" y="2496"/>
              <a:ext cx="212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charset="-122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charset="-122"/>
                </a:rPr>
                <a:t>•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charset="-122"/>
                </a:rPr>
                <a:t>•</a:t>
              </a:r>
            </a:p>
          </p:txBody>
        </p:sp>
      </p:grpSp>
      <p:sp>
        <p:nvSpPr>
          <p:cNvPr id="10246" name="Text Box 17"/>
          <p:cNvSpPr txBox="1">
            <a:spLocks noChangeArrowheads="1"/>
          </p:cNvSpPr>
          <p:nvPr/>
        </p:nvSpPr>
        <p:spPr bwMode="auto">
          <a:xfrm>
            <a:off x="6127579" y="2712368"/>
            <a:ext cx="716928" cy="272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charset="-122"/>
              </a:rPr>
              <a:t>0000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charset="-122"/>
              </a:rPr>
              <a:t>0001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charset="-122"/>
              </a:rPr>
              <a:t>0010</a:t>
            </a: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charset="-122"/>
              </a:rPr>
              <a:t>0011</a:t>
            </a: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charset="-122"/>
              </a:rPr>
              <a:t>0100</a:t>
            </a: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charset="-122"/>
              </a:rPr>
              <a:t>0101</a:t>
            </a: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charset="-122"/>
              </a:rPr>
              <a:t>0110</a:t>
            </a: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charset="-122"/>
              </a:rPr>
              <a:t>1101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charset="-122"/>
              </a:rPr>
              <a:t>1110</a:t>
            </a: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charset="-122"/>
              </a:rPr>
              <a:t>1111</a:t>
            </a:r>
          </a:p>
        </p:txBody>
      </p:sp>
      <p:sp>
        <p:nvSpPr>
          <p:cNvPr id="10247" name="Text Box 18"/>
          <p:cNvSpPr txBox="1">
            <a:spLocks noChangeArrowheads="1"/>
          </p:cNvSpPr>
          <p:nvPr/>
        </p:nvSpPr>
        <p:spPr bwMode="auto">
          <a:xfrm>
            <a:off x="7191375" y="2695575"/>
            <a:ext cx="1162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charset="-122"/>
              </a:rPr>
              <a:t>00101101</a:t>
            </a:r>
          </a:p>
        </p:txBody>
      </p:sp>
      <p:sp>
        <p:nvSpPr>
          <p:cNvPr id="10248" name="Text Box 19"/>
          <p:cNvSpPr txBox="1">
            <a:spLocks noChangeArrowheads="1"/>
          </p:cNvSpPr>
          <p:nvPr/>
        </p:nvSpPr>
        <p:spPr bwMode="auto">
          <a:xfrm>
            <a:off x="7167563" y="4067175"/>
            <a:ext cx="1162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charset="-122"/>
              </a:rPr>
              <a:t>10100010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E4168C8-3AF3-49C9-9948-7012CD03D64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内存访问接口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435280" cy="537667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zh-CN" altLang="en-US" dirty="0" smtClean="0">
                <a:ea typeface="宋体" charset="-122"/>
              </a:rPr>
              <a:t>运算部件通过两个专用寄存器来访问（读写）内存的数据</a:t>
            </a:r>
            <a:endParaRPr lang="en-US" altLang="zh-CN" dirty="0" smtClean="0">
              <a:ea typeface="宋体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内存地址寄存器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MAR</a:t>
            </a:r>
          </a:p>
          <a:p>
            <a:pPr marL="457200" indent="-457200"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MAR</a:t>
            </a:r>
            <a:r>
              <a:rPr lang="en-US" altLang="zh-CN" dirty="0" smtClean="0">
                <a:ea typeface="宋体" charset="-122"/>
              </a:rPr>
              <a:t>: Memory Address Register</a:t>
            </a:r>
          </a:p>
          <a:p>
            <a:pPr marL="457200" indent="-457200">
              <a:buNone/>
            </a:pPr>
            <a:r>
              <a:rPr lang="zh-CN" altLang="en-US" dirty="0" smtClean="0">
                <a:ea typeface="宋体" charset="-122"/>
              </a:rPr>
              <a:t>内存数据寄存器</a:t>
            </a:r>
            <a:endParaRPr lang="en-US" altLang="zh-CN" dirty="0" smtClean="0">
              <a:ea typeface="宋体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MDR</a:t>
            </a:r>
            <a:r>
              <a:rPr lang="en-US" altLang="zh-CN" dirty="0" smtClean="0">
                <a:ea typeface="宋体" charset="-122"/>
              </a:rPr>
              <a:t>: Memory Data Register</a:t>
            </a:r>
          </a:p>
          <a:p>
            <a:pPr marL="457200" indent="-457200">
              <a:buNone/>
            </a:pPr>
            <a:endParaRPr lang="en-US" altLang="zh-CN" dirty="0" smtClean="0">
              <a:ea typeface="宋体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ea typeface="宋体" charset="-122"/>
              </a:rPr>
              <a:t>读内存某个单元（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LOAD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操作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）</a:t>
            </a:r>
            <a:endParaRPr lang="en-US" altLang="zh-CN" dirty="0" smtClean="0">
              <a:ea typeface="宋体" charset="-122"/>
            </a:endParaRPr>
          </a:p>
          <a:p>
            <a:pPr marL="722313" lvl="1" indent="-381000">
              <a:buNone/>
            </a:pP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）写内存单元地址</a:t>
            </a:r>
            <a:r>
              <a:rPr lang="en-US" altLang="zh-CN" dirty="0" smtClean="0">
                <a:ea typeface="宋体" charset="-122"/>
              </a:rPr>
              <a:t>(A)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MAR</a:t>
            </a:r>
            <a:r>
              <a:rPr lang="zh-CN" altLang="en-US" dirty="0" smtClean="0">
                <a:ea typeface="宋体" charset="-122"/>
              </a:rPr>
              <a:t>中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marL="722313" lvl="1" indent="-381000">
              <a:buNone/>
            </a:pP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）发</a:t>
            </a:r>
            <a:r>
              <a:rPr lang="en-US" altLang="zh-CN" dirty="0" smtClean="0">
                <a:ea typeface="宋体" charset="-122"/>
              </a:rPr>
              <a:t> “read”</a:t>
            </a:r>
            <a:r>
              <a:rPr lang="zh-CN" altLang="en-US" dirty="0" smtClean="0">
                <a:ea typeface="宋体" charset="-122"/>
              </a:rPr>
              <a:t>信号给内存</a:t>
            </a:r>
            <a:r>
              <a:rPr lang="en-US" altLang="zh-CN" dirty="0" smtClean="0">
                <a:ea typeface="宋体" charset="-122"/>
              </a:rPr>
              <a:t>.</a:t>
            </a:r>
            <a:r>
              <a:rPr lang="zh-CN" altLang="en-US" dirty="0" smtClean="0">
                <a:ea typeface="宋体" charset="-122"/>
              </a:rPr>
              <a:t> 内存将</a:t>
            </a:r>
            <a:r>
              <a:rPr lang="en-US" altLang="zh-CN" dirty="0" smtClean="0">
                <a:ea typeface="宋体" charset="-122"/>
              </a:rPr>
              <a:t>MAR</a:t>
            </a:r>
            <a:r>
              <a:rPr lang="zh-CN" altLang="en-US" dirty="0" smtClean="0">
                <a:ea typeface="宋体" charset="-122"/>
              </a:rPr>
              <a:t>中地址对应的数据送到</a:t>
            </a:r>
            <a:r>
              <a:rPr lang="en-US" altLang="zh-CN" dirty="0" smtClean="0">
                <a:ea typeface="宋体" charset="-122"/>
              </a:rPr>
              <a:t>MDR</a:t>
            </a:r>
            <a:r>
              <a:rPr lang="zh-CN" altLang="en-US" dirty="0" smtClean="0">
                <a:ea typeface="宋体" charset="-122"/>
              </a:rPr>
              <a:t>中准备好。</a:t>
            </a:r>
            <a:endParaRPr lang="en-US" altLang="zh-CN" dirty="0" smtClean="0">
              <a:ea typeface="宋体" charset="-122"/>
            </a:endParaRPr>
          </a:p>
          <a:p>
            <a:pPr marL="722313" lvl="1" indent="-381000">
              <a:buNone/>
            </a:pP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）运算器从</a:t>
            </a:r>
            <a:r>
              <a:rPr lang="en-US" altLang="zh-CN" dirty="0" smtClean="0">
                <a:ea typeface="宋体" charset="-122"/>
              </a:rPr>
              <a:t>MDR</a:t>
            </a:r>
            <a:r>
              <a:rPr lang="zh-CN" altLang="en-US" dirty="0" smtClean="0">
                <a:ea typeface="宋体" charset="-122"/>
              </a:rPr>
              <a:t>中读取数据</a:t>
            </a:r>
            <a:r>
              <a:rPr lang="en-US" altLang="zh-CN" dirty="0" smtClean="0">
                <a:ea typeface="宋体" charset="-122"/>
              </a:rPr>
              <a:t>(X)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写内存某个单元（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STORE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操作）</a:t>
            </a:r>
            <a:endParaRPr lang="en-US" altLang="zh-CN" dirty="0" smtClean="0">
              <a:ea typeface="宋体" charset="-122"/>
            </a:endParaRPr>
          </a:p>
          <a:p>
            <a:pPr marL="722313" lvl="1" indent="-381000">
              <a:buNone/>
            </a:pP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）将数据</a:t>
            </a:r>
            <a:r>
              <a:rPr lang="en-US" altLang="zh-CN" dirty="0" smtClean="0">
                <a:ea typeface="宋体" charset="-122"/>
              </a:rPr>
              <a:t> (X) </a:t>
            </a:r>
            <a:r>
              <a:rPr lang="zh-CN" altLang="en-US" dirty="0" smtClean="0">
                <a:ea typeface="宋体" charset="-122"/>
              </a:rPr>
              <a:t>写入</a:t>
            </a:r>
            <a:r>
              <a:rPr lang="en-US" altLang="zh-CN" dirty="0" smtClean="0">
                <a:ea typeface="宋体" charset="-122"/>
              </a:rPr>
              <a:t> MDR.</a:t>
            </a:r>
          </a:p>
          <a:p>
            <a:pPr marL="722313" lvl="1" indent="-381000">
              <a:buNone/>
            </a:pP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）将地址</a:t>
            </a:r>
            <a:r>
              <a:rPr lang="en-US" altLang="zh-CN" dirty="0" smtClean="0">
                <a:ea typeface="宋体" charset="-122"/>
              </a:rPr>
              <a:t> (A) </a:t>
            </a:r>
            <a:r>
              <a:rPr lang="zh-CN" altLang="en-US" dirty="0" smtClean="0">
                <a:ea typeface="宋体" charset="-122"/>
              </a:rPr>
              <a:t>写入 </a:t>
            </a:r>
            <a:r>
              <a:rPr lang="en-US" altLang="zh-CN" dirty="0" smtClean="0">
                <a:ea typeface="宋体" charset="-122"/>
              </a:rPr>
              <a:t>MAR.</a:t>
            </a:r>
          </a:p>
          <a:p>
            <a:pPr marL="722313" lvl="1" indent="-381000">
              <a:buNone/>
            </a:pPr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）发</a:t>
            </a:r>
            <a:r>
              <a:rPr lang="en-US" altLang="zh-CN" dirty="0" smtClean="0">
                <a:ea typeface="宋体" charset="-122"/>
              </a:rPr>
              <a:t> “write”</a:t>
            </a:r>
            <a:r>
              <a:rPr lang="zh-CN" altLang="en-US" dirty="0" smtClean="0">
                <a:ea typeface="宋体" charset="-122"/>
              </a:rPr>
              <a:t>信号给内存</a:t>
            </a:r>
            <a:endParaRPr lang="en-US" altLang="zh-CN" dirty="0" smtClean="0">
              <a:ea typeface="宋体" charset="-122"/>
            </a:endParaRPr>
          </a:p>
          <a:p>
            <a:pPr marL="722313" lvl="1" indent="-381000">
              <a:buNone/>
            </a:pPr>
            <a:endParaRPr lang="en-US" altLang="zh-CN" dirty="0" smtClean="0">
              <a:ea typeface="宋体" charset="-122"/>
            </a:endParaRPr>
          </a:p>
          <a:p>
            <a:pPr marL="722313" lvl="1" indent="-381000">
              <a:buNone/>
            </a:pPr>
            <a:r>
              <a:rPr lang="en-US" altLang="zh-CN" dirty="0" smtClean="0">
                <a:ea typeface="宋体" charset="-122"/>
              </a:rPr>
              <a:t>Advantages?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5868145" y="1844825"/>
          <a:ext cx="2664295" cy="1086720"/>
        </p:xfrm>
        <a:graphic>
          <a:graphicData uri="http://schemas.openxmlformats.org/presentationml/2006/ole">
            <p:oleObj spid="_x0000_s486402" name="CorelDRAW" r:id="rId3" imgW="2315880" imgH="944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3338</TotalTime>
  <Pages>0</Pages>
  <Words>2096</Words>
  <Characters>0</Characters>
  <Application>Microsoft Office PowerPoint</Application>
  <DocSecurity>0</DocSecurity>
  <PresentationFormat>全屏显示(4:3)</PresentationFormat>
  <Lines>0</Lines>
  <Paragraphs>375</Paragraphs>
  <Slides>49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2" baseType="lpstr">
      <vt:lpstr>Concourse</vt:lpstr>
      <vt:lpstr>位图图像</vt:lpstr>
      <vt:lpstr>CorelDRAW</vt:lpstr>
      <vt:lpstr>计算机系统 I </vt:lpstr>
      <vt:lpstr>幻灯片 2</vt:lpstr>
      <vt:lpstr>计算机系统微结构</vt:lpstr>
      <vt:lpstr>(3×4) + (5×7)?</vt:lpstr>
      <vt:lpstr>幻灯片 5</vt:lpstr>
      <vt:lpstr>思考</vt:lpstr>
      <vt:lpstr>冯.诺伊曼模型</vt:lpstr>
      <vt:lpstr>内存</vt:lpstr>
      <vt:lpstr>内存访问接口</vt:lpstr>
      <vt:lpstr>运算单元</vt:lpstr>
      <vt:lpstr>输入和输出设备</vt:lpstr>
      <vt:lpstr>控制单元</vt:lpstr>
      <vt:lpstr>LC-3体系结构(附录：P370)</vt:lpstr>
      <vt:lpstr>LC-3的5大部件</vt:lpstr>
      <vt:lpstr>幻灯片 15</vt:lpstr>
      <vt:lpstr>指令处理</vt:lpstr>
      <vt:lpstr>指令：</vt:lpstr>
      <vt:lpstr>指令编码 例: LC-3的ADD指令</vt:lpstr>
      <vt:lpstr>指令编码 例: LC-3的LDR指令</vt:lpstr>
      <vt:lpstr>指令周期的六个步骤</vt:lpstr>
      <vt:lpstr>指令周期: FETCH</vt:lpstr>
      <vt:lpstr>幻灯片 22</vt:lpstr>
      <vt:lpstr>幻灯片 23</vt:lpstr>
      <vt:lpstr>幻灯片 24</vt:lpstr>
      <vt:lpstr>指令周期:  DECODE</vt:lpstr>
      <vt:lpstr>指令周期:  EVALUATE ADDRESS</vt:lpstr>
      <vt:lpstr>指令周期: FETCH OPERANDS</vt:lpstr>
      <vt:lpstr>指令周期: 执行</vt:lpstr>
      <vt:lpstr>指令周期: STORE RESULT</vt:lpstr>
      <vt:lpstr>幻灯片 30</vt:lpstr>
      <vt:lpstr>改变指令执行顺序-控制指令</vt:lpstr>
      <vt:lpstr>例: LC-3 JMP 指令</vt:lpstr>
      <vt:lpstr>小结</vt:lpstr>
      <vt:lpstr>控制单元的控制状态机</vt:lpstr>
      <vt:lpstr>停机操作</vt:lpstr>
      <vt:lpstr>ADD指令执行过程</vt:lpstr>
      <vt:lpstr>幻灯片 37</vt:lpstr>
      <vt:lpstr>幻灯片 38</vt:lpstr>
      <vt:lpstr>幻灯片 39</vt:lpstr>
      <vt:lpstr>幻灯片 40</vt:lpstr>
      <vt:lpstr>幻灯片 41</vt:lpstr>
      <vt:lpstr>LDR指令执行过程</vt:lpstr>
      <vt:lpstr>幻灯片 43</vt:lpstr>
      <vt:lpstr>幻灯片 44</vt:lpstr>
      <vt:lpstr>幻灯片 45</vt:lpstr>
      <vt:lpstr>幻灯片 46</vt:lpstr>
      <vt:lpstr>幻灯片 47</vt:lpstr>
      <vt:lpstr>幻灯片 48</vt:lpstr>
      <vt:lpstr>作业</vt:lpstr>
    </vt:vector>
  </TitlesOfParts>
  <Company>USTC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蔡晔</cp:lastModifiedBy>
  <cp:revision>511</cp:revision>
  <cp:lastPrinted>1601-01-01T00:00:00Z</cp:lastPrinted>
  <dcterms:created xsi:type="dcterms:W3CDTF">2012-09-03T16:09:03Z</dcterms:created>
  <dcterms:modified xsi:type="dcterms:W3CDTF">2016-04-11T07:45:29Z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