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5143500" cx="9144000"/>
  <p:notesSz cx="6858000" cy="9144000"/>
  <p:custShowLst>
    <p:custShow id="0" name="Custom Show 1">
      <p:sldLst>
        <p:sld r:id="rId3"/>
        <p:sld r:id="rId5"/>
        <p:sld r:id="rId6"/>
        <p:sld r:id="rId7"/>
        <p:sld r:id="rId9"/>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93" d="100"/>
          <a:sy n="93" d="100"/>
        </p:scale>
        <p:origin x="95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5"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Slide Image Placeholder 1"/>
          <p:cNvSpPr>
            <a:spLocks noChangeAspect="1" noRot="1" noGrp="1"/>
          </p:cNvSpPr>
          <p:nvPr>
            <p:ph type="sldImg"/>
          </p:nvPr>
        </p:nvSpPr>
        <p:spPr>
          <a:xfrm>
            <a:off x="381000" y="685800"/>
            <a:ext cx="6096000" cy="3429000"/>
          </a:xfrm>
        </p:spPr>
      </p:sp>
      <p:sp>
        <p:nvSpPr>
          <p:cNvPr id="1048664"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3"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5" name=""/>
        <p:cNvGrpSpPr/>
        <p:nvPr/>
      </p:nvGrpSpPr>
      <p:grpSpPr>
        <a:xfrm>
          <a:off x="0" y="0"/>
          <a:ext cx="0" cy="0"/>
          <a:chOff x="0" y="0"/>
          <a:chExt cx="0" cy="0"/>
        </a:xfrm>
      </p:grpSpPr>
      <p:sp>
        <p:nvSpPr>
          <p:cNvPr id="1048657"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8" name="Holder 3"/>
          <p:cNvSpPr>
            <a:spLocks noGrp="1"/>
          </p:cNvSpPr>
          <p:nvPr>
            <p:ph type="body" idx="1"/>
          </p:nvPr>
        </p:nvSpPr>
        <p:spPr/>
        <p:txBody>
          <a:bodyPr bIns="0" lIns="0" rIns="0" tIns="0"/>
          <a:lstStyle>
            <a:lvl1pPr>
              <a:defRPr b="0" i="0">
                <a:solidFill>
                  <a:schemeClr val="tx1"/>
                </a:solidFill>
              </a:defRPr>
            </a:lvl1pPr>
          </a:lstStyle>
          <a:p/>
        </p:txBody>
      </p:sp>
      <p:sp>
        <p:nvSpPr>
          <p:cNvPr id="1048659"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0"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5" name="Shape 28"/>
        <p:cNvGrpSpPr/>
        <p:nvPr/>
      </p:nvGrpSpPr>
      <p:grpSpPr>
        <a:xfrm>
          <a:off x="0" y="0"/>
          <a:ext cx="0" cy="0"/>
          <a:chOff x="0" y="0"/>
          <a:chExt cx="0" cy="0"/>
        </a:xfrm>
      </p:grpSpPr>
      <p:sp>
        <p:nvSpPr>
          <p:cNvPr id="1048641"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2"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3"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0"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1"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2"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8"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9"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7"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8"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69"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3"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4"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7" name=""/>
        <p:cNvGrpSpPr/>
        <p:nvPr/>
      </p:nvGrpSpPr>
      <p:grpSpPr>
        <a:xfrm>
          <a:off x="0" y="0"/>
          <a:ext cx="0" cy="0"/>
          <a:chOff x="0" y="0"/>
          <a:chExt cx="0" cy="0"/>
        </a:xfrm>
      </p:grpSpPr>
      <p:sp>
        <p:nvSpPr>
          <p:cNvPr id="1048645"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6"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254280"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a:t>
            </a:r>
            <a:r>
              <a:rPr b="0" cap="none" dirty="0" sz="1100" i="0" lang="en-US" strike="noStrike" u="none" smtClean="0">
                <a:solidFill>
                  <a:schemeClr val="tx1"/>
                </a:solidFill>
                <a:latin typeface="Arial"/>
                <a:ea typeface="Arial"/>
                <a:cs typeface="Arial"/>
                <a:sym typeface="Arial"/>
              </a:rPr>
              <a:t>Name : </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M</a:t>
            </a:r>
            <a:r>
              <a:rPr b="0" cap="none" dirty="0" sz="1100" i="0" lang="en-US" strike="noStrike" u="none" smtClean="0">
                <a:solidFill>
                  <a:schemeClr val="tx1"/>
                </a:solidFill>
                <a:latin typeface="Arial"/>
                <a:ea typeface="Arial"/>
                <a:cs typeface="Arial"/>
                <a:sym typeface="Arial"/>
              </a:rPr>
              <a:t>U</a:t>
            </a:r>
            <a:r>
              <a:rPr b="0" cap="none" dirty="0" sz="1100" i="0" lang="en-US" strike="noStrike" u="none" smtClean="0">
                <a:solidFill>
                  <a:schemeClr val="tx1"/>
                </a:solidFill>
                <a:latin typeface="Arial"/>
                <a:ea typeface="Arial"/>
                <a:cs typeface="Arial"/>
                <a:sym typeface="Arial"/>
              </a:rPr>
              <a:t>L</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J</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R</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6</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5</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6" y="3627293"/>
            <a:ext cx="2304351"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err="1" strike="noStrike" u="none" smtClean="0">
                <a:solidFill>
                  <a:schemeClr val="tx1"/>
                </a:solidFill>
                <a:latin typeface="Arial"/>
                <a:ea typeface="Arial"/>
                <a:cs typeface="Arial"/>
                <a:sym typeface="Arial"/>
              </a:rPr>
              <a:t>Paavai</a:t>
            </a:r>
            <a:r>
              <a:rPr b="0" cap="none" dirty="0" sz="1200" i="0" lang="en-US" strike="noStrike" u="none" smtClean="0">
                <a:solidFill>
                  <a:schemeClr val="tx1"/>
                </a:solidFill>
                <a:latin typeface="Arial"/>
                <a:ea typeface="Arial"/>
                <a:cs typeface="Arial"/>
                <a:sym typeface="Arial"/>
              </a:rPr>
              <a:t> College of Engineering </a:t>
            </a:r>
            <a:endParaRPr b="0" cap="none" dirty="0" sz="1200" i="0" lang="en-US" strike="noStrike" u="none">
              <a:solidFill>
                <a:schemeClr val="tx1"/>
              </a:solidFill>
              <a:latin typeface="Arial"/>
              <a:ea typeface="Arial"/>
              <a:cs typeface="Arial"/>
              <a:sym typeface="Arial"/>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596476" y="3956068"/>
            <a:ext cx="2095554" cy="261610"/>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Namakkal</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7" name="Title 1"/>
          <p:cNvSpPr>
            <a:spLocks noGrp="1"/>
          </p:cNvSpPr>
          <p:nvPr>
            <p:ph type="title"/>
          </p:nvPr>
        </p:nvSpPr>
        <p:spPr>
          <a:xfrm>
            <a:off x="628560" y="601132"/>
            <a:ext cx="7886430" cy="666517"/>
          </a:xfrm>
        </p:spPr>
        <p:txBody>
          <a:bodyPr/>
          <a:p>
            <a:pPr algn="ctr"/>
            <a:r>
              <a:rPr b="1" dirty="0" lang="en-US" smtClean="0"/>
              <a:t>Login-Success-Page</a:t>
            </a:r>
            <a:endParaRPr b="1" dirty="0" lang="en-US"/>
          </a:p>
        </p:txBody>
      </p:sp>
      <p:pic>
        <p:nvPicPr>
          <p:cNvPr id="2097161" name="Picture 2"/>
          <p:cNvPicPr>
            <a:picLocks noChangeAspect="1"/>
          </p:cNvPicPr>
          <p:nvPr/>
        </p:nvPicPr>
        <p:blipFill>
          <a:blip xmlns:r="http://schemas.openxmlformats.org/officeDocument/2006/relationships" r:embed="rId1"/>
          <a:srcRect l="12" r="12"/>
          <a:stretch>
            <a:fillRect/>
          </a:stretch>
        </p:blipFill>
        <p:spPr>
          <a:xfrm>
            <a:off x="1510076" y="1267649"/>
            <a:ext cx="6123398" cy="344273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smtClean="0"/>
              <a:t>Find-Bus-Page</a:t>
            </a:r>
            <a:endParaRPr b="1" dirty="0" lang="en-US"/>
          </a:p>
        </p:txBody>
      </p:sp>
      <p:pic>
        <p:nvPicPr>
          <p:cNvPr id="2097162" name="Picture 2"/>
          <p:cNvPicPr>
            <a:picLocks noChangeAspect="1"/>
          </p:cNvPicPr>
          <p:nvPr/>
        </p:nvPicPr>
        <p:blipFill>
          <a:blip xmlns:r="http://schemas.openxmlformats.org/officeDocument/2006/relationships" r:embed="rId1"/>
          <a:srcRect l="12" r="12"/>
          <a:stretch>
            <a:fillRect/>
          </a:stretch>
        </p:blipFill>
        <p:spPr>
          <a:xfrm>
            <a:off x="1510076" y="1288197"/>
            <a:ext cx="6123397" cy="34427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9" name="Title 1"/>
          <p:cNvSpPr>
            <a:spLocks noGrp="1"/>
          </p:cNvSpPr>
          <p:nvPr>
            <p:ph type="title"/>
          </p:nvPr>
        </p:nvSpPr>
        <p:spPr>
          <a:xfrm>
            <a:off x="628560" y="643466"/>
            <a:ext cx="7886430" cy="624183"/>
          </a:xfrm>
        </p:spPr>
        <p:txBody>
          <a:bodyPr/>
          <a:p>
            <a:pPr algn="ctr"/>
            <a:r>
              <a:rPr b="1" dirty="0" lang="en-US" smtClean="0"/>
              <a:t>Register-Page</a:t>
            </a:r>
            <a:endParaRPr b="1" dirty="0" lang="en-US"/>
          </a:p>
        </p:txBody>
      </p:sp>
      <p:pic>
        <p:nvPicPr>
          <p:cNvPr id="2097163" name="Picture 2"/>
          <p:cNvPicPr>
            <a:picLocks noChangeAspect="1"/>
          </p:cNvPicPr>
          <p:nvPr/>
        </p:nvPicPr>
        <p:blipFill>
          <a:blip xmlns:r="http://schemas.openxmlformats.org/officeDocument/2006/relationships" r:embed="rId1"/>
          <a:srcRect l="12" r="12"/>
          <a:stretch>
            <a:fillRect/>
          </a:stretch>
        </p:blipFill>
        <p:spPr>
          <a:xfrm>
            <a:off x="1330278" y="1267649"/>
            <a:ext cx="6482993" cy="364490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r>
              <a:rPr b="0" dirty="0" i="0" lang="en-US">
                <a:solidFill>
                  <a:srgbClr val="374151"/>
                </a:solidFill>
                <a:effectLst/>
                <a:latin typeface="Söhne"/>
              </a:rPr>
              <a:t/>
            </a:r>
            <a:br>
              <a:rPr b="0" dirty="0" i="0" lang="en-US">
                <a:solidFill>
                  <a:srgbClr val="374151"/>
                </a:solidFill>
                <a:effectLst/>
                <a:latin typeface="Söhne"/>
              </a:rPr>
            </a:br>
            <a:endParaRPr dirty="0" lang="en-US"/>
          </a:p>
        </p:txBody>
      </p:sp>
      <p:sp>
        <p:nvSpPr>
          <p:cNvPr id="1048651" name="TextBox 2"/>
          <p:cNvSpPr txBox="1"/>
          <p:nvPr/>
        </p:nvSpPr>
        <p:spPr>
          <a:xfrm>
            <a:off x="698643" y="1267649"/>
            <a:ext cx="6411074" cy="3228340"/>
          </a:xfrm>
          <a:prstGeom prst="rect"/>
          <a:noFill/>
        </p:spPr>
        <p:txBody>
          <a:bodyPr rtlCol="0" wrap="square">
            <a:spAutoFit/>
          </a:bodyPr>
          <a:p>
            <a:pPr indent="-285750" marL="285750">
              <a:buFont typeface="Wingdings" panose="05000000000000000000" pitchFamily="2" charset="2"/>
              <a:buChar char="ü"/>
            </a:pPr>
            <a:r>
              <a:rPr dirty="0" sz="1600" lang="en-IN"/>
              <a:t>Mobile Application </a:t>
            </a:r>
            <a:r>
              <a:rPr dirty="0" sz="1600" lang="en-IN" smtClean="0"/>
              <a:t>Development</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Dynamic </a:t>
            </a:r>
            <a:r>
              <a:rPr dirty="0" sz="1600" lang="en-IN" smtClean="0"/>
              <a:t>Pricing</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Predictive </a:t>
            </a:r>
            <a:r>
              <a:rPr dirty="0" sz="1600" lang="en-IN" smtClean="0"/>
              <a:t>Analytics</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Integration with Travel </a:t>
            </a:r>
            <a:r>
              <a:rPr dirty="0" sz="1600" lang="en-IN" smtClean="0"/>
              <a:t>Partners</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Real-time Tracking and </a:t>
            </a:r>
            <a:r>
              <a:rPr dirty="0" sz="1600" lang="en-IN" smtClean="0"/>
              <a:t>Alerts</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Multi-language </a:t>
            </a:r>
            <a:r>
              <a:rPr dirty="0" sz="1600" lang="en-IN" smtClean="0"/>
              <a:t>Support</a:t>
            </a:r>
            <a:endParaRPr dirty="0" sz="1600" lang="en-IN"/>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Accessibility </a:t>
            </a:r>
            <a:r>
              <a:rPr dirty="0" sz="1600" lang="en-IN" smtClean="0"/>
              <a:t>Features</a:t>
            </a:r>
            <a:endParaRPr dirty="0" sz="16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Conclusion</a:t>
            </a: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4" name="TextBox 2"/>
          <p:cNvSpPr txBox="1"/>
          <p:nvPr/>
        </p:nvSpPr>
        <p:spPr>
          <a:xfrm>
            <a:off x="492236" y="1332046"/>
            <a:ext cx="8085762" cy="2948941"/>
          </a:xfrm>
          <a:prstGeom prst="rect"/>
          <a:noFill/>
        </p:spPr>
        <p:txBody>
          <a:bodyPr rtlCol="0" wrap="square">
            <a:spAutoFit/>
          </a:bodyPr>
          <a:p>
            <a:pPr indent="-285750" marL="285750">
              <a:buFont typeface="Wingdings" panose="05000000000000000000" pitchFamily="2" charset="2"/>
              <a:buChar char="v"/>
            </a:pPr>
            <a:r>
              <a:rPr dirty="0" sz="1600" lang="en-GB"/>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r>
              <a:rPr dirty="0" sz="1600" lang="en-GB" smtClean="0"/>
              <a:t>.</a:t>
            </a:r>
            <a:endParaRPr dirty="0" sz="1600" lang="en-GB"/>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1"/>
          <p:cNvSpPr txBox="1"/>
          <p:nvPr/>
        </p:nvSpPr>
        <p:spPr>
          <a:xfrm>
            <a:off x="534257" y="1458930"/>
            <a:ext cx="7335748" cy="2225040"/>
          </a:xfrm>
          <a:prstGeom prst="rect"/>
          <a:noFill/>
        </p:spPr>
        <p:txBody>
          <a:bodyPr rtlCol="0" wrap="square">
            <a:spAutoFit/>
          </a:bodyPr>
          <a:p>
            <a:pPr indent="-285750" marL="285750">
              <a:buFont typeface="Wingdings" panose="05000000000000000000" pitchFamily="2" charset="2"/>
              <a:buChar char="Ø"/>
            </a:pPr>
            <a:r>
              <a:rPr dirty="0" sz="1600" lang="en-GB"/>
              <a:t>The bus reservation system serves as a critical component in the transportation industry, facilitating efficient travel arrangements for passengers</a:t>
            </a:r>
            <a:r>
              <a:rPr dirty="0" sz="1600" lang="en-GB" smtClean="0"/>
              <a:t>.</a:t>
            </a:r>
          </a:p>
          <a:p>
            <a:pPr indent="-285750" marL="285750">
              <a:buFont typeface="Wingdings" panose="05000000000000000000" pitchFamily="2" charset="2"/>
              <a:buChar char="Ø"/>
            </a:pPr>
            <a:endParaRPr dirty="0" sz="1600" lang="en-GB" smtClean="0"/>
          </a:p>
          <a:p>
            <a:pPr indent="-285750" marL="285750">
              <a:buFont typeface="Wingdings" panose="05000000000000000000" pitchFamily="2" charset="2"/>
              <a:buChar char="Ø"/>
            </a:pPr>
            <a:r>
              <a:rPr dirty="0" sz="1600" lang="en-GB" smtClean="0"/>
              <a:t>This </a:t>
            </a:r>
            <a:r>
              <a:rPr dirty="0" sz="1600" lang="en-GB"/>
              <a:t>abstract outlines the key functionalities and features of a modernized bus reservation system aimed at enhancing the overall travel experience</a:t>
            </a:r>
            <a:r>
              <a:rPr dirty="0" sz="1600" lang="en-GB" smtClean="0"/>
              <a:t>.</a:t>
            </a:r>
          </a:p>
          <a:p>
            <a:pPr indent="-285750" marL="285750">
              <a:buFont typeface="Wingdings" panose="05000000000000000000" pitchFamily="2" charset="2"/>
              <a:buChar char="Ø"/>
            </a:pPr>
            <a:endParaRPr dirty="0" sz="1600" lang="en-GB"/>
          </a:p>
          <a:p>
            <a:pPr indent="-285750" marL="285750">
              <a:buFont typeface="Wingdings" panose="05000000000000000000" pitchFamily="2" charset="2"/>
              <a:buChar char="Ø"/>
            </a:pPr>
            <a:r>
              <a:rPr dirty="0" sz="1600" lang="en-GB"/>
              <a:t>The proposed system incorporates advanced technologies to streamline the booking process, optimize resource utilization, and ensure passenger satisfaction.</a:t>
            </a: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492236" y="1004393"/>
            <a:ext cx="8364088" cy="3431541"/>
          </a:xfrm>
          <a:prstGeom prst="rect"/>
          <a:noFill/>
        </p:spPr>
        <p:txBody>
          <a:bodyPr rtlCol="0" wrap="square">
            <a:spAutoFit/>
          </a:bodyPr>
          <a:p>
            <a:r>
              <a:rPr dirty="0" sz="1600" lang="en-GB"/>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r>
              <a:rPr dirty="0" sz="1600" lang="en-GB" smtClean="0"/>
              <a:t>.</a:t>
            </a:r>
          </a:p>
          <a:p>
            <a:endParaRPr dirty="0" sz="1600" lang="en-GB"/>
          </a:p>
          <a:p>
            <a:pPr indent="-285750" lvl="7" marL="285750">
              <a:buFont typeface="Wingdings" panose="05000000000000000000" pitchFamily="2" charset="2"/>
              <a:buChar char="ü"/>
            </a:pPr>
            <a:r>
              <a:rPr dirty="0" sz="1600" lang="en-IN" smtClean="0"/>
              <a:t>Complex Booking Process</a:t>
            </a:r>
          </a:p>
          <a:p>
            <a:pPr indent="-285750" lvl="7"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Limited Accessibility</a:t>
            </a:r>
          </a:p>
          <a:p>
            <a:pPr indent="-285750" lvl="3"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Inaccurate Scheduling and Tracking</a:t>
            </a:r>
          </a:p>
          <a:p>
            <a:pPr indent="-285750" lvl="3" marL="285750">
              <a:buFont typeface="Wingdings" panose="05000000000000000000" pitchFamily="2" charset="2"/>
              <a:buChar char="ü"/>
            </a:pPr>
            <a:endParaRPr dirty="0" lang="en-IN" smtClean="0"/>
          </a:p>
          <a:p>
            <a:pPr indent="-285750" lvl="3" marL="285750">
              <a:buFont typeface="Wingdings" panose="05000000000000000000" pitchFamily="2" charset="2"/>
              <a:buChar char="ü"/>
            </a:pPr>
            <a:r>
              <a:rPr dirty="0" sz="1600" lang="en-IN" smtClean="0"/>
              <a:t>Inefficient Resource Management</a:t>
            </a:r>
          </a:p>
          <a:p>
            <a:pPr indent="-285750" lvl="3" marL="285750">
              <a:buFont typeface="Wingdings" panose="05000000000000000000" pitchFamily="2" charset="2"/>
              <a:buChar char="ü"/>
            </a:pPr>
            <a:endParaRPr dirty="0" sz="1600" lang="en-IN" smtClean="0"/>
          </a:p>
          <a:p>
            <a:pPr indent="-285750" lvl="3" marL="285750">
              <a:buFont typeface="Wingdings" panose="05000000000000000000" pitchFamily="2" charset="2"/>
              <a:buChar char="ü"/>
            </a:pPr>
            <a:r>
              <a:rPr dirty="0" sz="1600" lang="en-IN" smtClean="0"/>
              <a:t>Limited Customization Options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3"/>
          <p:cNvSpPr txBox="1"/>
          <p:nvPr/>
        </p:nvSpPr>
        <p:spPr>
          <a:xfrm>
            <a:off x="492235" y="1004393"/>
            <a:ext cx="7644897" cy="3228341"/>
          </a:xfrm>
          <a:prstGeom prst="rect"/>
          <a:noFill/>
        </p:spPr>
        <p:txBody>
          <a:bodyPr rtlCol="0" wrap="square">
            <a:spAutoFit/>
          </a:bodyPr>
          <a:p>
            <a:pPr indent="-285750" marL="285750">
              <a:buFont typeface="Wingdings" panose="05000000000000000000" pitchFamily="2" charset="2"/>
              <a:buChar char="v"/>
            </a:pPr>
            <a:r>
              <a:rPr dirty="0" sz="1600" lang="en-GB"/>
              <a:t>Streamline the booking process: Develop an intuitive interface for users to search routes, check seat availability, and make reservations seamlessly</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Enhance accessibility: Implement features catering to passengers with disabilities or special needs to ensure inclusivity and compliance with regulatory standards</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Improve accuracy in scheduling and tracking: Integrate real-time tracking systems to provide accurate arrival/departure information, enhancing passenger trust and satisfaction</a:t>
            </a:r>
            <a:r>
              <a:rPr dirty="0" sz="1600" lang="en-GB" smtClean="0"/>
              <a:t>.</a:t>
            </a:r>
          </a:p>
          <a:p>
            <a:pPr indent="-285750" marL="285750">
              <a:buFont typeface="Wingdings" panose="05000000000000000000" pitchFamily="2" charset="2"/>
              <a:buChar char="v"/>
            </a:pPr>
            <a:endParaRPr dirty="0" sz="1600" lang="en-GB"/>
          </a:p>
          <a:p>
            <a:pPr indent="-285750" marL="285750">
              <a:buFont typeface="Wingdings" panose="05000000000000000000" pitchFamily="2" charset="2"/>
              <a:buChar char="v"/>
            </a:pPr>
            <a:r>
              <a:rPr dirty="0" sz="1600" lang="en-GB"/>
              <a:t>Optimize resource management: Develop tools for effective allocation of vehicles and personnel to minimize operational costs and maximize asset utilization.</a:t>
            </a:r>
          </a:p>
          <a:p>
            <a:endParaRPr dirty="0" sz="16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TextBox 3"/>
          <p:cNvSpPr txBox="1"/>
          <p:nvPr/>
        </p:nvSpPr>
        <p:spPr>
          <a:xfrm>
            <a:off x="400692" y="1041592"/>
            <a:ext cx="8486454" cy="3469641"/>
          </a:xfrm>
          <a:prstGeom prst="rect"/>
          <a:noFill/>
        </p:spPr>
        <p:txBody>
          <a:bodyPr rtlCol="0" wrap="square">
            <a:spAutoFit/>
          </a:bodyPr>
          <a:p>
            <a:r>
              <a:rPr dirty="0" sz="1600" lang="en-GB"/>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r>
              <a:rPr dirty="0" sz="1600" lang="en-GB" smtClean="0"/>
              <a:t>.</a:t>
            </a:r>
          </a:p>
          <a:p>
            <a:endParaRPr dirty="0" sz="1600" lang="en-GB"/>
          </a:p>
          <a:p>
            <a:pPr indent="-285750" marL="285750">
              <a:buFont typeface="Wingdings" panose="05000000000000000000" pitchFamily="2" charset="2"/>
              <a:buChar char="ü"/>
            </a:pPr>
            <a:r>
              <a:rPr dirty="0" sz="1600" lang="en-IN"/>
              <a:t>User </a:t>
            </a:r>
            <a:r>
              <a:rPr dirty="0" sz="1600" lang="en-IN" smtClean="0"/>
              <a:t>Interface</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Authentication and </a:t>
            </a:r>
            <a:r>
              <a:rPr dirty="0" sz="1600" lang="en-IN" smtClean="0"/>
              <a:t>Authorization</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Bus and Route </a:t>
            </a:r>
            <a:r>
              <a:rPr dirty="0" sz="1600" lang="en-IN" smtClean="0"/>
              <a:t>Management</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Booking and </a:t>
            </a:r>
            <a:r>
              <a:rPr dirty="0" sz="1600" lang="en-IN" smtClean="0"/>
              <a:t>Reservation</a:t>
            </a:r>
          </a:p>
          <a:p>
            <a:pPr indent="-285750" marL="285750">
              <a:buFont typeface="Wingdings" panose="05000000000000000000" pitchFamily="2" charset="2"/>
              <a:buChar char="ü"/>
            </a:pPr>
            <a:endParaRPr dirty="0" sz="1600" lang="en-IN" smtClean="0"/>
          </a:p>
          <a:p>
            <a:pPr indent="-285750" marL="285750">
              <a:buFont typeface="Wingdings" panose="05000000000000000000" pitchFamily="2" charset="2"/>
              <a:buChar char="ü"/>
            </a:pPr>
            <a:r>
              <a:rPr dirty="0" sz="1600" lang="en-IN"/>
              <a:t>Ticket </a:t>
            </a:r>
            <a:r>
              <a:rPr dirty="0" sz="1600" lang="en-IN" smtClean="0"/>
              <a:t>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1"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2"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4"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Results</a:t>
            </a:r>
            <a:endParaRPr dirty="0" sz="1600" lang="en-IN"/>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8" name="TextBox 2"/>
          <p:cNvSpPr txBox="1"/>
          <p:nvPr/>
        </p:nvSpPr>
        <p:spPr>
          <a:xfrm>
            <a:off x="339047" y="1004393"/>
            <a:ext cx="8034391" cy="3545841"/>
          </a:xfrm>
          <a:prstGeom prst="rect"/>
          <a:noFill/>
        </p:spPr>
        <p:txBody>
          <a:bodyPr rtlCol="0" wrap="square">
            <a:spAutoFit/>
          </a:bodyPr>
          <a:p>
            <a:r>
              <a:rPr dirty="0" lang="en-GB"/>
              <a:t>To model a bus reservation system, we can consider the following entities and their attributes</a:t>
            </a:r>
            <a:r>
              <a:rPr dirty="0" lang="en-GB" smtClean="0"/>
              <a:t>:</a:t>
            </a:r>
            <a:endParaRPr dirty="0" lang="en-GB"/>
          </a:p>
          <a:p>
            <a:r>
              <a:rPr b="1" dirty="0" lang="en-GB"/>
              <a:t>User</a:t>
            </a:r>
            <a:r>
              <a:rPr dirty="0" lang="en-GB"/>
              <a:t>:</a:t>
            </a:r>
          </a:p>
          <a:p>
            <a:pPr lvl="1"/>
            <a:r>
              <a:rPr dirty="0" lang="en-GB"/>
              <a:t>Attributes: </a:t>
            </a:r>
            <a:r>
              <a:rPr dirty="0" lang="en-GB" err="1"/>
              <a:t>user_id</a:t>
            </a:r>
            <a:r>
              <a:rPr dirty="0" lang="en-GB"/>
              <a:t>, username, email, password, role (customer or administrator), etc</a:t>
            </a:r>
            <a:r>
              <a:rPr dirty="0" lang="en-GB" smtClean="0"/>
              <a:t>.</a:t>
            </a:r>
          </a:p>
          <a:p>
            <a:pPr lvl="1"/>
            <a:endParaRPr dirty="0" lang="en-GB"/>
          </a:p>
          <a:p>
            <a:r>
              <a:rPr b="1" dirty="0" lang="en-GB"/>
              <a:t>Bus</a:t>
            </a:r>
            <a:r>
              <a:rPr dirty="0" lang="en-GB"/>
              <a:t>:</a:t>
            </a:r>
          </a:p>
          <a:p>
            <a:pPr lvl="1"/>
            <a:r>
              <a:rPr dirty="0" lang="en-GB"/>
              <a:t>Attributes: </a:t>
            </a:r>
            <a:r>
              <a:rPr dirty="0" lang="en-GB" err="1"/>
              <a:t>bus_id</a:t>
            </a:r>
            <a:r>
              <a:rPr dirty="0" lang="en-GB"/>
              <a:t>, </a:t>
            </a:r>
            <a:r>
              <a:rPr dirty="0" lang="en-GB" err="1"/>
              <a:t>bus_name</a:t>
            </a:r>
            <a:r>
              <a:rPr dirty="0" lang="en-GB"/>
              <a:t>, </a:t>
            </a:r>
            <a:r>
              <a:rPr dirty="0" lang="en-GB" err="1"/>
              <a:t>bus_type</a:t>
            </a:r>
            <a:r>
              <a:rPr dirty="0" lang="en-GB"/>
              <a:t>, </a:t>
            </a:r>
            <a:r>
              <a:rPr dirty="0" lang="en-GB" err="1"/>
              <a:t>total_seats</a:t>
            </a:r>
            <a:r>
              <a:rPr dirty="0" lang="en-GB"/>
              <a:t>, etc</a:t>
            </a:r>
            <a:r>
              <a:rPr dirty="0" lang="en-GB" smtClean="0"/>
              <a:t>.</a:t>
            </a:r>
          </a:p>
          <a:p>
            <a:pPr lvl="1"/>
            <a:endParaRPr dirty="0" lang="en-GB"/>
          </a:p>
          <a:p>
            <a:r>
              <a:rPr b="1" dirty="0" lang="en-GB"/>
              <a:t>Route</a:t>
            </a:r>
            <a:r>
              <a:rPr dirty="0" lang="en-GB"/>
              <a:t>:</a:t>
            </a:r>
          </a:p>
          <a:p>
            <a:pPr lvl="1"/>
            <a:r>
              <a:rPr dirty="0" lang="en-GB"/>
              <a:t>Attributes: </a:t>
            </a:r>
            <a:r>
              <a:rPr dirty="0" lang="en-GB" err="1"/>
              <a:t>route_id</a:t>
            </a:r>
            <a:r>
              <a:rPr dirty="0" lang="en-GB"/>
              <a:t>, origin, destination, distance, etc</a:t>
            </a:r>
            <a:r>
              <a:rPr dirty="0" lang="en-GB" smtClean="0"/>
              <a:t>.</a:t>
            </a:r>
          </a:p>
          <a:p>
            <a:pPr lvl="1"/>
            <a:endParaRPr dirty="0" lang="en-GB"/>
          </a:p>
          <a:p>
            <a:r>
              <a:rPr b="1" dirty="0" lang="en-GB"/>
              <a:t>Booking</a:t>
            </a:r>
            <a:r>
              <a:rPr dirty="0" lang="en-GB"/>
              <a:t>:</a:t>
            </a:r>
          </a:p>
          <a:p>
            <a:pPr lvl="1"/>
            <a:r>
              <a:rPr dirty="0" lang="en-GB"/>
              <a:t>Attributes: </a:t>
            </a:r>
            <a:r>
              <a:rPr dirty="0" lang="en-GB" err="1"/>
              <a:t>booking_id</a:t>
            </a:r>
            <a:r>
              <a:rPr dirty="0" lang="en-GB"/>
              <a:t>, </a:t>
            </a:r>
            <a:r>
              <a:rPr dirty="0" lang="en-GB" err="1"/>
              <a:t>user_id</a:t>
            </a:r>
            <a:r>
              <a:rPr dirty="0" lang="en-GB"/>
              <a:t> (foreign key referencing User), </a:t>
            </a:r>
            <a:r>
              <a:rPr dirty="0" lang="en-GB" err="1"/>
              <a:t>bus_id</a:t>
            </a:r>
            <a:r>
              <a:rPr dirty="0" lang="en-GB"/>
              <a:t> (foreign key referencing Bus), </a:t>
            </a:r>
            <a:r>
              <a:rPr dirty="0" lang="en-GB" err="1"/>
              <a:t>route_id</a:t>
            </a:r>
            <a:r>
              <a:rPr dirty="0" lang="en-GB"/>
              <a:t> (foreign key referencing Route), </a:t>
            </a:r>
            <a:r>
              <a:rPr dirty="0" lang="en-GB" err="1"/>
              <a:t>booking_date</a:t>
            </a:r>
            <a:r>
              <a:rPr dirty="0" lang="en-GB"/>
              <a:t>, status (confirmed, </a:t>
            </a:r>
            <a:r>
              <a:rPr dirty="0" lang="en-GB" err="1"/>
              <a:t>canceled</a:t>
            </a:r>
            <a:r>
              <a:rPr dirty="0" lang="en-GB"/>
              <a:t>, pending), etc</a:t>
            </a:r>
            <a:r>
              <a:rPr dirty="0" lang="en-GB" smtClean="0"/>
              <a:t>.</a:t>
            </a:r>
          </a:p>
          <a:p>
            <a:pPr lvl="1"/>
            <a:endParaRPr dirty="0" lang="en-GB"/>
          </a:p>
          <a:p>
            <a:r>
              <a:rPr b="1" dirty="0" lang="en-GB"/>
              <a:t>Seat</a:t>
            </a:r>
            <a:r>
              <a:rPr dirty="0" lang="en-GB"/>
              <a:t>:</a:t>
            </a:r>
          </a:p>
          <a:p>
            <a:pPr lvl="1"/>
            <a:r>
              <a:rPr dirty="0" lang="en-GB"/>
              <a:t>Attributes: </a:t>
            </a:r>
            <a:r>
              <a:rPr dirty="0" lang="en-GB" err="1"/>
              <a:t>seat_id</a:t>
            </a:r>
            <a:r>
              <a:rPr dirty="0" lang="en-GB"/>
              <a:t>, </a:t>
            </a:r>
            <a:r>
              <a:rPr dirty="0" lang="en-GB" err="1"/>
              <a:t>bus_id</a:t>
            </a:r>
            <a:r>
              <a:rPr dirty="0" lang="en-GB"/>
              <a:t> (foreign key referencing Bus), </a:t>
            </a:r>
            <a:r>
              <a:rPr dirty="0" lang="en-GB" err="1"/>
              <a:t>seat_number</a:t>
            </a:r>
            <a:r>
              <a:rPr dirty="0" lang="en-GB"/>
              <a:t>, availability, etc.</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4" name="Title 1"/>
          <p:cNvSpPr>
            <a:spLocks noGrp="1"/>
          </p:cNvSpPr>
          <p:nvPr>
            <p:ph type="title"/>
          </p:nvPr>
        </p:nvSpPr>
        <p:spPr>
          <a:xfrm>
            <a:off x="155850" y="613142"/>
            <a:ext cx="8832300" cy="451933"/>
          </a:xfrm>
        </p:spPr>
        <p:txBody>
          <a:bodyPr/>
          <a:p>
            <a:pPr algn="ctr"/>
            <a:r>
              <a:rPr lang="en-US"/>
              <a:t>Homepage</a:t>
            </a:r>
          </a:p>
        </p:txBody>
      </p:sp>
      <p:pic>
        <p:nvPicPr>
          <p:cNvPr id="2097160" name="Picture 3"/>
          <p:cNvPicPr>
            <a:picLocks noChangeAspect="1"/>
          </p:cNvPicPr>
          <p:nvPr/>
        </p:nvPicPr>
        <p:blipFill>
          <a:blip xmlns:r="http://schemas.openxmlformats.org/officeDocument/2006/relationships" r:embed="rId1"/>
          <a:srcRect l="12" r="12"/>
          <a:stretch>
            <a:fillRect/>
          </a:stretch>
        </p:blipFill>
        <p:spPr>
          <a:xfrm>
            <a:off x="1744487" y="1214939"/>
            <a:ext cx="5655026" cy="3179400"/>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CAPTAIN COOL</cp:lastModifiedBy>
  <dcterms:created xsi:type="dcterms:W3CDTF">2024-04-07T18:53:48Z</dcterms:created>
  <dcterms:modified xsi:type="dcterms:W3CDTF">2024-04-09T05:42:24Z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18c2c0b5cecc43abaa6fa8b04642169f</vt:lpwstr>
  </property>
</Properties>
</file>