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75" r:id="rId4"/>
    <p:sldId id="276" r:id="rId5"/>
    <p:sldId id="277" r:id="rId6"/>
    <p:sldId id="258" r:id="rId7"/>
    <p:sldId id="282" r:id="rId8"/>
    <p:sldId id="259" r:id="rId9"/>
    <p:sldId id="278" r:id="rId10"/>
    <p:sldId id="260" r:id="rId11"/>
    <p:sldId id="261" r:id="rId12"/>
    <p:sldId id="262" r:id="rId13"/>
    <p:sldId id="263" r:id="rId14"/>
    <p:sldId id="264" r:id="rId15"/>
    <p:sldId id="265" r:id="rId16"/>
    <p:sldId id="279" r:id="rId17"/>
    <p:sldId id="266" r:id="rId18"/>
    <p:sldId id="267" r:id="rId19"/>
    <p:sldId id="268" r:id="rId20"/>
    <p:sldId id="281" r:id="rId21"/>
    <p:sldId id="280" r:id="rId22"/>
    <p:sldId id="269" r:id="rId23"/>
    <p:sldId id="274" r:id="rId24"/>
    <p:sldId id="270" r:id="rId25"/>
    <p:sldId id="271" r:id="rId26"/>
    <p:sldId id="272" r:id="rId27"/>
    <p:sldId id="273"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A91916-7601-42DC-9AD7-CE436C5B7AC8}">
  <a:tblStyle styleId="{07A91916-7601-42DC-9AD7-CE436C5B7A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1200" y="5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1100"/>
              <a:t>Comparison</a:t>
            </a:r>
            <a:r>
              <a:rPr lang="en-IN" sz="1100" baseline="0"/>
              <a:t> of encryption time among RSA, Elgamal and Paillier</a:t>
            </a:r>
            <a:endParaRPr lang="en-IN" sz="1100"/>
          </a:p>
        </c:rich>
      </c:tx>
      <c:overlay val="0"/>
      <c:spPr>
        <a:noFill/>
        <a:ln>
          <a:noFill/>
        </a:ln>
        <a:effectLst/>
      </c:spPr>
    </c:title>
    <c:autoTitleDeleted val="0"/>
    <c:plotArea>
      <c:layout/>
      <c:lineChart>
        <c:grouping val="standard"/>
        <c:varyColors val="0"/>
        <c:ser>
          <c:idx val="0"/>
          <c:order val="0"/>
          <c:tx>
            <c:strRef>
              <c:f>Sheet1!$B$1</c:f>
              <c:strCache>
                <c:ptCount val="1"/>
                <c:pt idx="0">
                  <c:v>RSA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Sheet1!$A$2:$A$7</c:f>
              <c:numCache>
                <c:formatCode>General</c:formatCode>
                <c:ptCount val="6"/>
                <c:pt idx="0">
                  <c:v>68</c:v>
                </c:pt>
                <c:pt idx="1">
                  <c:v>105</c:v>
                </c:pt>
                <c:pt idx="2">
                  <c:v>124</c:v>
                </c:pt>
                <c:pt idx="3">
                  <c:v>235</c:v>
                </c:pt>
                <c:pt idx="4">
                  <c:v>435</c:v>
                </c:pt>
              </c:numCache>
            </c:numRef>
          </c:cat>
          <c:val>
            <c:numRef>
              <c:f>Sheet1!$B$2:$B$7</c:f>
              <c:numCache>
                <c:formatCode>General</c:formatCode>
                <c:ptCount val="6"/>
                <c:pt idx="0">
                  <c:v>0.3</c:v>
                </c:pt>
                <c:pt idx="1">
                  <c:v>0.5</c:v>
                </c:pt>
                <c:pt idx="2">
                  <c:v>0.9</c:v>
                </c:pt>
                <c:pt idx="3">
                  <c:v>1.4</c:v>
                </c:pt>
                <c:pt idx="4">
                  <c:v>2.7</c:v>
                </c:pt>
              </c:numCache>
            </c:numRef>
          </c:val>
          <c:smooth val="0"/>
          <c:extLst>
            <c:ext xmlns:c16="http://schemas.microsoft.com/office/drawing/2014/chart" uri="{C3380CC4-5D6E-409C-BE32-E72D297353CC}">
              <c16:uniqueId val="{00000000-3B0F-4397-83C1-0321BC396791}"/>
            </c:ext>
          </c:extLst>
        </c:ser>
        <c:ser>
          <c:idx val="1"/>
          <c:order val="1"/>
          <c:tx>
            <c:strRef>
              <c:f>Sheet1!$C$1</c:f>
              <c:strCache>
                <c:ptCount val="1"/>
                <c:pt idx="0">
                  <c:v>ElGamal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Sheet1!$A$2:$A$7</c:f>
              <c:numCache>
                <c:formatCode>General</c:formatCode>
                <c:ptCount val="6"/>
                <c:pt idx="0">
                  <c:v>68</c:v>
                </c:pt>
                <c:pt idx="1">
                  <c:v>105</c:v>
                </c:pt>
                <c:pt idx="2">
                  <c:v>124</c:v>
                </c:pt>
                <c:pt idx="3">
                  <c:v>235</c:v>
                </c:pt>
                <c:pt idx="4">
                  <c:v>435</c:v>
                </c:pt>
              </c:numCache>
            </c:numRef>
          </c:cat>
          <c:val>
            <c:numRef>
              <c:f>Sheet1!$C$2:$C$7</c:f>
              <c:numCache>
                <c:formatCode>General</c:formatCode>
                <c:ptCount val="6"/>
                <c:pt idx="0">
                  <c:v>0.9</c:v>
                </c:pt>
                <c:pt idx="1">
                  <c:v>1.3</c:v>
                </c:pt>
                <c:pt idx="2">
                  <c:v>0</c:v>
                </c:pt>
                <c:pt idx="3">
                  <c:v>3</c:v>
                </c:pt>
                <c:pt idx="4">
                  <c:v>0</c:v>
                </c:pt>
              </c:numCache>
            </c:numRef>
          </c:val>
          <c:smooth val="0"/>
          <c:extLst>
            <c:ext xmlns:c16="http://schemas.microsoft.com/office/drawing/2014/chart" uri="{C3380CC4-5D6E-409C-BE32-E72D297353CC}">
              <c16:uniqueId val="{00000001-3B0F-4397-83C1-0321BC396791}"/>
            </c:ext>
          </c:extLst>
        </c:ser>
        <c:ser>
          <c:idx val="2"/>
          <c:order val="2"/>
          <c:tx>
            <c:strRef>
              <c:f>Sheet1!$D$1</c:f>
              <c:strCache>
                <c:ptCount val="1"/>
                <c:pt idx="0">
                  <c:v>Paillier</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Sheet1!$A$2:$A$7</c:f>
              <c:numCache>
                <c:formatCode>General</c:formatCode>
                <c:ptCount val="6"/>
                <c:pt idx="0">
                  <c:v>68</c:v>
                </c:pt>
                <c:pt idx="1">
                  <c:v>105</c:v>
                </c:pt>
                <c:pt idx="2">
                  <c:v>124</c:v>
                </c:pt>
                <c:pt idx="3">
                  <c:v>235</c:v>
                </c:pt>
                <c:pt idx="4">
                  <c:v>435</c:v>
                </c:pt>
              </c:numCache>
            </c:numRef>
          </c:cat>
          <c:val>
            <c:numRef>
              <c:f>Sheet1!$D$2:$D$7</c:f>
              <c:numCache>
                <c:formatCode>General</c:formatCode>
                <c:ptCount val="6"/>
                <c:pt idx="0">
                  <c:v>0.2</c:v>
                </c:pt>
                <c:pt idx="1">
                  <c:v>0.4</c:v>
                </c:pt>
                <c:pt idx="2">
                  <c:v>0.9</c:v>
                </c:pt>
                <c:pt idx="3">
                  <c:v>2.5</c:v>
                </c:pt>
                <c:pt idx="4">
                  <c:v>2.8</c:v>
                </c:pt>
              </c:numCache>
            </c:numRef>
          </c:val>
          <c:smooth val="0"/>
          <c:extLst>
            <c:ext xmlns:c16="http://schemas.microsoft.com/office/drawing/2014/chart" uri="{C3380CC4-5D6E-409C-BE32-E72D297353CC}">
              <c16:uniqueId val="{00000002-3B0F-4397-83C1-0321BC396791}"/>
            </c:ext>
          </c:extLst>
        </c:ser>
        <c:dLbls>
          <c:showLegendKey val="0"/>
          <c:showVal val="0"/>
          <c:showCatName val="0"/>
          <c:showSerName val="0"/>
          <c:showPercent val="0"/>
          <c:showBubbleSize val="0"/>
        </c:dLbls>
        <c:marker val="1"/>
        <c:smooth val="0"/>
        <c:axId val="46073344"/>
        <c:axId val="46075904"/>
      </c:lineChart>
      <c:catAx>
        <c:axId val="46073344"/>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File</a:t>
                </a:r>
                <a:r>
                  <a:rPr lang="en-IN" baseline="0"/>
                  <a:t> Size(kB)</a:t>
                </a:r>
                <a:endParaRPr lang="en-IN"/>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6075904"/>
        <c:crosses val="autoZero"/>
        <c:auto val="1"/>
        <c:lblAlgn val="ctr"/>
        <c:lblOffset val="100"/>
        <c:noMultiLvlLbl val="0"/>
      </c:catAx>
      <c:valAx>
        <c:axId val="46075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Time (Seconds) </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6073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Throughput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3"/>
                <c:pt idx="0">
                  <c:v>RSA</c:v>
                </c:pt>
                <c:pt idx="1">
                  <c:v>ElGamal</c:v>
                </c:pt>
                <c:pt idx="2">
                  <c:v>Paillier</c:v>
                </c:pt>
              </c:strCache>
            </c:strRef>
          </c:cat>
          <c:val>
            <c:numRef>
              <c:f>Sheet1!$B$2:$B$5</c:f>
              <c:numCache>
                <c:formatCode>General</c:formatCode>
                <c:ptCount val="4"/>
                <c:pt idx="0">
                  <c:v>0.01</c:v>
                </c:pt>
                <c:pt idx="1">
                  <c:v>0.11</c:v>
                </c:pt>
                <c:pt idx="2">
                  <c:v>8.0000000000000004E-4</c:v>
                </c:pt>
              </c:numCache>
            </c:numRef>
          </c:val>
          <c:smooth val="0"/>
          <c:extLst>
            <c:ext xmlns:c16="http://schemas.microsoft.com/office/drawing/2014/chart" uri="{C3380CC4-5D6E-409C-BE32-E72D297353CC}">
              <c16:uniqueId val="{00000000-6EE8-4197-844A-B67C8CC14544}"/>
            </c:ext>
          </c:extLst>
        </c:ser>
        <c:dLbls>
          <c:showLegendKey val="0"/>
          <c:showVal val="0"/>
          <c:showCatName val="0"/>
          <c:showSerName val="0"/>
          <c:showPercent val="0"/>
          <c:showBubbleSize val="0"/>
        </c:dLbls>
        <c:marker val="1"/>
        <c:smooth val="0"/>
        <c:axId val="106153472"/>
        <c:axId val="106582016"/>
      </c:lineChart>
      <c:catAx>
        <c:axId val="106153472"/>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Encryption</a:t>
                </a:r>
                <a:r>
                  <a:rPr lang="en-IN" baseline="0"/>
                  <a:t> algorithm</a:t>
                </a:r>
                <a:endParaRPr lang="en-IN"/>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06582016"/>
        <c:crosses val="autoZero"/>
        <c:auto val="1"/>
        <c:lblAlgn val="ctr"/>
        <c:lblOffset val="100"/>
        <c:noMultiLvlLbl val="0"/>
      </c:catAx>
      <c:valAx>
        <c:axId val="106582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Throughput</a:t>
                </a:r>
                <a:r>
                  <a:rPr lang="en-IN" baseline="0"/>
                  <a:t> (Megabyte/sec)</a:t>
                </a:r>
                <a:endParaRPr lang="en-IN"/>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06153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Throughput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3"/>
                <c:pt idx="0">
                  <c:v>RSA</c:v>
                </c:pt>
                <c:pt idx="1">
                  <c:v>ElGamal</c:v>
                </c:pt>
                <c:pt idx="2">
                  <c:v>Paillier</c:v>
                </c:pt>
              </c:strCache>
            </c:strRef>
          </c:cat>
          <c:val>
            <c:numRef>
              <c:f>Sheet1!$B$2:$B$5</c:f>
              <c:numCache>
                <c:formatCode>General</c:formatCode>
                <c:ptCount val="4"/>
                <c:pt idx="0">
                  <c:v>0.6</c:v>
                </c:pt>
                <c:pt idx="1">
                  <c:v>0.3</c:v>
                </c:pt>
                <c:pt idx="2">
                  <c:v>8.0000000000000004E-4</c:v>
                </c:pt>
              </c:numCache>
            </c:numRef>
          </c:val>
          <c:smooth val="0"/>
          <c:extLst>
            <c:ext xmlns:c16="http://schemas.microsoft.com/office/drawing/2014/chart" uri="{C3380CC4-5D6E-409C-BE32-E72D297353CC}">
              <c16:uniqueId val="{00000000-B276-4AE3-8187-7A0BEAB9629F}"/>
            </c:ext>
          </c:extLst>
        </c:ser>
        <c:dLbls>
          <c:showLegendKey val="0"/>
          <c:showVal val="0"/>
          <c:showCatName val="0"/>
          <c:showSerName val="0"/>
          <c:showPercent val="0"/>
          <c:showBubbleSize val="0"/>
        </c:dLbls>
        <c:marker val="1"/>
        <c:smooth val="0"/>
        <c:axId val="106615168"/>
        <c:axId val="106617472"/>
      </c:lineChart>
      <c:catAx>
        <c:axId val="106615168"/>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Encryption</a:t>
                </a:r>
                <a:r>
                  <a:rPr lang="en-IN" baseline="0"/>
                  <a:t> algorithm</a:t>
                </a:r>
                <a:endParaRPr lang="en-IN"/>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06617472"/>
        <c:crosses val="autoZero"/>
        <c:auto val="1"/>
        <c:lblAlgn val="ctr"/>
        <c:lblOffset val="100"/>
        <c:noMultiLvlLbl val="0"/>
      </c:catAx>
      <c:valAx>
        <c:axId val="106617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Throughput</a:t>
                </a:r>
                <a:r>
                  <a:rPr lang="en-IN" baseline="0"/>
                  <a:t> (Megabyte/sec)</a:t>
                </a:r>
                <a:endParaRPr lang="en-IN"/>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06615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212517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c634d91a3_0_1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4c634d91a3_0_1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c4b4511a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4c4b4511a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c4b4511a0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c4b4511a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c4b4511a0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c4b4511a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4c4b4511a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4c4b4511a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c4b4511a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4c4b4511a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c4b4511a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4c4b4511a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c512c249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c512c249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c512c249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c512c249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89b148bdb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89b148bdb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4c4b4511a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4c4b4511a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89b148bdb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89b148bdb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c634d91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4c634d91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c634d91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4c634d91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c634d91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4c634d91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446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c634d91a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4c634d91a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c634d91a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4c634d91a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c634d91a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4c634d91a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4c4b4511a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4c4b4511a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4c4b4511a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4c4b4511a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4c4b4511a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4c4b4511a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c4b4511a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c4b4511a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c4b4511a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c4b4511a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c4b4511a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c4b4511a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4c4b4511a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4c4b4511a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83125" y="791116"/>
            <a:ext cx="8520600" cy="1381200"/>
          </a:xfrm>
          <a:prstGeom prst="rect">
            <a:avLst/>
          </a:prstGeom>
        </p:spPr>
        <p:txBody>
          <a:bodyPr spcFirstLastPara="1" wrap="square" lIns="91425" tIns="91425" rIns="91425" bIns="91425" anchor="ctr" anchorCtr="0">
            <a:normAutofit fontScale="90000"/>
          </a:bodyPr>
          <a:lstStyle/>
          <a:p>
            <a:pPr marL="0" lvl="0" indent="0" algn="ctr" rtl="0">
              <a:lnSpc>
                <a:spcPct val="107000"/>
              </a:lnSpc>
              <a:spcBef>
                <a:spcPts val="1200"/>
              </a:spcBef>
              <a:spcAft>
                <a:spcPts val="0"/>
              </a:spcAft>
              <a:buClr>
                <a:schemeClr val="dk1"/>
              </a:buClr>
              <a:buSzPct val="42307"/>
              <a:buFont typeface="Arial"/>
              <a:buNone/>
            </a:pPr>
            <a:r>
              <a:rPr lang="en-GB" sz="2600" b="1" dirty="0"/>
              <a:t>An Advanced Energy Efficient Lightweight </a:t>
            </a:r>
            <a:r>
              <a:rPr lang="en-GB" sz="2600" b="1" dirty="0" err="1"/>
              <a:t>ElGamal</a:t>
            </a:r>
            <a:endParaRPr sz="2600" b="1" dirty="0"/>
          </a:p>
          <a:p>
            <a:pPr marL="0" lvl="0" indent="0" algn="ctr" rtl="0">
              <a:lnSpc>
                <a:spcPct val="115000"/>
              </a:lnSpc>
              <a:spcBef>
                <a:spcPts val="1200"/>
              </a:spcBef>
              <a:spcAft>
                <a:spcPts val="1200"/>
              </a:spcAft>
              <a:buNone/>
            </a:pPr>
            <a:r>
              <a:rPr lang="en-GB" sz="2600" b="1" dirty="0"/>
              <a:t>Cryptography Technique for IoT Device</a:t>
            </a:r>
            <a:endParaRPr sz="6000" dirty="0"/>
          </a:p>
        </p:txBody>
      </p:sp>
      <p:sp>
        <p:nvSpPr>
          <p:cNvPr id="86" name="Google Shape;86;p13"/>
          <p:cNvSpPr txBox="1">
            <a:spLocks noGrp="1"/>
          </p:cNvSpPr>
          <p:nvPr>
            <p:ph type="subTitle" idx="1"/>
          </p:nvPr>
        </p:nvSpPr>
        <p:spPr>
          <a:xfrm>
            <a:off x="2980472" y="2596363"/>
            <a:ext cx="2903100" cy="1386300"/>
          </a:xfrm>
          <a:prstGeom prst="rect">
            <a:avLst/>
          </a:prstGeom>
        </p:spPr>
        <p:txBody>
          <a:bodyPr spcFirstLastPara="1" wrap="square" lIns="91425" tIns="91425" rIns="91425" bIns="91425" anchor="ctr" anchorCtr="0">
            <a:normAutofit lnSpcReduction="10000"/>
          </a:bodyPr>
          <a:lstStyle/>
          <a:p>
            <a:pPr marL="0" lvl="0" indent="0" algn="ctr" rtl="0">
              <a:lnSpc>
                <a:spcPct val="115000"/>
              </a:lnSpc>
              <a:spcBef>
                <a:spcPts val="1200"/>
              </a:spcBef>
              <a:spcAft>
                <a:spcPts val="0"/>
              </a:spcAft>
              <a:buNone/>
            </a:pPr>
            <a:r>
              <a:rPr lang="en-GB" sz="1850" dirty="0">
                <a:solidFill>
                  <a:srgbClr val="FFFFFF"/>
                </a:solidFill>
              </a:rPr>
              <a:t>Presented By:</a:t>
            </a:r>
            <a:endParaRPr sz="1850" dirty="0">
              <a:solidFill>
                <a:srgbClr val="FFFFFF"/>
              </a:solidFill>
            </a:endParaRPr>
          </a:p>
          <a:p>
            <a:pPr marL="0" lvl="0" indent="0" algn="ctr" rtl="0">
              <a:lnSpc>
                <a:spcPct val="115000"/>
              </a:lnSpc>
              <a:spcBef>
                <a:spcPts val="1200"/>
              </a:spcBef>
              <a:spcAft>
                <a:spcPts val="0"/>
              </a:spcAft>
              <a:buNone/>
            </a:pPr>
            <a:r>
              <a:rPr lang="en-US" sz="1800" dirty="0" err="1">
                <a:solidFill>
                  <a:schemeClr val="bg1"/>
                </a:solidFill>
                <a:effectLst/>
                <a:latin typeface="Times New Roman" panose="02020603050405020304" pitchFamily="18" charset="0"/>
                <a:ea typeface="Times New Roman" panose="02020603050405020304" pitchFamily="18" charset="0"/>
              </a:rPr>
              <a:t>Regulapati</a:t>
            </a:r>
            <a:r>
              <a:rPr lang="en-US" sz="1800" dirty="0">
                <a:solidFill>
                  <a:schemeClr val="bg1"/>
                </a:solidFill>
                <a:effectLst/>
                <a:latin typeface="Times New Roman" panose="02020603050405020304" pitchFamily="18" charset="0"/>
                <a:ea typeface="Times New Roman" panose="02020603050405020304" pitchFamily="18" charset="0"/>
              </a:rPr>
              <a:t> Amulya and</a:t>
            </a:r>
            <a:r>
              <a:rPr lang="en-US" sz="1800" baseline="30000"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Navina</a:t>
            </a:r>
            <a:r>
              <a:rPr lang="en-US" sz="1800" dirty="0">
                <a:solidFill>
                  <a:schemeClr val="bg1"/>
                </a:solidFill>
                <a:effectLst/>
                <a:latin typeface="Times New Roman" panose="02020603050405020304" pitchFamily="18" charset="0"/>
                <a:ea typeface="Times New Roman" panose="02020603050405020304" pitchFamily="18" charset="0"/>
              </a:rPr>
              <a:t> K.</a:t>
            </a:r>
            <a:endParaRPr sz="3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Literature Survey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18"/>
          <p:cNvGraphicFramePr/>
          <p:nvPr>
            <p:extLst>
              <p:ext uri="{D42A27DB-BD31-4B8C-83A1-F6EECF244321}">
                <p14:modId xmlns:p14="http://schemas.microsoft.com/office/powerpoint/2010/main" val="1011965786"/>
              </p:ext>
            </p:extLst>
          </p:nvPr>
        </p:nvGraphicFramePr>
        <p:xfrm>
          <a:off x="120875" y="161140"/>
          <a:ext cx="8888825" cy="4579450"/>
        </p:xfrm>
        <a:graphic>
          <a:graphicData uri="http://schemas.openxmlformats.org/drawingml/2006/table">
            <a:tbl>
              <a:tblPr>
                <a:noFill/>
                <a:tableStyleId>{07A91916-7601-42DC-9AD7-CE436C5B7AC8}</a:tableStyleId>
              </a:tblPr>
              <a:tblGrid>
                <a:gridCol w="731225">
                  <a:extLst>
                    <a:ext uri="{9D8B030D-6E8A-4147-A177-3AD203B41FA5}">
                      <a16:colId xmlns:a16="http://schemas.microsoft.com/office/drawing/2014/main" val="20000"/>
                    </a:ext>
                  </a:extLst>
                </a:gridCol>
                <a:gridCol w="1081850">
                  <a:extLst>
                    <a:ext uri="{9D8B030D-6E8A-4147-A177-3AD203B41FA5}">
                      <a16:colId xmlns:a16="http://schemas.microsoft.com/office/drawing/2014/main" val="20001"/>
                    </a:ext>
                  </a:extLst>
                </a:gridCol>
                <a:gridCol w="691725">
                  <a:extLst>
                    <a:ext uri="{9D8B030D-6E8A-4147-A177-3AD203B41FA5}">
                      <a16:colId xmlns:a16="http://schemas.microsoft.com/office/drawing/2014/main" val="20002"/>
                    </a:ext>
                  </a:extLst>
                </a:gridCol>
                <a:gridCol w="1153250">
                  <a:extLst>
                    <a:ext uri="{9D8B030D-6E8A-4147-A177-3AD203B41FA5}">
                      <a16:colId xmlns:a16="http://schemas.microsoft.com/office/drawing/2014/main" val="20003"/>
                    </a:ext>
                  </a:extLst>
                </a:gridCol>
                <a:gridCol w="5230775">
                  <a:extLst>
                    <a:ext uri="{9D8B030D-6E8A-4147-A177-3AD203B41FA5}">
                      <a16:colId xmlns:a16="http://schemas.microsoft.com/office/drawing/2014/main" val="20004"/>
                    </a:ext>
                  </a:extLst>
                </a:gridCol>
              </a:tblGrid>
              <a:tr h="752000">
                <a:tc>
                  <a:txBody>
                    <a:bodyPr/>
                    <a:lstStyle/>
                    <a:p>
                      <a:pPr marL="0" lvl="0" indent="0" algn="ctr" rtl="0">
                        <a:spcBef>
                          <a:spcPts val="0"/>
                        </a:spcBef>
                        <a:spcAft>
                          <a:spcPts val="0"/>
                        </a:spcAft>
                        <a:buNone/>
                      </a:pPr>
                      <a:r>
                        <a:rPr lang="en-GB" sz="1500" b="1" dirty="0">
                          <a:highlight>
                            <a:srgbClr val="FFFFFF"/>
                          </a:highlight>
                          <a:latin typeface="Times New Roman"/>
                          <a:ea typeface="Times New Roman"/>
                          <a:cs typeface="Times New Roman"/>
                          <a:sym typeface="Times New Roman"/>
                        </a:rPr>
                        <a:t>S.</a:t>
                      </a:r>
                      <a:endParaRPr sz="1500" b="1" dirty="0">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r>
                        <a:rPr lang="en-GB" sz="1500" b="1" dirty="0">
                          <a:highlight>
                            <a:srgbClr val="FFFFFF"/>
                          </a:highlight>
                          <a:latin typeface="Times New Roman"/>
                          <a:ea typeface="Times New Roman"/>
                          <a:cs typeface="Times New Roman"/>
                          <a:sym typeface="Times New Roman"/>
                        </a:rPr>
                        <a:t>NO.</a:t>
                      </a:r>
                      <a:endParaRPr sz="1500" b="1" dirty="0">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500" b="1">
                          <a:highlight>
                            <a:srgbClr val="FFFFFF"/>
                          </a:highlight>
                          <a:latin typeface="Times New Roman"/>
                          <a:ea typeface="Times New Roman"/>
                          <a:cs typeface="Times New Roman"/>
                          <a:sym typeface="Times New Roman"/>
                        </a:rPr>
                        <a:t>Name of the paper </a:t>
                      </a:r>
                      <a:endParaRPr sz="1500" b="1">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b="1">
                          <a:highlight>
                            <a:srgbClr val="FFFFFF"/>
                          </a:highlight>
                          <a:latin typeface="Times New Roman"/>
                          <a:ea typeface="Times New Roman"/>
                          <a:cs typeface="Times New Roman"/>
                          <a:sym typeface="Times New Roman"/>
                        </a:rPr>
                        <a:t>Year</a:t>
                      </a:r>
                      <a:endParaRPr sz="1500" b="1">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b="1">
                          <a:highlight>
                            <a:srgbClr val="FFFFFF"/>
                          </a:highlight>
                          <a:latin typeface="Times New Roman"/>
                          <a:ea typeface="Times New Roman"/>
                          <a:cs typeface="Times New Roman"/>
                          <a:sym typeface="Times New Roman"/>
                        </a:rPr>
                        <a:t>Author </a:t>
                      </a:r>
                      <a:endParaRPr sz="1500" b="1">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500" b="1" dirty="0" err="1">
                          <a:highlight>
                            <a:srgbClr val="FFFFFF"/>
                          </a:highlight>
                          <a:latin typeface="Times New Roman"/>
                          <a:ea typeface="Times New Roman"/>
                          <a:cs typeface="Times New Roman"/>
                          <a:sym typeface="Times New Roman"/>
                        </a:rPr>
                        <a:t>Keypoints</a:t>
                      </a:r>
                      <a:endParaRPr sz="1500" b="1" dirty="0">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27450">
                <a:tc>
                  <a:txBody>
                    <a:bodyPr/>
                    <a:lstStyle/>
                    <a:p>
                      <a:pPr marL="0" lvl="0" indent="0" algn="ctr" rtl="0">
                        <a:spcBef>
                          <a:spcPts val="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1</a:t>
                      </a: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dirty="0">
                          <a:solidFill>
                            <a:srgbClr val="000000"/>
                          </a:solidFill>
                          <a:highlight>
                            <a:srgbClr val="FFFFFF"/>
                          </a:highlight>
                          <a:latin typeface="Times New Roman"/>
                          <a:ea typeface="Times New Roman"/>
                          <a:cs typeface="Times New Roman"/>
                          <a:sym typeface="Times New Roman"/>
                        </a:rPr>
                        <a:t>Efficient power distribution model for </a:t>
                      </a:r>
                      <a:r>
                        <a:rPr lang="en-GB" sz="1500" dirty="0" err="1">
                          <a:solidFill>
                            <a:srgbClr val="000000"/>
                          </a:solidFill>
                          <a:highlight>
                            <a:srgbClr val="FFFFFF"/>
                          </a:highlight>
                          <a:latin typeface="Times New Roman"/>
                          <a:ea typeface="Times New Roman"/>
                          <a:cs typeface="Times New Roman"/>
                          <a:sym typeface="Times New Roman"/>
                        </a:rPr>
                        <a:t>iot</a:t>
                      </a:r>
                      <a:r>
                        <a:rPr lang="en-GB" sz="1500" dirty="0">
                          <a:solidFill>
                            <a:srgbClr val="000000"/>
                          </a:solidFill>
                          <a:highlight>
                            <a:srgbClr val="FFFFFF"/>
                          </a:highlight>
                          <a:latin typeface="Times New Roman"/>
                          <a:ea typeface="Times New Roman"/>
                          <a:cs typeface="Times New Roman"/>
                          <a:sym typeface="Times New Roman"/>
                        </a:rPr>
                        <a:t> nodes driven by energy harvested from low power absent RF signal</a:t>
                      </a: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2019</a:t>
                      </a: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P prakasam, T R Suresh kumar, T velmurugan</a:t>
                      </a: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paper proposes a power dissemination strategy based on NASH bargaining arrangements.</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goal of the strategy is to efficiently utilize nodes with the least accessibility.</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paper examines available antenna technologies and suggests an optimal design to maximize energy extraction from low-power RF signals.</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strategy aims to enable battery-powered sensor nodes to achieve various design objectives, including lifespan, cost-effectiveness, power sensing capabilities, transmission coverage, and consistency.</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proposed technique is compared and validated against other reported methods.</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It is found that the proposed NASH bargaining strategy significantly improves energy efficiency, network lifetime, and throughput rate.</a:t>
                      </a: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aphicFrame>
        <p:nvGraphicFramePr>
          <p:cNvPr id="122" name="Google Shape;122;p19"/>
          <p:cNvGraphicFramePr/>
          <p:nvPr>
            <p:extLst>
              <p:ext uri="{D42A27DB-BD31-4B8C-83A1-F6EECF244321}">
                <p14:modId xmlns:p14="http://schemas.microsoft.com/office/powerpoint/2010/main" val="2605825775"/>
              </p:ext>
            </p:extLst>
          </p:nvPr>
        </p:nvGraphicFramePr>
        <p:xfrm>
          <a:off x="141000" y="14535"/>
          <a:ext cx="8727675" cy="4954629"/>
        </p:xfrm>
        <a:graphic>
          <a:graphicData uri="http://schemas.openxmlformats.org/drawingml/2006/table">
            <a:tbl>
              <a:tblPr>
                <a:noFill/>
                <a:tableStyleId>{07A91916-7601-42DC-9AD7-CE436C5B7AC8}</a:tableStyleId>
              </a:tblPr>
              <a:tblGrid>
                <a:gridCol w="813300">
                  <a:extLst>
                    <a:ext uri="{9D8B030D-6E8A-4147-A177-3AD203B41FA5}">
                      <a16:colId xmlns:a16="http://schemas.microsoft.com/office/drawing/2014/main" val="20000"/>
                    </a:ext>
                  </a:extLst>
                </a:gridCol>
                <a:gridCol w="1237675">
                  <a:extLst>
                    <a:ext uri="{9D8B030D-6E8A-4147-A177-3AD203B41FA5}">
                      <a16:colId xmlns:a16="http://schemas.microsoft.com/office/drawing/2014/main" val="20001"/>
                    </a:ext>
                  </a:extLst>
                </a:gridCol>
                <a:gridCol w="788425">
                  <a:extLst>
                    <a:ext uri="{9D8B030D-6E8A-4147-A177-3AD203B41FA5}">
                      <a16:colId xmlns:a16="http://schemas.microsoft.com/office/drawing/2014/main" val="20002"/>
                    </a:ext>
                  </a:extLst>
                </a:gridCol>
                <a:gridCol w="1152000">
                  <a:extLst>
                    <a:ext uri="{9D8B030D-6E8A-4147-A177-3AD203B41FA5}">
                      <a16:colId xmlns:a16="http://schemas.microsoft.com/office/drawing/2014/main" val="20003"/>
                    </a:ext>
                  </a:extLst>
                </a:gridCol>
                <a:gridCol w="4736275">
                  <a:extLst>
                    <a:ext uri="{9D8B030D-6E8A-4147-A177-3AD203B41FA5}">
                      <a16:colId xmlns:a16="http://schemas.microsoft.com/office/drawing/2014/main" val="20004"/>
                    </a:ext>
                  </a:extLst>
                </a:gridCol>
              </a:tblGrid>
              <a:tr h="2450875">
                <a:tc>
                  <a:txBody>
                    <a:bodyPr/>
                    <a:lstStyle/>
                    <a:p>
                      <a:pPr marL="0" lvl="0" indent="0" algn="ctr" rtl="0">
                        <a:spcBef>
                          <a:spcPts val="0"/>
                        </a:spcBef>
                        <a:spcAft>
                          <a:spcPts val="0"/>
                        </a:spcAft>
                        <a:buNone/>
                      </a:pPr>
                      <a:r>
                        <a:rPr lang="en-GB" sz="1500" dirty="0">
                          <a:solidFill>
                            <a:srgbClr val="000000"/>
                          </a:solidFill>
                          <a:highlight>
                            <a:srgbClr val="FFFFFF"/>
                          </a:highlight>
                          <a:latin typeface="Times New Roman"/>
                          <a:ea typeface="Times New Roman"/>
                          <a:cs typeface="Times New Roman"/>
                          <a:sym typeface="Times New Roman"/>
                        </a:rPr>
                        <a:t>2</a:t>
                      </a: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Lightweight Cryptography for Internet of Insecure Things: A Survey</a:t>
                      </a: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2019</a:t>
                      </a: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GB" sz="1500">
                          <a:solidFill>
                            <a:srgbClr val="000000"/>
                          </a:solidFill>
                          <a:highlight>
                            <a:srgbClr val="FFFFFF"/>
                          </a:highlight>
                          <a:latin typeface="Times New Roman"/>
                          <a:ea typeface="Times New Roman"/>
                          <a:cs typeface="Times New Roman"/>
                          <a:sym typeface="Times New Roman"/>
                        </a:rPr>
                        <a:t>Indira Kalyan Dutta,</a:t>
                      </a:r>
                      <a:endParaRPr sz="1500">
                        <a:solidFill>
                          <a:srgbClr val="000000"/>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Clr>
                          <a:srgbClr val="000000"/>
                        </a:buClr>
                        <a:buSzPts val="1100"/>
                        <a:buFont typeface="Arial"/>
                        <a:buNone/>
                      </a:pPr>
                      <a:r>
                        <a:rPr lang="en-GB" sz="1500">
                          <a:solidFill>
                            <a:srgbClr val="000000"/>
                          </a:solidFill>
                          <a:highlight>
                            <a:srgbClr val="FFFFFF"/>
                          </a:highlight>
                          <a:latin typeface="Times New Roman"/>
                          <a:ea typeface="Times New Roman"/>
                          <a:cs typeface="Times New Roman"/>
                          <a:sym typeface="Times New Roman"/>
                        </a:rPr>
                        <a:t>Bhaskar Ghosh,</a:t>
                      </a:r>
                      <a:endParaRPr sz="1500">
                        <a:solidFill>
                          <a:srgbClr val="000000"/>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Clr>
                          <a:srgbClr val="000000"/>
                        </a:buClr>
                        <a:buSzPts val="1100"/>
                        <a:buFont typeface="Arial"/>
                        <a:buNone/>
                      </a:pPr>
                      <a:r>
                        <a:rPr lang="en-GB" sz="1500">
                          <a:solidFill>
                            <a:srgbClr val="000000"/>
                          </a:solidFill>
                          <a:highlight>
                            <a:srgbClr val="FFFFFF"/>
                          </a:highlight>
                          <a:latin typeface="Times New Roman"/>
                          <a:ea typeface="Times New Roman"/>
                          <a:cs typeface="Times New Roman"/>
                          <a:sym typeface="Times New Roman"/>
                        </a:rPr>
                        <a:t>Magdy Bayoumi</a:t>
                      </a: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study focuses on lightweight cryptographic methods for the Internet of Things (</a:t>
                      </a:r>
                      <a:r>
                        <a:rPr lang="en-IN" sz="1500" dirty="0" err="1">
                          <a:solidFill>
                            <a:srgbClr val="000000"/>
                          </a:solidFill>
                          <a:highlight>
                            <a:srgbClr val="FFFFFF"/>
                          </a:highlight>
                          <a:latin typeface="Times New Roman"/>
                          <a:ea typeface="Times New Roman"/>
                          <a:cs typeface="Times New Roman"/>
                          <a:sym typeface="Times New Roman"/>
                        </a:rPr>
                        <a:t>IoT</a:t>
                      </a:r>
                      <a:r>
                        <a:rPr lang="en-IN" sz="1500" dirty="0">
                          <a:solidFill>
                            <a:srgbClr val="000000"/>
                          </a:solidFill>
                          <a:highlight>
                            <a:srgbClr val="FFFFFF"/>
                          </a:highlight>
                          <a:latin typeface="Times New Roman"/>
                          <a:ea typeface="Times New Roman"/>
                          <a:cs typeface="Times New Roman"/>
                          <a:sym typeface="Times New Roman"/>
                        </a:rPr>
                        <a:t>).</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It covers a broad spectrum of security measures, including lightweight cryptographic techniques and a comparison of various block cipher variants.</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study includes an evaluation of the Advanced Encryption Standard (AES), which is widely recognized and extensively researched.</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comparison involves contemporary techniques of design, the Mix-Column/S-box modification strategy, and an assessment of </a:t>
                      </a:r>
                      <a:r>
                        <a:rPr lang="en-IN" sz="1500" dirty="0" err="1">
                          <a:solidFill>
                            <a:srgbClr val="000000"/>
                          </a:solidFill>
                          <a:highlight>
                            <a:srgbClr val="FFFFFF"/>
                          </a:highlight>
                          <a:latin typeface="Times New Roman"/>
                          <a:ea typeface="Times New Roman"/>
                          <a:cs typeface="Times New Roman"/>
                          <a:sym typeface="Times New Roman"/>
                        </a:rPr>
                        <a:t>IoT</a:t>
                      </a:r>
                      <a:r>
                        <a:rPr lang="en-IN" sz="1500" dirty="0">
                          <a:solidFill>
                            <a:srgbClr val="000000"/>
                          </a:solidFill>
                          <a:highlight>
                            <a:srgbClr val="FFFFFF"/>
                          </a:highlight>
                          <a:latin typeface="Times New Roman"/>
                          <a:ea typeface="Times New Roman"/>
                          <a:cs typeface="Times New Roman"/>
                          <a:sym typeface="Times New Roman"/>
                        </a:rPr>
                        <a:t> security threats.</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study concludes that lightweight AES is effective security solution for resource-constrained </a:t>
                      </a:r>
                      <a:r>
                        <a:rPr lang="en-IN" sz="1500" dirty="0" err="1">
                          <a:solidFill>
                            <a:srgbClr val="000000"/>
                          </a:solidFill>
                          <a:highlight>
                            <a:srgbClr val="FFFFFF"/>
                          </a:highlight>
                          <a:latin typeface="Times New Roman"/>
                          <a:ea typeface="Times New Roman"/>
                          <a:cs typeface="Times New Roman"/>
                          <a:sym typeface="Times New Roman"/>
                        </a:rPr>
                        <a:t>IoT</a:t>
                      </a:r>
                      <a:r>
                        <a:rPr lang="en-IN" sz="1500" dirty="0">
                          <a:solidFill>
                            <a:srgbClr val="000000"/>
                          </a:solidFill>
                          <a:highlight>
                            <a:srgbClr val="FFFFFF"/>
                          </a:highlight>
                          <a:latin typeface="Times New Roman"/>
                          <a:ea typeface="Times New Roman"/>
                          <a:cs typeface="Times New Roman"/>
                          <a:sym typeface="Times New Roman"/>
                        </a:rPr>
                        <a:t> devices.</a:t>
                      </a: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855829">
                <a:tc>
                  <a:txBody>
                    <a:bodyPr/>
                    <a:lstStyle/>
                    <a:p>
                      <a:pPr marL="0" lvl="0" indent="0" algn="ctr" rtl="0">
                        <a:spcBef>
                          <a:spcPts val="0"/>
                        </a:spcBef>
                        <a:spcAft>
                          <a:spcPts val="0"/>
                        </a:spcAft>
                        <a:buNone/>
                      </a:pPr>
                      <a:r>
                        <a:rPr lang="en-GB" sz="1500" dirty="0">
                          <a:highlight>
                            <a:srgbClr val="FFFFFF"/>
                          </a:highlight>
                          <a:latin typeface="Times New Roman"/>
                          <a:ea typeface="Times New Roman"/>
                          <a:cs typeface="Times New Roman"/>
                          <a:sym typeface="Times New Roman"/>
                        </a:rPr>
                        <a:t>3</a:t>
                      </a: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A review on lightweight cryptography for Internet-of-Things based applications</a:t>
                      </a: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dirty="0">
                          <a:highlight>
                            <a:srgbClr val="FFFFFF"/>
                          </a:highlight>
                          <a:latin typeface="Times New Roman"/>
                          <a:ea typeface="Times New Roman"/>
                          <a:cs typeface="Times New Roman"/>
                          <a:sym typeface="Times New Roman"/>
                        </a:rPr>
                        <a:t>2021</a:t>
                      </a: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Rao, Vidya, and K. V. Prema</a:t>
                      </a:r>
                      <a:endParaRPr sz="1500" dirty="0">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panose="02020603050405020304" pitchFamily="18" charset="0"/>
                          <a:ea typeface="Times New Roman"/>
                          <a:cs typeface="Times New Roman" panose="02020603050405020304" pitchFamily="18" charset="0"/>
                          <a:sym typeface="Times New Roman"/>
                        </a:rPr>
                        <a:t>The study highlights significant security concerns related to certain protocols.</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panose="02020603050405020304" pitchFamily="18" charset="0"/>
                          <a:ea typeface="Times New Roman"/>
                          <a:cs typeface="Times New Roman" panose="02020603050405020304" pitchFamily="18" charset="0"/>
                          <a:sym typeface="Times New Roman"/>
                        </a:rPr>
                        <a:t>These concerns revolve around the need for low computation requirements and resistance to various types of attacks, including man-in-the-middle, replay attacks, denial of service attacks, forgery, and chosen-</a:t>
                      </a:r>
                      <a:r>
                        <a:rPr lang="en-IN" sz="1500" dirty="0" err="1">
                          <a:solidFill>
                            <a:srgbClr val="000000"/>
                          </a:solidFill>
                          <a:highlight>
                            <a:srgbClr val="FFFFFF"/>
                          </a:highlight>
                          <a:latin typeface="Times New Roman" panose="02020603050405020304" pitchFamily="18" charset="0"/>
                          <a:ea typeface="Times New Roman"/>
                          <a:cs typeface="Times New Roman" panose="02020603050405020304" pitchFamily="18" charset="0"/>
                          <a:sym typeface="Times New Roman"/>
                        </a:rPr>
                        <a:t>ciphertext</a:t>
                      </a:r>
                      <a:r>
                        <a:rPr lang="en-IN" sz="1500" dirty="0">
                          <a:solidFill>
                            <a:srgbClr val="000000"/>
                          </a:solidFill>
                          <a:highlight>
                            <a:srgbClr val="FFFFFF"/>
                          </a:highlight>
                          <a:latin typeface="Times New Roman" panose="02020603050405020304" pitchFamily="18" charset="0"/>
                          <a:ea typeface="Times New Roman"/>
                          <a:cs typeface="Times New Roman" panose="02020603050405020304" pitchFamily="18" charset="0"/>
                          <a:sym typeface="Times New Roman"/>
                        </a:rPr>
                        <a:t> attacks.</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7" name="Google Shape;127;p20"/>
          <p:cNvGraphicFramePr/>
          <p:nvPr>
            <p:extLst>
              <p:ext uri="{D42A27DB-BD31-4B8C-83A1-F6EECF244321}">
                <p14:modId xmlns:p14="http://schemas.microsoft.com/office/powerpoint/2010/main" val="3523153358"/>
              </p:ext>
            </p:extLst>
          </p:nvPr>
        </p:nvGraphicFramePr>
        <p:xfrm>
          <a:off x="80575" y="127565"/>
          <a:ext cx="8935833" cy="4826000"/>
        </p:xfrm>
        <a:graphic>
          <a:graphicData uri="http://schemas.openxmlformats.org/drawingml/2006/table">
            <a:tbl>
              <a:tblPr>
                <a:noFill/>
                <a:tableStyleId>{07A91916-7601-42DC-9AD7-CE436C5B7AC8}</a:tableStyleId>
              </a:tblPr>
              <a:tblGrid>
                <a:gridCol w="609300">
                  <a:extLst>
                    <a:ext uri="{9D8B030D-6E8A-4147-A177-3AD203B41FA5}">
                      <a16:colId xmlns:a16="http://schemas.microsoft.com/office/drawing/2014/main" val="20000"/>
                    </a:ext>
                  </a:extLst>
                </a:gridCol>
                <a:gridCol w="1966483">
                  <a:extLst>
                    <a:ext uri="{9D8B030D-6E8A-4147-A177-3AD203B41FA5}">
                      <a16:colId xmlns:a16="http://schemas.microsoft.com/office/drawing/2014/main" val="20001"/>
                    </a:ext>
                  </a:extLst>
                </a:gridCol>
                <a:gridCol w="607994">
                  <a:extLst>
                    <a:ext uri="{9D8B030D-6E8A-4147-A177-3AD203B41FA5}">
                      <a16:colId xmlns:a16="http://schemas.microsoft.com/office/drawing/2014/main" val="20002"/>
                    </a:ext>
                  </a:extLst>
                </a:gridCol>
                <a:gridCol w="1410131">
                  <a:extLst>
                    <a:ext uri="{9D8B030D-6E8A-4147-A177-3AD203B41FA5}">
                      <a16:colId xmlns:a16="http://schemas.microsoft.com/office/drawing/2014/main" val="20003"/>
                    </a:ext>
                  </a:extLst>
                </a:gridCol>
                <a:gridCol w="4341925">
                  <a:extLst>
                    <a:ext uri="{9D8B030D-6E8A-4147-A177-3AD203B41FA5}">
                      <a16:colId xmlns:a16="http://schemas.microsoft.com/office/drawing/2014/main" val="20004"/>
                    </a:ext>
                  </a:extLst>
                </a:gridCol>
              </a:tblGrid>
              <a:tr h="2041275">
                <a:tc>
                  <a:txBody>
                    <a:bodyPr/>
                    <a:lstStyle/>
                    <a:p>
                      <a:pPr marL="0" lvl="0" indent="0" algn="ctr" rtl="0">
                        <a:spcBef>
                          <a:spcPts val="0"/>
                        </a:spcBef>
                        <a:spcAft>
                          <a:spcPts val="0"/>
                        </a:spcAft>
                        <a:buNone/>
                      </a:pPr>
                      <a:r>
                        <a:rPr lang="en-GB" sz="1500" dirty="0">
                          <a:highlight>
                            <a:srgbClr val="FFFFFF"/>
                          </a:highlight>
                          <a:latin typeface="Times New Roman"/>
                          <a:ea typeface="Times New Roman"/>
                          <a:cs typeface="Times New Roman"/>
                          <a:sym typeface="Times New Roman"/>
                        </a:rPr>
                        <a:t>4</a:t>
                      </a: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Lightweight Cryptography Algorithms for Internet</a:t>
                      </a:r>
                      <a:endParaRPr sz="1500">
                        <a:solidFill>
                          <a:srgbClr val="000000"/>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of Things enabled Networks: An Overview</a:t>
                      </a: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2021</a:t>
                      </a: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L.Mary Shamala, Dr.G.Zayarz, Dr.K.Vivekanandan, Dr.V.Vijayalakshmi</a:t>
                      </a: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paper discusses security risks and requirements associated with </a:t>
                      </a:r>
                      <a:r>
                        <a:rPr lang="en-IN" sz="1500" dirty="0" err="1">
                          <a:solidFill>
                            <a:srgbClr val="000000"/>
                          </a:solidFill>
                          <a:highlight>
                            <a:srgbClr val="FFFFFF"/>
                          </a:highlight>
                          <a:latin typeface="Times New Roman"/>
                          <a:ea typeface="Times New Roman"/>
                          <a:cs typeface="Times New Roman"/>
                          <a:sym typeface="Times New Roman"/>
                        </a:rPr>
                        <a:t>IoT</a:t>
                      </a:r>
                      <a:r>
                        <a:rPr lang="en-IN" sz="1500" dirty="0">
                          <a:solidFill>
                            <a:srgbClr val="000000"/>
                          </a:solidFill>
                          <a:highlight>
                            <a:srgbClr val="FFFFFF"/>
                          </a:highlight>
                          <a:latin typeface="Times New Roman"/>
                          <a:ea typeface="Times New Roman"/>
                          <a:cs typeface="Times New Roman"/>
                          <a:sym typeface="Times New Roman"/>
                        </a:rPr>
                        <a:t> (Internet of Things) cryptography.</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It explores the challenges and issues faced in securing </a:t>
                      </a:r>
                      <a:r>
                        <a:rPr lang="en-IN" sz="1500" dirty="0" err="1">
                          <a:solidFill>
                            <a:srgbClr val="000000"/>
                          </a:solidFill>
                          <a:highlight>
                            <a:srgbClr val="FFFFFF"/>
                          </a:highlight>
                          <a:latin typeface="Times New Roman"/>
                          <a:ea typeface="Times New Roman"/>
                          <a:cs typeface="Times New Roman"/>
                          <a:sym typeface="Times New Roman"/>
                        </a:rPr>
                        <a:t>IoT</a:t>
                      </a:r>
                      <a:r>
                        <a:rPr lang="en-IN" sz="1500" dirty="0">
                          <a:solidFill>
                            <a:srgbClr val="000000"/>
                          </a:solidFill>
                          <a:highlight>
                            <a:srgbClr val="FFFFFF"/>
                          </a:highlight>
                          <a:latin typeface="Times New Roman"/>
                          <a:ea typeface="Times New Roman"/>
                          <a:cs typeface="Times New Roman"/>
                          <a:sym typeface="Times New Roman"/>
                        </a:rPr>
                        <a:t> devices and systems.</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paper includes a comparison of existing </a:t>
                      </a:r>
                      <a:r>
                        <a:rPr lang="en-IN" sz="1500" dirty="0" err="1">
                          <a:solidFill>
                            <a:srgbClr val="000000"/>
                          </a:solidFill>
                          <a:highlight>
                            <a:srgbClr val="FFFFFF"/>
                          </a:highlight>
                          <a:latin typeface="Times New Roman"/>
                          <a:ea typeface="Times New Roman"/>
                          <a:cs typeface="Times New Roman"/>
                          <a:sym typeface="Times New Roman"/>
                        </a:rPr>
                        <a:t>IoT</a:t>
                      </a:r>
                      <a:r>
                        <a:rPr lang="en-IN" sz="1500" dirty="0">
                          <a:solidFill>
                            <a:srgbClr val="000000"/>
                          </a:solidFill>
                          <a:highlight>
                            <a:srgbClr val="FFFFFF"/>
                          </a:highlight>
                          <a:latin typeface="Times New Roman"/>
                          <a:ea typeface="Times New Roman"/>
                          <a:cs typeface="Times New Roman"/>
                          <a:sym typeface="Times New Roman"/>
                        </a:rPr>
                        <a:t> security solutions to address these challenges.</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study aims to provide insights into the evolving technology and trends in </a:t>
                      </a:r>
                      <a:r>
                        <a:rPr lang="en-IN" sz="1500" dirty="0" err="1">
                          <a:solidFill>
                            <a:srgbClr val="000000"/>
                          </a:solidFill>
                          <a:highlight>
                            <a:srgbClr val="FFFFFF"/>
                          </a:highlight>
                          <a:latin typeface="Times New Roman"/>
                          <a:ea typeface="Times New Roman"/>
                          <a:cs typeface="Times New Roman"/>
                          <a:sym typeface="Times New Roman"/>
                        </a:rPr>
                        <a:t>IoT</a:t>
                      </a:r>
                      <a:r>
                        <a:rPr lang="en-IN" sz="1500" dirty="0">
                          <a:solidFill>
                            <a:srgbClr val="000000"/>
                          </a:solidFill>
                          <a:highlight>
                            <a:srgbClr val="FFFFFF"/>
                          </a:highlight>
                          <a:latin typeface="Times New Roman"/>
                          <a:ea typeface="Times New Roman"/>
                          <a:cs typeface="Times New Roman"/>
                          <a:sym typeface="Times New Roman"/>
                        </a:rPr>
                        <a:t> security.</a:t>
                      </a: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866675">
                <a:tc>
                  <a:txBody>
                    <a:bodyPr/>
                    <a:lstStyle/>
                    <a:p>
                      <a:pPr marL="0" lvl="0" indent="0" algn="ctr" rtl="0">
                        <a:spcBef>
                          <a:spcPts val="0"/>
                        </a:spcBef>
                        <a:spcAft>
                          <a:spcPts val="0"/>
                        </a:spcAft>
                        <a:buNone/>
                      </a:pPr>
                      <a:r>
                        <a:rPr lang="en-GB" sz="1500">
                          <a:highlight>
                            <a:srgbClr val="FFFFFF"/>
                          </a:highlight>
                          <a:latin typeface="Times New Roman"/>
                          <a:ea typeface="Times New Roman"/>
                          <a:cs typeface="Times New Roman"/>
                          <a:sym typeface="Times New Roman"/>
                        </a:rPr>
                        <a:t>5</a:t>
                      </a: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dirty="0">
                          <a:solidFill>
                            <a:srgbClr val="000000"/>
                          </a:solidFill>
                          <a:highlight>
                            <a:srgbClr val="FFFFFF"/>
                          </a:highlight>
                          <a:latin typeface="Times New Roman"/>
                          <a:ea typeface="Times New Roman"/>
                          <a:cs typeface="Times New Roman"/>
                          <a:sym typeface="Times New Roman"/>
                        </a:rPr>
                        <a:t>Next Generation Lightweight Cryptography for Smart </a:t>
                      </a:r>
                      <a:r>
                        <a:rPr lang="en-GB" sz="1500" dirty="0" err="1">
                          <a:solidFill>
                            <a:srgbClr val="000000"/>
                          </a:solidFill>
                          <a:highlight>
                            <a:srgbClr val="FFFFFF"/>
                          </a:highlight>
                          <a:latin typeface="Times New Roman"/>
                          <a:ea typeface="Times New Roman"/>
                          <a:cs typeface="Times New Roman"/>
                          <a:sym typeface="Times New Roman"/>
                        </a:rPr>
                        <a:t>IoT</a:t>
                      </a:r>
                      <a:r>
                        <a:rPr lang="en-GB" sz="1500" dirty="0">
                          <a:solidFill>
                            <a:srgbClr val="000000"/>
                          </a:solidFill>
                          <a:highlight>
                            <a:srgbClr val="FFFFFF"/>
                          </a:highlight>
                          <a:latin typeface="Times New Roman"/>
                          <a:ea typeface="Times New Roman"/>
                          <a:cs typeface="Times New Roman"/>
                          <a:sym typeface="Times New Roman"/>
                        </a:rPr>
                        <a:t> Devices</a:t>
                      </a:r>
                      <a:endParaRPr sz="1500" dirty="0">
                        <a:solidFill>
                          <a:srgbClr val="000000"/>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500" dirty="0">
                        <a:solidFill>
                          <a:srgbClr val="000000"/>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2020</a:t>
                      </a: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500">
                          <a:solidFill>
                            <a:srgbClr val="000000"/>
                          </a:solidFill>
                          <a:highlight>
                            <a:srgbClr val="FFFFFF"/>
                          </a:highlight>
                          <a:latin typeface="Times New Roman"/>
                          <a:ea typeface="Times New Roman"/>
                          <a:cs typeface="Times New Roman"/>
                          <a:sym typeface="Times New Roman"/>
                        </a:rPr>
                        <a:t>Nilupulee A. Gunathilake, William J. Buchanan and Rameez Asif</a:t>
                      </a:r>
                      <a:endParaRPr sz="1500">
                        <a:solidFill>
                          <a:srgbClr val="000000"/>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500">
                        <a:solidFill>
                          <a:srgbClr val="000000"/>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5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0000"/>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150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paper focuses on evaluating the performance of Long-Range Wide Area Network (</a:t>
                      </a:r>
                      <a:r>
                        <a:rPr lang="en-IN" sz="1500" dirty="0" err="1">
                          <a:solidFill>
                            <a:srgbClr val="000000"/>
                          </a:solidFill>
                          <a:highlight>
                            <a:srgbClr val="FFFFFF"/>
                          </a:highlight>
                          <a:latin typeface="Times New Roman"/>
                          <a:ea typeface="Times New Roman"/>
                          <a:cs typeface="Times New Roman"/>
                          <a:sym typeface="Times New Roman"/>
                        </a:rPr>
                        <a:t>LoRaWAN</a:t>
                      </a:r>
                      <a:r>
                        <a:rPr lang="en-IN" sz="1500" dirty="0">
                          <a:solidFill>
                            <a:srgbClr val="000000"/>
                          </a:solidFill>
                          <a:highlight>
                            <a:srgbClr val="FFFFFF"/>
                          </a:highlight>
                          <a:latin typeface="Times New Roman"/>
                          <a:ea typeface="Times New Roman"/>
                          <a:cs typeface="Times New Roman"/>
                          <a:sym typeface="Times New Roman"/>
                        </a:rPr>
                        <a:t>).</a:t>
                      </a:r>
                    </a:p>
                    <a:p>
                      <a:pPr marL="342900" lvl="0" indent="-342900" algn="just" rtl="0">
                        <a:spcBef>
                          <a:spcPts val="0"/>
                        </a:spcBef>
                        <a:spcAft>
                          <a:spcPts val="0"/>
                        </a:spcAft>
                        <a:buFont typeface="+mj-lt"/>
                        <a:buAutoNum type="arabicPeriod"/>
                      </a:pPr>
                      <a:r>
                        <a:rPr lang="en-IN" sz="1500" dirty="0" err="1">
                          <a:solidFill>
                            <a:srgbClr val="000000"/>
                          </a:solidFill>
                          <a:highlight>
                            <a:srgbClr val="FFFFFF"/>
                          </a:highlight>
                          <a:latin typeface="Times New Roman"/>
                          <a:ea typeface="Times New Roman"/>
                          <a:cs typeface="Times New Roman"/>
                          <a:sym typeface="Times New Roman"/>
                        </a:rPr>
                        <a:t>LoRaWAN</a:t>
                      </a:r>
                      <a:r>
                        <a:rPr lang="en-IN" sz="1500" dirty="0">
                          <a:solidFill>
                            <a:srgbClr val="000000"/>
                          </a:solidFill>
                          <a:highlight>
                            <a:srgbClr val="FFFFFF"/>
                          </a:highlight>
                          <a:latin typeface="Times New Roman"/>
                          <a:ea typeface="Times New Roman"/>
                          <a:cs typeface="Times New Roman"/>
                          <a:sym typeface="Times New Roman"/>
                        </a:rPr>
                        <a:t> is an open standard that defines the communication protocol for Low-Power Wide Area Network (LPWAN) technology.</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The paper discusses the implementation of Lightweight Cryptography (LWC) algorithms in the context of smart </a:t>
                      </a:r>
                      <a:r>
                        <a:rPr lang="en-IN" sz="1500" dirty="0" err="1">
                          <a:solidFill>
                            <a:srgbClr val="000000"/>
                          </a:solidFill>
                          <a:highlight>
                            <a:srgbClr val="FFFFFF"/>
                          </a:highlight>
                          <a:latin typeface="Times New Roman"/>
                          <a:ea typeface="Times New Roman"/>
                          <a:cs typeface="Times New Roman"/>
                          <a:sym typeface="Times New Roman"/>
                        </a:rPr>
                        <a:t>IoT</a:t>
                      </a:r>
                      <a:r>
                        <a:rPr lang="en-IN" sz="1500" dirty="0">
                          <a:solidFill>
                            <a:srgbClr val="000000"/>
                          </a:solidFill>
                          <a:highlight>
                            <a:srgbClr val="FFFFFF"/>
                          </a:highlight>
                          <a:latin typeface="Times New Roman"/>
                          <a:ea typeface="Times New Roman"/>
                          <a:cs typeface="Times New Roman"/>
                          <a:sym typeface="Times New Roman"/>
                        </a:rPr>
                        <a:t> devices.</a:t>
                      </a:r>
                    </a:p>
                    <a:p>
                      <a:pPr marL="342900" lvl="0" indent="-342900" algn="just" rtl="0">
                        <a:spcBef>
                          <a:spcPts val="0"/>
                        </a:spcBef>
                        <a:spcAft>
                          <a:spcPts val="0"/>
                        </a:spcAft>
                        <a:buFont typeface="+mj-lt"/>
                        <a:buAutoNum type="arabicPeriod"/>
                      </a:pPr>
                      <a:r>
                        <a:rPr lang="en-IN" sz="1500" dirty="0">
                          <a:solidFill>
                            <a:srgbClr val="000000"/>
                          </a:solidFill>
                          <a:highlight>
                            <a:srgbClr val="FFFFFF"/>
                          </a:highlight>
                          <a:latin typeface="Times New Roman"/>
                          <a:ea typeface="Times New Roman"/>
                          <a:cs typeface="Times New Roman"/>
                          <a:sym typeface="Times New Roman"/>
                        </a:rPr>
                        <a:t>It addresses the challenges and difficulties associated with the implementation of </a:t>
                      </a:r>
                      <a:r>
                        <a:rPr lang="en-IN" sz="1500">
                          <a:solidFill>
                            <a:srgbClr val="000000"/>
                          </a:solidFill>
                          <a:highlight>
                            <a:srgbClr val="FFFFFF"/>
                          </a:highlight>
                          <a:latin typeface="Times New Roman"/>
                          <a:ea typeface="Times New Roman"/>
                          <a:cs typeface="Times New Roman"/>
                          <a:sym typeface="Times New Roman"/>
                        </a:rPr>
                        <a:t>LWC algorithms.</a:t>
                      </a:r>
                      <a:endParaRPr sz="1500" dirty="0">
                        <a:solidFill>
                          <a:srgbClr val="000000"/>
                        </a:solidFill>
                        <a:highlight>
                          <a:srgbClr val="FFFFFF"/>
                        </a:highlight>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279802" y="176084"/>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133" name="Google Shape;133;p21"/>
          <p:cNvSpPr txBox="1">
            <a:spLocks noGrp="1"/>
          </p:cNvSpPr>
          <p:nvPr>
            <p:ph type="body" idx="1"/>
          </p:nvPr>
        </p:nvSpPr>
        <p:spPr>
          <a:xfrm>
            <a:off x="311700" y="1152475"/>
            <a:ext cx="8520600" cy="3305100"/>
          </a:xfrm>
          <a:prstGeom prst="rect">
            <a:avLst/>
          </a:prstGeom>
        </p:spPr>
        <p:txBody>
          <a:bodyPr spcFirstLastPara="1" wrap="square" lIns="91425" tIns="91425" rIns="91425" bIns="91425" anchor="t" anchorCtr="0">
            <a:noAutofit/>
          </a:bodyPr>
          <a:lstStyle/>
          <a:p>
            <a:pPr marL="0" lvl="0" indent="0" algn="l" rtl="0">
              <a:lnSpc>
                <a:spcPct val="107000"/>
              </a:lnSpc>
              <a:spcBef>
                <a:spcPts val="1200"/>
              </a:spcBef>
              <a:spcAft>
                <a:spcPts val="0"/>
              </a:spcAft>
              <a:buClr>
                <a:schemeClr val="dk1"/>
              </a:buClr>
              <a:buSzPts val="1100"/>
              <a:buFont typeface="Arial"/>
              <a:buNone/>
            </a:pPr>
            <a:r>
              <a:rPr lang="en-GB" sz="1500" dirty="0">
                <a:solidFill>
                  <a:srgbClr val="000000"/>
                </a:solidFill>
                <a:latin typeface="Times New Roman"/>
                <a:ea typeface="Times New Roman"/>
                <a:cs typeface="Times New Roman"/>
                <a:sym typeface="Times New Roman"/>
              </a:rPr>
              <a:t>Data communication and data protection depend heavily on security. It helps prevent unwanted access to sensitive data that could lead to data loss or alteration by unidentified parties, making data transmission unsafe.  </a:t>
            </a:r>
            <a:endParaRPr sz="1500" dirty="0">
              <a:solidFill>
                <a:srgbClr val="000000"/>
              </a:solidFill>
              <a:latin typeface="Times New Roman"/>
              <a:ea typeface="Times New Roman"/>
              <a:cs typeface="Times New Roman"/>
              <a:sym typeface="Times New Roman"/>
            </a:endParaRPr>
          </a:p>
          <a:p>
            <a:pPr marL="0" marR="76200" lvl="0" indent="0" algn="just" rtl="0">
              <a:lnSpc>
                <a:spcPct val="107000"/>
              </a:lnSpc>
              <a:spcBef>
                <a:spcPts val="1200"/>
              </a:spcBef>
              <a:spcAft>
                <a:spcPts val="0"/>
              </a:spcAft>
              <a:buClr>
                <a:schemeClr val="dk1"/>
              </a:buClr>
              <a:buSzPts val="1100"/>
              <a:buFont typeface="Arial"/>
              <a:buNone/>
            </a:pPr>
            <a:r>
              <a:rPr lang="en-GB" sz="1500" dirty="0">
                <a:solidFill>
                  <a:srgbClr val="000000"/>
                </a:solidFill>
                <a:latin typeface="Times New Roman"/>
                <a:ea typeface="Times New Roman"/>
                <a:cs typeface="Times New Roman"/>
                <a:sym typeface="Times New Roman"/>
              </a:rPr>
              <a:t>Following figure shows the workflow of the </a:t>
            </a:r>
            <a:r>
              <a:rPr lang="en-GB" sz="1500" dirty="0" err="1">
                <a:solidFill>
                  <a:srgbClr val="000000"/>
                </a:solidFill>
                <a:latin typeface="Times New Roman"/>
                <a:ea typeface="Times New Roman"/>
                <a:cs typeface="Times New Roman"/>
                <a:sym typeface="Times New Roman"/>
              </a:rPr>
              <a:t>ElGamal</a:t>
            </a:r>
            <a:r>
              <a:rPr lang="en-GB" sz="1500" dirty="0">
                <a:solidFill>
                  <a:srgbClr val="000000"/>
                </a:solidFill>
                <a:latin typeface="Times New Roman"/>
                <a:ea typeface="Times New Roman"/>
                <a:cs typeface="Times New Roman"/>
                <a:sym typeface="Times New Roman"/>
              </a:rPr>
              <a:t> algorithm. Public key cryptography is used in </a:t>
            </a:r>
            <a:r>
              <a:rPr lang="en-GB" sz="1500" dirty="0" err="1">
                <a:solidFill>
                  <a:srgbClr val="000000"/>
                </a:solidFill>
                <a:latin typeface="Times New Roman"/>
                <a:ea typeface="Times New Roman"/>
                <a:cs typeface="Times New Roman"/>
                <a:sym typeface="Times New Roman"/>
              </a:rPr>
              <a:t>ElGamal</a:t>
            </a:r>
            <a:r>
              <a:rPr lang="en-GB" sz="1500" dirty="0">
                <a:solidFill>
                  <a:srgbClr val="000000"/>
                </a:solidFill>
                <a:latin typeface="Times New Roman"/>
                <a:ea typeface="Times New Roman"/>
                <a:cs typeface="Times New Roman"/>
                <a:sym typeface="Times New Roman"/>
              </a:rPr>
              <a:t> encryption. For two-party communication, it encrypts the message and employs asymmetric key encryption. This cryptosystem is based on the fact that, even with knowledge of </a:t>
            </a:r>
            <a:r>
              <a:rPr lang="en-GB" sz="1500" i="1" dirty="0" err="1">
                <a:solidFill>
                  <a:srgbClr val="000000"/>
                </a:solidFill>
                <a:latin typeface="Times New Roman"/>
                <a:ea typeface="Times New Roman"/>
                <a:cs typeface="Times New Roman"/>
                <a:sym typeface="Times New Roman"/>
              </a:rPr>
              <a:t>g</a:t>
            </a:r>
            <a:r>
              <a:rPr lang="en-GB" sz="1500" i="1" baseline="-25000" dirty="0" err="1">
                <a:solidFill>
                  <a:srgbClr val="000000"/>
                </a:solidFill>
                <a:latin typeface="Times New Roman"/>
                <a:ea typeface="Times New Roman"/>
                <a:cs typeface="Times New Roman"/>
                <a:sym typeface="Times New Roman"/>
              </a:rPr>
              <a:t>k</a:t>
            </a:r>
            <a:r>
              <a:rPr lang="en-GB" sz="1500" dirty="0">
                <a:solidFill>
                  <a:srgbClr val="000000"/>
                </a:solidFill>
                <a:latin typeface="Times New Roman"/>
                <a:ea typeface="Times New Roman"/>
                <a:cs typeface="Times New Roman"/>
                <a:sym typeface="Times New Roman"/>
              </a:rPr>
              <a:t> and </a:t>
            </a:r>
            <a:r>
              <a:rPr lang="en-GB" sz="1500" i="1" dirty="0" err="1">
                <a:solidFill>
                  <a:srgbClr val="000000"/>
                </a:solidFill>
                <a:latin typeface="Times New Roman"/>
                <a:ea typeface="Times New Roman"/>
                <a:cs typeface="Times New Roman"/>
                <a:sym typeface="Times New Roman"/>
              </a:rPr>
              <a:t>g</a:t>
            </a:r>
            <a:r>
              <a:rPr lang="en-GB" sz="1500" i="1" baseline="-25000" dirty="0" err="1">
                <a:solidFill>
                  <a:srgbClr val="000000"/>
                </a:solidFill>
                <a:latin typeface="Times New Roman"/>
                <a:ea typeface="Times New Roman"/>
                <a:cs typeface="Times New Roman"/>
                <a:sym typeface="Times New Roman"/>
              </a:rPr>
              <a:t>a</a:t>
            </a:r>
            <a:r>
              <a:rPr lang="en-GB" sz="1500" dirty="0">
                <a:solidFill>
                  <a:srgbClr val="000000"/>
                </a:solidFill>
                <a:latin typeface="Times New Roman"/>
                <a:ea typeface="Times New Roman"/>
                <a:cs typeface="Times New Roman"/>
                <a:sym typeface="Times New Roman"/>
              </a:rPr>
              <a:t>, the discrete logarithms in the cyclic group, it is difficult to calculate </a:t>
            </a:r>
            <a:r>
              <a:rPr lang="en-GB" sz="1500" i="1" dirty="0" err="1">
                <a:solidFill>
                  <a:srgbClr val="000000"/>
                </a:solidFill>
                <a:latin typeface="Times New Roman"/>
                <a:ea typeface="Times New Roman"/>
                <a:cs typeface="Times New Roman"/>
                <a:sym typeface="Times New Roman"/>
              </a:rPr>
              <a:t>g</a:t>
            </a:r>
            <a:r>
              <a:rPr lang="en-GB" sz="1500" i="1" baseline="-25000" dirty="0" err="1">
                <a:solidFill>
                  <a:srgbClr val="000000"/>
                </a:solidFill>
                <a:latin typeface="Times New Roman"/>
                <a:ea typeface="Times New Roman"/>
                <a:cs typeface="Times New Roman"/>
                <a:sym typeface="Times New Roman"/>
              </a:rPr>
              <a:t>ak</a:t>
            </a:r>
            <a:r>
              <a:rPr lang="en-GB" sz="1500" dirty="0">
                <a:solidFill>
                  <a:srgbClr val="000000"/>
                </a:solidFill>
                <a:latin typeface="Times New Roman"/>
                <a:ea typeface="Times New Roman"/>
                <a:cs typeface="Times New Roman"/>
                <a:sym typeface="Times New Roman"/>
              </a:rPr>
              <a:t>.  </a:t>
            </a:r>
            <a:endParaRPr sz="15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GB" sz="1500" dirty="0">
                <a:solidFill>
                  <a:srgbClr val="000000"/>
                </a:solidFill>
                <a:latin typeface="Times New Roman"/>
                <a:ea typeface="Times New Roman"/>
                <a:cs typeface="Times New Roman"/>
                <a:sym typeface="Times New Roman"/>
              </a:rPr>
              <a:t>If we want to understand the whole picture, we have to go step by step by actually encrypting and decrypting the messages. We will use the example of two peers willing to exchange data using the </a:t>
            </a:r>
            <a:r>
              <a:rPr lang="en-GB" sz="1500" dirty="0" err="1">
                <a:solidFill>
                  <a:srgbClr val="000000"/>
                </a:solidFill>
                <a:latin typeface="Times New Roman"/>
                <a:ea typeface="Times New Roman"/>
                <a:cs typeface="Times New Roman"/>
                <a:sym typeface="Times New Roman"/>
              </a:rPr>
              <a:t>ElGamal</a:t>
            </a:r>
            <a:r>
              <a:rPr lang="en-GB" sz="1500" dirty="0">
                <a:solidFill>
                  <a:srgbClr val="000000"/>
                </a:solidFill>
                <a:latin typeface="Times New Roman"/>
                <a:ea typeface="Times New Roman"/>
                <a:cs typeface="Times New Roman"/>
                <a:sym typeface="Times New Roman"/>
              </a:rPr>
              <a:t> technique securely. Consider that User–1 and User–2 wish to transmit information covertly, in which case the steps below will be performed</a:t>
            </a:r>
            <a:endParaRPr sz="15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191386" y="159275"/>
            <a:ext cx="879312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200" b="1" dirty="0">
                <a:latin typeface="Times New Roman"/>
                <a:ea typeface="Times New Roman"/>
                <a:cs typeface="Times New Roman"/>
                <a:sym typeface="Times New Roman"/>
              </a:rPr>
              <a:t>Block Diagram</a:t>
            </a:r>
            <a:endParaRPr sz="2200" b="1"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68C0E45A-DF8D-9F99-50D6-41848E9F5577}"/>
              </a:ext>
            </a:extLst>
          </p:cNvPr>
          <p:cNvPicPr>
            <a:picLocks noChangeAspect="1"/>
          </p:cNvPicPr>
          <p:nvPr/>
        </p:nvPicPr>
        <p:blipFill>
          <a:blip r:embed="rId3"/>
          <a:stretch>
            <a:fillRect/>
          </a:stretch>
        </p:blipFill>
        <p:spPr>
          <a:xfrm>
            <a:off x="1597892" y="1219200"/>
            <a:ext cx="5560290" cy="29279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699" y="159275"/>
            <a:ext cx="851332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200" b="1" dirty="0">
                <a:latin typeface="Times New Roman"/>
                <a:ea typeface="Times New Roman"/>
                <a:cs typeface="Times New Roman"/>
                <a:sym typeface="Times New Roman"/>
              </a:rPr>
              <a:t>Block Diagram Cond.</a:t>
            </a:r>
            <a:endParaRPr sz="2200" b="1" dirty="0">
              <a:latin typeface="Times New Roman"/>
              <a:ea typeface="Times New Roman"/>
              <a:cs typeface="Times New Roman"/>
              <a:sym typeface="Times New Roman"/>
            </a:endParaRPr>
          </a:p>
        </p:txBody>
      </p:sp>
      <p:sp>
        <p:nvSpPr>
          <p:cNvPr id="140" name="Google Shape;140;p22"/>
          <p:cNvSpPr txBox="1"/>
          <p:nvPr/>
        </p:nvSpPr>
        <p:spPr>
          <a:xfrm>
            <a:off x="255181" y="712168"/>
            <a:ext cx="8703169" cy="4869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GB" b="1" dirty="0">
                <a:latin typeface="Times New Roman"/>
                <a:ea typeface="Times New Roman"/>
                <a:cs typeface="Times New Roman"/>
                <a:sym typeface="Times New Roman"/>
              </a:rPr>
              <a:t>Step 1: Public and Private Key Generation:  </a:t>
            </a:r>
            <a:r>
              <a:rPr lang="en-GB" dirty="0">
                <a:latin typeface="Times New Roman"/>
                <a:ea typeface="Times New Roman"/>
                <a:cs typeface="Times New Roman"/>
                <a:sym typeface="Times New Roman"/>
              </a:rPr>
              <a:t> User–1 attempts to choose a cyclic group and a very lengthy or large integer,  </a:t>
            </a:r>
            <a:r>
              <a:rPr lang="en-GB" i="1" dirty="0">
                <a:latin typeface="Times New Roman"/>
                <a:ea typeface="Times New Roman"/>
                <a:cs typeface="Times New Roman"/>
                <a:sym typeface="Times New Roman"/>
              </a:rPr>
              <a:t>x</a:t>
            </a:r>
            <a:r>
              <a:rPr lang="en-GB" dirty="0">
                <a:latin typeface="Times New Roman"/>
                <a:ea typeface="Times New Roman"/>
                <a:cs typeface="Times New Roman"/>
                <a:sym typeface="Times New Roman"/>
              </a:rPr>
              <a:t>. Additionally, it will choose component </a:t>
            </a:r>
            <a:r>
              <a:rPr lang="en-GB" i="1" dirty="0">
                <a:latin typeface="Times New Roman"/>
                <a:ea typeface="Times New Roman"/>
                <a:cs typeface="Times New Roman"/>
                <a:sym typeface="Times New Roman"/>
              </a:rPr>
              <a:t>b</a:t>
            </a:r>
            <a:r>
              <a:rPr lang="en-GB" dirty="0">
                <a:latin typeface="Times New Roman"/>
                <a:ea typeface="Times New Roman"/>
                <a:cs typeface="Times New Roman"/>
                <a:sym typeface="Times New Roman"/>
              </a:rPr>
              <a:t> and the subsequent element </a:t>
            </a:r>
            <a:r>
              <a:rPr lang="en-GB" i="1" dirty="0">
                <a:latin typeface="Times New Roman"/>
                <a:ea typeface="Times New Roman"/>
                <a:cs typeface="Times New Roman"/>
                <a:sym typeface="Times New Roman"/>
              </a:rPr>
              <a:t>c</a:t>
            </a:r>
            <a:r>
              <a:rPr lang="en-GB" dirty="0">
                <a:latin typeface="Times New Roman"/>
                <a:ea typeface="Times New Roman"/>
                <a:cs typeface="Times New Roman"/>
                <a:sym typeface="Times New Roman"/>
              </a:rPr>
              <a:t> from this cyclic group. The values will be selected in a way that, when the desired function is employed, the outcome equals to 1.  </a:t>
            </a:r>
            <a:endParaRPr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b="1" dirty="0">
                <a:latin typeface="Times New Roman"/>
                <a:ea typeface="Times New Roman"/>
                <a:cs typeface="Times New Roman"/>
                <a:sym typeface="Times New Roman"/>
              </a:rPr>
              <a:t>Step 2: User</a:t>
            </a:r>
            <a:r>
              <a:rPr lang="en-GB" dirty="0">
                <a:latin typeface="Times New Roman"/>
                <a:ea typeface="Times New Roman"/>
                <a:cs typeface="Times New Roman"/>
                <a:sym typeface="Times New Roman"/>
              </a:rPr>
              <a:t>–</a:t>
            </a:r>
            <a:r>
              <a:rPr lang="en-GB" b="1" dirty="0">
                <a:latin typeface="Times New Roman"/>
                <a:ea typeface="Times New Roman"/>
                <a:cs typeface="Times New Roman"/>
                <a:sym typeface="Times New Roman"/>
              </a:rPr>
              <a:t>2 encrypts the data using user1's public key: </a:t>
            </a:r>
            <a:r>
              <a:rPr lang="en-GB" dirty="0">
                <a:latin typeface="Times New Roman"/>
                <a:ea typeface="Times New Roman"/>
                <a:cs typeface="Times New Roman"/>
                <a:sym typeface="Times New Roman"/>
              </a:rPr>
              <a:t>There are specific settings that User–2 must select in order to begin encrypting a message. Additionally, the User–2 will need to select one of the cyclic group's </a:t>
            </a:r>
            <a:r>
              <a:rPr lang="en-GB" i="1" dirty="0">
                <a:latin typeface="Times New Roman"/>
                <a:ea typeface="Times New Roman"/>
                <a:cs typeface="Times New Roman"/>
                <a:sym typeface="Times New Roman"/>
              </a:rPr>
              <a:t>p</a:t>
            </a:r>
            <a:r>
              <a:rPr lang="en-GB" dirty="0">
                <a:latin typeface="Times New Roman"/>
                <a:ea typeface="Times New Roman"/>
                <a:cs typeface="Times New Roman"/>
                <a:sym typeface="Times New Roman"/>
              </a:rPr>
              <a:t> values. A cyclic group will be utilised, similar to User–1. It is important to choose the value so that it passes through and produces a 1 in the designated function.</a:t>
            </a:r>
            <a:endParaRPr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dirty="0">
                <a:latin typeface="Times New Roman"/>
                <a:ea typeface="Times New Roman"/>
                <a:cs typeface="Times New Roman"/>
                <a:sym typeface="Times New Roman"/>
              </a:rPr>
              <a:t> </a:t>
            </a:r>
            <a:r>
              <a:rPr lang="en-GB" b="1" dirty="0">
                <a:latin typeface="Times New Roman"/>
                <a:ea typeface="Times New Roman"/>
                <a:cs typeface="Times New Roman"/>
                <a:sym typeface="Times New Roman"/>
              </a:rPr>
              <a:t>Step 3: Decrypt the message at user 1's end: </a:t>
            </a:r>
            <a:r>
              <a:rPr lang="en-GB" dirty="0">
                <a:latin typeface="Times New Roman"/>
                <a:ea typeface="Times New Roman"/>
                <a:cs typeface="Times New Roman"/>
                <a:sym typeface="Times New Roman"/>
              </a:rPr>
              <a:t>Computing the values selected in the first and second phases, User–1 eventually determines the proper number that will be utilised to decrypt the encrypted message. User–1 processes bap and divides the result by </a:t>
            </a:r>
            <a:r>
              <a:rPr lang="en-GB" i="1" dirty="0">
                <a:latin typeface="Times New Roman"/>
                <a:ea typeface="Times New Roman"/>
                <a:cs typeface="Times New Roman"/>
                <a:sym typeface="Times New Roman"/>
              </a:rPr>
              <a:t>Z</a:t>
            </a:r>
            <a:r>
              <a:rPr lang="en-GB" dirty="0">
                <a:latin typeface="Times New Roman"/>
                <a:ea typeface="Times New Roman"/>
                <a:cs typeface="Times New Roman"/>
                <a:sym typeface="Times New Roman"/>
              </a:rPr>
              <a:t> to obtain the decrypted value. In the second stage, something was encrypted, and that something was the value that was decrypted. The algorithm's heart and soul are the private and public keys, which User–1 calculated to start the process in the example above. In the following stage, User–2 continues to encrypt the method using the key.</a:t>
            </a:r>
            <a:endParaRPr dirty="0">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310348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22332" y="197349"/>
            <a:ext cx="8520600" cy="60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500" b="1" dirty="0">
                <a:latin typeface="Times New Roman"/>
                <a:ea typeface="Times New Roman"/>
                <a:cs typeface="Times New Roman"/>
                <a:sym typeface="Times New Roman"/>
              </a:rPr>
              <a:t>Hardware Requirements</a:t>
            </a:r>
            <a:endParaRPr sz="2500" b="1" dirty="0">
              <a:latin typeface="Times New Roman"/>
              <a:ea typeface="Times New Roman"/>
              <a:cs typeface="Times New Roman"/>
              <a:sym typeface="Times New Roman"/>
            </a:endParaRPr>
          </a:p>
        </p:txBody>
      </p:sp>
      <p:sp>
        <p:nvSpPr>
          <p:cNvPr id="146" name="Google Shape;146;p23"/>
          <p:cNvSpPr txBox="1">
            <a:spLocks noGrp="1"/>
          </p:cNvSpPr>
          <p:nvPr>
            <p:ph type="body" idx="1"/>
          </p:nvPr>
        </p:nvSpPr>
        <p:spPr>
          <a:xfrm>
            <a:off x="311700" y="723014"/>
            <a:ext cx="8520600" cy="4223561"/>
          </a:xfrm>
          <a:prstGeom prst="rect">
            <a:avLst/>
          </a:prstGeom>
        </p:spPr>
        <p:txBody>
          <a:bodyPr spcFirstLastPara="1" wrap="square" lIns="91425" tIns="91425" rIns="91425" bIns="91425" anchor="t" anchorCtr="0">
            <a:normAutofit/>
          </a:bodyPr>
          <a:lstStyle/>
          <a:p>
            <a:pPr marL="342900" lvl="0" algn="just" rtl="0">
              <a:lnSpc>
                <a:spcPct val="95000"/>
              </a:lnSpc>
              <a:spcBef>
                <a:spcPts val="0"/>
              </a:spcBef>
              <a:spcAft>
                <a:spcPts val="0"/>
              </a:spcAft>
              <a:buClr>
                <a:schemeClr val="dk1"/>
              </a:buClr>
              <a:buSzPct val="100000"/>
              <a:buFont typeface="+mj-lt"/>
              <a:buAutoNum type="arabicPeriod"/>
            </a:pPr>
            <a:r>
              <a:rPr lang="en-GB" b="1" dirty="0" err="1">
                <a:solidFill>
                  <a:srgbClr val="000000"/>
                </a:solidFill>
                <a:latin typeface="Times New Roman"/>
                <a:ea typeface="Times New Roman"/>
                <a:cs typeface="Times New Roman"/>
                <a:sym typeface="Times New Roman"/>
              </a:rPr>
              <a:t>IoT</a:t>
            </a:r>
            <a:r>
              <a:rPr lang="en-GB" b="1" dirty="0">
                <a:solidFill>
                  <a:srgbClr val="000000"/>
                </a:solidFill>
                <a:latin typeface="Times New Roman"/>
                <a:ea typeface="Times New Roman"/>
                <a:cs typeface="Times New Roman"/>
                <a:sym typeface="Times New Roman"/>
              </a:rPr>
              <a:t> Device: </a:t>
            </a:r>
            <a:r>
              <a:rPr lang="en-GB" dirty="0">
                <a:solidFill>
                  <a:srgbClr val="000000"/>
                </a:solidFill>
                <a:latin typeface="Times New Roman"/>
                <a:ea typeface="Times New Roman"/>
                <a:cs typeface="Times New Roman"/>
                <a:sym typeface="Times New Roman"/>
              </a:rPr>
              <a:t>This is the physical hardware that you want to secure using the E3LCM encryption method. It could be a sensor, a small microcontroller, or any </a:t>
            </a:r>
            <a:r>
              <a:rPr lang="en-GB" dirty="0" err="1">
                <a:solidFill>
                  <a:srgbClr val="000000"/>
                </a:solidFill>
                <a:latin typeface="Times New Roman"/>
                <a:ea typeface="Times New Roman"/>
                <a:cs typeface="Times New Roman"/>
                <a:sym typeface="Times New Roman"/>
              </a:rPr>
              <a:t>IoT</a:t>
            </a:r>
            <a:r>
              <a:rPr lang="en-GB" dirty="0">
                <a:solidFill>
                  <a:srgbClr val="000000"/>
                </a:solidFill>
                <a:latin typeface="Times New Roman"/>
                <a:ea typeface="Times New Roman"/>
                <a:cs typeface="Times New Roman"/>
                <a:sym typeface="Times New Roman"/>
              </a:rPr>
              <a:t> device.</a:t>
            </a:r>
            <a:endParaRPr dirty="0">
              <a:solidFill>
                <a:srgbClr val="000000"/>
              </a:solidFill>
              <a:latin typeface="Times New Roman"/>
              <a:ea typeface="Times New Roman"/>
              <a:cs typeface="Times New Roman"/>
              <a:sym typeface="Times New Roman"/>
            </a:endParaRPr>
          </a:p>
          <a:p>
            <a:pPr marL="342900" lvl="0" algn="just" rtl="0">
              <a:lnSpc>
                <a:spcPct val="95000"/>
              </a:lnSpc>
              <a:spcBef>
                <a:spcPts val="1200"/>
              </a:spcBef>
              <a:spcAft>
                <a:spcPts val="0"/>
              </a:spcAft>
              <a:buClr>
                <a:schemeClr val="dk1"/>
              </a:buClr>
              <a:buSzPct val="100000"/>
              <a:buFont typeface="+mj-lt"/>
              <a:buAutoNum type="arabicPeriod"/>
            </a:pPr>
            <a:r>
              <a:rPr lang="en-GB" b="1" dirty="0">
                <a:solidFill>
                  <a:srgbClr val="000000"/>
                </a:solidFill>
                <a:latin typeface="Times New Roman"/>
                <a:ea typeface="Times New Roman"/>
                <a:cs typeface="Times New Roman"/>
                <a:sym typeface="Times New Roman"/>
              </a:rPr>
              <a:t>Microcontroller/Processor: </a:t>
            </a:r>
            <a:r>
              <a:rPr lang="en-GB" dirty="0">
                <a:solidFill>
                  <a:srgbClr val="000000"/>
                </a:solidFill>
                <a:latin typeface="Times New Roman"/>
                <a:ea typeface="Times New Roman"/>
                <a:cs typeface="Times New Roman"/>
                <a:sym typeface="Times New Roman"/>
              </a:rPr>
              <a:t>The </a:t>
            </a:r>
            <a:r>
              <a:rPr lang="en-GB" dirty="0" err="1">
                <a:solidFill>
                  <a:srgbClr val="000000"/>
                </a:solidFill>
                <a:latin typeface="Times New Roman"/>
                <a:ea typeface="Times New Roman"/>
                <a:cs typeface="Times New Roman"/>
                <a:sym typeface="Times New Roman"/>
              </a:rPr>
              <a:t>IoT</a:t>
            </a:r>
            <a:r>
              <a:rPr lang="en-GB" dirty="0">
                <a:solidFill>
                  <a:srgbClr val="000000"/>
                </a:solidFill>
                <a:latin typeface="Times New Roman"/>
                <a:ea typeface="Times New Roman"/>
                <a:cs typeface="Times New Roman"/>
                <a:sym typeface="Times New Roman"/>
              </a:rPr>
              <a:t> device should have a microcontroller or processor capable of performing bitwise operations, multiplexing, and other cryptographic operations as required by the E3LCM algorithm.</a:t>
            </a:r>
            <a:endParaRPr dirty="0">
              <a:solidFill>
                <a:srgbClr val="000000"/>
              </a:solidFill>
              <a:latin typeface="Times New Roman"/>
              <a:ea typeface="Times New Roman"/>
              <a:cs typeface="Times New Roman"/>
              <a:sym typeface="Times New Roman"/>
            </a:endParaRPr>
          </a:p>
          <a:p>
            <a:pPr marL="342900" lvl="0" algn="just" rtl="0">
              <a:lnSpc>
                <a:spcPct val="95000"/>
              </a:lnSpc>
              <a:spcBef>
                <a:spcPts val="1200"/>
              </a:spcBef>
              <a:spcAft>
                <a:spcPts val="0"/>
              </a:spcAft>
              <a:buClr>
                <a:schemeClr val="dk1"/>
              </a:buClr>
              <a:buSzPct val="100000"/>
              <a:buFont typeface="+mj-lt"/>
              <a:buAutoNum type="arabicPeriod"/>
            </a:pPr>
            <a:r>
              <a:rPr lang="en-GB" b="1" dirty="0" err="1">
                <a:solidFill>
                  <a:srgbClr val="000000"/>
                </a:solidFill>
                <a:latin typeface="Times New Roman"/>
                <a:ea typeface="Times New Roman"/>
                <a:cs typeface="Times New Roman"/>
                <a:sym typeface="Times New Roman"/>
              </a:rPr>
              <a:t>Input/Output</a:t>
            </a:r>
            <a:r>
              <a:rPr lang="en-GB" b="1" dirty="0">
                <a:solidFill>
                  <a:srgbClr val="000000"/>
                </a:solidFill>
                <a:latin typeface="Times New Roman"/>
                <a:ea typeface="Times New Roman"/>
                <a:cs typeface="Times New Roman"/>
                <a:sym typeface="Times New Roman"/>
              </a:rPr>
              <a:t> Pins: </a:t>
            </a:r>
            <a:r>
              <a:rPr lang="en-GB" dirty="0">
                <a:solidFill>
                  <a:srgbClr val="000000"/>
                </a:solidFill>
                <a:latin typeface="Times New Roman"/>
                <a:ea typeface="Times New Roman"/>
                <a:cs typeface="Times New Roman"/>
                <a:sym typeface="Times New Roman"/>
              </a:rPr>
              <a:t>The microcontroller should have input and output pins to connect to the data and control bits for encryption and to communicate with other devices.</a:t>
            </a:r>
            <a:endParaRPr dirty="0">
              <a:solidFill>
                <a:srgbClr val="000000"/>
              </a:solidFill>
              <a:latin typeface="Times New Roman"/>
              <a:ea typeface="Times New Roman"/>
              <a:cs typeface="Times New Roman"/>
              <a:sym typeface="Times New Roman"/>
            </a:endParaRPr>
          </a:p>
          <a:p>
            <a:pPr marL="342900" lvl="0" algn="just" rtl="0">
              <a:lnSpc>
                <a:spcPct val="95000"/>
              </a:lnSpc>
              <a:spcBef>
                <a:spcPts val="1200"/>
              </a:spcBef>
              <a:spcAft>
                <a:spcPts val="0"/>
              </a:spcAft>
              <a:buClr>
                <a:schemeClr val="dk1"/>
              </a:buClr>
              <a:buSzPct val="100000"/>
              <a:buFont typeface="+mj-lt"/>
              <a:buAutoNum type="arabicPeriod"/>
            </a:pPr>
            <a:r>
              <a:rPr lang="en-GB" b="1" dirty="0">
                <a:solidFill>
                  <a:srgbClr val="000000"/>
                </a:solidFill>
                <a:latin typeface="Times New Roman"/>
                <a:ea typeface="Times New Roman"/>
                <a:cs typeface="Times New Roman"/>
                <a:sym typeface="Times New Roman"/>
              </a:rPr>
              <a:t>Multiplexers</a:t>
            </a:r>
            <a:r>
              <a:rPr lang="en-GB" dirty="0">
                <a:solidFill>
                  <a:srgbClr val="000000"/>
                </a:solidFill>
                <a:latin typeface="Times New Roman"/>
                <a:ea typeface="Times New Roman"/>
                <a:cs typeface="Times New Roman"/>
                <a:sym typeface="Times New Roman"/>
              </a:rPr>
              <a:t>: You will need two-input multiplexers (Mux0 and Mux1) to implement the E3LCM algorithm. These multiplexers are used for data manipulation based on control bits.</a:t>
            </a:r>
            <a:endParaRPr dirty="0">
              <a:solidFill>
                <a:srgbClr val="000000"/>
              </a:solidFill>
              <a:latin typeface="Times New Roman"/>
              <a:ea typeface="Times New Roman"/>
              <a:cs typeface="Times New Roman"/>
              <a:sym typeface="Times New Roman"/>
            </a:endParaRPr>
          </a:p>
          <a:p>
            <a:pPr marL="342900" lvl="0" algn="just" rtl="0">
              <a:lnSpc>
                <a:spcPct val="95000"/>
              </a:lnSpc>
              <a:spcBef>
                <a:spcPts val="1200"/>
              </a:spcBef>
              <a:spcAft>
                <a:spcPts val="0"/>
              </a:spcAft>
              <a:buClr>
                <a:schemeClr val="dk1"/>
              </a:buClr>
              <a:buSzPct val="100000"/>
              <a:buFont typeface="+mj-lt"/>
              <a:buAutoNum type="arabicPeriod"/>
            </a:pPr>
            <a:r>
              <a:rPr lang="en-GB" b="1" dirty="0">
                <a:solidFill>
                  <a:srgbClr val="000000"/>
                </a:solidFill>
                <a:latin typeface="Times New Roman"/>
                <a:ea typeface="Times New Roman"/>
                <a:cs typeface="Times New Roman"/>
                <a:sym typeface="Times New Roman"/>
              </a:rPr>
              <a:t>Power Supply: </a:t>
            </a:r>
            <a:r>
              <a:rPr lang="en-GB" dirty="0">
                <a:solidFill>
                  <a:srgbClr val="000000"/>
                </a:solidFill>
                <a:latin typeface="Times New Roman"/>
                <a:ea typeface="Times New Roman"/>
                <a:cs typeface="Times New Roman"/>
                <a:sym typeface="Times New Roman"/>
              </a:rPr>
              <a:t>Ensure that the </a:t>
            </a:r>
            <a:r>
              <a:rPr lang="en-GB" dirty="0" err="1">
                <a:solidFill>
                  <a:srgbClr val="000000"/>
                </a:solidFill>
                <a:latin typeface="Times New Roman"/>
                <a:ea typeface="Times New Roman"/>
                <a:cs typeface="Times New Roman"/>
                <a:sym typeface="Times New Roman"/>
              </a:rPr>
              <a:t>IoT</a:t>
            </a:r>
            <a:r>
              <a:rPr lang="en-GB" dirty="0">
                <a:solidFill>
                  <a:srgbClr val="000000"/>
                </a:solidFill>
                <a:latin typeface="Times New Roman"/>
                <a:ea typeface="Times New Roman"/>
                <a:cs typeface="Times New Roman"/>
                <a:sym typeface="Times New Roman"/>
              </a:rPr>
              <a:t> device has a reliable power supply, as encryption operations can consume energy</a:t>
            </a:r>
            <a:endParaRPr dirty="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275"/>
              <a:buNone/>
            </a:pPr>
            <a:endParaRPr sz="4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00" y="141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Times New Roman"/>
                <a:ea typeface="Times New Roman"/>
                <a:cs typeface="Times New Roman"/>
                <a:sym typeface="Times New Roman"/>
              </a:rPr>
              <a:t>SOFTWARE REQUIREMENTS:</a:t>
            </a:r>
            <a:endParaRPr b="1">
              <a:latin typeface="Times New Roman"/>
              <a:ea typeface="Times New Roman"/>
              <a:cs typeface="Times New Roman"/>
              <a:sym typeface="Times New Roman"/>
            </a:endParaRPr>
          </a:p>
        </p:txBody>
      </p:sp>
      <p:sp>
        <p:nvSpPr>
          <p:cNvPr id="152" name="Google Shape;152;p24"/>
          <p:cNvSpPr txBox="1">
            <a:spLocks noGrp="1"/>
          </p:cNvSpPr>
          <p:nvPr>
            <p:ph type="body" idx="1"/>
          </p:nvPr>
        </p:nvSpPr>
        <p:spPr>
          <a:xfrm>
            <a:off x="311700" y="668475"/>
            <a:ext cx="8520600" cy="4557000"/>
          </a:xfrm>
          <a:prstGeom prst="rect">
            <a:avLst/>
          </a:prstGeom>
        </p:spPr>
        <p:txBody>
          <a:bodyPr spcFirstLastPara="1" wrap="square" lIns="91425" tIns="91425" rIns="91425" bIns="91425" anchor="t" anchorCtr="0">
            <a:normAutofit/>
          </a:bodyPr>
          <a:lstStyle/>
          <a:p>
            <a:pPr marL="342900" lvl="0" algn="l" rtl="0">
              <a:spcBef>
                <a:spcPts val="0"/>
              </a:spcBef>
              <a:spcAft>
                <a:spcPts val="600"/>
              </a:spcAft>
              <a:buClr>
                <a:schemeClr val="dk1"/>
              </a:buClr>
              <a:buSzPct val="100000"/>
              <a:buFont typeface="+mj-lt"/>
              <a:buAutoNum type="arabicPeriod"/>
            </a:pPr>
            <a:r>
              <a:rPr lang="en-GB" dirty="0">
                <a:solidFill>
                  <a:srgbClr val="000000"/>
                </a:solidFill>
                <a:latin typeface="Times New Roman"/>
                <a:ea typeface="Times New Roman"/>
                <a:cs typeface="Times New Roman"/>
                <a:sym typeface="Times New Roman"/>
              </a:rPr>
              <a:t>E3LCM Algorithm: Develop or obtain the software implementation of the E3LCM algorithm. This includes the logic for data grouping, swapping based on control bits, and interaction with multiplexers.</a:t>
            </a:r>
          </a:p>
          <a:p>
            <a:pPr marL="342900" lvl="0" algn="l" rtl="0">
              <a:spcBef>
                <a:spcPts val="0"/>
              </a:spcBef>
              <a:spcAft>
                <a:spcPts val="600"/>
              </a:spcAft>
              <a:buClr>
                <a:schemeClr val="dk1"/>
              </a:buClr>
              <a:buSzPct val="100000"/>
              <a:buFont typeface="+mj-lt"/>
              <a:buAutoNum type="arabicPeriod"/>
            </a:pPr>
            <a:r>
              <a:rPr lang="en-GB" dirty="0">
                <a:solidFill>
                  <a:srgbClr val="000000"/>
                </a:solidFill>
                <a:latin typeface="Times New Roman"/>
                <a:ea typeface="Times New Roman"/>
                <a:cs typeface="Times New Roman"/>
                <a:sym typeface="Times New Roman"/>
              </a:rPr>
              <a:t>Control Bit Generation</a:t>
            </a:r>
          </a:p>
          <a:p>
            <a:pPr marL="342900" lvl="0" algn="l" rtl="0">
              <a:spcBef>
                <a:spcPts val="0"/>
              </a:spcBef>
              <a:spcAft>
                <a:spcPts val="600"/>
              </a:spcAft>
              <a:buClr>
                <a:schemeClr val="dk1"/>
              </a:buClr>
              <a:buSzPct val="100000"/>
              <a:buFont typeface="+mj-lt"/>
              <a:buAutoNum type="arabicPeriod"/>
            </a:pPr>
            <a:r>
              <a:rPr lang="en-GB" dirty="0">
                <a:solidFill>
                  <a:srgbClr val="000000"/>
                </a:solidFill>
                <a:latin typeface="Times New Roman"/>
                <a:ea typeface="Times New Roman"/>
                <a:cs typeface="Times New Roman"/>
                <a:sym typeface="Times New Roman"/>
              </a:rPr>
              <a:t>Device Firmware: Write firmware for your </a:t>
            </a:r>
            <a:r>
              <a:rPr lang="en-GB" dirty="0" err="1">
                <a:solidFill>
                  <a:srgbClr val="000000"/>
                </a:solidFill>
                <a:latin typeface="Times New Roman"/>
                <a:ea typeface="Times New Roman"/>
                <a:cs typeface="Times New Roman"/>
                <a:sym typeface="Times New Roman"/>
              </a:rPr>
              <a:t>IoT</a:t>
            </a:r>
            <a:r>
              <a:rPr lang="en-GB" dirty="0">
                <a:solidFill>
                  <a:srgbClr val="000000"/>
                </a:solidFill>
                <a:latin typeface="Times New Roman"/>
                <a:ea typeface="Times New Roman"/>
                <a:cs typeface="Times New Roman"/>
                <a:sym typeface="Times New Roman"/>
              </a:rPr>
              <a:t> device that integrates the E3LCM algorithm. This firmware should handle the encryption process, including receiving data, generating control bits, and applying the E3LCM algorithm.</a:t>
            </a:r>
          </a:p>
          <a:p>
            <a:pPr marL="342900" lvl="0" algn="l" rtl="0">
              <a:spcBef>
                <a:spcPts val="0"/>
              </a:spcBef>
              <a:spcAft>
                <a:spcPts val="600"/>
              </a:spcAft>
              <a:buClr>
                <a:schemeClr val="dk1"/>
              </a:buClr>
              <a:buSzPct val="100000"/>
              <a:buFont typeface="+mj-lt"/>
              <a:buAutoNum type="arabicPeriod"/>
            </a:pPr>
            <a:r>
              <a:rPr lang="en-GB" dirty="0">
                <a:solidFill>
                  <a:srgbClr val="000000"/>
                </a:solidFill>
                <a:latin typeface="Times New Roman"/>
                <a:ea typeface="Times New Roman"/>
                <a:cs typeface="Times New Roman"/>
                <a:sym typeface="Times New Roman"/>
              </a:rPr>
              <a:t>Communication Protocols</a:t>
            </a:r>
          </a:p>
          <a:p>
            <a:pPr marL="342900" lvl="0" algn="l" rtl="0">
              <a:spcBef>
                <a:spcPts val="0"/>
              </a:spcBef>
              <a:spcAft>
                <a:spcPts val="600"/>
              </a:spcAft>
              <a:buClr>
                <a:schemeClr val="dk1"/>
              </a:buClr>
              <a:buSzPct val="100000"/>
              <a:buFont typeface="+mj-lt"/>
              <a:buAutoNum type="arabicPeriod"/>
            </a:pPr>
            <a:r>
              <a:rPr lang="en-GB" dirty="0">
                <a:solidFill>
                  <a:srgbClr val="000000"/>
                </a:solidFill>
                <a:latin typeface="Times New Roman"/>
                <a:ea typeface="Times New Roman"/>
                <a:cs typeface="Times New Roman"/>
                <a:sym typeface="Times New Roman"/>
              </a:rPr>
              <a:t>Testing and Debugging Tools</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5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145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pic>
        <p:nvPicPr>
          <p:cNvPr id="159" name="Google Shape;159;p25"/>
          <p:cNvPicPr preferRelativeResize="0"/>
          <p:nvPr/>
        </p:nvPicPr>
        <p:blipFill>
          <a:blip r:embed="rId3">
            <a:alphaModFix/>
          </a:blip>
          <a:stretch>
            <a:fillRect/>
          </a:stretch>
        </p:blipFill>
        <p:spPr>
          <a:xfrm>
            <a:off x="1460205" y="753142"/>
            <a:ext cx="4662500" cy="4097675"/>
          </a:xfrm>
          <a:prstGeom prst="rect">
            <a:avLst/>
          </a:prstGeom>
          <a:noFill/>
          <a:ln>
            <a:noFill/>
          </a:ln>
        </p:spPr>
      </p:pic>
      <p:sp>
        <p:nvSpPr>
          <p:cNvPr id="3" name="Rectangle 2"/>
          <p:cNvSpPr/>
          <p:nvPr/>
        </p:nvSpPr>
        <p:spPr>
          <a:xfrm>
            <a:off x="6475227" y="1004013"/>
            <a:ext cx="2466753" cy="783869"/>
          </a:xfrm>
          <a:prstGeom prst="rect">
            <a:avLst/>
          </a:prstGeom>
        </p:spPr>
        <p:txBody>
          <a:bodyPr wrap="square">
            <a:spAutoFit/>
          </a:bodyPr>
          <a:lstStyle/>
          <a:p>
            <a:pPr marL="12700" marR="63500" lvl="0" algn="just">
              <a:lnSpc>
                <a:spcPct val="107000"/>
              </a:lnSpc>
              <a:spcBef>
                <a:spcPts val="1200"/>
              </a:spcBef>
            </a:pPr>
            <a:r>
              <a:rPr lang="en-IN" dirty="0">
                <a:latin typeface="Times New Roman"/>
                <a:ea typeface="Times New Roman"/>
                <a:cs typeface="Times New Roman"/>
                <a:sym typeface="Times New Roman"/>
              </a:rPr>
              <a:t>This figure shows the outcome of our method and screenshots of cryptic message</a:t>
            </a:r>
            <a:r>
              <a:rPr lang="en-IN" sz="1200" dirty="0"/>
              <a:t>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269170" y="0"/>
            <a:ext cx="8520600" cy="6078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Clr>
                <a:schemeClr val="dk1"/>
              </a:buClr>
              <a:buSzPts val="1100"/>
              <a:buFont typeface="Arial"/>
              <a:buNone/>
            </a:pPr>
            <a:r>
              <a:rPr lang="en-GB" sz="2500" b="1" dirty="0">
                <a:latin typeface="Times New Roman"/>
                <a:ea typeface="Times New Roman"/>
                <a:cs typeface="Times New Roman"/>
                <a:sym typeface="Times New Roman"/>
              </a:rPr>
              <a:t>Introduction</a:t>
            </a:r>
            <a:r>
              <a:rPr lang="en-GB" sz="2500" dirty="0">
                <a:latin typeface="Times New Roman"/>
                <a:ea typeface="Times New Roman"/>
                <a:cs typeface="Times New Roman"/>
                <a:sym typeface="Times New Roman"/>
              </a:rPr>
              <a:t> </a:t>
            </a:r>
            <a:endParaRPr sz="2500" dirty="0">
              <a:latin typeface="Times New Roman"/>
              <a:ea typeface="Times New Roman"/>
              <a:cs typeface="Times New Roman"/>
              <a:sym typeface="Times New Roman"/>
            </a:endParaRPr>
          </a:p>
        </p:txBody>
      </p:sp>
      <p:sp>
        <p:nvSpPr>
          <p:cNvPr id="94" name="Google Shape;94;p14"/>
          <p:cNvSpPr txBox="1">
            <a:spLocks noGrp="1"/>
          </p:cNvSpPr>
          <p:nvPr>
            <p:ph type="body" idx="1"/>
          </p:nvPr>
        </p:nvSpPr>
        <p:spPr>
          <a:xfrm>
            <a:off x="322332" y="535786"/>
            <a:ext cx="8520600" cy="4493413"/>
          </a:xfrm>
          <a:prstGeom prst="rect">
            <a:avLst/>
          </a:prstGeom>
        </p:spPr>
        <p:txBody>
          <a:bodyPr spcFirstLastPara="1" wrap="square" lIns="91425" tIns="91425" rIns="91425" bIns="91425" anchor="t" anchorCtr="0">
            <a:noAutofit/>
          </a:bodyPr>
          <a:lstStyle/>
          <a:p>
            <a:pPr marL="0" lvl="0" indent="0" algn="just">
              <a:spcAft>
                <a:spcPts val="600"/>
              </a:spcAft>
              <a:buNone/>
            </a:pPr>
            <a:r>
              <a:rPr lang="en-IN" sz="1600" dirty="0">
                <a:solidFill>
                  <a:srgbClr val="000000"/>
                </a:solidFill>
                <a:latin typeface="Times New Roman"/>
                <a:ea typeface="Times New Roman"/>
                <a:cs typeface="Times New Roman"/>
                <a:sym typeface="Times New Roman"/>
              </a:rPr>
              <a:t>The importance of "An Advanced Energy Efficient Lightweight </a:t>
            </a:r>
            <a:r>
              <a:rPr lang="en-IN" sz="1600" dirty="0" err="1">
                <a:solidFill>
                  <a:srgbClr val="000000"/>
                </a:solidFill>
                <a:latin typeface="Times New Roman"/>
                <a:ea typeface="Times New Roman"/>
                <a:cs typeface="Times New Roman"/>
                <a:sym typeface="Times New Roman"/>
              </a:rPr>
              <a:t>ElGamal</a:t>
            </a:r>
            <a:r>
              <a:rPr lang="en-IN" sz="1600" dirty="0">
                <a:solidFill>
                  <a:srgbClr val="000000"/>
                </a:solidFill>
                <a:latin typeface="Times New Roman"/>
                <a:ea typeface="Times New Roman"/>
                <a:cs typeface="Times New Roman"/>
                <a:sym typeface="Times New Roman"/>
              </a:rPr>
              <a:t> Cryptography Technique for </a:t>
            </a:r>
            <a:r>
              <a:rPr lang="en-IN" sz="1600" dirty="0" err="1">
                <a:solidFill>
                  <a:srgbClr val="000000"/>
                </a:solidFill>
                <a:latin typeface="Times New Roman"/>
                <a:ea typeface="Times New Roman"/>
                <a:cs typeface="Times New Roman"/>
                <a:sym typeface="Times New Roman"/>
              </a:rPr>
              <a:t>IoT</a:t>
            </a:r>
            <a:r>
              <a:rPr lang="en-IN" sz="1600" dirty="0">
                <a:solidFill>
                  <a:srgbClr val="000000"/>
                </a:solidFill>
                <a:latin typeface="Times New Roman"/>
                <a:ea typeface="Times New Roman"/>
                <a:cs typeface="Times New Roman"/>
                <a:sym typeface="Times New Roman"/>
              </a:rPr>
              <a:t> Devices“ is as follows:</a:t>
            </a:r>
          </a:p>
          <a:p>
            <a:pPr marL="342900" lvl="0" algn="just">
              <a:spcBef>
                <a:spcPts val="600"/>
              </a:spcBef>
              <a:buFont typeface="+mj-lt"/>
              <a:buAutoNum type="arabicPeriod"/>
            </a:pPr>
            <a:r>
              <a:rPr lang="en-IN" sz="1700" b="1" dirty="0" err="1">
                <a:solidFill>
                  <a:srgbClr val="000000"/>
                </a:solidFill>
                <a:latin typeface="Times New Roman"/>
                <a:ea typeface="Times New Roman"/>
                <a:cs typeface="Times New Roman"/>
                <a:sym typeface="Times New Roman"/>
              </a:rPr>
              <a:t>IoT</a:t>
            </a:r>
            <a:r>
              <a:rPr lang="en-IN" sz="1700" b="1" dirty="0">
                <a:solidFill>
                  <a:srgbClr val="000000"/>
                </a:solidFill>
                <a:latin typeface="Times New Roman"/>
                <a:ea typeface="Times New Roman"/>
                <a:cs typeface="Times New Roman"/>
                <a:sym typeface="Times New Roman"/>
              </a:rPr>
              <a:t> Device Proliferation: </a:t>
            </a:r>
            <a:r>
              <a:rPr lang="en-IN" sz="1700" dirty="0">
                <a:solidFill>
                  <a:srgbClr val="000000"/>
                </a:solidFill>
                <a:latin typeface="Times New Roman"/>
                <a:ea typeface="Times New Roman"/>
                <a:cs typeface="Times New Roman"/>
                <a:sym typeface="Times New Roman"/>
              </a:rPr>
              <a:t>With the rapid growth of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there is a pressing need for efficient and secure communication between these devices.</a:t>
            </a:r>
          </a:p>
          <a:p>
            <a:pPr marL="342900" lvl="0" algn="just">
              <a:spcBef>
                <a:spcPts val="600"/>
              </a:spcBef>
              <a:buFont typeface="+mj-lt"/>
              <a:buAutoNum type="arabicPeriod"/>
            </a:pPr>
            <a:r>
              <a:rPr lang="en-IN" sz="1700" b="1" dirty="0">
                <a:solidFill>
                  <a:srgbClr val="000000"/>
                </a:solidFill>
                <a:latin typeface="Times New Roman"/>
                <a:ea typeface="Times New Roman"/>
                <a:cs typeface="Times New Roman"/>
                <a:sym typeface="Times New Roman"/>
              </a:rPr>
              <a:t>Security Concerns:</a:t>
            </a:r>
            <a:r>
              <a:rPr lang="en-IN" sz="1700" dirty="0">
                <a:solidFill>
                  <a:srgbClr val="000000"/>
                </a:solidFill>
                <a:latin typeface="Times New Roman"/>
                <a:ea typeface="Times New Roman"/>
                <a:cs typeface="Times New Roman"/>
                <a:sym typeface="Times New Roman"/>
              </a:rPr>
              <a:t>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often handle sensitive data and require robust cryptographic techniques to ensure data confidentiality and integrity.</a:t>
            </a:r>
          </a:p>
          <a:p>
            <a:pPr marL="342900" lvl="0" algn="just">
              <a:spcBef>
                <a:spcPts val="600"/>
              </a:spcBef>
              <a:buFont typeface="+mj-lt"/>
              <a:buAutoNum type="arabicPeriod"/>
            </a:pPr>
            <a:r>
              <a:rPr lang="en-IN" sz="1700" b="1" dirty="0" err="1">
                <a:solidFill>
                  <a:srgbClr val="000000"/>
                </a:solidFill>
                <a:latin typeface="Times New Roman"/>
                <a:ea typeface="Times New Roman"/>
                <a:cs typeface="Times New Roman"/>
                <a:sym typeface="Times New Roman"/>
              </a:rPr>
              <a:t>ElGamal</a:t>
            </a:r>
            <a:r>
              <a:rPr lang="en-IN" sz="1700" b="1" dirty="0">
                <a:solidFill>
                  <a:srgbClr val="000000"/>
                </a:solidFill>
                <a:latin typeface="Times New Roman"/>
                <a:ea typeface="Times New Roman"/>
                <a:cs typeface="Times New Roman"/>
                <a:sym typeface="Times New Roman"/>
              </a:rPr>
              <a:t> Cryptography: </a:t>
            </a:r>
            <a:r>
              <a:rPr lang="en-IN" sz="1700" dirty="0" err="1">
                <a:solidFill>
                  <a:srgbClr val="000000"/>
                </a:solidFill>
                <a:latin typeface="Times New Roman"/>
                <a:ea typeface="Times New Roman"/>
                <a:cs typeface="Times New Roman"/>
                <a:sym typeface="Times New Roman"/>
              </a:rPr>
              <a:t>ElGamal</a:t>
            </a:r>
            <a:r>
              <a:rPr lang="en-IN" sz="1700" dirty="0">
                <a:solidFill>
                  <a:srgbClr val="000000"/>
                </a:solidFill>
                <a:latin typeface="Times New Roman"/>
                <a:ea typeface="Times New Roman"/>
                <a:cs typeface="Times New Roman"/>
                <a:sym typeface="Times New Roman"/>
              </a:rPr>
              <a:t> is a widely used public-key cryptography technique known for its security. Adapting it for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can enhance their security.</a:t>
            </a:r>
          </a:p>
          <a:p>
            <a:pPr marL="342900" lvl="0" algn="just">
              <a:spcBef>
                <a:spcPts val="600"/>
              </a:spcBef>
              <a:buFont typeface="+mj-lt"/>
              <a:buAutoNum type="arabicPeriod"/>
            </a:pPr>
            <a:r>
              <a:rPr lang="en-IN" sz="1700" b="1" dirty="0">
                <a:solidFill>
                  <a:srgbClr val="000000"/>
                </a:solidFill>
                <a:latin typeface="Times New Roman"/>
                <a:ea typeface="Times New Roman"/>
                <a:cs typeface="Times New Roman"/>
                <a:sym typeface="Times New Roman"/>
              </a:rPr>
              <a:t>Energy Efficiency:</a:t>
            </a:r>
            <a:r>
              <a:rPr lang="en-IN" sz="1700" dirty="0">
                <a:solidFill>
                  <a:srgbClr val="000000"/>
                </a:solidFill>
                <a:latin typeface="Times New Roman"/>
                <a:ea typeface="Times New Roman"/>
                <a:cs typeface="Times New Roman"/>
                <a:sym typeface="Times New Roman"/>
              </a:rPr>
              <a:t>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are typically resource-constrained, with limited battery life. An energy-efficient cryptographic technique can significantly prolong device operation.</a:t>
            </a:r>
          </a:p>
          <a:p>
            <a:pPr marL="342900" lvl="0" algn="just">
              <a:spcBef>
                <a:spcPts val="600"/>
              </a:spcBef>
              <a:buFont typeface="+mj-lt"/>
              <a:buAutoNum type="arabicPeriod"/>
            </a:pPr>
            <a:r>
              <a:rPr lang="en-IN" sz="1700" b="1" dirty="0">
                <a:solidFill>
                  <a:srgbClr val="000000"/>
                </a:solidFill>
                <a:latin typeface="Times New Roman"/>
                <a:ea typeface="Times New Roman"/>
                <a:cs typeface="Times New Roman"/>
                <a:sym typeface="Times New Roman"/>
              </a:rPr>
              <a:t>Lightweight Design: </a:t>
            </a:r>
            <a:r>
              <a:rPr lang="en-IN" sz="1700" dirty="0">
                <a:solidFill>
                  <a:srgbClr val="000000"/>
                </a:solidFill>
                <a:latin typeface="Times New Roman"/>
                <a:ea typeface="Times New Roman"/>
                <a:cs typeface="Times New Roman"/>
                <a:sym typeface="Times New Roman"/>
              </a:rPr>
              <a:t>The lightweight design of the proposed technique is crucial for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as it minimizes the computational and memory overhead.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145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58" name="Google Shape;158;p25"/>
          <p:cNvSpPr txBox="1">
            <a:spLocks noGrp="1"/>
          </p:cNvSpPr>
          <p:nvPr>
            <p:ph type="body" idx="1"/>
          </p:nvPr>
        </p:nvSpPr>
        <p:spPr>
          <a:xfrm>
            <a:off x="212651" y="870100"/>
            <a:ext cx="8619624" cy="4159200"/>
          </a:xfrm>
          <a:prstGeom prst="rect">
            <a:avLst/>
          </a:prstGeom>
        </p:spPr>
        <p:txBody>
          <a:bodyPr spcFirstLastPara="1" wrap="square" lIns="91425" tIns="91425" rIns="91425" bIns="91425" anchor="t" anchorCtr="0">
            <a:noAutofit/>
          </a:bodyPr>
          <a:lstStyle/>
          <a:p>
            <a:pPr marL="298450" marR="63500" indent="-285750" algn="just">
              <a:lnSpc>
                <a:spcPct val="107000"/>
              </a:lnSpc>
              <a:spcBef>
                <a:spcPts val="1200"/>
              </a:spcBef>
            </a:pPr>
            <a:r>
              <a:rPr lang="en-GB" dirty="0">
                <a:solidFill>
                  <a:srgbClr val="000000"/>
                </a:solidFill>
                <a:latin typeface="Times New Roman"/>
                <a:ea typeface="Times New Roman"/>
                <a:cs typeface="Times New Roman"/>
                <a:sym typeface="Times New Roman"/>
              </a:rPr>
              <a:t>The probabilistic nature of </a:t>
            </a:r>
            <a:r>
              <a:rPr lang="en-GB" dirty="0" err="1">
                <a:solidFill>
                  <a:srgbClr val="000000"/>
                </a:solidFill>
                <a:latin typeface="Times New Roman"/>
                <a:ea typeface="Times New Roman"/>
                <a:cs typeface="Times New Roman"/>
                <a:sym typeface="Times New Roman"/>
              </a:rPr>
              <a:t>ElGamal</a:t>
            </a:r>
            <a:r>
              <a:rPr lang="en-GB" dirty="0">
                <a:solidFill>
                  <a:srgbClr val="000000"/>
                </a:solidFill>
                <a:latin typeface="Times New Roman"/>
                <a:ea typeface="Times New Roman"/>
                <a:cs typeface="Times New Roman"/>
                <a:sym typeface="Times New Roman"/>
              </a:rPr>
              <a:t> encryption allows a single plaintext to be encrypted to a huge number of different cypher texts. </a:t>
            </a:r>
          </a:p>
          <a:p>
            <a:pPr marL="298450" marR="63500" indent="-285750" algn="just">
              <a:lnSpc>
                <a:spcPct val="107000"/>
              </a:lnSpc>
              <a:spcBef>
                <a:spcPts val="1200"/>
              </a:spcBef>
            </a:pPr>
            <a:r>
              <a:rPr lang="en-GB" dirty="0">
                <a:solidFill>
                  <a:srgbClr val="000000"/>
                </a:solidFill>
                <a:latin typeface="Times New Roman"/>
                <a:ea typeface="Times New Roman"/>
                <a:cs typeface="Times New Roman"/>
                <a:sym typeface="Times New Roman"/>
              </a:rPr>
              <a:t>The size of the cypher text over the plaintext is therefore expanded by a factor of 2:1 as a result of a general </a:t>
            </a:r>
            <a:r>
              <a:rPr lang="en-GB" dirty="0" err="1">
                <a:solidFill>
                  <a:srgbClr val="000000"/>
                </a:solidFill>
                <a:latin typeface="Times New Roman"/>
                <a:ea typeface="Times New Roman"/>
                <a:cs typeface="Times New Roman"/>
                <a:sym typeface="Times New Roman"/>
              </a:rPr>
              <a:t>ElGamal</a:t>
            </a:r>
            <a:r>
              <a:rPr lang="en-GB" dirty="0">
                <a:solidFill>
                  <a:srgbClr val="000000"/>
                </a:solidFill>
                <a:latin typeface="Times New Roman"/>
                <a:ea typeface="Times New Roman"/>
                <a:cs typeface="Times New Roman"/>
                <a:sym typeface="Times New Roman"/>
              </a:rPr>
              <a:t> encryption. </a:t>
            </a:r>
          </a:p>
          <a:p>
            <a:pPr marL="298450" marR="63500" indent="-285750" algn="just">
              <a:lnSpc>
                <a:spcPct val="107000"/>
              </a:lnSpc>
              <a:spcBef>
                <a:spcPts val="1200"/>
              </a:spcBef>
            </a:pPr>
            <a:r>
              <a:rPr lang="en-GB" dirty="0">
                <a:solidFill>
                  <a:srgbClr val="000000"/>
                </a:solidFill>
                <a:latin typeface="Times New Roman"/>
                <a:ea typeface="Times New Roman"/>
                <a:cs typeface="Times New Roman"/>
                <a:sym typeface="Times New Roman"/>
              </a:rPr>
              <a:t>Two exponentiations are essential for </a:t>
            </a:r>
            <a:r>
              <a:rPr lang="en-GB" dirty="0" err="1">
                <a:solidFill>
                  <a:srgbClr val="000000"/>
                </a:solidFill>
                <a:latin typeface="Times New Roman"/>
                <a:ea typeface="Times New Roman"/>
                <a:cs typeface="Times New Roman"/>
                <a:sym typeface="Times New Roman"/>
              </a:rPr>
              <a:t>ElGamal</a:t>
            </a:r>
            <a:r>
              <a:rPr lang="en-GB" dirty="0">
                <a:solidFill>
                  <a:srgbClr val="000000"/>
                </a:solidFill>
                <a:latin typeface="Times New Roman"/>
                <a:ea typeface="Times New Roman"/>
                <a:cs typeface="Times New Roman"/>
                <a:sym typeface="Times New Roman"/>
              </a:rPr>
              <a:t> encryption, but they are independent of the message and can be computed in advance if necessary. </a:t>
            </a:r>
          </a:p>
          <a:p>
            <a:pPr marL="298450" marR="63500" indent="-285750" algn="just">
              <a:lnSpc>
                <a:spcPct val="107000"/>
              </a:lnSpc>
              <a:spcBef>
                <a:spcPts val="1200"/>
              </a:spcBef>
            </a:pPr>
            <a:r>
              <a:rPr lang="en-GB" dirty="0">
                <a:solidFill>
                  <a:srgbClr val="000000"/>
                </a:solidFill>
                <a:latin typeface="Times New Roman"/>
                <a:ea typeface="Times New Roman"/>
                <a:cs typeface="Times New Roman"/>
                <a:sym typeface="Times New Roman"/>
              </a:rPr>
              <a:t>Despite their ease of integration into a single exponentiation, decryption only needs one exponentiation and one computation of a group inverse. </a:t>
            </a:r>
          </a:p>
        </p:txBody>
      </p:sp>
    </p:spTree>
    <p:extLst>
      <p:ext uri="{BB962C8B-B14F-4D97-AF65-F5344CB8AC3E}">
        <p14:creationId xmlns:p14="http://schemas.microsoft.com/office/powerpoint/2010/main" val="715947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159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Times New Roman"/>
                <a:ea typeface="Times New Roman"/>
                <a:cs typeface="Times New Roman"/>
                <a:sym typeface="Times New Roman"/>
              </a:rPr>
              <a:t>Comparison: </a:t>
            </a:r>
            <a:endParaRPr b="1">
              <a:latin typeface="Times New Roman"/>
              <a:ea typeface="Times New Roman"/>
              <a:cs typeface="Times New Roman"/>
              <a:sym typeface="Times New Roman"/>
            </a:endParaRPr>
          </a:p>
        </p:txBody>
      </p:sp>
      <p:graphicFrame>
        <p:nvGraphicFramePr>
          <p:cNvPr id="2" name="Chart 1">
            <a:extLst>
              <a:ext uri="{FF2B5EF4-FFF2-40B4-BE49-F238E27FC236}">
                <a16:creationId xmlns:a16="http://schemas.microsoft.com/office/drawing/2014/main" id="{AC0D9D6A-C46D-4230-4148-45AFDABBA9A8}"/>
              </a:ext>
            </a:extLst>
          </p:cNvPr>
          <p:cNvGraphicFramePr/>
          <p:nvPr>
            <p:extLst>
              <p:ext uri="{D42A27DB-BD31-4B8C-83A1-F6EECF244321}">
                <p14:modId xmlns:p14="http://schemas.microsoft.com/office/powerpoint/2010/main" val="3829588559"/>
              </p:ext>
            </p:extLst>
          </p:nvPr>
        </p:nvGraphicFramePr>
        <p:xfrm>
          <a:off x="962127" y="812889"/>
          <a:ext cx="3779994" cy="3323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6053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159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Times New Roman"/>
                <a:ea typeface="Times New Roman"/>
                <a:cs typeface="Times New Roman"/>
                <a:sym typeface="Times New Roman"/>
              </a:rPr>
              <a:t>Comparison: </a:t>
            </a:r>
            <a:endParaRPr b="1">
              <a:latin typeface="Times New Roman"/>
              <a:ea typeface="Times New Roman"/>
              <a:cs typeface="Times New Roman"/>
              <a:sym typeface="Times New Roman"/>
            </a:endParaRPr>
          </a:p>
        </p:txBody>
      </p:sp>
      <p:sp>
        <p:nvSpPr>
          <p:cNvPr id="165" name="Google Shape;165;p26"/>
          <p:cNvSpPr txBox="1">
            <a:spLocks noGrp="1"/>
          </p:cNvSpPr>
          <p:nvPr>
            <p:ph type="body" idx="1"/>
          </p:nvPr>
        </p:nvSpPr>
        <p:spPr>
          <a:xfrm>
            <a:off x="563526" y="934002"/>
            <a:ext cx="8268773" cy="3297000"/>
          </a:xfrm>
          <a:prstGeom prst="rect">
            <a:avLst/>
          </a:prstGeom>
        </p:spPr>
        <p:txBody>
          <a:bodyPr spcFirstLastPara="1" wrap="square" lIns="91425" tIns="91425" rIns="91425" bIns="91425" anchor="t" anchorCtr="0">
            <a:normAutofit lnSpcReduction="10000"/>
          </a:bodyPr>
          <a:lstStyle/>
          <a:p>
            <a:pPr marL="0" lvl="0" indent="0" algn="just" rtl="0">
              <a:spcBef>
                <a:spcPts val="1200"/>
              </a:spcBef>
              <a:spcAft>
                <a:spcPts val="0"/>
              </a:spcAft>
              <a:buClr>
                <a:schemeClr val="dk1"/>
              </a:buClr>
              <a:buSzPts val="1100"/>
              <a:buFont typeface="Arial"/>
              <a:buNone/>
            </a:pPr>
            <a:r>
              <a:rPr lang="en-GB" sz="1500" dirty="0">
                <a:solidFill>
                  <a:srgbClr val="000000"/>
                </a:solidFill>
                <a:latin typeface="Times New Roman"/>
                <a:ea typeface="Times New Roman"/>
                <a:cs typeface="Times New Roman"/>
                <a:sym typeface="Times New Roman"/>
              </a:rPr>
              <a:t>Public-key cryptography techniques like </a:t>
            </a:r>
            <a:r>
              <a:rPr lang="en-GB" sz="1500" dirty="0" err="1">
                <a:solidFill>
                  <a:srgbClr val="000000"/>
                </a:solidFill>
                <a:latin typeface="Times New Roman"/>
                <a:ea typeface="Times New Roman"/>
                <a:cs typeface="Times New Roman"/>
                <a:sym typeface="Times New Roman"/>
              </a:rPr>
              <a:t>ElGamal</a:t>
            </a:r>
            <a:r>
              <a:rPr lang="en-GB" sz="1500" dirty="0">
                <a:solidFill>
                  <a:srgbClr val="000000"/>
                </a:solidFill>
                <a:latin typeface="Times New Roman"/>
                <a:ea typeface="Times New Roman"/>
                <a:cs typeface="Times New Roman"/>
                <a:sym typeface="Times New Roman"/>
              </a:rPr>
              <a:t>, RSA, and </a:t>
            </a:r>
            <a:r>
              <a:rPr lang="en-GB" sz="1500" dirty="0" err="1">
                <a:solidFill>
                  <a:srgbClr val="000000"/>
                </a:solidFill>
                <a:latin typeface="Times New Roman"/>
                <a:ea typeface="Times New Roman"/>
                <a:cs typeface="Times New Roman"/>
                <a:sym typeface="Times New Roman"/>
              </a:rPr>
              <a:t>Paillier</a:t>
            </a:r>
            <a:r>
              <a:rPr lang="en-GB" sz="1500" dirty="0">
                <a:solidFill>
                  <a:srgbClr val="000000"/>
                </a:solidFill>
                <a:latin typeface="Times New Roman"/>
                <a:ea typeface="Times New Roman"/>
                <a:cs typeface="Times New Roman"/>
                <a:sym typeface="Times New Roman"/>
              </a:rPr>
              <a:t> are used for digital signatures, encryption, and decryption.</a:t>
            </a:r>
            <a:endParaRPr sz="1500" dirty="0">
              <a:solidFill>
                <a:srgbClr val="000000"/>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r>
              <a:rPr lang="en-GB" sz="1500" i="1" dirty="0">
                <a:solidFill>
                  <a:srgbClr val="000000"/>
                </a:solidFill>
                <a:latin typeface="Times New Roman"/>
                <a:ea typeface="Times New Roman"/>
                <a:cs typeface="Times New Roman"/>
                <a:sym typeface="Times New Roman"/>
              </a:rPr>
              <a:t>RSA:</a:t>
            </a:r>
            <a:r>
              <a:rPr lang="en-GB" sz="1500" dirty="0">
                <a:solidFill>
                  <a:srgbClr val="000000"/>
                </a:solidFill>
                <a:latin typeface="Times New Roman"/>
                <a:ea typeface="Times New Roman"/>
                <a:cs typeface="Times New Roman"/>
                <a:sym typeface="Times New Roman"/>
              </a:rPr>
              <a:t> Ron Rivest, Adi Shamir, and Leonard Adleman, who created the RSA algorithm, are honoured with their names. It also takes into account how challenging factoring big numbers is. RSA is frequently used for digital signatures, encryption, and decryption. The algorithm has the advantage of being relatively fast and easy to implement.</a:t>
            </a:r>
            <a:endParaRPr sz="1500" dirty="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r>
              <a:rPr lang="en-GB" sz="1500" i="1" dirty="0" err="1">
                <a:solidFill>
                  <a:srgbClr val="000000"/>
                </a:solidFill>
                <a:latin typeface="Times New Roman"/>
                <a:ea typeface="Times New Roman"/>
                <a:cs typeface="Times New Roman"/>
                <a:sym typeface="Times New Roman"/>
              </a:rPr>
              <a:t>Paillier</a:t>
            </a:r>
            <a:r>
              <a:rPr lang="en-GB" sz="1500" i="1" dirty="0">
                <a:solidFill>
                  <a:srgbClr val="000000"/>
                </a:solidFill>
                <a:latin typeface="Times New Roman"/>
                <a:ea typeface="Times New Roman"/>
                <a:cs typeface="Times New Roman"/>
                <a:sym typeface="Times New Roman"/>
              </a:rPr>
              <a:t>:</a:t>
            </a:r>
            <a:r>
              <a:rPr lang="en-GB" sz="1500" dirty="0">
                <a:solidFill>
                  <a:srgbClr val="000000"/>
                </a:solidFill>
                <a:latin typeface="Times New Roman"/>
                <a:ea typeface="Times New Roman"/>
                <a:cs typeface="Times New Roman"/>
                <a:sym typeface="Times New Roman"/>
              </a:rPr>
              <a:t> The </a:t>
            </a:r>
            <a:r>
              <a:rPr lang="en-GB" sz="1500" dirty="0" err="1">
                <a:solidFill>
                  <a:srgbClr val="000000"/>
                </a:solidFill>
                <a:latin typeface="Times New Roman"/>
                <a:ea typeface="Times New Roman"/>
                <a:cs typeface="Times New Roman"/>
                <a:sym typeface="Times New Roman"/>
              </a:rPr>
              <a:t>Paillier</a:t>
            </a:r>
            <a:r>
              <a:rPr lang="en-GB" sz="1500" dirty="0">
                <a:solidFill>
                  <a:srgbClr val="000000"/>
                </a:solidFill>
                <a:latin typeface="Times New Roman"/>
                <a:ea typeface="Times New Roman"/>
                <a:cs typeface="Times New Roman"/>
                <a:sym typeface="Times New Roman"/>
              </a:rPr>
              <a:t> algorithm is based on the difficulty of the decisional composite </a:t>
            </a:r>
            <a:r>
              <a:rPr lang="en-GB" sz="1500" dirty="0" err="1">
                <a:solidFill>
                  <a:srgbClr val="000000"/>
                </a:solidFill>
                <a:latin typeface="Times New Roman"/>
                <a:ea typeface="Times New Roman"/>
                <a:cs typeface="Times New Roman"/>
                <a:sym typeface="Times New Roman"/>
              </a:rPr>
              <a:t>residuosity</a:t>
            </a:r>
            <a:r>
              <a:rPr lang="en-GB" sz="1500" dirty="0">
                <a:solidFill>
                  <a:srgbClr val="000000"/>
                </a:solidFill>
                <a:latin typeface="Times New Roman"/>
                <a:ea typeface="Times New Roman"/>
                <a:cs typeface="Times New Roman"/>
                <a:sym typeface="Times New Roman"/>
              </a:rPr>
              <a:t> problem. It is a probabilistic algorithm that provides both encryption and homomorphic properties, which means that computations can be performed on cypher texts without decrypting them first. </a:t>
            </a:r>
            <a:r>
              <a:rPr lang="en-GB" sz="1500" dirty="0" err="1">
                <a:solidFill>
                  <a:srgbClr val="000000"/>
                </a:solidFill>
                <a:latin typeface="Times New Roman"/>
                <a:ea typeface="Times New Roman"/>
                <a:cs typeface="Times New Roman"/>
                <a:sym typeface="Times New Roman"/>
              </a:rPr>
              <a:t>Paillier</a:t>
            </a:r>
            <a:r>
              <a:rPr lang="en-GB" sz="1500" dirty="0">
                <a:solidFill>
                  <a:srgbClr val="000000"/>
                </a:solidFill>
                <a:latin typeface="Times New Roman"/>
                <a:ea typeface="Times New Roman"/>
                <a:cs typeface="Times New Roman"/>
                <a:sym typeface="Times New Roman"/>
              </a:rPr>
              <a:t> is often used in secure multiparty computation and privacy-preserving data analysis.</a:t>
            </a:r>
            <a:endParaRPr sz="15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159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Throughput: </a:t>
            </a:r>
            <a:endParaRPr b="1" dirty="0">
              <a:latin typeface="Times New Roman"/>
              <a:ea typeface="Times New Roman"/>
              <a:cs typeface="Times New Roman"/>
              <a:sym typeface="Times New Roman"/>
            </a:endParaRPr>
          </a:p>
        </p:txBody>
      </p:sp>
      <p:graphicFrame>
        <p:nvGraphicFramePr>
          <p:cNvPr id="3" name="Chart 2">
            <a:extLst>
              <a:ext uri="{FF2B5EF4-FFF2-40B4-BE49-F238E27FC236}">
                <a16:creationId xmlns:a16="http://schemas.microsoft.com/office/drawing/2014/main" id="{5DDE78DD-AC49-4CA4-5176-794AEB858F80}"/>
              </a:ext>
            </a:extLst>
          </p:cNvPr>
          <p:cNvGraphicFramePr/>
          <p:nvPr>
            <p:extLst>
              <p:ext uri="{D42A27DB-BD31-4B8C-83A1-F6EECF244321}">
                <p14:modId xmlns:p14="http://schemas.microsoft.com/office/powerpoint/2010/main" val="448152492"/>
              </p:ext>
            </p:extLst>
          </p:nvPr>
        </p:nvGraphicFramePr>
        <p:xfrm>
          <a:off x="570802" y="932967"/>
          <a:ext cx="3147060" cy="26593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C120D181-4BA3-2178-4246-67DA1B428584}"/>
              </a:ext>
            </a:extLst>
          </p:cNvPr>
          <p:cNvGraphicFramePr/>
          <p:nvPr>
            <p:extLst>
              <p:ext uri="{D42A27DB-BD31-4B8C-83A1-F6EECF244321}">
                <p14:modId xmlns:p14="http://schemas.microsoft.com/office/powerpoint/2010/main" val="1836328341"/>
              </p:ext>
            </p:extLst>
          </p:nvPr>
        </p:nvGraphicFramePr>
        <p:xfrm>
          <a:off x="4869457" y="932967"/>
          <a:ext cx="3327945" cy="2576526"/>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F54455CA-059D-58F2-3F6A-8F8D71DDE164}"/>
              </a:ext>
            </a:extLst>
          </p:cNvPr>
          <p:cNvSpPr txBox="1"/>
          <p:nvPr/>
        </p:nvSpPr>
        <p:spPr>
          <a:xfrm>
            <a:off x="-206062" y="3848058"/>
            <a:ext cx="4572000" cy="230832"/>
          </a:xfrm>
          <a:prstGeom prst="rect">
            <a:avLst/>
          </a:prstGeom>
          <a:noFill/>
        </p:spPr>
        <p:txBody>
          <a:bodyPr wrap="square">
            <a:spAutoFit/>
          </a:bodyPr>
          <a:lstStyle/>
          <a:p>
            <a:pPr marL="100330" indent="-8890" algn="ctr">
              <a:spcBef>
                <a:spcPts val="600"/>
              </a:spcBef>
              <a:spcAft>
                <a:spcPts val="1200"/>
              </a:spcAft>
            </a:pPr>
            <a:r>
              <a:rPr lang="en-US" sz="900" dirty="0">
                <a:solidFill>
                  <a:srgbClr val="000000"/>
                </a:solidFill>
                <a:effectLst/>
                <a:latin typeface="Times New Roman" panose="02020603050405020304" pitchFamily="18" charset="0"/>
                <a:ea typeface="Times New Roman" panose="02020603050405020304" pitchFamily="18" charset="0"/>
              </a:rPr>
              <a:t>Throughput of encryption </a:t>
            </a:r>
            <a:r>
              <a:rPr lang="en-US" sz="900" baseline="30000" dirty="0">
                <a:solidFill>
                  <a:srgbClr val="000000"/>
                </a:solidFill>
                <a:effectLst/>
                <a:latin typeface="Times New Roman" panose="02020603050405020304" pitchFamily="18" charset="0"/>
                <a:ea typeface="Times New Roman" panose="02020603050405020304" pitchFamily="18" charset="0"/>
              </a:rPr>
              <a:t> </a:t>
            </a:r>
            <a:r>
              <a:rPr lang="en-US" sz="900" dirty="0">
                <a:solidFill>
                  <a:srgbClr val="000000"/>
                </a:solidFill>
                <a:effectLst/>
                <a:latin typeface="Times New Roman" panose="02020603050405020304" pitchFamily="18" charset="0"/>
                <a:ea typeface="Times New Roman" panose="02020603050405020304" pitchFamily="18" charset="0"/>
              </a:rPr>
              <a:t>scheme</a:t>
            </a:r>
            <a:endParaRPr lang="en-IN" sz="12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5D2AE991-19E5-06AC-34A0-F10E3633F914}"/>
              </a:ext>
            </a:extLst>
          </p:cNvPr>
          <p:cNvSpPr txBox="1"/>
          <p:nvPr/>
        </p:nvSpPr>
        <p:spPr>
          <a:xfrm>
            <a:off x="5003443" y="3796542"/>
            <a:ext cx="4675030" cy="230832"/>
          </a:xfrm>
          <a:prstGeom prst="rect">
            <a:avLst/>
          </a:prstGeom>
          <a:noFill/>
        </p:spPr>
        <p:txBody>
          <a:bodyPr wrap="square">
            <a:spAutoFit/>
          </a:bodyPr>
          <a:lstStyle/>
          <a:p>
            <a:r>
              <a:rPr lang="en-IN" sz="900" dirty="0">
                <a:solidFill>
                  <a:srgbClr val="000000"/>
                </a:solidFill>
                <a:effectLst/>
                <a:latin typeface="Times New Roman" panose="02020603050405020304" pitchFamily="18" charset="0"/>
                <a:ea typeface="Times New Roman" panose="02020603050405020304" pitchFamily="18" charset="0"/>
              </a:rPr>
              <a:t>Throughput of the decryption </a:t>
            </a:r>
            <a:r>
              <a:rPr lang="en-IN" sz="900" baseline="30000" dirty="0">
                <a:solidFill>
                  <a:srgbClr val="000000"/>
                </a:solidFill>
                <a:effectLst/>
                <a:latin typeface="Times New Roman" panose="02020603050405020304" pitchFamily="18" charset="0"/>
                <a:ea typeface="Times New Roman" panose="02020603050405020304" pitchFamily="18" charset="0"/>
              </a:rPr>
              <a:t> </a:t>
            </a:r>
            <a:r>
              <a:rPr lang="en-IN" sz="900" dirty="0">
                <a:solidFill>
                  <a:srgbClr val="000000"/>
                </a:solidFill>
                <a:effectLst/>
                <a:latin typeface="Times New Roman" panose="02020603050405020304" pitchFamily="18" charset="0"/>
                <a:ea typeface="Times New Roman" panose="02020603050405020304" pitchFamily="18" charset="0"/>
              </a:rPr>
              <a:t>scheme</a:t>
            </a:r>
            <a:r>
              <a:rPr lang="en-IN" sz="900" b="1" dirty="0">
                <a:solidFill>
                  <a:srgbClr val="000000"/>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17677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7"/>
          <p:cNvSpPr txBox="1"/>
          <p:nvPr/>
        </p:nvSpPr>
        <p:spPr>
          <a:xfrm>
            <a:off x="95684" y="2800350"/>
            <a:ext cx="6592186" cy="20859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1200"/>
              </a:spcBef>
              <a:spcAft>
                <a:spcPts val="1200"/>
              </a:spcAft>
              <a:buFont typeface="Arial" panose="020B0604020202020204" pitchFamily="34" charset="0"/>
              <a:buChar char="•"/>
            </a:pPr>
            <a:r>
              <a:rPr lang="en-GB" sz="1500" dirty="0">
                <a:latin typeface="Times New Roman"/>
                <a:ea typeface="Times New Roman"/>
                <a:cs typeface="Times New Roman"/>
                <a:sym typeface="Times New Roman"/>
              </a:rPr>
              <a:t>Table represents a comparison among three algorithms. Different key values are tabulated to show the outcomes.</a:t>
            </a:r>
            <a:r>
              <a:rPr lang="en-GB" sz="1500" b="1" dirty="0">
                <a:latin typeface="Times New Roman"/>
                <a:ea typeface="Times New Roman"/>
                <a:cs typeface="Times New Roman"/>
                <a:sym typeface="Times New Roman"/>
              </a:rPr>
              <a:t> </a:t>
            </a:r>
            <a:r>
              <a:rPr lang="en-GB" sz="1500" dirty="0">
                <a:latin typeface="Times New Roman"/>
                <a:ea typeface="Times New Roman"/>
                <a:cs typeface="Times New Roman"/>
                <a:sym typeface="Times New Roman"/>
              </a:rPr>
              <a:t>The throughput of</a:t>
            </a:r>
            <a:r>
              <a:rPr lang="en-GB" sz="1500" b="1" dirty="0">
                <a:latin typeface="Times New Roman"/>
                <a:ea typeface="Times New Roman"/>
                <a:cs typeface="Times New Roman"/>
                <a:sym typeface="Times New Roman"/>
              </a:rPr>
              <a:t> </a:t>
            </a:r>
            <a:r>
              <a:rPr lang="en-GB" sz="1500" dirty="0" err="1">
                <a:latin typeface="Times New Roman"/>
                <a:ea typeface="Times New Roman"/>
                <a:cs typeface="Times New Roman"/>
                <a:sym typeface="Times New Roman"/>
              </a:rPr>
              <a:t>Elgamal</a:t>
            </a:r>
            <a:r>
              <a:rPr lang="en-GB" sz="1500" dirty="0">
                <a:latin typeface="Times New Roman"/>
                <a:ea typeface="Times New Roman"/>
                <a:cs typeface="Times New Roman"/>
                <a:sym typeface="Times New Roman"/>
              </a:rPr>
              <a:t> Algorithm outperforms RSA and </a:t>
            </a:r>
            <a:r>
              <a:rPr lang="en-GB" sz="1500" dirty="0" err="1">
                <a:latin typeface="Times New Roman"/>
                <a:ea typeface="Times New Roman"/>
                <a:cs typeface="Times New Roman"/>
                <a:sym typeface="Times New Roman"/>
              </a:rPr>
              <a:t>Pailler</a:t>
            </a:r>
            <a:r>
              <a:rPr lang="en-GB" sz="1500" dirty="0">
                <a:latin typeface="Times New Roman"/>
                <a:ea typeface="Times New Roman"/>
                <a:cs typeface="Times New Roman"/>
                <a:sym typeface="Times New Roman"/>
              </a:rPr>
              <a:t>. </a:t>
            </a:r>
          </a:p>
          <a:p>
            <a:pPr marL="285750" lvl="0" indent="-285750" algn="just" rtl="0">
              <a:lnSpc>
                <a:spcPct val="115000"/>
              </a:lnSpc>
              <a:spcBef>
                <a:spcPts val="1200"/>
              </a:spcBef>
              <a:spcAft>
                <a:spcPts val="1200"/>
              </a:spcAft>
              <a:buFont typeface="Arial" panose="020B0604020202020204" pitchFamily="34" charset="0"/>
              <a:buChar char="•"/>
            </a:pPr>
            <a:r>
              <a:rPr lang="en-GB" sz="1500" dirty="0">
                <a:latin typeface="Times New Roman"/>
                <a:ea typeface="Times New Roman"/>
                <a:cs typeface="Times New Roman"/>
                <a:sym typeface="Times New Roman"/>
              </a:rPr>
              <a:t>It performs better for the lightweight key size and validates our research. While the other two algorithms can be referred for a wide range of key sizes.</a:t>
            </a:r>
            <a:endParaRPr sz="1500" dirty="0">
              <a:latin typeface="Times New Roman"/>
              <a:ea typeface="Times New Roman"/>
              <a:cs typeface="Times New Roman"/>
              <a:sym typeface="Times New Roman"/>
            </a:endParaRPr>
          </a:p>
        </p:txBody>
      </p:sp>
      <p:graphicFrame>
        <p:nvGraphicFramePr>
          <p:cNvPr id="2" name="Object 1">
            <a:extLst>
              <a:ext uri="{FF2B5EF4-FFF2-40B4-BE49-F238E27FC236}">
                <a16:creationId xmlns:a16="http://schemas.microsoft.com/office/drawing/2014/main" id="{E797AEA3-2AE5-4FBC-780F-786B1C3EB43B}"/>
              </a:ext>
            </a:extLst>
          </p:cNvPr>
          <p:cNvGraphicFramePr>
            <a:graphicFrameLocks noChangeAspect="1"/>
          </p:cNvGraphicFramePr>
          <p:nvPr>
            <p:extLst>
              <p:ext uri="{D42A27DB-BD31-4B8C-83A1-F6EECF244321}">
                <p14:modId xmlns:p14="http://schemas.microsoft.com/office/powerpoint/2010/main" val="4108392958"/>
              </p:ext>
            </p:extLst>
          </p:nvPr>
        </p:nvGraphicFramePr>
        <p:xfrm>
          <a:off x="1086118" y="318528"/>
          <a:ext cx="7240073" cy="2534142"/>
        </p:xfrm>
        <a:graphic>
          <a:graphicData uri="http://schemas.openxmlformats.org/presentationml/2006/ole">
            <mc:AlternateContent xmlns:mc="http://schemas.openxmlformats.org/markup-compatibility/2006">
              <mc:Choice xmlns:v="urn:schemas-microsoft-com:vml" Requires="v">
                <p:oleObj name="Document" r:id="rId3" imgW="6097016" imgH="2369160" progId="Word.Document.12">
                  <p:embed/>
                </p:oleObj>
              </mc:Choice>
              <mc:Fallback>
                <p:oleObj name="Document" r:id="rId3" imgW="6097016" imgH="2369160" progId="Word.Document.12">
                  <p:embed/>
                  <p:pic>
                    <p:nvPicPr>
                      <p:cNvPr id="0" name=""/>
                      <p:cNvPicPr/>
                      <p:nvPr/>
                    </p:nvPicPr>
                    <p:blipFill>
                      <a:blip r:embed="rId4"/>
                      <a:stretch>
                        <a:fillRect/>
                      </a:stretch>
                    </p:blipFill>
                    <p:spPr>
                      <a:xfrm>
                        <a:off x="1086118" y="318528"/>
                        <a:ext cx="7240073" cy="2534142"/>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301068" y="122921"/>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Conclusion </a:t>
            </a:r>
            <a:endParaRPr b="1" dirty="0">
              <a:latin typeface="Times New Roman"/>
              <a:ea typeface="Times New Roman"/>
              <a:cs typeface="Times New Roman"/>
              <a:sym typeface="Times New Roman"/>
            </a:endParaRPr>
          </a:p>
        </p:txBody>
      </p:sp>
      <p:sp>
        <p:nvSpPr>
          <p:cNvPr id="177" name="Google Shape;177;p28"/>
          <p:cNvSpPr txBox="1">
            <a:spLocks noGrp="1"/>
          </p:cNvSpPr>
          <p:nvPr>
            <p:ph type="body" idx="1"/>
          </p:nvPr>
        </p:nvSpPr>
        <p:spPr>
          <a:xfrm>
            <a:off x="332965" y="772675"/>
            <a:ext cx="8520600" cy="3339000"/>
          </a:xfrm>
          <a:prstGeom prst="rect">
            <a:avLst/>
          </a:prstGeom>
        </p:spPr>
        <p:txBody>
          <a:bodyPr spcFirstLastPara="1" wrap="square" lIns="91425" tIns="91425" rIns="91425" bIns="91425" anchor="t" anchorCtr="0">
            <a:noAutofit/>
          </a:bodyPr>
          <a:lstStyle/>
          <a:p>
            <a:pPr marL="285750" indent="-285750" algn="just">
              <a:spcAft>
                <a:spcPts val="600"/>
              </a:spcAft>
              <a:buFont typeface="Wingdings" panose="05000000000000000000" pitchFamily="2" charset="2"/>
              <a:buChar char="Ø"/>
            </a:pPr>
            <a:r>
              <a:rPr lang="en-IN" sz="1500" dirty="0">
                <a:solidFill>
                  <a:srgbClr val="000000"/>
                </a:solidFill>
                <a:latin typeface="Times New Roman"/>
                <a:ea typeface="Times New Roman"/>
                <a:cs typeface="Times New Roman"/>
                <a:sym typeface="Times New Roman"/>
              </a:rPr>
              <a:t>Proposed advanced lightweight and energy-efficient </a:t>
            </a:r>
            <a:r>
              <a:rPr lang="en-IN" sz="1500" dirty="0" err="1">
                <a:solidFill>
                  <a:srgbClr val="000000"/>
                </a:solidFill>
                <a:latin typeface="Times New Roman"/>
                <a:ea typeface="Times New Roman"/>
                <a:cs typeface="Times New Roman"/>
                <a:sym typeface="Times New Roman"/>
              </a:rPr>
              <a:t>ElGamal</a:t>
            </a:r>
            <a:r>
              <a:rPr lang="en-IN" sz="1500" dirty="0">
                <a:solidFill>
                  <a:srgbClr val="000000"/>
                </a:solidFill>
                <a:latin typeface="Times New Roman"/>
                <a:ea typeface="Times New Roman"/>
                <a:cs typeface="Times New Roman"/>
                <a:sym typeface="Times New Roman"/>
              </a:rPr>
              <a:t> encryption method for two-party communication.</a:t>
            </a:r>
          </a:p>
          <a:p>
            <a:pPr marL="285750" indent="-285750" algn="just">
              <a:spcAft>
                <a:spcPts val="600"/>
              </a:spcAft>
              <a:buFont typeface="Wingdings" panose="05000000000000000000" pitchFamily="2" charset="2"/>
              <a:buChar char="Ø"/>
            </a:pPr>
            <a:r>
              <a:rPr lang="en-IN" sz="1500" dirty="0">
                <a:solidFill>
                  <a:srgbClr val="000000"/>
                </a:solidFill>
                <a:latin typeface="Times New Roman"/>
                <a:ea typeface="Times New Roman"/>
                <a:cs typeface="Times New Roman"/>
                <a:sym typeface="Times New Roman"/>
              </a:rPr>
              <a:t>Combined asymmetric key encryption with public-key cryptography to enhance message security.</a:t>
            </a:r>
          </a:p>
          <a:p>
            <a:pPr marL="285750" indent="-285750" algn="just">
              <a:spcAft>
                <a:spcPts val="600"/>
              </a:spcAft>
              <a:buFont typeface="Wingdings" panose="05000000000000000000" pitchFamily="2" charset="2"/>
              <a:buChar char="Ø"/>
            </a:pPr>
            <a:r>
              <a:rPr lang="en-IN" sz="1500" dirty="0">
                <a:solidFill>
                  <a:srgbClr val="000000"/>
                </a:solidFill>
                <a:latin typeface="Times New Roman"/>
                <a:ea typeface="Times New Roman"/>
                <a:cs typeface="Times New Roman"/>
                <a:sym typeface="Times New Roman"/>
              </a:rPr>
              <a:t>Utilized the difficulty of locating discrete logarithms in cyclic groups for cryptographic foundation.</a:t>
            </a:r>
          </a:p>
          <a:p>
            <a:pPr marL="285750" indent="-285750" algn="just">
              <a:spcAft>
                <a:spcPts val="600"/>
              </a:spcAft>
              <a:buFont typeface="Wingdings" panose="05000000000000000000" pitchFamily="2" charset="2"/>
              <a:buChar char="Ø"/>
            </a:pPr>
            <a:r>
              <a:rPr lang="en-IN" sz="1500" dirty="0">
                <a:solidFill>
                  <a:srgbClr val="000000"/>
                </a:solidFill>
                <a:latin typeface="Times New Roman"/>
                <a:ea typeface="Times New Roman"/>
                <a:cs typeface="Times New Roman"/>
                <a:sym typeface="Times New Roman"/>
              </a:rPr>
              <a:t>Conducted thorough testing with text data and validation using modern cartographic techniques.</a:t>
            </a:r>
          </a:p>
          <a:p>
            <a:pPr marL="285750" indent="-285750" algn="just">
              <a:spcAft>
                <a:spcPts val="600"/>
              </a:spcAft>
              <a:buFont typeface="Wingdings" panose="05000000000000000000" pitchFamily="2" charset="2"/>
              <a:buChar char="Ø"/>
            </a:pPr>
            <a:r>
              <a:rPr lang="en-IN" sz="1500" dirty="0">
                <a:solidFill>
                  <a:srgbClr val="000000"/>
                </a:solidFill>
                <a:latin typeface="Times New Roman"/>
                <a:ea typeface="Times New Roman"/>
                <a:cs typeface="Times New Roman"/>
                <a:sym typeface="Times New Roman"/>
              </a:rPr>
              <a:t>Comparative analysis revealed that the suggested strategy offers superior throughput and performance area with minimal delay.</a:t>
            </a:r>
          </a:p>
          <a:p>
            <a:pPr marL="285750" indent="-285750" algn="just">
              <a:spcAft>
                <a:spcPts val="600"/>
              </a:spcAft>
              <a:buFont typeface="Wingdings" panose="05000000000000000000" pitchFamily="2" charset="2"/>
              <a:buChar char="Ø"/>
            </a:pPr>
            <a:r>
              <a:rPr lang="en-IN" sz="1500" dirty="0">
                <a:solidFill>
                  <a:srgbClr val="000000"/>
                </a:solidFill>
                <a:latin typeface="Times New Roman"/>
                <a:ea typeface="Times New Roman"/>
                <a:cs typeface="Times New Roman"/>
                <a:sym typeface="Times New Roman"/>
              </a:rPr>
              <a:t>The lightweight and highly secure </a:t>
            </a:r>
            <a:r>
              <a:rPr lang="en-IN" sz="1500" dirty="0" err="1">
                <a:solidFill>
                  <a:srgbClr val="000000"/>
                </a:solidFill>
                <a:latin typeface="Times New Roman"/>
                <a:ea typeface="Times New Roman"/>
                <a:cs typeface="Times New Roman"/>
                <a:sym typeface="Times New Roman"/>
              </a:rPr>
              <a:t>ElGamal</a:t>
            </a:r>
            <a:r>
              <a:rPr lang="en-IN" sz="1500" dirty="0">
                <a:solidFill>
                  <a:srgbClr val="000000"/>
                </a:solidFill>
                <a:latin typeface="Times New Roman"/>
                <a:ea typeface="Times New Roman"/>
                <a:cs typeface="Times New Roman"/>
                <a:sym typeface="Times New Roman"/>
              </a:rPr>
              <a:t> </a:t>
            </a:r>
            <a:r>
              <a:rPr lang="en-IN" sz="1500" dirty="0" err="1">
                <a:solidFill>
                  <a:srgbClr val="000000"/>
                </a:solidFill>
                <a:latin typeface="Times New Roman"/>
                <a:ea typeface="Times New Roman"/>
                <a:cs typeface="Times New Roman"/>
                <a:sym typeface="Times New Roman"/>
              </a:rPr>
              <a:t>cybertext</a:t>
            </a:r>
            <a:r>
              <a:rPr lang="en-IN" sz="1500" dirty="0">
                <a:solidFill>
                  <a:srgbClr val="000000"/>
                </a:solidFill>
                <a:latin typeface="Times New Roman"/>
                <a:ea typeface="Times New Roman"/>
                <a:cs typeface="Times New Roman"/>
                <a:sym typeface="Times New Roman"/>
              </a:rPr>
              <a:t> block encryption method is suitable for various secure real-time applications.</a:t>
            </a:r>
          </a:p>
          <a:p>
            <a:pPr marL="285750" indent="-285750" algn="just">
              <a:spcAft>
                <a:spcPts val="600"/>
              </a:spcAft>
              <a:buFont typeface="Wingdings" panose="05000000000000000000" pitchFamily="2" charset="2"/>
              <a:buChar char="Ø"/>
            </a:pPr>
            <a:r>
              <a:rPr lang="en-IN" sz="1500" dirty="0">
                <a:solidFill>
                  <a:srgbClr val="000000"/>
                </a:solidFill>
                <a:latin typeface="Times New Roman"/>
                <a:ea typeface="Times New Roman"/>
                <a:cs typeface="Times New Roman"/>
                <a:sym typeface="Times New Roman"/>
              </a:rPr>
              <a:t>Future prospects involve further testing, evaluation, and validation across diverse real-time applications to enhance performance metrics.</a:t>
            </a:r>
            <a:endParaRPr sz="15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183" name="Google Shape;183;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0000" lnSpcReduction="20000"/>
          </a:bodyPr>
          <a:lstStyle/>
          <a:p>
            <a:pPr marL="0" lvl="0" indent="0" algn="just">
              <a:lnSpc>
                <a:spcPct val="115000"/>
              </a:lnSpc>
              <a:spcAft>
                <a:spcPts val="1000"/>
              </a:spcAft>
              <a:buNone/>
            </a:pPr>
            <a:r>
              <a:rPr lang="en-US" dirty="0">
                <a:effectLst/>
                <a:latin typeface="Times New Roman" panose="02020603050405020304" pitchFamily="18" charset="0"/>
                <a:ea typeface="Times New Roman" panose="02020603050405020304" pitchFamily="18" charset="0"/>
              </a:rPr>
              <a:t>1. </a:t>
            </a:r>
            <a:r>
              <a:rPr lang="en-US" dirty="0" err="1">
                <a:effectLst/>
                <a:latin typeface="Times New Roman" panose="02020603050405020304" pitchFamily="18" charset="0"/>
                <a:ea typeface="Times New Roman" panose="02020603050405020304" pitchFamily="18" charset="0"/>
              </a:rPr>
              <a:t>Visalakshi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Annepu</a:t>
            </a:r>
            <a:r>
              <a:rPr lang="en-US" dirty="0">
                <a:effectLst/>
                <a:latin typeface="Times New Roman" panose="02020603050405020304" pitchFamily="18" charset="0"/>
                <a:ea typeface="Times New Roman" panose="02020603050405020304" pitchFamily="18" charset="0"/>
              </a:rPr>
              <a:t> and Rajesh A., “Implementation of an Efficient Artificial Bee Colony Algorithm for Node Localization in Unmanned Aerial Vehicle Assisted Wireless Sensor Networks”, </a:t>
            </a:r>
            <a:r>
              <a:rPr lang="en-US" i="1" dirty="0">
                <a:effectLst/>
                <a:latin typeface="Times New Roman" panose="02020603050405020304" pitchFamily="18" charset="0"/>
                <a:ea typeface="Times New Roman" panose="02020603050405020304" pitchFamily="18" charset="0"/>
              </a:rPr>
              <a:t>Wireless Personal Communications</a:t>
            </a:r>
            <a:r>
              <a:rPr lang="en-US" dirty="0">
                <a:effectLst/>
                <a:latin typeface="Times New Roman" panose="02020603050405020304" pitchFamily="18" charset="0"/>
                <a:ea typeface="Times New Roman" panose="02020603050405020304" pitchFamily="18" charset="0"/>
              </a:rPr>
              <a:t>, Springer, vol. 114, no. 3, pp. 2663–2680, May 2020. </a:t>
            </a:r>
            <a:endParaRPr lang="en-IN" dirty="0">
              <a:effectLst/>
              <a:latin typeface="Times New Roman" panose="02020603050405020304" pitchFamily="18" charset="0"/>
              <a:ea typeface="Times New Roman" panose="02020603050405020304" pitchFamily="18" charset="0"/>
            </a:endParaRPr>
          </a:p>
          <a:p>
            <a:pPr marL="0" lvl="0" indent="0" algn="just">
              <a:lnSpc>
                <a:spcPct val="115000"/>
              </a:lnSpc>
              <a:spcAft>
                <a:spcPts val="300"/>
              </a:spcAft>
              <a:buNone/>
            </a:pPr>
            <a:r>
              <a:rPr lang="en-US" dirty="0">
                <a:effectLst/>
                <a:latin typeface="Times New Roman" panose="02020603050405020304" pitchFamily="18" charset="0"/>
                <a:ea typeface="Times New Roman" panose="02020603050405020304" pitchFamily="18" charset="0"/>
              </a:rPr>
              <a:t>2. </a:t>
            </a:r>
            <a:r>
              <a:rPr lang="en-US" dirty="0" err="1">
                <a:effectLst/>
                <a:latin typeface="Times New Roman" panose="02020603050405020304" pitchFamily="18" charset="0"/>
                <a:ea typeface="Times New Roman" panose="02020603050405020304" pitchFamily="18" charset="0"/>
              </a:rPr>
              <a:t>Visalakshi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Annepu</a:t>
            </a:r>
            <a:r>
              <a:rPr lang="en-US" dirty="0">
                <a:effectLst/>
                <a:latin typeface="Times New Roman" panose="02020603050405020304" pitchFamily="18" charset="0"/>
                <a:ea typeface="Times New Roman" panose="02020603050405020304" pitchFamily="18" charset="0"/>
              </a:rPr>
              <a:t> and Rajesh A., “An Unmanned Aerial Vehicle Aided Node Localization Using an Efficient Multilayer Perceptron Neural Network in Wireless Sensor Networks”, </a:t>
            </a:r>
            <a:r>
              <a:rPr lang="en-US" i="1" dirty="0">
                <a:effectLst/>
                <a:latin typeface="Times New Roman" panose="02020603050405020304" pitchFamily="18" charset="0"/>
                <a:ea typeface="Times New Roman" panose="02020603050405020304" pitchFamily="18" charset="0"/>
              </a:rPr>
              <a:t>Neural Computing and Applications</a:t>
            </a:r>
            <a:r>
              <a:rPr lang="en-US" dirty="0">
                <a:effectLst/>
                <a:latin typeface="Times New Roman" panose="02020603050405020304" pitchFamily="18" charset="0"/>
                <a:ea typeface="Times New Roman" panose="02020603050405020304" pitchFamily="18" charset="0"/>
              </a:rPr>
              <a:t>, Springer,</a:t>
            </a:r>
            <a:r>
              <a:rPr lang="en-US" dirty="0">
                <a:solidFill>
                  <a:srgbClr val="000000"/>
                </a:solidFill>
                <a:effectLst/>
                <a:latin typeface="Times New Roman" panose="02020603050405020304" pitchFamily="18" charset="0"/>
                <a:ea typeface="Times New Roman" panose="02020603050405020304" pitchFamily="18" charset="0"/>
              </a:rPr>
              <a:t> vol. 32, no. 15, pp. 11651–11663,</a:t>
            </a:r>
            <a:r>
              <a:rPr lang="en-US" dirty="0">
                <a:effectLst/>
                <a:latin typeface="Times New Roman" panose="02020603050405020304" pitchFamily="18" charset="0"/>
                <a:ea typeface="Times New Roman" panose="02020603050405020304" pitchFamily="18" charset="0"/>
              </a:rPr>
              <a:t> August 2020.</a:t>
            </a:r>
          </a:p>
          <a:p>
            <a:pPr marL="0" lvl="0" indent="0" algn="just">
              <a:lnSpc>
                <a:spcPct val="115000"/>
              </a:lnSpc>
              <a:spcAft>
                <a:spcPts val="300"/>
              </a:spcAft>
              <a:buNone/>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0" marR="66675" lvl="0" indent="0" algn="just">
              <a:lnSpc>
                <a:spcPct val="115000"/>
              </a:lnSpc>
              <a:spcAft>
                <a:spcPts val="25"/>
              </a:spcAft>
              <a:buNone/>
            </a:pPr>
            <a:r>
              <a:rPr lang="en-US" dirty="0">
                <a:effectLst/>
                <a:latin typeface="Times New Roman" panose="02020603050405020304" pitchFamily="18" charset="0"/>
                <a:ea typeface="Times New Roman" panose="02020603050405020304" pitchFamily="18" charset="0"/>
              </a:rPr>
              <a:t>3. V. </a:t>
            </a:r>
            <a:r>
              <a:rPr lang="en-US" dirty="0" err="1">
                <a:effectLst/>
                <a:latin typeface="Times New Roman" panose="02020603050405020304" pitchFamily="18" charset="0"/>
                <a:ea typeface="Times New Roman" panose="02020603050405020304" pitchFamily="18" charset="0"/>
              </a:rPr>
              <a:t>Annepu</a:t>
            </a:r>
            <a:r>
              <a:rPr lang="en-US" dirty="0">
                <a:effectLst/>
                <a:latin typeface="Times New Roman" panose="02020603050405020304" pitchFamily="18" charset="0"/>
                <a:ea typeface="Times New Roman" panose="02020603050405020304" pitchFamily="18" charset="0"/>
              </a:rPr>
              <a:t>, A. Rajesh and K. </a:t>
            </a:r>
            <a:r>
              <a:rPr lang="en-US" dirty="0" err="1">
                <a:effectLst/>
                <a:latin typeface="Times New Roman" panose="02020603050405020304" pitchFamily="18" charset="0"/>
                <a:ea typeface="Times New Roman" panose="02020603050405020304" pitchFamily="18" charset="0"/>
              </a:rPr>
              <a:t>Bagadi</a:t>
            </a:r>
            <a:r>
              <a:rPr lang="en-US" dirty="0">
                <a:effectLst/>
                <a:latin typeface="Times New Roman" panose="02020603050405020304" pitchFamily="18" charset="0"/>
                <a:ea typeface="Times New Roman" panose="02020603050405020304" pitchFamily="18" charset="0"/>
              </a:rPr>
              <a:t>, “Radial basis function-based node localization for unmanned aerial vehicle-assisted 5G wireless sensor networks”, </a:t>
            </a:r>
            <a:r>
              <a:rPr lang="en-US" i="1" dirty="0">
                <a:effectLst/>
                <a:latin typeface="Times New Roman" panose="02020603050405020304" pitchFamily="18" charset="0"/>
                <a:ea typeface="Times New Roman" panose="02020603050405020304" pitchFamily="18" charset="0"/>
              </a:rPr>
              <a:t>Neural Computing and Applications</a:t>
            </a:r>
            <a:r>
              <a:rPr lang="en-US" dirty="0">
                <a:effectLst/>
                <a:latin typeface="Times New Roman" panose="02020603050405020304" pitchFamily="18" charset="0"/>
                <a:ea typeface="Times New Roman" panose="02020603050405020304" pitchFamily="18" charset="0"/>
              </a:rPr>
              <a:t>, 33, 12333-12346, 2021.</a:t>
            </a:r>
          </a:p>
          <a:p>
            <a:pPr marL="0" marR="66675" lvl="0" indent="0" algn="just">
              <a:lnSpc>
                <a:spcPct val="115000"/>
              </a:lnSpc>
              <a:spcAft>
                <a:spcPts val="25"/>
              </a:spcAft>
              <a:buNone/>
            </a:pPr>
            <a:endParaRPr lang="en-IN" dirty="0">
              <a:effectLst/>
              <a:latin typeface="Times New Roman" panose="02020603050405020304" pitchFamily="18" charset="0"/>
              <a:ea typeface="Times New Roman" panose="02020603050405020304" pitchFamily="18" charset="0"/>
            </a:endParaRPr>
          </a:p>
          <a:p>
            <a:pPr marL="0" marR="66675" lvl="0" indent="0" algn="just">
              <a:lnSpc>
                <a:spcPct val="115000"/>
              </a:lnSpc>
              <a:spcAft>
                <a:spcPts val="25"/>
              </a:spcAft>
              <a:buNone/>
            </a:pPr>
            <a:r>
              <a:rPr lang="en-US" dirty="0">
                <a:solidFill>
                  <a:srgbClr val="333333"/>
                </a:solidFill>
                <a:effectLst/>
                <a:latin typeface="Times New Roman" panose="02020603050405020304" pitchFamily="18" charset="0"/>
                <a:ea typeface="Times New Roman" panose="02020603050405020304" pitchFamily="18" charset="0"/>
              </a:rPr>
              <a:t>4. V. </a:t>
            </a:r>
            <a:r>
              <a:rPr lang="en-US" dirty="0" err="1">
                <a:solidFill>
                  <a:srgbClr val="333333"/>
                </a:solidFill>
                <a:effectLst/>
                <a:latin typeface="Times New Roman" panose="02020603050405020304" pitchFamily="18" charset="0"/>
                <a:ea typeface="Times New Roman" panose="02020603050405020304" pitchFamily="18" charset="0"/>
              </a:rPr>
              <a:t>Annepu</a:t>
            </a:r>
            <a:r>
              <a:rPr lang="en-US" dirty="0">
                <a:solidFill>
                  <a:srgbClr val="333333"/>
                </a:solidFill>
                <a:effectLst/>
                <a:latin typeface="Times New Roman" panose="02020603050405020304" pitchFamily="18" charset="0"/>
                <a:ea typeface="Times New Roman" panose="02020603050405020304" pitchFamily="18" charset="0"/>
              </a:rPr>
              <a:t> </a:t>
            </a:r>
            <a:r>
              <a:rPr lang="en-US" i="1" dirty="0">
                <a:solidFill>
                  <a:srgbClr val="333333"/>
                </a:solidFill>
                <a:effectLst/>
                <a:latin typeface="Times New Roman" panose="02020603050405020304" pitchFamily="18" charset="0"/>
                <a:ea typeface="Times New Roman" panose="02020603050405020304" pitchFamily="18" charset="0"/>
              </a:rPr>
              <a:t>et al</a:t>
            </a:r>
            <a:r>
              <a:rPr lang="en-US" dirty="0">
                <a:solidFill>
                  <a:srgbClr val="333333"/>
                </a:solidFill>
                <a:effectLst/>
                <a:latin typeface="Times New Roman" panose="02020603050405020304" pitchFamily="18" charset="0"/>
                <a:ea typeface="Times New Roman" panose="02020603050405020304" pitchFamily="18" charset="0"/>
              </a:rPr>
              <a:t>., "Review on Unmanned Aerial Vehicle Assisted Sensor Node Localization in Wireless Networks: Soft Computing Approaches," </a:t>
            </a:r>
            <a:r>
              <a:rPr lang="en-US" i="1" dirty="0">
                <a:solidFill>
                  <a:srgbClr val="333333"/>
                </a:solidFill>
                <a:effectLst/>
                <a:latin typeface="Times New Roman" panose="02020603050405020304" pitchFamily="18" charset="0"/>
                <a:ea typeface="Times New Roman" panose="02020603050405020304" pitchFamily="18" charset="0"/>
              </a:rPr>
              <a:t>IEEE Access</a:t>
            </a:r>
            <a:r>
              <a:rPr lang="en-US" dirty="0">
                <a:solidFill>
                  <a:srgbClr val="333333"/>
                </a:solidFill>
                <a:effectLst/>
                <a:latin typeface="Times New Roman" panose="02020603050405020304" pitchFamily="18" charset="0"/>
                <a:ea typeface="Times New Roman" panose="02020603050405020304" pitchFamily="18" charset="0"/>
              </a:rPr>
              <a:t>, vol. 10, pp. 132875-132894, 2022</a:t>
            </a:r>
            <a:r>
              <a:rPr lang="en-US" dirty="0">
                <a:solidFill>
                  <a:srgbClr val="000000"/>
                </a:solidFill>
                <a:effectLst/>
                <a:latin typeface="Times New Roman" panose="02020603050405020304" pitchFamily="18" charset="0"/>
                <a:ea typeface="Times New Roman" panose="02020603050405020304" pitchFamily="18" charset="0"/>
              </a:rPr>
              <a:t> </a:t>
            </a:r>
          </a:p>
          <a:p>
            <a:pPr marL="0" marR="66675" lvl="0" indent="0" algn="just">
              <a:lnSpc>
                <a:spcPct val="115000"/>
              </a:lnSpc>
              <a:spcAft>
                <a:spcPts val="25"/>
              </a:spcAft>
              <a:buNone/>
            </a:pPr>
            <a:endParaRPr lang="en-IN" dirty="0">
              <a:effectLst/>
              <a:latin typeface="Times New Roman" panose="02020603050405020304" pitchFamily="18" charset="0"/>
              <a:ea typeface="Times New Roman" panose="02020603050405020304" pitchFamily="18" charset="0"/>
            </a:endParaRPr>
          </a:p>
          <a:p>
            <a:pPr marL="0" marR="66675" lvl="0" indent="0" algn="just">
              <a:lnSpc>
                <a:spcPct val="115000"/>
              </a:lnSpc>
              <a:spcAft>
                <a:spcPts val="25"/>
              </a:spcAft>
              <a:buNone/>
            </a:pPr>
            <a:r>
              <a:rPr lang="en-US" dirty="0">
                <a:solidFill>
                  <a:srgbClr val="000000"/>
                </a:solidFill>
                <a:effectLst/>
                <a:latin typeface="Times New Roman" panose="02020603050405020304" pitchFamily="18" charset="0"/>
                <a:ea typeface="Times New Roman" panose="02020603050405020304" pitchFamily="18" charset="0"/>
              </a:rPr>
              <a:t>5. N. K. </a:t>
            </a:r>
            <a:r>
              <a:rPr lang="en-US" dirty="0" err="1">
                <a:solidFill>
                  <a:srgbClr val="000000"/>
                </a:solidFill>
                <a:effectLst/>
                <a:latin typeface="Times New Roman" panose="02020603050405020304" pitchFamily="18" charset="0"/>
                <a:ea typeface="Times New Roman" panose="02020603050405020304" pitchFamily="18" charset="0"/>
              </a:rPr>
              <a:t>Vaegae</a:t>
            </a:r>
            <a:r>
              <a:rPr lang="en-US" dirty="0">
                <a:solidFill>
                  <a:srgbClr val="000000"/>
                </a:solidFill>
                <a:effectLst/>
                <a:latin typeface="Times New Roman" panose="02020603050405020304" pitchFamily="18" charset="0"/>
                <a:ea typeface="Times New Roman" panose="02020603050405020304" pitchFamily="18" charset="0"/>
              </a:rPr>
              <a:t>, K. K. </a:t>
            </a:r>
            <a:r>
              <a:rPr lang="en-US" dirty="0" err="1">
                <a:solidFill>
                  <a:srgbClr val="000000"/>
                </a:solidFill>
                <a:effectLst/>
                <a:latin typeface="Times New Roman" panose="02020603050405020304" pitchFamily="18" charset="0"/>
                <a:ea typeface="Times New Roman" panose="02020603050405020304" pitchFamily="18" charset="0"/>
              </a:rPr>
              <a:t>Pulluri</a:t>
            </a:r>
            <a:r>
              <a:rPr lang="en-US" dirty="0">
                <a:solidFill>
                  <a:srgbClr val="000000"/>
                </a:solidFill>
                <a:effectLst/>
                <a:latin typeface="Times New Roman" panose="02020603050405020304" pitchFamily="18" charset="0"/>
                <a:ea typeface="Times New Roman" panose="02020603050405020304" pitchFamily="18" charset="0"/>
              </a:rPr>
              <a:t>, K. </a:t>
            </a:r>
            <a:r>
              <a:rPr lang="en-US" dirty="0" err="1">
                <a:solidFill>
                  <a:srgbClr val="000000"/>
                </a:solidFill>
                <a:effectLst/>
                <a:latin typeface="Times New Roman" panose="02020603050405020304" pitchFamily="18" charset="0"/>
                <a:ea typeface="Times New Roman" panose="02020603050405020304" pitchFamily="18" charset="0"/>
              </a:rPr>
              <a:t>Bagadi</a:t>
            </a:r>
            <a:r>
              <a:rPr lang="en-US" dirty="0">
                <a:solidFill>
                  <a:srgbClr val="000000"/>
                </a:solidFill>
                <a:effectLst/>
                <a:latin typeface="Times New Roman" panose="02020603050405020304" pitchFamily="18" charset="0"/>
                <a:ea typeface="Times New Roman" panose="02020603050405020304" pitchFamily="18" charset="0"/>
              </a:rPr>
              <a:t> and O. O. </a:t>
            </a:r>
            <a:r>
              <a:rPr lang="en-US" dirty="0" err="1">
                <a:solidFill>
                  <a:srgbClr val="000000"/>
                </a:solidFill>
                <a:effectLst/>
                <a:latin typeface="Times New Roman" panose="02020603050405020304" pitchFamily="18" charset="0"/>
                <a:ea typeface="Times New Roman" panose="02020603050405020304" pitchFamily="18" charset="0"/>
              </a:rPr>
              <a:t>Oyerinde</a:t>
            </a:r>
            <a:r>
              <a:rPr lang="en-US" dirty="0">
                <a:solidFill>
                  <a:srgbClr val="000000"/>
                </a:solidFill>
                <a:effectLst/>
                <a:latin typeface="Times New Roman" panose="02020603050405020304" pitchFamily="18" charset="0"/>
                <a:ea typeface="Times New Roman" panose="02020603050405020304" pitchFamily="18" charset="0"/>
              </a:rPr>
              <a:t>, "Design of an Efficient Distracted Driver Detection System: Deep Learning Approaches," </a:t>
            </a:r>
            <a:r>
              <a:rPr lang="en-US" i="1" dirty="0">
                <a:solidFill>
                  <a:srgbClr val="000000"/>
                </a:solidFill>
                <a:effectLst/>
                <a:latin typeface="Times New Roman" panose="02020603050405020304" pitchFamily="18" charset="0"/>
                <a:ea typeface="Times New Roman" panose="02020603050405020304" pitchFamily="18" charset="0"/>
              </a:rPr>
              <a:t>IEEE Access</a:t>
            </a:r>
            <a:r>
              <a:rPr lang="en-US" dirty="0">
                <a:solidFill>
                  <a:srgbClr val="000000"/>
                </a:solidFill>
                <a:effectLst/>
                <a:latin typeface="Times New Roman" panose="02020603050405020304" pitchFamily="18" charset="0"/>
                <a:ea typeface="Times New Roman" panose="02020603050405020304" pitchFamily="18" charset="0"/>
              </a:rPr>
              <a:t>, vol. 10, pp. 116087-116097, November 2022.</a:t>
            </a: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20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79BB-0CB8-EA82-6ABC-EE885CECF62A}"/>
              </a:ext>
            </a:extLst>
          </p:cNvPr>
          <p:cNvSpPr>
            <a:spLocks noGrp="1"/>
          </p:cNvSpPr>
          <p:nvPr>
            <p:ph type="title"/>
          </p:nvPr>
        </p:nvSpPr>
        <p:spPr/>
        <p:txBody>
          <a:bodyPr>
            <a:normAutofit fontScale="90000"/>
          </a:bodyPr>
          <a:lstStyle/>
          <a:p>
            <a:r>
              <a:rPr lang="en-GB" b="1" dirty="0">
                <a:latin typeface="Times New Roman"/>
                <a:ea typeface="Times New Roman"/>
                <a:cs typeface="Times New Roman"/>
                <a:sym typeface="Times New Roman"/>
              </a:rPr>
              <a:t>References:</a:t>
            </a:r>
            <a:endParaRPr lang="en-IN" dirty="0"/>
          </a:p>
        </p:txBody>
      </p:sp>
      <p:sp>
        <p:nvSpPr>
          <p:cNvPr id="3" name="Text Placeholder 2">
            <a:extLst>
              <a:ext uri="{FF2B5EF4-FFF2-40B4-BE49-F238E27FC236}">
                <a16:creationId xmlns:a16="http://schemas.microsoft.com/office/drawing/2014/main" id="{1005AE51-B45C-60A3-C7B1-18A6B6A84242}"/>
              </a:ext>
            </a:extLst>
          </p:cNvPr>
          <p:cNvSpPr>
            <a:spLocks noGrp="1"/>
          </p:cNvSpPr>
          <p:nvPr>
            <p:ph type="body" idx="1"/>
          </p:nvPr>
        </p:nvSpPr>
        <p:spPr/>
        <p:txBody>
          <a:bodyPr>
            <a:normAutofit fontScale="92500" lnSpcReduction="10000"/>
          </a:bodyPr>
          <a:lstStyle/>
          <a:p>
            <a:pPr marL="0" marR="66675" lvl="0" indent="0" algn="just" defTabSz="914400" rtl="0" eaLnBrk="1" fontAlgn="auto" latinLnBrk="0" hangingPunct="1">
              <a:lnSpc>
                <a:spcPct val="115000"/>
              </a:lnSpc>
              <a:spcBef>
                <a:spcPts val="0"/>
              </a:spcBef>
              <a:spcAft>
                <a:spcPts val="25"/>
              </a:spcAft>
              <a:buClr>
                <a:srgbClr val="434343"/>
              </a:buClr>
              <a:buSzPts val="1800"/>
              <a:buFont typeface="Roboto"/>
              <a:buNone/>
              <a:tabLst/>
              <a:defRPr/>
            </a:pPr>
            <a:r>
              <a:rPr lang="en-US" sz="1300" dirty="0">
                <a:solidFill>
                  <a:srgbClr val="434343"/>
                </a:solidFill>
                <a:latin typeface="Times New Roman" panose="02020603050405020304" pitchFamily="18" charset="0"/>
                <a:ea typeface="Times New Roman" panose="02020603050405020304" pitchFamily="18" charset="0"/>
              </a:rPr>
              <a:t>6</a:t>
            </a:r>
            <a:r>
              <a:rPr kumimoji="0" lang="en-US" sz="1300" b="0" i="0" u="none" strike="noStrike" kern="0" cap="none" spc="0" normalizeH="0" baseline="0" noProof="0" dirty="0">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 K. </a:t>
            </a:r>
            <a:r>
              <a:rPr kumimoji="0" lang="en-US" sz="1300" b="0" i="0" u="none" strike="noStrike" kern="0" cap="none" spc="0" normalizeH="0" baseline="0" noProof="0" dirty="0" err="1">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Bagadi</a:t>
            </a:r>
            <a:r>
              <a:rPr kumimoji="0" lang="en-US" sz="13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 C. V. </a:t>
            </a:r>
            <a:r>
              <a:rPr kumimoji="0" lang="en-US" sz="1300" b="0" i="0" u="none" strike="noStrike" kern="0" cap="none" spc="0" normalizeH="0" baseline="0" noProof="0" dirty="0">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Ravikumar</a:t>
            </a:r>
            <a:r>
              <a:rPr kumimoji="0" lang="en-US" sz="13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 </a:t>
            </a:r>
            <a:r>
              <a:rPr kumimoji="0" lang="en-US" sz="1300" b="0" i="0" u="none" strike="noStrike" kern="0" cap="none" spc="0" normalizeH="0" baseline="0" noProof="0" dirty="0">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M. </a:t>
            </a:r>
            <a:r>
              <a:rPr kumimoji="0" lang="en-US" sz="1300" b="0" i="0" u="none" strike="noStrike" kern="0" cap="none" spc="0" normalizeH="0" baseline="0" noProof="0" dirty="0" err="1">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Alibakhshikenari</a:t>
            </a:r>
            <a:r>
              <a:rPr kumimoji="0" lang="en-US" sz="13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 Ch. </a:t>
            </a:r>
            <a:r>
              <a:rPr kumimoji="0" lang="en-US" sz="1300" b="0" i="0" u="none" strike="noStrike" kern="0" cap="none" spc="0" normalizeH="0" baseline="0" noProof="0" dirty="0">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Nagaraj</a:t>
            </a:r>
            <a:r>
              <a:rPr kumimoji="0" lang="en-US" sz="13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 </a:t>
            </a:r>
            <a:r>
              <a:rPr kumimoji="0" lang="en-US" sz="1300" b="0" i="0" u="none" strike="noStrike" kern="0" cap="none" spc="0" normalizeH="0" baseline="0" noProof="0" dirty="0">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A. Rajesh</a:t>
            </a:r>
            <a:r>
              <a:rPr kumimoji="0" lang="en-US" sz="13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 </a:t>
            </a:r>
            <a:r>
              <a:rPr kumimoji="0" lang="en-US" sz="1300" b="0" i="0" u="none" strike="noStrike" kern="0" cap="none" spc="0" normalizeH="0" baseline="0" noProof="0" dirty="0">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S. </a:t>
            </a:r>
            <a:r>
              <a:rPr kumimoji="0" lang="en-US" sz="1300" b="0" i="0" u="none" strike="noStrike" kern="0" cap="none" spc="0" normalizeH="0" baseline="0" noProof="0" dirty="0" err="1">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Aïssa</a:t>
            </a:r>
            <a:r>
              <a:rPr kumimoji="0" lang="en-US" sz="13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 </a:t>
            </a:r>
            <a:r>
              <a:rPr kumimoji="0" lang="en-US" sz="1300" b="0" i="0" u="none" strike="noStrike" kern="0" cap="none" spc="0" normalizeH="0" baseline="0" noProof="0" dirty="0">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I. </a:t>
            </a:r>
            <a:r>
              <a:rPr kumimoji="0" lang="en-US" sz="1300" b="0" i="0" u="none" strike="noStrike" kern="0" cap="none" spc="0" normalizeH="0" baseline="0" noProof="0" dirty="0" err="1">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Dayoub</a:t>
            </a:r>
            <a:r>
              <a:rPr kumimoji="0" lang="en-US" sz="13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 </a:t>
            </a:r>
            <a:r>
              <a:rPr kumimoji="0" lang="en-US" sz="1300" b="0" i="0" u="none" strike="noStrike" kern="0" cap="none" spc="0" normalizeH="0" baseline="0" noProof="0" dirty="0">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F. Falcone</a:t>
            </a:r>
            <a:r>
              <a:rPr kumimoji="0" lang="en-US" sz="13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 and </a:t>
            </a:r>
            <a:r>
              <a:rPr kumimoji="0" lang="en-US" sz="1300" b="0" i="0" u="none" strike="noStrike" kern="0" cap="none" spc="0" normalizeH="0" baseline="0" noProof="0" dirty="0">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E. </a:t>
            </a:r>
            <a:r>
              <a:rPr kumimoji="0" lang="en-US" sz="1300" b="0" i="0" u="none" strike="noStrike" kern="0" cap="none" spc="0" normalizeH="0" baseline="0" noProof="0" dirty="0" err="1">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Limiti</a:t>
            </a:r>
            <a:r>
              <a:rPr kumimoji="0" lang="en-US" sz="13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 “</a:t>
            </a:r>
            <a:r>
              <a:rPr kumimoji="0" lang="en-US" sz="1300" b="0" i="0" u="none" strike="noStrike" kern="0" cap="none" spc="0" normalizeH="0" baseline="0" noProof="0" dirty="0" err="1">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Precoded</a:t>
            </a:r>
            <a:r>
              <a:rPr kumimoji="0" lang="en-US" sz="1300" b="0" i="0" u="none" strike="noStrike" kern="0" cap="none" spc="0" normalizeH="0" baseline="0" noProof="0" dirty="0">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rPr>
              <a:t> Large Scale Multi-User-MIMO System Using Likelihood Ascent Search for Signal Detection</a:t>
            </a:r>
            <a:r>
              <a:rPr kumimoji="0" lang="en-US" sz="13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 </a:t>
            </a:r>
            <a:r>
              <a:rPr kumimoji="0" lang="en-US" sz="1300" b="0" i="1"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Radio Science</a:t>
            </a:r>
            <a:r>
              <a:rPr kumimoji="0" lang="en-US" sz="13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Roboto"/>
                <a:sym typeface="Roboto"/>
              </a:rPr>
              <a:t>, vol. 57, no. 12, December 2022.</a:t>
            </a:r>
          </a:p>
          <a:p>
            <a:pPr marL="0" marR="66675" lvl="0" indent="0" algn="just" defTabSz="914400" rtl="0" eaLnBrk="1" fontAlgn="auto" latinLnBrk="0" hangingPunct="1">
              <a:lnSpc>
                <a:spcPct val="115000"/>
              </a:lnSpc>
              <a:spcBef>
                <a:spcPts val="0"/>
              </a:spcBef>
              <a:spcAft>
                <a:spcPts val="25"/>
              </a:spcAft>
              <a:buClr>
                <a:srgbClr val="434343"/>
              </a:buClr>
              <a:buSzPts val="1800"/>
              <a:buFont typeface="Roboto"/>
              <a:buNone/>
              <a:tabLst/>
              <a:defRPr/>
            </a:pPr>
            <a:endParaRPr kumimoji="0" lang="en-IN" sz="1300" b="0" i="0" u="none" strike="noStrike" kern="0" cap="none" spc="0" normalizeH="0" baseline="0" noProof="0" dirty="0">
              <a:ln>
                <a:noFill/>
              </a:ln>
              <a:solidFill>
                <a:srgbClr val="434343"/>
              </a:solidFill>
              <a:effectLst/>
              <a:uLnTx/>
              <a:uFillTx/>
              <a:latin typeface="Times New Roman" panose="02020603050405020304" pitchFamily="18" charset="0"/>
              <a:ea typeface="Times New Roman" panose="02020603050405020304" pitchFamily="18" charset="0"/>
              <a:cs typeface="Roboto"/>
              <a:sym typeface="Roboto"/>
            </a:endParaRPr>
          </a:p>
          <a:p>
            <a:pPr marL="0" marR="66675" lvl="0" indent="0" algn="just">
              <a:lnSpc>
                <a:spcPct val="115000"/>
              </a:lnSpc>
              <a:spcAft>
                <a:spcPts val="25"/>
              </a:spcAft>
              <a:buNone/>
            </a:pPr>
            <a:r>
              <a:rPr lang="en-US" sz="1300" dirty="0">
                <a:solidFill>
                  <a:srgbClr val="000000"/>
                </a:solidFill>
                <a:effectLst/>
                <a:latin typeface="Times New Roman" panose="02020603050405020304" pitchFamily="18" charset="0"/>
                <a:ea typeface="Times New Roman" panose="02020603050405020304" pitchFamily="18" charset="0"/>
              </a:rPr>
              <a:t>7. Goyal, Tarun Kumar, Vineet </a:t>
            </a:r>
            <a:r>
              <a:rPr lang="en-US" sz="1300" dirty="0" err="1">
                <a:solidFill>
                  <a:srgbClr val="000000"/>
                </a:solidFill>
                <a:effectLst/>
                <a:latin typeface="Times New Roman" panose="02020603050405020304" pitchFamily="18" charset="0"/>
                <a:ea typeface="Times New Roman" panose="02020603050405020304" pitchFamily="18" charset="0"/>
              </a:rPr>
              <a:t>Sahula</a:t>
            </a:r>
            <a:r>
              <a:rPr lang="en-US" sz="1300" dirty="0">
                <a:solidFill>
                  <a:srgbClr val="000000"/>
                </a:solidFill>
                <a:effectLst/>
                <a:latin typeface="Times New Roman" panose="02020603050405020304" pitchFamily="18" charset="0"/>
                <a:ea typeface="Times New Roman" panose="02020603050405020304" pitchFamily="18" charset="0"/>
              </a:rPr>
              <a:t>, and Deepak Kumawat. "Energy efficient lightweight cryptography algorithms for IoT devices." </a:t>
            </a:r>
            <a:r>
              <a:rPr lang="en-US" sz="1300" i="1" dirty="0">
                <a:solidFill>
                  <a:srgbClr val="000000"/>
                </a:solidFill>
                <a:effectLst/>
                <a:latin typeface="Times New Roman" panose="02020603050405020304" pitchFamily="18" charset="0"/>
                <a:ea typeface="Times New Roman" panose="02020603050405020304" pitchFamily="18" charset="0"/>
              </a:rPr>
              <a:t>IETE Journal of Research</a:t>
            </a:r>
            <a:r>
              <a:rPr lang="en-US" sz="1300" dirty="0">
                <a:solidFill>
                  <a:srgbClr val="000000"/>
                </a:solidFill>
                <a:effectLst/>
                <a:latin typeface="Times New Roman" panose="02020603050405020304" pitchFamily="18" charset="0"/>
                <a:ea typeface="Times New Roman" panose="02020603050405020304" pitchFamily="18" charset="0"/>
              </a:rPr>
              <a:t> 68, no. 3 (2022): 1722-1735.</a:t>
            </a:r>
          </a:p>
          <a:p>
            <a:pPr marL="0" marR="66675" lvl="0" indent="0" algn="just">
              <a:lnSpc>
                <a:spcPct val="115000"/>
              </a:lnSpc>
              <a:spcAft>
                <a:spcPts val="25"/>
              </a:spcAft>
              <a:buNone/>
            </a:pPr>
            <a:endParaRPr lang="en-IN" sz="1300" dirty="0">
              <a:effectLst/>
              <a:latin typeface="Times New Roman" panose="02020603050405020304" pitchFamily="18" charset="0"/>
              <a:ea typeface="Times New Roman" panose="02020603050405020304" pitchFamily="18" charset="0"/>
            </a:endParaRPr>
          </a:p>
          <a:p>
            <a:pPr marL="0" marR="66675" lvl="0" indent="0" algn="just">
              <a:lnSpc>
                <a:spcPct val="115000"/>
              </a:lnSpc>
              <a:spcAft>
                <a:spcPts val="25"/>
              </a:spcAft>
              <a:buNone/>
            </a:pPr>
            <a:r>
              <a:rPr lang="en-US" sz="1300" dirty="0">
                <a:effectLst/>
                <a:latin typeface="Times New Roman" panose="02020603050405020304" pitchFamily="18" charset="0"/>
                <a:ea typeface="Times New Roman" panose="02020603050405020304" pitchFamily="18" charset="0"/>
              </a:rPr>
              <a:t>8. Thakor, Vishal A., Mohammad Abdur Razzaque, and Muhammad RA </a:t>
            </a:r>
            <a:r>
              <a:rPr lang="en-US" sz="1300" dirty="0" err="1">
                <a:effectLst/>
                <a:latin typeface="Times New Roman" panose="02020603050405020304" pitchFamily="18" charset="0"/>
                <a:ea typeface="Times New Roman" panose="02020603050405020304" pitchFamily="18" charset="0"/>
              </a:rPr>
              <a:t>Khandaker</a:t>
            </a:r>
            <a:r>
              <a:rPr lang="en-US" sz="1300" dirty="0">
                <a:effectLst/>
                <a:latin typeface="Times New Roman" panose="02020603050405020304" pitchFamily="18" charset="0"/>
                <a:ea typeface="Times New Roman" panose="02020603050405020304" pitchFamily="18" charset="0"/>
              </a:rPr>
              <a:t>. "Lightweight cryptography algorithms for resource-constrained IoT devices: A review, comparison and research opportunities." </a:t>
            </a:r>
            <a:r>
              <a:rPr lang="en-US" sz="1300" i="1" dirty="0">
                <a:effectLst/>
                <a:latin typeface="Times New Roman" panose="02020603050405020304" pitchFamily="18" charset="0"/>
                <a:ea typeface="Times New Roman" panose="02020603050405020304" pitchFamily="18" charset="0"/>
              </a:rPr>
              <a:t>IEEE Access</a:t>
            </a:r>
            <a:r>
              <a:rPr lang="en-US" sz="1300" dirty="0">
                <a:effectLst/>
                <a:latin typeface="Times New Roman" panose="02020603050405020304" pitchFamily="18" charset="0"/>
                <a:ea typeface="Times New Roman" panose="02020603050405020304" pitchFamily="18" charset="0"/>
              </a:rPr>
              <a:t> 9 (2021): 28177-28193.</a:t>
            </a:r>
          </a:p>
          <a:p>
            <a:pPr marL="0" marR="66675" lvl="0" indent="0" algn="just">
              <a:lnSpc>
                <a:spcPct val="115000"/>
              </a:lnSpc>
              <a:spcAft>
                <a:spcPts val="25"/>
              </a:spcAft>
              <a:buNone/>
            </a:pPr>
            <a:endParaRPr lang="en-IN" sz="1300" dirty="0">
              <a:effectLst/>
              <a:latin typeface="Times New Roman" panose="02020603050405020304" pitchFamily="18" charset="0"/>
              <a:ea typeface="Times New Roman" panose="02020603050405020304" pitchFamily="18" charset="0"/>
            </a:endParaRPr>
          </a:p>
          <a:p>
            <a:pPr marL="0" marR="66675" lvl="0" indent="0" algn="just">
              <a:lnSpc>
                <a:spcPct val="115000"/>
              </a:lnSpc>
              <a:spcAft>
                <a:spcPts val="25"/>
              </a:spcAft>
              <a:buNone/>
            </a:pPr>
            <a:r>
              <a:rPr lang="en-US" sz="1300" dirty="0">
                <a:solidFill>
                  <a:srgbClr val="000000"/>
                </a:solidFill>
                <a:effectLst/>
                <a:latin typeface="Times New Roman" panose="02020603050405020304" pitchFamily="18" charset="0"/>
                <a:ea typeface="Times New Roman" panose="02020603050405020304" pitchFamily="18" charset="0"/>
              </a:rPr>
              <a:t>9. Dutta, Indira Kalyan, Bhaskar Ghosh, and Magdy </a:t>
            </a:r>
            <a:r>
              <a:rPr lang="en-US" sz="1300" dirty="0" err="1">
                <a:solidFill>
                  <a:srgbClr val="000000"/>
                </a:solidFill>
                <a:effectLst/>
                <a:latin typeface="Times New Roman" panose="02020603050405020304" pitchFamily="18" charset="0"/>
                <a:ea typeface="Times New Roman" panose="02020603050405020304" pitchFamily="18" charset="0"/>
              </a:rPr>
              <a:t>Bayoumi</a:t>
            </a:r>
            <a:r>
              <a:rPr lang="en-US" sz="1300" dirty="0">
                <a:solidFill>
                  <a:srgbClr val="000000"/>
                </a:solidFill>
                <a:effectLst/>
                <a:latin typeface="Times New Roman" panose="02020603050405020304" pitchFamily="18" charset="0"/>
                <a:ea typeface="Times New Roman" panose="02020603050405020304" pitchFamily="18" charset="0"/>
              </a:rPr>
              <a:t>. "Lightweight cryptography for internet of insecure things: A survey." In </a:t>
            </a:r>
            <a:r>
              <a:rPr lang="en-US" sz="1300" i="1" dirty="0">
                <a:solidFill>
                  <a:srgbClr val="000000"/>
                </a:solidFill>
                <a:effectLst/>
                <a:latin typeface="Times New Roman" panose="02020603050405020304" pitchFamily="18" charset="0"/>
                <a:ea typeface="Times New Roman" panose="02020603050405020304" pitchFamily="18" charset="0"/>
              </a:rPr>
              <a:t>2019 IEEE 9th Annual Computing and Communication Workshop and Conference (CCWC)</a:t>
            </a:r>
            <a:r>
              <a:rPr lang="en-US" sz="1300" dirty="0">
                <a:solidFill>
                  <a:srgbClr val="000000"/>
                </a:solidFill>
                <a:effectLst/>
                <a:latin typeface="Times New Roman" panose="02020603050405020304" pitchFamily="18" charset="0"/>
                <a:ea typeface="Times New Roman" panose="02020603050405020304" pitchFamily="18" charset="0"/>
              </a:rPr>
              <a:t>, pp. 0475-0481. IEEE, 2019.</a:t>
            </a:r>
          </a:p>
          <a:p>
            <a:pPr marL="0" marR="66675" lvl="0" indent="0" algn="just">
              <a:lnSpc>
                <a:spcPct val="115000"/>
              </a:lnSpc>
              <a:spcAft>
                <a:spcPts val="25"/>
              </a:spcAft>
              <a:buNone/>
            </a:pPr>
            <a:endParaRPr lang="en-IN" sz="1300" dirty="0">
              <a:effectLst/>
              <a:latin typeface="Times New Roman" panose="02020603050405020304" pitchFamily="18" charset="0"/>
              <a:ea typeface="Times New Roman" panose="02020603050405020304" pitchFamily="18" charset="0"/>
            </a:endParaRPr>
          </a:p>
          <a:p>
            <a:pPr marL="0" marR="66675" lvl="0" indent="0" algn="just">
              <a:lnSpc>
                <a:spcPct val="115000"/>
              </a:lnSpc>
              <a:spcAft>
                <a:spcPts val="25"/>
              </a:spcAft>
              <a:buNone/>
            </a:pPr>
            <a:r>
              <a:rPr lang="en-US" sz="1300" dirty="0">
                <a:effectLst/>
                <a:latin typeface="Times New Roman" panose="02020603050405020304" pitchFamily="18" charset="0"/>
                <a:ea typeface="Times New Roman" panose="02020603050405020304" pitchFamily="18" charset="0"/>
              </a:rPr>
              <a:t>10. Okello, </a:t>
            </a:r>
            <a:r>
              <a:rPr lang="en-US" sz="1300" dirty="0" err="1">
                <a:effectLst/>
                <a:latin typeface="Times New Roman" panose="02020603050405020304" pitchFamily="18" charset="0"/>
                <a:ea typeface="Times New Roman" panose="02020603050405020304" pitchFamily="18" charset="0"/>
              </a:rPr>
              <a:t>Wanican</a:t>
            </a:r>
            <a:r>
              <a:rPr lang="en-US" sz="1300" dirty="0">
                <a:effectLst/>
                <a:latin typeface="Times New Roman" panose="02020603050405020304" pitchFamily="18" charset="0"/>
                <a:ea typeface="Times New Roman" panose="02020603050405020304" pitchFamily="18" charset="0"/>
              </a:rPr>
              <a:t> Julian, </a:t>
            </a:r>
            <a:r>
              <a:rPr lang="en-US" sz="1300" dirty="0" err="1">
                <a:effectLst/>
                <a:latin typeface="Times New Roman" panose="02020603050405020304" pitchFamily="18" charset="0"/>
                <a:ea typeface="Times New Roman" panose="02020603050405020304" pitchFamily="18" charset="0"/>
              </a:rPr>
              <a:t>Qingling</a:t>
            </a:r>
            <a:r>
              <a:rPr lang="en-US" sz="1300" dirty="0">
                <a:effectLst/>
                <a:latin typeface="Times New Roman" panose="02020603050405020304" pitchFamily="18" charset="0"/>
                <a:ea typeface="Times New Roman" panose="02020603050405020304" pitchFamily="18" charset="0"/>
              </a:rPr>
              <a:t> Liu, Faizan Ali Siddiqui, and </a:t>
            </a:r>
            <a:r>
              <a:rPr lang="en-US" sz="1300" dirty="0" err="1">
                <a:effectLst/>
                <a:latin typeface="Times New Roman" panose="02020603050405020304" pitchFamily="18" charset="0"/>
                <a:ea typeface="Times New Roman" panose="02020603050405020304" pitchFamily="18" charset="0"/>
              </a:rPr>
              <a:t>Chaozhu</a:t>
            </a:r>
            <a:r>
              <a:rPr lang="en-US" sz="1300" dirty="0">
                <a:effectLst/>
                <a:latin typeface="Times New Roman" panose="02020603050405020304" pitchFamily="18" charset="0"/>
                <a:ea typeface="Times New Roman" panose="02020603050405020304" pitchFamily="18" charset="0"/>
              </a:rPr>
              <a:t> Zhang. "A survey of the current state of lightweight cryptography for the Internet of things." In </a:t>
            </a:r>
            <a:r>
              <a:rPr lang="en-US" sz="1300" i="1" dirty="0">
                <a:effectLst/>
                <a:latin typeface="Times New Roman" panose="02020603050405020304" pitchFamily="18" charset="0"/>
                <a:ea typeface="Times New Roman" panose="02020603050405020304" pitchFamily="18" charset="0"/>
              </a:rPr>
              <a:t>2017 International Conference on Computer, Information and Telecommunication Systems (CITS)</a:t>
            </a:r>
            <a:r>
              <a:rPr lang="en-US" sz="1300" dirty="0">
                <a:effectLst/>
                <a:latin typeface="Times New Roman" panose="02020603050405020304" pitchFamily="18" charset="0"/>
                <a:ea typeface="Times New Roman" panose="02020603050405020304" pitchFamily="18" charset="0"/>
              </a:rPr>
              <a:t>, pp. 292-296. IEEE, 2017.</a:t>
            </a:r>
            <a:endParaRPr lang="en-IN" sz="13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2062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269170" y="0"/>
            <a:ext cx="8520600" cy="6078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Clr>
                <a:schemeClr val="dk1"/>
              </a:buClr>
              <a:buSzPts val="1100"/>
              <a:buFont typeface="Arial"/>
              <a:buNone/>
            </a:pPr>
            <a:r>
              <a:rPr lang="en-GB" sz="2500" b="1" dirty="0">
                <a:latin typeface="Times New Roman"/>
                <a:ea typeface="Times New Roman"/>
                <a:cs typeface="Times New Roman"/>
                <a:sym typeface="Times New Roman"/>
              </a:rPr>
              <a:t>Introduction Contd.</a:t>
            </a:r>
            <a:r>
              <a:rPr lang="en-GB" sz="2500" dirty="0">
                <a:latin typeface="Times New Roman"/>
                <a:ea typeface="Times New Roman"/>
                <a:cs typeface="Times New Roman"/>
                <a:sym typeface="Times New Roman"/>
              </a:rPr>
              <a:t> </a:t>
            </a:r>
            <a:endParaRPr sz="2500" dirty="0">
              <a:latin typeface="Times New Roman"/>
              <a:ea typeface="Times New Roman"/>
              <a:cs typeface="Times New Roman"/>
              <a:sym typeface="Times New Roman"/>
            </a:endParaRPr>
          </a:p>
        </p:txBody>
      </p:sp>
      <p:sp>
        <p:nvSpPr>
          <p:cNvPr id="94" name="Google Shape;94;p14"/>
          <p:cNvSpPr txBox="1">
            <a:spLocks noGrp="1"/>
          </p:cNvSpPr>
          <p:nvPr>
            <p:ph type="body" idx="1"/>
          </p:nvPr>
        </p:nvSpPr>
        <p:spPr>
          <a:xfrm>
            <a:off x="322332" y="323127"/>
            <a:ext cx="8520600" cy="3862500"/>
          </a:xfrm>
          <a:prstGeom prst="rect">
            <a:avLst/>
          </a:prstGeom>
        </p:spPr>
        <p:txBody>
          <a:bodyPr spcFirstLastPara="1" wrap="square" lIns="91425" tIns="91425" rIns="91425" bIns="91425" anchor="t" anchorCtr="0">
            <a:noAutofit/>
          </a:bodyPr>
          <a:lstStyle/>
          <a:p>
            <a:pPr marL="342900" lvl="0" algn="just">
              <a:spcAft>
                <a:spcPts val="600"/>
              </a:spcAft>
              <a:buFont typeface="+mj-lt"/>
              <a:buAutoNum type="arabicPeriod" startAt="6"/>
            </a:pPr>
            <a:r>
              <a:rPr lang="en-IN" sz="1700" b="1" dirty="0">
                <a:solidFill>
                  <a:srgbClr val="000000"/>
                </a:solidFill>
                <a:latin typeface="Times New Roman"/>
                <a:ea typeface="Times New Roman"/>
                <a:cs typeface="Times New Roman"/>
                <a:sym typeface="Times New Roman"/>
              </a:rPr>
              <a:t>Scalability: </a:t>
            </a:r>
            <a:r>
              <a:rPr lang="en-IN" sz="1700" dirty="0">
                <a:solidFill>
                  <a:srgbClr val="000000"/>
                </a:solidFill>
                <a:latin typeface="Times New Roman"/>
                <a:ea typeface="Times New Roman"/>
                <a:cs typeface="Times New Roman"/>
                <a:sym typeface="Times New Roman"/>
              </a:rPr>
              <a:t>As the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ecosystem continues to grow, scalable cryptographic solutions become imperative. The proposed technique should be able to accommodate a large number of devices.</a:t>
            </a:r>
          </a:p>
          <a:p>
            <a:pPr marL="342900" lvl="0" algn="just">
              <a:spcAft>
                <a:spcPts val="600"/>
              </a:spcAft>
              <a:buFont typeface="+mj-lt"/>
              <a:buAutoNum type="arabicPeriod" startAt="6"/>
            </a:pPr>
            <a:r>
              <a:rPr lang="en-IN" sz="1700" b="1" dirty="0">
                <a:solidFill>
                  <a:srgbClr val="000000"/>
                </a:solidFill>
                <a:latin typeface="Times New Roman"/>
                <a:ea typeface="Times New Roman"/>
                <a:cs typeface="Times New Roman"/>
                <a:sym typeface="Times New Roman"/>
              </a:rPr>
              <a:t>Data Privacy: </a:t>
            </a:r>
            <a:r>
              <a:rPr lang="en-IN" sz="1700" dirty="0">
                <a:solidFill>
                  <a:srgbClr val="000000"/>
                </a:solidFill>
                <a:latin typeface="Times New Roman"/>
                <a:ea typeface="Times New Roman"/>
                <a:cs typeface="Times New Roman"/>
                <a:sym typeface="Times New Roman"/>
              </a:rPr>
              <a:t>Ensuring data privacy is a critical concern for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applications, as they often involve sensitive information. </a:t>
            </a:r>
            <a:r>
              <a:rPr lang="en-IN" sz="1700" dirty="0" err="1">
                <a:solidFill>
                  <a:srgbClr val="000000"/>
                </a:solidFill>
                <a:latin typeface="Times New Roman"/>
                <a:ea typeface="Times New Roman"/>
                <a:cs typeface="Times New Roman"/>
                <a:sym typeface="Times New Roman"/>
              </a:rPr>
              <a:t>ElGamal</a:t>
            </a:r>
            <a:r>
              <a:rPr lang="en-IN" sz="1700" dirty="0">
                <a:solidFill>
                  <a:srgbClr val="000000"/>
                </a:solidFill>
                <a:latin typeface="Times New Roman"/>
                <a:ea typeface="Times New Roman"/>
                <a:cs typeface="Times New Roman"/>
                <a:sym typeface="Times New Roman"/>
              </a:rPr>
              <a:t> cryptography can provide strong data privacy guarantees.</a:t>
            </a:r>
          </a:p>
          <a:p>
            <a:pPr marL="342900" lvl="0" algn="just">
              <a:spcAft>
                <a:spcPts val="600"/>
              </a:spcAft>
              <a:buFont typeface="+mj-lt"/>
              <a:buAutoNum type="arabicPeriod" startAt="6"/>
            </a:pPr>
            <a:r>
              <a:rPr lang="en-IN" sz="1700" b="1" dirty="0">
                <a:solidFill>
                  <a:srgbClr val="000000"/>
                </a:solidFill>
                <a:latin typeface="Times New Roman"/>
                <a:ea typeface="Times New Roman"/>
                <a:cs typeface="Times New Roman"/>
                <a:sym typeface="Times New Roman"/>
              </a:rPr>
              <a:t>Interoperability: </a:t>
            </a:r>
            <a:r>
              <a:rPr lang="en-IN" sz="1700" dirty="0">
                <a:solidFill>
                  <a:srgbClr val="000000"/>
                </a:solidFill>
                <a:latin typeface="Times New Roman"/>
                <a:ea typeface="Times New Roman"/>
                <a:cs typeface="Times New Roman"/>
                <a:sym typeface="Times New Roman"/>
              </a:rPr>
              <a:t>A standardized lightweight </a:t>
            </a:r>
            <a:r>
              <a:rPr lang="en-IN" sz="1700" dirty="0" err="1">
                <a:solidFill>
                  <a:srgbClr val="000000"/>
                </a:solidFill>
                <a:latin typeface="Times New Roman"/>
                <a:ea typeface="Times New Roman"/>
                <a:cs typeface="Times New Roman"/>
                <a:sym typeface="Times New Roman"/>
              </a:rPr>
              <a:t>ElGamal</a:t>
            </a:r>
            <a:r>
              <a:rPr lang="en-IN" sz="1700" dirty="0">
                <a:solidFill>
                  <a:srgbClr val="000000"/>
                </a:solidFill>
                <a:latin typeface="Times New Roman"/>
                <a:ea typeface="Times New Roman"/>
                <a:cs typeface="Times New Roman"/>
                <a:sym typeface="Times New Roman"/>
              </a:rPr>
              <a:t> cryptography technique can promote interoperability among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from different manufacturers.</a:t>
            </a:r>
          </a:p>
          <a:p>
            <a:pPr marL="342900" lvl="0" algn="just">
              <a:spcAft>
                <a:spcPts val="600"/>
              </a:spcAft>
              <a:buFont typeface="+mj-lt"/>
              <a:buAutoNum type="arabicPeriod" startAt="6"/>
            </a:pPr>
            <a:r>
              <a:rPr lang="en-IN" sz="1700" b="1" dirty="0">
                <a:solidFill>
                  <a:srgbClr val="000000"/>
                </a:solidFill>
                <a:latin typeface="Times New Roman"/>
                <a:ea typeface="Times New Roman"/>
                <a:cs typeface="Times New Roman"/>
                <a:sym typeface="Times New Roman"/>
              </a:rPr>
              <a:t>Resilience Against Attacks: </a:t>
            </a:r>
            <a:r>
              <a:rPr lang="en-IN" sz="1700" dirty="0">
                <a:solidFill>
                  <a:srgbClr val="000000"/>
                </a:solidFill>
                <a:latin typeface="Times New Roman"/>
                <a:ea typeface="Times New Roman"/>
                <a:cs typeface="Times New Roman"/>
                <a:sym typeface="Times New Roman"/>
              </a:rPr>
              <a:t>The advanced nature of the proposed technique should make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more resilient against common cryptographic attacks, enhancing overall security.</a:t>
            </a:r>
          </a:p>
          <a:p>
            <a:pPr marL="342900" lvl="0" algn="just">
              <a:spcAft>
                <a:spcPts val="600"/>
              </a:spcAft>
              <a:buSzPct val="100000"/>
              <a:buFont typeface="+mj-lt"/>
              <a:buAutoNum type="arabicPeriod" startAt="6"/>
            </a:pPr>
            <a:r>
              <a:rPr lang="en-IN" sz="1700" b="1" dirty="0">
                <a:solidFill>
                  <a:srgbClr val="000000"/>
                </a:solidFill>
                <a:latin typeface="Times New Roman"/>
                <a:ea typeface="Times New Roman"/>
                <a:cs typeface="Times New Roman"/>
                <a:sym typeface="Times New Roman"/>
              </a:rPr>
              <a:t>Future-Proofing: </a:t>
            </a:r>
            <a:r>
              <a:rPr lang="en-IN" sz="1700" dirty="0">
                <a:solidFill>
                  <a:srgbClr val="000000"/>
                </a:solidFill>
                <a:latin typeface="Times New Roman"/>
                <a:ea typeface="Times New Roman"/>
                <a:cs typeface="Times New Roman"/>
                <a:sym typeface="Times New Roman"/>
              </a:rPr>
              <a:t>As the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landscape evolves, security threats become more sophisticated. Having an advanced energy-efficient cryptographic technique helps future-proof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a:t>
            </a:r>
          </a:p>
        </p:txBody>
      </p:sp>
    </p:spTree>
    <p:extLst>
      <p:ext uri="{BB962C8B-B14F-4D97-AF65-F5344CB8AC3E}">
        <p14:creationId xmlns:p14="http://schemas.microsoft.com/office/powerpoint/2010/main" val="319978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269170" y="0"/>
            <a:ext cx="8520600" cy="6078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Clr>
                <a:schemeClr val="dk1"/>
              </a:buClr>
              <a:buSzPts val="1100"/>
              <a:buFont typeface="Arial"/>
              <a:buNone/>
            </a:pPr>
            <a:r>
              <a:rPr lang="en-GB" sz="2500" b="1" dirty="0">
                <a:latin typeface="Times New Roman"/>
                <a:ea typeface="Times New Roman"/>
                <a:cs typeface="Times New Roman"/>
                <a:sym typeface="Times New Roman"/>
              </a:rPr>
              <a:t>Introduction Contd.</a:t>
            </a:r>
            <a:r>
              <a:rPr lang="en-GB" sz="2500" dirty="0">
                <a:latin typeface="Times New Roman"/>
                <a:ea typeface="Times New Roman"/>
                <a:cs typeface="Times New Roman"/>
                <a:sym typeface="Times New Roman"/>
              </a:rPr>
              <a:t> </a:t>
            </a:r>
            <a:endParaRPr sz="2500" dirty="0">
              <a:latin typeface="Times New Roman"/>
              <a:ea typeface="Times New Roman"/>
              <a:cs typeface="Times New Roman"/>
              <a:sym typeface="Times New Roman"/>
            </a:endParaRPr>
          </a:p>
        </p:txBody>
      </p:sp>
      <p:sp>
        <p:nvSpPr>
          <p:cNvPr id="94" name="Google Shape;94;p14"/>
          <p:cNvSpPr txBox="1">
            <a:spLocks noGrp="1"/>
          </p:cNvSpPr>
          <p:nvPr>
            <p:ph type="body" idx="1"/>
          </p:nvPr>
        </p:nvSpPr>
        <p:spPr>
          <a:xfrm>
            <a:off x="322332" y="535787"/>
            <a:ext cx="8520600" cy="3862500"/>
          </a:xfrm>
          <a:prstGeom prst="rect">
            <a:avLst/>
          </a:prstGeom>
        </p:spPr>
        <p:txBody>
          <a:bodyPr spcFirstLastPara="1" wrap="square" lIns="91425" tIns="91425" rIns="91425" bIns="91425" anchor="t" anchorCtr="0">
            <a:noAutofit/>
          </a:bodyPr>
          <a:lstStyle/>
          <a:p>
            <a:pPr marL="342900" lvl="0" algn="just">
              <a:spcAft>
                <a:spcPts val="600"/>
              </a:spcAft>
              <a:buSzPct val="100000"/>
              <a:buFont typeface="+mj-lt"/>
              <a:buAutoNum type="arabicPeriod" startAt="11"/>
            </a:pPr>
            <a:r>
              <a:rPr lang="en-IN" sz="1700" b="1" dirty="0">
                <a:solidFill>
                  <a:srgbClr val="000000"/>
                </a:solidFill>
                <a:latin typeface="Times New Roman"/>
                <a:ea typeface="Times New Roman"/>
                <a:cs typeface="Times New Roman"/>
                <a:sym typeface="Times New Roman"/>
              </a:rPr>
              <a:t>Compliance: </a:t>
            </a:r>
            <a:r>
              <a:rPr lang="en-IN" sz="1700" dirty="0">
                <a:solidFill>
                  <a:srgbClr val="000000"/>
                </a:solidFill>
                <a:latin typeface="Times New Roman"/>
                <a:ea typeface="Times New Roman"/>
                <a:cs typeface="Times New Roman"/>
                <a:sym typeface="Times New Roman"/>
              </a:rPr>
              <a:t>Many industries and regulatory bodies have specific security requirements. Adhering to cryptographic standards like this can help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meet compliance requirements.</a:t>
            </a:r>
          </a:p>
          <a:p>
            <a:pPr marL="342900" lvl="0" algn="just">
              <a:spcAft>
                <a:spcPts val="600"/>
              </a:spcAft>
              <a:buSzPct val="100000"/>
              <a:buFont typeface="+mj-lt"/>
              <a:buAutoNum type="arabicPeriod" startAt="11"/>
            </a:pPr>
            <a:r>
              <a:rPr lang="en-IN" sz="1700" b="1" dirty="0">
                <a:solidFill>
                  <a:srgbClr val="000000"/>
                </a:solidFill>
                <a:latin typeface="Times New Roman"/>
                <a:ea typeface="Times New Roman"/>
                <a:cs typeface="Times New Roman"/>
                <a:sym typeface="Times New Roman"/>
              </a:rPr>
              <a:t>Trustworthiness: </a:t>
            </a:r>
            <a:r>
              <a:rPr lang="en-IN" sz="1700" dirty="0">
                <a:solidFill>
                  <a:srgbClr val="000000"/>
                </a:solidFill>
                <a:latin typeface="Times New Roman"/>
                <a:ea typeface="Times New Roman"/>
                <a:cs typeface="Times New Roman"/>
                <a:sym typeface="Times New Roman"/>
              </a:rPr>
              <a:t>Enhancing the security of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can build trust among consumers and businesses, encouraging greater adoption of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technology.</a:t>
            </a:r>
          </a:p>
          <a:p>
            <a:pPr marL="342900" lvl="0" algn="just">
              <a:spcAft>
                <a:spcPts val="600"/>
              </a:spcAft>
              <a:buSzPct val="100000"/>
              <a:buFont typeface="+mj-lt"/>
              <a:buAutoNum type="arabicPeriod" startAt="11"/>
            </a:pPr>
            <a:r>
              <a:rPr lang="en-IN" sz="1700" b="1" dirty="0">
                <a:solidFill>
                  <a:srgbClr val="000000"/>
                </a:solidFill>
                <a:latin typeface="Times New Roman"/>
                <a:ea typeface="Times New Roman"/>
                <a:cs typeface="Times New Roman"/>
                <a:sym typeface="Times New Roman"/>
              </a:rPr>
              <a:t>Reduced Operational Costs: </a:t>
            </a:r>
            <a:r>
              <a:rPr lang="en-IN" sz="1700" dirty="0">
                <a:solidFill>
                  <a:srgbClr val="000000"/>
                </a:solidFill>
                <a:latin typeface="Times New Roman"/>
                <a:ea typeface="Times New Roman"/>
                <a:cs typeface="Times New Roman"/>
                <a:sym typeface="Times New Roman"/>
              </a:rPr>
              <a:t>Improved energy efficiency not only extends device lifespan but also reduces the operational costs associated with maintaining and replacing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a:t>
            </a:r>
          </a:p>
          <a:p>
            <a:pPr marL="342900" lvl="0" algn="just">
              <a:spcAft>
                <a:spcPts val="600"/>
              </a:spcAft>
              <a:buSzPct val="100000"/>
              <a:buFont typeface="+mj-lt"/>
              <a:buAutoNum type="arabicPeriod" startAt="11"/>
            </a:pPr>
            <a:r>
              <a:rPr lang="en-IN" sz="1700" b="1" dirty="0">
                <a:solidFill>
                  <a:srgbClr val="000000"/>
                </a:solidFill>
                <a:latin typeface="Times New Roman"/>
                <a:ea typeface="Times New Roman"/>
                <a:cs typeface="Times New Roman"/>
                <a:sym typeface="Times New Roman"/>
              </a:rPr>
              <a:t>Environmental Impact: </a:t>
            </a:r>
            <a:r>
              <a:rPr lang="en-IN" sz="1700" dirty="0">
                <a:solidFill>
                  <a:srgbClr val="000000"/>
                </a:solidFill>
                <a:latin typeface="Times New Roman"/>
                <a:ea typeface="Times New Roman"/>
                <a:cs typeface="Times New Roman"/>
                <a:sym typeface="Times New Roman"/>
              </a:rPr>
              <a:t>Longer-lasting, energy-efficient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can have a positive impact on the environment by reducing electronic waste.</a:t>
            </a:r>
          </a:p>
          <a:p>
            <a:pPr marL="342900" lvl="0" algn="just">
              <a:spcAft>
                <a:spcPts val="600"/>
              </a:spcAft>
              <a:buSzPct val="100000"/>
              <a:buFont typeface="+mj-lt"/>
              <a:buAutoNum type="arabicPeriod" startAt="11"/>
            </a:pPr>
            <a:r>
              <a:rPr lang="en-IN" sz="1700" b="1" dirty="0">
                <a:solidFill>
                  <a:srgbClr val="000000"/>
                </a:solidFill>
                <a:latin typeface="Times New Roman"/>
                <a:ea typeface="Times New Roman"/>
                <a:cs typeface="Times New Roman"/>
                <a:sym typeface="Times New Roman"/>
              </a:rPr>
              <a:t>Research Advancement: </a:t>
            </a:r>
            <a:r>
              <a:rPr lang="en-IN" sz="1700" dirty="0">
                <a:solidFill>
                  <a:srgbClr val="000000"/>
                </a:solidFill>
                <a:latin typeface="Times New Roman"/>
                <a:ea typeface="Times New Roman"/>
                <a:cs typeface="Times New Roman"/>
                <a:sym typeface="Times New Roman"/>
              </a:rPr>
              <a:t>Such research contributes to the field of cryptography, fostering innovation and knowledge dissemination.</a:t>
            </a:r>
            <a:endParaRPr sz="15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8829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269170" y="0"/>
            <a:ext cx="8520600" cy="6078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Clr>
                <a:schemeClr val="dk1"/>
              </a:buClr>
              <a:buSzPts val="1100"/>
              <a:buFont typeface="Arial"/>
              <a:buNone/>
            </a:pPr>
            <a:r>
              <a:rPr lang="en-GB" sz="2500" b="1" dirty="0">
                <a:latin typeface="Times New Roman"/>
                <a:ea typeface="Times New Roman"/>
                <a:cs typeface="Times New Roman"/>
                <a:sym typeface="Times New Roman"/>
              </a:rPr>
              <a:t>Motivation</a:t>
            </a:r>
            <a:r>
              <a:rPr lang="en-GB" sz="2500" dirty="0">
                <a:latin typeface="Times New Roman"/>
                <a:ea typeface="Times New Roman"/>
                <a:cs typeface="Times New Roman"/>
                <a:sym typeface="Times New Roman"/>
              </a:rPr>
              <a:t> </a:t>
            </a:r>
            <a:endParaRPr sz="2500" dirty="0">
              <a:latin typeface="Times New Roman"/>
              <a:ea typeface="Times New Roman"/>
              <a:cs typeface="Times New Roman"/>
              <a:sym typeface="Times New Roman"/>
            </a:endParaRPr>
          </a:p>
        </p:txBody>
      </p:sp>
      <p:sp>
        <p:nvSpPr>
          <p:cNvPr id="94" name="Google Shape;94;p14"/>
          <p:cNvSpPr txBox="1">
            <a:spLocks noGrp="1"/>
          </p:cNvSpPr>
          <p:nvPr>
            <p:ph type="body" idx="1"/>
          </p:nvPr>
        </p:nvSpPr>
        <p:spPr>
          <a:xfrm>
            <a:off x="322332" y="535787"/>
            <a:ext cx="8520600" cy="3862500"/>
          </a:xfrm>
          <a:prstGeom prst="rect">
            <a:avLst/>
          </a:prstGeom>
        </p:spPr>
        <p:txBody>
          <a:bodyPr spcFirstLastPara="1" wrap="square" lIns="91425" tIns="91425" rIns="91425" bIns="91425" anchor="t" anchorCtr="0">
            <a:noAutofit/>
          </a:bodyPr>
          <a:lstStyle/>
          <a:p>
            <a:pPr marL="0" lvl="0" indent="0" algn="just">
              <a:spcAft>
                <a:spcPts val="600"/>
              </a:spcAft>
              <a:buSzPct val="100000"/>
              <a:buNone/>
            </a:pPr>
            <a:r>
              <a:rPr lang="en-IN" sz="1700" dirty="0">
                <a:solidFill>
                  <a:srgbClr val="000000"/>
                </a:solidFill>
                <a:latin typeface="Times New Roman"/>
                <a:ea typeface="Times New Roman"/>
                <a:cs typeface="Times New Roman"/>
                <a:sym typeface="Times New Roman"/>
              </a:rPr>
              <a:t>- Growing importance of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in various industries and everyday life.</a:t>
            </a:r>
          </a:p>
          <a:p>
            <a:pPr marL="0" lvl="0" indent="0" algn="just">
              <a:spcAft>
                <a:spcPts val="600"/>
              </a:spcAft>
              <a:buSzPct val="100000"/>
              <a:buNone/>
            </a:pPr>
            <a:r>
              <a:rPr lang="en-IN" sz="1700" dirty="0">
                <a:solidFill>
                  <a:srgbClr val="000000"/>
                </a:solidFill>
                <a:latin typeface="Times New Roman"/>
                <a:ea typeface="Times New Roman"/>
                <a:cs typeface="Times New Roman"/>
                <a:sym typeface="Times New Roman"/>
              </a:rPr>
              <a:t>- Increasing demand for secure communication and data exchange in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a:t>
            </a:r>
          </a:p>
          <a:p>
            <a:pPr marL="0" lvl="0" indent="0" algn="just">
              <a:spcAft>
                <a:spcPts val="600"/>
              </a:spcAft>
              <a:buSzPct val="100000"/>
              <a:buNone/>
            </a:pPr>
            <a:r>
              <a:rPr lang="en-IN" sz="1700" dirty="0">
                <a:solidFill>
                  <a:srgbClr val="000000"/>
                </a:solidFill>
                <a:latin typeface="Times New Roman"/>
                <a:ea typeface="Times New Roman"/>
                <a:cs typeface="Times New Roman"/>
                <a:sym typeface="Times New Roman"/>
              </a:rPr>
              <a:t>- Current cryptographic techniques may be resource-intensive for energy-constrained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a:t>
            </a:r>
          </a:p>
          <a:p>
            <a:pPr marL="0" lvl="0" indent="0" algn="just">
              <a:spcAft>
                <a:spcPts val="600"/>
              </a:spcAft>
              <a:buSzPct val="100000"/>
              <a:buNone/>
            </a:pPr>
            <a:r>
              <a:rPr lang="en-IN" sz="1700" dirty="0">
                <a:solidFill>
                  <a:srgbClr val="000000"/>
                </a:solidFill>
                <a:latin typeface="Times New Roman"/>
                <a:ea typeface="Times New Roman"/>
                <a:cs typeface="Times New Roman"/>
                <a:sym typeface="Times New Roman"/>
              </a:rPr>
              <a:t>- Opportunity to develop a more energy-efficient cryptographic solution for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a:t>
            </a:r>
          </a:p>
          <a:p>
            <a:pPr marL="0" lvl="0" indent="0" algn="just">
              <a:spcAft>
                <a:spcPts val="600"/>
              </a:spcAft>
              <a:buSzPct val="100000"/>
              <a:buNone/>
            </a:pPr>
            <a:r>
              <a:rPr lang="en-IN" sz="1700" dirty="0">
                <a:solidFill>
                  <a:srgbClr val="000000"/>
                </a:solidFill>
                <a:latin typeface="Times New Roman"/>
                <a:ea typeface="Times New Roman"/>
                <a:cs typeface="Times New Roman"/>
                <a:sym typeface="Times New Roman"/>
              </a:rPr>
              <a:t>- Potential to enhance the security and longevity of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devices through advanced cryptography.</a:t>
            </a:r>
          </a:p>
          <a:p>
            <a:pPr marL="0" lvl="0" indent="0" algn="just">
              <a:spcAft>
                <a:spcPts val="600"/>
              </a:spcAft>
              <a:buSzPct val="100000"/>
              <a:buNone/>
            </a:pPr>
            <a:r>
              <a:rPr lang="en-IN" sz="1700" dirty="0">
                <a:solidFill>
                  <a:srgbClr val="000000"/>
                </a:solidFill>
                <a:latin typeface="Times New Roman"/>
                <a:ea typeface="Times New Roman"/>
                <a:cs typeface="Times New Roman"/>
                <a:sym typeface="Times New Roman"/>
              </a:rPr>
              <a:t>- Addressing the specific needs and challenges of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security can have a significant impact.</a:t>
            </a:r>
          </a:p>
          <a:p>
            <a:pPr marL="0" lvl="0" indent="0" algn="just">
              <a:spcAft>
                <a:spcPts val="600"/>
              </a:spcAft>
              <a:buSzPct val="100000"/>
              <a:buNone/>
            </a:pPr>
            <a:r>
              <a:rPr lang="en-IN" sz="1700" dirty="0">
                <a:solidFill>
                  <a:srgbClr val="000000"/>
                </a:solidFill>
                <a:latin typeface="Times New Roman"/>
                <a:ea typeface="Times New Roman"/>
                <a:cs typeface="Times New Roman"/>
                <a:sym typeface="Times New Roman"/>
              </a:rPr>
              <a:t>- Contribution to the advancement of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technology and its widespread adoption.</a:t>
            </a:r>
          </a:p>
          <a:p>
            <a:pPr marL="0" lvl="0" indent="0" algn="just">
              <a:spcAft>
                <a:spcPts val="600"/>
              </a:spcAft>
              <a:buSzPct val="100000"/>
              <a:buNone/>
            </a:pPr>
            <a:r>
              <a:rPr lang="en-IN" sz="1700" dirty="0">
                <a:solidFill>
                  <a:srgbClr val="000000"/>
                </a:solidFill>
                <a:latin typeface="Times New Roman"/>
                <a:ea typeface="Times New Roman"/>
                <a:cs typeface="Times New Roman"/>
                <a:sym typeface="Times New Roman"/>
              </a:rPr>
              <a:t>- The possibility of improving the overall efficiency and sustainability of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 networks.</a:t>
            </a:r>
          </a:p>
          <a:p>
            <a:pPr marL="0" lvl="0" indent="0" algn="just">
              <a:spcAft>
                <a:spcPts val="600"/>
              </a:spcAft>
              <a:buSzPct val="100000"/>
              <a:buNone/>
            </a:pPr>
            <a:r>
              <a:rPr lang="en-IN" sz="1700" dirty="0">
                <a:solidFill>
                  <a:srgbClr val="000000"/>
                </a:solidFill>
                <a:latin typeface="Times New Roman"/>
                <a:ea typeface="Times New Roman"/>
                <a:cs typeface="Times New Roman"/>
                <a:sym typeface="Times New Roman"/>
              </a:rPr>
              <a:t>- Intellectual curiosity and interest in cryptography and its application in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a:t>
            </a:r>
          </a:p>
          <a:p>
            <a:pPr marL="0" lvl="0" indent="0" algn="just">
              <a:spcAft>
                <a:spcPts val="600"/>
              </a:spcAft>
              <a:buSzPct val="100000"/>
              <a:buNone/>
            </a:pPr>
            <a:r>
              <a:rPr lang="en-IN" sz="1700" dirty="0">
                <a:solidFill>
                  <a:srgbClr val="000000"/>
                </a:solidFill>
                <a:latin typeface="Times New Roman"/>
                <a:ea typeface="Times New Roman"/>
                <a:cs typeface="Times New Roman"/>
                <a:sym typeface="Times New Roman"/>
              </a:rPr>
              <a:t>- Desire to make a meaningful contribution to the field of cybersecurity and </a:t>
            </a:r>
            <a:r>
              <a:rPr lang="en-IN" sz="1700" dirty="0" err="1">
                <a:solidFill>
                  <a:srgbClr val="000000"/>
                </a:solidFill>
                <a:latin typeface="Times New Roman"/>
                <a:ea typeface="Times New Roman"/>
                <a:cs typeface="Times New Roman"/>
                <a:sym typeface="Times New Roman"/>
              </a:rPr>
              <a:t>IoT</a:t>
            </a:r>
            <a:r>
              <a:rPr lang="en-IN" sz="1700" dirty="0">
                <a:solidFill>
                  <a:srgbClr val="000000"/>
                </a:solidFill>
                <a:latin typeface="Times New Roman"/>
                <a:ea typeface="Times New Roman"/>
                <a:cs typeface="Times New Roman"/>
                <a:sym typeface="Times New Roman"/>
              </a:rPr>
              <a:t>.</a:t>
            </a:r>
            <a:endParaRPr sz="17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7775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14961"/>
            <a:ext cx="8520600" cy="588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System Model</a:t>
            </a:r>
            <a:r>
              <a:rPr lang="en-GB"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
        <p:nvSpPr>
          <p:cNvPr id="100" name="Google Shape;100;p15"/>
          <p:cNvSpPr txBox="1">
            <a:spLocks noGrp="1"/>
          </p:cNvSpPr>
          <p:nvPr>
            <p:ph type="body" idx="1"/>
          </p:nvPr>
        </p:nvSpPr>
        <p:spPr>
          <a:xfrm>
            <a:off x="311700" y="391201"/>
            <a:ext cx="8520600" cy="4297500"/>
          </a:xfrm>
          <a:prstGeom prst="rect">
            <a:avLst/>
          </a:prstGeom>
        </p:spPr>
        <p:txBody>
          <a:bodyPr spcFirstLastPara="1" wrap="square" lIns="91425" tIns="91425" rIns="91425" bIns="91425" anchor="t" anchorCtr="0">
            <a:noAutofit/>
          </a:bodyPr>
          <a:lstStyle/>
          <a:p>
            <a:pPr marL="285750" indent="-285750" algn="just">
              <a:spcBef>
                <a:spcPts val="600"/>
              </a:spcBef>
              <a:spcAft>
                <a:spcPts val="600"/>
              </a:spcAft>
            </a:pPr>
            <a:r>
              <a:rPr lang="en-GB" sz="1600" dirty="0">
                <a:solidFill>
                  <a:srgbClr val="000000"/>
                </a:solidFill>
                <a:latin typeface="Times New Roman"/>
                <a:ea typeface="Times New Roman"/>
                <a:cs typeface="Times New Roman"/>
                <a:sym typeface="Times New Roman"/>
              </a:rPr>
              <a:t>Recently, the </a:t>
            </a:r>
            <a:r>
              <a:rPr lang="en-GB" sz="1600" dirty="0" err="1">
                <a:solidFill>
                  <a:srgbClr val="000000"/>
                </a:solidFill>
                <a:latin typeface="Times New Roman"/>
                <a:ea typeface="Times New Roman"/>
                <a:cs typeface="Times New Roman"/>
                <a:sym typeface="Times New Roman"/>
              </a:rPr>
              <a:t>IoT</a:t>
            </a:r>
            <a:r>
              <a:rPr lang="en-GB" sz="1600" dirty="0">
                <a:solidFill>
                  <a:srgbClr val="000000"/>
                </a:solidFill>
                <a:latin typeface="Times New Roman"/>
                <a:ea typeface="Times New Roman"/>
                <a:cs typeface="Times New Roman"/>
                <a:sym typeface="Times New Roman"/>
              </a:rPr>
              <a:t> technology has become popular with the availability of low cost and efficient wireless sensors [1–3]. </a:t>
            </a:r>
          </a:p>
          <a:p>
            <a:pPr marL="285750" indent="-285750" algn="just">
              <a:spcBef>
                <a:spcPts val="600"/>
              </a:spcBef>
              <a:spcAft>
                <a:spcPts val="600"/>
              </a:spcAft>
            </a:pPr>
            <a:r>
              <a:rPr lang="en-GB" sz="1600" dirty="0">
                <a:solidFill>
                  <a:srgbClr val="000000"/>
                </a:solidFill>
                <a:latin typeface="Times New Roman"/>
                <a:ea typeface="Times New Roman"/>
                <a:cs typeface="Times New Roman"/>
                <a:sym typeface="Times New Roman"/>
              </a:rPr>
              <a:t>Nowadays, the </a:t>
            </a:r>
            <a:r>
              <a:rPr lang="en-GB" sz="1600" dirty="0" err="1">
                <a:solidFill>
                  <a:srgbClr val="000000"/>
                </a:solidFill>
                <a:latin typeface="Times New Roman"/>
                <a:ea typeface="Times New Roman"/>
                <a:cs typeface="Times New Roman"/>
                <a:sym typeface="Times New Roman"/>
              </a:rPr>
              <a:t>IoT</a:t>
            </a:r>
            <a:r>
              <a:rPr lang="en-GB" sz="1600" dirty="0">
                <a:solidFill>
                  <a:srgbClr val="000000"/>
                </a:solidFill>
                <a:latin typeface="Times New Roman"/>
                <a:ea typeface="Times New Roman"/>
                <a:cs typeface="Times New Roman"/>
                <a:sym typeface="Times New Roman"/>
              </a:rPr>
              <a:t> technology is used in many engineering applications [4–6].  </a:t>
            </a:r>
          </a:p>
          <a:p>
            <a:pPr marL="285750" indent="-285750" algn="just">
              <a:spcBef>
                <a:spcPts val="600"/>
              </a:spcBef>
              <a:spcAft>
                <a:spcPts val="600"/>
              </a:spcAft>
            </a:pPr>
            <a:r>
              <a:rPr lang="en-GB" sz="1600" dirty="0">
                <a:solidFill>
                  <a:srgbClr val="000000"/>
                </a:solidFill>
                <a:latin typeface="Times New Roman"/>
                <a:ea typeface="Times New Roman"/>
                <a:cs typeface="Times New Roman"/>
                <a:sym typeface="Times New Roman"/>
              </a:rPr>
              <a:t>The </a:t>
            </a:r>
            <a:r>
              <a:rPr lang="en-GB" sz="1600" dirty="0" err="1">
                <a:solidFill>
                  <a:srgbClr val="000000"/>
                </a:solidFill>
                <a:latin typeface="Times New Roman"/>
                <a:ea typeface="Times New Roman"/>
                <a:cs typeface="Times New Roman"/>
                <a:sym typeface="Times New Roman"/>
              </a:rPr>
              <a:t>IoT</a:t>
            </a:r>
            <a:r>
              <a:rPr lang="en-GB" sz="1600" dirty="0">
                <a:solidFill>
                  <a:srgbClr val="000000"/>
                </a:solidFill>
                <a:latin typeface="Times New Roman"/>
                <a:ea typeface="Times New Roman"/>
                <a:cs typeface="Times New Roman"/>
                <a:sym typeface="Times New Roman"/>
              </a:rPr>
              <a:t> is a typical organization comprising regular members who can recognise and communicate with similar devices over the  Internet. </a:t>
            </a:r>
          </a:p>
          <a:p>
            <a:pPr marL="285750" indent="-285750" algn="just">
              <a:spcBef>
                <a:spcPts val="600"/>
              </a:spcBef>
              <a:spcAft>
                <a:spcPts val="600"/>
              </a:spcAft>
            </a:pPr>
            <a:r>
              <a:rPr lang="en-GB" sz="1600" dirty="0">
                <a:solidFill>
                  <a:srgbClr val="000000"/>
                </a:solidFill>
                <a:latin typeface="Times New Roman"/>
                <a:ea typeface="Times New Roman"/>
                <a:cs typeface="Times New Roman"/>
                <a:sym typeface="Times New Roman"/>
              </a:rPr>
              <a:t>Cyberattacks can seriously disrupt any industrial setup if the server receives inaccurate information, leading to poor management as the outcome of the inadequate analysis. </a:t>
            </a:r>
          </a:p>
          <a:p>
            <a:pPr marL="285750" indent="-285750" algn="just">
              <a:spcBef>
                <a:spcPts val="600"/>
              </a:spcBef>
              <a:spcAft>
                <a:spcPts val="600"/>
              </a:spcAft>
            </a:pPr>
            <a:r>
              <a:rPr lang="en-GB" sz="1600" dirty="0">
                <a:solidFill>
                  <a:srgbClr val="000000"/>
                </a:solidFill>
                <a:latin typeface="Times New Roman"/>
                <a:ea typeface="Times New Roman"/>
                <a:cs typeface="Times New Roman"/>
                <a:sym typeface="Times New Roman"/>
              </a:rPr>
              <a:t>This is a serious security problem that has to be resolved. Our research goal is to create a cryptography technique that can effectively encrypt and decrypt data being delivered across a variety of IOT devices. </a:t>
            </a:r>
          </a:p>
          <a:p>
            <a:pPr marL="285750" indent="-285750" algn="just">
              <a:spcBef>
                <a:spcPts val="600"/>
              </a:spcBef>
              <a:spcAft>
                <a:spcPts val="600"/>
              </a:spcAft>
            </a:pPr>
            <a:r>
              <a:rPr lang="en-GB" sz="1600" dirty="0">
                <a:solidFill>
                  <a:srgbClr val="000000"/>
                </a:solidFill>
                <a:latin typeface="Times New Roman"/>
                <a:ea typeface="Times New Roman"/>
                <a:cs typeface="Times New Roman"/>
                <a:sym typeface="Times New Roman"/>
              </a:rPr>
              <a:t>This technological development offers the best plan for advancing </a:t>
            </a:r>
            <a:r>
              <a:rPr lang="en-GB" sz="1600" dirty="0" err="1">
                <a:solidFill>
                  <a:srgbClr val="000000"/>
                </a:solidFill>
                <a:latin typeface="Times New Roman"/>
                <a:ea typeface="Times New Roman"/>
                <a:cs typeface="Times New Roman"/>
                <a:sym typeface="Times New Roman"/>
              </a:rPr>
              <a:t>IoT</a:t>
            </a:r>
            <a:r>
              <a:rPr lang="en-GB" sz="1600" dirty="0">
                <a:solidFill>
                  <a:srgbClr val="000000"/>
                </a:solidFill>
                <a:latin typeface="Times New Roman"/>
                <a:ea typeface="Times New Roman"/>
                <a:cs typeface="Times New Roman"/>
                <a:sym typeface="Times New Roman"/>
              </a:rPr>
              <a:t> as the Internet of Everything (IoE) in the future. </a:t>
            </a:r>
            <a:endParaRPr sz="16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100025"/>
            <a:ext cx="8520600" cy="588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latin typeface="Times New Roman"/>
                <a:ea typeface="Times New Roman"/>
                <a:cs typeface="Times New Roman"/>
                <a:sym typeface="Times New Roman"/>
              </a:rPr>
              <a:t>System Model</a:t>
            </a:r>
            <a:r>
              <a:rPr lang="en-GB"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
        <p:nvSpPr>
          <p:cNvPr id="100" name="Google Shape;100;p15"/>
          <p:cNvSpPr txBox="1">
            <a:spLocks noGrp="1"/>
          </p:cNvSpPr>
          <p:nvPr>
            <p:ph type="body" idx="1"/>
          </p:nvPr>
        </p:nvSpPr>
        <p:spPr>
          <a:xfrm>
            <a:off x="311700" y="688925"/>
            <a:ext cx="8520600" cy="4297500"/>
          </a:xfrm>
          <a:prstGeom prst="rect">
            <a:avLst/>
          </a:prstGeom>
        </p:spPr>
        <p:txBody>
          <a:bodyPr spcFirstLastPara="1" wrap="square" lIns="91425" tIns="91425" rIns="91425" bIns="91425" anchor="t" anchorCtr="0">
            <a:noAutofit/>
          </a:bodyPr>
          <a:lstStyle/>
          <a:p>
            <a:pPr marL="285750" indent="-285750" algn="just">
              <a:spcBef>
                <a:spcPts val="1200"/>
              </a:spcBef>
            </a:pPr>
            <a:r>
              <a:rPr lang="en-GB" sz="1600" dirty="0">
                <a:solidFill>
                  <a:srgbClr val="000000"/>
                </a:solidFill>
                <a:latin typeface="Times New Roman"/>
                <a:ea typeface="Times New Roman"/>
                <a:cs typeface="Times New Roman"/>
                <a:sym typeface="Times New Roman"/>
              </a:rPr>
              <a:t>The complexity of </a:t>
            </a:r>
            <a:r>
              <a:rPr lang="en-GB" sz="1600" dirty="0" err="1">
                <a:solidFill>
                  <a:srgbClr val="000000"/>
                </a:solidFill>
                <a:latin typeface="Times New Roman"/>
                <a:ea typeface="Times New Roman"/>
                <a:cs typeface="Times New Roman"/>
                <a:sym typeface="Times New Roman"/>
              </a:rPr>
              <a:t>IoT</a:t>
            </a:r>
            <a:r>
              <a:rPr lang="en-GB" sz="1600" dirty="0">
                <a:solidFill>
                  <a:srgbClr val="000000"/>
                </a:solidFill>
                <a:latin typeface="Times New Roman"/>
                <a:ea typeface="Times New Roman"/>
                <a:cs typeface="Times New Roman"/>
                <a:sym typeface="Times New Roman"/>
              </a:rPr>
              <a:t> has also substantially increased because anything may send data to other devices online from anywhere in the world.</a:t>
            </a:r>
          </a:p>
          <a:p>
            <a:pPr marL="285750" indent="-285750" algn="just">
              <a:spcBef>
                <a:spcPts val="1200"/>
              </a:spcBef>
            </a:pPr>
            <a:r>
              <a:rPr lang="en-GB" sz="1600" dirty="0">
                <a:solidFill>
                  <a:srgbClr val="000000"/>
                </a:solidFill>
                <a:latin typeface="Times New Roman"/>
                <a:ea typeface="Times New Roman"/>
                <a:cs typeface="Times New Roman"/>
                <a:sym typeface="Times New Roman"/>
              </a:rPr>
              <a:t> This extremely useful data sharing over an </a:t>
            </a:r>
            <a:r>
              <a:rPr lang="en-GB" sz="1600" dirty="0" err="1">
                <a:solidFill>
                  <a:srgbClr val="000000"/>
                </a:solidFill>
                <a:latin typeface="Times New Roman"/>
                <a:ea typeface="Times New Roman"/>
                <a:cs typeface="Times New Roman"/>
                <a:sym typeface="Times New Roman"/>
              </a:rPr>
              <a:t>IoT</a:t>
            </a:r>
            <a:r>
              <a:rPr lang="en-GB" sz="1600" dirty="0">
                <a:solidFill>
                  <a:srgbClr val="000000"/>
                </a:solidFill>
                <a:latin typeface="Times New Roman"/>
                <a:ea typeface="Times New Roman"/>
                <a:cs typeface="Times New Roman"/>
                <a:sym typeface="Times New Roman"/>
              </a:rPr>
              <a:t> platform must be transmitted more securely to another device. </a:t>
            </a:r>
          </a:p>
          <a:p>
            <a:pPr marL="285750" indent="-285750" algn="just">
              <a:spcBef>
                <a:spcPts val="1200"/>
              </a:spcBef>
            </a:pPr>
            <a:r>
              <a:rPr lang="en-GB" sz="1600" dirty="0">
                <a:solidFill>
                  <a:srgbClr val="000000"/>
                </a:solidFill>
                <a:latin typeface="Times New Roman"/>
                <a:ea typeface="Times New Roman"/>
                <a:cs typeface="Times New Roman"/>
                <a:sym typeface="Times New Roman"/>
              </a:rPr>
              <a:t>The following are the three main causes of </a:t>
            </a:r>
            <a:r>
              <a:rPr lang="en-GB" sz="1600" dirty="0" err="1">
                <a:solidFill>
                  <a:srgbClr val="000000"/>
                </a:solidFill>
                <a:latin typeface="Times New Roman"/>
                <a:ea typeface="Times New Roman"/>
                <a:cs typeface="Times New Roman"/>
                <a:sym typeface="Times New Roman"/>
              </a:rPr>
              <a:t>IoT</a:t>
            </a:r>
            <a:r>
              <a:rPr lang="en-GB" sz="1600" dirty="0">
                <a:solidFill>
                  <a:srgbClr val="000000"/>
                </a:solidFill>
                <a:latin typeface="Times New Roman"/>
                <a:ea typeface="Times New Roman"/>
                <a:cs typeface="Times New Roman"/>
                <a:sym typeface="Times New Roman"/>
              </a:rPr>
              <a:t> being easily attacked by online criminals.</a:t>
            </a:r>
            <a:endParaRPr sz="1600" dirty="0">
              <a:solidFill>
                <a:srgbClr val="000000"/>
              </a:solidFill>
              <a:latin typeface="Times New Roman"/>
              <a:ea typeface="Times New Roman"/>
              <a:cs typeface="Times New Roman"/>
              <a:sym typeface="Times New Roman"/>
            </a:endParaRPr>
          </a:p>
          <a:p>
            <a:pPr marL="544513" lvl="0" indent="-228600" algn="l" rtl="0">
              <a:spcBef>
                <a:spcPts val="1200"/>
              </a:spcBef>
              <a:spcAft>
                <a:spcPts val="0"/>
              </a:spcAft>
              <a:buNone/>
            </a:pPr>
            <a:r>
              <a:rPr lang="en-GB" sz="1600" dirty="0">
                <a:solidFill>
                  <a:srgbClr val="000000"/>
                </a:solidFill>
                <a:latin typeface="Times New Roman"/>
                <a:ea typeface="Times New Roman"/>
                <a:cs typeface="Times New Roman"/>
                <a:sym typeface="Times New Roman"/>
              </a:rPr>
              <a:t>(a) </a:t>
            </a:r>
            <a:r>
              <a:rPr lang="en-GB" sz="1600" dirty="0" err="1">
                <a:solidFill>
                  <a:srgbClr val="000000"/>
                </a:solidFill>
                <a:latin typeface="Times New Roman"/>
                <a:ea typeface="Times New Roman"/>
                <a:cs typeface="Times New Roman"/>
                <a:sym typeface="Times New Roman"/>
              </a:rPr>
              <a:t>IoT</a:t>
            </a:r>
            <a:r>
              <a:rPr lang="en-GB" sz="1600" dirty="0">
                <a:solidFill>
                  <a:srgbClr val="000000"/>
                </a:solidFill>
                <a:latin typeface="Times New Roman"/>
                <a:ea typeface="Times New Roman"/>
                <a:cs typeface="Times New Roman"/>
                <a:sym typeface="Times New Roman"/>
              </a:rPr>
              <a:t> lacks a management system or an intelligent way to recognise intruders.  </a:t>
            </a:r>
            <a:endParaRPr sz="1600" dirty="0">
              <a:solidFill>
                <a:srgbClr val="000000"/>
              </a:solidFill>
              <a:latin typeface="Times New Roman"/>
              <a:ea typeface="Times New Roman"/>
              <a:cs typeface="Times New Roman"/>
              <a:sym typeface="Times New Roman"/>
            </a:endParaRPr>
          </a:p>
          <a:p>
            <a:pPr marL="544513" lvl="0" indent="-228600" algn="l" rtl="0">
              <a:spcBef>
                <a:spcPts val="1200"/>
              </a:spcBef>
              <a:spcAft>
                <a:spcPts val="0"/>
              </a:spcAft>
              <a:buNone/>
            </a:pPr>
            <a:r>
              <a:rPr lang="en-GB" sz="1600" dirty="0">
                <a:solidFill>
                  <a:srgbClr val="000000"/>
                </a:solidFill>
                <a:latin typeface="Times New Roman"/>
                <a:ea typeface="Times New Roman"/>
                <a:cs typeface="Times New Roman"/>
                <a:sym typeface="Times New Roman"/>
              </a:rPr>
              <a:t>(b) Because </a:t>
            </a:r>
            <a:r>
              <a:rPr lang="en-GB" sz="1600" dirty="0" err="1">
                <a:solidFill>
                  <a:srgbClr val="000000"/>
                </a:solidFill>
                <a:latin typeface="Times New Roman"/>
                <a:ea typeface="Times New Roman"/>
                <a:cs typeface="Times New Roman"/>
                <a:sym typeface="Times New Roman"/>
              </a:rPr>
              <a:t>IoT</a:t>
            </a:r>
            <a:r>
              <a:rPr lang="en-GB" sz="1600" dirty="0">
                <a:solidFill>
                  <a:srgbClr val="000000"/>
                </a:solidFill>
                <a:latin typeface="Times New Roman"/>
                <a:ea typeface="Times New Roman"/>
                <a:cs typeface="Times New Roman"/>
                <a:sym typeface="Times New Roman"/>
              </a:rPr>
              <a:t> uses a wireless channel, spying is relatively easy.  </a:t>
            </a:r>
            <a:endParaRPr sz="1600" dirty="0">
              <a:solidFill>
                <a:srgbClr val="000000"/>
              </a:solidFill>
              <a:latin typeface="Times New Roman"/>
              <a:ea typeface="Times New Roman"/>
              <a:cs typeface="Times New Roman"/>
              <a:sym typeface="Times New Roman"/>
            </a:endParaRPr>
          </a:p>
          <a:p>
            <a:pPr marL="544513" lvl="0" indent="-228600" algn="l" rtl="0">
              <a:spcBef>
                <a:spcPts val="1200"/>
              </a:spcBef>
              <a:spcAft>
                <a:spcPts val="0"/>
              </a:spcAft>
              <a:buNone/>
            </a:pPr>
            <a:r>
              <a:rPr lang="en-GB" sz="1600" dirty="0">
                <a:solidFill>
                  <a:srgbClr val="000000"/>
                </a:solidFill>
                <a:latin typeface="Times New Roman"/>
                <a:ea typeface="Times New Roman"/>
                <a:cs typeface="Times New Roman"/>
                <a:sym typeface="Times New Roman"/>
              </a:rPr>
              <a:t>(c) The Internet of Things accepts low computational capabilities and low energy usage</a:t>
            </a:r>
            <a:endParaRPr sz="1600" dirty="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sz="1500" dirty="0">
              <a:solidFill>
                <a:srgbClr val="000000"/>
              </a:solidFill>
            </a:endParaRPr>
          </a:p>
        </p:txBody>
      </p:sp>
    </p:spTree>
    <p:extLst>
      <p:ext uri="{BB962C8B-B14F-4D97-AF65-F5344CB8AC3E}">
        <p14:creationId xmlns:p14="http://schemas.microsoft.com/office/powerpoint/2010/main" val="593717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7" name="Google Shape;107;p16"/>
          <p:cNvSpPr txBox="1"/>
          <p:nvPr/>
        </p:nvSpPr>
        <p:spPr>
          <a:xfrm>
            <a:off x="2713296" y="3904167"/>
            <a:ext cx="3228900" cy="68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GB" dirty="0"/>
              <a:t>A Cryptographic system for </a:t>
            </a:r>
            <a:r>
              <a:rPr lang="en-GB" dirty="0" err="1"/>
              <a:t>IoT</a:t>
            </a:r>
            <a:endParaRPr dirty="0"/>
          </a:p>
        </p:txBody>
      </p:sp>
      <p:pic>
        <p:nvPicPr>
          <p:cNvPr id="2" name="Picture 1">
            <a:extLst>
              <a:ext uri="{FF2B5EF4-FFF2-40B4-BE49-F238E27FC236}">
                <a16:creationId xmlns:a16="http://schemas.microsoft.com/office/drawing/2014/main" id="{12CD4B1B-E677-8849-A1B3-8834A7966808}"/>
              </a:ext>
            </a:extLst>
          </p:cNvPr>
          <p:cNvPicPr>
            <a:picLocks noChangeAspect="1"/>
          </p:cNvPicPr>
          <p:nvPr/>
        </p:nvPicPr>
        <p:blipFill>
          <a:blip r:embed="rId3"/>
          <a:stretch>
            <a:fillRect/>
          </a:stretch>
        </p:blipFill>
        <p:spPr>
          <a:xfrm>
            <a:off x="1332963" y="669701"/>
            <a:ext cx="6317088" cy="31617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body" idx="1"/>
          </p:nvPr>
        </p:nvSpPr>
        <p:spPr>
          <a:xfrm>
            <a:off x="297712" y="214325"/>
            <a:ext cx="8534713" cy="4643400"/>
          </a:xfrm>
          <a:prstGeom prst="rect">
            <a:avLst/>
          </a:prstGeom>
        </p:spPr>
        <p:txBody>
          <a:bodyPr spcFirstLastPara="1" wrap="square" lIns="91425" tIns="91425" rIns="91425" bIns="91425" anchor="t" anchorCtr="0">
            <a:normAutofit lnSpcReduction="10000"/>
          </a:bodyPr>
          <a:lstStyle/>
          <a:p>
            <a:pPr marL="285750" indent="-285750" algn="just">
              <a:spcBef>
                <a:spcPts val="1200"/>
              </a:spcBef>
            </a:pPr>
            <a:r>
              <a:rPr lang="en-GB" dirty="0">
                <a:solidFill>
                  <a:srgbClr val="000000"/>
                </a:solidFill>
                <a:latin typeface="Times New Roman"/>
                <a:ea typeface="Times New Roman"/>
                <a:cs typeface="Times New Roman"/>
                <a:sym typeface="Times New Roman"/>
              </a:rPr>
              <a:t>The science of cracking codes for secure communication is known as cryptography. </a:t>
            </a:r>
          </a:p>
          <a:p>
            <a:pPr marL="285750" indent="-285750" algn="just">
              <a:spcBef>
                <a:spcPts val="1200"/>
              </a:spcBef>
            </a:pPr>
            <a:r>
              <a:rPr lang="en-GB" dirty="0">
                <a:solidFill>
                  <a:srgbClr val="000000"/>
                </a:solidFill>
                <a:latin typeface="Times New Roman"/>
                <a:ea typeface="Times New Roman"/>
                <a:cs typeface="Times New Roman"/>
                <a:sym typeface="Times New Roman"/>
              </a:rPr>
              <a:t>In order to guarantee total security in IoT systems, the symmetric cryptography method, which uses the same key for both the encryption and decryption processes, must be used.</a:t>
            </a:r>
            <a:endParaRPr dirty="0">
              <a:solidFill>
                <a:srgbClr val="000000"/>
              </a:solidFill>
              <a:latin typeface="Times New Roman"/>
              <a:ea typeface="Times New Roman"/>
              <a:cs typeface="Times New Roman"/>
              <a:sym typeface="Times New Roman"/>
            </a:endParaRPr>
          </a:p>
          <a:p>
            <a:pPr marL="285750" indent="-285750" algn="just">
              <a:spcBef>
                <a:spcPts val="1200"/>
              </a:spcBef>
            </a:pPr>
            <a:r>
              <a:rPr lang="en-GB" dirty="0">
                <a:solidFill>
                  <a:srgbClr val="000000"/>
                </a:solidFill>
                <a:latin typeface="Times New Roman"/>
                <a:ea typeface="Times New Roman"/>
                <a:cs typeface="Times New Roman"/>
                <a:sym typeface="Times New Roman"/>
              </a:rPr>
              <a:t>An encryption technique with little computational effort or both is known as lightweight cryptography. </a:t>
            </a:r>
          </a:p>
          <a:p>
            <a:pPr marL="285750" indent="-285750" algn="just">
              <a:spcBef>
                <a:spcPts val="1200"/>
              </a:spcBef>
            </a:pPr>
            <a:r>
              <a:rPr lang="en-GB" dirty="0">
                <a:solidFill>
                  <a:srgbClr val="000000"/>
                </a:solidFill>
                <a:latin typeface="Times New Roman"/>
                <a:ea typeface="Times New Roman"/>
                <a:cs typeface="Times New Roman"/>
                <a:sym typeface="Times New Roman"/>
              </a:rPr>
              <a:t>Its goal is to expand the use of cryptography on limited devices, and its international standardization and compilation of guidelines are now underway. </a:t>
            </a:r>
          </a:p>
          <a:p>
            <a:pPr marL="285750" indent="-285750" algn="just">
              <a:spcBef>
                <a:spcPts val="1200"/>
              </a:spcBef>
            </a:pPr>
            <a:r>
              <a:rPr lang="en-GB" dirty="0">
                <a:solidFill>
                  <a:srgbClr val="000000"/>
                </a:solidFill>
                <a:latin typeface="Times New Roman"/>
                <a:ea typeface="Times New Roman"/>
                <a:cs typeface="Times New Roman"/>
                <a:sym typeface="Times New Roman"/>
              </a:rPr>
              <a:t>A technical competition called CAESAR has been launched to support verified encryption that meets confidentiality and integrity requirements. </a:t>
            </a:r>
          </a:p>
          <a:p>
            <a:pPr marL="285750" indent="-285750" algn="just">
              <a:spcBef>
                <a:spcPts val="1200"/>
              </a:spcBef>
            </a:pPr>
            <a:r>
              <a:rPr lang="en-GB" dirty="0">
                <a:solidFill>
                  <a:srgbClr val="000000"/>
                </a:solidFill>
                <a:latin typeface="Times New Roman"/>
                <a:ea typeface="Times New Roman"/>
                <a:cs typeface="Times New Roman"/>
                <a:sym typeface="Times New Roman"/>
              </a:rPr>
              <a:t>In order to pass the second round of CAESAR selection, NEC developed a compact TWINE block cypher and an authorised OTR encryption method.</a:t>
            </a:r>
            <a:endParaRPr dirty="0">
              <a:solidFill>
                <a:srgbClr val="000000"/>
              </a:solidFill>
              <a:latin typeface="Times New Roman"/>
              <a:ea typeface="Times New Roman"/>
              <a:cs typeface="Times New Roman"/>
              <a:sym typeface="Times New Roman"/>
            </a:endParaRPr>
          </a:p>
          <a:p>
            <a:pPr marL="457200" lvl="0" indent="-228600" algn="l" rtl="0">
              <a:spcBef>
                <a:spcPts val="1200"/>
              </a:spcBef>
              <a:spcAft>
                <a:spcPts val="0"/>
              </a:spcAft>
              <a:buClr>
                <a:schemeClr val="dk1"/>
              </a:buClr>
              <a:buSzPts val="1100"/>
              <a:buFont typeface="Arial"/>
              <a:buNone/>
            </a:pPr>
            <a:endParaRPr sz="1000" dirty="0">
              <a:solidFill>
                <a:schemeClr val="dk1"/>
              </a:solidFill>
            </a:endParaRPr>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3154510443"/>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229</TotalTime>
  <Words>3085</Words>
  <Application>Microsoft Office PowerPoint</Application>
  <PresentationFormat>On-screen Show (16:9)</PresentationFormat>
  <Paragraphs>182</Paragraphs>
  <Slides>27</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Wingdings</vt:lpstr>
      <vt:lpstr>Calibri</vt:lpstr>
      <vt:lpstr>Roboto</vt:lpstr>
      <vt:lpstr>Times New Roman</vt:lpstr>
      <vt:lpstr>Geometric</vt:lpstr>
      <vt:lpstr>Document</vt:lpstr>
      <vt:lpstr>An Advanced Energy Efficient Lightweight ElGamal Cryptography Technique for IoT Device</vt:lpstr>
      <vt:lpstr>Introduction </vt:lpstr>
      <vt:lpstr>Introduction Contd. </vt:lpstr>
      <vt:lpstr>Introduction Contd. </vt:lpstr>
      <vt:lpstr>Motivation </vt:lpstr>
      <vt:lpstr>System Model </vt:lpstr>
      <vt:lpstr>System Model </vt:lpstr>
      <vt:lpstr>PowerPoint Presentation</vt:lpstr>
      <vt:lpstr>PowerPoint Presentation</vt:lpstr>
      <vt:lpstr>Literature Survey</vt:lpstr>
      <vt:lpstr>PowerPoint Presentation</vt:lpstr>
      <vt:lpstr>PowerPoint Presentation</vt:lpstr>
      <vt:lpstr>PowerPoint Presentation</vt:lpstr>
      <vt:lpstr>Methodology</vt:lpstr>
      <vt:lpstr>Block Diagram</vt:lpstr>
      <vt:lpstr>Block Diagram Cond.</vt:lpstr>
      <vt:lpstr>Hardware Requirements</vt:lpstr>
      <vt:lpstr>SOFTWARE REQUIREMENTS:</vt:lpstr>
      <vt:lpstr>Result</vt:lpstr>
      <vt:lpstr>Result</vt:lpstr>
      <vt:lpstr>Comparison: </vt:lpstr>
      <vt:lpstr>Comparison: </vt:lpstr>
      <vt:lpstr>Throughput: </vt:lpstr>
      <vt:lpstr>PowerPoint Presentation</vt:lpstr>
      <vt:lpstr>Conclusion </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Advanced Energy Efficient Lightweight ElGamal Cryptography Technique for IoT Device</dc:title>
  <cp:lastModifiedBy>Deepika Rani Sona</cp:lastModifiedBy>
  <cp:revision>24</cp:revision>
  <dcterms:modified xsi:type="dcterms:W3CDTF">2023-10-16T16:45:09Z</dcterms:modified>
</cp:coreProperties>
</file>