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2" r:id="rId7"/>
    <p:sldId id="265" r:id="rId8"/>
    <p:sldId id="267" r:id="rId9"/>
    <p:sldId id="268" r:id="rId10"/>
    <p:sldId id="266"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5A68-FAA8-9EDB-B634-6DF27D9EEE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32D471-0634-AE33-F333-C9F3127D4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F9BEE2-2D29-1B74-6D20-0E2291DC7A71}"/>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6AA5EB19-F2AA-FE54-6847-D89A8B832B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ACCE8-EED2-3D4C-3E02-B01DFE493419}"/>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42583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FE87-4EAF-4CAA-9DCD-57EAF0D8A8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9C4A08-0A52-8BC8-254F-720B1844D7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FE47F-1291-4A76-3583-46DAD2ED3993}"/>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9E3FF576-401A-5234-C919-C96215756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539933-D509-4BFB-AFB4-4276A8127F5E}"/>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37794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1B041A-A0CC-7F74-CE95-9CB1A3BE0C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6A17A0-CBF2-CC11-48C1-5338BBBBE9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F41B7-DE04-4C55-4FFB-DB0ACD463EB0}"/>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AF52E1F2-35BE-72FD-BB5C-9F76921AF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BA77B-3BB9-8A2C-56F4-071B32C21C5D}"/>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281723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D41B-011B-81F3-F357-0A6F801483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8E4832-8373-3999-3A57-2DDA5E3595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549CCD-8969-B9F9-E8B0-CFB24DED6B04}"/>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15532C49-1A5D-CBE6-07DB-1101B1C1E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A10BA-6823-EA80-79EE-C47BB85402F1}"/>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138130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A033-CD3F-8ED1-19EF-145996BF54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0B4C4E-3BE1-43A0-252A-9DE597C60F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7C46CA-2A2F-56A1-8FB5-13679B01DF07}"/>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60792171-47AF-4E6D-5204-B9F80DE7D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9940D1-1289-C656-6C7A-B409A21E0F4E}"/>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306487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003F-18FF-4A4C-ED0D-29E5CA5C30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E2BEAC-0AF8-5DD7-DC2F-DAD6CFD12B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B4A3BC-7DF0-61C4-B3C8-0129B5C02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2B1F39-4C8B-086F-F8D9-6977D939DC1A}"/>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6" name="Footer Placeholder 5">
            <a:extLst>
              <a:ext uri="{FF2B5EF4-FFF2-40B4-BE49-F238E27FC236}">
                <a16:creationId xmlns:a16="http://schemas.microsoft.com/office/drawing/2014/main" id="{F2428879-A5A6-9E93-9ED1-43406CC907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A251C4-BA76-7F06-90D3-6B8834704ADB}"/>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19789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418A-FBEC-F406-D133-3203804F7E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251AFF-F888-D9B6-D57E-660045CDDD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3FBACD-97DA-B5A7-224C-F493155A13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D828DD-016B-B73B-884B-57574D3305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9E600B-8A1B-53CF-C56C-32D279E63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A36511-5506-AFA0-C49A-635B18E4D888}"/>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8" name="Footer Placeholder 7">
            <a:extLst>
              <a:ext uri="{FF2B5EF4-FFF2-40B4-BE49-F238E27FC236}">
                <a16:creationId xmlns:a16="http://schemas.microsoft.com/office/drawing/2014/main" id="{D678C4F3-EE90-143E-4C0F-44CBA27302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00F433-BB14-BE7D-CB00-610B8B91146F}"/>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264171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EC1C-534C-A77A-851E-8B5A0815CC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400973-E6EF-C511-45EE-4676CB5DB16F}"/>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4" name="Footer Placeholder 3">
            <a:extLst>
              <a:ext uri="{FF2B5EF4-FFF2-40B4-BE49-F238E27FC236}">
                <a16:creationId xmlns:a16="http://schemas.microsoft.com/office/drawing/2014/main" id="{D1F544ED-5455-B000-F08C-58100B8D68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C8D09D-4DBF-CA7D-1FD1-DCB810D34CA8}"/>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48194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D039C-E83D-774B-27C8-5BCE7D050D4C}"/>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3" name="Footer Placeholder 2">
            <a:extLst>
              <a:ext uri="{FF2B5EF4-FFF2-40B4-BE49-F238E27FC236}">
                <a16:creationId xmlns:a16="http://schemas.microsoft.com/office/drawing/2014/main" id="{C118C324-E469-5A6E-DE8E-3F6286D9C8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8CD2BE-453F-01FC-B871-45D6C58D130E}"/>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353423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C68F-E3C9-FE9E-8CBA-FE9152E25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D7C3CE-797E-7F11-417D-D91FBC964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E6A47F-ECFD-4C58-5C2B-849DD2C06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BD936-D63C-E1F6-0D16-348A31269636}"/>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6" name="Footer Placeholder 5">
            <a:extLst>
              <a:ext uri="{FF2B5EF4-FFF2-40B4-BE49-F238E27FC236}">
                <a16:creationId xmlns:a16="http://schemas.microsoft.com/office/drawing/2014/main" id="{89E47EDC-EE96-9222-BBAE-4D481388A2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D683E2-08B7-E17B-4F7A-6D2DE4D15D4B}"/>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220600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DE0C-2395-DDCA-B256-2AB2B6FAE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BBDADC-6349-802A-ADB6-85AEDEFF3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59C5B1-DF03-0F05-6046-73C3359F8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B495D-A5B9-927B-32D5-D70EA84C92E1}"/>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6" name="Footer Placeholder 5">
            <a:extLst>
              <a:ext uri="{FF2B5EF4-FFF2-40B4-BE49-F238E27FC236}">
                <a16:creationId xmlns:a16="http://schemas.microsoft.com/office/drawing/2014/main" id="{CD8FF951-DBF3-9D8E-0CAC-F8C6F5F9F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12D88-C88B-68B3-16B9-D2E9D9C3FC50}"/>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119995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23596-A7F8-BAA9-DEF9-5C87E5275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923394-CF2C-297E-1DAC-91F55C9AD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4B64B0-2E2A-5CF3-92F4-EC58F35D6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863D2D97-D276-0023-A10D-E455180DA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902ADE8-0FE9-DE71-788E-841B5AA26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EA8A7D-20C5-4A83-8BE0-CE9E0C35A4A9}" type="slidenum">
              <a:rPr lang="en-IN" smtClean="0"/>
              <a:t>‹#›</a:t>
            </a:fld>
            <a:endParaRPr lang="en-IN"/>
          </a:p>
        </p:txBody>
      </p:sp>
    </p:spTree>
    <p:extLst>
      <p:ext uri="{BB962C8B-B14F-4D97-AF65-F5344CB8AC3E}">
        <p14:creationId xmlns:p14="http://schemas.microsoft.com/office/powerpoint/2010/main" val="3105203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 name="Freeform: Shape 13">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7" name="Freeform: Shape 16">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3CFCE727-9B89-2C2B-853B-3D6C43DFBE65}"/>
              </a:ext>
            </a:extLst>
          </p:cNvPr>
          <p:cNvSpPr>
            <a:spLocks noGrp="1"/>
          </p:cNvSpPr>
          <p:nvPr>
            <p:ph type="ctrTitle"/>
          </p:nvPr>
        </p:nvSpPr>
        <p:spPr>
          <a:xfrm>
            <a:off x="3589245" y="1972702"/>
            <a:ext cx="5186842" cy="2387918"/>
          </a:xfrm>
        </p:spPr>
        <p:txBody>
          <a:bodyPr anchor="b">
            <a:normAutofit/>
          </a:bodyPr>
          <a:lstStyle/>
          <a:p>
            <a:r>
              <a:rPr lang="en-IN" sz="5200" dirty="0">
                <a:solidFill>
                  <a:schemeClr val="tx2"/>
                </a:solidFill>
              </a:rPr>
              <a:t>Headless Browser Testing</a:t>
            </a:r>
          </a:p>
        </p:txBody>
      </p:sp>
      <p:sp>
        <p:nvSpPr>
          <p:cNvPr id="5" name="Subtitle 4">
            <a:extLst>
              <a:ext uri="{FF2B5EF4-FFF2-40B4-BE49-F238E27FC236}">
                <a16:creationId xmlns:a16="http://schemas.microsoft.com/office/drawing/2014/main" id="{6B8B856F-29DF-36E3-3830-D5BCC85A655C}"/>
              </a:ext>
            </a:extLst>
          </p:cNvPr>
          <p:cNvSpPr>
            <a:spLocks noGrp="1"/>
          </p:cNvSpPr>
          <p:nvPr>
            <p:ph type="subTitle" idx="1"/>
          </p:nvPr>
        </p:nvSpPr>
        <p:spPr>
          <a:xfrm>
            <a:off x="3502135" y="4001587"/>
            <a:ext cx="5188034" cy="682079"/>
          </a:xfrm>
        </p:spPr>
        <p:txBody>
          <a:bodyPr>
            <a:normAutofit/>
          </a:bodyPr>
          <a:lstStyle/>
          <a:p>
            <a:r>
              <a:rPr lang="en-IN" dirty="0">
                <a:solidFill>
                  <a:schemeClr val="tx2"/>
                </a:solidFill>
              </a:rPr>
              <a:t> </a:t>
            </a:r>
          </a:p>
        </p:txBody>
      </p:sp>
      <p:grpSp>
        <p:nvGrpSpPr>
          <p:cNvPr id="25" name="Group 24">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6" name="Freeform: Shape 25">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9" name="Freeform: Shape 28">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2" name="Freeform: Shape 31">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0728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4929B6C-0C8F-085F-38A2-D2BA9AA7CFE3}"/>
              </a:ext>
            </a:extLst>
          </p:cNvPr>
          <p:cNvSpPr>
            <a:spLocks noGrp="1"/>
          </p:cNvSpPr>
          <p:nvPr>
            <p:ph type="title"/>
          </p:nvPr>
        </p:nvSpPr>
        <p:spPr>
          <a:xfrm>
            <a:off x="1047024" y="849766"/>
            <a:ext cx="9833548" cy="1325563"/>
          </a:xfrm>
        </p:spPr>
        <p:txBody>
          <a:bodyPr anchor="b">
            <a:normAutofit/>
          </a:bodyPr>
          <a:lstStyle/>
          <a:p>
            <a:pPr algn="ctr"/>
            <a:r>
              <a:rPr lang="en-US" b="1" dirty="0">
                <a:solidFill>
                  <a:schemeClr val="tx2"/>
                </a:solidFill>
                <a:effectLst/>
                <a:highlight>
                  <a:srgbClr val="FFFFFF"/>
                </a:highlight>
                <a:latin typeface="source-sans-pro"/>
              </a:rPr>
              <a:t>Conclusion</a:t>
            </a:r>
            <a:endParaRPr lang="en-IN" b="1"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93EA5D5-2254-CC6F-D313-7ADA1F40D439}"/>
              </a:ext>
            </a:extLst>
          </p:cNvPr>
          <p:cNvSpPr>
            <a:spLocks noGrp="1"/>
          </p:cNvSpPr>
          <p:nvPr>
            <p:ph idx="1"/>
          </p:nvPr>
        </p:nvSpPr>
        <p:spPr>
          <a:xfrm>
            <a:off x="1179073" y="2382977"/>
            <a:ext cx="9833548" cy="2693976"/>
          </a:xfrm>
        </p:spPr>
        <p:txBody>
          <a:bodyPr>
            <a:normAutofit/>
          </a:bodyPr>
          <a:lstStyle/>
          <a:p>
            <a:pPr marL="0" indent="0">
              <a:buNone/>
            </a:pPr>
            <a:r>
              <a:rPr lang="en-US" sz="2200" b="0" i="0" dirty="0">
                <a:solidFill>
                  <a:schemeClr val="tx2"/>
                </a:solidFill>
                <a:effectLst/>
                <a:highlight>
                  <a:srgbClr val="FFFFFF"/>
                </a:highlight>
                <a:latin typeface="Cambria" panose="02040503050406030204" pitchFamily="18" charset="0"/>
                <a:ea typeface="Cambria" panose="02040503050406030204" pitchFamily="18" charset="0"/>
              </a:rPr>
              <a:t>Opting for headless or non-headless depends on the web application to be tested, the system on which testing would be performed, and the testing results expected from the execution. If your application demands user interaction visualization, then headless testing is a big NO. And if it requires faster execution and performance and system resources are a concern, then you should try headless browser testing. Headless Browser testing plays a major role when performance and time are crucial.</a:t>
            </a:r>
          </a:p>
          <a:p>
            <a:endParaRPr lang="en-IN" sz="2200" dirty="0">
              <a:solidFill>
                <a:schemeClr val="tx2"/>
              </a:solidFill>
              <a:latin typeface="Cambria" panose="02040503050406030204" pitchFamily="18" charset="0"/>
              <a:ea typeface="Cambria" panose="02040503050406030204" pitchFamily="18" charset="0"/>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021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E4215-1AD5-6B6B-8265-B48398C28C0D}"/>
              </a:ext>
            </a:extLst>
          </p:cNvPr>
          <p:cNvSpPr>
            <a:spLocks noGrp="1"/>
          </p:cNvSpPr>
          <p:nvPr>
            <p:ph type="title"/>
          </p:nvPr>
        </p:nvSpPr>
        <p:spPr>
          <a:xfrm>
            <a:off x="2187363" y="1671569"/>
            <a:ext cx="5801917" cy="2228760"/>
          </a:xfrm>
        </p:spPr>
        <p:txBody>
          <a:bodyPr anchor="b">
            <a:normAutofit/>
          </a:bodyPr>
          <a:lstStyle/>
          <a:p>
            <a:r>
              <a:rPr lang="en-IN" sz="4000" dirty="0"/>
              <a:t> </a:t>
            </a:r>
          </a:p>
        </p:txBody>
      </p:sp>
      <p:pic>
        <p:nvPicPr>
          <p:cNvPr id="17" name="Graphic 16" descr="Handshake">
            <a:extLst>
              <a:ext uri="{FF2B5EF4-FFF2-40B4-BE49-F238E27FC236}">
                <a16:creationId xmlns:a16="http://schemas.microsoft.com/office/drawing/2014/main" id="{0EBF54CB-BBCC-1FF5-1752-061F05E0CD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580D46A4-C31C-9AFC-8328-B9992B12981A}"/>
              </a:ext>
            </a:extLst>
          </p:cNvPr>
          <p:cNvSpPr>
            <a:spLocks noGrp="1"/>
          </p:cNvSpPr>
          <p:nvPr>
            <p:ph idx="1"/>
          </p:nvPr>
        </p:nvSpPr>
        <p:spPr>
          <a:xfrm>
            <a:off x="2187364" y="4072044"/>
            <a:ext cx="5801917" cy="2057045"/>
          </a:xfrm>
        </p:spPr>
        <p:txBody>
          <a:bodyPr>
            <a:normAutofit/>
          </a:bodyPr>
          <a:lstStyle/>
          <a:p>
            <a:pPr marL="0" indent="0">
              <a:buNone/>
            </a:pPr>
            <a:r>
              <a:rPr lang="en-IN" sz="4400" b="1" dirty="0">
                <a:latin typeface="Cambria" panose="02040503050406030204" pitchFamily="18" charset="0"/>
                <a:ea typeface="Cambria" panose="02040503050406030204" pitchFamily="18" charset="0"/>
              </a:rPr>
              <a:t>	THANK YOU</a:t>
            </a:r>
          </a:p>
        </p:txBody>
      </p:sp>
      <p:pic>
        <p:nvPicPr>
          <p:cNvPr id="9" name="Graphic 8" descr="Handshake">
            <a:extLst>
              <a:ext uri="{FF2B5EF4-FFF2-40B4-BE49-F238E27FC236}">
                <a16:creationId xmlns:a16="http://schemas.microsoft.com/office/drawing/2014/main" id="{01FAC723-D72C-48FC-8738-A0E4049120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79633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193A7DC-315D-4F06-8B6B-EB207926EB09}"/>
              </a:ext>
            </a:extLst>
          </p:cNvPr>
          <p:cNvSpPr>
            <a:spLocks noGrp="1"/>
          </p:cNvSpPr>
          <p:nvPr>
            <p:ph type="title"/>
          </p:nvPr>
        </p:nvSpPr>
        <p:spPr>
          <a:xfrm>
            <a:off x="1443085" y="295283"/>
            <a:ext cx="9833548" cy="1325563"/>
          </a:xfrm>
        </p:spPr>
        <p:txBody>
          <a:bodyPr anchor="b">
            <a:normAutofit/>
          </a:bodyPr>
          <a:lstStyle/>
          <a:p>
            <a:r>
              <a:rPr lang="en-IN" sz="3600" b="1" dirty="0">
                <a:solidFill>
                  <a:schemeClr val="tx2"/>
                </a:solidFill>
              </a:rPr>
              <a:t>SELENIUM</a:t>
            </a:r>
          </a:p>
        </p:txBody>
      </p:sp>
      <p:grpSp>
        <p:nvGrpSpPr>
          <p:cNvPr id="26" name="Group 25">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7" name="Freeform: Shape 26">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A389081-94C8-EE78-8038-A3056F6B6E47}"/>
              </a:ext>
            </a:extLst>
          </p:cNvPr>
          <p:cNvSpPr>
            <a:spLocks noGrp="1"/>
          </p:cNvSpPr>
          <p:nvPr>
            <p:ph idx="1"/>
          </p:nvPr>
        </p:nvSpPr>
        <p:spPr>
          <a:xfrm>
            <a:off x="1179073" y="2290075"/>
            <a:ext cx="9833548" cy="2693976"/>
          </a:xfrm>
        </p:spPr>
        <p:txBody>
          <a:bodyPr>
            <a:normAutofit fontScale="92500" lnSpcReduction="10000"/>
          </a:bodyPr>
          <a:lstStyle/>
          <a:p>
            <a:r>
              <a:rPr lang="en-US" sz="2400" b="1" i="0" dirty="0">
                <a:solidFill>
                  <a:schemeClr val="tx2"/>
                </a:solidFill>
                <a:effectLst/>
                <a:highlight>
                  <a:srgbClr val="FFFFFF"/>
                </a:highlight>
                <a:latin typeface="Cambria" panose="02040503050406030204" pitchFamily="18" charset="0"/>
                <a:ea typeface="Cambria" panose="02040503050406030204" pitchFamily="18" charset="0"/>
                <a:cs typeface="Cascadia Code SemiLight" panose="020B0609020000020004" pitchFamily="49" charset="0"/>
              </a:rPr>
              <a:t>Selenium</a:t>
            </a:r>
            <a:r>
              <a:rPr lang="en-US" sz="2400" b="0" i="0" dirty="0">
                <a:solidFill>
                  <a:schemeClr val="tx2"/>
                </a:solidFill>
                <a:effectLst/>
                <a:highlight>
                  <a:srgbClr val="FFFFFF"/>
                </a:highlight>
                <a:latin typeface="Cambria" panose="02040503050406030204" pitchFamily="18" charset="0"/>
                <a:ea typeface="Cambria" panose="02040503050406030204" pitchFamily="18" charset="0"/>
                <a:cs typeface="Cascadia Code SemiLight" panose="020B0609020000020004" pitchFamily="49" charset="0"/>
              </a:rPr>
              <a:t> is one of the powerful web automation test suites to automate the testing of web applications against browsers such as Chrome, Firefox, IE, Edge, etc. It is one of the popular </a:t>
            </a:r>
            <a:r>
              <a:rPr lang="en-US" sz="2400" dirty="0">
                <a:solidFill>
                  <a:schemeClr val="tx2"/>
                </a:solidFill>
                <a:highlight>
                  <a:srgbClr val="FFFFFF"/>
                </a:highlight>
                <a:latin typeface="Cambria" panose="02040503050406030204" pitchFamily="18" charset="0"/>
                <a:ea typeface="Cambria" panose="02040503050406030204" pitchFamily="18" charset="0"/>
                <a:cs typeface="Cascadia Code SemiLight" panose="020B0609020000020004" pitchFamily="49" charset="0"/>
              </a:rPr>
              <a:t>browser </a:t>
            </a:r>
            <a:r>
              <a:rPr lang="en-US" sz="2400" b="0" i="0" dirty="0">
                <a:solidFill>
                  <a:schemeClr val="tx2"/>
                </a:solidFill>
                <a:effectLst/>
                <a:highlight>
                  <a:srgbClr val="FFFFFF"/>
                </a:highlight>
                <a:latin typeface="Cambria" panose="02040503050406030204" pitchFamily="18" charset="0"/>
                <a:ea typeface="Cambria" panose="02040503050406030204" pitchFamily="18" charset="0"/>
                <a:cs typeface="Cascadia Code SemiLight" panose="020B0609020000020004" pitchFamily="49" charset="0"/>
              </a:rPr>
              <a:t>automation tools to verify website functioning, check website navigation flow, verify page titles, and fetch huge amounts of data by </a:t>
            </a:r>
            <a:r>
              <a:rPr lang="en-US" sz="2400" i="0" dirty="0">
                <a:solidFill>
                  <a:schemeClr val="tx2"/>
                </a:solidFill>
                <a:effectLst/>
                <a:highlight>
                  <a:srgbClr val="FFFFFF"/>
                </a:highlight>
                <a:latin typeface="Cambria" panose="02040503050406030204" pitchFamily="18" charset="0"/>
                <a:ea typeface="Cambria" panose="02040503050406030204" pitchFamily="18" charset="0"/>
                <a:cs typeface="Cascadia Code SemiLight" panose="020B0609020000020004" pitchFamily="49" charset="0"/>
              </a:rPr>
              <a:t>Web scraping.</a:t>
            </a:r>
          </a:p>
          <a:p>
            <a:r>
              <a:rPr lang="en-US" sz="2400" b="0" i="0" dirty="0">
                <a:solidFill>
                  <a:schemeClr val="tx2"/>
                </a:solidFill>
                <a:effectLst/>
                <a:highlight>
                  <a:srgbClr val="FFFFFF"/>
                </a:highlight>
                <a:latin typeface="Cambria" panose="02040503050406030204" pitchFamily="18" charset="0"/>
                <a:ea typeface="Cambria" panose="02040503050406030204" pitchFamily="18" charset="0"/>
                <a:cs typeface="Cascadia Code SemiLight" panose="020B0609020000020004" pitchFamily="49" charset="0"/>
              </a:rPr>
              <a:t>Along with all these, it offers one more fantastic feature: Headless Browser testing. Headless browser testing is nothing but running the Selenium tests on headless browsers. A headless browser is just like a real browser with no User Interface.</a:t>
            </a:r>
          </a:p>
          <a:p>
            <a:endParaRPr lang="en-IN" sz="1800" dirty="0">
              <a:solidFill>
                <a:schemeClr val="tx2"/>
              </a:solidFill>
              <a:latin typeface="Cambria" panose="02040503050406030204" pitchFamily="18" charset="0"/>
              <a:ea typeface="Cambria" panose="02040503050406030204" pitchFamily="18" charset="0"/>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descr="Rselenium Tutorial Rzine - Svg Selenium Logo Png,Tutorial Icon Png - free  transparent png images - pngaaa.com">
            <a:extLst>
              <a:ext uri="{FF2B5EF4-FFF2-40B4-BE49-F238E27FC236}">
                <a16:creationId xmlns:a16="http://schemas.microsoft.com/office/drawing/2014/main" id="{F4B8664D-4A26-6EAF-4A2C-0C2694A67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111" y="741363"/>
            <a:ext cx="1551214" cy="99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31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1EC830D-8040-2EF6-A821-E9166ADACBE2}"/>
              </a:ext>
            </a:extLst>
          </p:cNvPr>
          <p:cNvSpPr>
            <a:spLocks noGrp="1"/>
          </p:cNvSpPr>
          <p:nvPr>
            <p:ph type="title"/>
          </p:nvPr>
        </p:nvSpPr>
        <p:spPr>
          <a:xfrm>
            <a:off x="977384" y="195933"/>
            <a:ext cx="9833548" cy="1325563"/>
          </a:xfrm>
        </p:spPr>
        <p:txBody>
          <a:bodyPr anchor="b">
            <a:normAutofit/>
          </a:bodyPr>
          <a:lstStyle/>
          <a:p>
            <a:r>
              <a:rPr lang="en-US" sz="3600" b="1" i="0" dirty="0">
                <a:solidFill>
                  <a:schemeClr val="tx2"/>
                </a:solidFill>
                <a:effectLst/>
                <a:highlight>
                  <a:srgbClr val="FAFBFC"/>
                </a:highlight>
                <a:latin typeface="__Source_Sans_Pro_fa6df0"/>
              </a:rPr>
              <a:t>What is Headless Browser Testing?</a:t>
            </a:r>
          </a:p>
        </p:txBody>
      </p:sp>
      <p:grpSp>
        <p:nvGrpSpPr>
          <p:cNvPr id="41" name="Group 40">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2" name="Freeform: Shape 41">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4A857F8-91CE-23AF-2777-383A7A09F67C}"/>
              </a:ext>
            </a:extLst>
          </p:cNvPr>
          <p:cNvSpPr>
            <a:spLocks noGrp="1"/>
          </p:cNvSpPr>
          <p:nvPr>
            <p:ph idx="1"/>
          </p:nvPr>
        </p:nvSpPr>
        <p:spPr>
          <a:xfrm>
            <a:off x="977384" y="1931719"/>
            <a:ext cx="9430170" cy="4423865"/>
          </a:xfrm>
        </p:spPr>
        <p:txBody>
          <a:bodyPr>
            <a:normAutofit/>
          </a:bodyPr>
          <a:lstStyle/>
          <a:p>
            <a:r>
              <a:rPr lang="en-US" sz="1900" b="0" i="0" dirty="0">
                <a:solidFill>
                  <a:schemeClr val="tx2"/>
                </a:solidFill>
                <a:effectLst/>
                <a:highlight>
                  <a:srgbClr val="FAFBFC"/>
                </a:highlight>
                <a:latin typeface="Cambria" panose="02040503050406030204" pitchFamily="18" charset="0"/>
                <a:ea typeface="Cambria" panose="02040503050406030204" pitchFamily="18" charset="0"/>
              </a:rPr>
              <a:t>A web browser that doesn't have a graphical user interface (GUI) is known as a </a:t>
            </a:r>
            <a:r>
              <a:rPr lang="en-US" sz="1900" b="1" i="0" dirty="0">
                <a:solidFill>
                  <a:schemeClr val="tx2"/>
                </a:solidFill>
                <a:effectLst/>
                <a:highlight>
                  <a:srgbClr val="FAFBFC"/>
                </a:highlight>
                <a:latin typeface="Cambria" panose="02040503050406030204" pitchFamily="18" charset="0"/>
                <a:ea typeface="Cambria" panose="02040503050406030204" pitchFamily="18" charset="0"/>
              </a:rPr>
              <a:t>headless browser</a:t>
            </a:r>
            <a:r>
              <a:rPr lang="en-US" sz="1900" b="0" i="0" dirty="0">
                <a:solidFill>
                  <a:schemeClr val="tx2"/>
                </a:solidFill>
                <a:effectLst/>
                <a:highlight>
                  <a:srgbClr val="FAFBFC"/>
                </a:highlight>
                <a:latin typeface="Cambria" panose="02040503050406030204" pitchFamily="18" charset="0"/>
                <a:ea typeface="Cambria" panose="02040503050406030204" pitchFamily="18" charset="0"/>
              </a:rPr>
              <a:t>. </a:t>
            </a:r>
            <a:endParaRPr lang="en-US" sz="1900" dirty="0">
              <a:solidFill>
                <a:schemeClr val="tx2"/>
              </a:solidFill>
              <a:highlight>
                <a:srgbClr val="FAFBFC"/>
              </a:highlight>
              <a:latin typeface="Cambria" panose="02040503050406030204" pitchFamily="18" charset="0"/>
              <a:ea typeface="Cambria" panose="02040503050406030204" pitchFamily="18" charset="0"/>
            </a:endParaRPr>
          </a:p>
          <a:p>
            <a:r>
              <a:rPr lang="en-US" sz="1900" b="0" i="0" dirty="0">
                <a:solidFill>
                  <a:schemeClr val="tx2"/>
                </a:solidFill>
                <a:effectLst/>
                <a:highlight>
                  <a:srgbClr val="FAFBFC"/>
                </a:highlight>
                <a:latin typeface="Cambria" panose="02040503050406030204" pitchFamily="18" charset="0"/>
                <a:ea typeface="Cambria" panose="02040503050406030204" pitchFamily="18" charset="0"/>
              </a:rPr>
              <a:t>Headless browser testing is testing web applications using a Selenium headless browser, which operates without a graphical user interface. Headless browser Selenium operates in the background without rendering a graphical user interface, enabling developers and testers to automate web testing and lessen the need for manual testing.</a:t>
            </a:r>
          </a:p>
          <a:p>
            <a:r>
              <a:rPr lang="en-US" sz="1900" b="0" i="0" dirty="0">
                <a:solidFill>
                  <a:schemeClr val="tx2"/>
                </a:solidFill>
                <a:effectLst/>
                <a:highlight>
                  <a:srgbClr val="FAFBFC"/>
                </a:highlight>
                <a:latin typeface="Cambria" panose="02040503050406030204" pitchFamily="18" charset="0"/>
                <a:ea typeface="Cambria" panose="02040503050406030204" pitchFamily="18" charset="0"/>
              </a:rPr>
              <a:t>Writing automated test scripts that mimic user behavior on a website is known as Selenium headless browser testing. These scripts can test for various things, including a website's functionality, user interface elements, and more. They are run in a headless browser Selenium. </a:t>
            </a:r>
            <a:r>
              <a:rPr lang="en-US" sz="1900" b="1" i="0" dirty="0">
                <a:solidFill>
                  <a:schemeClr val="tx2"/>
                </a:solidFill>
                <a:effectLst/>
                <a:highlight>
                  <a:srgbClr val="FAFBFC"/>
                </a:highlight>
                <a:latin typeface="Cambria" panose="02040503050406030204" pitchFamily="18" charset="0"/>
                <a:ea typeface="Cambria" panose="02040503050406030204" pitchFamily="18" charset="0"/>
              </a:rPr>
              <a:t>Developers and testers</a:t>
            </a:r>
            <a:r>
              <a:rPr lang="en-US" sz="1900" b="0" i="0" dirty="0">
                <a:solidFill>
                  <a:schemeClr val="tx2"/>
                </a:solidFill>
                <a:effectLst/>
                <a:highlight>
                  <a:srgbClr val="FAFBFC"/>
                </a:highlight>
                <a:latin typeface="Cambria" panose="02040503050406030204" pitchFamily="18" charset="0"/>
                <a:ea typeface="Cambria" panose="02040503050406030204" pitchFamily="18" charset="0"/>
              </a:rPr>
              <a:t> can ensure that their web applications function properly across various environments and platforms by using headless browser testing.</a:t>
            </a:r>
          </a:p>
          <a:p>
            <a:endParaRPr lang="en-US" sz="1900" b="0" i="0" dirty="0">
              <a:solidFill>
                <a:schemeClr val="tx2"/>
              </a:solidFill>
              <a:effectLst/>
              <a:highlight>
                <a:srgbClr val="FAFBFC"/>
              </a:highlight>
              <a:latin typeface="Cambria" panose="02040503050406030204" pitchFamily="18" charset="0"/>
              <a:ea typeface="Cambria" panose="02040503050406030204" pitchFamily="18" charset="0"/>
            </a:endParaRPr>
          </a:p>
        </p:txBody>
      </p:sp>
      <p:grpSp>
        <p:nvGrpSpPr>
          <p:cNvPr id="47" name="Group 46">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8" name="Freeform: Shape 47">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404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54" name="Rectangle 4153">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6" name="Rectangle 4155">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2FB7A-9166-3DDB-6882-0C95C3AB53F9}"/>
              </a:ext>
            </a:extLst>
          </p:cNvPr>
          <p:cNvSpPr>
            <a:spLocks noGrp="1"/>
          </p:cNvSpPr>
          <p:nvPr>
            <p:ph type="title"/>
          </p:nvPr>
        </p:nvSpPr>
        <p:spPr>
          <a:xfrm>
            <a:off x="1179576" y="1163848"/>
            <a:ext cx="9829800" cy="1325880"/>
          </a:xfrm>
        </p:spPr>
        <p:txBody>
          <a:bodyPr anchor="b">
            <a:normAutofit/>
          </a:bodyPr>
          <a:lstStyle/>
          <a:p>
            <a:pPr algn="ctr"/>
            <a:r>
              <a:rPr lang="en-US" sz="3600" b="1" i="0" dirty="0">
                <a:solidFill>
                  <a:schemeClr val="tx2"/>
                </a:solidFill>
                <a:effectLst/>
                <a:highlight>
                  <a:srgbClr val="FAFBFC"/>
                </a:highlight>
                <a:latin typeface="__Source_Sans_Pro_fa6df0"/>
              </a:rPr>
              <a:t>How to Run Selenium Tests in Headless Mode?</a:t>
            </a:r>
            <a:endParaRPr lang="en-IN" sz="3600" dirty="0">
              <a:solidFill>
                <a:schemeClr val="tx2"/>
              </a:solidFill>
            </a:endParaRPr>
          </a:p>
        </p:txBody>
      </p:sp>
      <p:grpSp>
        <p:nvGrpSpPr>
          <p:cNvPr id="4158" name="Group 4157">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4159" name="Freeform: Shape 4158">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0" name="Freeform: Shape 4159">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1" name="Freeform: Shape 4160">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2" name="Freeform: Shape 4161">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Headless Browser Testing with Selenium">
            <a:extLst>
              <a:ext uri="{FF2B5EF4-FFF2-40B4-BE49-F238E27FC236}">
                <a16:creationId xmlns:a16="http://schemas.microsoft.com/office/drawing/2014/main" id="{E07431D0-6540-089C-2591-D0C9D04F90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4671" y="3003324"/>
            <a:ext cx="4954693" cy="288610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B6D3801-182F-BCD2-BCEF-9E59EF0E949D}"/>
              </a:ext>
            </a:extLst>
          </p:cNvPr>
          <p:cNvSpPr>
            <a:spLocks noGrp="1"/>
          </p:cNvSpPr>
          <p:nvPr>
            <p:ph idx="1"/>
          </p:nvPr>
        </p:nvSpPr>
        <p:spPr>
          <a:xfrm>
            <a:off x="6354871" y="2827419"/>
            <a:ext cx="5029200" cy="3227626"/>
          </a:xfrm>
        </p:spPr>
        <p:txBody>
          <a:bodyPr anchor="ctr">
            <a:normAutofit/>
          </a:bodyPr>
          <a:lstStyle/>
          <a:p>
            <a:r>
              <a:rPr lang="en-US" sz="1800" b="0" i="0">
                <a:solidFill>
                  <a:schemeClr val="tx2"/>
                </a:solidFill>
                <a:effectLst/>
                <a:highlight>
                  <a:srgbClr val="FAFBFC"/>
                </a:highlight>
                <a:latin typeface="Cambria" panose="02040503050406030204" pitchFamily="18" charset="0"/>
                <a:ea typeface="Cambria" panose="02040503050406030204" pitchFamily="18" charset="0"/>
              </a:rPr>
              <a:t>There are several ways to run Selenium tests in headless mode. In this section, we will discuss three methods for running Selenium tests in headless mode: using the HTMLUnitDriver, using Headless Chrome, and using Headless Firefox.</a:t>
            </a:r>
          </a:p>
        </p:txBody>
      </p:sp>
      <p:grpSp>
        <p:nvGrpSpPr>
          <p:cNvPr id="4164" name="Group 4163">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4165" name="Freeform: Shape 4164">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6" name="Freeform: Shape 4165">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7" name="Freeform: Shape 4166">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68" name="Freeform: Shape 4167">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8963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9C884B4-D4C6-D442-62F1-100E3145B345}"/>
              </a:ext>
            </a:extLst>
          </p:cNvPr>
          <p:cNvSpPr>
            <a:spLocks noGrp="1"/>
          </p:cNvSpPr>
          <p:nvPr>
            <p:ph type="title"/>
          </p:nvPr>
        </p:nvSpPr>
        <p:spPr>
          <a:xfrm>
            <a:off x="640080" y="1243013"/>
            <a:ext cx="3855720" cy="4371974"/>
          </a:xfrm>
        </p:spPr>
        <p:txBody>
          <a:bodyPr>
            <a:normAutofit/>
          </a:bodyPr>
          <a:lstStyle/>
          <a:p>
            <a:r>
              <a:rPr lang="en-IN" sz="3600" b="1" i="0">
                <a:solidFill>
                  <a:schemeClr val="tx2"/>
                </a:solidFill>
                <a:effectLst/>
                <a:highlight>
                  <a:srgbClr val="FAFBFC"/>
                </a:highlight>
                <a:latin typeface="Cambria" panose="02040503050406030204" pitchFamily="18" charset="0"/>
                <a:ea typeface="Cambria" panose="02040503050406030204" pitchFamily="18" charset="0"/>
              </a:rPr>
              <a:t>Running Selenium Headless Browser Tests Using The HTML UnitDriver</a:t>
            </a:r>
            <a:endParaRPr lang="en-IN" sz="3600">
              <a:solidFill>
                <a:schemeClr val="tx2"/>
              </a:solidFill>
            </a:endParaRPr>
          </a:p>
        </p:txBody>
      </p:sp>
      <p:sp>
        <p:nvSpPr>
          <p:cNvPr id="3" name="Content Placeholder 2">
            <a:extLst>
              <a:ext uri="{FF2B5EF4-FFF2-40B4-BE49-F238E27FC236}">
                <a16:creationId xmlns:a16="http://schemas.microsoft.com/office/drawing/2014/main" id="{D7B96C44-7B57-111D-108B-D76746DF1608}"/>
              </a:ext>
            </a:extLst>
          </p:cNvPr>
          <p:cNvSpPr>
            <a:spLocks noGrp="1"/>
          </p:cNvSpPr>
          <p:nvPr>
            <p:ph idx="1"/>
          </p:nvPr>
        </p:nvSpPr>
        <p:spPr>
          <a:xfrm>
            <a:off x="5833724" y="804672"/>
            <a:ext cx="5718196" cy="5230368"/>
          </a:xfrm>
        </p:spPr>
        <p:txBody>
          <a:bodyPr anchor="ctr">
            <a:normAutofit/>
          </a:bodyPr>
          <a:lstStyle/>
          <a:p>
            <a:pPr marL="0" indent="0">
              <a:buNone/>
            </a:pPr>
            <a:r>
              <a:rPr lang="en-IN" sz="1800" b="1" i="0" dirty="0">
                <a:solidFill>
                  <a:schemeClr val="tx2"/>
                </a:solidFill>
                <a:effectLst/>
                <a:highlight>
                  <a:srgbClr val="FAFBFC"/>
                </a:highlight>
                <a:latin typeface="Cambria" panose="02040503050406030204" pitchFamily="18" charset="0"/>
                <a:ea typeface="Cambria" panose="02040503050406030204" pitchFamily="18" charset="0"/>
              </a:rPr>
              <a:t>Step 1:</a:t>
            </a:r>
            <a:br>
              <a:rPr lang="en-IN" sz="1800" b="0" i="0" dirty="0">
                <a:solidFill>
                  <a:schemeClr val="tx2"/>
                </a:solidFill>
                <a:effectLst/>
                <a:highlight>
                  <a:srgbClr val="FAFBFC"/>
                </a:highlight>
                <a:latin typeface="Cambria" panose="02040503050406030204" pitchFamily="18" charset="0"/>
                <a:ea typeface="Cambria" panose="02040503050406030204" pitchFamily="18" charset="0"/>
              </a:rPr>
            </a:b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Download the Selenium WebDriver for Java from the Selenium website.</a:t>
            </a:r>
          </a:p>
          <a:p>
            <a:pPr marL="0" indent="0">
              <a:buNone/>
            </a:pPr>
            <a:r>
              <a:rPr lang="en-IN" sz="1800" b="1" i="0" dirty="0">
                <a:solidFill>
                  <a:schemeClr val="tx2"/>
                </a:solidFill>
                <a:effectLst/>
                <a:highlight>
                  <a:srgbClr val="FAFBFC"/>
                </a:highlight>
                <a:latin typeface="Cambria" panose="02040503050406030204" pitchFamily="18" charset="0"/>
                <a:ea typeface="Cambria" panose="02040503050406030204" pitchFamily="18" charset="0"/>
              </a:rPr>
              <a:t>Step 2:</a:t>
            </a:r>
            <a:br>
              <a:rPr lang="en-IN" sz="1800" b="0" i="0" dirty="0">
                <a:solidFill>
                  <a:schemeClr val="tx2"/>
                </a:solidFill>
                <a:effectLst/>
                <a:highlight>
                  <a:srgbClr val="FAFBFC"/>
                </a:highlight>
                <a:latin typeface="Cambria" panose="02040503050406030204" pitchFamily="18" charset="0"/>
                <a:ea typeface="Cambria" panose="02040503050406030204" pitchFamily="18" charset="0"/>
              </a:rPr>
            </a:b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Download the </a:t>
            </a:r>
            <a:r>
              <a:rPr lang="en-IN" sz="1800" b="0" i="0" dirty="0" err="1">
                <a:solidFill>
                  <a:schemeClr val="tx2"/>
                </a:solidFill>
                <a:effectLst/>
                <a:highlight>
                  <a:srgbClr val="FAFBFC"/>
                </a:highlight>
                <a:latin typeface="Cambria" panose="02040503050406030204" pitchFamily="18" charset="0"/>
                <a:ea typeface="Cambria" panose="02040503050406030204" pitchFamily="18" charset="0"/>
              </a:rPr>
              <a:t>HTMLUnitDriver</a:t>
            </a: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 from the </a:t>
            </a:r>
            <a:r>
              <a:rPr lang="en-IN" sz="1800" b="0" i="0" dirty="0" err="1">
                <a:solidFill>
                  <a:schemeClr val="tx2"/>
                </a:solidFill>
                <a:effectLst/>
                <a:highlight>
                  <a:srgbClr val="FAFBFC"/>
                </a:highlight>
                <a:latin typeface="Cambria" panose="02040503050406030204" pitchFamily="18" charset="0"/>
                <a:ea typeface="Cambria" panose="02040503050406030204" pitchFamily="18" charset="0"/>
              </a:rPr>
              <a:t>HtmlUnit</a:t>
            </a: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 website.</a:t>
            </a:r>
          </a:p>
          <a:p>
            <a:pPr marL="0" indent="0">
              <a:buNone/>
            </a:pPr>
            <a:r>
              <a:rPr lang="en-IN" sz="1800" b="1" i="0" dirty="0">
                <a:solidFill>
                  <a:schemeClr val="tx2"/>
                </a:solidFill>
                <a:effectLst/>
                <a:highlight>
                  <a:srgbClr val="FAFBFC"/>
                </a:highlight>
                <a:latin typeface="Cambria" panose="02040503050406030204" pitchFamily="18" charset="0"/>
                <a:ea typeface="Cambria" panose="02040503050406030204" pitchFamily="18" charset="0"/>
              </a:rPr>
              <a:t>Step 3:</a:t>
            </a:r>
            <a:br>
              <a:rPr lang="en-IN" sz="1800" b="0" i="0" dirty="0">
                <a:solidFill>
                  <a:schemeClr val="tx2"/>
                </a:solidFill>
                <a:effectLst/>
                <a:highlight>
                  <a:srgbClr val="FAFBFC"/>
                </a:highlight>
                <a:latin typeface="Cambria" panose="02040503050406030204" pitchFamily="18" charset="0"/>
                <a:ea typeface="Cambria" panose="02040503050406030204" pitchFamily="18" charset="0"/>
              </a:rPr>
            </a:b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Add the Selenium WebDriver and </a:t>
            </a:r>
            <a:r>
              <a:rPr lang="en-IN" sz="1800" b="0" i="0" dirty="0" err="1">
                <a:solidFill>
                  <a:schemeClr val="tx2"/>
                </a:solidFill>
                <a:effectLst/>
                <a:highlight>
                  <a:srgbClr val="FAFBFC"/>
                </a:highlight>
                <a:latin typeface="Cambria" panose="02040503050406030204" pitchFamily="18" charset="0"/>
                <a:ea typeface="Cambria" panose="02040503050406030204" pitchFamily="18" charset="0"/>
              </a:rPr>
              <a:t>HTMLUnitDriver</a:t>
            </a: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 JAR files to your project's </a:t>
            </a:r>
            <a:r>
              <a:rPr lang="en-IN" sz="1800" b="0" i="0" dirty="0" err="1">
                <a:solidFill>
                  <a:schemeClr val="tx2"/>
                </a:solidFill>
                <a:effectLst/>
                <a:highlight>
                  <a:srgbClr val="FAFBFC"/>
                </a:highlight>
                <a:latin typeface="Cambria" panose="02040503050406030204" pitchFamily="18" charset="0"/>
                <a:ea typeface="Cambria" panose="02040503050406030204" pitchFamily="18" charset="0"/>
              </a:rPr>
              <a:t>classpath</a:t>
            </a: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a:t>
            </a:r>
          </a:p>
          <a:p>
            <a:pPr marL="0" indent="0">
              <a:buNone/>
            </a:pPr>
            <a:r>
              <a:rPr lang="en-IN" sz="1800" b="1" i="0" dirty="0">
                <a:solidFill>
                  <a:schemeClr val="tx2"/>
                </a:solidFill>
                <a:effectLst/>
                <a:highlight>
                  <a:srgbClr val="FAFBFC"/>
                </a:highlight>
                <a:latin typeface="Cambria" panose="02040503050406030204" pitchFamily="18" charset="0"/>
                <a:ea typeface="Cambria" panose="02040503050406030204" pitchFamily="18" charset="0"/>
              </a:rPr>
              <a:t>Step 4:</a:t>
            </a:r>
            <a:br>
              <a:rPr lang="en-IN" sz="1800" b="0" i="0" dirty="0">
                <a:solidFill>
                  <a:schemeClr val="tx2"/>
                </a:solidFill>
                <a:effectLst/>
                <a:highlight>
                  <a:srgbClr val="FAFBFC"/>
                </a:highlight>
                <a:latin typeface="Cambria" panose="02040503050406030204" pitchFamily="18" charset="0"/>
                <a:ea typeface="Cambria" panose="02040503050406030204" pitchFamily="18" charset="0"/>
              </a:rPr>
            </a:b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Create a new instance of the </a:t>
            </a:r>
            <a:r>
              <a:rPr lang="en-IN" sz="1800" b="0" i="0" dirty="0" err="1">
                <a:solidFill>
                  <a:schemeClr val="tx2"/>
                </a:solidFill>
                <a:effectLst/>
                <a:highlight>
                  <a:srgbClr val="FAFBFC"/>
                </a:highlight>
                <a:latin typeface="Cambria" panose="02040503050406030204" pitchFamily="18" charset="0"/>
                <a:ea typeface="Cambria" panose="02040503050406030204" pitchFamily="18" charset="0"/>
              </a:rPr>
              <a:t>HTMLUnitDriver</a:t>
            </a: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 in your Selenium code:</a:t>
            </a:r>
          </a:p>
          <a:p>
            <a:pPr marL="0" indent="0">
              <a:buNone/>
            </a:pPr>
            <a:r>
              <a:rPr lang="en-US" sz="1800" b="1" i="0" dirty="0">
                <a:solidFill>
                  <a:schemeClr val="tx2"/>
                </a:solidFill>
                <a:effectLst/>
                <a:highlight>
                  <a:srgbClr val="FFFF00"/>
                </a:highlight>
                <a:latin typeface="Cambria" panose="02040503050406030204" pitchFamily="18" charset="0"/>
                <a:ea typeface="Cambria" panose="02040503050406030204" pitchFamily="18" charset="0"/>
              </a:rPr>
              <a:t>WebDriver driver = new </a:t>
            </a:r>
            <a:r>
              <a:rPr lang="en-US" sz="1800" b="1" i="0" dirty="0" err="1">
                <a:solidFill>
                  <a:schemeClr val="tx2"/>
                </a:solidFill>
                <a:effectLst/>
                <a:highlight>
                  <a:srgbClr val="FFFF00"/>
                </a:highlight>
                <a:latin typeface="Cambria" panose="02040503050406030204" pitchFamily="18" charset="0"/>
                <a:ea typeface="Cambria" panose="02040503050406030204" pitchFamily="18" charset="0"/>
              </a:rPr>
              <a:t>HtmlUnitDriver</a:t>
            </a:r>
            <a:r>
              <a:rPr lang="en-US" sz="1800" b="1" i="0" dirty="0">
                <a:solidFill>
                  <a:schemeClr val="tx2"/>
                </a:solidFill>
                <a:effectLst/>
                <a:highlight>
                  <a:srgbClr val="FFFF00"/>
                </a:highlight>
                <a:latin typeface="Cambria" panose="02040503050406030204" pitchFamily="18" charset="0"/>
                <a:ea typeface="Cambria" panose="02040503050406030204" pitchFamily="18" charset="0"/>
              </a:rPr>
              <a:t>();</a:t>
            </a:r>
          </a:p>
          <a:p>
            <a:pPr marL="0" indent="0">
              <a:buNone/>
            </a:pPr>
            <a:r>
              <a:rPr lang="en-US" sz="1800" b="1" i="0" dirty="0">
                <a:solidFill>
                  <a:schemeClr val="tx2"/>
                </a:solidFill>
                <a:effectLst/>
                <a:highlight>
                  <a:srgbClr val="FAFBFC"/>
                </a:highlight>
                <a:latin typeface="Cambria" panose="02040503050406030204" pitchFamily="18" charset="0"/>
                <a:ea typeface="Cambria" panose="02040503050406030204" pitchFamily="18" charset="0"/>
              </a:rPr>
              <a:t>Step 5:</a:t>
            </a:r>
            <a:br>
              <a:rPr lang="en-US" sz="1800" b="0" i="0" dirty="0">
                <a:solidFill>
                  <a:schemeClr val="tx2"/>
                </a:solidFill>
                <a:effectLst/>
                <a:highlight>
                  <a:srgbClr val="FAFBFC"/>
                </a:highlight>
                <a:latin typeface="Cambria" panose="02040503050406030204" pitchFamily="18" charset="0"/>
                <a:ea typeface="Cambria" panose="02040503050406030204" pitchFamily="18" charset="0"/>
              </a:rPr>
            </a:br>
            <a:r>
              <a:rPr lang="en-US" sz="1800" b="0" i="0" dirty="0">
                <a:solidFill>
                  <a:schemeClr val="tx2"/>
                </a:solidFill>
                <a:effectLst/>
                <a:highlight>
                  <a:srgbClr val="FAFBFC"/>
                </a:highlight>
                <a:latin typeface="Cambria" panose="02040503050406030204" pitchFamily="18" charset="0"/>
                <a:ea typeface="Cambria" panose="02040503050406030204" pitchFamily="18" charset="0"/>
              </a:rPr>
              <a:t>Write your Selenium test code and run it using the </a:t>
            </a:r>
            <a:r>
              <a:rPr lang="en-US" sz="1800" b="0" i="0" dirty="0" err="1">
                <a:solidFill>
                  <a:schemeClr val="tx2"/>
                </a:solidFill>
                <a:effectLst/>
                <a:highlight>
                  <a:srgbClr val="FAFBFC"/>
                </a:highlight>
                <a:latin typeface="Cambria" panose="02040503050406030204" pitchFamily="18" charset="0"/>
                <a:ea typeface="Cambria" panose="02040503050406030204" pitchFamily="18" charset="0"/>
              </a:rPr>
              <a:t>HTMLUnitDriver</a:t>
            </a:r>
            <a:r>
              <a:rPr lang="en-US" sz="1800" b="0" i="0" dirty="0">
                <a:solidFill>
                  <a:schemeClr val="tx2"/>
                </a:solidFill>
                <a:effectLst/>
                <a:highlight>
                  <a:srgbClr val="FAFBFC"/>
                </a:highlight>
                <a:latin typeface="Cambria" panose="02040503050406030204" pitchFamily="18" charset="0"/>
                <a:ea typeface="Cambria" panose="02040503050406030204" pitchFamily="18" charset="0"/>
              </a:rPr>
              <a:t>.</a:t>
            </a:r>
          </a:p>
          <a:p>
            <a:endParaRPr lang="en-IN" sz="1800" dirty="0">
              <a:solidFill>
                <a:schemeClr val="tx2"/>
              </a:solidFill>
            </a:endParaRPr>
          </a:p>
        </p:txBody>
      </p:sp>
    </p:spTree>
    <p:extLst>
      <p:ext uri="{BB962C8B-B14F-4D97-AF65-F5344CB8AC3E}">
        <p14:creationId xmlns:p14="http://schemas.microsoft.com/office/powerpoint/2010/main" val="265918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4" name="Freeform: Shape 1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E446C3F-5EC7-8B21-57DB-7B52103D439E}"/>
              </a:ext>
            </a:extLst>
          </p:cNvPr>
          <p:cNvSpPr>
            <a:spLocks noGrp="1"/>
          </p:cNvSpPr>
          <p:nvPr>
            <p:ph type="title"/>
          </p:nvPr>
        </p:nvSpPr>
        <p:spPr>
          <a:xfrm>
            <a:off x="804672" y="2053641"/>
            <a:ext cx="3669161" cy="2760098"/>
          </a:xfrm>
        </p:spPr>
        <p:txBody>
          <a:bodyPr>
            <a:normAutofit/>
          </a:bodyPr>
          <a:lstStyle/>
          <a:p>
            <a:r>
              <a:rPr kumimoji="0" lang="en-US" altLang="en-US" sz="3700" b="1" i="0" u="none" strike="noStrike" cap="none" normalizeH="0" baseline="0">
                <a:ln>
                  <a:noFill/>
                </a:ln>
                <a:solidFill>
                  <a:schemeClr val="tx2"/>
                </a:solidFill>
                <a:effectLst/>
                <a:latin typeface="__Source_Sans_Pro_fa6df0"/>
              </a:rPr>
              <a:t>Running Selenium Tests for Headless Chrome</a:t>
            </a:r>
            <a:br>
              <a:rPr kumimoji="0" lang="en-US" altLang="en-US" sz="3700" b="1" i="0" u="none" strike="noStrike" cap="none" normalizeH="0" baseline="0">
                <a:ln>
                  <a:noFill/>
                </a:ln>
                <a:solidFill>
                  <a:schemeClr val="tx2"/>
                </a:solidFill>
                <a:effectLst/>
                <a:latin typeface="__Source_Sans_Pro_fa6df0"/>
              </a:rPr>
            </a:br>
            <a:endParaRPr lang="en-IN" sz="3700">
              <a:solidFill>
                <a:schemeClr val="tx2"/>
              </a:solidFill>
            </a:endParaRPr>
          </a:p>
        </p:txBody>
      </p:sp>
      <p:sp>
        <p:nvSpPr>
          <p:cNvPr id="4" name="Rectangle 1">
            <a:extLst>
              <a:ext uri="{FF2B5EF4-FFF2-40B4-BE49-F238E27FC236}">
                <a16:creationId xmlns:a16="http://schemas.microsoft.com/office/drawing/2014/main" id="{8A065F00-DB16-9A8C-5C54-374E374F6DE1}"/>
              </a:ext>
            </a:extLst>
          </p:cNvPr>
          <p:cNvSpPr>
            <a:spLocks noGrp="1" noChangeArrowheads="1"/>
          </p:cNvSpPr>
          <p:nvPr>
            <p:ph idx="1"/>
          </p:nvPr>
        </p:nvSpPr>
        <p:spPr bwMode="auto">
          <a:xfrm>
            <a:off x="5646907" y="813683"/>
            <a:ext cx="6323888" cy="5669392"/>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Headless Chrome is a headless browser that can be used for running Selenium tests in headless mode. Here's how to use Selenium Headless Browser Chrome to run Selenium tests:</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rPr>
              <a:t>Step 1:</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Download and install the latest version of ChromeDriver.</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rPr>
              <a:t>Step 2:</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Add the path to ChromeDriver to your system's PATH environment variable.</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rPr>
              <a:t>Step 3:</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Create a new instance of ChromeDriver in your Selenium code:</a:t>
            </a: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cs typeface="Courier New" panose="02070309020205020404" pitchFamily="49" charset="0"/>
              </a:rPr>
              <a:t>	</a:t>
            </a:r>
            <a:r>
              <a:rPr kumimoji="0" lang="en-US" altLang="en-US" sz="1800" b="1" i="0" u="none" strike="noStrike" cap="none" normalizeH="0" baseline="0">
                <a:ln>
                  <a:noFill/>
                </a:ln>
                <a:solidFill>
                  <a:schemeClr val="tx2"/>
                </a:solidFill>
                <a:effectLst/>
                <a:highlight>
                  <a:srgbClr val="FFFF00"/>
                </a:highlight>
                <a:latin typeface="Cambria" panose="02040503050406030204" pitchFamily="18" charset="0"/>
                <a:ea typeface="Cambria" panose="02040503050406030204" pitchFamily="18" charset="0"/>
                <a:cs typeface="Courier New" panose="02070309020205020404" pitchFamily="49" charset="0"/>
              </a:rPr>
              <a:t>ChromeOptions options = new ChromeOptions(); </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cs typeface="Courier New" panose="02070309020205020404" pitchFamily="49" charset="0"/>
              </a:rPr>
              <a:t>	</a:t>
            </a:r>
            <a:r>
              <a:rPr kumimoji="0" lang="en-US" altLang="en-US" sz="1800" b="1" i="0" u="none" strike="noStrike" cap="none" normalizeH="0" baseline="0">
                <a:ln>
                  <a:noFill/>
                </a:ln>
                <a:solidFill>
                  <a:schemeClr val="tx2"/>
                </a:solidFill>
                <a:effectLst/>
                <a:highlight>
                  <a:srgbClr val="FFFF00"/>
                </a:highlight>
                <a:latin typeface="Cambria" panose="02040503050406030204" pitchFamily="18" charset="0"/>
                <a:ea typeface="Cambria" panose="02040503050406030204" pitchFamily="18" charset="0"/>
                <a:cs typeface="Courier New" panose="02070309020205020404" pitchFamily="49" charset="0"/>
              </a:rPr>
              <a:t>options.setHeadless(true); </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cs typeface="Courier New" panose="02070309020205020404" pitchFamily="49" charset="0"/>
              </a:rPr>
              <a:t>	</a:t>
            </a:r>
            <a:r>
              <a:rPr kumimoji="0" lang="en-US" altLang="en-US" sz="1800" b="1" i="0" u="none" strike="noStrike" cap="none" normalizeH="0" baseline="0">
                <a:ln>
                  <a:noFill/>
                </a:ln>
                <a:solidFill>
                  <a:schemeClr val="tx2"/>
                </a:solidFill>
                <a:effectLst/>
                <a:highlight>
                  <a:srgbClr val="FFFF00"/>
                </a:highlight>
                <a:latin typeface="Cambria" panose="02040503050406030204" pitchFamily="18" charset="0"/>
                <a:ea typeface="Cambria" panose="02040503050406030204" pitchFamily="18" charset="0"/>
                <a:cs typeface="Courier New" panose="02070309020205020404" pitchFamily="49" charset="0"/>
              </a:rPr>
              <a:t>WebDriver driver = new ChromeDriver(options); </a:t>
            </a:r>
            <a:endParaRPr kumimoji="0" lang="en-US" altLang="en-US" sz="1800" b="1" i="0" u="none" strike="noStrike" cap="none" normalizeH="0" baseline="0">
              <a:ln>
                <a:noFill/>
              </a:ln>
              <a:solidFill>
                <a:schemeClr val="tx2"/>
              </a:solidFill>
              <a:effectLst/>
              <a:highlight>
                <a:srgbClr val="FFFF00"/>
              </a:highlight>
              <a:latin typeface="Cambria" panose="02040503050406030204" pitchFamily="18" charset="0"/>
              <a:ea typeface="Cambria" panose="02040503050406030204" pitchFamily="18" charset="0"/>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rPr>
              <a:t>Step 4:</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Set option.setHeadless() to true as shown in the code above</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rPr>
              <a:t>Step 5:</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Write your Selenium test code and run it using the ChromeDriver.</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endParaRPr kumimoji="0" lang="en-US" altLang="en-US" sz="1800" b="0" i="0" u="none" strike="noStrike" cap="none" normalizeH="0" baseline="0" dirty="0">
              <a:ln>
                <a:noFill/>
              </a:ln>
              <a:solidFill>
                <a:schemeClr val="tx2"/>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7879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8" name="Freeform: Shape 2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E446C3F-5EC7-8B21-57DB-7B52103D439E}"/>
              </a:ext>
            </a:extLst>
          </p:cNvPr>
          <p:cNvSpPr>
            <a:spLocks noGrp="1"/>
          </p:cNvSpPr>
          <p:nvPr>
            <p:ph type="title"/>
          </p:nvPr>
        </p:nvSpPr>
        <p:spPr>
          <a:xfrm>
            <a:off x="640080" y="1243013"/>
            <a:ext cx="3855720" cy="4371974"/>
          </a:xfrm>
        </p:spPr>
        <p:txBody>
          <a:bodyPr>
            <a:normAutofit/>
          </a:bodyPr>
          <a:lstStyle/>
          <a:p>
            <a:r>
              <a:rPr kumimoji="0" lang="en-US" altLang="en-US" sz="3600" b="1" i="0" u="none" strike="noStrike" cap="none" normalizeH="0" baseline="0" dirty="0">
                <a:ln>
                  <a:noFill/>
                </a:ln>
                <a:solidFill>
                  <a:schemeClr val="tx2"/>
                </a:solidFill>
                <a:effectLst/>
                <a:latin typeface="__Source_Sans_Pro_fa6df0"/>
              </a:rPr>
              <a:t>Running Selenium Tests for Headless Firefox</a:t>
            </a:r>
            <a:br>
              <a:rPr kumimoji="0" lang="en-US" altLang="en-US" sz="3600" b="1" i="0" u="none" strike="noStrike" cap="none" normalizeH="0" baseline="0" dirty="0">
                <a:ln>
                  <a:noFill/>
                </a:ln>
                <a:solidFill>
                  <a:schemeClr val="tx2"/>
                </a:solidFill>
                <a:effectLst/>
                <a:latin typeface="__Source_Sans_Pro_fa6df0"/>
              </a:rPr>
            </a:br>
            <a:endParaRPr lang="en-IN" sz="3600" dirty="0">
              <a:solidFill>
                <a:schemeClr val="tx2"/>
              </a:solidFill>
            </a:endParaRPr>
          </a:p>
        </p:txBody>
      </p:sp>
      <p:sp>
        <p:nvSpPr>
          <p:cNvPr id="4" name="Rectangle 1">
            <a:extLst>
              <a:ext uri="{FF2B5EF4-FFF2-40B4-BE49-F238E27FC236}">
                <a16:creationId xmlns:a16="http://schemas.microsoft.com/office/drawing/2014/main" id="{8A065F00-DB16-9A8C-5C54-374E374F6DE1}"/>
              </a:ext>
            </a:extLst>
          </p:cNvPr>
          <p:cNvSpPr>
            <a:spLocks noGrp="1" noChangeArrowheads="1"/>
          </p:cNvSpPr>
          <p:nvPr>
            <p:ph idx="1"/>
          </p:nvPr>
        </p:nvSpPr>
        <p:spPr bwMode="auto">
          <a:xfrm>
            <a:off x="5387248" y="220337"/>
            <a:ext cx="6444868" cy="644214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2"/>
                </a:solidFill>
                <a:effectLst/>
                <a:latin typeface="__Source_Sans_Pro_fa6df0"/>
              </a:rPr>
              <a:t>Headless Firefox is a headless browser that can be used for running Selenium tests in headless mode. Here's how to use Headless Firefox to run Selenium tests:</a:t>
            </a:r>
          </a:p>
          <a:p>
            <a:pPr marL="0" marR="0" lvl="0" indent="0" defTabSz="914400" rtl="0" eaLnBrk="0" fontAlgn="base" latinLnBrk="0" hangingPunct="0">
              <a:spcBef>
                <a:spcPct val="0"/>
              </a:spcBef>
              <a:spcAft>
                <a:spcPts val="600"/>
              </a:spcAft>
              <a:buClrTx/>
              <a:buSzTx/>
              <a:buFontTx/>
              <a:buNone/>
              <a:tabLst/>
            </a:pPr>
            <a:r>
              <a:rPr lang="en-US" altLang="en-US" sz="1800" b="1" dirty="0">
                <a:solidFill>
                  <a:schemeClr val="tx2"/>
                </a:solidFill>
                <a:latin typeface="__Source_Sans_Pro_fa6df0"/>
              </a:rPr>
              <a:t>S</a:t>
            </a:r>
            <a:r>
              <a:rPr kumimoji="0" lang="en-US" altLang="en-US" sz="1800" b="1" i="0" u="none" strike="noStrike" cap="none" normalizeH="0" baseline="0" dirty="0">
                <a:ln>
                  <a:noFill/>
                </a:ln>
                <a:solidFill>
                  <a:schemeClr val="tx2"/>
                </a:solidFill>
                <a:effectLst/>
                <a:latin typeface="__Source_Sans_Pro_fa6df0"/>
              </a:rPr>
              <a:t>tep 1:</a:t>
            </a: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2"/>
                </a:solidFill>
                <a:effectLst/>
                <a:latin typeface="__Source_Sans_Pro_fa6df0"/>
              </a:rPr>
              <a:t>Download and install the latest version of </a:t>
            </a:r>
            <a:r>
              <a:rPr kumimoji="0" lang="en-US" altLang="en-US" sz="1800" b="0" i="0" u="none" strike="noStrike" cap="none" normalizeH="0" baseline="0" dirty="0" err="1">
                <a:ln>
                  <a:noFill/>
                </a:ln>
                <a:solidFill>
                  <a:schemeClr val="tx2"/>
                </a:solidFill>
                <a:effectLst/>
                <a:latin typeface="__Source_Sans_Pro_fa6df0"/>
              </a:rPr>
              <a:t>geckodriver</a:t>
            </a:r>
            <a:r>
              <a:rPr kumimoji="0" lang="en-US" altLang="en-US" sz="1800" b="0" i="0" u="none" strike="noStrike" cap="none" normalizeH="0" baseline="0" dirty="0">
                <a:ln>
                  <a:noFill/>
                </a:ln>
                <a:solidFill>
                  <a:schemeClr val="tx2"/>
                </a:solidFill>
                <a:effectLst/>
                <a:latin typeface="__Source_Sans_Pro_fa6df0"/>
              </a:rPr>
              <a:t>.</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chemeClr val="tx2"/>
                </a:solidFill>
                <a:effectLst/>
                <a:latin typeface="__Source_Sans_Pro_fa6df0"/>
              </a:rPr>
              <a:t>Step 2:</a:t>
            </a: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2"/>
                </a:solidFill>
                <a:effectLst/>
                <a:latin typeface="__Source_Sans_Pro_fa6df0"/>
              </a:rPr>
              <a:t>Add the path to </a:t>
            </a:r>
            <a:r>
              <a:rPr kumimoji="0" lang="en-US" altLang="en-US" sz="1800" b="0" i="0" u="none" strike="noStrike" cap="none" normalizeH="0" baseline="0" dirty="0" err="1">
                <a:ln>
                  <a:noFill/>
                </a:ln>
                <a:solidFill>
                  <a:schemeClr val="tx2"/>
                </a:solidFill>
                <a:effectLst/>
                <a:latin typeface="__Source_Sans_Pro_fa6df0"/>
              </a:rPr>
              <a:t>geckodriver</a:t>
            </a:r>
            <a:r>
              <a:rPr kumimoji="0" lang="en-US" altLang="en-US" sz="1800" b="0" i="0" u="none" strike="noStrike" cap="none" normalizeH="0" baseline="0" dirty="0">
                <a:ln>
                  <a:noFill/>
                </a:ln>
                <a:solidFill>
                  <a:schemeClr val="tx2"/>
                </a:solidFill>
                <a:effectLst/>
                <a:latin typeface="__Source_Sans_Pro_fa6df0"/>
              </a:rPr>
              <a:t> to your system's PATH environment variable.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chemeClr val="tx2"/>
                </a:solidFill>
                <a:effectLst/>
                <a:latin typeface="__Source_Sans_Pro_fa6df0"/>
              </a:rPr>
              <a:t>Step 3:</a:t>
            </a: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2"/>
                </a:solidFill>
                <a:effectLst/>
                <a:latin typeface="__Source_Sans_Pro_fa6df0"/>
              </a:rPr>
              <a:t>Create a new instance of </a:t>
            </a:r>
            <a:r>
              <a:rPr kumimoji="0" lang="en-US" altLang="en-US" sz="1800" b="0" i="0" u="none" strike="noStrike" cap="none" normalizeH="0" baseline="0" dirty="0" err="1">
                <a:ln>
                  <a:noFill/>
                </a:ln>
                <a:solidFill>
                  <a:schemeClr val="tx2"/>
                </a:solidFill>
                <a:effectLst/>
                <a:latin typeface="__Source_Sans_Pro_fa6df0"/>
              </a:rPr>
              <a:t>FirefoxDriver</a:t>
            </a:r>
            <a:r>
              <a:rPr kumimoji="0" lang="en-US" altLang="en-US" sz="1800" b="0" i="0" u="none" strike="noStrike" cap="none" normalizeH="0" baseline="0" dirty="0">
                <a:ln>
                  <a:noFill/>
                </a:ln>
                <a:solidFill>
                  <a:schemeClr val="tx2"/>
                </a:solidFill>
                <a:effectLst/>
                <a:latin typeface="__Source_Sans_Pro_fa6df0"/>
              </a:rPr>
              <a:t> in your Selenium code: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err="1">
                <a:ln>
                  <a:noFill/>
                </a:ln>
                <a:solidFill>
                  <a:schemeClr val="tx2"/>
                </a:solidFill>
                <a:effectLst/>
                <a:highlight>
                  <a:srgbClr val="FFFF00"/>
                </a:highlight>
                <a:latin typeface="__Source_Sans_Pro_fa6df0"/>
              </a:rPr>
              <a:t>FirefoxOptions</a:t>
            </a:r>
            <a:r>
              <a:rPr kumimoji="0" lang="en-US" altLang="en-US" sz="1800" b="1" i="0" u="none" strike="noStrike" cap="none" normalizeH="0" baseline="0" dirty="0">
                <a:ln>
                  <a:noFill/>
                </a:ln>
                <a:solidFill>
                  <a:schemeClr val="tx2"/>
                </a:solidFill>
                <a:effectLst/>
                <a:highlight>
                  <a:srgbClr val="FFFF00"/>
                </a:highlight>
                <a:latin typeface="__Source_Sans_Pro_fa6df0"/>
              </a:rPr>
              <a:t> options = new </a:t>
            </a:r>
            <a:r>
              <a:rPr kumimoji="0" lang="en-US" altLang="en-US" sz="1800" b="1" i="0" u="none" strike="noStrike" cap="none" normalizeH="0" baseline="0" dirty="0" err="1">
                <a:ln>
                  <a:noFill/>
                </a:ln>
                <a:solidFill>
                  <a:schemeClr val="tx2"/>
                </a:solidFill>
                <a:effectLst/>
                <a:highlight>
                  <a:srgbClr val="FFFF00"/>
                </a:highlight>
                <a:latin typeface="__Source_Sans_Pro_fa6df0"/>
              </a:rPr>
              <a:t>FirefoxOptions</a:t>
            </a:r>
            <a:r>
              <a:rPr kumimoji="0" lang="en-US" altLang="en-US" sz="1800" b="1" i="0" u="none" strike="noStrike" cap="none" normalizeH="0" baseline="0" dirty="0">
                <a:ln>
                  <a:noFill/>
                </a:ln>
                <a:solidFill>
                  <a:schemeClr val="tx2"/>
                </a:solidFill>
                <a:effectLst/>
                <a:highlight>
                  <a:srgbClr val="FFFF00"/>
                </a:highlight>
                <a:latin typeface="__Source_Sans_Pro_fa6df0"/>
              </a:rPr>
              <a:t>();</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err="1">
                <a:ln>
                  <a:noFill/>
                </a:ln>
                <a:solidFill>
                  <a:schemeClr val="tx2"/>
                </a:solidFill>
                <a:effectLst/>
                <a:highlight>
                  <a:srgbClr val="FFFF00"/>
                </a:highlight>
                <a:latin typeface="__Source_Sans_Pro_fa6df0"/>
              </a:rPr>
              <a:t>options.setHeadless</a:t>
            </a:r>
            <a:r>
              <a:rPr kumimoji="0" lang="en-US" altLang="en-US" sz="1800" b="1" i="0" u="none" strike="noStrike" cap="none" normalizeH="0" baseline="0" dirty="0">
                <a:ln>
                  <a:noFill/>
                </a:ln>
                <a:solidFill>
                  <a:schemeClr val="tx2"/>
                </a:solidFill>
                <a:effectLst/>
                <a:highlight>
                  <a:srgbClr val="FFFF00"/>
                </a:highlight>
                <a:latin typeface="__Source_Sans_Pro_fa6df0"/>
              </a:rPr>
              <a:t>(true);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chemeClr val="tx2"/>
                </a:solidFill>
                <a:effectLst/>
                <a:highlight>
                  <a:srgbClr val="FFFF00"/>
                </a:highlight>
                <a:latin typeface="__Source_Sans_Pro_fa6df0"/>
              </a:rPr>
              <a:t>WebDriver driver = new </a:t>
            </a:r>
            <a:r>
              <a:rPr kumimoji="0" lang="en-US" altLang="en-US" sz="1800" b="1" i="0" u="none" strike="noStrike" cap="none" normalizeH="0" baseline="0" dirty="0" err="1">
                <a:ln>
                  <a:noFill/>
                </a:ln>
                <a:solidFill>
                  <a:schemeClr val="tx2"/>
                </a:solidFill>
                <a:effectLst/>
                <a:highlight>
                  <a:srgbClr val="FFFF00"/>
                </a:highlight>
                <a:latin typeface="__Source_Sans_Pro_fa6df0"/>
              </a:rPr>
              <a:t>FirefoxDriver</a:t>
            </a:r>
            <a:r>
              <a:rPr kumimoji="0" lang="en-US" altLang="en-US" sz="1800" b="1" i="0" u="none" strike="noStrike" cap="none" normalizeH="0" baseline="0" dirty="0">
                <a:ln>
                  <a:noFill/>
                </a:ln>
                <a:solidFill>
                  <a:schemeClr val="tx2"/>
                </a:solidFill>
                <a:effectLst/>
                <a:highlight>
                  <a:srgbClr val="FFFF00"/>
                </a:highlight>
                <a:latin typeface="__Source_Sans_Pro_fa6df0"/>
              </a:rPr>
              <a:t>(options);</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chemeClr val="tx2"/>
                </a:solidFill>
                <a:effectLst/>
                <a:latin typeface="__Source_Sans_Pro_fa6df0"/>
              </a:rPr>
              <a:t>Step 4:</a:t>
            </a:r>
          </a:p>
          <a:p>
            <a:pPr marL="0" marR="0" lvl="0" indent="0" defTabSz="914400" rtl="0" eaLnBrk="0" fontAlgn="base" latinLnBrk="0" hangingPunct="0">
              <a:spcBef>
                <a:spcPct val="0"/>
              </a:spcBef>
              <a:spcAft>
                <a:spcPts val="600"/>
              </a:spcAft>
              <a:buClrTx/>
              <a:buSzTx/>
              <a:buFontTx/>
              <a:buNone/>
              <a:tabLst/>
            </a:pPr>
            <a:r>
              <a:rPr kumimoji="0" lang="en-US" altLang="en-US" sz="1800" i="0" u="none" strike="noStrike" cap="none" normalizeH="0" baseline="0" dirty="0">
                <a:ln>
                  <a:noFill/>
                </a:ln>
                <a:solidFill>
                  <a:schemeClr val="tx2"/>
                </a:solidFill>
                <a:effectLst/>
                <a:latin typeface="__Source_Sans_Pro_fa6df0"/>
              </a:rPr>
              <a:t>Set </a:t>
            </a:r>
            <a:r>
              <a:rPr kumimoji="0" lang="en-US" altLang="en-US" sz="1800" i="0" u="none" strike="noStrike" cap="none" normalizeH="0" baseline="0" dirty="0" err="1">
                <a:ln>
                  <a:noFill/>
                </a:ln>
                <a:solidFill>
                  <a:schemeClr val="tx2"/>
                </a:solidFill>
                <a:effectLst/>
                <a:latin typeface="__Source_Sans_Pro_fa6df0"/>
              </a:rPr>
              <a:t>option.setHeadless</a:t>
            </a:r>
            <a:r>
              <a:rPr kumimoji="0" lang="en-US" altLang="en-US" sz="1800" i="0" u="none" strike="noStrike" cap="none" normalizeH="0" baseline="0" dirty="0">
                <a:ln>
                  <a:noFill/>
                </a:ln>
                <a:solidFill>
                  <a:schemeClr val="tx2"/>
                </a:solidFill>
                <a:effectLst/>
                <a:latin typeface="__Source_Sans_Pro_fa6df0"/>
              </a:rPr>
              <a:t>() to true as shown in the code above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chemeClr val="tx2"/>
                </a:solidFill>
                <a:effectLst/>
                <a:latin typeface="__Source_Sans_Pro_fa6df0"/>
              </a:rPr>
              <a:t>Step 5:</a:t>
            </a:r>
          </a:p>
          <a:p>
            <a:pPr marL="0" marR="0" lvl="0" indent="0" defTabSz="914400" rtl="0" eaLnBrk="0" fontAlgn="base" latinLnBrk="0" hangingPunct="0">
              <a:spcBef>
                <a:spcPct val="0"/>
              </a:spcBef>
              <a:spcAft>
                <a:spcPts val="600"/>
              </a:spcAft>
              <a:buClrTx/>
              <a:buSzTx/>
              <a:buFontTx/>
              <a:buNone/>
              <a:tabLst/>
            </a:pPr>
            <a:r>
              <a:rPr kumimoji="0" lang="en-US" altLang="en-US" sz="1800" i="0" u="none" strike="noStrike" cap="none" normalizeH="0" baseline="0" dirty="0">
                <a:ln>
                  <a:noFill/>
                </a:ln>
                <a:solidFill>
                  <a:schemeClr val="tx2"/>
                </a:solidFill>
                <a:effectLst/>
                <a:latin typeface="__Source_Sans_Pro_fa6df0"/>
              </a:rPr>
              <a:t>Write your Selenium test code and run it using the </a:t>
            </a:r>
            <a:r>
              <a:rPr kumimoji="0" lang="en-US" altLang="en-US" sz="1800" i="0" u="none" strike="noStrike" cap="none" normalizeH="0" baseline="0" dirty="0" err="1">
                <a:ln>
                  <a:noFill/>
                </a:ln>
                <a:solidFill>
                  <a:schemeClr val="tx2"/>
                </a:solidFill>
                <a:effectLst/>
                <a:latin typeface="__Source_Sans_Pro_fa6df0"/>
              </a:rPr>
              <a:t>FirefoxDriver</a:t>
            </a:r>
            <a:r>
              <a:rPr kumimoji="0" lang="en-US" altLang="en-US" sz="1800" i="0" u="none" strike="noStrike" cap="none" normalizeH="0" baseline="0" dirty="0">
                <a:ln>
                  <a:noFill/>
                </a:ln>
                <a:solidFill>
                  <a:schemeClr val="tx2"/>
                </a:solidFill>
                <a:effectLst/>
                <a:latin typeface="__Source_Sans_Pro_fa6df0"/>
              </a:rPr>
              <a:t>.</a:t>
            </a:r>
            <a:endParaRPr kumimoji="0" lang="en-US" altLang="en-US" sz="1800" i="0" u="none" strike="noStrike" cap="none" normalizeH="0" baseline="0" dirty="0">
              <a:ln>
                <a:noFill/>
              </a:ln>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333147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8" name="Picture 6" descr="Benefits Of Headless Commerce | 11 Best Advantages In 2023">
            <a:extLst>
              <a:ext uri="{FF2B5EF4-FFF2-40B4-BE49-F238E27FC236}">
                <a16:creationId xmlns:a16="http://schemas.microsoft.com/office/drawing/2014/main" id="{DBBFC2D1-2029-E6A0-4B19-2B65D166ED5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108" name="Rectangle 310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82CE5-7594-ACE4-952B-D124255A1A99}"/>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b="1" i="0">
                <a:solidFill>
                  <a:schemeClr val="tx1">
                    <a:lumMod val="85000"/>
                    <a:lumOff val="15000"/>
                  </a:schemeClr>
                </a:solidFill>
                <a:effectLst/>
                <a:highlight>
                  <a:srgbClr val="FAFBFC"/>
                </a:highlight>
              </a:rPr>
              <a:t>Benefits of Selenium Headless Testing</a:t>
            </a:r>
            <a:endParaRPr lang="en-US" sz="3600">
              <a:solidFill>
                <a:schemeClr val="tx1">
                  <a:lumMod val="85000"/>
                  <a:lumOff val="15000"/>
                </a:schemeClr>
              </a:solidFill>
            </a:endParaRPr>
          </a:p>
        </p:txBody>
      </p:sp>
      <p:cxnSp>
        <p:nvCxnSpPr>
          <p:cNvPr id="3110" name="Straight Connector 310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112" name="Straight Connector 31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88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0DF71-2471-31A0-FA74-05D7ABC51D6D}"/>
              </a:ext>
            </a:extLst>
          </p:cNvPr>
          <p:cNvSpPr>
            <a:spLocks noGrp="1"/>
          </p:cNvSpPr>
          <p:nvPr>
            <p:ph type="title"/>
          </p:nvPr>
        </p:nvSpPr>
        <p:spPr>
          <a:xfrm>
            <a:off x="731521" y="1170431"/>
            <a:ext cx="4875904" cy="5138923"/>
          </a:xfrm>
        </p:spPr>
        <p:txBody>
          <a:bodyPr anchor="ctr">
            <a:normAutofit/>
          </a:bodyPr>
          <a:lstStyle/>
          <a:p>
            <a:r>
              <a:rPr lang="en-US" sz="5400" b="0">
                <a:solidFill>
                  <a:schemeClr val="tx2"/>
                </a:solidFill>
                <a:effectLst/>
                <a:highlight>
                  <a:srgbClr val="FFFFFF"/>
                </a:highlight>
                <a:latin typeface="source-sans-pro"/>
              </a:rPr>
              <a:t>Limitations of Selenium Headless Testing</a:t>
            </a:r>
            <a:endParaRPr lang="en-IN" sz="5400">
              <a:solidFill>
                <a:schemeClr val="tx2"/>
              </a:solidFill>
            </a:endParaRPr>
          </a:p>
        </p:txBody>
      </p:sp>
      <p:cxnSp>
        <p:nvCxnSpPr>
          <p:cNvPr id="50" name="Straight Connector 49">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8AD9E9-55CD-B67D-8CE5-5F0E38216C1E}"/>
              </a:ext>
            </a:extLst>
          </p:cNvPr>
          <p:cNvSpPr>
            <a:spLocks noGrp="1"/>
          </p:cNvSpPr>
          <p:nvPr>
            <p:ph idx="1"/>
          </p:nvPr>
        </p:nvSpPr>
        <p:spPr>
          <a:xfrm>
            <a:off x="6338947" y="1170432"/>
            <a:ext cx="5218682" cy="5138920"/>
          </a:xfrm>
        </p:spPr>
        <p:txBody>
          <a:bodyPr anchor="ctr">
            <a:normAutofit/>
          </a:bodyPr>
          <a:lstStyle/>
          <a:p>
            <a:pPr marL="0" indent="0">
              <a:buNone/>
            </a:pPr>
            <a:r>
              <a:rPr lang="en-US" sz="2000" b="0" i="0" dirty="0">
                <a:solidFill>
                  <a:schemeClr val="tx2"/>
                </a:solidFill>
                <a:effectLst/>
                <a:highlight>
                  <a:srgbClr val="FFFFFF"/>
                </a:highlight>
                <a:latin typeface="source-sans-pro"/>
              </a:rPr>
              <a:t>In addition to the several benefits discussed in the previous section, here are a couple of drawbacks of Selenium Headless Testing:</a:t>
            </a:r>
          </a:p>
          <a:p>
            <a:r>
              <a:rPr lang="en-US" sz="2000" b="0" i="0" dirty="0">
                <a:solidFill>
                  <a:schemeClr val="tx2"/>
                </a:solidFill>
                <a:effectLst/>
                <a:highlight>
                  <a:srgbClr val="FFFFFF"/>
                </a:highlight>
                <a:latin typeface="source-sans-pro"/>
              </a:rPr>
              <a:t>Live Debugging is impossible, as you cannot visualize what happens when a test runs in headless mode.</a:t>
            </a:r>
          </a:p>
          <a:p>
            <a:r>
              <a:rPr lang="en-US" sz="2000" b="0" i="0" dirty="0">
                <a:solidFill>
                  <a:schemeClr val="tx2"/>
                </a:solidFill>
                <a:effectLst/>
                <a:highlight>
                  <a:srgbClr val="FFFFFF"/>
                </a:highlight>
                <a:latin typeface="source-sans-pro"/>
              </a:rPr>
              <a:t>If there is a need to observe the tests visually and report to the developer about the issue with the help of Web page UI, using headless mode for such testing is a bad choice.</a:t>
            </a:r>
          </a:p>
        </p:txBody>
      </p:sp>
      <p:cxnSp>
        <p:nvCxnSpPr>
          <p:cNvPr id="52" name="Straight Connector 51">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55" name="Straight Connector 54">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5666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2764</TotalTime>
  <Words>848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__Source_Sans_Pro_fa6df0</vt:lpstr>
      <vt:lpstr>Aptos</vt:lpstr>
      <vt:lpstr>Aptos Display</vt:lpstr>
      <vt:lpstr>Arial</vt:lpstr>
      <vt:lpstr>Cambria</vt:lpstr>
      <vt:lpstr>source-sans-pro</vt:lpstr>
      <vt:lpstr>Office Theme</vt:lpstr>
      <vt:lpstr>Headless Browser Testing</vt:lpstr>
      <vt:lpstr>SELENIUM</vt:lpstr>
      <vt:lpstr>What is Headless Browser Testing?</vt:lpstr>
      <vt:lpstr>How to Run Selenium Tests in Headless Mode?</vt:lpstr>
      <vt:lpstr>Running Selenium Headless Browser Tests Using The HTML UnitDriver</vt:lpstr>
      <vt:lpstr>Running Selenium Tests for Headless Chrome </vt:lpstr>
      <vt:lpstr>Running Selenium Tests for Headless Firefox </vt:lpstr>
      <vt:lpstr>Benefits of Selenium Headless Testing</vt:lpstr>
      <vt:lpstr>Limitations of Selenium Headless Testing</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Headless Browser Testing</dc:title>
  <dc:creator>Biyyapu Tripura Amulya</dc:creator>
  <cp:lastModifiedBy>Biyyapu Tripura Amulya</cp:lastModifiedBy>
  <cp:revision>3</cp:revision>
  <dcterms:created xsi:type="dcterms:W3CDTF">2024-06-24T14:40:30Z</dcterms:created>
  <dcterms:modified xsi:type="dcterms:W3CDTF">2024-06-26T13:31:02Z</dcterms:modified>
</cp:coreProperties>
</file>