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sldIdLst>
    <p:sldId id="267" r:id="rId2"/>
    <p:sldId id="280" r:id="rId3"/>
    <p:sldId id="259" r:id="rId4"/>
    <p:sldId id="260" r:id="rId5"/>
    <p:sldId id="263" r:id="rId6"/>
    <p:sldId id="264" r:id="rId7"/>
    <p:sldId id="261" r:id="rId8"/>
    <p:sldId id="282" r:id="rId9"/>
    <p:sldId id="262" r:id="rId10"/>
    <p:sldId id="274" r:id="rId11"/>
    <p:sldId id="285" r:id="rId12"/>
    <p:sldId id="286" r:id="rId13"/>
    <p:sldId id="266" r:id="rId14"/>
    <p:sldId id="268" r:id="rId15"/>
    <p:sldId id="269" r:id="rId16"/>
    <p:sldId id="270" r:id="rId17"/>
    <p:sldId id="287" r:id="rId18"/>
    <p:sldId id="288" r:id="rId19"/>
    <p:sldId id="289" r:id="rId20"/>
    <p:sldId id="290" r:id="rId21"/>
    <p:sldId id="291" r:id="rId22"/>
    <p:sldId id="292" r:id="rId23"/>
    <p:sldId id="272" r:id="rId24"/>
    <p:sldId id="293" r:id="rId25"/>
    <p:sldId id="294" r:id="rId26"/>
    <p:sldId id="295" r:id="rId27"/>
    <p:sldId id="296" r:id="rId28"/>
    <p:sldId id="297" r:id="rId29"/>
    <p:sldId id="298" r:id="rId30"/>
    <p:sldId id="299" r:id="rId31"/>
    <p:sldId id="273" r:id="rId32"/>
    <p:sldId id="300" r:id="rId33"/>
    <p:sldId id="284" r:id="rId34"/>
    <p:sldId id="283"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979" autoAdjust="0"/>
    <p:restoredTop sz="95806" autoAdjust="0"/>
  </p:normalViewPr>
  <p:slideViewPr>
    <p:cSldViewPr snapToGrid="0" showGuides="1">
      <p:cViewPr varScale="1">
        <p:scale>
          <a:sx n="82" d="100"/>
          <a:sy n="82" d="100"/>
        </p:scale>
        <p:origin x="950" y="7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5EB37F-E5CA-4349-A850-9C077324971E}" type="datetimeFigureOut">
              <a:rPr lang="en-IN" smtClean="0"/>
              <a:t>23-10-2024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35E0BAD-87EA-4FD1-BE38-C9F2C995E18B}" type="slidenum">
              <a:rPr lang="en-IN" smtClean="0"/>
              <a:t>‹#›</a:t>
            </a:fld>
            <a:endParaRPr lang="en-IN"/>
          </a:p>
        </p:txBody>
      </p:sp>
    </p:spTree>
    <p:extLst>
      <p:ext uri="{BB962C8B-B14F-4D97-AF65-F5344CB8AC3E}">
        <p14:creationId xmlns:p14="http://schemas.microsoft.com/office/powerpoint/2010/main" val="34987588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F146869-D9D8-4EAE-896B-DB2C2ED0D614}" type="slidenum">
              <a:rPr lang="en-IN" smtClean="0"/>
              <a:t>1</a:t>
            </a:fld>
            <a:endParaRPr lang="en-IN"/>
          </a:p>
        </p:txBody>
      </p:sp>
    </p:spTree>
    <p:extLst>
      <p:ext uri="{BB962C8B-B14F-4D97-AF65-F5344CB8AC3E}">
        <p14:creationId xmlns:p14="http://schemas.microsoft.com/office/powerpoint/2010/main" val="37743928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0B908-7F04-B2E3-3CB3-4BB610B58F1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D08FFFC-9728-B51F-E90E-12FF5AC74BA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39AF4F8-3302-B61E-2B11-D9B8AC975E54}"/>
              </a:ext>
            </a:extLst>
          </p:cNvPr>
          <p:cNvSpPr>
            <a:spLocks noGrp="1"/>
          </p:cNvSpPr>
          <p:nvPr>
            <p:ph type="dt" sz="half" idx="10"/>
          </p:nvPr>
        </p:nvSpPr>
        <p:spPr/>
        <p:txBody>
          <a:bodyPr/>
          <a:lstStyle/>
          <a:p>
            <a:fld id="{914D1090-DA3D-4BD4-B053-739F2E231385}" type="datetimeFigureOut">
              <a:rPr lang="en-IN" smtClean="0"/>
              <a:pPr/>
              <a:t>23-10-2024</a:t>
            </a:fld>
            <a:endParaRPr lang="en-IN"/>
          </a:p>
        </p:txBody>
      </p:sp>
      <p:sp>
        <p:nvSpPr>
          <p:cNvPr id="5" name="Footer Placeholder 4">
            <a:extLst>
              <a:ext uri="{FF2B5EF4-FFF2-40B4-BE49-F238E27FC236}">
                <a16:creationId xmlns:a16="http://schemas.microsoft.com/office/drawing/2014/main" id="{663E368D-3D75-2F85-0ED8-375CA019584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F033560-524F-C0C4-C8FD-C8E53E525DF7}"/>
              </a:ext>
            </a:extLst>
          </p:cNvPr>
          <p:cNvSpPr>
            <a:spLocks noGrp="1"/>
          </p:cNvSpPr>
          <p:nvPr>
            <p:ph type="sldNum" sz="quarter" idx="12"/>
          </p:nvPr>
        </p:nvSpPr>
        <p:spPr/>
        <p:txBody>
          <a:bodyPr/>
          <a:lstStyle/>
          <a:p>
            <a:fld id="{C0D454C6-A41F-4AC7-A557-D08B7B22EE91}" type="slidenum">
              <a:rPr lang="en-IN" smtClean="0"/>
              <a:pPr/>
              <a:t>‹#›</a:t>
            </a:fld>
            <a:endParaRPr lang="en-IN"/>
          </a:p>
        </p:txBody>
      </p:sp>
    </p:spTree>
    <p:extLst>
      <p:ext uri="{BB962C8B-B14F-4D97-AF65-F5344CB8AC3E}">
        <p14:creationId xmlns:p14="http://schemas.microsoft.com/office/powerpoint/2010/main" val="16601707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AD86F5-DDEC-D8A7-2B92-9887F7B3369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98B8781-4D40-BE63-BDC9-2BFF1D19407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5D2440D-CB2B-E41F-049B-5C2D57B37422}"/>
              </a:ext>
            </a:extLst>
          </p:cNvPr>
          <p:cNvSpPr>
            <a:spLocks noGrp="1"/>
          </p:cNvSpPr>
          <p:nvPr>
            <p:ph type="dt" sz="half" idx="10"/>
          </p:nvPr>
        </p:nvSpPr>
        <p:spPr/>
        <p:txBody>
          <a:bodyPr/>
          <a:lstStyle/>
          <a:p>
            <a:fld id="{914D1090-DA3D-4BD4-B053-739F2E231385}" type="datetimeFigureOut">
              <a:rPr lang="en-IN" smtClean="0"/>
              <a:pPr/>
              <a:t>23-10-2024</a:t>
            </a:fld>
            <a:endParaRPr lang="en-IN"/>
          </a:p>
        </p:txBody>
      </p:sp>
      <p:sp>
        <p:nvSpPr>
          <p:cNvPr id="5" name="Footer Placeholder 4">
            <a:extLst>
              <a:ext uri="{FF2B5EF4-FFF2-40B4-BE49-F238E27FC236}">
                <a16:creationId xmlns:a16="http://schemas.microsoft.com/office/drawing/2014/main" id="{44F1EAC7-4C31-59FA-AFDD-6417D7DE19E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779319F-95FF-FE29-178B-DD6FA6E9948B}"/>
              </a:ext>
            </a:extLst>
          </p:cNvPr>
          <p:cNvSpPr>
            <a:spLocks noGrp="1"/>
          </p:cNvSpPr>
          <p:nvPr>
            <p:ph type="sldNum" sz="quarter" idx="12"/>
          </p:nvPr>
        </p:nvSpPr>
        <p:spPr/>
        <p:txBody>
          <a:bodyPr/>
          <a:lstStyle/>
          <a:p>
            <a:fld id="{C0D454C6-A41F-4AC7-A557-D08B7B22EE91}" type="slidenum">
              <a:rPr lang="en-IN" smtClean="0"/>
              <a:pPr/>
              <a:t>‹#›</a:t>
            </a:fld>
            <a:endParaRPr lang="en-IN"/>
          </a:p>
        </p:txBody>
      </p:sp>
    </p:spTree>
    <p:extLst>
      <p:ext uri="{BB962C8B-B14F-4D97-AF65-F5344CB8AC3E}">
        <p14:creationId xmlns:p14="http://schemas.microsoft.com/office/powerpoint/2010/main" val="41350109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167A72E-20DA-4C59-4E98-E4F9C8D8B68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676078E-622F-C2A0-16BE-1D7B4AC58A9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6D55D86-DFC5-A926-3069-5981917C31E1}"/>
              </a:ext>
            </a:extLst>
          </p:cNvPr>
          <p:cNvSpPr>
            <a:spLocks noGrp="1"/>
          </p:cNvSpPr>
          <p:nvPr>
            <p:ph type="dt" sz="half" idx="10"/>
          </p:nvPr>
        </p:nvSpPr>
        <p:spPr/>
        <p:txBody>
          <a:bodyPr/>
          <a:lstStyle/>
          <a:p>
            <a:fld id="{914D1090-DA3D-4BD4-B053-739F2E231385}" type="datetimeFigureOut">
              <a:rPr lang="en-IN" smtClean="0"/>
              <a:pPr/>
              <a:t>23-10-2024</a:t>
            </a:fld>
            <a:endParaRPr lang="en-IN"/>
          </a:p>
        </p:txBody>
      </p:sp>
      <p:sp>
        <p:nvSpPr>
          <p:cNvPr id="5" name="Footer Placeholder 4">
            <a:extLst>
              <a:ext uri="{FF2B5EF4-FFF2-40B4-BE49-F238E27FC236}">
                <a16:creationId xmlns:a16="http://schemas.microsoft.com/office/drawing/2014/main" id="{38491F2C-25F0-D382-1A1C-B2934B4F1CF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D4D348A-959D-4294-8350-8D21D72E7620}"/>
              </a:ext>
            </a:extLst>
          </p:cNvPr>
          <p:cNvSpPr>
            <a:spLocks noGrp="1"/>
          </p:cNvSpPr>
          <p:nvPr>
            <p:ph type="sldNum" sz="quarter" idx="12"/>
          </p:nvPr>
        </p:nvSpPr>
        <p:spPr/>
        <p:txBody>
          <a:bodyPr/>
          <a:lstStyle/>
          <a:p>
            <a:fld id="{C0D454C6-A41F-4AC7-A557-D08B7B22EE91}" type="slidenum">
              <a:rPr lang="en-IN" smtClean="0"/>
              <a:pPr/>
              <a:t>‹#›</a:t>
            </a:fld>
            <a:endParaRPr lang="en-IN"/>
          </a:p>
        </p:txBody>
      </p:sp>
    </p:spTree>
    <p:extLst>
      <p:ext uri="{BB962C8B-B14F-4D97-AF65-F5344CB8AC3E}">
        <p14:creationId xmlns:p14="http://schemas.microsoft.com/office/powerpoint/2010/main" val="11063733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AD3A36-E947-D102-C0AF-C5F45EABD80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E37A283-C588-EA72-69D1-2C374453B6F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6F15845-9FB0-39CD-5152-4207B631D2C6}"/>
              </a:ext>
            </a:extLst>
          </p:cNvPr>
          <p:cNvSpPr>
            <a:spLocks noGrp="1"/>
          </p:cNvSpPr>
          <p:nvPr>
            <p:ph type="dt" sz="half" idx="10"/>
          </p:nvPr>
        </p:nvSpPr>
        <p:spPr/>
        <p:txBody>
          <a:bodyPr/>
          <a:lstStyle/>
          <a:p>
            <a:fld id="{914D1090-DA3D-4BD4-B053-739F2E231385}" type="datetimeFigureOut">
              <a:rPr lang="en-IN" smtClean="0"/>
              <a:pPr/>
              <a:t>23-10-2024</a:t>
            </a:fld>
            <a:endParaRPr lang="en-IN"/>
          </a:p>
        </p:txBody>
      </p:sp>
      <p:sp>
        <p:nvSpPr>
          <p:cNvPr id="5" name="Footer Placeholder 4">
            <a:extLst>
              <a:ext uri="{FF2B5EF4-FFF2-40B4-BE49-F238E27FC236}">
                <a16:creationId xmlns:a16="http://schemas.microsoft.com/office/drawing/2014/main" id="{829BD77D-8614-400C-9156-F0F538DAABD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3303482-1259-425B-151E-AC55E3B0B90B}"/>
              </a:ext>
            </a:extLst>
          </p:cNvPr>
          <p:cNvSpPr>
            <a:spLocks noGrp="1"/>
          </p:cNvSpPr>
          <p:nvPr>
            <p:ph type="sldNum" sz="quarter" idx="12"/>
          </p:nvPr>
        </p:nvSpPr>
        <p:spPr/>
        <p:txBody>
          <a:bodyPr/>
          <a:lstStyle/>
          <a:p>
            <a:fld id="{C0D454C6-A41F-4AC7-A557-D08B7B22EE91}" type="slidenum">
              <a:rPr lang="en-IN" smtClean="0"/>
              <a:pPr/>
              <a:t>‹#›</a:t>
            </a:fld>
            <a:endParaRPr lang="en-IN"/>
          </a:p>
        </p:txBody>
      </p:sp>
    </p:spTree>
    <p:extLst>
      <p:ext uri="{BB962C8B-B14F-4D97-AF65-F5344CB8AC3E}">
        <p14:creationId xmlns:p14="http://schemas.microsoft.com/office/powerpoint/2010/main" val="14160332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393A27-F89C-3B6B-79D2-4211470695D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D803AAB-55B9-896B-AD3C-688A3F8F825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746D998-D878-C436-AC8F-040600CAED8D}"/>
              </a:ext>
            </a:extLst>
          </p:cNvPr>
          <p:cNvSpPr>
            <a:spLocks noGrp="1"/>
          </p:cNvSpPr>
          <p:nvPr>
            <p:ph type="dt" sz="half" idx="10"/>
          </p:nvPr>
        </p:nvSpPr>
        <p:spPr/>
        <p:txBody>
          <a:bodyPr/>
          <a:lstStyle/>
          <a:p>
            <a:fld id="{914D1090-DA3D-4BD4-B053-739F2E231385}" type="datetimeFigureOut">
              <a:rPr lang="en-IN" smtClean="0"/>
              <a:pPr/>
              <a:t>23-10-2024</a:t>
            </a:fld>
            <a:endParaRPr lang="en-IN"/>
          </a:p>
        </p:txBody>
      </p:sp>
      <p:sp>
        <p:nvSpPr>
          <p:cNvPr id="5" name="Footer Placeholder 4">
            <a:extLst>
              <a:ext uri="{FF2B5EF4-FFF2-40B4-BE49-F238E27FC236}">
                <a16:creationId xmlns:a16="http://schemas.microsoft.com/office/drawing/2014/main" id="{A7C9585E-6EC5-9295-B61C-5694CEAE484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8FD2EC6-9EE3-580C-1A60-5FE6ABCAE8DA}"/>
              </a:ext>
            </a:extLst>
          </p:cNvPr>
          <p:cNvSpPr>
            <a:spLocks noGrp="1"/>
          </p:cNvSpPr>
          <p:nvPr>
            <p:ph type="sldNum" sz="quarter" idx="12"/>
          </p:nvPr>
        </p:nvSpPr>
        <p:spPr/>
        <p:txBody>
          <a:bodyPr/>
          <a:lstStyle/>
          <a:p>
            <a:fld id="{C0D454C6-A41F-4AC7-A557-D08B7B22EE91}" type="slidenum">
              <a:rPr lang="en-IN" smtClean="0"/>
              <a:pPr/>
              <a:t>‹#›</a:t>
            </a:fld>
            <a:endParaRPr lang="en-IN"/>
          </a:p>
        </p:txBody>
      </p:sp>
    </p:spTree>
    <p:extLst>
      <p:ext uri="{BB962C8B-B14F-4D97-AF65-F5344CB8AC3E}">
        <p14:creationId xmlns:p14="http://schemas.microsoft.com/office/powerpoint/2010/main" val="5706069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FAD6E-17D3-6A98-DCF0-C9619D1BEE4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8861A2C-F682-2429-F309-F1CA6014504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72E83CA-6582-58D5-1D72-2DE06819AF8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202E611-FFB3-6CC0-78C3-C5251411E99F}"/>
              </a:ext>
            </a:extLst>
          </p:cNvPr>
          <p:cNvSpPr>
            <a:spLocks noGrp="1"/>
          </p:cNvSpPr>
          <p:nvPr>
            <p:ph type="dt" sz="half" idx="10"/>
          </p:nvPr>
        </p:nvSpPr>
        <p:spPr/>
        <p:txBody>
          <a:bodyPr/>
          <a:lstStyle/>
          <a:p>
            <a:fld id="{914D1090-DA3D-4BD4-B053-739F2E231385}" type="datetimeFigureOut">
              <a:rPr lang="en-IN" smtClean="0"/>
              <a:pPr/>
              <a:t>23-10-2024</a:t>
            </a:fld>
            <a:endParaRPr lang="en-IN"/>
          </a:p>
        </p:txBody>
      </p:sp>
      <p:sp>
        <p:nvSpPr>
          <p:cNvPr id="6" name="Footer Placeholder 5">
            <a:extLst>
              <a:ext uri="{FF2B5EF4-FFF2-40B4-BE49-F238E27FC236}">
                <a16:creationId xmlns:a16="http://schemas.microsoft.com/office/drawing/2014/main" id="{2CB8795B-CD97-00A2-B685-82BD15A2954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5FE63BC-7612-2444-EF84-E470FC7C1207}"/>
              </a:ext>
            </a:extLst>
          </p:cNvPr>
          <p:cNvSpPr>
            <a:spLocks noGrp="1"/>
          </p:cNvSpPr>
          <p:nvPr>
            <p:ph type="sldNum" sz="quarter" idx="12"/>
          </p:nvPr>
        </p:nvSpPr>
        <p:spPr/>
        <p:txBody>
          <a:bodyPr/>
          <a:lstStyle/>
          <a:p>
            <a:fld id="{C0D454C6-A41F-4AC7-A557-D08B7B22EE91}" type="slidenum">
              <a:rPr lang="en-IN" smtClean="0"/>
              <a:pPr/>
              <a:t>‹#›</a:t>
            </a:fld>
            <a:endParaRPr lang="en-IN"/>
          </a:p>
        </p:txBody>
      </p:sp>
    </p:spTree>
    <p:extLst>
      <p:ext uri="{BB962C8B-B14F-4D97-AF65-F5344CB8AC3E}">
        <p14:creationId xmlns:p14="http://schemas.microsoft.com/office/powerpoint/2010/main" val="3091469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FABA0-75C6-D082-A85F-5E391FF93E9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DA25479-162B-ED4D-AD4B-D40A9611414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9C5DA5B-C016-CFDE-7FD6-CCB68533FCF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416844B-0BB8-CBDD-62DC-6026B4153BC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4180782-BC88-DA3C-9EB4-894065B4BD7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F7BA4A8-4BAB-9BE0-90DA-973025F5D5DF}"/>
              </a:ext>
            </a:extLst>
          </p:cNvPr>
          <p:cNvSpPr>
            <a:spLocks noGrp="1"/>
          </p:cNvSpPr>
          <p:nvPr>
            <p:ph type="dt" sz="half" idx="10"/>
          </p:nvPr>
        </p:nvSpPr>
        <p:spPr/>
        <p:txBody>
          <a:bodyPr/>
          <a:lstStyle/>
          <a:p>
            <a:fld id="{914D1090-DA3D-4BD4-B053-739F2E231385}" type="datetimeFigureOut">
              <a:rPr lang="en-IN" smtClean="0"/>
              <a:pPr/>
              <a:t>23-10-2024</a:t>
            </a:fld>
            <a:endParaRPr lang="en-IN"/>
          </a:p>
        </p:txBody>
      </p:sp>
      <p:sp>
        <p:nvSpPr>
          <p:cNvPr id="8" name="Footer Placeholder 7">
            <a:extLst>
              <a:ext uri="{FF2B5EF4-FFF2-40B4-BE49-F238E27FC236}">
                <a16:creationId xmlns:a16="http://schemas.microsoft.com/office/drawing/2014/main" id="{7FC4E364-0A23-3FB0-A1A0-A0151579E29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2FA96CD-A6E4-99E5-A238-8D0A2C7BAA7D}"/>
              </a:ext>
            </a:extLst>
          </p:cNvPr>
          <p:cNvSpPr>
            <a:spLocks noGrp="1"/>
          </p:cNvSpPr>
          <p:nvPr>
            <p:ph type="sldNum" sz="quarter" idx="12"/>
          </p:nvPr>
        </p:nvSpPr>
        <p:spPr/>
        <p:txBody>
          <a:bodyPr/>
          <a:lstStyle/>
          <a:p>
            <a:fld id="{C0D454C6-A41F-4AC7-A557-D08B7B22EE91}" type="slidenum">
              <a:rPr lang="en-IN" smtClean="0"/>
              <a:pPr/>
              <a:t>‹#›</a:t>
            </a:fld>
            <a:endParaRPr lang="en-IN"/>
          </a:p>
        </p:txBody>
      </p:sp>
    </p:spTree>
    <p:extLst>
      <p:ext uri="{BB962C8B-B14F-4D97-AF65-F5344CB8AC3E}">
        <p14:creationId xmlns:p14="http://schemas.microsoft.com/office/powerpoint/2010/main" val="39419555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C6538-D878-E460-2B66-9DE09B6E2EA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DCFD6C1-D497-8F62-5077-1258CECA5AB0}"/>
              </a:ext>
            </a:extLst>
          </p:cNvPr>
          <p:cNvSpPr>
            <a:spLocks noGrp="1"/>
          </p:cNvSpPr>
          <p:nvPr>
            <p:ph type="dt" sz="half" idx="10"/>
          </p:nvPr>
        </p:nvSpPr>
        <p:spPr/>
        <p:txBody>
          <a:bodyPr/>
          <a:lstStyle/>
          <a:p>
            <a:fld id="{914D1090-DA3D-4BD4-B053-739F2E231385}" type="datetimeFigureOut">
              <a:rPr lang="en-IN" smtClean="0"/>
              <a:pPr/>
              <a:t>23-10-2024</a:t>
            </a:fld>
            <a:endParaRPr lang="en-IN"/>
          </a:p>
        </p:txBody>
      </p:sp>
      <p:sp>
        <p:nvSpPr>
          <p:cNvPr id="4" name="Footer Placeholder 3">
            <a:extLst>
              <a:ext uri="{FF2B5EF4-FFF2-40B4-BE49-F238E27FC236}">
                <a16:creationId xmlns:a16="http://schemas.microsoft.com/office/drawing/2014/main" id="{B14CF14A-53D2-693E-7A5A-2CFB09F3C07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77E10C3-B80A-1FF2-994F-A5B2BEA20D29}"/>
              </a:ext>
            </a:extLst>
          </p:cNvPr>
          <p:cNvSpPr>
            <a:spLocks noGrp="1"/>
          </p:cNvSpPr>
          <p:nvPr>
            <p:ph type="sldNum" sz="quarter" idx="12"/>
          </p:nvPr>
        </p:nvSpPr>
        <p:spPr/>
        <p:txBody>
          <a:bodyPr/>
          <a:lstStyle/>
          <a:p>
            <a:fld id="{C0D454C6-A41F-4AC7-A557-D08B7B22EE91}" type="slidenum">
              <a:rPr lang="en-IN" smtClean="0"/>
              <a:pPr/>
              <a:t>‹#›</a:t>
            </a:fld>
            <a:endParaRPr lang="en-IN"/>
          </a:p>
        </p:txBody>
      </p:sp>
    </p:spTree>
    <p:extLst>
      <p:ext uri="{BB962C8B-B14F-4D97-AF65-F5344CB8AC3E}">
        <p14:creationId xmlns:p14="http://schemas.microsoft.com/office/powerpoint/2010/main" val="8288030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B3609CF-6661-80DE-3163-7BF42D850CBA}"/>
              </a:ext>
            </a:extLst>
          </p:cNvPr>
          <p:cNvSpPr>
            <a:spLocks noGrp="1"/>
          </p:cNvSpPr>
          <p:nvPr>
            <p:ph type="dt" sz="half" idx="10"/>
          </p:nvPr>
        </p:nvSpPr>
        <p:spPr/>
        <p:txBody>
          <a:bodyPr/>
          <a:lstStyle/>
          <a:p>
            <a:fld id="{914D1090-DA3D-4BD4-B053-739F2E231385}" type="datetimeFigureOut">
              <a:rPr lang="en-IN" smtClean="0"/>
              <a:pPr/>
              <a:t>23-10-2024</a:t>
            </a:fld>
            <a:endParaRPr lang="en-IN"/>
          </a:p>
        </p:txBody>
      </p:sp>
      <p:sp>
        <p:nvSpPr>
          <p:cNvPr id="3" name="Footer Placeholder 2">
            <a:extLst>
              <a:ext uri="{FF2B5EF4-FFF2-40B4-BE49-F238E27FC236}">
                <a16:creationId xmlns:a16="http://schemas.microsoft.com/office/drawing/2014/main" id="{071F347E-C7D2-704A-2D0A-774AF7283CB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7798856-A5CC-25E1-F4F5-72F5AF8C6A38}"/>
              </a:ext>
            </a:extLst>
          </p:cNvPr>
          <p:cNvSpPr>
            <a:spLocks noGrp="1"/>
          </p:cNvSpPr>
          <p:nvPr>
            <p:ph type="sldNum" sz="quarter" idx="12"/>
          </p:nvPr>
        </p:nvSpPr>
        <p:spPr/>
        <p:txBody>
          <a:bodyPr/>
          <a:lstStyle/>
          <a:p>
            <a:fld id="{C0D454C6-A41F-4AC7-A557-D08B7B22EE91}" type="slidenum">
              <a:rPr lang="en-IN" smtClean="0"/>
              <a:pPr/>
              <a:t>‹#›</a:t>
            </a:fld>
            <a:endParaRPr lang="en-IN"/>
          </a:p>
        </p:txBody>
      </p:sp>
    </p:spTree>
    <p:extLst>
      <p:ext uri="{BB962C8B-B14F-4D97-AF65-F5344CB8AC3E}">
        <p14:creationId xmlns:p14="http://schemas.microsoft.com/office/powerpoint/2010/main" val="15998936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08CDE9-3EE0-27FD-098F-2C655DCA43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8350386-5F6E-6302-8D38-832AC6EED3F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1D40401-DC96-11D6-55CF-816DF31FAC5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F05DBA7-9D61-56BC-8463-F53C2F71C791}"/>
              </a:ext>
            </a:extLst>
          </p:cNvPr>
          <p:cNvSpPr>
            <a:spLocks noGrp="1"/>
          </p:cNvSpPr>
          <p:nvPr>
            <p:ph type="dt" sz="half" idx="10"/>
          </p:nvPr>
        </p:nvSpPr>
        <p:spPr/>
        <p:txBody>
          <a:bodyPr/>
          <a:lstStyle/>
          <a:p>
            <a:fld id="{914D1090-DA3D-4BD4-B053-739F2E231385}" type="datetimeFigureOut">
              <a:rPr lang="en-IN" smtClean="0"/>
              <a:pPr/>
              <a:t>23-10-2024</a:t>
            </a:fld>
            <a:endParaRPr lang="en-IN"/>
          </a:p>
        </p:txBody>
      </p:sp>
      <p:sp>
        <p:nvSpPr>
          <p:cNvPr id="6" name="Footer Placeholder 5">
            <a:extLst>
              <a:ext uri="{FF2B5EF4-FFF2-40B4-BE49-F238E27FC236}">
                <a16:creationId xmlns:a16="http://schemas.microsoft.com/office/drawing/2014/main" id="{AC800638-7742-7232-8BC3-C6E2C173E7A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7F7A2D4-9B46-9508-F269-C1DF7B0091B0}"/>
              </a:ext>
            </a:extLst>
          </p:cNvPr>
          <p:cNvSpPr>
            <a:spLocks noGrp="1"/>
          </p:cNvSpPr>
          <p:nvPr>
            <p:ph type="sldNum" sz="quarter" idx="12"/>
          </p:nvPr>
        </p:nvSpPr>
        <p:spPr/>
        <p:txBody>
          <a:bodyPr/>
          <a:lstStyle/>
          <a:p>
            <a:fld id="{C0D454C6-A41F-4AC7-A557-D08B7B22EE91}" type="slidenum">
              <a:rPr lang="en-IN" smtClean="0"/>
              <a:pPr/>
              <a:t>‹#›</a:t>
            </a:fld>
            <a:endParaRPr lang="en-IN"/>
          </a:p>
        </p:txBody>
      </p:sp>
    </p:spTree>
    <p:extLst>
      <p:ext uri="{BB962C8B-B14F-4D97-AF65-F5344CB8AC3E}">
        <p14:creationId xmlns:p14="http://schemas.microsoft.com/office/powerpoint/2010/main" val="19146626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CD4E5F-C6A8-F6C7-4885-25C7EDACF1A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58E2AFA-5C86-BA9F-4243-2B5492F594E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746AAB1-EC27-E30A-1AB1-C063A91575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A9C38A5-7E71-9E04-AD7F-2AF41D7CD304}"/>
              </a:ext>
            </a:extLst>
          </p:cNvPr>
          <p:cNvSpPr>
            <a:spLocks noGrp="1"/>
          </p:cNvSpPr>
          <p:nvPr>
            <p:ph type="dt" sz="half" idx="10"/>
          </p:nvPr>
        </p:nvSpPr>
        <p:spPr/>
        <p:txBody>
          <a:bodyPr/>
          <a:lstStyle/>
          <a:p>
            <a:fld id="{914D1090-DA3D-4BD4-B053-739F2E231385}" type="datetimeFigureOut">
              <a:rPr lang="en-IN" smtClean="0"/>
              <a:pPr/>
              <a:t>23-10-2024</a:t>
            </a:fld>
            <a:endParaRPr lang="en-IN"/>
          </a:p>
        </p:txBody>
      </p:sp>
      <p:sp>
        <p:nvSpPr>
          <p:cNvPr id="6" name="Footer Placeholder 5">
            <a:extLst>
              <a:ext uri="{FF2B5EF4-FFF2-40B4-BE49-F238E27FC236}">
                <a16:creationId xmlns:a16="http://schemas.microsoft.com/office/drawing/2014/main" id="{79D21F4F-AB06-7D71-8A25-FD3BA2836B6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08DB6F3-6256-2D88-EB37-03B718628E24}"/>
              </a:ext>
            </a:extLst>
          </p:cNvPr>
          <p:cNvSpPr>
            <a:spLocks noGrp="1"/>
          </p:cNvSpPr>
          <p:nvPr>
            <p:ph type="sldNum" sz="quarter" idx="12"/>
          </p:nvPr>
        </p:nvSpPr>
        <p:spPr/>
        <p:txBody>
          <a:bodyPr/>
          <a:lstStyle/>
          <a:p>
            <a:fld id="{C0D454C6-A41F-4AC7-A557-D08B7B22EE91}" type="slidenum">
              <a:rPr lang="en-IN" smtClean="0"/>
              <a:pPr/>
              <a:t>‹#›</a:t>
            </a:fld>
            <a:endParaRPr lang="en-IN"/>
          </a:p>
        </p:txBody>
      </p:sp>
    </p:spTree>
    <p:extLst>
      <p:ext uri="{BB962C8B-B14F-4D97-AF65-F5344CB8AC3E}">
        <p14:creationId xmlns:p14="http://schemas.microsoft.com/office/powerpoint/2010/main" val="2004247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491EEE4-3FAA-EE29-7EBD-BDD88A41BB4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ECE0F4E-AD99-D0CA-B453-AF06F114141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5E6D92D-3170-9651-1837-E419BAE5DC3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4D1090-DA3D-4BD4-B053-739F2E231385}" type="datetimeFigureOut">
              <a:rPr lang="en-IN" smtClean="0"/>
              <a:pPr/>
              <a:t>23-10-2024</a:t>
            </a:fld>
            <a:endParaRPr lang="en-IN"/>
          </a:p>
        </p:txBody>
      </p:sp>
      <p:sp>
        <p:nvSpPr>
          <p:cNvPr id="5" name="Footer Placeholder 4">
            <a:extLst>
              <a:ext uri="{FF2B5EF4-FFF2-40B4-BE49-F238E27FC236}">
                <a16:creationId xmlns:a16="http://schemas.microsoft.com/office/drawing/2014/main" id="{D0E2AAC8-E1DC-1E44-F931-5BC8DB1DC1B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B1D4657-02E3-A7D4-9843-5470D069BAB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D454C6-A41F-4AC7-A557-D08B7B22EE91}" type="slidenum">
              <a:rPr lang="en-IN" smtClean="0"/>
              <a:pPr/>
              <a:t>‹#›</a:t>
            </a:fld>
            <a:endParaRPr lang="en-IN"/>
          </a:p>
        </p:txBody>
      </p:sp>
      <p:sp>
        <p:nvSpPr>
          <p:cNvPr id="7" name="Rectangle 6">
            <a:extLst>
              <a:ext uri="{FF2B5EF4-FFF2-40B4-BE49-F238E27FC236}">
                <a16:creationId xmlns:a16="http://schemas.microsoft.com/office/drawing/2014/main" id="{0054F1CF-7613-5665-4681-7DE68BD3CCC1}"/>
              </a:ext>
            </a:extLst>
          </p:cNvPr>
          <p:cNvSpPr/>
          <p:nvPr userDrawn="1"/>
        </p:nvSpPr>
        <p:spPr>
          <a:xfrm>
            <a:off x="344129" y="383458"/>
            <a:ext cx="11484078" cy="6125497"/>
          </a:xfrm>
          <a:prstGeom prst="rect">
            <a:avLst/>
          </a:prstGeom>
          <a:noFill/>
          <a:ln w="25400">
            <a:solidFill>
              <a:schemeClr val="tx1"/>
            </a:solidFill>
          </a:ln>
          <a:effectLst>
            <a:glow rad="101600">
              <a:schemeClr val="accent1">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3333566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D19CD8F-8F21-2F2A-E71D-0C9A55EF1C63}"/>
              </a:ext>
            </a:extLst>
          </p:cNvPr>
          <p:cNvSpPr txBox="1"/>
          <p:nvPr/>
        </p:nvSpPr>
        <p:spPr>
          <a:xfrm>
            <a:off x="2453326" y="103787"/>
            <a:ext cx="7501378" cy="2062103"/>
          </a:xfrm>
          <a:prstGeom prst="rect">
            <a:avLst/>
          </a:prstGeom>
          <a:noFill/>
        </p:spPr>
        <p:txBody>
          <a:bodyPr wrap="square">
            <a:spAutoFit/>
          </a:bodyPr>
          <a:lstStyle/>
          <a:p>
            <a:r>
              <a:rPr lang="en-IN" b="1" dirty="0">
                <a:solidFill>
                  <a:schemeClr val="accent1">
                    <a:lumMod val="50000"/>
                  </a:schemeClr>
                </a:solidFill>
                <a:latin typeface="Times New Roman" panose="02020603050405020304" pitchFamily="18" charset="0"/>
                <a:cs typeface="Times New Roman" panose="02020603050405020304" pitchFamily="18" charset="0"/>
              </a:rPr>
              <a:t>		</a:t>
            </a:r>
          </a:p>
          <a:p>
            <a:r>
              <a:rPr lang="en-IN" sz="1800" b="1" dirty="0">
                <a:solidFill>
                  <a:schemeClr val="accent1">
                    <a:lumMod val="50000"/>
                  </a:schemeClr>
                </a:solidFill>
                <a:latin typeface="Times New Roman" panose="02020603050405020304" pitchFamily="18" charset="0"/>
                <a:cs typeface="Times New Roman" panose="02020603050405020304" pitchFamily="18" charset="0"/>
              </a:rPr>
              <a:t>                             </a:t>
            </a:r>
          </a:p>
          <a:p>
            <a:r>
              <a:rPr lang="en-IN" b="1" dirty="0">
                <a:solidFill>
                  <a:schemeClr val="accent1">
                    <a:lumMod val="50000"/>
                  </a:schemeClr>
                </a:solidFill>
                <a:latin typeface="Times New Roman" panose="02020603050405020304" pitchFamily="18" charset="0"/>
                <a:cs typeface="Times New Roman" panose="02020603050405020304" pitchFamily="18" charset="0"/>
              </a:rPr>
              <a:t>                             </a:t>
            </a:r>
            <a:r>
              <a:rPr lang="en-IN" sz="1800" b="1" dirty="0">
                <a:solidFill>
                  <a:schemeClr val="accent1">
                    <a:lumMod val="50000"/>
                  </a:schemeClr>
                </a:solidFill>
                <a:latin typeface="Times New Roman" panose="02020603050405020304" pitchFamily="18" charset="0"/>
                <a:cs typeface="Times New Roman" panose="02020603050405020304" pitchFamily="18" charset="0"/>
              </a:rPr>
              <a:t>  CMR TECHNICAL CAMPUS</a:t>
            </a:r>
            <a:br>
              <a:rPr lang="en-IN" sz="1800" b="1" dirty="0">
                <a:solidFill>
                  <a:schemeClr val="accent1">
                    <a:lumMod val="50000"/>
                  </a:schemeClr>
                </a:solidFill>
                <a:latin typeface="Times New Roman" panose="02020603050405020304" pitchFamily="18" charset="0"/>
                <a:cs typeface="Times New Roman" panose="02020603050405020304" pitchFamily="18" charset="0"/>
              </a:rPr>
            </a:br>
            <a:r>
              <a:rPr lang="en-IN" sz="1800" b="1" dirty="0">
                <a:solidFill>
                  <a:schemeClr val="accent1">
                    <a:lumMod val="50000"/>
                  </a:schemeClr>
                </a:solidFill>
                <a:latin typeface="Times New Roman" panose="02020603050405020304" pitchFamily="18" charset="0"/>
                <a:cs typeface="Times New Roman" panose="02020603050405020304" pitchFamily="18" charset="0"/>
              </a:rPr>
              <a:t>                             	         UGC (Autonomous)</a:t>
            </a:r>
            <a:br>
              <a:rPr lang="en-IN" sz="1800" b="1" dirty="0">
                <a:solidFill>
                  <a:schemeClr val="accent1">
                    <a:lumMod val="50000"/>
                  </a:schemeClr>
                </a:solidFill>
                <a:latin typeface="Times New Roman" panose="02020603050405020304" pitchFamily="18" charset="0"/>
                <a:cs typeface="Times New Roman" panose="02020603050405020304" pitchFamily="18" charset="0"/>
              </a:rPr>
            </a:br>
            <a:r>
              <a:rPr lang="en-IN" sz="1800" b="1" dirty="0">
                <a:solidFill>
                  <a:schemeClr val="tx1"/>
                </a:solidFill>
                <a:latin typeface="Times New Roman" panose="02020603050405020304" pitchFamily="18" charset="0"/>
                <a:cs typeface="Times New Roman" panose="02020603050405020304" pitchFamily="18" charset="0"/>
              </a:rPr>
              <a:t>                         </a:t>
            </a:r>
            <a:r>
              <a:rPr lang="en-IN" sz="1800" dirty="0" err="1">
                <a:solidFill>
                  <a:schemeClr val="tx1"/>
                </a:solidFill>
                <a:latin typeface="Times New Roman" panose="02020603050405020304" pitchFamily="18" charset="0"/>
                <a:cs typeface="Times New Roman" panose="02020603050405020304" pitchFamily="18" charset="0"/>
              </a:rPr>
              <a:t>Kandlakoya</a:t>
            </a:r>
            <a:r>
              <a:rPr lang="en-IN" sz="1800" dirty="0">
                <a:solidFill>
                  <a:schemeClr val="tx1"/>
                </a:solidFill>
                <a:latin typeface="Times New Roman" panose="02020603050405020304" pitchFamily="18" charset="0"/>
                <a:cs typeface="Times New Roman" panose="02020603050405020304" pitchFamily="18" charset="0"/>
              </a:rPr>
              <a:t> , </a:t>
            </a:r>
            <a:r>
              <a:rPr lang="en-IN" sz="1800" dirty="0" err="1">
                <a:solidFill>
                  <a:schemeClr val="tx1"/>
                </a:solidFill>
                <a:latin typeface="Times New Roman" panose="02020603050405020304" pitchFamily="18" charset="0"/>
                <a:cs typeface="Times New Roman" panose="02020603050405020304" pitchFamily="18" charset="0"/>
              </a:rPr>
              <a:t>Medchal</a:t>
            </a:r>
            <a:r>
              <a:rPr lang="en-IN" sz="1800" dirty="0">
                <a:solidFill>
                  <a:schemeClr val="tx1"/>
                </a:solidFill>
                <a:latin typeface="Times New Roman" panose="02020603050405020304" pitchFamily="18" charset="0"/>
                <a:cs typeface="Times New Roman" panose="02020603050405020304" pitchFamily="18" charset="0"/>
              </a:rPr>
              <a:t> Road, Hyd-501 401</a:t>
            </a:r>
            <a:br>
              <a:rPr lang="en-IN" sz="1800" dirty="0">
                <a:solidFill>
                  <a:schemeClr val="tx1"/>
                </a:solidFill>
                <a:latin typeface="Times New Roman" panose="02020603050405020304" pitchFamily="18" charset="0"/>
                <a:cs typeface="Times New Roman" panose="02020603050405020304" pitchFamily="18" charset="0"/>
              </a:rPr>
            </a:br>
            <a:r>
              <a:rPr lang="en-IN" sz="1800" dirty="0">
                <a:solidFill>
                  <a:schemeClr val="tx1"/>
                </a:solidFill>
                <a:latin typeface="Times New Roman" panose="02020603050405020304" pitchFamily="18" charset="0"/>
                <a:cs typeface="Times New Roman" panose="02020603050405020304" pitchFamily="18" charset="0"/>
              </a:rPr>
              <a:t>                  </a:t>
            </a:r>
            <a:r>
              <a:rPr lang="en-IN" sz="1800" b="1" dirty="0">
                <a:solidFill>
                  <a:srgbClr val="FF0000"/>
                </a:solidFill>
                <a:latin typeface="Times New Roman" panose="02020603050405020304" pitchFamily="18" charset="0"/>
                <a:cs typeface="Times New Roman" panose="02020603050405020304" pitchFamily="18" charset="0"/>
              </a:rPr>
              <a:t>Department of Computer Science and Engineering</a:t>
            </a:r>
          </a:p>
          <a:p>
            <a:r>
              <a:rPr lang="en-IN" b="1" dirty="0">
                <a:solidFill>
                  <a:srgbClr val="FF0000"/>
                </a:solidFill>
                <a:latin typeface="Times New Roman" panose="02020603050405020304" pitchFamily="18" charset="0"/>
                <a:cs typeface="Times New Roman" panose="02020603050405020304" pitchFamily="18" charset="0"/>
              </a:rPr>
              <a:t>                                        </a:t>
            </a:r>
            <a:r>
              <a:rPr lang="en-IN" sz="2000" b="1" dirty="0">
                <a:solidFill>
                  <a:srgbClr val="00B050"/>
                </a:solidFill>
                <a:latin typeface="Times New Roman" panose="02020603050405020304" pitchFamily="18" charset="0"/>
                <a:cs typeface="Times New Roman" panose="02020603050405020304" pitchFamily="18" charset="0"/>
              </a:rPr>
              <a:t>Mini Project Review</a:t>
            </a:r>
            <a:endParaRPr lang="en-IN" dirty="0"/>
          </a:p>
        </p:txBody>
      </p:sp>
      <p:pic>
        <p:nvPicPr>
          <p:cNvPr id="5" name="Picture 4" descr="CMRGI Logo New2">
            <a:extLst>
              <a:ext uri="{FF2B5EF4-FFF2-40B4-BE49-F238E27FC236}">
                <a16:creationId xmlns:a16="http://schemas.microsoft.com/office/drawing/2014/main" id="{743FBD28-7AA8-7F67-03F4-9F282E4A6DB3}"/>
              </a:ext>
            </a:extLst>
          </p:cNvPr>
          <p:cNvPicPr/>
          <p:nvPr/>
        </p:nvPicPr>
        <p:blipFill>
          <a:blip r:embed="rId3" cstate="print"/>
          <a:srcRect/>
          <a:stretch>
            <a:fillRect/>
          </a:stretch>
        </p:blipFill>
        <p:spPr bwMode="auto">
          <a:xfrm>
            <a:off x="916551" y="595162"/>
            <a:ext cx="1428760" cy="1085554"/>
          </a:xfrm>
          <a:prstGeom prst="rect">
            <a:avLst/>
          </a:prstGeom>
          <a:noFill/>
          <a:ln w="9525">
            <a:noFill/>
            <a:miter lim="800000"/>
            <a:headEnd/>
            <a:tailEnd/>
          </a:ln>
        </p:spPr>
      </p:pic>
      <p:pic>
        <p:nvPicPr>
          <p:cNvPr id="6" name="Picture 5">
            <a:extLst>
              <a:ext uri="{FF2B5EF4-FFF2-40B4-BE49-F238E27FC236}">
                <a16:creationId xmlns:a16="http://schemas.microsoft.com/office/drawing/2014/main" id="{B0E328EE-4993-2C5E-B069-4FA2F223CA58}"/>
              </a:ext>
            </a:extLst>
          </p:cNvPr>
          <p:cNvPicPr/>
          <p:nvPr/>
        </p:nvPicPr>
        <p:blipFill>
          <a:blip r:embed="rId4"/>
          <a:srcRect/>
          <a:stretch>
            <a:fillRect/>
          </a:stretch>
        </p:blipFill>
        <p:spPr bwMode="auto">
          <a:xfrm>
            <a:off x="9782001" y="609170"/>
            <a:ext cx="1285852" cy="1071546"/>
          </a:xfrm>
          <a:prstGeom prst="rect">
            <a:avLst/>
          </a:prstGeom>
          <a:noFill/>
          <a:ln w="9525">
            <a:noFill/>
            <a:miter lim="800000"/>
            <a:headEnd/>
            <a:tailEnd/>
          </a:ln>
        </p:spPr>
      </p:pic>
      <p:sp>
        <p:nvSpPr>
          <p:cNvPr id="8" name="TextBox 7">
            <a:extLst>
              <a:ext uri="{FF2B5EF4-FFF2-40B4-BE49-F238E27FC236}">
                <a16:creationId xmlns:a16="http://schemas.microsoft.com/office/drawing/2014/main" id="{BE587325-E2D4-51ED-0775-86077E8BF176}"/>
              </a:ext>
            </a:extLst>
          </p:cNvPr>
          <p:cNvSpPr txBox="1"/>
          <p:nvPr/>
        </p:nvSpPr>
        <p:spPr>
          <a:xfrm>
            <a:off x="2345310" y="1680716"/>
            <a:ext cx="7382683" cy="1567737"/>
          </a:xfrm>
          <a:prstGeom prst="rect">
            <a:avLst/>
          </a:prstGeom>
          <a:noFill/>
        </p:spPr>
        <p:txBody>
          <a:bodyPr wrap="square">
            <a:spAutoFit/>
          </a:bodyPr>
          <a:lstStyle/>
          <a:p>
            <a:pPr marL="379095" marR="546735" algn="ctr">
              <a:spcBef>
                <a:spcPts val="160"/>
              </a:spcBef>
              <a:spcAft>
                <a:spcPts val="0"/>
              </a:spcAft>
            </a:pPr>
            <a:endParaRPr lang="en-US" sz="2000" b="1" dirty="0">
              <a:effectLst/>
              <a:latin typeface="Times New Roman" panose="02020603050405020304" pitchFamily="18" charset="0"/>
              <a:ea typeface="Times New Roman" panose="02020603050405020304" pitchFamily="18" charset="0"/>
            </a:endParaRPr>
          </a:p>
          <a:p>
            <a:pPr algn="ctr">
              <a:lnSpc>
                <a:spcPct val="115000"/>
              </a:lnSpc>
              <a:spcAft>
                <a:spcPts val="1000"/>
              </a:spcAft>
            </a:pPr>
            <a:endPar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ctr">
              <a:lnSpc>
                <a:spcPct val="115000"/>
              </a:lnSpc>
              <a:spcAft>
                <a:spcPts val="1000"/>
              </a:spcAft>
            </a:pPr>
            <a:r>
              <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rPr>
              <a:t>Robust and Secure Data Transmission Using Artificial Intelligence Techniques in Ad-Hoc Networks</a:t>
            </a:r>
            <a:endParaRPr lang="en-IN" sz="20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28AC8427-DE00-CFD0-1111-E1DCC3807350}"/>
              </a:ext>
            </a:extLst>
          </p:cNvPr>
          <p:cNvSpPr txBox="1"/>
          <p:nvPr/>
        </p:nvSpPr>
        <p:spPr>
          <a:xfrm>
            <a:off x="2943520" y="2118872"/>
            <a:ext cx="6094428" cy="1477328"/>
          </a:xfrm>
          <a:prstGeom prst="rect">
            <a:avLst/>
          </a:prstGeom>
          <a:noFill/>
        </p:spPr>
        <p:txBody>
          <a:bodyPr wrap="square">
            <a:spAutoFit/>
          </a:bodyPr>
          <a:lstStyle/>
          <a:p>
            <a:pPr algn="ctr"/>
            <a:endParaRPr lang="en-IN" dirty="0">
              <a:solidFill>
                <a:srgbClr val="FF0000"/>
              </a:solidFill>
              <a:latin typeface="Times New Roman" panose="02020603050405020304" pitchFamily="18" charset="0"/>
              <a:cs typeface="Times New Roman" panose="02020603050405020304" pitchFamily="18" charset="0"/>
            </a:endParaRPr>
          </a:p>
          <a:p>
            <a:pPr algn="ctr"/>
            <a:endParaRPr lang="en-IN" dirty="0">
              <a:solidFill>
                <a:srgbClr val="FF0000"/>
              </a:solidFill>
              <a:latin typeface="Times New Roman" panose="02020603050405020304" pitchFamily="18" charset="0"/>
              <a:cs typeface="Times New Roman" panose="02020603050405020304" pitchFamily="18" charset="0"/>
            </a:endParaRPr>
          </a:p>
          <a:p>
            <a:pPr algn="ctr"/>
            <a:endParaRPr lang="en-IN" dirty="0">
              <a:solidFill>
                <a:srgbClr val="FF0000"/>
              </a:solidFill>
              <a:latin typeface="Times New Roman" panose="02020603050405020304" pitchFamily="18" charset="0"/>
              <a:cs typeface="Times New Roman" panose="02020603050405020304" pitchFamily="18" charset="0"/>
            </a:endParaRPr>
          </a:p>
          <a:p>
            <a:pPr algn="ctr"/>
            <a:endParaRPr lang="en-IN" dirty="0">
              <a:solidFill>
                <a:srgbClr val="FF0000"/>
              </a:solidFill>
              <a:latin typeface="Times New Roman" panose="02020603050405020304" pitchFamily="18" charset="0"/>
              <a:cs typeface="Times New Roman" panose="02020603050405020304" pitchFamily="18" charset="0"/>
            </a:endParaRPr>
          </a:p>
          <a:p>
            <a:pPr algn="ctr"/>
            <a:r>
              <a:rPr lang="en-IN" dirty="0">
                <a:solidFill>
                  <a:srgbClr val="FF0000"/>
                </a:solidFill>
                <a:latin typeface="Times New Roman" panose="02020603050405020304" pitchFamily="18" charset="0"/>
                <a:cs typeface="Times New Roman" panose="02020603050405020304" pitchFamily="18" charset="0"/>
              </a:rPr>
              <a:t>BATCH NO-17</a:t>
            </a:r>
          </a:p>
        </p:txBody>
      </p:sp>
      <p:sp>
        <p:nvSpPr>
          <p:cNvPr id="12" name="TextBox 11">
            <a:extLst>
              <a:ext uri="{FF2B5EF4-FFF2-40B4-BE49-F238E27FC236}">
                <a16:creationId xmlns:a16="http://schemas.microsoft.com/office/drawing/2014/main" id="{EF906F65-DC03-932B-16FC-C3BE1620A596}"/>
              </a:ext>
            </a:extLst>
          </p:cNvPr>
          <p:cNvSpPr txBox="1"/>
          <p:nvPr/>
        </p:nvSpPr>
        <p:spPr>
          <a:xfrm>
            <a:off x="1124147" y="3167341"/>
            <a:ext cx="6094428" cy="2985433"/>
          </a:xfrm>
          <a:prstGeom prst="rect">
            <a:avLst/>
          </a:prstGeom>
          <a:noFill/>
        </p:spPr>
        <p:txBody>
          <a:bodyPr wrap="square">
            <a:spAutoFit/>
          </a:bodyPr>
          <a:lstStyle/>
          <a:p>
            <a:endParaRPr lang="en-US" sz="2000" dirty="0">
              <a:solidFill>
                <a:srgbClr val="FF0000"/>
              </a:solidFill>
              <a:latin typeface="Times New Roman" panose="02020603050405020304" pitchFamily="18" charset="0"/>
              <a:cs typeface="Times New Roman" panose="02020603050405020304" pitchFamily="18" charset="0"/>
            </a:endParaRPr>
          </a:p>
          <a:p>
            <a:endParaRPr lang="en-US" sz="2000" dirty="0">
              <a:solidFill>
                <a:srgbClr val="FF0000"/>
              </a:solidFill>
              <a:latin typeface="Times New Roman" panose="02020603050405020304" pitchFamily="18" charset="0"/>
              <a:cs typeface="Times New Roman" panose="02020603050405020304" pitchFamily="18" charset="0"/>
            </a:endParaRPr>
          </a:p>
          <a:p>
            <a:r>
              <a:rPr lang="en-US" sz="2000" dirty="0">
                <a:solidFill>
                  <a:srgbClr val="FF0000"/>
                </a:solidFill>
                <a:latin typeface="Times New Roman" panose="02020603050405020304" pitchFamily="18" charset="0"/>
                <a:cs typeface="Times New Roman" panose="02020603050405020304" pitchFamily="18" charset="0"/>
              </a:rPr>
              <a:t>Project Guide:</a:t>
            </a:r>
          </a:p>
          <a:p>
            <a:r>
              <a:rPr lang="en-US" sz="1800" dirty="0">
                <a:effectLst/>
                <a:latin typeface="Times New Roman" panose="02020603050405020304" pitchFamily="18" charset="0"/>
                <a:ea typeface="Times New Roman" panose="02020603050405020304" pitchFamily="18" charset="0"/>
              </a:rPr>
              <a:t>Dr. </a:t>
            </a:r>
            <a:r>
              <a:rPr lang="en-US" dirty="0">
                <a:latin typeface="Times New Roman" panose="02020603050405020304" pitchFamily="18" charset="0"/>
                <a:ea typeface="Times New Roman" panose="02020603050405020304" pitchFamily="18" charset="0"/>
              </a:rPr>
              <a:t>G. Madhukar</a:t>
            </a:r>
            <a:endParaRPr lang="en-IN" sz="1800" dirty="0">
              <a:effectLst/>
              <a:latin typeface="Times New Roman" panose="02020603050405020304" pitchFamily="18" charset="0"/>
              <a:ea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Associate Professor, CSE Department</a:t>
            </a:r>
          </a:p>
          <a:p>
            <a:endParaRPr lang="en-US" dirty="0">
              <a:latin typeface="Times New Roman" panose="02020603050405020304" pitchFamily="18" charset="0"/>
              <a:cs typeface="Times New Roman" panose="02020603050405020304" pitchFamily="18" charset="0"/>
            </a:endParaRPr>
          </a:p>
          <a:p>
            <a:r>
              <a:rPr lang="en-US" sz="2000" dirty="0">
                <a:solidFill>
                  <a:srgbClr val="FF0000"/>
                </a:solidFill>
                <a:latin typeface="Times New Roman" panose="02020603050405020304" pitchFamily="18" charset="0"/>
                <a:cs typeface="Times New Roman" panose="02020603050405020304" pitchFamily="18" charset="0"/>
              </a:rPr>
              <a:t>Project Coordinator:</a:t>
            </a:r>
          </a:p>
          <a:p>
            <a:r>
              <a:rPr lang="en-US" dirty="0">
                <a:latin typeface="Times New Roman" panose="02020603050405020304" pitchFamily="18" charset="0"/>
                <a:cs typeface="Times New Roman" panose="02020603050405020304" pitchFamily="18" charset="0"/>
              </a:rPr>
              <a:t>Dr . J . Narsimha Rao</a:t>
            </a:r>
          </a:p>
          <a:p>
            <a:r>
              <a:rPr lang="en-US" dirty="0">
                <a:latin typeface="Times New Roman" panose="02020603050405020304" pitchFamily="18" charset="0"/>
                <a:cs typeface="Times New Roman" panose="02020603050405020304" pitchFamily="18" charset="0"/>
              </a:rPr>
              <a:t>Associate Professor, CSE Department</a:t>
            </a:r>
            <a:endParaRPr lang="en-IN" dirty="0"/>
          </a:p>
          <a:p>
            <a:endParaRPr lang="en-IN" dirty="0"/>
          </a:p>
        </p:txBody>
      </p:sp>
      <p:sp>
        <p:nvSpPr>
          <p:cNvPr id="14" name="TextBox 13">
            <a:extLst>
              <a:ext uri="{FF2B5EF4-FFF2-40B4-BE49-F238E27FC236}">
                <a16:creationId xmlns:a16="http://schemas.microsoft.com/office/drawing/2014/main" id="{78F8B039-DE35-F567-86FC-F256EB143359}"/>
              </a:ext>
            </a:extLst>
          </p:cNvPr>
          <p:cNvSpPr txBox="1"/>
          <p:nvPr/>
        </p:nvSpPr>
        <p:spPr>
          <a:xfrm>
            <a:off x="7166011" y="2982675"/>
            <a:ext cx="6094428" cy="2154436"/>
          </a:xfrm>
          <a:prstGeom prst="rect">
            <a:avLst/>
          </a:prstGeom>
          <a:noFill/>
        </p:spPr>
        <p:txBody>
          <a:bodyPr wrap="square">
            <a:spAutoFit/>
          </a:bodyPr>
          <a:lstStyle/>
          <a:p>
            <a:endParaRPr lang="en-US" sz="2000" dirty="0">
              <a:solidFill>
                <a:srgbClr val="FF0000"/>
              </a:solidFill>
              <a:latin typeface="Times New Roman" panose="02020603050405020304" pitchFamily="18" charset="0"/>
              <a:cs typeface="Times New Roman" panose="02020603050405020304" pitchFamily="18" charset="0"/>
            </a:endParaRPr>
          </a:p>
          <a:p>
            <a:endParaRPr lang="en-US" sz="2000" dirty="0">
              <a:solidFill>
                <a:srgbClr val="FF0000"/>
              </a:solidFill>
              <a:latin typeface="Times New Roman" panose="02020603050405020304" pitchFamily="18" charset="0"/>
              <a:cs typeface="Times New Roman" panose="02020603050405020304" pitchFamily="18" charset="0"/>
            </a:endParaRPr>
          </a:p>
          <a:p>
            <a:endParaRPr lang="en-US" sz="2000" dirty="0">
              <a:solidFill>
                <a:srgbClr val="FF0000"/>
              </a:solidFill>
              <a:latin typeface="Times New Roman" panose="02020603050405020304" pitchFamily="18" charset="0"/>
              <a:cs typeface="Times New Roman" panose="02020603050405020304" pitchFamily="18" charset="0"/>
            </a:endParaRPr>
          </a:p>
          <a:p>
            <a:r>
              <a:rPr lang="en-US" sz="2000" dirty="0">
                <a:solidFill>
                  <a:srgbClr val="FF0000"/>
                </a:solidFill>
                <a:latin typeface="Times New Roman" panose="02020603050405020304" pitchFamily="18" charset="0"/>
                <a:cs typeface="Times New Roman" panose="02020603050405020304" pitchFamily="18" charset="0"/>
              </a:rPr>
              <a:t>Presented by:</a:t>
            </a:r>
          </a:p>
          <a:p>
            <a:r>
              <a:rPr lang="en-US" dirty="0">
                <a:latin typeface="Times New Roman" panose="02020603050405020304" pitchFamily="18" charset="0"/>
                <a:cs typeface="Times New Roman" panose="02020603050405020304" pitchFamily="18" charset="0"/>
              </a:rPr>
              <a:t>217R1A05K8  : A . Amulya</a:t>
            </a:r>
          </a:p>
          <a:p>
            <a:r>
              <a:rPr lang="en-US" dirty="0">
                <a:latin typeface="Times New Roman" panose="02020603050405020304" pitchFamily="18" charset="0"/>
                <a:cs typeface="Times New Roman" panose="02020603050405020304" pitchFamily="18" charset="0"/>
              </a:rPr>
              <a:t>217R1A05K7  : AJV . Swaroop</a:t>
            </a:r>
          </a:p>
          <a:p>
            <a:r>
              <a:rPr lang="en-US" dirty="0">
                <a:latin typeface="Times New Roman" panose="02020603050405020304" pitchFamily="18" charset="0"/>
                <a:cs typeface="Times New Roman" panose="02020603050405020304" pitchFamily="18" charset="0"/>
              </a:rPr>
              <a:t>217R1A05P5   : P . Arun Teja</a:t>
            </a:r>
            <a:endParaRPr lang="en-IN" dirty="0"/>
          </a:p>
        </p:txBody>
      </p:sp>
    </p:spTree>
    <p:extLst>
      <p:ext uri="{BB962C8B-B14F-4D97-AF65-F5344CB8AC3E}">
        <p14:creationId xmlns:p14="http://schemas.microsoft.com/office/powerpoint/2010/main" val="20031504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3729C9-0CB2-A595-5D67-8E6E82F8BDE7}"/>
              </a:ext>
            </a:extLst>
          </p:cNvPr>
          <p:cNvSpPr>
            <a:spLocks noGrp="1"/>
          </p:cNvSpPr>
          <p:nvPr>
            <p:ph type="title"/>
          </p:nvPr>
        </p:nvSpPr>
        <p:spPr>
          <a:xfrm>
            <a:off x="838200" y="539261"/>
            <a:ext cx="10515600" cy="1286363"/>
          </a:xfrm>
        </p:spPr>
        <p:txBody>
          <a:bodyPr>
            <a:normAutofit/>
          </a:bodyPr>
          <a:lstStyle/>
          <a:p>
            <a:r>
              <a:rPr lang="en-US" sz="2400" b="1" cap="none" dirty="0">
                <a:latin typeface="Times New Roman" panose="02020603050405020304" pitchFamily="18" charset="0"/>
                <a:cs typeface="Times New Roman" panose="02020603050405020304" pitchFamily="18" charset="0"/>
              </a:rPr>
              <a:t>MODULES</a:t>
            </a:r>
            <a:endParaRPr lang="en-IN" sz="2400" dirty="0"/>
          </a:p>
        </p:txBody>
      </p:sp>
      <p:sp>
        <p:nvSpPr>
          <p:cNvPr id="3" name="Content Placeholder 2">
            <a:extLst>
              <a:ext uri="{FF2B5EF4-FFF2-40B4-BE49-F238E27FC236}">
                <a16:creationId xmlns:a16="http://schemas.microsoft.com/office/drawing/2014/main" id="{801C1746-FEA2-FE5A-7A11-281E8BE6D629}"/>
              </a:ext>
            </a:extLst>
          </p:cNvPr>
          <p:cNvSpPr>
            <a:spLocks noGrp="1"/>
          </p:cNvSpPr>
          <p:nvPr>
            <p:ph idx="1"/>
          </p:nvPr>
        </p:nvSpPr>
        <p:spPr/>
        <p:txBody>
          <a:bodyPr>
            <a:normAutofit/>
          </a:bodyPr>
          <a:lstStyle/>
          <a:p>
            <a:r>
              <a:rPr lang="en-IN" sz="2000" dirty="0">
                <a:latin typeface="Times New Roman" panose="02020603050405020304" pitchFamily="18" charset="0"/>
                <a:cs typeface="Times New Roman" panose="02020603050405020304" pitchFamily="18" charset="0"/>
              </a:rPr>
              <a:t>Upload AODV Dataset</a:t>
            </a:r>
            <a:endParaRPr lang="en-IN" sz="2000" dirty="0"/>
          </a:p>
          <a:p>
            <a:pPr algn="just"/>
            <a:r>
              <a:rPr lang="en-IN" sz="2000" dirty="0"/>
              <a:t>Preprocess Dataset</a:t>
            </a:r>
          </a:p>
          <a:p>
            <a:pPr algn="just"/>
            <a:r>
              <a:rPr lang="en-IN" sz="2000" dirty="0">
                <a:latin typeface="Times New Roman" panose="02020603050405020304" pitchFamily="18" charset="0"/>
                <a:cs typeface="Times New Roman" panose="02020603050405020304" pitchFamily="18" charset="0"/>
              </a:rPr>
              <a:t>Run Propose ABC,SVM &amp; ANN Model</a:t>
            </a:r>
          </a:p>
          <a:p>
            <a:r>
              <a:rPr lang="en-IN" sz="2000" dirty="0">
                <a:latin typeface="Times New Roman" panose="02020603050405020304" pitchFamily="18" charset="0"/>
                <a:cs typeface="Times New Roman" panose="02020603050405020304" pitchFamily="18" charset="0"/>
              </a:rPr>
              <a:t>Run Random Forest Algorithm</a:t>
            </a:r>
          </a:p>
          <a:p>
            <a:r>
              <a:rPr lang="en-US" sz="2000" dirty="0"/>
              <a:t>Run Decision Tree Algorithm</a:t>
            </a:r>
          </a:p>
          <a:p>
            <a:r>
              <a:rPr lang="en-US" sz="2000" dirty="0" err="1">
                <a:latin typeface="Times New Roman" panose="02020603050405020304" pitchFamily="18" charset="0"/>
                <a:cs typeface="Times New Roman" panose="02020603050405020304" pitchFamily="18" charset="0"/>
              </a:rPr>
              <a:t>Comparision</a:t>
            </a:r>
            <a:r>
              <a:rPr lang="en-US" sz="2000" dirty="0">
                <a:latin typeface="Times New Roman" panose="02020603050405020304" pitchFamily="18" charset="0"/>
                <a:cs typeface="Times New Roman" panose="02020603050405020304" pitchFamily="18" charset="0"/>
              </a:rPr>
              <a:t> Graph</a:t>
            </a:r>
          </a:p>
          <a:p>
            <a:r>
              <a:rPr lang="en-US" sz="2000" dirty="0">
                <a:latin typeface="Times New Roman" panose="02020603050405020304" pitchFamily="18" charset="0"/>
                <a:cs typeface="Times New Roman" panose="02020603050405020304" pitchFamily="18" charset="0"/>
              </a:rPr>
              <a:t>Attack Detection from Test Data</a:t>
            </a:r>
          </a:p>
          <a:p>
            <a:endParaRPr lang="en-US" sz="2000" dirty="0">
              <a:latin typeface="Times New Roman" panose="02020603050405020304" pitchFamily="18" charset="0"/>
              <a:cs typeface="Times New Roman" panose="02020603050405020304" pitchFamily="18" charset="0"/>
            </a:endParaRPr>
          </a:p>
          <a:p>
            <a:endParaRPr lang="en-US" sz="2000" dirty="0"/>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711280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75E530B-B9D3-2CEF-8F83-F52977E7616C}"/>
              </a:ext>
            </a:extLst>
          </p:cNvPr>
          <p:cNvSpPr>
            <a:spLocks noGrp="1"/>
          </p:cNvSpPr>
          <p:nvPr>
            <p:ph idx="1"/>
          </p:nvPr>
        </p:nvSpPr>
        <p:spPr>
          <a:xfrm>
            <a:off x="838199" y="1039446"/>
            <a:ext cx="10509739" cy="5275386"/>
          </a:xfrm>
        </p:spPr>
        <p:txBody>
          <a:bodyPr>
            <a:normAutofit/>
          </a:bodyPr>
          <a:lstStyle/>
          <a:p>
            <a:pPr>
              <a:lnSpc>
                <a:spcPct val="100000"/>
              </a:lnSpc>
            </a:pPr>
            <a:r>
              <a:rPr lang="en-IN" sz="2400" dirty="0">
                <a:latin typeface="Times New Roman" panose="02020603050405020304" pitchFamily="18" charset="0"/>
                <a:cs typeface="Times New Roman" panose="02020603050405020304" pitchFamily="18" charset="0"/>
              </a:rPr>
              <a:t>Upload AODV Dataset</a:t>
            </a:r>
          </a:p>
          <a:p>
            <a:pPr marL="0" indent="0" algn="just">
              <a:lnSpc>
                <a:spcPct val="100000"/>
              </a:lnSpc>
              <a:buNone/>
            </a:pPr>
            <a:r>
              <a:rPr lang="en-IN" sz="2000" dirty="0"/>
              <a:t>when implementing AI for Robust and secure transmission datasets collected from AODV’s </a:t>
            </a:r>
            <a:r>
              <a:rPr lang="en-IN" sz="2000" dirty="0" err="1"/>
              <a:t>behavior</a:t>
            </a:r>
            <a:r>
              <a:rPr lang="en-IN" sz="2000" dirty="0"/>
              <a:t> under various conditions can help train AI models.</a:t>
            </a:r>
          </a:p>
          <a:p>
            <a:pPr algn="just">
              <a:lnSpc>
                <a:spcPct val="100000"/>
              </a:lnSpc>
            </a:pPr>
            <a:r>
              <a:rPr lang="en-IN" sz="2400" dirty="0"/>
              <a:t>Preprocess Dataset</a:t>
            </a:r>
          </a:p>
          <a:p>
            <a:pPr marL="0" indent="0" algn="just">
              <a:lnSpc>
                <a:spcPct val="100000"/>
              </a:lnSpc>
              <a:buNone/>
            </a:pPr>
            <a:r>
              <a:rPr lang="en-IN" sz="2000" dirty="0">
                <a:latin typeface="Times New Roman" panose="02020603050405020304" pitchFamily="18" charset="0"/>
                <a:cs typeface="Times New Roman" panose="02020603050405020304" pitchFamily="18" charset="0"/>
              </a:rPr>
              <a:t>The data preprocessing module prepares raw data for further analysis . It handles data cleaning , data normalisation , data encryption . It ensures that data is clean , secure. </a:t>
            </a:r>
            <a:endParaRPr lang="en-IN" sz="2800" dirty="0">
              <a:latin typeface="Times New Roman" panose="02020603050405020304" pitchFamily="18" charset="0"/>
              <a:cs typeface="Times New Roman" panose="02020603050405020304" pitchFamily="18" charset="0"/>
            </a:endParaRPr>
          </a:p>
          <a:p>
            <a:pPr algn="just">
              <a:lnSpc>
                <a:spcPct val="100000"/>
              </a:lnSpc>
            </a:pPr>
            <a:r>
              <a:rPr lang="en-IN" sz="2400" dirty="0">
                <a:latin typeface="Times New Roman" panose="02020603050405020304" pitchFamily="18" charset="0"/>
                <a:cs typeface="Times New Roman" panose="02020603050405020304" pitchFamily="18" charset="0"/>
              </a:rPr>
              <a:t>Run Propose ABC,SVM &amp; ANN Model</a:t>
            </a:r>
          </a:p>
          <a:p>
            <a:pPr marL="0" indent="0">
              <a:lnSpc>
                <a:spcPct val="100000"/>
              </a:lnSpc>
              <a:buNone/>
            </a:pPr>
            <a:r>
              <a:rPr lang="en-IN" sz="2000" dirty="0">
                <a:latin typeface="Times New Roman" panose="02020603050405020304" pitchFamily="18" charset="0"/>
                <a:cs typeface="Times New Roman" panose="02020603050405020304" pitchFamily="18" charset="0"/>
              </a:rPr>
              <a:t>By combining these AI techniques, the network can dynamically adjust to changing conditions, ensuring that data is transmitted securely and efficiently, even in the presence of attacks.</a:t>
            </a:r>
          </a:p>
          <a:p>
            <a:pPr>
              <a:lnSpc>
                <a:spcPct val="100000"/>
              </a:lnSpc>
            </a:pPr>
            <a:r>
              <a:rPr lang="en-IN" sz="2400" dirty="0">
                <a:latin typeface="Times New Roman" panose="02020603050405020304" pitchFamily="18" charset="0"/>
                <a:cs typeface="Times New Roman" panose="02020603050405020304" pitchFamily="18" charset="0"/>
              </a:rPr>
              <a:t>Run Random Forest Algorithm</a:t>
            </a:r>
          </a:p>
          <a:p>
            <a:pPr marL="0" indent="0">
              <a:lnSpc>
                <a:spcPct val="100000"/>
              </a:lnSpc>
              <a:buNone/>
            </a:pPr>
            <a:r>
              <a:rPr lang="en-IN" sz="2000" dirty="0">
                <a:latin typeface="Times New Roman" panose="02020603050405020304" pitchFamily="18" charset="0"/>
                <a:cs typeface="Times New Roman" panose="02020603050405020304" pitchFamily="18" charset="0"/>
              </a:rPr>
              <a:t>The Random Forest algorithm is a powerful </a:t>
            </a:r>
            <a:r>
              <a:rPr lang="en-IN" sz="2000" dirty="0" err="1">
                <a:latin typeface="Times New Roman" panose="02020603050405020304" pitchFamily="18" charset="0"/>
                <a:cs typeface="Times New Roman" panose="02020603050405020304" pitchFamily="18" charset="0"/>
              </a:rPr>
              <a:t>learnig</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method,can</a:t>
            </a:r>
            <a:r>
              <a:rPr lang="en-IN" sz="2000" dirty="0">
                <a:latin typeface="Times New Roman" panose="02020603050405020304" pitchFamily="18" charset="0"/>
                <a:cs typeface="Times New Roman" panose="02020603050405020304" pitchFamily="18" charset="0"/>
              </a:rPr>
              <a:t> be effectively applied to it . It works by building multiple decision trees and combining their outputs to make accurate predictions.</a:t>
            </a:r>
          </a:p>
          <a:p>
            <a:pPr marL="0" indent="0">
              <a:buNone/>
            </a:pPr>
            <a:endParaRPr lang="en-IN" sz="2000" dirty="0">
              <a:latin typeface="Times New Roman" panose="02020603050405020304" pitchFamily="18" charset="0"/>
              <a:cs typeface="Times New Roman" panose="02020603050405020304" pitchFamily="18" charset="0"/>
            </a:endParaRPr>
          </a:p>
          <a:p>
            <a:pPr marL="0" indent="0">
              <a:buNone/>
            </a:pPr>
            <a:endParaRPr lang="en-IN" sz="2000" dirty="0">
              <a:latin typeface="Times New Roman" panose="02020603050405020304" pitchFamily="18" charset="0"/>
              <a:cs typeface="Times New Roman" panose="02020603050405020304" pitchFamily="18" charset="0"/>
            </a:endParaRPr>
          </a:p>
          <a:p>
            <a:pPr marL="0" indent="0">
              <a:buNone/>
            </a:pPr>
            <a:endParaRPr lang="en-IN" sz="2000" dirty="0">
              <a:latin typeface="Times New Roman" panose="02020603050405020304" pitchFamily="18" charset="0"/>
              <a:cs typeface="Times New Roman" panose="02020603050405020304" pitchFamily="18" charset="0"/>
            </a:endParaRPr>
          </a:p>
          <a:p>
            <a:pPr marL="0" indent="0">
              <a:buNone/>
            </a:pPr>
            <a:endParaRPr lang="en-IN" sz="2000" dirty="0">
              <a:latin typeface="Times New Roman" panose="02020603050405020304" pitchFamily="18" charset="0"/>
              <a:cs typeface="Times New Roman" panose="02020603050405020304" pitchFamily="18" charset="0"/>
            </a:endParaRPr>
          </a:p>
          <a:p>
            <a:pPr algn="just"/>
            <a:endParaRPr lang="en-IN" dirty="0"/>
          </a:p>
        </p:txBody>
      </p:sp>
    </p:spTree>
    <p:extLst>
      <p:ext uri="{BB962C8B-B14F-4D97-AF65-F5344CB8AC3E}">
        <p14:creationId xmlns:p14="http://schemas.microsoft.com/office/powerpoint/2010/main" val="7852416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C7126CE-A11C-0AF4-4071-88D9E6F1BA05}"/>
              </a:ext>
            </a:extLst>
          </p:cNvPr>
          <p:cNvSpPr>
            <a:spLocks noGrp="1"/>
          </p:cNvSpPr>
          <p:nvPr>
            <p:ph idx="1"/>
          </p:nvPr>
        </p:nvSpPr>
        <p:spPr>
          <a:xfrm>
            <a:off x="838200" y="734646"/>
            <a:ext cx="10515600" cy="5442317"/>
          </a:xfrm>
        </p:spPr>
        <p:txBody>
          <a:bodyPr/>
          <a:lstStyle/>
          <a:p>
            <a:pPr>
              <a:lnSpc>
                <a:spcPct val="100000"/>
              </a:lnSpc>
            </a:pPr>
            <a:r>
              <a:rPr lang="en-US" sz="2400" dirty="0"/>
              <a:t>Run Decision Tree Algorithm</a:t>
            </a:r>
          </a:p>
          <a:p>
            <a:pPr marL="0" indent="0">
              <a:lnSpc>
                <a:spcPct val="100000"/>
              </a:lnSpc>
              <a:buNone/>
            </a:pPr>
            <a:r>
              <a:rPr lang="en-US" sz="2000" dirty="0"/>
              <a:t>A decision tree splits data into branches based on feature values, helping the network make real-time decisions about optimal and secure transmission routes.</a:t>
            </a:r>
          </a:p>
          <a:p>
            <a:pPr>
              <a:lnSpc>
                <a:spcPct val="100000"/>
              </a:lnSpc>
            </a:pPr>
            <a:r>
              <a:rPr lang="en-US" sz="2400" dirty="0" err="1">
                <a:latin typeface="Times New Roman" panose="02020603050405020304" pitchFamily="18" charset="0"/>
                <a:cs typeface="Times New Roman" panose="02020603050405020304" pitchFamily="18" charset="0"/>
              </a:rPr>
              <a:t>Comparision</a:t>
            </a:r>
            <a:r>
              <a:rPr lang="en-US" sz="2400" dirty="0">
                <a:latin typeface="Times New Roman" panose="02020603050405020304" pitchFamily="18" charset="0"/>
                <a:cs typeface="Times New Roman" panose="02020603050405020304" pitchFamily="18" charset="0"/>
              </a:rPr>
              <a:t> Graph</a:t>
            </a:r>
          </a:p>
          <a:p>
            <a:pPr marL="0" indent="0">
              <a:lnSpc>
                <a:spcPct val="100000"/>
              </a:lnSpc>
              <a:buNone/>
            </a:pPr>
            <a:r>
              <a:rPr lang="en-US" sz="2000" dirty="0">
                <a:latin typeface="Times New Roman" panose="02020603050405020304" pitchFamily="18" charset="0"/>
                <a:cs typeface="Times New Roman" panose="02020603050405020304" pitchFamily="18" charset="0"/>
              </a:rPr>
              <a:t>It is used to compare the performance of different AI algorithms applied to it. It helps to analyze the effectiveness of various models like ABC, SVM, ANN, Decision Tree, Random Forest based on key factors such as security, transmission reliability and energy efficiency.</a:t>
            </a:r>
          </a:p>
          <a:p>
            <a:pPr>
              <a:lnSpc>
                <a:spcPct val="100000"/>
              </a:lnSpc>
            </a:pPr>
            <a:r>
              <a:rPr lang="en-US" sz="2400" dirty="0">
                <a:latin typeface="Times New Roman" panose="02020603050405020304" pitchFamily="18" charset="0"/>
                <a:cs typeface="Times New Roman" panose="02020603050405020304" pitchFamily="18" charset="0"/>
              </a:rPr>
              <a:t>Attack Detection from Test Data</a:t>
            </a:r>
          </a:p>
          <a:p>
            <a:pPr marL="0" indent="0">
              <a:lnSpc>
                <a:spcPct val="100000"/>
              </a:lnSpc>
              <a:buNone/>
            </a:pPr>
            <a:r>
              <a:rPr lang="en-US" sz="2000" dirty="0">
                <a:latin typeface="Times New Roman" panose="02020603050405020304" pitchFamily="18" charset="0"/>
                <a:cs typeface="Times New Roman" panose="02020603050405020304" pitchFamily="18" charset="0"/>
              </a:rPr>
              <a:t>It is crucial for identifying malicious activity in ad-hoc networks to ensure secure data transmission. Using AI models like SVM, Decision Trees, or Random Forests, this module can classify network behavior as normal.</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498397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7E353-445A-4BCD-9A25-9A756C465D06}"/>
              </a:ext>
            </a:extLst>
          </p:cNvPr>
          <p:cNvSpPr>
            <a:spLocks noGrp="1"/>
          </p:cNvSpPr>
          <p:nvPr>
            <p:ph type="title"/>
          </p:nvPr>
        </p:nvSpPr>
        <p:spPr>
          <a:xfrm>
            <a:off x="617415" y="836245"/>
            <a:ext cx="10736385" cy="495597"/>
          </a:xfrm>
        </p:spPr>
        <p:txBody>
          <a:bodyPr>
            <a:normAutofit fontScale="90000"/>
          </a:bodyPr>
          <a:lstStyle/>
          <a:p>
            <a:r>
              <a:rPr lang="en-US" sz="3200" b="1" dirty="0">
                <a:latin typeface="Times New Roman" panose="02020603050405020304" pitchFamily="18" charset="0"/>
                <a:cs typeface="Times New Roman" panose="02020603050405020304" pitchFamily="18" charset="0"/>
              </a:rPr>
              <a:t> </a:t>
            </a:r>
            <a:r>
              <a:rPr lang="en-US" sz="2700" b="1" dirty="0">
                <a:latin typeface="Times New Roman" panose="02020603050405020304" pitchFamily="18" charset="0"/>
                <a:cs typeface="Times New Roman" panose="02020603050405020304" pitchFamily="18" charset="0"/>
              </a:rPr>
              <a:t>USE CASE DIAGRAM</a:t>
            </a:r>
            <a:br>
              <a:rPr lang="en-IN" sz="3200" dirty="0"/>
            </a:br>
            <a:r>
              <a:rPr lang="en-IN" sz="3200" dirty="0">
                <a:latin typeface="Times New Roman" panose="02020603050405020304" pitchFamily="18" charset="0"/>
                <a:cs typeface="Times New Roman" panose="02020603050405020304" pitchFamily="18" charset="0"/>
              </a:rPr>
              <a:t>  </a:t>
            </a:r>
          </a:p>
        </p:txBody>
      </p:sp>
      <p:pic>
        <p:nvPicPr>
          <p:cNvPr id="6" name="Content Placeholder 5">
            <a:extLst>
              <a:ext uri="{FF2B5EF4-FFF2-40B4-BE49-F238E27FC236}">
                <a16:creationId xmlns:a16="http://schemas.microsoft.com/office/drawing/2014/main" id="{5BF2DFAF-616D-91AB-1765-2EC24A0CA04C}"/>
              </a:ext>
            </a:extLst>
          </p:cNvPr>
          <p:cNvPicPr>
            <a:picLocks noGrp="1" noChangeAspect="1"/>
          </p:cNvPicPr>
          <p:nvPr>
            <p:ph idx="1"/>
          </p:nvPr>
        </p:nvPicPr>
        <p:blipFill>
          <a:blip r:embed="rId2"/>
          <a:stretch>
            <a:fillRect/>
          </a:stretch>
        </p:blipFill>
        <p:spPr>
          <a:xfrm>
            <a:off x="3050930" y="1253689"/>
            <a:ext cx="5869353" cy="4962352"/>
          </a:xfrm>
          <a:prstGeom prst="rect">
            <a:avLst/>
          </a:prstGeom>
        </p:spPr>
      </p:pic>
    </p:spTree>
    <p:extLst>
      <p:ext uri="{BB962C8B-B14F-4D97-AF65-F5344CB8AC3E}">
        <p14:creationId xmlns:p14="http://schemas.microsoft.com/office/powerpoint/2010/main" val="9198729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6E850-5F10-7862-90C3-1FB8BE267DB9}"/>
              </a:ext>
            </a:extLst>
          </p:cNvPr>
          <p:cNvSpPr>
            <a:spLocks noGrp="1"/>
          </p:cNvSpPr>
          <p:nvPr>
            <p:ph type="title"/>
          </p:nvPr>
        </p:nvSpPr>
        <p:spPr>
          <a:xfrm>
            <a:off x="916578" y="478337"/>
            <a:ext cx="10515600" cy="1325563"/>
          </a:xfrm>
        </p:spPr>
        <p:txBody>
          <a:bodyPr>
            <a:normAutofit/>
          </a:bodyPr>
          <a:lstStyle/>
          <a:p>
            <a:r>
              <a:rPr lang="en-US" sz="2400" b="1" dirty="0">
                <a:latin typeface="Times New Roman" panose="02020603050405020304" pitchFamily="18" charset="0"/>
                <a:cs typeface="Times New Roman" panose="02020603050405020304" pitchFamily="18" charset="0"/>
              </a:rPr>
              <a:t>CLASS DIAGRAM</a:t>
            </a:r>
            <a:endParaRPr lang="en-IN" sz="2400" dirty="0"/>
          </a:p>
        </p:txBody>
      </p:sp>
      <p:pic>
        <p:nvPicPr>
          <p:cNvPr id="6" name="Content Placeholder 5">
            <a:extLst>
              <a:ext uri="{FF2B5EF4-FFF2-40B4-BE49-F238E27FC236}">
                <a16:creationId xmlns:a16="http://schemas.microsoft.com/office/drawing/2014/main" id="{A2ECD38A-363F-CACD-1B9F-8FA7E617E94E}"/>
              </a:ext>
            </a:extLst>
          </p:cNvPr>
          <p:cNvPicPr>
            <a:picLocks noGrp="1" noChangeAspect="1"/>
          </p:cNvPicPr>
          <p:nvPr>
            <p:ph idx="1"/>
          </p:nvPr>
        </p:nvPicPr>
        <p:blipFill>
          <a:blip r:embed="rId2"/>
          <a:stretch>
            <a:fillRect/>
          </a:stretch>
        </p:blipFill>
        <p:spPr>
          <a:xfrm>
            <a:off x="3490912" y="2141415"/>
            <a:ext cx="5210175" cy="2974304"/>
          </a:xfrm>
          <a:prstGeom prst="rect">
            <a:avLst/>
          </a:prstGeom>
        </p:spPr>
      </p:pic>
    </p:spTree>
    <p:extLst>
      <p:ext uri="{BB962C8B-B14F-4D97-AF65-F5344CB8AC3E}">
        <p14:creationId xmlns:p14="http://schemas.microsoft.com/office/powerpoint/2010/main" val="41347095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78195F-2D2E-7397-2E69-FC55EE687D24}"/>
              </a:ext>
            </a:extLst>
          </p:cNvPr>
          <p:cNvSpPr>
            <a:spLocks noGrp="1"/>
          </p:cNvSpPr>
          <p:nvPr>
            <p:ph type="title"/>
          </p:nvPr>
        </p:nvSpPr>
        <p:spPr>
          <a:xfrm>
            <a:off x="768532" y="681036"/>
            <a:ext cx="10515600" cy="608501"/>
          </a:xfrm>
        </p:spPr>
        <p:txBody>
          <a:bodyPr>
            <a:normAutofit/>
          </a:bodyPr>
          <a:lstStyle/>
          <a:p>
            <a:r>
              <a:rPr lang="en-US" sz="2400" b="1" dirty="0">
                <a:latin typeface="Times New Roman" panose="02020603050405020304" pitchFamily="18" charset="0"/>
                <a:cs typeface="Times New Roman" panose="02020603050405020304" pitchFamily="18" charset="0"/>
              </a:rPr>
              <a:t>SEQUENCE DIAGRAM</a:t>
            </a:r>
            <a:endParaRPr lang="en-IN" sz="2400" dirty="0"/>
          </a:p>
        </p:txBody>
      </p:sp>
      <p:sp>
        <p:nvSpPr>
          <p:cNvPr id="7" name="AutoShape 4">
            <a:extLst>
              <a:ext uri="{FF2B5EF4-FFF2-40B4-BE49-F238E27FC236}">
                <a16:creationId xmlns:a16="http://schemas.microsoft.com/office/drawing/2014/main" id="{66287257-E396-0150-1D2C-5F73419D8FE3}"/>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6">
            <a:extLst>
              <a:ext uri="{FF2B5EF4-FFF2-40B4-BE49-F238E27FC236}">
                <a16:creationId xmlns:a16="http://schemas.microsoft.com/office/drawing/2014/main" id="{515D3040-0952-1725-10D8-069E3994F376}"/>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1" name="Picture 10">
            <a:extLst>
              <a:ext uri="{FF2B5EF4-FFF2-40B4-BE49-F238E27FC236}">
                <a16:creationId xmlns:a16="http://schemas.microsoft.com/office/drawing/2014/main" id="{0850F586-A5A1-74C5-6636-C8B437EB8D74}"/>
              </a:ext>
            </a:extLst>
          </p:cNvPr>
          <p:cNvPicPr>
            <a:picLocks noChangeAspect="1"/>
          </p:cNvPicPr>
          <p:nvPr/>
        </p:nvPicPr>
        <p:blipFill>
          <a:blip r:embed="rId2"/>
          <a:stretch>
            <a:fillRect/>
          </a:stretch>
        </p:blipFill>
        <p:spPr>
          <a:xfrm>
            <a:off x="3735753" y="1227015"/>
            <a:ext cx="4736123" cy="5126894"/>
          </a:xfrm>
          <a:prstGeom prst="rect">
            <a:avLst/>
          </a:prstGeom>
        </p:spPr>
      </p:pic>
    </p:spTree>
    <p:extLst>
      <p:ext uri="{BB962C8B-B14F-4D97-AF65-F5344CB8AC3E}">
        <p14:creationId xmlns:p14="http://schemas.microsoft.com/office/powerpoint/2010/main" val="40658709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358397-AACD-5494-29E3-541F50106EF3}"/>
              </a:ext>
            </a:extLst>
          </p:cNvPr>
          <p:cNvSpPr>
            <a:spLocks noGrp="1"/>
          </p:cNvSpPr>
          <p:nvPr>
            <p:ph type="title"/>
          </p:nvPr>
        </p:nvSpPr>
        <p:spPr>
          <a:xfrm>
            <a:off x="838200" y="540361"/>
            <a:ext cx="10515600" cy="741786"/>
          </a:xfrm>
        </p:spPr>
        <p:txBody>
          <a:bodyPr>
            <a:normAutofit/>
          </a:bodyPr>
          <a:lstStyle/>
          <a:p>
            <a:r>
              <a:rPr lang="en-US" sz="2400" b="1" dirty="0">
                <a:latin typeface="Times New Roman" panose="02020603050405020304" pitchFamily="18" charset="0"/>
                <a:cs typeface="Times New Roman" panose="02020603050405020304" pitchFamily="18" charset="0"/>
              </a:rPr>
              <a:t>ACTIVITY DIAGRAM</a:t>
            </a:r>
            <a:endParaRPr lang="en-IN" sz="2400" dirty="0"/>
          </a:p>
        </p:txBody>
      </p:sp>
      <p:pic>
        <p:nvPicPr>
          <p:cNvPr id="5" name="Content Placeholder 4">
            <a:extLst>
              <a:ext uri="{FF2B5EF4-FFF2-40B4-BE49-F238E27FC236}">
                <a16:creationId xmlns:a16="http://schemas.microsoft.com/office/drawing/2014/main" id="{B6182344-D53A-0132-0D8D-4E7D953A8AD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34339" y="1282147"/>
            <a:ext cx="3786554" cy="5035492"/>
          </a:xfrm>
        </p:spPr>
      </p:pic>
    </p:spTree>
    <p:extLst>
      <p:ext uri="{BB962C8B-B14F-4D97-AF65-F5344CB8AC3E}">
        <p14:creationId xmlns:p14="http://schemas.microsoft.com/office/powerpoint/2010/main" val="15096703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C6465-42B4-8087-E31F-3E2942456568}"/>
              </a:ext>
            </a:extLst>
          </p:cNvPr>
          <p:cNvSpPr>
            <a:spLocks noGrp="1"/>
          </p:cNvSpPr>
          <p:nvPr>
            <p:ph type="title"/>
          </p:nvPr>
        </p:nvSpPr>
        <p:spPr/>
        <p:txBody>
          <a:bodyPr>
            <a:normAutofit/>
          </a:bodyPr>
          <a:lstStyle/>
          <a:p>
            <a:r>
              <a:rPr lang="en-IN" sz="2400" b="1" dirty="0">
                <a:latin typeface="Times New Roman" panose="02020603050405020304" pitchFamily="18" charset="0"/>
                <a:cs typeface="Times New Roman" panose="02020603050405020304" pitchFamily="18" charset="0"/>
              </a:rPr>
              <a:t>Sample Code</a:t>
            </a:r>
          </a:p>
        </p:txBody>
      </p:sp>
      <p:sp>
        <p:nvSpPr>
          <p:cNvPr id="3" name="Content Placeholder 2">
            <a:extLst>
              <a:ext uri="{FF2B5EF4-FFF2-40B4-BE49-F238E27FC236}">
                <a16:creationId xmlns:a16="http://schemas.microsoft.com/office/drawing/2014/main" id="{BC11807B-4928-F1EE-3529-1AA29340E132}"/>
              </a:ext>
            </a:extLst>
          </p:cNvPr>
          <p:cNvSpPr>
            <a:spLocks noGrp="1"/>
          </p:cNvSpPr>
          <p:nvPr>
            <p:ph idx="1"/>
          </p:nvPr>
        </p:nvSpPr>
        <p:spPr>
          <a:xfrm>
            <a:off x="838200" y="1477108"/>
            <a:ext cx="10515600" cy="4699855"/>
          </a:xfrm>
        </p:spPr>
        <p:txBody>
          <a:bodyPr>
            <a:normAutofit fontScale="55000" lnSpcReduction="20000"/>
          </a:bodyPr>
          <a:lstStyle/>
          <a:p>
            <a:pPr marL="273050" indent="0" algn="just">
              <a:buNone/>
            </a:pPr>
            <a:r>
              <a:rPr lang="en-US" sz="3300" dirty="0">
                <a:effectLst/>
                <a:latin typeface="Times New Roman" panose="02020603050405020304" pitchFamily="18" charset="0"/>
                <a:ea typeface="Times New Roman" panose="02020603050405020304" pitchFamily="18" charset="0"/>
              </a:rPr>
              <a:t>from </a:t>
            </a:r>
            <a:r>
              <a:rPr lang="en-US" sz="3300" dirty="0" err="1">
                <a:effectLst/>
                <a:latin typeface="Times New Roman" panose="02020603050405020304" pitchFamily="18" charset="0"/>
                <a:ea typeface="Times New Roman" panose="02020603050405020304" pitchFamily="18" charset="0"/>
              </a:rPr>
              <a:t>tkinter</a:t>
            </a:r>
            <a:r>
              <a:rPr lang="en-US" sz="3300" dirty="0">
                <a:effectLst/>
                <a:latin typeface="Times New Roman" panose="02020603050405020304" pitchFamily="18" charset="0"/>
                <a:ea typeface="Times New Roman" panose="02020603050405020304" pitchFamily="18" charset="0"/>
              </a:rPr>
              <a:t> import *</a:t>
            </a:r>
            <a:endParaRPr lang="en-IN" sz="3300" dirty="0">
              <a:effectLst/>
              <a:latin typeface="Times New Roman" panose="02020603050405020304" pitchFamily="18" charset="0"/>
              <a:ea typeface="Times New Roman" panose="02020603050405020304" pitchFamily="18" charset="0"/>
            </a:endParaRPr>
          </a:p>
          <a:p>
            <a:pPr marL="273050" indent="0" algn="just">
              <a:buNone/>
            </a:pPr>
            <a:r>
              <a:rPr lang="en-US" sz="3300" dirty="0">
                <a:effectLst/>
                <a:latin typeface="Times New Roman" panose="02020603050405020304" pitchFamily="18" charset="0"/>
                <a:ea typeface="Times New Roman" panose="02020603050405020304" pitchFamily="18" charset="0"/>
              </a:rPr>
              <a:t>import </a:t>
            </a:r>
            <a:r>
              <a:rPr lang="en-US" sz="3300" dirty="0" err="1">
                <a:effectLst/>
                <a:latin typeface="Times New Roman" panose="02020603050405020304" pitchFamily="18" charset="0"/>
                <a:ea typeface="Times New Roman" panose="02020603050405020304" pitchFamily="18" charset="0"/>
              </a:rPr>
              <a:t>tkinter</a:t>
            </a:r>
            <a:endParaRPr lang="en-IN" sz="3300" dirty="0">
              <a:effectLst/>
              <a:latin typeface="Times New Roman" panose="02020603050405020304" pitchFamily="18" charset="0"/>
              <a:ea typeface="Times New Roman" panose="02020603050405020304" pitchFamily="18" charset="0"/>
            </a:endParaRPr>
          </a:p>
          <a:p>
            <a:pPr marL="273050" indent="0" algn="just">
              <a:buNone/>
            </a:pPr>
            <a:r>
              <a:rPr lang="en-US" sz="3300" dirty="0">
                <a:effectLst/>
                <a:latin typeface="Times New Roman" panose="02020603050405020304" pitchFamily="18" charset="0"/>
                <a:ea typeface="Times New Roman" panose="02020603050405020304" pitchFamily="18" charset="0"/>
              </a:rPr>
              <a:t>from </a:t>
            </a:r>
            <a:r>
              <a:rPr lang="en-US" sz="3300" dirty="0" err="1">
                <a:effectLst/>
                <a:latin typeface="Times New Roman" panose="02020603050405020304" pitchFamily="18" charset="0"/>
                <a:ea typeface="Times New Roman" panose="02020603050405020304" pitchFamily="18" charset="0"/>
              </a:rPr>
              <a:t>tkinter</a:t>
            </a:r>
            <a:r>
              <a:rPr lang="en-US" sz="3300" dirty="0">
                <a:effectLst/>
                <a:latin typeface="Times New Roman" panose="02020603050405020304" pitchFamily="18" charset="0"/>
                <a:ea typeface="Times New Roman" panose="02020603050405020304" pitchFamily="18" charset="0"/>
              </a:rPr>
              <a:t> import </a:t>
            </a:r>
            <a:r>
              <a:rPr lang="en-US" sz="3300" dirty="0" err="1">
                <a:effectLst/>
                <a:latin typeface="Times New Roman" panose="02020603050405020304" pitchFamily="18" charset="0"/>
                <a:ea typeface="Times New Roman" panose="02020603050405020304" pitchFamily="18" charset="0"/>
              </a:rPr>
              <a:t>filedialog</a:t>
            </a:r>
            <a:endParaRPr lang="en-IN" sz="3300" dirty="0">
              <a:effectLst/>
              <a:latin typeface="Times New Roman" panose="02020603050405020304" pitchFamily="18" charset="0"/>
              <a:ea typeface="Times New Roman" panose="02020603050405020304" pitchFamily="18" charset="0"/>
            </a:endParaRPr>
          </a:p>
          <a:p>
            <a:pPr marL="273050" indent="0" algn="just">
              <a:buNone/>
            </a:pPr>
            <a:r>
              <a:rPr lang="en-US" sz="3300" dirty="0">
                <a:effectLst/>
                <a:latin typeface="Times New Roman" panose="02020603050405020304" pitchFamily="18" charset="0"/>
                <a:ea typeface="Times New Roman" panose="02020603050405020304" pitchFamily="18" charset="0"/>
              </a:rPr>
              <a:t>from </a:t>
            </a:r>
            <a:r>
              <a:rPr lang="en-US" sz="3300" dirty="0" err="1">
                <a:effectLst/>
                <a:latin typeface="Times New Roman" panose="02020603050405020304" pitchFamily="18" charset="0"/>
                <a:ea typeface="Times New Roman" panose="02020603050405020304" pitchFamily="18" charset="0"/>
              </a:rPr>
              <a:t>tkinter.filedialog</a:t>
            </a:r>
            <a:r>
              <a:rPr lang="en-US" sz="3300" dirty="0">
                <a:effectLst/>
                <a:latin typeface="Times New Roman" panose="02020603050405020304" pitchFamily="18" charset="0"/>
                <a:ea typeface="Times New Roman" panose="02020603050405020304" pitchFamily="18" charset="0"/>
              </a:rPr>
              <a:t> import </a:t>
            </a:r>
            <a:r>
              <a:rPr lang="en-US" sz="3300" dirty="0" err="1">
                <a:effectLst/>
                <a:latin typeface="Times New Roman" panose="02020603050405020304" pitchFamily="18" charset="0"/>
                <a:ea typeface="Times New Roman" panose="02020603050405020304" pitchFamily="18" charset="0"/>
              </a:rPr>
              <a:t>askopenfilename</a:t>
            </a:r>
            <a:endParaRPr lang="en-IN" sz="3300" dirty="0">
              <a:effectLst/>
              <a:latin typeface="Times New Roman" panose="02020603050405020304" pitchFamily="18" charset="0"/>
              <a:ea typeface="Times New Roman" panose="02020603050405020304" pitchFamily="18" charset="0"/>
            </a:endParaRPr>
          </a:p>
          <a:p>
            <a:pPr marL="273050" indent="0" algn="just">
              <a:buNone/>
            </a:pPr>
            <a:r>
              <a:rPr lang="en-US" sz="3300" dirty="0">
                <a:effectLst/>
                <a:latin typeface="Times New Roman" panose="02020603050405020304" pitchFamily="18" charset="0"/>
                <a:ea typeface="Times New Roman" panose="02020603050405020304" pitchFamily="18" charset="0"/>
              </a:rPr>
              <a:t>import seaborn as </a:t>
            </a:r>
            <a:r>
              <a:rPr lang="en-US" sz="3300" dirty="0" err="1">
                <a:effectLst/>
                <a:latin typeface="Times New Roman" panose="02020603050405020304" pitchFamily="18" charset="0"/>
                <a:ea typeface="Times New Roman" panose="02020603050405020304" pitchFamily="18" charset="0"/>
              </a:rPr>
              <a:t>sns</a:t>
            </a:r>
            <a:endParaRPr lang="en-IN" sz="3300" dirty="0">
              <a:effectLst/>
              <a:latin typeface="Times New Roman" panose="02020603050405020304" pitchFamily="18" charset="0"/>
              <a:ea typeface="Times New Roman" panose="02020603050405020304" pitchFamily="18" charset="0"/>
            </a:endParaRPr>
          </a:p>
          <a:p>
            <a:pPr marL="273050" indent="0" algn="just">
              <a:buNone/>
            </a:pPr>
            <a:r>
              <a:rPr lang="en-US" sz="3300" dirty="0">
                <a:effectLst/>
                <a:latin typeface="Times New Roman" panose="02020603050405020304" pitchFamily="18" charset="0"/>
                <a:ea typeface="Times New Roman" panose="02020603050405020304" pitchFamily="18" charset="0"/>
              </a:rPr>
              <a:t>from </a:t>
            </a:r>
            <a:r>
              <a:rPr lang="en-US" sz="3300" dirty="0" err="1">
                <a:effectLst/>
                <a:latin typeface="Times New Roman" panose="02020603050405020304" pitchFamily="18" charset="0"/>
                <a:ea typeface="Times New Roman" panose="02020603050405020304" pitchFamily="18" charset="0"/>
              </a:rPr>
              <a:t>sklearn.metrics</a:t>
            </a:r>
            <a:r>
              <a:rPr lang="en-US" sz="3300" dirty="0">
                <a:effectLst/>
                <a:latin typeface="Times New Roman" panose="02020603050405020304" pitchFamily="18" charset="0"/>
                <a:ea typeface="Times New Roman" panose="02020603050405020304" pitchFamily="18" charset="0"/>
              </a:rPr>
              <a:t> import </a:t>
            </a:r>
            <a:r>
              <a:rPr lang="en-US" sz="3300" dirty="0" err="1">
                <a:effectLst/>
                <a:latin typeface="Times New Roman" panose="02020603050405020304" pitchFamily="18" charset="0"/>
                <a:ea typeface="Times New Roman" panose="02020603050405020304" pitchFamily="18" charset="0"/>
              </a:rPr>
              <a:t>accuracy_score</a:t>
            </a:r>
            <a:endParaRPr lang="en-IN" sz="3300" dirty="0">
              <a:effectLst/>
              <a:latin typeface="Times New Roman" panose="02020603050405020304" pitchFamily="18" charset="0"/>
              <a:ea typeface="Times New Roman" panose="02020603050405020304" pitchFamily="18" charset="0"/>
            </a:endParaRPr>
          </a:p>
          <a:p>
            <a:pPr marL="273050" indent="0" algn="just">
              <a:buNone/>
            </a:pPr>
            <a:r>
              <a:rPr lang="en-US" sz="3300" dirty="0">
                <a:effectLst/>
                <a:latin typeface="Times New Roman" panose="02020603050405020304" pitchFamily="18" charset="0"/>
                <a:ea typeface="Times New Roman" panose="02020603050405020304" pitchFamily="18" charset="0"/>
              </a:rPr>
              <a:t>from </a:t>
            </a:r>
            <a:r>
              <a:rPr lang="en-US" sz="3300" dirty="0" err="1">
                <a:effectLst/>
                <a:latin typeface="Times New Roman" panose="02020603050405020304" pitchFamily="18" charset="0"/>
                <a:ea typeface="Times New Roman" panose="02020603050405020304" pitchFamily="18" charset="0"/>
              </a:rPr>
              <a:t>sklearn.model_selection</a:t>
            </a:r>
            <a:r>
              <a:rPr lang="en-US" sz="3300" dirty="0">
                <a:effectLst/>
                <a:latin typeface="Times New Roman" panose="02020603050405020304" pitchFamily="18" charset="0"/>
                <a:ea typeface="Times New Roman" panose="02020603050405020304" pitchFamily="18" charset="0"/>
              </a:rPr>
              <a:t> import </a:t>
            </a:r>
            <a:r>
              <a:rPr lang="en-US" sz="3300" dirty="0" err="1">
                <a:effectLst/>
                <a:latin typeface="Times New Roman" panose="02020603050405020304" pitchFamily="18" charset="0"/>
                <a:ea typeface="Times New Roman" panose="02020603050405020304" pitchFamily="18" charset="0"/>
              </a:rPr>
              <a:t>train_test_split</a:t>
            </a:r>
            <a:endParaRPr lang="en-IN" sz="3300" dirty="0">
              <a:effectLst/>
              <a:latin typeface="Times New Roman" panose="02020603050405020304" pitchFamily="18" charset="0"/>
              <a:ea typeface="Times New Roman" panose="02020603050405020304" pitchFamily="18" charset="0"/>
            </a:endParaRPr>
          </a:p>
          <a:p>
            <a:pPr marL="273050" indent="0" algn="just">
              <a:buNone/>
            </a:pPr>
            <a:r>
              <a:rPr lang="en-US" sz="3300" dirty="0">
                <a:effectLst/>
                <a:latin typeface="Times New Roman" panose="02020603050405020304" pitchFamily="18" charset="0"/>
                <a:ea typeface="Times New Roman" panose="02020603050405020304" pitchFamily="18" charset="0"/>
              </a:rPr>
              <a:t>from </a:t>
            </a:r>
            <a:r>
              <a:rPr lang="en-US" sz="3300" dirty="0" err="1">
                <a:effectLst/>
                <a:latin typeface="Times New Roman" panose="02020603050405020304" pitchFamily="18" charset="0"/>
                <a:ea typeface="Times New Roman" panose="02020603050405020304" pitchFamily="18" charset="0"/>
              </a:rPr>
              <a:t>sklearn.metrics</a:t>
            </a:r>
            <a:r>
              <a:rPr lang="en-US" sz="3300" dirty="0">
                <a:effectLst/>
                <a:latin typeface="Times New Roman" panose="02020603050405020304" pitchFamily="18" charset="0"/>
                <a:ea typeface="Times New Roman" panose="02020603050405020304" pitchFamily="18" charset="0"/>
              </a:rPr>
              <a:t> import </a:t>
            </a:r>
            <a:r>
              <a:rPr lang="en-US" sz="3300" dirty="0" err="1">
                <a:effectLst/>
                <a:latin typeface="Times New Roman" panose="02020603050405020304" pitchFamily="18" charset="0"/>
                <a:ea typeface="Times New Roman" panose="02020603050405020304" pitchFamily="18" charset="0"/>
              </a:rPr>
              <a:t>precision_score</a:t>
            </a:r>
            <a:endParaRPr lang="en-IN" sz="3300" dirty="0">
              <a:effectLst/>
              <a:latin typeface="Times New Roman" panose="02020603050405020304" pitchFamily="18" charset="0"/>
              <a:ea typeface="Times New Roman" panose="02020603050405020304" pitchFamily="18" charset="0"/>
            </a:endParaRPr>
          </a:p>
          <a:p>
            <a:pPr marL="273050" indent="0" algn="just">
              <a:buNone/>
            </a:pPr>
            <a:r>
              <a:rPr lang="en-US" sz="3300" dirty="0">
                <a:effectLst/>
                <a:latin typeface="Times New Roman" panose="02020603050405020304" pitchFamily="18" charset="0"/>
                <a:ea typeface="Times New Roman" panose="02020603050405020304" pitchFamily="18" charset="0"/>
              </a:rPr>
              <a:t>from </a:t>
            </a:r>
            <a:r>
              <a:rPr lang="en-US" sz="3300" dirty="0" err="1">
                <a:effectLst/>
                <a:latin typeface="Times New Roman" panose="02020603050405020304" pitchFamily="18" charset="0"/>
                <a:ea typeface="Times New Roman" panose="02020603050405020304" pitchFamily="18" charset="0"/>
              </a:rPr>
              <a:t>sklearn.metrics</a:t>
            </a:r>
            <a:r>
              <a:rPr lang="en-US" sz="3300" dirty="0">
                <a:effectLst/>
                <a:latin typeface="Times New Roman" panose="02020603050405020304" pitchFamily="18" charset="0"/>
                <a:ea typeface="Times New Roman" panose="02020603050405020304" pitchFamily="18" charset="0"/>
              </a:rPr>
              <a:t> import </a:t>
            </a:r>
            <a:r>
              <a:rPr lang="en-US" sz="3300" dirty="0" err="1">
                <a:effectLst/>
                <a:latin typeface="Times New Roman" panose="02020603050405020304" pitchFamily="18" charset="0"/>
                <a:ea typeface="Times New Roman" panose="02020603050405020304" pitchFamily="18" charset="0"/>
              </a:rPr>
              <a:t>recall_score</a:t>
            </a:r>
            <a:endParaRPr lang="en-IN" sz="3300" dirty="0">
              <a:effectLst/>
              <a:latin typeface="Times New Roman" panose="02020603050405020304" pitchFamily="18" charset="0"/>
              <a:ea typeface="Times New Roman" panose="02020603050405020304" pitchFamily="18" charset="0"/>
            </a:endParaRPr>
          </a:p>
          <a:p>
            <a:pPr marL="273050" indent="0" algn="just">
              <a:buNone/>
            </a:pPr>
            <a:r>
              <a:rPr lang="en-US" sz="3300" dirty="0">
                <a:effectLst/>
                <a:latin typeface="Times New Roman" panose="02020603050405020304" pitchFamily="18" charset="0"/>
                <a:ea typeface="Times New Roman" panose="02020603050405020304" pitchFamily="18" charset="0"/>
              </a:rPr>
              <a:t>from </a:t>
            </a:r>
            <a:r>
              <a:rPr lang="en-US" sz="3300" dirty="0" err="1">
                <a:effectLst/>
                <a:latin typeface="Times New Roman" panose="02020603050405020304" pitchFamily="18" charset="0"/>
                <a:ea typeface="Times New Roman" panose="02020603050405020304" pitchFamily="18" charset="0"/>
              </a:rPr>
              <a:t>sklearn.metrics</a:t>
            </a:r>
            <a:r>
              <a:rPr lang="en-US" sz="3300" dirty="0">
                <a:effectLst/>
                <a:latin typeface="Times New Roman" panose="02020603050405020304" pitchFamily="18" charset="0"/>
                <a:ea typeface="Times New Roman" panose="02020603050405020304" pitchFamily="18" charset="0"/>
              </a:rPr>
              <a:t> import f1_score</a:t>
            </a:r>
            <a:endParaRPr lang="en-IN" sz="3300" dirty="0">
              <a:effectLst/>
              <a:latin typeface="Times New Roman" panose="02020603050405020304" pitchFamily="18" charset="0"/>
              <a:ea typeface="Times New Roman" panose="02020603050405020304" pitchFamily="18" charset="0"/>
            </a:endParaRPr>
          </a:p>
          <a:p>
            <a:pPr marL="273050" indent="0" algn="just">
              <a:buNone/>
            </a:pPr>
            <a:r>
              <a:rPr lang="en-US" sz="3300" dirty="0">
                <a:effectLst/>
                <a:latin typeface="Times New Roman" panose="02020603050405020304" pitchFamily="18" charset="0"/>
                <a:ea typeface="Times New Roman" panose="02020603050405020304" pitchFamily="18" charset="0"/>
              </a:rPr>
              <a:t>from </a:t>
            </a:r>
            <a:r>
              <a:rPr lang="en-US" sz="3300" dirty="0" err="1">
                <a:effectLst/>
                <a:latin typeface="Times New Roman" panose="02020603050405020304" pitchFamily="18" charset="0"/>
                <a:ea typeface="Times New Roman" panose="02020603050405020304" pitchFamily="18" charset="0"/>
              </a:rPr>
              <a:t>sklearn.metrics</a:t>
            </a:r>
            <a:r>
              <a:rPr lang="en-US" sz="3300" dirty="0">
                <a:effectLst/>
                <a:latin typeface="Times New Roman" panose="02020603050405020304" pitchFamily="18" charset="0"/>
                <a:ea typeface="Times New Roman" panose="02020603050405020304" pitchFamily="18" charset="0"/>
              </a:rPr>
              <a:t> import </a:t>
            </a:r>
            <a:r>
              <a:rPr lang="en-US" sz="3300" dirty="0" err="1">
                <a:effectLst/>
                <a:latin typeface="Times New Roman" panose="02020603050405020304" pitchFamily="18" charset="0"/>
                <a:ea typeface="Times New Roman" panose="02020603050405020304" pitchFamily="18" charset="0"/>
              </a:rPr>
              <a:t>confusion_matrix</a:t>
            </a:r>
            <a:endParaRPr lang="en-IN" sz="3300" dirty="0">
              <a:effectLst/>
              <a:latin typeface="Times New Roman" panose="02020603050405020304" pitchFamily="18" charset="0"/>
              <a:ea typeface="Times New Roman" panose="02020603050405020304" pitchFamily="18" charset="0"/>
            </a:endParaRPr>
          </a:p>
          <a:p>
            <a:pPr marL="273050" indent="0" algn="just">
              <a:buNone/>
            </a:pPr>
            <a:r>
              <a:rPr lang="en-US" sz="3300" dirty="0">
                <a:effectLst/>
                <a:latin typeface="Times New Roman" panose="02020603050405020304" pitchFamily="18" charset="0"/>
                <a:ea typeface="Times New Roman" panose="02020603050405020304" pitchFamily="18" charset="0"/>
              </a:rPr>
              <a:t>from </a:t>
            </a:r>
            <a:r>
              <a:rPr lang="en-US" sz="3300" dirty="0" err="1">
                <a:effectLst/>
                <a:latin typeface="Times New Roman" panose="02020603050405020304" pitchFamily="18" charset="0"/>
                <a:ea typeface="Times New Roman" panose="02020603050405020304" pitchFamily="18" charset="0"/>
              </a:rPr>
              <a:t>sklearn.ensemble</a:t>
            </a:r>
            <a:r>
              <a:rPr lang="en-US" sz="3300" dirty="0">
                <a:effectLst/>
                <a:latin typeface="Times New Roman" panose="02020603050405020304" pitchFamily="18" charset="0"/>
                <a:ea typeface="Times New Roman" panose="02020603050405020304" pitchFamily="18" charset="0"/>
              </a:rPr>
              <a:t> import </a:t>
            </a:r>
            <a:r>
              <a:rPr lang="en-US" sz="3300" dirty="0" err="1">
                <a:effectLst/>
                <a:latin typeface="Times New Roman" panose="02020603050405020304" pitchFamily="18" charset="0"/>
                <a:ea typeface="Times New Roman" panose="02020603050405020304" pitchFamily="18" charset="0"/>
              </a:rPr>
              <a:t>RandomForestClassifier</a:t>
            </a:r>
            <a:endParaRPr lang="en-IN" sz="3300" dirty="0">
              <a:effectLst/>
              <a:latin typeface="Times New Roman" panose="02020603050405020304" pitchFamily="18" charset="0"/>
              <a:ea typeface="Times New Roman" panose="02020603050405020304" pitchFamily="18" charset="0"/>
            </a:endParaRPr>
          </a:p>
          <a:p>
            <a:pPr marL="273050" indent="0" algn="just">
              <a:buNone/>
            </a:pPr>
            <a:r>
              <a:rPr lang="en-US" sz="3300" dirty="0">
                <a:effectLst/>
                <a:latin typeface="Times New Roman" panose="02020603050405020304" pitchFamily="18" charset="0"/>
                <a:ea typeface="Times New Roman" panose="02020603050405020304" pitchFamily="18" charset="0"/>
              </a:rPr>
              <a:t>from </a:t>
            </a:r>
            <a:r>
              <a:rPr lang="en-US" sz="3300" dirty="0" err="1">
                <a:effectLst/>
                <a:latin typeface="Times New Roman" panose="02020603050405020304" pitchFamily="18" charset="0"/>
                <a:ea typeface="Times New Roman" panose="02020603050405020304" pitchFamily="18" charset="0"/>
              </a:rPr>
              <a:t>sklearn.tree</a:t>
            </a:r>
            <a:r>
              <a:rPr lang="en-US" sz="3300" dirty="0">
                <a:effectLst/>
                <a:latin typeface="Times New Roman" panose="02020603050405020304" pitchFamily="18" charset="0"/>
                <a:ea typeface="Times New Roman" panose="02020603050405020304" pitchFamily="18" charset="0"/>
              </a:rPr>
              <a:t> import </a:t>
            </a:r>
            <a:r>
              <a:rPr lang="en-US" sz="3300" dirty="0" err="1">
                <a:effectLst/>
                <a:latin typeface="Times New Roman" panose="02020603050405020304" pitchFamily="18" charset="0"/>
                <a:ea typeface="Times New Roman" panose="02020603050405020304" pitchFamily="18" charset="0"/>
              </a:rPr>
              <a:t>DecisionTreeClassifier</a:t>
            </a:r>
            <a:endParaRPr lang="en-IN" sz="3300" dirty="0">
              <a:effectLst/>
              <a:latin typeface="Times New Roman" panose="02020603050405020304" pitchFamily="18" charset="0"/>
              <a:ea typeface="Times New Roman" panose="02020603050405020304" pitchFamily="18" charset="0"/>
            </a:endParaRPr>
          </a:p>
          <a:p>
            <a:pPr marL="273050" indent="0" algn="just">
              <a:buNone/>
            </a:pPr>
            <a:r>
              <a:rPr lang="en-US" sz="3300" dirty="0">
                <a:effectLst/>
                <a:latin typeface="Times New Roman" panose="02020603050405020304" pitchFamily="18" charset="0"/>
                <a:ea typeface="Times New Roman" panose="02020603050405020304" pitchFamily="18" charset="0"/>
              </a:rPr>
              <a:t>import </a:t>
            </a:r>
            <a:r>
              <a:rPr lang="en-US" sz="3300" dirty="0" err="1">
                <a:effectLst/>
                <a:latin typeface="Times New Roman" panose="02020603050405020304" pitchFamily="18" charset="0"/>
                <a:ea typeface="Times New Roman" panose="02020603050405020304" pitchFamily="18" charset="0"/>
              </a:rPr>
              <a:t>os</a:t>
            </a:r>
            <a:endParaRPr lang="en-IN" sz="33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11009282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F804A72-9E9E-177D-CD94-8E0D77B949B5}"/>
              </a:ext>
            </a:extLst>
          </p:cNvPr>
          <p:cNvSpPr>
            <a:spLocks noGrp="1"/>
          </p:cNvSpPr>
          <p:nvPr>
            <p:ph idx="1"/>
          </p:nvPr>
        </p:nvSpPr>
        <p:spPr>
          <a:xfrm>
            <a:off x="838200" y="844062"/>
            <a:ext cx="10515600" cy="5332901"/>
          </a:xfrm>
        </p:spPr>
        <p:txBody>
          <a:bodyPr>
            <a:normAutofit fontScale="77500" lnSpcReduction="20000"/>
          </a:bodyPr>
          <a:lstStyle/>
          <a:p>
            <a:pPr marL="273050" indent="0" algn="just">
              <a:buNone/>
            </a:pPr>
            <a:r>
              <a:rPr lang="en-US" sz="2600" dirty="0">
                <a:effectLst/>
                <a:latin typeface="Times New Roman" panose="02020603050405020304" pitchFamily="18" charset="0"/>
                <a:ea typeface="Times New Roman" panose="02020603050405020304" pitchFamily="18" charset="0"/>
              </a:rPr>
              <a:t>import pandas as pd</a:t>
            </a:r>
            <a:endParaRPr lang="en-IN" sz="2600" dirty="0">
              <a:effectLst/>
              <a:latin typeface="Times New Roman" panose="02020603050405020304" pitchFamily="18" charset="0"/>
              <a:ea typeface="Times New Roman" panose="02020603050405020304" pitchFamily="18" charset="0"/>
            </a:endParaRPr>
          </a:p>
          <a:p>
            <a:pPr marL="273050" indent="0" algn="just">
              <a:buNone/>
            </a:pPr>
            <a:r>
              <a:rPr lang="en-US" sz="2600" dirty="0">
                <a:effectLst/>
                <a:latin typeface="Times New Roman" panose="02020603050405020304" pitchFamily="18" charset="0"/>
                <a:ea typeface="Times New Roman" panose="02020603050405020304" pitchFamily="18" charset="0"/>
              </a:rPr>
              <a:t>import </a:t>
            </a:r>
            <a:r>
              <a:rPr lang="en-US" sz="2600" dirty="0" err="1">
                <a:effectLst/>
                <a:latin typeface="Times New Roman" panose="02020603050405020304" pitchFamily="18" charset="0"/>
                <a:ea typeface="Times New Roman" panose="02020603050405020304" pitchFamily="18" charset="0"/>
              </a:rPr>
              <a:t>numpy</a:t>
            </a:r>
            <a:r>
              <a:rPr lang="en-US" sz="2600" dirty="0">
                <a:effectLst/>
                <a:latin typeface="Times New Roman" panose="02020603050405020304" pitchFamily="18" charset="0"/>
                <a:ea typeface="Times New Roman" panose="02020603050405020304" pitchFamily="18" charset="0"/>
              </a:rPr>
              <a:t> as np</a:t>
            </a:r>
            <a:endParaRPr lang="en-IN" sz="2600" dirty="0">
              <a:effectLst/>
              <a:latin typeface="Times New Roman" panose="02020603050405020304" pitchFamily="18" charset="0"/>
              <a:ea typeface="Times New Roman" panose="02020603050405020304" pitchFamily="18" charset="0"/>
            </a:endParaRPr>
          </a:p>
          <a:p>
            <a:pPr marL="273050" indent="0" algn="just">
              <a:buNone/>
            </a:pPr>
            <a:r>
              <a:rPr lang="en-US" sz="2600" dirty="0">
                <a:effectLst/>
                <a:latin typeface="Times New Roman" panose="02020603050405020304" pitchFamily="18" charset="0"/>
                <a:ea typeface="Times New Roman" panose="02020603050405020304" pitchFamily="18" charset="0"/>
              </a:rPr>
              <a:t>from </a:t>
            </a:r>
            <a:r>
              <a:rPr lang="en-US" sz="2600" dirty="0" err="1">
                <a:effectLst/>
                <a:latin typeface="Times New Roman" panose="02020603050405020304" pitchFamily="18" charset="0"/>
                <a:ea typeface="Times New Roman" panose="02020603050405020304" pitchFamily="18" charset="0"/>
              </a:rPr>
              <a:t>sklearn.preprocessing</a:t>
            </a:r>
            <a:r>
              <a:rPr lang="en-US" sz="2600" dirty="0">
                <a:effectLst/>
                <a:latin typeface="Times New Roman" panose="02020603050405020304" pitchFamily="18" charset="0"/>
                <a:ea typeface="Times New Roman" panose="02020603050405020304" pitchFamily="18" charset="0"/>
              </a:rPr>
              <a:t> import </a:t>
            </a:r>
            <a:r>
              <a:rPr lang="en-US" sz="2600" dirty="0" err="1">
                <a:effectLst/>
                <a:latin typeface="Times New Roman" panose="02020603050405020304" pitchFamily="18" charset="0"/>
                <a:ea typeface="Times New Roman" panose="02020603050405020304" pitchFamily="18" charset="0"/>
              </a:rPr>
              <a:t>LabelEncoder</a:t>
            </a:r>
            <a:endParaRPr lang="en-IN" sz="2600" dirty="0">
              <a:effectLst/>
              <a:latin typeface="Times New Roman" panose="02020603050405020304" pitchFamily="18" charset="0"/>
              <a:ea typeface="Times New Roman" panose="02020603050405020304" pitchFamily="18" charset="0"/>
            </a:endParaRPr>
          </a:p>
          <a:p>
            <a:pPr marL="273050" indent="0" algn="just">
              <a:buNone/>
            </a:pPr>
            <a:r>
              <a:rPr lang="en-US" sz="2600" dirty="0">
                <a:effectLst/>
                <a:latin typeface="Times New Roman" panose="02020603050405020304" pitchFamily="18" charset="0"/>
                <a:ea typeface="Times New Roman" panose="02020603050405020304" pitchFamily="18" charset="0"/>
              </a:rPr>
              <a:t>from </a:t>
            </a:r>
            <a:r>
              <a:rPr lang="en-US" sz="2600" dirty="0" err="1">
                <a:effectLst/>
                <a:latin typeface="Times New Roman" panose="02020603050405020304" pitchFamily="18" charset="0"/>
                <a:ea typeface="Times New Roman" panose="02020603050405020304" pitchFamily="18" charset="0"/>
              </a:rPr>
              <a:t>sklearn.preprocessing</a:t>
            </a:r>
            <a:r>
              <a:rPr lang="en-US" sz="2600" dirty="0">
                <a:effectLst/>
                <a:latin typeface="Times New Roman" panose="02020603050405020304" pitchFamily="18" charset="0"/>
                <a:ea typeface="Times New Roman" panose="02020603050405020304" pitchFamily="18" charset="0"/>
              </a:rPr>
              <a:t> import </a:t>
            </a:r>
            <a:r>
              <a:rPr lang="en-US" sz="2600" dirty="0" err="1">
                <a:effectLst/>
                <a:latin typeface="Times New Roman" panose="02020603050405020304" pitchFamily="18" charset="0"/>
                <a:ea typeface="Times New Roman" panose="02020603050405020304" pitchFamily="18" charset="0"/>
              </a:rPr>
              <a:t>MinMaxScaler</a:t>
            </a:r>
            <a:endParaRPr lang="en-IN" sz="2600" dirty="0">
              <a:effectLst/>
              <a:latin typeface="Times New Roman" panose="02020603050405020304" pitchFamily="18" charset="0"/>
              <a:ea typeface="Times New Roman" panose="02020603050405020304" pitchFamily="18" charset="0"/>
            </a:endParaRPr>
          </a:p>
          <a:p>
            <a:pPr marL="273050" indent="0" algn="just">
              <a:buNone/>
            </a:pPr>
            <a:r>
              <a:rPr lang="en-US" sz="2600" dirty="0">
                <a:effectLst/>
                <a:latin typeface="Times New Roman" panose="02020603050405020304" pitchFamily="18" charset="0"/>
                <a:ea typeface="Times New Roman" panose="02020603050405020304" pitchFamily="18" charset="0"/>
              </a:rPr>
              <a:t>from </a:t>
            </a:r>
            <a:r>
              <a:rPr lang="en-US" sz="2600" dirty="0" err="1">
                <a:effectLst/>
                <a:latin typeface="Times New Roman" panose="02020603050405020304" pitchFamily="18" charset="0"/>
                <a:ea typeface="Times New Roman" panose="02020603050405020304" pitchFamily="18" charset="0"/>
              </a:rPr>
              <a:t>sklearn.model_selection</a:t>
            </a:r>
            <a:r>
              <a:rPr lang="en-US" sz="2600" dirty="0">
                <a:effectLst/>
                <a:latin typeface="Times New Roman" panose="02020603050405020304" pitchFamily="18" charset="0"/>
                <a:ea typeface="Times New Roman" panose="02020603050405020304" pitchFamily="18" charset="0"/>
              </a:rPr>
              <a:t> import </a:t>
            </a:r>
            <a:r>
              <a:rPr lang="en-US" sz="2600" dirty="0" err="1">
                <a:effectLst/>
                <a:latin typeface="Times New Roman" panose="02020603050405020304" pitchFamily="18" charset="0"/>
                <a:ea typeface="Times New Roman" panose="02020603050405020304" pitchFamily="18" charset="0"/>
              </a:rPr>
              <a:t>train_test_split</a:t>
            </a:r>
            <a:endParaRPr lang="en-IN" sz="2600" dirty="0">
              <a:effectLst/>
              <a:latin typeface="Times New Roman" panose="02020603050405020304" pitchFamily="18" charset="0"/>
              <a:ea typeface="Times New Roman" panose="02020603050405020304" pitchFamily="18" charset="0"/>
            </a:endParaRPr>
          </a:p>
          <a:p>
            <a:pPr marL="273050" indent="0" algn="just">
              <a:buNone/>
            </a:pPr>
            <a:r>
              <a:rPr lang="en-US" sz="2600" dirty="0">
                <a:effectLst/>
                <a:latin typeface="Times New Roman" panose="02020603050405020304" pitchFamily="18" charset="0"/>
                <a:ea typeface="Times New Roman" panose="02020603050405020304" pitchFamily="18" charset="0"/>
              </a:rPr>
              <a:t>import </a:t>
            </a:r>
            <a:r>
              <a:rPr lang="en-US" sz="2600" dirty="0" err="1">
                <a:effectLst/>
                <a:latin typeface="Times New Roman" panose="02020603050405020304" pitchFamily="18" charset="0"/>
                <a:ea typeface="Times New Roman" panose="02020603050405020304" pitchFamily="18" charset="0"/>
              </a:rPr>
              <a:t>matplotlib.pyplot</a:t>
            </a:r>
            <a:r>
              <a:rPr lang="en-US" sz="2600" dirty="0">
                <a:effectLst/>
                <a:latin typeface="Times New Roman" panose="02020603050405020304" pitchFamily="18" charset="0"/>
                <a:ea typeface="Times New Roman" panose="02020603050405020304" pitchFamily="18" charset="0"/>
              </a:rPr>
              <a:t> as </a:t>
            </a:r>
            <a:r>
              <a:rPr lang="en-US" sz="2600" dirty="0" err="1">
                <a:effectLst/>
                <a:latin typeface="Times New Roman" panose="02020603050405020304" pitchFamily="18" charset="0"/>
                <a:ea typeface="Times New Roman" panose="02020603050405020304" pitchFamily="18" charset="0"/>
              </a:rPr>
              <a:t>plt</a:t>
            </a:r>
            <a:endParaRPr lang="en-IN" sz="2600" dirty="0">
              <a:effectLst/>
              <a:latin typeface="Times New Roman" panose="02020603050405020304" pitchFamily="18" charset="0"/>
              <a:ea typeface="Times New Roman" panose="02020603050405020304" pitchFamily="18" charset="0"/>
            </a:endParaRPr>
          </a:p>
          <a:p>
            <a:pPr marL="273050" indent="0" algn="just">
              <a:buNone/>
            </a:pPr>
            <a:r>
              <a:rPr lang="en-US" sz="2600" dirty="0">
                <a:effectLst/>
                <a:latin typeface="Times New Roman" panose="02020603050405020304" pitchFamily="18" charset="0"/>
                <a:ea typeface="Times New Roman" panose="02020603050405020304" pitchFamily="18" charset="0"/>
              </a:rPr>
              <a:t>from ABC import ABC</a:t>
            </a:r>
            <a:endParaRPr lang="en-IN" sz="2600" dirty="0">
              <a:effectLst/>
              <a:latin typeface="Times New Roman" panose="02020603050405020304" pitchFamily="18" charset="0"/>
              <a:ea typeface="Times New Roman" panose="02020603050405020304" pitchFamily="18" charset="0"/>
            </a:endParaRPr>
          </a:p>
          <a:p>
            <a:pPr marL="273050" indent="0" algn="just">
              <a:buNone/>
            </a:pPr>
            <a:r>
              <a:rPr lang="en-US" sz="2600" dirty="0">
                <a:effectLst/>
                <a:latin typeface="Times New Roman" panose="02020603050405020304" pitchFamily="18" charset="0"/>
                <a:ea typeface="Times New Roman" panose="02020603050405020304" pitchFamily="18" charset="0"/>
              </a:rPr>
              <a:t>from </a:t>
            </a:r>
            <a:r>
              <a:rPr lang="en-US" sz="2600" dirty="0" err="1">
                <a:effectLst/>
                <a:latin typeface="Times New Roman" panose="02020603050405020304" pitchFamily="18" charset="0"/>
                <a:ea typeface="Times New Roman" panose="02020603050405020304" pitchFamily="18" charset="0"/>
              </a:rPr>
              <a:t>SwarmPackagePy</a:t>
            </a:r>
            <a:r>
              <a:rPr lang="en-US" sz="2600" dirty="0">
                <a:effectLst/>
                <a:latin typeface="Times New Roman" panose="02020603050405020304" pitchFamily="18" charset="0"/>
                <a:ea typeface="Times New Roman" panose="02020603050405020304" pitchFamily="18" charset="0"/>
              </a:rPr>
              <a:t> import </a:t>
            </a:r>
            <a:r>
              <a:rPr lang="en-US" sz="2600" dirty="0" err="1">
                <a:effectLst/>
                <a:latin typeface="Times New Roman" panose="02020603050405020304" pitchFamily="18" charset="0"/>
                <a:ea typeface="Times New Roman" panose="02020603050405020304" pitchFamily="18" charset="0"/>
              </a:rPr>
              <a:t>testFunctions</a:t>
            </a:r>
            <a:r>
              <a:rPr lang="en-US" sz="2600" dirty="0">
                <a:effectLst/>
                <a:latin typeface="Times New Roman" panose="02020603050405020304" pitchFamily="18" charset="0"/>
                <a:ea typeface="Times New Roman" panose="02020603050405020304" pitchFamily="18" charset="0"/>
              </a:rPr>
              <a:t> as </a:t>
            </a:r>
            <a:r>
              <a:rPr lang="en-US" sz="2600" dirty="0" err="1">
                <a:effectLst/>
                <a:latin typeface="Times New Roman" panose="02020603050405020304" pitchFamily="18" charset="0"/>
                <a:ea typeface="Times New Roman" panose="02020603050405020304" pitchFamily="18" charset="0"/>
              </a:rPr>
              <a:t>tf</a:t>
            </a:r>
            <a:endParaRPr lang="en-IN" sz="2600" dirty="0">
              <a:effectLst/>
              <a:latin typeface="Times New Roman" panose="02020603050405020304" pitchFamily="18" charset="0"/>
              <a:ea typeface="Times New Roman" panose="02020603050405020304" pitchFamily="18" charset="0"/>
            </a:endParaRPr>
          </a:p>
          <a:p>
            <a:pPr marL="273050" indent="0" algn="just">
              <a:buNone/>
            </a:pPr>
            <a:r>
              <a:rPr lang="en-US" sz="2600" dirty="0">
                <a:effectLst/>
                <a:latin typeface="Times New Roman" panose="02020603050405020304" pitchFamily="18" charset="0"/>
                <a:ea typeface="Times New Roman" panose="02020603050405020304" pitchFamily="18" charset="0"/>
              </a:rPr>
              <a:t>from </a:t>
            </a:r>
            <a:r>
              <a:rPr lang="en-US" sz="2600" dirty="0" err="1">
                <a:effectLst/>
                <a:latin typeface="Times New Roman" panose="02020603050405020304" pitchFamily="18" charset="0"/>
                <a:ea typeface="Times New Roman" panose="02020603050405020304" pitchFamily="18" charset="0"/>
              </a:rPr>
              <a:t>sklearn.svm</a:t>
            </a:r>
            <a:r>
              <a:rPr lang="en-US" sz="2600" dirty="0">
                <a:effectLst/>
                <a:latin typeface="Times New Roman" panose="02020603050405020304" pitchFamily="18" charset="0"/>
                <a:ea typeface="Times New Roman" panose="02020603050405020304" pitchFamily="18" charset="0"/>
              </a:rPr>
              <a:t> import SVC</a:t>
            </a:r>
            <a:endParaRPr lang="en-IN" sz="2600" dirty="0">
              <a:effectLst/>
              <a:latin typeface="Times New Roman" panose="02020603050405020304" pitchFamily="18" charset="0"/>
              <a:ea typeface="Times New Roman" panose="02020603050405020304" pitchFamily="18" charset="0"/>
            </a:endParaRPr>
          </a:p>
          <a:p>
            <a:pPr marL="273050" indent="0" algn="just">
              <a:buNone/>
            </a:pPr>
            <a:r>
              <a:rPr lang="en-US" sz="2600" dirty="0">
                <a:effectLst/>
                <a:latin typeface="Times New Roman" panose="02020603050405020304" pitchFamily="18" charset="0"/>
                <a:ea typeface="Times New Roman" panose="02020603050405020304" pitchFamily="18" charset="0"/>
              </a:rPr>
              <a:t>from </a:t>
            </a:r>
            <a:r>
              <a:rPr lang="en-US" sz="2600" dirty="0" err="1">
                <a:effectLst/>
                <a:latin typeface="Times New Roman" panose="02020603050405020304" pitchFamily="18" charset="0"/>
                <a:ea typeface="Times New Roman" panose="02020603050405020304" pitchFamily="18" charset="0"/>
              </a:rPr>
              <a:t>keras.models</a:t>
            </a:r>
            <a:r>
              <a:rPr lang="en-US" sz="2600" dirty="0">
                <a:effectLst/>
                <a:latin typeface="Times New Roman" panose="02020603050405020304" pitchFamily="18" charset="0"/>
                <a:ea typeface="Times New Roman" panose="02020603050405020304" pitchFamily="18" charset="0"/>
              </a:rPr>
              <a:t> import Sequential</a:t>
            </a:r>
            <a:endParaRPr lang="en-IN" sz="2600" dirty="0">
              <a:effectLst/>
              <a:latin typeface="Times New Roman" panose="02020603050405020304" pitchFamily="18" charset="0"/>
              <a:ea typeface="Times New Roman" panose="02020603050405020304" pitchFamily="18" charset="0"/>
            </a:endParaRPr>
          </a:p>
          <a:p>
            <a:pPr marL="273050" indent="0" algn="just">
              <a:buNone/>
            </a:pPr>
            <a:r>
              <a:rPr lang="en-US" sz="2600" dirty="0">
                <a:effectLst/>
                <a:latin typeface="Times New Roman" panose="02020603050405020304" pitchFamily="18" charset="0"/>
                <a:ea typeface="Times New Roman" panose="02020603050405020304" pitchFamily="18" charset="0"/>
              </a:rPr>
              <a:t>from </a:t>
            </a:r>
            <a:r>
              <a:rPr lang="en-US" sz="2600" dirty="0" err="1">
                <a:effectLst/>
                <a:latin typeface="Times New Roman" panose="02020603050405020304" pitchFamily="18" charset="0"/>
                <a:ea typeface="Times New Roman" panose="02020603050405020304" pitchFamily="18" charset="0"/>
              </a:rPr>
              <a:t>keras.layers.core</a:t>
            </a:r>
            <a:r>
              <a:rPr lang="en-US" sz="2600" dirty="0">
                <a:effectLst/>
                <a:latin typeface="Times New Roman" panose="02020603050405020304" pitchFamily="18" charset="0"/>
                <a:ea typeface="Times New Roman" panose="02020603050405020304" pitchFamily="18" charset="0"/>
              </a:rPr>
              <a:t> import </a:t>
            </a:r>
            <a:r>
              <a:rPr lang="en-US" sz="2600" dirty="0" err="1">
                <a:effectLst/>
                <a:latin typeface="Times New Roman" panose="02020603050405020304" pitchFamily="18" charset="0"/>
                <a:ea typeface="Times New Roman" panose="02020603050405020304" pitchFamily="18" charset="0"/>
              </a:rPr>
              <a:t>Dense,Activation,Dropout</a:t>
            </a:r>
            <a:r>
              <a:rPr lang="en-US" sz="2600" dirty="0">
                <a:effectLst/>
                <a:latin typeface="Times New Roman" panose="02020603050405020304" pitchFamily="18" charset="0"/>
                <a:ea typeface="Times New Roman" panose="02020603050405020304" pitchFamily="18" charset="0"/>
              </a:rPr>
              <a:t>, Flatten</a:t>
            </a:r>
            <a:endParaRPr lang="en-IN" sz="2600" dirty="0">
              <a:effectLst/>
              <a:latin typeface="Times New Roman" panose="02020603050405020304" pitchFamily="18" charset="0"/>
              <a:ea typeface="Times New Roman" panose="02020603050405020304" pitchFamily="18" charset="0"/>
            </a:endParaRPr>
          </a:p>
          <a:p>
            <a:pPr marL="273050" indent="0" algn="just">
              <a:buNone/>
            </a:pPr>
            <a:r>
              <a:rPr lang="en-US" sz="2600" dirty="0">
                <a:effectLst/>
                <a:latin typeface="Times New Roman" panose="02020603050405020304" pitchFamily="18" charset="0"/>
                <a:ea typeface="Times New Roman" panose="02020603050405020304" pitchFamily="18" charset="0"/>
              </a:rPr>
              <a:t>from </a:t>
            </a:r>
            <a:r>
              <a:rPr lang="en-US" sz="2600" dirty="0" err="1">
                <a:effectLst/>
                <a:latin typeface="Times New Roman" panose="02020603050405020304" pitchFamily="18" charset="0"/>
                <a:ea typeface="Times New Roman" panose="02020603050405020304" pitchFamily="18" charset="0"/>
              </a:rPr>
              <a:t>keras.utils.np_utils</a:t>
            </a:r>
            <a:r>
              <a:rPr lang="en-US" sz="2600" dirty="0">
                <a:effectLst/>
                <a:latin typeface="Times New Roman" panose="02020603050405020304" pitchFamily="18" charset="0"/>
                <a:ea typeface="Times New Roman" panose="02020603050405020304" pitchFamily="18" charset="0"/>
              </a:rPr>
              <a:t> import </a:t>
            </a:r>
            <a:r>
              <a:rPr lang="en-US" sz="2600" dirty="0" err="1">
                <a:effectLst/>
                <a:latin typeface="Times New Roman" panose="02020603050405020304" pitchFamily="18" charset="0"/>
                <a:ea typeface="Times New Roman" panose="02020603050405020304" pitchFamily="18" charset="0"/>
              </a:rPr>
              <a:t>to_categorical</a:t>
            </a:r>
            <a:endParaRPr lang="en-IN" sz="2600" dirty="0">
              <a:effectLst/>
              <a:latin typeface="Times New Roman" panose="02020603050405020304" pitchFamily="18" charset="0"/>
              <a:ea typeface="Times New Roman" panose="02020603050405020304" pitchFamily="18" charset="0"/>
            </a:endParaRPr>
          </a:p>
          <a:p>
            <a:pPr marL="273050" indent="0" algn="just">
              <a:buNone/>
            </a:pPr>
            <a:r>
              <a:rPr lang="en-US" sz="2600" dirty="0">
                <a:effectLst/>
                <a:latin typeface="Times New Roman" panose="02020603050405020304" pitchFamily="18" charset="0"/>
                <a:ea typeface="Times New Roman" panose="02020603050405020304" pitchFamily="18" charset="0"/>
              </a:rPr>
              <a:t>from </a:t>
            </a:r>
            <a:r>
              <a:rPr lang="en-US" sz="2600" dirty="0" err="1">
                <a:effectLst/>
                <a:latin typeface="Times New Roman" panose="02020603050405020304" pitchFamily="18" charset="0"/>
                <a:ea typeface="Times New Roman" panose="02020603050405020304" pitchFamily="18" charset="0"/>
              </a:rPr>
              <a:t>keras.callbacks</a:t>
            </a:r>
            <a:r>
              <a:rPr lang="en-US" sz="2600" dirty="0">
                <a:effectLst/>
                <a:latin typeface="Times New Roman" panose="02020603050405020304" pitchFamily="18" charset="0"/>
                <a:ea typeface="Times New Roman" panose="02020603050405020304" pitchFamily="18" charset="0"/>
              </a:rPr>
              <a:t> import </a:t>
            </a:r>
            <a:r>
              <a:rPr lang="en-US" sz="2600" dirty="0" err="1">
                <a:effectLst/>
                <a:latin typeface="Times New Roman" panose="02020603050405020304" pitchFamily="18" charset="0"/>
                <a:ea typeface="Times New Roman" panose="02020603050405020304" pitchFamily="18" charset="0"/>
              </a:rPr>
              <a:t>ModelCheckpoint</a:t>
            </a:r>
            <a:endParaRPr lang="en-IN" sz="2600" dirty="0">
              <a:effectLst/>
              <a:latin typeface="Times New Roman" panose="02020603050405020304" pitchFamily="18" charset="0"/>
              <a:ea typeface="Times New Roman" panose="02020603050405020304" pitchFamily="18" charset="0"/>
            </a:endParaRPr>
          </a:p>
          <a:p>
            <a:pPr marL="273050" indent="0" algn="just">
              <a:buNone/>
            </a:pPr>
            <a:r>
              <a:rPr lang="en-US" sz="2600" dirty="0">
                <a:effectLst/>
                <a:latin typeface="Times New Roman" panose="02020603050405020304" pitchFamily="18" charset="0"/>
                <a:ea typeface="Times New Roman" panose="02020603050405020304" pitchFamily="18" charset="0"/>
              </a:rPr>
              <a:t>import </a:t>
            </a:r>
            <a:r>
              <a:rPr lang="en-US" sz="2600" dirty="0" err="1">
                <a:effectLst/>
                <a:latin typeface="Times New Roman" panose="02020603050405020304" pitchFamily="18" charset="0"/>
                <a:ea typeface="Times New Roman" panose="02020603050405020304" pitchFamily="18" charset="0"/>
              </a:rPr>
              <a:t>os</a:t>
            </a:r>
            <a:endParaRPr lang="en-IN" sz="2600" dirty="0">
              <a:effectLst/>
              <a:latin typeface="Times New Roman" panose="02020603050405020304" pitchFamily="18" charset="0"/>
              <a:ea typeface="Times New Roman" panose="02020603050405020304" pitchFamily="18" charset="0"/>
            </a:endParaRPr>
          </a:p>
          <a:p>
            <a:pPr marL="273050" indent="0" algn="just">
              <a:buNone/>
            </a:pPr>
            <a:r>
              <a:rPr lang="en-US" sz="2600" dirty="0">
                <a:effectLst/>
                <a:latin typeface="Times New Roman" panose="02020603050405020304" pitchFamily="18" charset="0"/>
                <a:ea typeface="Times New Roman" panose="02020603050405020304" pitchFamily="18" charset="0"/>
              </a:rPr>
              <a:t>import pickle</a:t>
            </a:r>
            <a:endParaRPr lang="en-IN" sz="26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7564416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F5B9B11-3912-3C8C-ED94-FDCCACFF42A5}"/>
              </a:ext>
            </a:extLst>
          </p:cNvPr>
          <p:cNvSpPr>
            <a:spLocks noGrp="1"/>
          </p:cNvSpPr>
          <p:nvPr>
            <p:ph idx="1"/>
          </p:nvPr>
        </p:nvSpPr>
        <p:spPr>
          <a:xfrm>
            <a:off x="838200" y="742462"/>
            <a:ext cx="10515600" cy="5434501"/>
          </a:xfrm>
        </p:spPr>
        <p:txBody>
          <a:bodyPr>
            <a:normAutofit fontScale="62500" lnSpcReduction="20000"/>
          </a:bodyPr>
          <a:lstStyle/>
          <a:p>
            <a:pPr marL="273050" indent="0" algn="just">
              <a:buNone/>
            </a:pPr>
            <a:r>
              <a:rPr lang="en-US" sz="2800" dirty="0">
                <a:effectLst/>
                <a:latin typeface="Times New Roman" panose="02020603050405020304" pitchFamily="18" charset="0"/>
                <a:ea typeface="Times New Roman" panose="02020603050405020304" pitchFamily="18" charset="0"/>
              </a:rPr>
              <a:t>main = </a:t>
            </a:r>
            <a:r>
              <a:rPr lang="en-US" sz="2800" dirty="0" err="1">
                <a:effectLst/>
                <a:latin typeface="Times New Roman" panose="02020603050405020304" pitchFamily="18" charset="0"/>
                <a:ea typeface="Times New Roman" panose="02020603050405020304" pitchFamily="18" charset="0"/>
              </a:rPr>
              <a:t>tkinter.Tk</a:t>
            </a:r>
            <a:r>
              <a:rPr lang="en-US" sz="2800" dirty="0">
                <a:effectLst/>
                <a:latin typeface="Times New Roman" panose="02020603050405020304" pitchFamily="18" charset="0"/>
                <a:ea typeface="Times New Roman" panose="02020603050405020304" pitchFamily="18" charset="0"/>
              </a:rPr>
              <a:t>()</a:t>
            </a:r>
            <a:endParaRPr lang="en-IN" sz="2800" dirty="0">
              <a:effectLst/>
              <a:latin typeface="Times New Roman" panose="02020603050405020304" pitchFamily="18" charset="0"/>
              <a:ea typeface="Times New Roman" panose="02020603050405020304" pitchFamily="18" charset="0"/>
            </a:endParaRPr>
          </a:p>
          <a:p>
            <a:pPr marL="273050" indent="0" algn="just">
              <a:buNone/>
            </a:pPr>
            <a:r>
              <a:rPr lang="en-US" sz="2800" dirty="0" err="1">
                <a:effectLst/>
                <a:latin typeface="Times New Roman" panose="02020603050405020304" pitchFamily="18" charset="0"/>
                <a:ea typeface="Times New Roman" panose="02020603050405020304" pitchFamily="18" charset="0"/>
              </a:rPr>
              <a:t>main.title</a:t>
            </a:r>
            <a:r>
              <a:rPr lang="en-US" sz="2800" dirty="0">
                <a:effectLst/>
                <a:latin typeface="Times New Roman" panose="02020603050405020304" pitchFamily="18" charset="0"/>
                <a:ea typeface="Times New Roman" panose="02020603050405020304" pitchFamily="18" charset="0"/>
              </a:rPr>
              <a:t>("Robust and Secure Data Transmission Using Artificial Intelligence Techniques in Ad-Hoc Networks")</a:t>
            </a:r>
            <a:endParaRPr lang="en-IN" sz="2800" dirty="0">
              <a:effectLst/>
              <a:latin typeface="Times New Roman" panose="02020603050405020304" pitchFamily="18" charset="0"/>
              <a:ea typeface="Times New Roman" panose="02020603050405020304" pitchFamily="18" charset="0"/>
            </a:endParaRPr>
          </a:p>
          <a:p>
            <a:pPr marL="273050" indent="0" algn="just">
              <a:buNone/>
            </a:pPr>
            <a:r>
              <a:rPr lang="en-US" sz="2800" dirty="0" err="1">
                <a:effectLst/>
                <a:latin typeface="Times New Roman" panose="02020603050405020304" pitchFamily="18" charset="0"/>
                <a:ea typeface="Times New Roman" panose="02020603050405020304" pitchFamily="18" charset="0"/>
              </a:rPr>
              <a:t>main.geometry</a:t>
            </a:r>
            <a:r>
              <a:rPr lang="en-US" sz="2800" dirty="0">
                <a:effectLst/>
                <a:latin typeface="Times New Roman" panose="02020603050405020304" pitchFamily="18" charset="0"/>
                <a:ea typeface="Times New Roman" panose="02020603050405020304" pitchFamily="18" charset="0"/>
              </a:rPr>
              <a:t>("1200x1200")</a:t>
            </a:r>
            <a:endParaRPr lang="en-IN" sz="2800" dirty="0">
              <a:effectLst/>
              <a:latin typeface="Times New Roman" panose="02020603050405020304" pitchFamily="18" charset="0"/>
              <a:ea typeface="Times New Roman" panose="02020603050405020304" pitchFamily="18" charset="0"/>
            </a:endParaRPr>
          </a:p>
          <a:p>
            <a:pPr marL="273050" indent="0" algn="just">
              <a:buNone/>
            </a:pPr>
            <a:r>
              <a:rPr lang="en-US" sz="2800" dirty="0">
                <a:effectLst/>
                <a:latin typeface="Times New Roman" panose="02020603050405020304" pitchFamily="18" charset="0"/>
                <a:ea typeface="Times New Roman" panose="02020603050405020304" pitchFamily="18" charset="0"/>
              </a:rPr>
              <a:t>global filename</a:t>
            </a:r>
            <a:endParaRPr lang="en-IN" sz="2800" dirty="0">
              <a:effectLst/>
              <a:latin typeface="Times New Roman" panose="02020603050405020304" pitchFamily="18" charset="0"/>
              <a:ea typeface="Times New Roman" panose="02020603050405020304" pitchFamily="18" charset="0"/>
            </a:endParaRPr>
          </a:p>
          <a:p>
            <a:pPr marL="273050" indent="0" algn="just">
              <a:buNone/>
            </a:pPr>
            <a:r>
              <a:rPr lang="en-US" sz="2800" dirty="0">
                <a:effectLst/>
                <a:latin typeface="Times New Roman" panose="02020603050405020304" pitchFamily="18" charset="0"/>
                <a:ea typeface="Times New Roman" panose="02020603050405020304" pitchFamily="18" charset="0"/>
              </a:rPr>
              <a:t>global X, Y</a:t>
            </a:r>
            <a:endParaRPr lang="en-IN" sz="2800" dirty="0">
              <a:effectLst/>
              <a:latin typeface="Times New Roman" panose="02020603050405020304" pitchFamily="18" charset="0"/>
              <a:ea typeface="Times New Roman" panose="02020603050405020304" pitchFamily="18" charset="0"/>
            </a:endParaRPr>
          </a:p>
          <a:p>
            <a:pPr marL="273050" indent="0" algn="just">
              <a:buNone/>
            </a:pPr>
            <a:r>
              <a:rPr lang="en-US" sz="2800" dirty="0">
                <a:effectLst/>
                <a:latin typeface="Times New Roman" panose="02020603050405020304" pitchFamily="18" charset="0"/>
                <a:ea typeface="Times New Roman" panose="02020603050405020304" pitchFamily="18" charset="0"/>
              </a:rPr>
              <a:t>global </a:t>
            </a:r>
            <a:r>
              <a:rPr lang="en-US" sz="2800" dirty="0" err="1">
                <a:effectLst/>
                <a:latin typeface="Times New Roman" panose="02020603050405020304" pitchFamily="18" charset="0"/>
                <a:ea typeface="Times New Roman" panose="02020603050405020304" pitchFamily="18" charset="0"/>
              </a:rPr>
              <a:t>X_train</a:t>
            </a:r>
            <a:r>
              <a:rPr lang="en-US" sz="2800" dirty="0">
                <a:effectLst/>
                <a:latin typeface="Times New Roman" panose="02020603050405020304" pitchFamily="18" charset="0"/>
                <a:ea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rPr>
              <a:t>X_test</a:t>
            </a:r>
            <a:r>
              <a:rPr lang="en-US" sz="2800" dirty="0">
                <a:effectLst/>
                <a:latin typeface="Times New Roman" panose="02020603050405020304" pitchFamily="18" charset="0"/>
                <a:ea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rPr>
              <a:t>y_train</a:t>
            </a:r>
            <a:r>
              <a:rPr lang="en-US" sz="2800" dirty="0">
                <a:effectLst/>
                <a:latin typeface="Times New Roman" panose="02020603050405020304" pitchFamily="18" charset="0"/>
                <a:ea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rPr>
              <a:t>y_test</a:t>
            </a:r>
            <a:endParaRPr lang="en-IN" sz="2800" dirty="0">
              <a:effectLst/>
              <a:latin typeface="Times New Roman" panose="02020603050405020304" pitchFamily="18" charset="0"/>
              <a:ea typeface="Times New Roman" panose="02020603050405020304" pitchFamily="18" charset="0"/>
            </a:endParaRPr>
          </a:p>
          <a:p>
            <a:pPr marL="273050" indent="0" algn="just">
              <a:buNone/>
            </a:pPr>
            <a:r>
              <a:rPr lang="en-US" sz="2800" dirty="0">
                <a:effectLst/>
                <a:latin typeface="Times New Roman" panose="02020603050405020304" pitchFamily="18" charset="0"/>
                <a:ea typeface="Times New Roman" panose="02020603050405020304" pitchFamily="18" charset="0"/>
              </a:rPr>
              <a:t>global throughput</a:t>
            </a:r>
            <a:endParaRPr lang="en-IN" sz="2800" dirty="0">
              <a:effectLst/>
              <a:latin typeface="Times New Roman" panose="02020603050405020304" pitchFamily="18" charset="0"/>
              <a:ea typeface="Times New Roman" panose="02020603050405020304" pitchFamily="18" charset="0"/>
            </a:endParaRPr>
          </a:p>
          <a:p>
            <a:pPr marL="273050" indent="0" algn="just">
              <a:buNone/>
            </a:pPr>
            <a:r>
              <a:rPr lang="en-US" sz="2800" dirty="0">
                <a:effectLst/>
                <a:latin typeface="Times New Roman" panose="02020603050405020304" pitchFamily="18" charset="0"/>
                <a:ea typeface="Times New Roman" panose="02020603050405020304" pitchFamily="18" charset="0"/>
              </a:rPr>
              <a:t>global </a:t>
            </a:r>
            <a:r>
              <a:rPr lang="en-US" sz="2800" dirty="0" err="1">
                <a:effectLst/>
                <a:latin typeface="Times New Roman" panose="02020603050405020304" pitchFamily="18" charset="0"/>
                <a:ea typeface="Times New Roman" panose="02020603050405020304" pitchFamily="18" charset="0"/>
              </a:rPr>
              <a:t>pdr</a:t>
            </a:r>
            <a:endParaRPr lang="en-IN" sz="2800" dirty="0">
              <a:effectLst/>
              <a:latin typeface="Times New Roman" panose="02020603050405020304" pitchFamily="18" charset="0"/>
              <a:ea typeface="Times New Roman" panose="02020603050405020304" pitchFamily="18" charset="0"/>
            </a:endParaRPr>
          </a:p>
          <a:p>
            <a:pPr marL="273050" indent="0" algn="just">
              <a:buNone/>
            </a:pPr>
            <a:r>
              <a:rPr lang="en-US" sz="2800" dirty="0">
                <a:effectLst/>
                <a:latin typeface="Times New Roman" panose="02020603050405020304" pitchFamily="18" charset="0"/>
                <a:ea typeface="Times New Roman" panose="02020603050405020304" pitchFamily="18" charset="0"/>
              </a:rPr>
              <a:t>global delay</a:t>
            </a:r>
            <a:endParaRPr lang="en-IN" sz="2800" dirty="0">
              <a:effectLst/>
              <a:latin typeface="Times New Roman" panose="02020603050405020304" pitchFamily="18" charset="0"/>
              <a:ea typeface="Times New Roman" panose="02020603050405020304" pitchFamily="18" charset="0"/>
            </a:endParaRPr>
          </a:p>
          <a:p>
            <a:pPr marL="273050" indent="0" algn="just">
              <a:buNone/>
            </a:pPr>
            <a:r>
              <a:rPr lang="en-US" sz="2800" dirty="0">
                <a:effectLst/>
                <a:latin typeface="Times New Roman" panose="02020603050405020304" pitchFamily="18" charset="0"/>
                <a:ea typeface="Times New Roman" panose="02020603050405020304" pitchFamily="18" charset="0"/>
              </a:rPr>
              <a:t>global classifier, </a:t>
            </a:r>
            <a:r>
              <a:rPr lang="en-US" sz="2800" dirty="0" err="1">
                <a:effectLst/>
                <a:latin typeface="Times New Roman" panose="02020603050405020304" pitchFamily="18" charset="0"/>
                <a:ea typeface="Times New Roman" panose="02020603050405020304" pitchFamily="18" charset="0"/>
              </a:rPr>
              <a:t>class_labels</a:t>
            </a:r>
            <a:r>
              <a:rPr lang="en-US" sz="2800" dirty="0">
                <a:effectLst/>
                <a:latin typeface="Times New Roman" panose="02020603050405020304" pitchFamily="18" charset="0"/>
                <a:ea typeface="Times New Roman" panose="02020603050405020304" pitchFamily="18" charset="0"/>
              </a:rPr>
              <a:t>, dataset, </a:t>
            </a:r>
            <a:r>
              <a:rPr lang="en-US" sz="2800" dirty="0" err="1">
                <a:effectLst/>
                <a:latin typeface="Times New Roman" panose="02020603050405020304" pitchFamily="18" charset="0"/>
                <a:ea typeface="Times New Roman" panose="02020603050405020304" pitchFamily="18" charset="0"/>
              </a:rPr>
              <a:t>label_encoder</a:t>
            </a:r>
            <a:r>
              <a:rPr lang="en-US" sz="2800" dirty="0">
                <a:effectLst/>
                <a:latin typeface="Times New Roman" panose="02020603050405020304" pitchFamily="18" charset="0"/>
                <a:ea typeface="Times New Roman" panose="02020603050405020304" pitchFamily="18" charset="0"/>
              </a:rPr>
              <a:t>, scaler </a:t>
            </a:r>
            <a:endParaRPr lang="en-IN" sz="2800" dirty="0">
              <a:effectLst/>
              <a:latin typeface="Times New Roman" panose="02020603050405020304" pitchFamily="18" charset="0"/>
              <a:ea typeface="Times New Roman" panose="02020603050405020304" pitchFamily="18" charset="0"/>
            </a:endParaRPr>
          </a:p>
          <a:p>
            <a:pPr marL="273050" indent="0" algn="just">
              <a:buNone/>
            </a:pPr>
            <a:r>
              <a:rPr lang="en-US" sz="2800" dirty="0">
                <a:effectLst/>
                <a:latin typeface="Times New Roman" panose="02020603050405020304" pitchFamily="18" charset="0"/>
                <a:ea typeface="Times New Roman" panose="02020603050405020304" pitchFamily="18" charset="0"/>
              </a:rPr>
              <a:t>def </a:t>
            </a:r>
            <a:r>
              <a:rPr lang="en-US" sz="2800" dirty="0" err="1">
                <a:effectLst/>
                <a:latin typeface="Times New Roman" panose="02020603050405020304" pitchFamily="18" charset="0"/>
                <a:ea typeface="Times New Roman" panose="02020603050405020304" pitchFamily="18" charset="0"/>
              </a:rPr>
              <a:t>uploadDataset</a:t>
            </a:r>
            <a:r>
              <a:rPr lang="en-US" sz="2800" dirty="0">
                <a:effectLst/>
                <a:latin typeface="Times New Roman" panose="02020603050405020304" pitchFamily="18" charset="0"/>
                <a:ea typeface="Times New Roman" panose="02020603050405020304" pitchFamily="18" charset="0"/>
              </a:rPr>
              <a:t>():</a:t>
            </a:r>
            <a:endParaRPr lang="en-IN" sz="2800" dirty="0">
              <a:effectLst/>
              <a:latin typeface="Times New Roman" panose="02020603050405020304" pitchFamily="18" charset="0"/>
              <a:ea typeface="Times New Roman" panose="02020603050405020304" pitchFamily="18" charset="0"/>
            </a:endParaRPr>
          </a:p>
          <a:p>
            <a:pPr marL="273050" indent="0" algn="just">
              <a:buNone/>
            </a:pPr>
            <a:r>
              <a:rPr lang="en-US" sz="2800" dirty="0">
                <a:effectLst/>
                <a:latin typeface="Times New Roman" panose="02020603050405020304" pitchFamily="18" charset="0"/>
                <a:ea typeface="Times New Roman" panose="02020603050405020304" pitchFamily="18" charset="0"/>
              </a:rPr>
              <a:t>    global filename, </a:t>
            </a:r>
            <a:r>
              <a:rPr lang="en-US" sz="2800" dirty="0" err="1">
                <a:effectLst/>
                <a:latin typeface="Times New Roman" panose="02020603050405020304" pitchFamily="18" charset="0"/>
                <a:ea typeface="Times New Roman" panose="02020603050405020304" pitchFamily="18" charset="0"/>
              </a:rPr>
              <a:t>class_labels</a:t>
            </a:r>
            <a:r>
              <a:rPr lang="en-US" sz="2800" dirty="0">
                <a:effectLst/>
                <a:latin typeface="Times New Roman" panose="02020603050405020304" pitchFamily="18" charset="0"/>
                <a:ea typeface="Times New Roman" panose="02020603050405020304" pitchFamily="18" charset="0"/>
              </a:rPr>
              <a:t>, dataset</a:t>
            </a:r>
            <a:endParaRPr lang="en-IN" sz="2800" dirty="0">
              <a:effectLst/>
              <a:latin typeface="Times New Roman" panose="02020603050405020304" pitchFamily="18" charset="0"/>
              <a:ea typeface="Times New Roman" panose="02020603050405020304" pitchFamily="18" charset="0"/>
            </a:endParaRPr>
          </a:p>
          <a:p>
            <a:pPr marL="273050" indent="0" algn="just">
              <a:buNone/>
            </a:pPr>
            <a:r>
              <a:rPr lang="en-US" sz="2800" dirty="0">
                <a:effectLst/>
                <a:latin typeface="Times New Roman" panose="02020603050405020304" pitchFamily="18" charset="0"/>
                <a:ea typeface="Times New Roman" panose="02020603050405020304" pitchFamily="18" charset="0"/>
              </a:rPr>
              <a:t>    filename = </a:t>
            </a:r>
            <a:r>
              <a:rPr lang="en-US" sz="2800" dirty="0" err="1">
                <a:effectLst/>
                <a:latin typeface="Times New Roman" panose="02020603050405020304" pitchFamily="18" charset="0"/>
                <a:ea typeface="Times New Roman" panose="02020603050405020304" pitchFamily="18" charset="0"/>
              </a:rPr>
              <a:t>filedialog.askopenfilename</a:t>
            </a:r>
            <a:r>
              <a:rPr lang="en-US" sz="2800" dirty="0">
                <a:effectLst/>
                <a:latin typeface="Times New Roman" panose="02020603050405020304" pitchFamily="18" charset="0"/>
                <a:ea typeface="Times New Roman" panose="02020603050405020304" pitchFamily="18" charset="0"/>
              </a:rPr>
              <a:t>(</a:t>
            </a:r>
            <a:r>
              <a:rPr lang="en-US" sz="2800" dirty="0" err="1">
                <a:effectLst/>
                <a:latin typeface="Times New Roman" panose="02020603050405020304" pitchFamily="18" charset="0"/>
                <a:ea typeface="Times New Roman" panose="02020603050405020304" pitchFamily="18" charset="0"/>
              </a:rPr>
              <a:t>initialdir</a:t>
            </a:r>
            <a:r>
              <a:rPr lang="en-US" sz="2800" dirty="0">
                <a:effectLst/>
                <a:latin typeface="Times New Roman" panose="02020603050405020304" pitchFamily="18" charset="0"/>
                <a:ea typeface="Times New Roman" panose="02020603050405020304" pitchFamily="18" charset="0"/>
              </a:rPr>
              <a:t>="</a:t>
            </a:r>
            <a:r>
              <a:rPr lang="en-US" sz="2800" dirty="0" err="1">
                <a:effectLst/>
                <a:latin typeface="Times New Roman" panose="02020603050405020304" pitchFamily="18" charset="0"/>
                <a:ea typeface="Times New Roman" panose="02020603050405020304" pitchFamily="18" charset="0"/>
              </a:rPr>
              <a:t>AODVDataset</a:t>
            </a:r>
            <a:r>
              <a:rPr lang="en-US" sz="2800" dirty="0">
                <a:effectLst/>
                <a:latin typeface="Times New Roman" panose="02020603050405020304" pitchFamily="18" charset="0"/>
                <a:ea typeface="Times New Roman" panose="02020603050405020304" pitchFamily="18" charset="0"/>
              </a:rPr>
              <a:t>")</a:t>
            </a:r>
            <a:endParaRPr lang="en-IN" sz="2800" dirty="0">
              <a:effectLst/>
              <a:latin typeface="Times New Roman" panose="02020603050405020304" pitchFamily="18" charset="0"/>
              <a:ea typeface="Times New Roman" panose="02020603050405020304" pitchFamily="18" charset="0"/>
            </a:endParaRPr>
          </a:p>
          <a:p>
            <a:pPr marL="273050" indent="0" algn="just">
              <a:buNone/>
            </a:pPr>
            <a:r>
              <a:rPr lang="en-US" sz="2800" dirty="0">
                <a:effectLst/>
                <a:latin typeface="Times New Roman" panose="02020603050405020304" pitchFamily="18" charset="0"/>
                <a:ea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rPr>
              <a:t>pathlabel.config</a:t>
            </a:r>
            <a:r>
              <a:rPr lang="en-US" sz="2800" dirty="0">
                <a:effectLst/>
                <a:latin typeface="Times New Roman" panose="02020603050405020304" pitchFamily="18" charset="0"/>
                <a:ea typeface="Times New Roman" panose="02020603050405020304" pitchFamily="18" charset="0"/>
              </a:rPr>
              <a:t>(text=filename)</a:t>
            </a:r>
            <a:endParaRPr lang="en-IN" sz="2800" dirty="0">
              <a:effectLst/>
              <a:latin typeface="Times New Roman" panose="02020603050405020304" pitchFamily="18" charset="0"/>
              <a:ea typeface="Times New Roman" panose="02020603050405020304" pitchFamily="18" charset="0"/>
            </a:endParaRPr>
          </a:p>
          <a:p>
            <a:pPr marL="273050" indent="0" algn="just">
              <a:buNone/>
            </a:pPr>
            <a:r>
              <a:rPr lang="en-US" sz="2800" dirty="0">
                <a:effectLst/>
                <a:latin typeface="Times New Roman" panose="02020603050405020304" pitchFamily="18" charset="0"/>
                <a:ea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rPr>
              <a:t>text.delete</a:t>
            </a:r>
            <a:r>
              <a:rPr lang="en-US" sz="2800" dirty="0">
                <a:effectLst/>
                <a:latin typeface="Times New Roman" panose="02020603050405020304" pitchFamily="18" charset="0"/>
                <a:ea typeface="Times New Roman" panose="02020603050405020304" pitchFamily="18" charset="0"/>
              </a:rPr>
              <a:t>('1.0', END)</a:t>
            </a:r>
            <a:endParaRPr lang="en-IN" sz="2800" dirty="0">
              <a:effectLst/>
              <a:latin typeface="Times New Roman" panose="02020603050405020304" pitchFamily="18" charset="0"/>
              <a:ea typeface="Times New Roman" panose="02020603050405020304" pitchFamily="18" charset="0"/>
            </a:endParaRPr>
          </a:p>
          <a:p>
            <a:pPr marL="273050" indent="0" algn="just">
              <a:buNone/>
            </a:pPr>
            <a:r>
              <a:rPr lang="en-US" sz="2800" dirty="0">
                <a:effectLst/>
                <a:latin typeface="Times New Roman" panose="02020603050405020304" pitchFamily="18" charset="0"/>
                <a:ea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rPr>
              <a:t>text.insert</a:t>
            </a:r>
            <a:r>
              <a:rPr lang="en-US" sz="2800" dirty="0">
                <a:effectLst/>
                <a:latin typeface="Times New Roman" panose="02020603050405020304" pitchFamily="18" charset="0"/>
                <a:ea typeface="Times New Roman" panose="02020603050405020304" pitchFamily="18" charset="0"/>
              </a:rPr>
              <a:t>(</a:t>
            </a:r>
            <a:r>
              <a:rPr lang="en-US" sz="2800" dirty="0" err="1">
                <a:effectLst/>
                <a:latin typeface="Times New Roman" panose="02020603050405020304" pitchFamily="18" charset="0"/>
                <a:ea typeface="Times New Roman" panose="02020603050405020304" pitchFamily="18" charset="0"/>
              </a:rPr>
              <a:t>END,filename</a:t>
            </a:r>
            <a:r>
              <a:rPr lang="en-US" sz="2800" dirty="0">
                <a:effectLst/>
                <a:latin typeface="Times New Roman" panose="02020603050405020304" pitchFamily="18" charset="0"/>
                <a:ea typeface="Times New Roman" panose="02020603050405020304" pitchFamily="18" charset="0"/>
              </a:rPr>
              <a:t>+" loaded\n\n")</a:t>
            </a:r>
            <a:endParaRPr lang="en-IN" sz="28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18979152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76751B-CE2B-898C-D47E-0423BBFFF937}"/>
              </a:ext>
            </a:extLst>
          </p:cNvPr>
          <p:cNvSpPr>
            <a:spLocks noGrp="1"/>
          </p:cNvSpPr>
          <p:nvPr>
            <p:ph type="title"/>
          </p:nvPr>
        </p:nvSpPr>
        <p:spPr>
          <a:xfrm>
            <a:off x="838200" y="404202"/>
            <a:ext cx="10515600" cy="1325563"/>
          </a:xfrm>
        </p:spPr>
        <p:txBody>
          <a:bodyPr>
            <a:normAutofit/>
          </a:bodyPr>
          <a:lstStyle/>
          <a:p>
            <a:r>
              <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rPr>
              <a:t>ABSTRACT</a:t>
            </a:r>
            <a:endParaRPr lang="en-IN" sz="2400" dirty="0"/>
          </a:p>
        </p:txBody>
      </p:sp>
      <p:sp>
        <p:nvSpPr>
          <p:cNvPr id="3" name="Content Placeholder 2">
            <a:extLst>
              <a:ext uri="{FF2B5EF4-FFF2-40B4-BE49-F238E27FC236}">
                <a16:creationId xmlns:a16="http://schemas.microsoft.com/office/drawing/2014/main" id="{03EC8F0D-36F9-DD0E-00FE-D9187AD6C946}"/>
              </a:ext>
            </a:extLst>
          </p:cNvPr>
          <p:cNvSpPr>
            <a:spLocks noGrp="1"/>
          </p:cNvSpPr>
          <p:nvPr>
            <p:ph idx="1"/>
          </p:nvPr>
        </p:nvSpPr>
        <p:spPr>
          <a:xfrm>
            <a:off x="838200" y="1527141"/>
            <a:ext cx="10515600" cy="4649821"/>
          </a:xfrm>
        </p:spPr>
        <p:txBody>
          <a:bodyPr>
            <a:normAutofit fontScale="92500" lnSpcReduction="10000"/>
          </a:bodyPr>
          <a:lstStyle/>
          <a:p>
            <a:pPr>
              <a:lnSpc>
                <a:spcPct val="110000"/>
              </a:lnSpc>
            </a:pPr>
            <a:r>
              <a:rPr lang="en-US" sz="2100" dirty="0">
                <a:latin typeface="Times New Roman" panose="02020603050405020304" pitchFamily="18" charset="0"/>
                <a:ea typeface="SimSun" panose="02010600030101010101" pitchFamily="2" charset="-122"/>
                <a:cs typeface="Times New Roman" panose="02020603050405020304" pitchFamily="18" charset="0"/>
              </a:rPr>
              <a:t>It </a:t>
            </a:r>
            <a:r>
              <a:rPr lang="en-US" sz="2100" dirty="0">
                <a:effectLst/>
                <a:latin typeface="Times New Roman" panose="02020603050405020304" pitchFamily="18" charset="0"/>
                <a:ea typeface="SimSun" panose="02010600030101010101" pitchFamily="2" charset="-122"/>
                <a:cs typeface="Times New Roman" panose="02020603050405020304" pitchFamily="18" charset="0"/>
              </a:rPr>
              <a:t>presents a new security aspect for a Mobile Ad-Hoc Network (MANET)-based IoT model using the concept of artificial intelligence. </a:t>
            </a:r>
          </a:p>
          <a:p>
            <a:pPr>
              <a:lnSpc>
                <a:spcPct val="120000"/>
              </a:lnSpc>
            </a:pPr>
            <a:r>
              <a:rPr lang="en-US" sz="2100" dirty="0">
                <a:effectLst/>
                <a:latin typeface="Times New Roman" panose="02020603050405020304" pitchFamily="18" charset="0"/>
                <a:ea typeface="SimSun" panose="02010600030101010101" pitchFamily="2" charset="-122"/>
                <a:cs typeface="Times New Roman" panose="02020603050405020304" pitchFamily="18" charset="0"/>
              </a:rPr>
              <a:t>The Black Hole Attack (BHA) is considered one of the most affecting threats in the MANET in which the attacker node drops the entire data traffic and hence degrades the network performance. </a:t>
            </a:r>
          </a:p>
          <a:p>
            <a:pPr>
              <a:lnSpc>
                <a:spcPct val="120000"/>
              </a:lnSpc>
            </a:pPr>
            <a:r>
              <a:rPr lang="en-US" sz="2100" dirty="0">
                <a:effectLst/>
                <a:latin typeface="Times New Roman" panose="02020603050405020304" pitchFamily="18" charset="0"/>
                <a:ea typeface="SimSun" panose="02010600030101010101" pitchFamily="2" charset="-122"/>
                <a:cs typeface="Times New Roman" panose="02020603050405020304" pitchFamily="18" charset="0"/>
              </a:rPr>
              <a:t>Therefore, it necessitates the designing of an algorithm that can protect the network from the BHA node. </a:t>
            </a:r>
          </a:p>
          <a:p>
            <a:pPr>
              <a:lnSpc>
                <a:spcPct val="120000"/>
              </a:lnSpc>
            </a:pPr>
            <a:r>
              <a:rPr lang="en-US" sz="2100" dirty="0">
                <a:effectLst/>
                <a:latin typeface="Times New Roman" panose="02020603050405020304" pitchFamily="18" charset="0"/>
                <a:ea typeface="SimSun" panose="02010600030101010101" pitchFamily="2" charset="-122"/>
                <a:cs typeface="Times New Roman" panose="02020603050405020304" pitchFamily="18" charset="0"/>
              </a:rPr>
              <a:t>Ad-hoc On-Demand Distance Vector (AODV), a new updated routing protocol that combines the advantages of the Artificial Bee Colony (ABC), Artificial Neural Network (ANN), and Support Vector Machine (SVM) techniques. </a:t>
            </a:r>
          </a:p>
          <a:p>
            <a:pPr>
              <a:lnSpc>
                <a:spcPct val="120000"/>
              </a:lnSpc>
            </a:pPr>
            <a:r>
              <a:rPr lang="en-US" sz="2100" dirty="0">
                <a:effectLst/>
                <a:latin typeface="Times New Roman" panose="02020603050405020304" pitchFamily="18" charset="0"/>
                <a:ea typeface="SimSun" panose="02010600030101010101" pitchFamily="2" charset="-122"/>
                <a:cs typeface="Times New Roman" panose="02020603050405020304" pitchFamily="18" charset="0"/>
              </a:rPr>
              <a:t>Here, the model is trained using ANN but the selection of training data is performed using the ABC fitness function followed by SVM. </a:t>
            </a:r>
          </a:p>
          <a:p>
            <a:pPr>
              <a:lnSpc>
                <a:spcPct val="120000"/>
              </a:lnSpc>
            </a:pPr>
            <a:r>
              <a:rPr lang="en-US" sz="2100" dirty="0">
                <a:effectLst/>
                <a:latin typeface="Times New Roman" panose="02020603050405020304" pitchFamily="18" charset="0"/>
                <a:ea typeface="SimSun" panose="02010600030101010101" pitchFamily="2" charset="-122"/>
                <a:cs typeface="Times New Roman" panose="02020603050405020304" pitchFamily="18" charset="0"/>
              </a:rPr>
              <a:t>The role of ABC is to provide a better route for data transmission between the source and the destination node. </a:t>
            </a:r>
            <a:endParaRPr lang="en-IN" sz="2100" dirty="0">
              <a:effectLst/>
              <a:latin typeface="Times New Roman" panose="02020603050405020304" pitchFamily="18" charset="0"/>
              <a:ea typeface="SimSun" panose="02010600030101010101" pitchFamily="2" charset="-122"/>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78644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10AA8B7-5DA4-4335-2860-78216E77ECE7}"/>
              </a:ext>
            </a:extLst>
          </p:cNvPr>
          <p:cNvSpPr>
            <a:spLocks noGrp="1"/>
          </p:cNvSpPr>
          <p:nvPr>
            <p:ph idx="1"/>
          </p:nvPr>
        </p:nvSpPr>
        <p:spPr>
          <a:xfrm>
            <a:off x="838200" y="617415"/>
            <a:ext cx="10515600" cy="5603631"/>
          </a:xfrm>
        </p:spPr>
        <p:txBody>
          <a:bodyPr>
            <a:normAutofit fontScale="32500" lnSpcReduction="20000"/>
          </a:bodyPr>
          <a:lstStyle/>
          <a:p>
            <a:pPr marL="273050" indent="0" algn="just">
              <a:buNone/>
            </a:pPr>
            <a:r>
              <a:rPr lang="en-US" sz="5200" dirty="0">
                <a:effectLst/>
                <a:latin typeface="Times New Roman" panose="02020603050405020304" pitchFamily="18" charset="0"/>
                <a:ea typeface="Times New Roman" panose="02020603050405020304" pitchFamily="18" charset="0"/>
              </a:rPr>
              <a:t>dataset = </a:t>
            </a:r>
            <a:r>
              <a:rPr lang="en-US" sz="5200" dirty="0" err="1">
                <a:effectLst/>
                <a:latin typeface="Times New Roman" panose="02020603050405020304" pitchFamily="18" charset="0"/>
                <a:ea typeface="Times New Roman" panose="02020603050405020304" pitchFamily="18" charset="0"/>
              </a:rPr>
              <a:t>pd.read_csv</a:t>
            </a:r>
            <a:r>
              <a:rPr lang="en-US" sz="5200" dirty="0">
                <a:effectLst/>
                <a:latin typeface="Times New Roman" panose="02020603050405020304" pitchFamily="18" charset="0"/>
                <a:ea typeface="Times New Roman" panose="02020603050405020304" pitchFamily="18" charset="0"/>
              </a:rPr>
              <a:t>(filename)</a:t>
            </a:r>
            <a:endParaRPr lang="en-IN" sz="5200" dirty="0">
              <a:effectLst/>
              <a:latin typeface="Times New Roman" panose="02020603050405020304" pitchFamily="18" charset="0"/>
              <a:ea typeface="Times New Roman" panose="02020603050405020304" pitchFamily="18" charset="0"/>
            </a:endParaRPr>
          </a:p>
          <a:p>
            <a:pPr marL="273050" indent="0" algn="just">
              <a:buNone/>
            </a:pPr>
            <a:r>
              <a:rPr lang="en-US" sz="5200" dirty="0">
                <a:effectLst/>
                <a:latin typeface="Times New Roman" panose="02020603050405020304" pitchFamily="18" charset="0"/>
                <a:ea typeface="Times New Roman" panose="02020603050405020304" pitchFamily="18" charset="0"/>
              </a:rPr>
              <a:t>    </a:t>
            </a:r>
            <a:r>
              <a:rPr lang="en-US" sz="5200" dirty="0" err="1">
                <a:effectLst/>
                <a:latin typeface="Times New Roman" panose="02020603050405020304" pitchFamily="18" charset="0"/>
                <a:ea typeface="Times New Roman" panose="02020603050405020304" pitchFamily="18" charset="0"/>
              </a:rPr>
              <a:t>text.insert</a:t>
            </a:r>
            <a:r>
              <a:rPr lang="en-US" sz="5200" dirty="0">
                <a:effectLst/>
                <a:latin typeface="Times New Roman" panose="02020603050405020304" pitchFamily="18" charset="0"/>
                <a:ea typeface="Times New Roman" panose="02020603050405020304" pitchFamily="18" charset="0"/>
              </a:rPr>
              <a:t>(</a:t>
            </a:r>
            <a:r>
              <a:rPr lang="en-US" sz="5200" dirty="0" err="1">
                <a:effectLst/>
                <a:latin typeface="Times New Roman" panose="02020603050405020304" pitchFamily="18" charset="0"/>
                <a:ea typeface="Times New Roman" panose="02020603050405020304" pitchFamily="18" charset="0"/>
              </a:rPr>
              <a:t>END,str</a:t>
            </a:r>
            <a:r>
              <a:rPr lang="en-US" sz="5200" dirty="0">
                <a:effectLst/>
                <a:latin typeface="Times New Roman" panose="02020603050405020304" pitchFamily="18" charset="0"/>
                <a:ea typeface="Times New Roman" panose="02020603050405020304" pitchFamily="18" charset="0"/>
              </a:rPr>
              <a:t>(dataset))</a:t>
            </a:r>
            <a:endParaRPr lang="en-IN" sz="5200" dirty="0">
              <a:effectLst/>
              <a:latin typeface="Times New Roman" panose="02020603050405020304" pitchFamily="18" charset="0"/>
              <a:ea typeface="Times New Roman" panose="02020603050405020304" pitchFamily="18" charset="0"/>
            </a:endParaRPr>
          </a:p>
          <a:p>
            <a:pPr marL="273050" indent="0" algn="just">
              <a:buNone/>
            </a:pPr>
            <a:r>
              <a:rPr lang="en-US" sz="5200" dirty="0">
                <a:effectLst/>
                <a:latin typeface="Times New Roman" panose="02020603050405020304" pitchFamily="18" charset="0"/>
                <a:ea typeface="Times New Roman" panose="02020603050405020304" pitchFamily="18" charset="0"/>
              </a:rPr>
              <a:t>    </a:t>
            </a:r>
            <a:r>
              <a:rPr lang="en-US" sz="5200" dirty="0" err="1">
                <a:effectLst/>
                <a:latin typeface="Times New Roman" panose="02020603050405020304" pitchFamily="18" charset="0"/>
                <a:ea typeface="Times New Roman" panose="02020603050405020304" pitchFamily="18" charset="0"/>
              </a:rPr>
              <a:t>class_labels</a:t>
            </a:r>
            <a:r>
              <a:rPr lang="en-US" sz="5200" dirty="0">
                <a:effectLst/>
                <a:latin typeface="Times New Roman" panose="02020603050405020304" pitchFamily="18" charset="0"/>
                <a:ea typeface="Times New Roman" panose="02020603050405020304" pitchFamily="18" charset="0"/>
              </a:rPr>
              <a:t> = </a:t>
            </a:r>
            <a:r>
              <a:rPr lang="en-US" sz="5200" dirty="0" err="1">
                <a:effectLst/>
                <a:latin typeface="Times New Roman" panose="02020603050405020304" pitchFamily="18" charset="0"/>
                <a:ea typeface="Times New Roman" panose="02020603050405020304" pitchFamily="18" charset="0"/>
              </a:rPr>
              <a:t>np.unique</a:t>
            </a:r>
            <a:r>
              <a:rPr lang="en-US" sz="5200" dirty="0">
                <a:effectLst/>
                <a:latin typeface="Times New Roman" panose="02020603050405020304" pitchFamily="18" charset="0"/>
                <a:ea typeface="Times New Roman" panose="02020603050405020304" pitchFamily="18" charset="0"/>
              </a:rPr>
              <a:t>(dataset['Label'])</a:t>
            </a:r>
            <a:endParaRPr lang="en-IN" sz="5200" dirty="0">
              <a:effectLst/>
              <a:latin typeface="Times New Roman" panose="02020603050405020304" pitchFamily="18" charset="0"/>
              <a:ea typeface="Times New Roman" panose="02020603050405020304" pitchFamily="18" charset="0"/>
            </a:endParaRPr>
          </a:p>
          <a:p>
            <a:pPr marL="273050" indent="0" algn="just">
              <a:buNone/>
            </a:pPr>
            <a:r>
              <a:rPr lang="en-US" sz="5200" dirty="0">
                <a:effectLst/>
                <a:latin typeface="Times New Roman" panose="02020603050405020304" pitchFamily="18" charset="0"/>
                <a:ea typeface="Times New Roman" panose="02020603050405020304" pitchFamily="18" charset="0"/>
              </a:rPr>
              <a:t>    label = </a:t>
            </a:r>
            <a:r>
              <a:rPr lang="en-US" sz="5200" dirty="0" err="1">
                <a:effectLst/>
                <a:latin typeface="Times New Roman" panose="02020603050405020304" pitchFamily="18" charset="0"/>
                <a:ea typeface="Times New Roman" panose="02020603050405020304" pitchFamily="18" charset="0"/>
              </a:rPr>
              <a:t>dataset.groupby</a:t>
            </a:r>
            <a:r>
              <a:rPr lang="en-US" sz="5200" dirty="0">
                <a:effectLst/>
                <a:latin typeface="Times New Roman" panose="02020603050405020304" pitchFamily="18" charset="0"/>
                <a:ea typeface="Times New Roman" panose="02020603050405020304" pitchFamily="18" charset="0"/>
              </a:rPr>
              <a:t>('Label').size()</a:t>
            </a:r>
            <a:endParaRPr lang="en-IN" sz="5200" dirty="0">
              <a:effectLst/>
              <a:latin typeface="Times New Roman" panose="02020603050405020304" pitchFamily="18" charset="0"/>
              <a:ea typeface="Times New Roman" panose="02020603050405020304" pitchFamily="18" charset="0"/>
            </a:endParaRPr>
          </a:p>
          <a:p>
            <a:pPr marL="273050" indent="0" algn="just">
              <a:buNone/>
            </a:pPr>
            <a:r>
              <a:rPr lang="en-US" sz="5200" dirty="0">
                <a:effectLst/>
                <a:latin typeface="Times New Roman" panose="02020603050405020304" pitchFamily="18" charset="0"/>
                <a:ea typeface="Times New Roman" panose="02020603050405020304" pitchFamily="18" charset="0"/>
              </a:rPr>
              <a:t>    </a:t>
            </a:r>
            <a:r>
              <a:rPr lang="en-US" sz="5200" dirty="0" err="1">
                <a:effectLst/>
                <a:latin typeface="Times New Roman" panose="02020603050405020304" pitchFamily="18" charset="0"/>
                <a:ea typeface="Times New Roman" panose="02020603050405020304" pitchFamily="18" charset="0"/>
              </a:rPr>
              <a:t>label.plot</a:t>
            </a:r>
            <a:r>
              <a:rPr lang="en-US" sz="5200" dirty="0">
                <a:effectLst/>
                <a:latin typeface="Times New Roman" panose="02020603050405020304" pitchFamily="18" charset="0"/>
                <a:ea typeface="Times New Roman" panose="02020603050405020304" pitchFamily="18" charset="0"/>
              </a:rPr>
              <a:t>(kind="bar")</a:t>
            </a:r>
            <a:endParaRPr lang="en-IN" sz="5200" dirty="0">
              <a:effectLst/>
              <a:latin typeface="Times New Roman" panose="02020603050405020304" pitchFamily="18" charset="0"/>
              <a:ea typeface="Times New Roman" panose="02020603050405020304" pitchFamily="18" charset="0"/>
            </a:endParaRPr>
          </a:p>
          <a:p>
            <a:pPr marL="273050" indent="0" algn="just">
              <a:buNone/>
            </a:pPr>
            <a:r>
              <a:rPr lang="en-US" sz="5200" dirty="0">
                <a:effectLst/>
                <a:latin typeface="Times New Roman" panose="02020603050405020304" pitchFamily="18" charset="0"/>
                <a:ea typeface="Times New Roman" panose="02020603050405020304" pitchFamily="18" charset="0"/>
              </a:rPr>
              <a:t>    </a:t>
            </a:r>
            <a:r>
              <a:rPr lang="en-US" sz="5200" dirty="0" err="1">
                <a:effectLst/>
                <a:latin typeface="Times New Roman" panose="02020603050405020304" pitchFamily="18" charset="0"/>
                <a:ea typeface="Times New Roman" panose="02020603050405020304" pitchFamily="18" charset="0"/>
              </a:rPr>
              <a:t>plt.title</a:t>
            </a:r>
            <a:r>
              <a:rPr lang="en-US" sz="5200" dirty="0">
                <a:effectLst/>
                <a:latin typeface="Times New Roman" panose="02020603050405020304" pitchFamily="18" charset="0"/>
                <a:ea typeface="Times New Roman" panose="02020603050405020304" pitchFamily="18" charset="0"/>
              </a:rPr>
              <a:t>("Different Attacks Found in Dataset Graph")</a:t>
            </a:r>
            <a:endParaRPr lang="en-IN" sz="5200" dirty="0">
              <a:effectLst/>
              <a:latin typeface="Times New Roman" panose="02020603050405020304" pitchFamily="18" charset="0"/>
              <a:ea typeface="Times New Roman" panose="02020603050405020304" pitchFamily="18" charset="0"/>
            </a:endParaRPr>
          </a:p>
          <a:p>
            <a:pPr marL="273050" indent="0" algn="just">
              <a:buNone/>
            </a:pPr>
            <a:r>
              <a:rPr lang="en-US" sz="5200" dirty="0">
                <a:effectLst/>
                <a:latin typeface="Times New Roman" panose="02020603050405020304" pitchFamily="18" charset="0"/>
                <a:ea typeface="Times New Roman" panose="02020603050405020304" pitchFamily="18" charset="0"/>
              </a:rPr>
              <a:t>    </a:t>
            </a:r>
            <a:r>
              <a:rPr lang="en-US" sz="5200" dirty="0" err="1">
                <a:effectLst/>
                <a:latin typeface="Times New Roman" panose="02020603050405020304" pitchFamily="18" charset="0"/>
                <a:ea typeface="Times New Roman" panose="02020603050405020304" pitchFamily="18" charset="0"/>
              </a:rPr>
              <a:t>plt.xlabel</a:t>
            </a:r>
            <a:r>
              <a:rPr lang="en-US" sz="5200" dirty="0">
                <a:effectLst/>
                <a:latin typeface="Times New Roman" panose="02020603050405020304" pitchFamily="18" charset="0"/>
                <a:ea typeface="Times New Roman" panose="02020603050405020304" pitchFamily="18" charset="0"/>
              </a:rPr>
              <a:t>("Attack Name")</a:t>
            </a:r>
            <a:endParaRPr lang="en-IN" sz="5200" dirty="0">
              <a:effectLst/>
              <a:latin typeface="Times New Roman" panose="02020603050405020304" pitchFamily="18" charset="0"/>
              <a:ea typeface="Times New Roman" panose="02020603050405020304" pitchFamily="18" charset="0"/>
            </a:endParaRPr>
          </a:p>
          <a:p>
            <a:pPr marL="273050" indent="0" algn="just">
              <a:buNone/>
            </a:pPr>
            <a:r>
              <a:rPr lang="en-US" sz="5200" dirty="0">
                <a:effectLst/>
                <a:latin typeface="Times New Roman" panose="02020603050405020304" pitchFamily="18" charset="0"/>
                <a:ea typeface="Times New Roman" panose="02020603050405020304" pitchFamily="18" charset="0"/>
              </a:rPr>
              <a:t>    </a:t>
            </a:r>
            <a:r>
              <a:rPr lang="en-US" sz="5200" dirty="0" err="1">
                <a:effectLst/>
                <a:latin typeface="Times New Roman" panose="02020603050405020304" pitchFamily="18" charset="0"/>
                <a:ea typeface="Times New Roman" panose="02020603050405020304" pitchFamily="18" charset="0"/>
              </a:rPr>
              <a:t>plt.ylabel</a:t>
            </a:r>
            <a:r>
              <a:rPr lang="en-US" sz="5200" dirty="0">
                <a:effectLst/>
                <a:latin typeface="Times New Roman" panose="02020603050405020304" pitchFamily="18" charset="0"/>
                <a:ea typeface="Times New Roman" panose="02020603050405020304" pitchFamily="18" charset="0"/>
              </a:rPr>
              <a:t>("Count")</a:t>
            </a:r>
            <a:endParaRPr lang="en-IN" sz="5200" dirty="0">
              <a:effectLst/>
              <a:latin typeface="Times New Roman" panose="02020603050405020304" pitchFamily="18" charset="0"/>
              <a:ea typeface="Times New Roman" panose="02020603050405020304" pitchFamily="18" charset="0"/>
            </a:endParaRPr>
          </a:p>
          <a:p>
            <a:pPr marL="273050" indent="0" algn="just">
              <a:buNone/>
            </a:pPr>
            <a:r>
              <a:rPr lang="en-US" sz="5200" dirty="0">
                <a:effectLst/>
                <a:latin typeface="Times New Roman" panose="02020603050405020304" pitchFamily="18" charset="0"/>
                <a:ea typeface="Times New Roman" panose="02020603050405020304" pitchFamily="18" charset="0"/>
              </a:rPr>
              <a:t>    </a:t>
            </a:r>
            <a:r>
              <a:rPr lang="en-US" sz="5200" dirty="0" err="1">
                <a:effectLst/>
                <a:latin typeface="Times New Roman" panose="02020603050405020304" pitchFamily="18" charset="0"/>
                <a:ea typeface="Times New Roman" panose="02020603050405020304" pitchFamily="18" charset="0"/>
              </a:rPr>
              <a:t>plt.show</a:t>
            </a:r>
            <a:r>
              <a:rPr lang="en-US" sz="5200" dirty="0">
                <a:effectLst/>
                <a:latin typeface="Times New Roman" panose="02020603050405020304" pitchFamily="18" charset="0"/>
                <a:ea typeface="Times New Roman" panose="02020603050405020304" pitchFamily="18" charset="0"/>
              </a:rPr>
              <a:t>()</a:t>
            </a:r>
            <a:endParaRPr lang="en-IN" sz="5200" dirty="0">
              <a:effectLst/>
              <a:latin typeface="Times New Roman" panose="02020603050405020304" pitchFamily="18" charset="0"/>
              <a:ea typeface="Times New Roman" panose="02020603050405020304" pitchFamily="18" charset="0"/>
            </a:endParaRPr>
          </a:p>
          <a:p>
            <a:pPr marL="273050" indent="0" algn="just">
              <a:buNone/>
            </a:pPr>
            <a:r>
              <a:rPr lang="en-US" sz="5200" dirty="0">
                <a:effectLst/>
                <a:latin typeface="Times New Roman" panose="02020603050405020304" pitchFamily="18" charset="0"/>
                <a:ea typeface="Times New Roman" panose="02020603050405020304" pitchFamily="18" charset="0"/>
              </a:rPr>
              <a:t>def </a:t>
            </a:r>
            <a:r>
              <a:rPr lang="en-US" sz="5200" dirty="0" err="1">
                <a:effectLst/>
                <a:latin typeface="Times New Roman" panose="02020603050405020304" pitchFamily="18" charset="0"/>
                <a:ea typeface="Times New Roman" panose="02020603050405020304" pitchFamily="18" charset="0"/>
              </a:rPr>
              <a:t>preprocessDataset</a:t>
            </a:r>
            <a:r>
              <a:rPr lang="en-US" sz="5200" dirty="0">
                <a:effectLst/>
                <a:latin typeface="Times New Roman" panose="02020603050405020304" pitchFamily="18" charset="0"/>
                <a:ea typeface="Times New Roman" panose="02020603050405020304" pitchFamily="18" charset="0"/>
              </a:rPr>
              <a:t>():</a:t>
            </a:r>
            <a:endParaRPr lang="en-IN" sz="5200" dirty="0">
              <a:effectLst/>
              <a:latin typeface="Times New Roman" panose="02020603050405020304" pitchFamily="18" charset="0"/>
              <a:ea typeface="Times New Roman" panose="02020603050405020304" pitchFamily="18" charset="0"/>
            </a:endParaRPr>
          </a:p>
          <a:p>
            <a:pPr marL="273050" indent="0" algn="just">
              <a:buNone/>
            </a:pPr>
            <a:r>
              <a:rPr lang="en-US" sz="5200" dirty="0">
                <a:effectLst/>
                <a:latin typeface="Times New Roman" panose="02020603050405020304" pitchFamily="18" charset="0"/>
                <a:ea typeface="Times New Roman" panose="02020603050405020304" pitchFamily="18" charset="0"/>
              </a:rPr>
              <a:t>    global dataset, </a:t>
            </a:r>
            <a:r>
              <a:rPr lang="en-US" sz="5200" dirty="0" err="1">
                <a:effectLst/>
                <a:latin typeface="Times New Roman" panose="02020603050405020304" pitchFamily="18" charset="0"/>
                <a:ea typeface="Times New Roman" panose="02020603050405020304" pitchFamily="18" charset="0"/>
              </a:rPr>
              <a:t>label_encoder</a:t>
            </a:r>
            <a:r>
              <a:rPr lang="en-US" sz="5200" dirty="0">
                <a:effectLst/>
                <a:latin typeface="Times New Roman" panose="02020603050405020304" pitchFamily="18" charset="0"/>
                <a:ea typeface="Times New Roman" panose="02020603050405020304" pitchFamily="18" charset="0"/>
              </a:rPr>
              <a:t>, X, Y, </a:t>
            </a:r>
            <a:r>
              <a:rPr lang="en-US" sz="5200" dirty="0" err="1">
                <a:effectLst/>
                <a:latin typeface="Times New Roman" panose="02020603050405020304" pitchFamily="18" charset="0"/>
                <a:ea typeface="Times New Roman" panose="02020603050405020304" pitchFamily="18" charset="0"/>
              </a:rPr>
              <a:t>X_train</a:t>
            </a:r>
            <a:r>
              <a:rPr lang="en-US" sz="5200" dirty="0">
                <a:effectLst/>
                <a:latin typeface="Times New Roman" panose="02020603050405020304" pitchFamily="18" charset="0"/>
                <a:ea typeface="Times New Roman" panose="02020603050405020304" pitchFamily="18" charset="0"/>
              </a:rPr>
              <a:t>, </a:t>
            </a:r>
            <a:r>
              <a:rPr lang="en-US" sz="5200" dirty="0" err="1">
                <a:effectLst/>
                <a:latin typeface="Times New Roman" panose="02020603050405020304" pitchFamily="18" charset="0"/>
                <a:ea typeface="Times New Roman" panose="02020603050405020304" pitchFamily="18" charset="0"/>
              </a:rPr>
              <a:t>X_test</a:t>
            </a:r>
            <a:r>
              <a:rPr lang="en-US" sz="5200" dirty="0">
                <a:effectLst/>
                <a:latin typeface="Times New Roman" panose="02020603050405020304" pitchFamily="18" charset="0"/>
                <a:ea typeface="Times New Roman" panose="02020603050405020304" pitchFamily="18" charset="0"/>
              </a:rPr>
              <a:t>, </a:t>
            </a:r>
            <a:r>
              <a:rPr lang="en-US" sz="5200" dirty="0" err="1">
                <a:effectLst/>
                <a:latin typeface="Times New Roman" panose="02020603050405020304" pitchFamily="18" charset="0"/>
                <a:ea typeface="Times New Roman" panose="02020603050405020304" pitchFamily="18" charset="0"/>
              </a:rPr>
              <a:t>y_train</a:t>
            </a:r>
            <a:r>
              <a:rPr lang="en-US" sz="5200" dirty="0">
                <a:effectLst/>
                <a:latin typeface="Times New Roman" panose="02020603050405020304" pitchFamily="18" charset="0"/>
                <a:ea typeface="Times New Roman" panose="02020603050405020304" pitchFamily="18" charset="0"/>
              </a:rPr>
              <a:t>, </a:t>
            </a:r>
            <a:r>
              <a:rPr lang="en-US" sz="5200" dirty="0" err="1">
                <a:effectLst/>
                <a:latin typeface="Times New Roman" panose="02020603050405020304" pitchFamily="18" charset="0"/>
                <a:ea typeface="Times New Roman" panose="02020603050405020304" pitchFamily="18" charset="0"/>
              </a:rPr>
              <a:t>y_test</a:t>
            </a:r>
            <a:r>
              <a:rPr lang="en-US" sz="5200" dirty="0">
                <a:effectLst/>
                <a:latin typeface="Times New Roman" panose="02020603050405020304" pitchFamily="18" charset="0"/>
                <a:ea typeface="Times New Roman" panose="02020603050405020304" pitchFamily="18" charset="0"/>
              </a:rPr>
              <a:t>, scaler</a:t>
            </a:r>
            <a:endParaRPr lang="en-IN" sz="5200" dirty="0">
              <a:effectLst/>
              <a:latin typeface="Times New Roman" panose="02020603050405020304" pitchFamily="18" charset="0"/>
              <a:ea typeface="Times New Roman" panose="02020603050405020304" pitchFamily="18" charset="0"/>
            </a:endParaRPr>
          </a:p>
          <a:p>
            <a:pPr marL="273050" indent="0" algn="just">
              <a:buNone/>
            </a:pPr>
            <a:r>
              <a:rPr lang="en-US" sz="5200" dirty="0">
                <a:effectLst/>
                <a:latin typeface="Times New Roman" panose="02020603050405020304" pitchFamily="18" charset="0"/>
                <a:ea typeface="Times New Roman" panose="02020603050405020304" pitchFamily="18" charset="0"/>
              </a:rPr>
              <a:t>    </a:t>
            </a:r>
            <a:r>
              <a:rPr lang="en-US" sz="5200" dirty="0" err="1">
                <a:effectLst/>
                <a:latin typeface="Times New Roman" panose="02020603050405020304" pitchFamily="18" charset="0"/>
                <a:ea typeface="Times New Roman" panose="02020603050405020304" pitchFamily="18" charset="0"/>
              </a:rPr>
              <a:t>text.delete</a:t>
            </a:r>
            <a:r>
              <a:rPr lang="en-US" sz="5200" dirty="0">
                <a:effectLst/>
                <a:latin typeface="Times New Roman" panose="02020603050405020304" pitchFamily="18" charset="0"/>
                <a:ea typeface="Times New Roman" panose="02020603050405020304" pitchFamily="18" charset="0"/>
              </a:rPr>
              <a:t>('1.0', END)</a:t>
            </a:r>
            <a:endParaRPr lang="en-IN" sz="5200" dirty="0">
              <a:effectLst/>
              <a:latin typeface="Times New Roman" panose="02020603050405020304" pitchFamily="18" charset="0"/>
              <a:ea typeface="Times New Roman" panose="02020603050405020304" pitchFamily="18" charset="0"/>
            </a:endParaRPr>
          </a:p>
          <a:p>
            <a:pPr marL="273050" indent="0" algn="just">
              <a:buNone/>
            </a:pPr>
            <a:r>
              <a:rPr lang="en-US" sz="5200" dirty="0">
                <a:effectLst/>
                <a:latin typeface="Times New Roman" panose="02020603050405020304" pitchFamily="18" charset="0"/>
                <a:ea typeface="Times New Roman" panose="02020603050405020304" pitchFamily="18" charset="0"/>
              </a:rPr>
              <a:t>    </a:t>
            </a:r>
            <a:r>
              <a:rPr lang="en-US" sz="5200" dirty="0" err="1">
                <a:effectLst/>
                <a:latin typeface="Times New Roman" panose="02020603050405020304" pitchFamily="18" charset="0"/>
                <a:ea typeface="Times New Roman" panose="02020603050405020304" pitchFamily="18" charset="0"/>
              </a:rPr>
              <a:t>dataset.fillna</a:t>
            </a:r>
            <a:r>
              <a:rPr lang="en-US" sz="5200" dirty="0">
                <a:effectLst/>
                <a:latin typeface="Times New Roman" panose="02020603050405020304" pitchFamily="18" charset="0"/>
                <a:ea typeface="Times New Roman" panose="02020603050405020304" pitchFamily="18" charset="0"/>
              </a:rPr>
              <a:t>(0, </a:t>
            </a:r>
            <a:r>
              <a:rPr lang="en-US" sz="5200" dirty="0" err="1">
                <a:effectLst/>
                <a:latin typeface="Times New Roman" panose="02020603050405020304" pitchFamily="18" charset="0"/>
                <a:ea typeface="Times New Roman" panose="02020603050405020304" pitchFamily="18" charset="0"/>
              </a:rPr>
              <a:t>inplace</a:t>
            </a:r>
            <a:r>
              <a:rPr lang="en-US" sz="5200" dirty="0">
                <a:effectLst/>
                <a:latin typeface="Times New Roman" panose="02020603050405020304" pitchFamily="18" charset="0"/>
                <a:ea typeface="Times New Roman" panose="02020603050405020304" pitchFamily="18" charset="0"/>
              </a:rPr>
              <a:t> = True)</a:t>
            </a:r>
            <a:endParaRPr lang="en-IN" sz="5200" dirty="0">
              <a:effectLst/>
              <a:latin typeface="Times New Roman" panose="02020603050405020304" pitchFamily="18" charset="0"/>
              <a:ea typeface="Times New Roman" panose="02020603050405020304" pitchFamily="18" charset="0"/>
            </a:endParaRPr>
          </a:p>
          <a:p>
            <a:pPr marL="273050" indent="0" algn="just">
              <a:buNone/>
            </a:pPr>
            <a:r>
              <a:rPr lang="en-US" sz="5200" dirty="0">
                <a:effectLst/>
                <a:latin typeface="Times New Roman" panose="02020603050405020304" pitchFamily="18" charset="0"/>
                <a:ea typeface="Times New Roman" panose="02020603050405020304" pitchFamily="18" charset="0"/>
              </a:rPr>
              <a:t>    </a:t>
            </a:r>
            <a:r>
              <a:rPr lang="en-US" sz="5200" dirty="0" err="1">
                <a:effectLst/>
                <a:latin typeface="Times New Roman" panose="02020603050405020304" pitchFamily="18" charset="0"/>
                <a:ea typeface="Times New Roman" panose="02020603050405020304" pitchFamily="18" charset="0"/>
              </a:rPr>
              <a:t>label_encoder</a:t>
            </a:r>
            <a:r>
              <a:rPr lang="en-US" sz="5200" dirty="0">
                <a:effectLst/>
                <a:latin typeface="Times New Roman" panose="02020603050405020304" pitchFamily="18" charset="0"/>
                <a:ea typeface="Times New Roman" panose="02020603050405020304" pitchFamily="18" charset="0"/>
              </a:rPr>
              <a:t> = []</a:t>
            </a:r>
            <a:endParaRPr lang="en-IN" sz="5200" dirty="0">
              <a:effectLst/>
              <a:latin typeface="Times New Roman" panose="02020603050405020304" pitchFamily="18" charset="0"/>
              <a:ea typeface="Times New Roman" panose="02020603050405020304" pitchFamily="18" charset="0"/>
            </a:endParaRPr>
          </a:p>
          <a:p>
            <a:pPr marL="273050" indent="0" algn="just">
              <a:buNone/>
            </a:pPr>
            <a:r>
              <a:rPr lang="en-US" sz="5200" dirty="0">
                <a:effectLst/>
                <a:latin typeface="Times New Roman" panose="02020603050405020304" pitchFamily="18" charset="0"/>
                <a:ea typeface="Times New Roman" panose="02020603050405020304" pitchFamily="18" charset="0"/>
              </a:rPr>
              <a:t>    columns = </a:t>
            </a:r>
            <a:r>
              <a:rPr lang="en-US" sz="5200" dirty="0" err="1">
                <a:effectLst/>
                <a:latin typeface="Times New Roman" panose="02020603050405020304" pitchFamily="18" charset="0"/>
                <a:ea typeface="Times New Roman" panose="02020603050405020304" pitchFamily="18" charset="0"/>
              </a:rPr>
              <a:t>dataset.columns</a:t>
            </a:r>
            <a:endParaRPr lang="en-IN" sz="5200" dirty="0">
              <a:effectLst/>
              <a:latin typeface="Times New Roman" panose="02020603050405020304" pitchFamily="18" charset="0"/>
              <a:ea typeface="Times New Roman" panose="02020603050405020304" pitchFamily="18" charset="0"/>
            </a:endParaRPr>
          </a:p>
          <a:p>
            <a:pPr marL="273050" indent="0" algn="just">
              <a:buNone/>
            </a:pPr>
            <a:r>
              <a:rPr lang="en-US" sz="5200" dirty="0">
                <a:effectLst/>
                <a:latin typeface="Times New Roman" panose="02020603050405020304" pitchFamily="18" charset="0"/>
                <a:ea typeface="Times New Roman" panose="02020603050405020304" pitchFamily="18" charset="0"/>
              </a:rPr>
              <a:t>    types = </a:t>
            </a:r>
            <a:r>
              <a:rPr lang="en-US" sz="5200" dirty="0" err="1">
                <a:effectLst/>
                <a:latin typeface="Times New Roman" panose="02020603050405020304" pitchFamily="18" charset="0"/>
                <a:ea typeface="Times New Roman" panose="02020603050405020304" pitchFamily="18" charset="0"/>
              </a:rPr>
              <a:t>dataset.dtypes.values</a:t>
            </a:r>
            <a:endParaRPr lang="en-IN" sz="5200" dirty="0">
              <a:effectLst/>
              <a:latin typeface="Times New Roman" panose="02020603050405020304" pitchFamily="18" charset="0"/>
              <a:ea typeface="Times New Roman" panose="02020603050405020304" pitchFamily="18" charset="0"/>
            </a:endParaRPr>
          </a:p>
          <a:p>
            <a:pPr marL="273050" indent="0" algn="just">
              <a:buNone/>
            </a:pPr>
            <a:r>
              <a:rPr lang="en-US" sz="5200" dirty="0">
                <a:effectLst/>
                <a:latin typeface="Times New Roman" panose="02020603050405020304" pitchFamily="18" charset="0"/>
                <a:ea typeface="Times New Roman" panose="02020603050405020304" pitchFamily="18" charset="0"/>
              </a:rPr>
              <a:t>    for </a:t>
            </a:r>
            <a:r>
              <a:rPr lang="en-US" sz="5200" dirty="0" err="1">
                <a:effectLst/>
                <a:latin typeface="Times New Roman" panose="02020603050405020304" pitchFamily="18" charset="0"/>
                <a:ea typeface="Times New Roman" panose="02020603050405020304" pitchFamily="18" charset="0"/>
              </a:rPr>
              <a:t>i</a:t>
            </a:r>
            <a:r>
              <a:rPr lang="en-US" sz="5200" dirty="0">
                <a:effectLst/>
                <a:latin typeface="Times New Roman" panose="02020603050405020304" pitchFamily="18" charset="0"/>
                <a:ea typeface="Times New Roman" panose="02020603050405020304" pitchFamily="18" charset="0"/>
              </a:rPr>
              <a:t> in range(</a:t>
            </a:r>
            <a:r>
              <a:rPr lang="en-US" sz="5200" dirty="0" err="1">
                <a:effectLst/>
                <a:latin typeface="Times New Roman" panose="02020603050405020304" pitchFamily="18" charset="0"/>
                <a:ea typeface="Times New Roman" panose="02020603050405020304" pitchFamily="18" charset="0"/>
              </a:rPr>
              <a:t>len</a:t>
            </a:r>
            <a:r>
              <a:rPr lang="en-US" sz="5200" dirty="0">
                <a:effectLst/>
                <a:latin typeface="Times New Roman" panose="02020603050405020304" pitchFamily="18" charset="0"/>
                <a:ea typeface="Times New Roman" panose="02020603050405020304" pitchFamily="18" charset="0"/>
              </a:rPr>
              <a:t>(types)):</a:t>
            </a:r>
            <a:endParaRPr lang="en-IN" sz="5200" dirty="0">
              <a:effectLst/>
              <a:latin typeface="Times New Roman" panose="02020603050405020304" pitchFamily="18" charset="0"/>
              <a:ea typeface="Times New Roman" panose="02020603050405020304" pitchFamily="18" charset="0"/>
            </a:endParaRPr>
          </a:p>
          <a:p>
            <a:pPr marL="273050" indent="0" algn="just">
              <a:buNone/>
            </a:pPr>
            <a:r>
              <a:rPr lang="en-US" sz="5200" dirty="0">
                <a:effectLst/>
                <a:latin typeface="Times New Roman" panose="02020603050405020304" pitchFamily="18" charset="0"/>
                <a:ea typeface="Times New Roman" panose="02020603050405020304" pitchFamily="18" charset="0"/>
              </a:rPr>
              <a:t>        name = types[</a:t>
            </a:r>
            <a:r>
              <a:rPr lang="en-US" sz="5200" dirty="0" err="1">
                <a:effectLst/>
                <a:latin typeface="Times New Roman" panose="02020603050405020304" pitchFamily="18" charset="0"/>
                <a:ea typeface="Times New Roman" panose="02020603050405020304" pitchFamily="18" charset="0"/>
              </a:rPr>
              <a:t>i</a:t>
            </a:r>
            <a:r>
              <a:rPr lang="en-US" sz="5200" dirty="0">
                <a:effectLst/>
                <a:latin typeface="Times New Roman" panose="02020603050405020304" pitchFamily="18" charset="0"/>
                <a:ea typeface="Times New Roman" panose="02020603050405020304" pitchFamily="18" charset="0"/>
              </a:rPr>
              <a:t>]</a:t>
            </a:r>
            <a:endParaRPr lang="en-IN" sz="52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1383955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C06FC8B-F50E-2649-B8AE-573A7B44FB22}"/>
              </a:ext>
            </a:extLst>
          </p:cNvPr>
          <p:cNvSpPr>
            <a:spLocks noGrp="1"/>
          </p:cNvSpPr>
          <p:nvPr>
            <p:ph idx="1"/>
          </p:nvPr>
        </p:nvSpPr>
        <p:spPr>
          <a:xfrm>
            <a:off x="838200" y="586154"/>
            <a:ext cx="10515600" cy="5590810"/>
          </a:xfrm>
        </p:spPr>
        <p:txBody>
          <a:bodyPr>
            <a:normAutofit fontScale="40000" lnSpcReduction="20000"/>
          </a:bodyPr>
          <a:lstStyle/>
          <a:p>
            <a:pPr marL="273050" indent="0" algn="just">
              <a:buNone/>
            </a:pPr>
            <a:r>
              <a:rPr lang="en-US" sz="4500" dirty="0">
                <a:effectLst/>
                <a:latin typeface="Times New Roman" panose="02020603050405020304" pitchFamily="18" charset="0"/>
                <a:ea typeface="Times New Roman" panose="02020603050405020304" pitchFamily="18" charset="0"/>
              </a:rPr>
              <a:t>if name == 'object': #finding column with object type</a:t>
            </a:r>
            <a:endParaRPr lang="en-IN" sz="4500" dirty="0">
              <a:effectLst/>
              <a:latin typeface="Times New Roman" panose="02020603050405020304" pitchFamily="18" charset="0"/>
              <a:ea typeface="Times New Roman" panose="02020603050405020304" pitchFamily="18" charset="0"/>
            </a:endParaRPr>
          </a:p>
          <a:p>
            <a:pPr marL="273050" indent="0" algn="just">
              <a:buNone/>
            </a:pPr>
            <a:r>
              <a:rPr lang="en-US" sz="4500" dirty="0">
                <a:effectLst/>
                <a:latin typeface="Times New Roman" panose="02020603050405020304" pitchFamily="18" charset="0"/>
                <a:ea typeface="Times New Roman" panose="02020603050405020304" pitchFamily="18" charset="0"/>
              </a:rPr>
              <a:t>            le = </a:t>
            </a:r>
            <a:r>
              <a:rPr lang="en-US" sz="4500" dirty="0" err="1">
                <a:effectLst/>
                <a:latin typeface="Times New Roman" panose="02020603050405020304" pitchFamily="18" charset="0"/>
                <a:ea typeface="Times New Roman" panose="02020603050405020304" pitchFamily="18" charset="0"/>
              </a:rPr>
              <a:t>LabelEncoder</a:t>
            </a:r>
            <a:r>
              <a:rPr lang="en-US" sz="4500" dirty="0">
                <a:effectLst/>
                <a:latin typeface="Times New Roman" panose="02020603050405020304" pitchFamily="18" charset="0"/>
                <a:ea typeface="Times New Roman" panose="02020603050405020304" pitchFamily="18" charset="0"/>
              </a:rPr>
              <a:t>()</a:t>
            </a:r>
            <a:endParaRPr lang="en-IN" sz="4500" dirty="0">
              <a:effectLst/>
              <a:latin typeface="Times New Roman" panose="02020603050405020304" pitchFamily="18" charset="0"/>
              <a:ea typeface="Times New Roman" panose="02020603050405020304" pitchFamily="18" charset="0"/>
            </a:endParaRPr>
          </a:p>
          <a:p>
            <a:pPr marL="273050" indent="0" algn="just">
              <a:buNone/>
            </a:pPr>
            <a:r>
              <a:rPr lang="en-US" sz="4500" dirty="0">
                <a:effectLst/>
                <a:latin typeface="Times New Roman" panose="02020603050405020304" pitchFamily="18" charset="0"/>
                <a:ea typeface="Times New Roman" panose="02020603050405020304" pitchFamily="18" charset="0"/>
              </a:rPr>
              <a:t>            print(columns[</a:t>
            </a:r>
            <a:r>
              <a:rPr lang="en-US" sz="4500" dirty="0" err="1">
                <a:effectLst/>
                <a:latin typeface="Times New Roman" panose="02020603050405020304" pitchFamily="18" charset="0"/>
                <a:ea typeface="Times New Roman" panose="02020603050405020304" pitchFamily="18" charset="0"/>
              </a:rPr>
              <a:t>i</a:t>
            </a:r>
            <a:r>
              <a:rPr lang="en-US" sz="4500" dirty="0">
                <a:effectLst/>
                <a:latin typeface="Times New Roman" panose="02020603050405020304" pitchFamily="18" charset="0"/>
                <a:ea typeface="Times New Roman" panose="02020603050405020304" pitchFamily="18" charset="0"/>
              </a:rPr>
              <a:t>])</a:t>
            </a:r>
            <a:endParaRPr lang="en-IN" sz="4500" dirty="0">
              <a:effectLst/>
              <a:latin typeface="Times New Roman" panose="02020603050405020304" pitchFamily="18" charset="0"/>
              <a:ea typeface="Times New Roman" panose="02020603050405020304" pitchFamily="18" charset="0"/>
            </a:endParaRPr>
          </a:p>
          <a:p>
            <a:pPr marL="273050" indent="0" algn="just">
              <a:buNone/>
            </a:pPr>
            <a:r>
              <a:rPr lang="en-US" sz="4500" dirty="0">
                <a:effectLst/>
                <a:latin typeface="Times New Roman" panose="02020603050405020304" pitchFamily="18" charset="0"/>
                <a:ea typeface="Times New Roman" panose="02020603050405020304" pitchFamily="18" charset="0"/>
              </a:rPr>
              <a:t>            dataset[columns[</a:t>
            </a:r>
            <a:r>
              <a:rPr lang="en-US" sz="4500" dirty="0" err="1">
                <a:effectLst/>
                <a:latin typeface="Times New Roman" panose="02020603050405020304" pitchFamily="18" charset="0"/>
                <a:ea typeface="Times New Roman" panose="02020603050405020304" pitchFamily="18" charset="0"/>
              </a:rPr>
              <a:t>i</a:t>
            </a:r>
            <a:r>
              <a:rPr lang="en-US" sz="4500" dirty="0">
                <a:effectLst/>
                <a:latin typeface="Times New Roman" panose="02020603050405020304" pitchFamily="18" charset="0"/>
                <a:ea typeface="Times New Roman" panose="02020603050405020304" pitchFamily="18" charset="0"/>
              </a:rPr>
              <a:t>]] = </a:t>
            </a:r>
            <a:r>
              <a:rPr lang="en-US" sz="4500" dirty="0" err="1">
                <a:effectLst/>
                <a:latin typeface="Times New Roman" panose="02020603050405020304" pitchFamily="18" charset="0"/>
                <a:ea typeface="Times New Roman" panose="02020603050405020304" pitchFamily="18" charset="0"/>
              </a:rPr>
              <a:t>pd.Series</a:t>
            </a:r>
            <a:r>
              <a:rPr lang="en-US" sz="4500" dirty="0">
                <a:effectLst/>
                <a:latin typeface="Times New Roman" panose="02020603050405020304" pitchFamily="18" charset="0"/>
                <a:ea typeface="Times New Roman" panose="02020603050405020304" pitchFamily="18" charset="0"/>
              </a:rPr>
              <a:t>(</a:t>
            </a:r>
            <a:r>
              <a:rPr lang="en-US" sz="4500" dirty="0" err="1">
                <a:effectLst/>
                <a:latin typeface="Times New Roman" panose="02020603050405020304" pitchFamily="18" charset="0"/>
                <a:ea typeface="Times New Roman" panose="02020603050405020304" pitchFamily="18" charset="0"/>
              </a:rPr>
              <a:t>le.fit_transform</a:t>
            </a:r>
            <a:r>
              <a:rPr lang="en-US" sz="4500" dirty="0">
                <a:effectLst/>
                <a:latin typeface="Times New Roman" panose="02020603050405020304" pitchFamily="18" charset="0"/>
                <a:ea typeface="Times New Roman" panose="02020603050405020304" pitchFamily="18" charset="0"/>
              </a:rPr>
              <a:t>(dataset[columns[</a:t>
            </a:r>
            <a:r>
              <a:rPr lang="en-US" sz="4500" dirty="0" err="1">
                <a:effectLst/>
                <a:latin typeface="Times New Roman" panose="02020603050405020304" pitchFamily="18" charset="0"/>
                <a:ea typeface="Times New Roman" panose="02020603050405020304" pitchFamily="18" charset="0"/>
              </a:rPr>
              <a:t>i</a:t>
            </a:r>
            <a:r>
              <a:rPr lang="en-US" sz="4500" dirty="0">
                <a:effectLst/>
                <a:latin typeface="Times New Roman" panose="02020603050405020304" pitchFamily="18" charset="0"/>
                <a:ea typeface="Times New Roman" panose="02020603050405020304" pitchFamily="18" charset="0"/>
              </a:rPr>
              <a:t>]].</a:t>
            </a:r>
            <a:r>
              <a:rPr lang="en-US" sz="4500" dirty="0" err="1">
                <a:effectLst/>
                <a:latin typeface="Times New Roman" panose="02020603050405020304" pitchFamily="18" charset="0"/>
                <a:ea typeface="Times New Roman" panose="02020603050405020304" pitchFamily="18" charset="0"/>
              </a:rPr>
              <a:t>astype</a:t>
            </a:r>
            <a:r>
              <a:rPr lang="en-US" sz="4500" dirty="0">
                <a:effectLst/>
                <a:latin typeface="Times New Roman" panose="02020603050405020304" pitchFamily="18" charset="0"/>
                <a:ea typeface="Times New Roman" panose="02020603050405020304" pitchFamily="18" charset="0"/>
              </a:rPr>
              <a:t>(str)))#encode all str columns to numeric </a:t>
            </a:r>
            <a:endParaRPr lang="en-IN" sz="4500" dirty="0">
              <a:effectLst/>
              <a:latin typeface="Times New Roman" panose="02020603050405020304" pitchFamily="18" charset="0"/>
              <a:ea typeface="Times New Roman" panose="02020603050405020304" pitchFamily="18" charset="0"/>
            </a:endParaRPr>
          </a:p>
          <a:p>
            <a:pPr marL="273050" indent="0" algn="just">
              <a:buNone/>
            </a:pPr>
            <a:r>
              <a:rPr lang="en-US" sz="4500" dirty="0">
                <a:effectLst/>
                <a:latin typeface="Times New Roman" panose="02020603050405020304" pitchFamily="18" charset="0"/>
                <a:ea typeface="Times New Roman" panose="02020603050405020304" pitchFamily="18" charset="0"/>
              </a:rPr>
              <a:t>            </a:t>
            </a:r>
            <a:r>
              <a:rPr lang="en-US" sz="4500" dirty="0" err="1">
                <a:effectLst/>
                <a:latin typeface="Times New Roman" panose="02020603050405020304" pitchFamily="18" charset="0"/>
                <a:ea typeface="Times New Roman" panose="02020603050405020304" pitchFamily="18" charset="0"/>
              </a:rPr>
              <a:t>label_encoder.append</a:t>
            </a:r>
            <a:r>
              <a:rPr lang="en-US" sz="4500" dirty="0">
                <a:effectLst/>
                <a:latin typeface="Times New Roman" panose="02020603050405020304" pitchFamily="18" charset="0"/>
                <a:ea typeface="Times New Roman" panose="02020603050405020304" pitchFamily="18" charset="0"/>
              </a:rPr>
              <a:t>(le)</a:t>
            </a:r>
            <a:endParaRPr lang="en-IN" sz="4500" dirty="0">
              <a:effectLst/>
              <a:latin typeface="Times New Roman" panose="02020603050405020304" pitchFamily="18" charset="0"/>
              <a:ea typeface="Times New Roman" panose="02020603050405020304" pitchFamily="18" charset="0"/>
            </a:endParaRPr>
          </a:p>
          <a:p>
            <a:pPr marL="273050" indent="0" algn="just">
              <a:buNone/>
            </a:pPr>
            <a:r>
              <a:rPr lang="en-US" sz="4500" dirty="0">
                <a:effectLst/>
                <a:latin typeface="Times New Roman" panose="02020603050405020304" pitchFamily="18" charset="0"/>
                <a:ea typeface="Times New Roman" panose="02020603050405020304" pitchFamily="18" charset="0"/>
              </a:rPr>
              <a:t>    </a:t>
            </a:r>
            <a:r>
              <a:rPr lang="en-US" sz="4500" dirty="0" err="1">
                <a:effectLst/>
                <a:latin typeface="Times New Roman" panose="02020603050405020304" pitchFamily="18" charset="0"/>
                <a:ea typeface="Times New Roman" panose="02020603050405020304" pitchFamily="18" charset="0"/>
              </a:rPr>
              <a:t>text.insert</a:t>
            </a:r>
            <a:r>
              <a:rPr lang="en-US" sz="4500" dirty="0">
                <a:effectLst/>
                <a:latin typeface="Times New Roman" panose="02020603050405020304" pitchFamily="18" charset="0"/>
                <a:ea typeface="Times New Roman" panose="02020603050405020304" pitchFamily="18" charset="0"/>
              </a:rPr>
              <a:t>(</a:t>
            </a:r>
            <a:r>
              <a:rPr lang="en-US" sz="4500" dirty="0" err="1">
                <a:effectLst/>
                <a:latin typeface="Times New Roman" panose="02020603050405020304" pitchFamily="18" charset="0"/>
                <a:ea typeface="Times New Roman" panose="02020603050405020304" pitchFamily="18" charset="0"/>
              </a:rPr>
              <a:t>END,str</a:t>
            </a:r>
            <a:r>
              <a:rPr lang="en-US" sz="4500" dirty="0">
                <a:effectLst/>
                <a:latin typeface="Times New Roman" panose="02020603050405020304" pitchFamily="18" charset="0"/>
                <a:ea typeface="Times New Roman" panose="02020603050405020304" pitchFamily="18" charset="0"/>
              </a:rPr>
              <a:t>(dataset)+"\n\n")        </a:t>
            </a:r>
            <a:endParaRPr lang="en-IN" sz="4500" dirty="0">
              <a:effectLst/>
              <a:latin typeface="Times New Roman" panose="02020603050405020304" pitchFamily="18" charset="0"/>
              <a:ea typeface="Times New Roman" panose="02020603050405020304" pitchFamily="18" charset="0"/>
            </a:endParaRPr>
          </a:p>
          <a:p>
            <a:pPr marL="273050" indent="0" algn="just">
              <a:buNone/>
            </a:pPr>
            <a:r>
              <a:rPr lang="en-US" sz="4500" dirty="0">
                <a:effectLst/>
                <a:latin typeface="Times New Roman" panose="02020603050405020304" pitchFamily="18" charset="0"/>
                <a:ea typeface="Times New Roman" panose="02020603050405020304" pitchFamily="18" charset="0"/>
              </a:rPr>
              <a:t>    dataset = </a:t>
            </a:r>
            <a:r>
              <a:rPr lang="en-US" sz="4500" dirty="0" err="1">
                <a:effectLst/>
                <a:latin typeface="Times New Roman" panose="02020603050405020304" pitchFamily="18" charset="0"/>
                <a:ea typeface="Times New Roman" panose="02020603050405020304" pitchFamily="18" charset="0"/>
              </a:rPr>
              <a:t>dataset.values</a:t>
            </a:r>
            <a:endParaRPr lang="en-IN" sz="4500" dirty="0">
              <a:effectLst/>
              <a:latin typeface="Times New Roman" panose="02020603050405020304" pitchFamily="18" charset="0"/>
              <a:ea typeface="Times New Roman" panose="02020603050405020304" pitchFamily="18" charset="0"/>
            </a:endParaRPr>
          </a:p>
          <a:p>
            <a:pPr marL="273050" indent="0" algn="just">
              <a:buNone/>
            </a:pPr>
            <a:r>
              <a:rPr lang="en-US" sz="4500" dirty="0">
                <a:effectLst/>
                <a:latin typeface="Times New Roman" panose="02020603050405020304" pitchFamily="18" charset="0"/>
                <a:ea typeface="Times New Roman" panose="02020603050405020304" pitchFamily="18" charset="0"/>
              </a:rPr>
              <a:t>    X = dataset[:,0:dataset.shape[1]-1]</a:t>
            </a:r>
            <a:endParaRPr lang="en-IN" sz="4500" dirty="0">
              <a:effectLst/>
              <a:latin typeface="Times New Roman" panose="02020603050405020304" pitchFamily="18" charset="0"/>
              <a:ea typeface="Times New Roman" panose="02020603050405020304" pitchFamily="18" charset="0"/>
            </a:endParaRPr>
          </a:p>
          <a:p>
            <a:pPr marL="273050" indent="0" algn="just">
              <a:buNone/>
            </a:pPr>
            <a:r>
              <a:rPr lang="en-US" sz="4500" dirty="0">
                <a:effectLst/>
                <a:latin typeface="Times New Roman" panose="02020603050405020304" pitchFamily="18" charset="0"/>
                <a:ea typeface="Times New Roman" panose="02020603050405020304" pitchFamily="18" charset="0"/>
              </a:rPr>
              <a:t>    Y = dataset[:,</a:t>
            </a:r>
            <a:r>
              <a:rPr lang="en-US" sz="4500" dirty="0" err="1">
                <a:effectLst/>
                <a:latin typeface="Times New Roman" panose="02020603050405020304" pitchFamily="18" charset="0"/>
                <a:ea typeface="Times New Roman" panose="02020603050405020304" pitchFamily="18" charset="0"/>
              </a:rPr>
              <a:t>dataset.shape</a:t>
            </a:r>
            <a:r>
              <a:rPr lang="en-US" sz="4500" dirty="0">
                <a:effectLst/>
                <a:latin typeface="Times New Roman" panose="02020603050405020304" pitchFamily="18" charset="0"/>
                <a:ea typeface="Times New Roman" panose="02020603050405020304" pitchFamily="18" charset="0"/>
              </a:rPr>
              <a:t>[1]-1]</a:t>
            </a:r>
            <a:endParaRPr lang="en-IN" sz="4500" dirty="0">
              <a:effectLst/>
              <a:latin typeface="Times New Roman" panose="02020603050405020304" pitchFamily="18" charset="0"/>
              <a:ea typeface="Times New Roman" panose="02020603050405020304" pitchFamily="18" charset="0"/>
            </a:endParaRPr>
          </a:p>
          <a:p>
            <a:pPr marL="273050" indent="0" algn="just">
              <a:buNone/>
            </a:pPr>
            <a:r>
              <a:rPr lang="en-US" sz="4500" dirty="0">
                <a:effectLst/>
                <a:latin typeface="Times New Roman" panose="02020603050405020304" pitchFamily="18" charset="0"/>
                <a:ea typeface="Times New Roman" panose="02020603050405020304" pitchFamily="18" charset="0"/>
              </a:rPr>
              <a:t>    scaler = </a:t>
            </a:r>
            <a:r>
              <a:rPr lang="en-US" sz="4500" dirty="0" err="1">
                <a:effectLst/>
                <a:latin typeface="Times New Roman" panose="02020603050405020304" pitchFamily="18" charset="0"/>
                <a:ea typeface="Times New Roman" panose="02020603050405020304" pitchFamily="18" charset="0"/>
              </a:rPr>
              <a:t>MinMaxScaler</a:t>
            </a:r>
            <a:r>
              <a:rPr lang="en-US" sz="4500" dirty="0">
                <a:effectLst/>
                <a:latin typeface="Times New Roman" panose="02020603050405020304" pitchFamily="18" charset="0"/>
                <a:ea typeface="Times New Roman" panose="02020603050405020304" pitchFamily="18" charset="0"/>
              </a:rPr>
              <a:t>(</a:t>
            </a:r>
            <a:r>
              <a:rPr lang="en-US" sz="4500" dirty="0" err="1">
                <a:effectLst/>
                <a:latin typeface="Times New Roman" panose="02020603050405020304" pitchFamily="18" charset="0"/>
                <a:ea typeface="Times New Roman" panose="02020603050405020304" pitchFamily="18" charset="0"/>
              </a:rPr>
              <a:t>feature_range</a:t>
            </a:r>
            <a:r>
              <a:rPr lang="en-US" sz="4500" dirty="0">
                <a:effectLst/>
                <a:latin typeface="Times New Roman" panose="02020603050405020304" pitchFamily="18" charset="0"/>
                <a:ea typeface="Times New Roman" panose="02020603050405020304" pitchFamily="18" charset="0"/>
              </a:rPr>
              <a:t> = (0, 1)) #use to normalize training features</a:t>
            </a:r>
            <a:endParaRPr lang="en-IN" sz="4500" dirty="0">
              <a:effectLst/>
              <a:latin typeface="Times New Roman" panose="02020603050405020304" pitchFamily="18" charset="0"/>
              <a:ea typeface="Times New Roman" panose="02020603050405020304" pitchFamily="18" charset="0"/>
            </a:endParaRPr>
          </a:p>
          <a:p>
            <a:pPr marL="273050" indent="0" algn="just">
              <a:buNone/>
            </a:pPr>
            <a:r>
              <a:rPr lang="en-US" sz="4500" dirty="0">
                <a:effectLst/>
                <a:latin typeface="Times New Roman" panose="02020603050405020304" pitchFamily="18" charset="0"/>
                <a:ea typeface="Times New Roman" panose="02020603050405020304" pitchFamily="18" charset="0"/>
              </a:rPr>
              <a:t>    X = </a:t>
            </a:r>
            <a:r>
              <a:rPr lang="en-US" sz="4500" dirty="0" err="1">
                <a:effectLst/>
                <a:latin typeface="Times New Roman" panose="02020603050405020304" pitchFamily="18" charset="0"/>
                <a:ea typeface="Times New Roman" panose="02020603050405020304" pitchFamily="18" charset="0"/>
              </a:rPr>
              <a:t>scaler.fit_transform</a:t>
            </a:r>
            <a:r>
              <a:rPr lang="en-US" sz="4500" dirty="0">
                <a:effectLst/>
                <a:latin typeface="Times New Roman" panose="02020603050405020304" pitchFamily="18" charset="0"/>
                <a:ea typeface="Times New Roman" panose="02020603050405020304" pitchFamily="18" charset="0"/>
              </a:rPr>
              <a:t>(X)</a:t>
            </a:r>
            <a:endParaRPr lang="en-IN" sz="4500" dirty="0">
              <a:effectLst/>
              <a:latin typeface="Times New Roman" panose="02020603050405020304" pitchFamily="18" charset="0"/>
              <a:ea typeface="Times New Roman" panose="02020603050405020304" pitchFamily="18" charset="0"/>
            </a:endParaRPr>
          </a:p>
          <a:p>
            <a:pPr marL="273050" indent="0" algn="just">
              <a:buNone/>
            </a:pPr>
            <a:r>
              <a:rPr lang="en-US" sz="4500" dirty="0">
                <a:effectLst/>
                <a:latin typeface="Times New Roman" panose="02020603050405020304" pitchFamily="18" charset="0"/>
                <a:ea typeface="Times New Roman" panose="02020603050405020304" pitchFamily="18" charset="0"/>
              </a:rPr>
              <a:t>#function which will calculate all metrics and plot confusion matrix</a:t>
            </a:r>
            <a:endParaRPr lang="en-IN" sz="4500" dirty="0">
              <a:effectLst/>
              <a:latin typeface="Times New Roman" panose="02020603050405020304" pitchFamily="18" charset="0"/>
              <a:ea typeface="Times New Roman" panose="02020603050405020304" pitchFamily="18" charset="0"/>
            </a:endParaRPr>
          </a:p>
          <a:p>
            <a:pPr marL="273050" indent="0" algn="just">
              <a:buNone/>
            </a:pPr>
            <a:r>
              <a:rPr lang="en-US" sz="4500" dirty="0">
                <a:effectLst/>
                <a:latin typeface="Times New Roman" panose="02020603050405020304" pitchFamily="18" charset="0"/>
                <a:ea typeface="Times New Roman" panose="02020603050405020304" pitchFamily="18" charset="0"/>
              </a:rPr>
              <a:t>def </a:t>
            </a:r>
            <a:r>
              <a:rPr lang="en-US" sz="4500" dirty="0" err="1">
                <a:effectLst/>
                <a:latin typeface="Times New Roman" panose="02020603050405020304" pitchFamily="18" charset="0"/>
                <a:ea typeface="Times New Roman" panose="02020603050405020304" pitchFamily="18" charset="0"/>
              </a:rPr>
              <a:t>calculateMetrics</a:t>
            </a:r>
            <a:r>
              <a:rPr lang="en-US" sz="4500" dirty="0">
                <a:effectLst/>
                <a:latin typeface="Times New Roman" panose="02020603050405020304" pitchFamily="18" charset="0"/>
                <a:ea typeface="Times New Roman" panose="02020603050405020304" pitchFamily="18" charset="0"/>
              </a:rPr>
              <a:t>(predict, </a:t>
            </a:r>
            <a:r>
              <a:rPr lang="en-US" sz="4500" dirty="0" err="1">
                <a:effectLst/>
                <a:latin typeface="Times New Roman" panose="02020603050405020304" pitchFamily="18" charset="0"/>
                <a:ea typeface="Times New Roman" panose="02020603050405020304" pitchFamily="18" charset="0"/>
              </a:rPr>
              <a:t>y_test</a:t>
            </a:r>
            <a:r>
              <a:rPr lang="en-US" sz="4500" dirty="0">
                <a:effectLst/>
                <a:latin typeface="Times New Roman" panose="02020603050405020304" pitchFamily="18" charset="0"/>
                <a:ea typeface="Times New Roman" panose="02020603050405020304" pitchFamily="18" charset="0"/>
              </a:rPr>
              <a:t>, algorithm):</a:t>
            </a:r>
            <a:endParaRPr lang="en-IN" sz="4500" dirty="0">
              <a:effectLst/>
              <a:latin typeface="Times New Roman" panose="02020603050405020304" pitchFamily="18" charset="0"/>
              <a:ea typeface="Times New Roman" panose="02020603050405020304" pitchFamily="18" charset="0"/>
            </a:endParaRPr>
          </a:p>
          <a:p>
            <a:pPr marL="273050" indent="0" algn="just">
              <a:buNone/>
            </a:pPr>
            <a:r>
              <a:rPr lang="en-US" sz="4500" dirty="0">
                <a:effectLst/>
                <a:latin typeface="Times New Roman" panose="02020603050405020304" pitchFamily="18" charset="0"/>
                <a:ea typeface="Times New Roman" panose="02020603050405020304" pitchFamily="18" charset="0"/>
              </a:rPr>
              <a:t>    global </a:t>
            </a:r>
            <a:r>
              <a:rPr lang="en-US" sz="4500" dirty="0" err="1">
                <a:effectLst/>
                <a:latin typeface="Times New Roman" panose="02020603050405020304" pitchFamily="18" charset="0"/>
                <a:ea typeface="Times New Roman" panose="02020603050405020304" pitchFamily="18" charset="0"/>
              </a:rPr>
              <a:t>class_labels</a:t>
            </a:r>
            <a:endParaRPr lang="en-IN" sz="4500" dirty="0">
              <a:effectLst/>
              <a:latin typeface="Times New Roman" panose="02020603050405020304" pitchFamily="18" charset="0"/>
              <a:ea typeface="Times New Roman" panose="02020603050405020304" pitchFamily="18" charset="0"/>
            </a:endParaRPr>
          </a:p>
          <a:p>
            <a:pPr marL="273050" indent="0" algn="just">
              <a:buNone/>
            </a:pPr>
            <a:r>
              <a:rPr lang="en-US" sz="4500" dirty="0">
                <a:effectLst/>
                <a:latin typeface="Times New Roman" panose="02020603050405020304" pitchFamily="18" charset="0"/>
                <a:ea typeface="Times New Roman" panose="02020603050405020304" pitchFamily="18" charset="0"/>
              </a:rPr>
              <a:t>    p = </a:t>
            </a:r>
            <a:r>
              <a:rPr lang="en-US" sz="4500" dirty="0" err="1">
                <a:effectLst/>
                <a:latin typeface="Times New Roman" panose="02020603050405020304" pitchFamily="18" charset="0"/>
                <a:ea typeface="Times New Roman" panose="02020603050405020304" pitchFamily="18" charset="0"/>
              </a:rPr>
              <a:t>precision_score</a:t>
            </a:r>
            <a:r>
              <a:rPr lang="en-US" sz="4500" dirty="0">
                <a:effectLst/>
                <a:latin typeface="Times New Roman" panose="02020603050405020304" pitchFamily="18" charset="0"/>
                <a:ea typeface="Times New Roman" panose="02020603050405020304" pitchFamily="18" charset="0"/>
              </a:rPr>
              <a:t>(</a:t>
            </a:r>
            <a:r>
              <a:rPr lang="en-US" sz="4500" dirty="0" err="1">
                <a:effectLst/>
                <a:latin typeface="Times New Roman" panose="02020603050405020304" pitchFamily="18" charset="0"/>
                <a:ea typeface="Times New Roman" panose="02020603050405020304" pitchFamily="18" charset="0"/>
              </a:rPr>
              <a:t>y_test</a:t>
            </a:r>
            <a:r>
              <a:rPr lang="en-US" sz="4500" dirty="0">
                <a:effectLst/>
                <a:latin typeface="Times New Roman" panose="02020603050405020304" pitchFamily="18" charset="0"/>
                <a:ea typeface="Times New Roman" panose="02020603050405020304" pitchFamily="18" charset="0"/>
              </a:rPr>
              <a:t>, </a:t>
            </a:r>
            <a:r>
              <a:rPr lang="en-US" sz="4500" dirty="0" err="1">
                <a:effectLst/>
                <a:latin typeface="Times New Roman" panose="02020603050405020304" pitchFamily="18" charset="0"/>
                <a:ea typeface="Times New Roman" panose="02020603050405020304" pitchFamily="18" charset="0"/>
              </a:rPr>
              <a:t>predict,average</a:t>
            </a:r>
            <a:r>
              <a:rPr lang="en-US" sz="4500" dirty="0">
                <a:effectLst/>
                <a:latin typeface="Times New Roman" panose="02020603050405020304" pitchFamily="18" charset="0"/>
                <a:ea typeface="Times New Roman" panose="02020603050405020304" pitchFamily="18" charset="0"/>
              </a:rPr>
              <a:t>='macro') * 100</a:t>
            </a:r>
            <a:endParaRPr lang="en-IN" sz="4500" dirty="0">
              <a:effectLst/>
              <a:latin typeface="Times New Roman" panose="02020603050405020304" pitchFamily="18" charset="0"/>
              <a:ea typeface="Times New Roman" panose="02020603050405020304" pitchFamily="18" charset="0"/>
            </a:endParaRPr>
          </a:p>
          <a:p>
            <a:pPr marL="273050" indent="0" algn="just">
              <a:buNone/>
            </a:pPr>
            <a:r>
              <a:rPr lang="en-US" sz="4500" dirty="0">
                <a:effectLst/>
                <a:latin typeface="Times New Roman" panose="02020603050405020304" pitchFamily="18" charset="0"/>
                <a:ea typeface="Times New Roman" panose="02020603050405020304" pitchFamily="18" charset="0"/>
              </a:rPr>
              <a:t>    r = </a:t>
            </a:r>
            <a:r>
              <a:rPr lang="en-US" sz="4500" dirty="0" err="1">
                <a:effectLst/>
                <a:latin typeface="Times New Roman" panose="02020603050405020304" pitchFamily="18" charset="0"/>
                <a:ea typeface="Times New Roman" panose="02020603050405020304" pitchFamily="18" charset="0"/>
              </a:rPr>
              <a:t>recall_score</a:t>
            </a:r>
            <a:r>
              <a:rPr lang="en-US" sz="4500" dirty="0">
                <a:effectLst/>
                <a:latin typeface="Times New Roman" panose="02020603050405020304" pitchFamily="18" charset="0"/>
                <a:ea typeface="Times New Roman" panose="02020603050405020304" pitchFamily="18" charset="0"/>
              </a:rPr>
              <a:t>(</a:t>
            </a:r>
            <a:r>
              <a:rPr lang="en-US" sz="4500" dirty="0" err="1">
                <a:effectLst/>
                <a:latin typeface="Times New Roman" panose="02020603050405020304" pitchFamily="18" charset="0"/>
                <a:ea typeface="Times New Roman" panose="02020603050405020304" pitchFamily="18" charset="0"/>
              </a:rPr>
              <a:t>y_test</a:t>
            </a:r>
            <a:r>
              <a:rPr lang="en-US" sz="4500" dirty="0">
                <a:effectLst/>
                <a:latin typeface="Times New Roman" panose="02020603050405020304" pitchFamily="18" charset="0"/>
                <a:ea typeface="Times New Roman" panose="02020603050405020304" pitchFamily="18" charset="0"/>
              </a:rPr>
              <a:t>, </a:t>
            </a:r>
            <a:r>
              <a:rPr lang="en-US" sz="4500" dirty="0" err="1">
                <a:effectLst/>
                <a:latin typeface="Times New Roman" panose="02020603050405020304" pitchFamily="18" charset="0"/>
                <a:ea typeface="Times New Roman" panose="02020603050405020304" pitchFamily="18" charset="0"/>
              </a:rPr>
              <a:t>predict,average</a:t>
            </a:r>
            <a:r>
              <a:rPr lang="en-US" sz="4500" dirty="0">
                <a:effectLst/>
                <a:latin typeface="Times New Roman" panose="02020603050405020304" pitchFamily="18" charset="0"/>
                <a:ea typeface="Times New Roman" panose="02020603050405020304" pitchFamily="18" charset="0"/>
              </a:rPr>
              <a:t>='macro') * 100</a:t>
            </a:r>
            <a:endParaRPr lang="en-IN" sz="4500" dirty="0">
              <a:effectLst/>
              <a:latin typeface="Times New Roman" panose="02020603050405020304" pitchFamily="18" charset="0"/>
              <a:ea typeface="Times New Roman" panose="02020603050405020304" pitchFamily="18" charset="0"/>
            </a:endParaRPr>
          </a:p>
          <a:p>
            <a:pPr marL="273050" indent="0" algn="just">
              <a:buNone/>
            </a:pPr>
            <a:r>
              <a:rPr lang="en-US" sz="4500" dirty="0">
                <a:effectLst/>
                <a:latin typeface="Times New Roman" panose="02020603050405020304" pitchFamily="18" charset="0"/>
                <a:ea typeface="Times New Roman" panose="02020603050405020304" pitchFamily="18" charset="0"/>
              </a:rPr>
              <a:t>    a = </a:t>
            </a:r>
            <a:r>
              <a:rPr lang="en-US" sz="4500" dirty="0" err="1">
                <a:effectLst/>
                <a:latin typeface="Times New Roman" panose="02020603050405020304" pitchFamily="18" charset="0"/>
                <a:ea typeface="Times New Roman" panose="02020603050405020304" pitchFamily="18" charset="0"/>
              </a:rPr>
              <a:t>accuracy_score</a:t>
            </a:r>
            <a:r>
              <a:rPr lang="en-US" sz="4500" dirty="0">
                <a:effectLst/>
                <a:latin typeface="Times New Roman" panose="02020603050405020304" pitchFamily="18" charset="0"/>
                <a:ea typeface="Times New Roman" panose="02020603050405020304" pitchFamily="18" charset="0"/>
              </a:rPr>
              <a:t>(</a:t>
            </a:r>
            <a:r>
              <a:rPr lang="en-US" sz="4500" dirty="0" err="1">
                <a:effectLst/>
                <a:latin typeface="Times New Roman" panose="02020603050405020304" pitchFamily="18" charset="0"/>
                <a:ea typeface="Times New Roman" panose="02020603050405020304" pitchFamily="18" charset="0"/>
              </a:rPr>
              <a:t>y_test,predict</a:t>
            </a:r>
            <a:r>
              <a:rPr lang="en-US" sz="4500" dirty="0">
                <a:effectLst/>
                <a:latin typeface="Times New Roman" panose="02020603050405020304" pitchFamily="18" charset="0"/>
                <a:ea typeface="Times New Roman" panose="02020603050405020304" pitchFamily="18" charset="0"/>
              </a:rPr>
              <a:t>)*100  </a:t>
            </a:r>
            <a:endParaRPr lang="en-IN" sz="45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16061888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146CCA3-D985-9987-CF4E-4D028B265064}"/>
              </a:ext>
            </a:extLst>
          </p:cNvPr>
          <p:cNvSpPr>
            <a:spLocks noGrp="1"/>
          </p:cNvSpPr>
          <p:nvPr>
            <p:ph idx="1"/>
          </p:nvPr>
        </p:nvSpPr>
        <p:spPr>
          <a:xfrm>
            <a:off x="838200" y="531446"/>
            <a:ext cx="10515600" cy="5869354"/>
          </a:xfrm>
        </p:spPr>
        <p:txBody>
          <a:bodyPr>
            <a:normAutofit fontScale="55000" lnSpcReduction="20000"/>
          </a:bodyPr>
          <a:lstStyle/>
          <a:p>
            <a:pPr marL="273050" indent="0" algn="just">
              <a:buNone/>
            </a:pPr>
            <a:r>
              <a:rPr lang="en-US" sz="2800" dirty="0" err="1">
                <a:effectLst/>
                <a:latin typeface="Times New Roman" panose="02020603050405020304" pitchFamily="18" charset="0"/>
                <a:ea typeface="Times New Roman" panose="02020603050405020304" pitchFamily="18" charset="0"/>
              </a:rPr>
              <a:t>conf_matrix</a:t>
            </a:r>
            <a:r>
              <a:rPr lang="en-US" sz="2800" dirty="0">
                <a:effectLst/>
                <a:latin typeface="Times New Roman" panose="02020603050405020304" pitchFamily="18" charset="0"/>
                <a:ea typeface="Times New Roman" panose="02020603050405020304" pitchFamily="18" charset="0"/>
              </a:rPr>
              <a:t> = </a:t>
            </a:r>
            <a:r>
              <a:rPr lang="en-US" sz="2800" dirty="0" err="1">
                <a:effectLst/>
                <a:latin typeface="Times New Roman" panose="02020603050405020304" pitchFamily="18" charset="0"/>
                <a:ea typeface="Times New Roman" panose="02020603050405020304" pitchFamily="18" charset="0"/>
              </a:rPr>
              <a:t>confusion_matrix</a:t>
            </a:r>
            <a:r>
              <a:rPr lang="en-US" sz="2800" dirty="0">
                <a:effectLst/>
                <a:latin typeface="Times New Roman" panose="02020603050405020304" pitchFamily="18" charset="0"/>
                <a:ea typeface="Times New Roman" panose="02020603050405020304" pitchFamily="18" charset="0"/>
              </a:rPr>
              <a:t>(</a:t>
            </a:r>
            <a:r>
              <a:rPr lang="en-US" sz="2800" dirty="0" err="1">
                <a:effectLst/>
                <a:latin typeface="Times New Roman" panose="02020603050405020304" pitchFamily="18" charset="0"/>
                <a:ea typeface="Times New Roman" panose="02020603050405020304" pitchFamily="18" charset="0"/>
              </a:rPr>
              <a:t>y_test</a:t>
            </a:r>
            <a:r>
              <a:rPr lang="en-US" sz="2800" dirty="0">
                <a:effectLst/>
                <a:latin typeface="Times New Roman" panose="02020603050405020304" pitchFamily="18" charset="0"/>
                <a:ea typeface="Times New Roman" panose="02020603050405020304" pitchFamily="18" charset="0"/>
              </a:rPr>
              <a:t>, predict) </a:t>
            </a:r>
            <a:endParaRPr lang="en-IN" sz="2800" dirty="0">
              <a:effectLst/>
              <a:latin typeface="Times New Roman" panose="02020603050405020304" pitchFamily="18" charset="0"/>
              <a:ea typeface="Times New Roman" panose="02020603050405020304" pitchFamily="18" charset="0"/>
            </a:endParaRPr>
          </a:p>
          <a:p>
            <a:pPr marL="273050" indent="0" algn="just">
              <a:buNone/>
            </a:pPr>
            <a:r>
              <a:rPr lang="en-US" sz="2800" dirty="0">
                <a:effectLst/>
                <a:latin typeface="Times New Roman" panose="02020603050405020304" pitchFamily="18" charset="0"/>
                <a:ea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rPr>
              <a:t>throughput.append</a:t>
            </a:r>
            <a:r>
              <a:rPr lang="en-US" sz="2800" dirty="0">
                <a:effectLst/>
                <a:latin typeface="Times New Roman" panose="02020603050405020304" pitchFamily="18" charset="0"/>
                <a:ea typeface="Times New Roman" panose="02020603050405020304" pitchFamily="18" charset="0"/>
              </a:rPr>
              <a:t>(a)</a:t>
            </a:r>
            <a:endParaRPr lang="en-IN" sz="2800" dirty="0">
              <a:effectLst/>
              <a:latin typeface="Times New Roman" panose="02020603050405020304" pitchFamily="18" charset="0"/>
              <a:ea typeface="Times New Roman" panose="02020603050405020304" pitchFamily="18" charset="0"/>
            </a:endParaRPr>
          </a:p>
          <a:p>
            <a:pPr marL="273050" indent="0" algn="just">
              <a:buNone/>
            </a:pPr>
            <a:r>
              <a:rPr lang="en-US" sz="2800" dirty="0">
                <a:effectLst/>
                <a:latin typeface="Times New Roman" panose="02020603050405020304" pitchFamily="18" charset="0"/>
                <a:ea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rPr>
              <a:t>pdr.append</a:t>
            </a:r>
            <a:r>
              <a:rPr lang="en-US" sz="2800" dirty="0">
                <a:effectLst/>
                <a:latin typeface="Times New Roman" panose="02020603050405020304" pitchFamily="18" charset="0"/>
                <a:ea typeface="Times New Roman" panose="02020603050405020304" pitchFamily="18" charset="0"/>
              </a:rPr>
              <a:t>(p)</a:t>
            </a:r>
            <a:endParaRPr lang="en-IN" sz="2800" dirty="0">
              <a:effectLst/>
              <a:latin typeface="Times New Roman" panose="02020603050405020304" pitchFamily="18" charset="0"/>
              <a:ea typeface="Times New Roman" panose="02020603050405020304" pitchFamily="18" charset="0"/>
            </a:endParaRPr>
          </a:p>
          <a:p>
            <a:pPr marL="273050" indent="0" algn="just">
              <a:buNone/>
            </a:pPr>
            <a:r>
              <a:rPr lang="en-US" sz="2800" dirty="0">
                <a:effectLst/>
                <a:latin typeface="Times New Roman" panose="02020603050405020304" pitchFamily="18" charset="0"/>
                <a:ea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rPr>
              <a:t>delay.append</a:t>
            </a:r>
            <a:r>
              <a:rPr lang="en-US" sz="2800" dirty="0">
                <a:effectLst/>
                <a:latin typeface="Times New Roman" panose="02020603050405020304" pitchFamily="18" charset="0"/>
                <a:ea typeface="Times New Roman" panose="02020603050405020304" pitchFamily="18" charset="0"/>
              </a:rPr>
              <a:t>(100 - r)</a:t>
            </a:r>
            <a:endParaRPr lang="en-IN" sz="2800" dirty="0">
              <a:effectLst/>
              <a:latin typeface="Times New Roman" panose="02020603050405020304" pitchFamily="18" charset="0"/>
              <a:ea typeface="Times New Roman" panose="02020603050405020304" pitchFamily="18" charset="0"/>
            </a:endParaRPr>
          </a:p>
          <a:p>
            <a:pPr marL="273050" indent="0" algn="just">
              <a:buNone/>
            </a:pPr>
            <a:r>
              <a:rPr lang="en-US" sz="2800" dirty="0">
                <a:effectLst/>
                <a:latin typeface="Times New Roman" panose="02020603050405020304" pitchFamily="18" charset="0"/>
                <a:ea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rPr>
              <a:t>text.insert</a:t>
            </a:r>
            <a:r>
              <a:rPr lang="en-US" sz="2800" dirty="0">
                <a:effectLst/>
                <a:latin typeface="Times New Roman" panose="02020603050405020304" pitchFamily="18" charset="0"/>
                <a:ea typeface="Times New Roman" panose="02020603050405020304" pitchFamily="18" charset="0"/>
              </a:rPr>
              <a:t>(</a:t>
            </a:r>
            <a:r>
              <a:rPr lang="en-US" sz="2800" dirty="0" err="1">
                <a:effectLst/>
                <a:latin typeface="Times New Roman" panose="02020603050405020304" pitchFamily="18" charset="0"/>
                <a:ea typeface="Times New Roman" panose="02020603050405020304" pitchFamily="18" charset="0"/>
              </a:rPr>
              <a:t>END,algorithm</a:t>
            </a:r>
            <a:r>
              <a:rPr lang="en-US" sz="2800" dirty="0">
                <a:effectLst/>
                <a:latin typeface="Times New Roman" panose="02020603050405020304" pitchFamily="18" charset="0"/>
                <a:ea typeface="Times New Roman" panose="02020603050405020304" pitchFamily="18" charset="0"/>
              </a:rPr>
              <a:t>+' Throughput    : '+str(a)+"\n")</a:t>
            </a:r>
            <a:endParaRPr lang="en-IN" sz="2800" dirty="0">
              <a:effectLst/>
              <a:latin typeface="Times New Roman" panose="02020603050405020304" pitchFamily="18" charset="0"/>
              <a:ea typeface="Times New Roman" panose="02020603050405020304" pitchFamily="18" charset="0"/>
            </a:endParaRPr>
          </a:p>
          <a:p>
            <a:pPr marL="273050" indent="0" algn="just">
              <a:buNone/>
            </a:pPr>
            <a:r>
              <a:rPr lang="en-US" sz="2800" dirty="0">
                <a:effectLst/>
                <a:latin typeface="Times New Roman" panose="02020603050405020304" pitchFamily="18" charset="0"/>
                <a:ea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rPr>
              <a:t>text.insert</a:t>
            </a:r>
            <a:r>
              <a:rPr lang="en-US" sz="2800" dirty="0">
                <a:effectLst/>
                <a:latin typeface="Times New Roman" panose="02020603050405020304" pitchFamily="18" charset="0"/>
                <a:ea typeface="Times New Roman" panose="02020603050405020304" pitchFamily="18" charset="0"/>
              </a:rPr>
              <a:t>(</a:t>
            </a:r>
            <a:r>
              <a:rPr lang="en-US" sz="2800" dirty="0" err="1">
                <a:effectLst/>
                <a:latin typeface="Times New Roman" panose="02020603050405020304" pitchFamily="18" charset="0"/>
                <a:ea typeface="Times New Roman" panose="02020603050405020304" pitchFamily="18" charset="0"/>
              </a:rPr>
              <a:t>END,algorithm</a:t>
            </a:r>
            <a:r>
              <a:rPr lang="en-US" sz="2800" dirty="0">
                <a:effectLst/>
                <a:latin typeface="Times New Roman" panose="02020603050405020304" pitchFamily="18" charset="0"/>
                <a:ea typeface="Times New Roman" panose="02020603050405020304" pitchFamily="18" charset="0"/>
              </a:rPr>
              <a:t>+' PDR   : '+str(p)+"\n")</a:t>
            </a:r>
            <a:endParaRPr lang="en-IN" sz="2800" dirty="0">
              <a:effectLst/>
              <a:latin typeface="Times New Roman" panose="02020603050405020304" pitchFamily="18" charset="0"/>
              <a:ea typeface="Times New Roman" panose="02020603050405020304" pitchFamily="18" charset="0"/>
            </a:endParaRPr>
          </a:p>
          <a:p>
            <a:pPr marL="273050" indent="0" algn="just">
              <a:buNone/>
            </a:pPr>
            <a:r>
              <a:rPr lang="en-US" sz="2800" dirty="0">
                <a:effectLst/>
                <a:latin typeface="Times New Roman" panose="02020603050405020304" pitchFamily="18" charset="0"/>
                <a:ea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rPr>
              <a:t>text.insert</a:t>
            </a:r>
            <a:r>
              <a:rPr lang="en-US" sz="2800" dirty="0">
                <a:effectLst/>
                <a:latin typeface="Times New Roman" panose="02020603050405020304" pitchFamily="18" charset="0"/>
                <a:ea typeface="Times New Roman" panose="02020603050405020304" pitchFamily="18" charset="0"/>
              </a:rPr>
              <a:t>(</a:t>
            </a:r>
            <a:r>
              <a:rPr lang="en-US" sz="2800" dirty="0" err="1">
                <a:effectLst/>
                <a:latin typeface="Times New Roman" panose="02020603050405020304" pitchFamily="18" charset="0"/>
                <a:ea typeface="Times New Roman" panose="02020603050405020304" pitchFamily="18" charset="0"/>
              </a:rPr>
              <a:t>END,algorithm</a:t>
            </a:r>
            <a:r>
              <a:rPr lang="en-US" sz="2800" dirty="0">
                <a:effectLst/>
                <a:latin typeface="Times New Roman" panose="02020603050405020304" pitchFamily="18" charset="0"/>
                <a:ea typeface="Times New Roman" panose="02020603050405020304" pitchFamily="18" charset="0"/>
              </a:rPr>
              <a:t>+' Delay      : '+str(100 - r)+"\n\n“)</a:t>
            </a:r>
            <a:endParaRPr lang="en-IN" sz="2800" dirty="0">
              <a:effectLst/>
              <a:latin typeface="Times New Roman" panose="02020603050405020304" pitchFamily="18" charset="0"/>
              <a:ea typeface="Times New Roman" panose="02020603050405020304" pitchFamily="18" charset="0"/>
            </a:endParaRPr>
          </a:p>
          <a:p>
            <a:pPr marL="273050" indent="0" algn="just">
              <a:buNone/>
            </a:pPr>
            <a:r>
              <a:rPr lang="en-US" sz="2800" dirty="0">
                <a:effectLst/>
                <a:latin typeface="Times New Roman" panose="02020603050405020304" pitchFamily="18" charset="0"/>
                <a:ea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rPr>
              <a:t>plt.figure</a:t>
            </a:r>
            <a:r>
              <a:rPr lang="en-US" sz="2800" dirty="0">
                <a:effectLst/>
                <a:latin typeface="Times New Roman" panose="02020603050405020304" pitchFamily="18" charset="0"/>
                <a:ea typeface="Times New Roman" panose="02020603050405020304" pitchFamily="18" charset="0"/>
              </a:rPr>
              <a:t>(</a:t>
            </a:r>
            <a:r>
              <a:rPr lang="en-US" sz="2800" dirty="0" err="1">
                <a:effectLst/>
                <a:latin typeface="Times New Roman" panose="02020603050405020304" pitchFamily="18" charset="0"/>
                <a:ea typeface="Times New Roman" panose="02020603050405020304" pitchFamily="18" charset="0"/>
              </a:rPr>
              <a:t>figsize</a:t>
            </a:r>
            <a:r>
              <a:rPr lang="en-US" sz="2800" dirty="0">
                <a:effectLst/>
                <a:latin typeface="Times New Roman" panose="02020603050405020304" pitchFamily="18" charset="0"/>
                <a:ea typeface="Times New Roman" panose="02020603050405020304" pitchFamily="18" charset="0"/>
              </a:rPr>
              <a:t> =(6, 4)) </a:t>
            </a:r>
            <a:endParaRPr lang="en-IN" sz="2800" dirty="0">
              <a:effectLst/>
              <a:latin typeface="Times New Roman" panose="02020603050405020304" pitchFamily="18" charset="0"/>
              <a:ea typeface="Times New Roman" panose="02020603050405020304" pitchFamily="18" charset="0"/>
            </a:endParaRPr>
          </a:p>
          <a:p>
            <a:pPr marL="273050" indent="0" algn="just">
              <a:buNone/>
            </a:pPr>
            <a:r>
              <a:rPr lang="en-US" sz="2800" dirty="0">
                <a:effectLst/>
                <a:latin typeface="Times New Roman" panose="02020603050405020304" pitchFamily="18" charset="0"/>
                <a:ea typeface="Times New Roman" panose="02020603050405020304" pitchFamily="18" charset="0"/>
              </a:rPr>
              <a:t>    ax = </a:t>
            </a:r>
            <a:r>
              <a:rPr lang="en-US" sz="2800" dirty="0" err="1">
                <a:effectLst/>
                <a:latin typeface="Times New Roman" panose="02020603050405020304" pitchFamily="18" charset="0"/>
                <a:ea typeface="Times New Roman" panose="02020603050405020304" pitchFamily="18" charset="0"/>
              </a:rPr>
              <a:t>sns.heatmap</a:t>
            </a:r>
            <a:r>
              <a:rPr lang="en-US" sz="2800" dirty="0">
                <a:effectLst/>
                <a:latin typeface="Times New Roman" panose="02020603050405020304" pitchFamily="18" charset="0"/>
                <a:ea typeface="Times New Roman" panose="02020603050405020304" pitchFamily="18" charset="0"/>
              </a:rPr>
              <a:t>(</a:t>
            </a:r>
            <a:r>
              <a:rPr lang="en-US" sz="2800" dirty="0" err="1">
                <a:effectLst/>
                <a:latin typeface="Times New Roman" panose="02020603050405020304" pitchFamily="18" charset="0"/>
                <a:ea typeface="Times New Roman" panose="02020603050405020304" pitchFamily="18" charset="0"/>
              </a:rPr>
              <a:t>conf_matrix</a:t>
            </a:r>
            <a:r>
              <a:rPr lang="en-US" sz="2800" dirty="0">
                <a:effectLst/>
                <a:latin typeface="Times New Roman" panose="02020603050405020304" pitchFamily="18" charset="0"/>
                <a:ea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rPr>
              <a:t>xticklabels</a:t>
            </a:r>
            <a:r>
              <a:rPr lang="en-US" sz="2800" dirty="0">
                <a:effectLst/>
                <a:latin typeface="Times New Roman" panose="02020603050405020304" pitchFamily="18" charset="0"/>
                <a:ea typeface="Times New Roman" panose="02020603050405020304" pitchFamily="18" charset="0"/>
              </a:rPr>
              <a:t> = </a:t>
            </a:r>
            <a:r>
              <a:rPr lang="en-US" sz="2800" dirty="0" err="1">
                <a:effectLst/>
                <a:latin typeface="Times New Roman" panose="02020603050405020304" pitchFamily="18" charset="0"/>
                <a:ea typeface="Times New Roman" panose="02020603050405020304" pitchFamily="18" charset="0"/>
              </a:rPr>
              <a:t>class_labels</a:t>
            </a:r>
            <a:r>
              <a:rPr lang="en-US" sz="2800" dirty="0">
                <a:effectLst/>
                <a:latin typeface="Times New Roman" panose="02020603050405020304" pitchFamily="18" charset="0"/>
                <a:ea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rPr>
              <a:t>yticklabels</a:t>
            </a:r>
            <a:r>
              <a:rPr lang="en-US" sz="2800" dirty="0">
                <a:effectLst/>
                <a:latin typeface="Times New Roman" panose="02020603050405020304" pitchFamily="18" charset="0"/>
                <a:ea typeface="Times New Roman" panose="02020603050405020304" pitchFamily="18" charset="0"/>
              </a:rPr>
              <a:t> = </a:t>
            </a:r>
            <a:r>
              <a:rPr lang="en-US" sz="2800" dirty="0" err="1">
                <a:effectLst/>
                <a:latin typeface="Times New Roman" panose="02020603050405020304" pitchFamily="18" charset="0"/>
                <a:ea typeface="Times New Roman" panose="02020603050405020304" pitchFamily="18" charset="0"/>
              </a:rPr>
              <a:t>class_labels</a:t>
            </a:r>
            <a:r>
              <a:rPr lang="en-US" sz="2800" dirty="0">
                <a:effectLst/>
                <a:latin typeface="Times New Roman" panose="02020603050405020304" pitchFamily="18" charset="0"/>
                <a:ea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rPr>
              <a:t>annot</a:t>
            </a:r>
            <a:r>
              <a:rPr lang="en-US" sz="2800" dirty="0">
                <a:effectLst/>
                <a:latin typeface="Times New Roman" panose="02020603050405020304" pitchFamily="18" charset="0"/>
                <a:ea typeface="Times New Roman" panose="02020603050405020304" pitchFamily="18" charset="0"/>
              </a:rPr>
              <a:t> = True, </a:t>
            </a:r>
            <a:r>
              <a:rPr lang="en-US" sz="2800" dirty="0" err="1">
                <a:effectLst/>
                <a:latin typeface="Times New Roman" panose="02020603050405020304" pitchFamily="18" charset="0"/>
                <a:ea typeface="Times New Roman" panose="02020603050405020304" pitchFamily="18" charset="0"/>
              </a:rPr>
              <a:t>cmap</a:t>
            </a:r>
            <a:r>
              <a:rPr lang="en-US" sz="2800" dirty="0">
                <a:effectLst/>
                <a:latin typeface="Times New Roman" panose="02020603050405020304" pitchFamily="18" charset="0"/>
                <a:ea typeface="Times New Roman" panose="02020603050405020304" pitchFamily="18" charset="0"/>
              </a:rPr>
              <a:t>="</a:t>
            </a:r>
            <a:r>
              <a:rPr lang="en-US" sz="2800" dirty="0" err="1">
                <a:effectLst/>
                <a:latin typeface="Times New Roman" panose="02020603050405020304" pitchFamily="18" charset="0"/>
                <a:ea typeface="Times New Roman" panose="02020603050405020304" pitchFamily="18" charset="0"/>
              </a:rPr>
              <a:t>viridis</a:t>
            </a:r>
            <a:r>
              <a:rPr lang="en-US" sz="2800" dirty="0">
                <a:effectLst/>
                <a:latin typeface="Times New Roman" panose="02020603050405020304" pitchFamily="18" charset="0"/>
                <a:ea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rPr>
              <a:t>fmt</a:t>
            </a:r>
            <a:r>
              <a:rPr lang="en-US" sz="2800" dirty="0">
                <a:effectLst/>
                <a:latin typeface="Times New Roman" panose="02020603050405020304" pitchFamily="18" charset="0"/>
                <a:ea typeface="Times New Roman" panose="02020603050405020304" pitchFamily="18" charset="0"/>
              </a:rPr>
              <a:t> ="g");</a:t>
            </a:r>
            <a:endParaRPr lang="en-IN" sz="2800" dirty="0">
              <a:effectLst/>
              <a:latin typeface="Times New Roman" panose="02020603050405020304" pitchFamily="18" charset="0"/>
              <a:ea typeface="Times New Roman" panose="02020603050405020304" pitchFamily="18" charset="0"/>
            </a:endParaRPr>
          </a:p>
          <a:p>
            <a:pPr marL="273050" indent="0" algn="just">
              <a:buNone/>
            </a:pPr>
            <a:r>
              <a:rPr lang="en-US" sz="2800" dirty="0">
                <a:effectLst/>
                <a:latin typeface="Times New Roman" panose="02020603050405020304" pitchFamily="18" charset="0"/>
                <a:ea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rPr>
              <a:t>ax.set_ylim</a:t>
            </a:r>
            <a:r>
              <a:rPr lang="en-US" sz="2800" dirty="0">
                <a:effectLst/>
                <a:latin typeface="Times New Roman" panose="02020603050405020304" pitchFamily="18" charset="0"/>
                <a:ea typeface="Times New Roman" panose="02020603050405020304" pitchFamily="18" charset="0"/>
              </a:rPr>
              <a:t>([0,len(</a:t>
            </a:r>
            <a:r>
              <a:rPr lang="en-US" sz="2800" dirty="0" err="1">
                <a:effectLst/>
                <a:latin typeface="Times New Roman" panose="02020603050405020304" pitchFamily="18" charset="0"/>
                <a:ea typeface="Times New Roman" panose="02020603050405020304" pitchFamily="18" charset="0"/>
              </a:rPr>
              <a:t>class_labels</a:t>
            </a:r>
            <a:r>
              <a:rPr lang="en-US" sz="2800" dirty="0">
                <a:effectLst/>
                <a:latin typeface="Times New Roman" panose="02020603050405020304" pitchFamily="18" charset="0"/>
                <a:ea typeface="Times New Roman" panose="02020603050405020304" pitchFamily="18" charset="0"/>
              </a:rPr>
              <a:t>)])</a:t>
            </a:r>
            <a:endParaRPr lang="en-IN" sz="2800" dirty="0">
              <a:effectLst/>
              <a:latin typeface="Times New Roman" panose="02020603050405020304" pitchFamily="18" charset="0"/>
              <a:ea typeface="Times New Roman" panose="02020603050405020304" pitchFamily="18" charset="0"/>
            </a:endParaRPr>
          </a:p>
          <a:p>
            <a:pPr marL="273050" indent="0" algn="just">
              <a:buNone/>
            </a:pPr>
            <a:r>
              <a:rPr lang="en-US" sz="2800" dirty="0">
                <a:effectLst/>
                <a:latin typeface="Times New Roman" panose="02020603050405020304" pitchFamily="18" charset="0"/>
                <a:ea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rPr>
              <a:t>plt.title</a:t>
            </a:r>
            <a:r>
              <a:rPr lang="en-US" sz="2800" dirty="0">
                <a:effectLst/>
                <a:latin typeface="Times New Roman" panose="02020603050405020304" pitchFamily="18" charset="0"/>
                <a:ea typeface="Times New Roman" panose="02020603050405020304" pitchFamily="18" charset="0"/>
              </a:rPr>
              <a:t>(algorithm+" Confusion matrix") </a:t>
            </a:r>
            <a:endParaRPr lang="en-IN" sz="2800" dirty="0">
              <a:effectLst/>
              <a:latin typeface="Times New Roman" panose="02020603050405020304" pitchFamily="18" charset="0"/>
              <a:ea typeface="Times New Roman" panose="02020603050405020304" pitchFamily="18" charset="0"/>
            </a:endParaRPr>
          </a:p>
          <a:p>
            <a:pPr marL="273050" indent="0" algn="just">
              <a:buNone/>
            </a:pPr>
            <a:r>
              <a:rPr lang="en-US" sz="2800" dirty="0">
                <a:effectLst/>
                <a:latin typeface="Times New Roman" panose="02020603050405020304" pitchFamily="18" charset="0"/>
                <a:ea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rPr>
              <a:t>plt.ylabel</a:t>
            </a:r>
            <a:r>
              <a:rPr lang="en-US" sz="2800" dirty="0">
                <a:effectLst/>
                <a:latin typeface="Times New Roman" panose="02020603050405020304" pitchFamily="18" charset="0"/>
                <a:ea typeface="Times New Roman" panose="02020603050405020304" pitchFamily="18" charset="0"/>
              </a:rPr>
              <a:t>('True </a:t>
            </a:r>
            <a:r>
              <a:rPr lang="en-US" sz="2800" dirty="0" err="1">
                <a:effectLst/>
                <a:latin typeface="Times New Roman" panose="02020603050405020304" pitchFamily="18" charset="0"/>
                <a:ea typeface="Times New Roman" panose="02020603050405020304" pitchFamily="18" charset="0"/>
              </a:rPr>
              <a:t>class'</a:t>
            </a:r>
            <a:r>
              <a:rPr lang="en-US" sz="2800" dirty="0">
                <a:effectLst/>
                <a:latin typeface="Times New Roman" panose="02020603050405020304" pitchFamily="18" charset="0"/>
                <a:ea typeface="Times New Roman" panose="02020603050405020304" pitchFamily="18" charset="0"/>
              </a:rPr>
              <a:t>) </a:t>
            </a:r>
            <a:endParaRPr lang="en-IN" sz="2800" dirty="0">
              <a:effectLst/>
              <a:latin typeface="Times New Roman" panose="02020603050405020304" pitchFamily="18" charset="0"/>
              <a:ea typeface="Times New Roman" panose="02020603050405020304" pitchFamily="18" charset="0"/>
            </a:endParaRPr>
          </a:p>
          <a:p>
            <a:pPr marL="273050" indent="0" algn="just">
              <a:buNone/>
            </a:pPr>
            <a:r>
              <a:rPr lang="en-US" sz="2800" dirty="0">
                <a:effectLst/>
                <a:latin typeface="Times New Roman" panose="02020603050405020304" pitchFamily="18" charset="0"/>
                <a:ea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rPr>
              <a:t>plt.xlabel</a:t>
            </a:r>
            <a:r>
              <a:rPr lang="en-US" sz="2800" dirty="0">
                <a:effectLst/>
                <a:latin typeface="Times New Roman" panose="02020603050405020304" pitchFamily="18" charset="0"/>
                <a:ea typeface="Times New Roman" panose="02020603050405020304" pitchFamily="18" charset="0"/>
              </a:rPr>
              <a:t>('Predicted </a:t>
            </a:r>
            <a:r>
              <a:rPr lang="en-US" sz="2800" dirty="0" err="1">
                <a:effectLst/>
                <a:latin typeface="Times New Roman" panose="02020603050405020304" pitchFamily="18" charset="0"/>
                <a:ea typeface="Times New Roman" panose="02020603050405020304" pitchFamily="18" charset="0"/>
              </a:rPr>
              <a:t>class'</a:t>
            </a:r>
            <a:r>
              <a:rPr lang="en-US" sz="2800" dirty="0">
                <a:effectLst/>
                <a:latin typeface="Times New Roman" panose="02020603050405020304" pitchFamily="18" charset="0"/>
                <a:ea typeface="Times New Roman" panose="02020603050405020304" pitchFamily="18" charset="0"/>
              </a:rPr>
              <a:t>) </a:t>
            </a:r>
            <a:endParaRPr lang="en-IN" sz="2800" dirty="0">
              <a:effectLst/>
              <a:latin typeface="Times New Roman" panose="02020603050405020304" pitchFamily="18" charset="0"/>
              <a:ea typeface="Times New Roman" panose="02020603050405020304" pitchFamily="18" charset="0"/>
            </a:endParaRPr>
          </a:p>
          <a:p>
            <a:pPr marL="273050" indent="0" algn="just">
              <a:buNone/>
            </a:pPr>
            <a:r>
              <a:rPr lang="en-US" sz="2800" dirty="0">
                <a:effectLst/>
                <a:latin typeface="Times New Roman" panose="02020603050405020304" pitchFamily="18" charset="0"/>
                <a:ea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rPr>
              <a:t>plt.show</a:t>
            </a:r>
            <a:r>
              <a:rPr lang="en-US" sz="2800" dirty="0">
                <a:effectLst/>
                <a:latin typeface="Times New Roman" panose="02020603050405020304" pitchFamily="18" charset="0"/>
                <a:ea typeface="Times New Roman" panose="02020603050405020304" pitchFamily="18" charset="0"/>
              </a:rPr>
              <a:t>()          </a:t>
            </a:r>
            <a:endParaRPr lang="en-IN" sz="2800" dirty="0">
              <a:effectLst/>
              <a:latin typeface="Times New Roman" panose="02020603050405020304" pitchFamily="18" charset="0"/>
              <a:ea typeface="Times New Roman" panose="02020603050405020304" pitchFamily="18" charset="0"/>
            </a:endParaRPr>
          </a:p>
          <a:p>
            <a:pPr marL="273050" indent="0" algn="just">
              <a:buNone/>
            </a:pPr>
            <a:r>
              <a:rPr lang="en-US" sz="2800" dirty="0">
                <a:effectLst/>
                <a:latin typeface="Times New Roman" panose="02020603050405020304" pitchFamily="18" charset="0"/>
                <a:ea typeface="Times New Roman" panose="02020603050405020304" pitchFamily="18" charset="0"/>
              </a:rPr>
              <a:t>def </a:t>
            </a:r>
            <a:r>
              <a:rPr lang="en-US" sz="2800" dirty="0" err="1">
                <a:effectLst/>
                <a:latin typeface="Times New Roman" panose="02020603050405020304" pitchFamily="18" charset="0"/>
                <a:ea typeface="Times New Roman" panose="02020603050405020304" pitchFamily="18" charset="0"/>
              </a:rPr>
              <a:t>runPropose</a:t>
            </a:r>
            <a:r>
              <a:rPr lang="en-US" sz="2800" dirty="0">
                <a:effectLst/>
                <a:latin typeface="Times New Roman" panose="02020603050405020304" pitchFamily="18" charset="0"/>
                <a:ea typeface="Times New Roman" panose="02020603050405020304" pitchFamily="18" charset="0"/>
              </a:rPr>
              <a:t>():</a:t>
            </a:r>
            <a:endParaRPr lang="en-IN" sz="2800" dirty="0">
              <a:effectLst/>
              <a:latin typeface="Times New Roman" panose="02020603050405020304" pitchFamily="18" charset="0"/>
              <a:ea typeface="Times New Roman" panose="02020603050405020304" pitchFamily="18" charset="0"/>
            </a:endParaRPr>
          </a:p>
          <a:p>
            <a:pPr marL="273050" indent="0" algn="just">
              <a:buNone/>
            </a:pPr>
            <a:r>
              <a:rPr lang="en-US" sz="2800" dirty="0">
                <a:effectLst/>
                <a:latin typeface="Times New Roman" panose="02020603050405020304" pitchFamily="18" charset="0"/>
                <a:ea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rPr>
              <a:t>text.delete</a:t>
            </a:r>
            <a:r>
              <a:rPr lang="en-US" sz="2800" dirty="0">
                <a:effectLst/>
                <a:latin typeface="Times New Roman" panose="02020603050405020304" pitchFamily="18" charset="0"/>
                <a:ea typeface="Times New Roman" panose="02020603050405020304" pitchFamily="18" charset="0"/>
              </a:rPr>
              <a:t>('1.0', END)</a:t>
            </a:r>
            <a:endParaRPr lang="en-IN" sz="2800" dirty="0">
              <a:effectLst/>
              <a:latin typeface="Times New Roman" panose="02020603050405020304" pitchFamily="18" charset="0"/>
              <a:ea typeface="Times New Roman" panose="02020603050405020304" pitchFamily="18" charset="0"/>
            </a:endParaRPr>
          </a:p>
          <a:p>
            <a:pPr marL="273050" indent="0" algn="just">
              <a:buNone/>
            </a:pPr>
            <a:r>
              <a:rPr lang="en-US" sz="2800" dirty="0">
                <a:effectLst/>
                <a:latin typeface="Times New Roman" panose="02020603050405020304" pitchFamily="18" charset="0"/>
                <a:ea typeface="Times New Roman" panose="02020603050405020304" pitchFamily="18" charset="0"/>
              </a:rPr>
              <a:t>    global X, Y, throughput, </a:t>
            </a:r>
            <a:r>
              <a:rPr lang="en-US" sz="2800" dirty="0" err="1">
                <a:effectLst/>
                <a:latin typeface="Times New Roman" panose="02020603050405020304" pitchFamily="18" charset="0"/>
                <a:ea typeface="Times New Roman" panose="02020603050405020304" pitchFamily="18" charset="0"/>
              </a:rPr>
              <a:t>pdr</a:t>
            </a:r>
            <a:r>
              <a:rPr lang="en-US" sz="2800" dirty="0">
                <a:effectLst/>
                <a:latin typeface="Times New Roman" panose="02020603050405020304" pitchFamily="18" charset="0"/>
                <a:ea typeface="Times New Roman" panose="02020603050405020304" pitchFamily="18" charset="0"/>
              </a:rPr>
              <a:t>, delay</a:t>
            </a:r>
            <a:endParaRPr lang="en-IN" sz="2800" dirty="0">
              <a:effectLst/>
              <a:latin typeface="Times New Roman" panose="02020603050405020304" pitchFamily="18" charset="0"/>
              <a:ea typeface="Times New Roman" panose="02020603050405020304" pitchFamily="18" charset="0"/>
            </a:endParaRPr>
          </a:p>
          <a:p>
            <a:pPr marL="273050" indent="0" algn="just">
              <a:buNone/>
            </a:pPr>
            <a:r>
              <a:rPr lang="en-US" sz="2800" dirty="0">
                <a:effectLst/>
                <a:latin typeface="Times New Roman" panose="02020603050405020304" pitchFamily="18" charset="0"/>
                <a:ea typeface="Times New Roman" panose="02020603050405020304" pitchFamily="18" charset="0"/>
              </a:rPr>
              <a:t>    delay = []</a:t>
            </a:r>
            <a:endParaRPr lang="en-IN" sz="2800" dirty="0">
              <a:effectLst/>
              <a:latin typeface="Times New Roman" panose="02020603050405020304" pitchFamily="18" charset="0"/>
              <a:ea typeface="Times New Roman" panose="02020603050405020304" pitchFamily="18" charset="0"/>
            </a:endParaRPr>
          </a:p>
          <a:p>
            <a:pPr marL="273050" indent="0" algn="just">
              <a:buNone/>
            </a:pPr>
            <a:r>
              <a:rPr lang="en-US" sz="2800" dirty="0">
                <a:effectLst/>
                <a:latin typeface="Times New Roman" panose="02020603050405020304" pitchFamily="18" charset="0"/>
                <a:ea typeface="Times New Roman" panose="02020603050405020304" pitchFamily="18" charset="0"/>
              </a:rPr>
              <a:t>    throughput = []</a:t>
            </a:r>
          </a:p>
          <a:p>
            <a:pPr marL="273050" indent="0" algn="just">
              <a:buNone/>
            </a:pPr>
            <a:r>
              <a:rPr lang="en-US" sz="2800" dirty="0" err="1">
                <a:effectLst/>
                <a:latin typeface="Times New Roman" panose="02020603050405020304" pitchFamily="18" charset="0"/>
                <a:ea typeface="Times New Roman" panose="02020603050405020304" pitchFamily="18" charset="0"/>
              </a:rPr>
              <a:t>pdr</a:t>
            </a:r>
            <a:r>
              <a:rPr lang="en-US" sz="2800" dirty="0">
                <a:effectLst/>
                <a:latin typeface="Times New Roman" panose="02020603050405020304" pitchFamily="18" charset="0"/>
                <a:ea typeface="Times New Roman" panose="02020603050405020304" pitchFamily="18" charset="0"/>
              </a:rPr>
              <a:t> = []</a:t>
            </a:r>
            <a:endParaRPr lang="en-IN" sz="2800" dirty="0">
              <a:effectLst/>
              <a:latin typeface="Times New Roman" panose="02020603050405020304" pitchFamily="18" charset="0"/>
              <a:ea typeface="Times New Roman" panose="02020603050405020304" pitchFamily="18" charset="0"/>
            </a:endParaRPr>
          </a:p>
          <a:p>
            <a:pPr marL="273050" indent="0" algn="just">
              <a:buNone/>
            </a:pPr>
            <a:endParaRPr lang="en-IN" sz="28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10029752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E77BC0-B1DC-B78C-EA86-9C269622AF4D}"/>
              </a:ext>
            </a:extLst>
          </p:cNvPr>
          <p:cNvSpPr>
            <a:spLocks noGrp="1"/>
          </p:cNvSpPr>
          <p:nvPr>
            <p:ph type="title"/>
          </p:nvPr>
        </p:nvSpPr>
        <p:spPr/>
        <p:txBody>
          <a:bodyPr>
            <a:normAutofit/>
          </a:bodyPr>
          <a:lstStyle/>
          <a:p>
            <a:r>
              <a:rPr lang="en-US" sz="2400" b="1" dirty="0">
                <a:latin typeface="Times New Roman" panose="02020603050405020304" pitchFamily="18" charset="0"/>
                <a:cs typeface="Times New Roman" panose="02020603050405020304" pitchFamily="18" charset="0"/>
              </a:rPr>
              <a:t>R</a:t>
            </a:r>
            <a:r>
              <a:rPr lang="en-IN" sz="2400" b="1" dirty="0">
                <a:latin typeface="Times New Roman" panose="02020603050405020304" pitchFamily="18" charset="0"/>
                <a:cs typeface="Times New Roman" panose="02020603050405020304" pitchFamily="18" charset="0"/>
              </a:rPr>
              <a:t>ESULT</a:t>
            </a:r>
            <a:endParaRPr lang="en-IN" sz="2400" dirty="0"/>
          </a:p>
        </p:txBody>
      </p:sp>
      <p:pic>
        <p:nvPicPr>
          <p:cNvPr id="6" name="Content Placeholder 3">
            <a:extLst>
              <a:ext uri="{FF2B5EF4-FFF2-40B4-BE49-F238E27FC236}">
                <a16:creationId xmlns:a16="http://schemas.microsoft.com/office/drawing/2014/main" id="{E06B430F-0F08-68AD-9F13-7FAD8D24049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28144" y="1497379"/>
            <a:ext cx="7735712" cy="4351338"/>
          </a:xfrm>
        </p:spPr>
      </p:pic>
    </p:spTree>
    <p:extLst>
      <p:ext uri="{BB962C8B-B14F-4D97-AF65-F5344CB8AC3E}">
        <p14:creationId xmlns:p14="http://schemas.microsoft.com/office/powerpoint/2010/main" val="10280923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AB7257F-BDF9-3583-82A4-3FE1215A24F4}"/>
              </a:ext>
            </a:extLst>
          </p:cNvPr>
          <p:cNvSpPr>
            <a:spLocks noGrp="1"/>
          </p:cNvSpPr>
          <p:nvPr>
            <p:ph idx="1"/>
          </p:nvPr>
        </p:nvSpPr>
        <p:spPr>
          <a:xfrm>
            <a:off x="838200" y="867508"/>
            <a:ext cx="10515600" cy="5309455"/>
          </a:xfrm>
        </p:spPr>
        <p:txBody>
          <a:bodyPr/>
          <a:lstStyle/>
          <a:p>
            <a:pPr marL="0" indent="0">
              <a:buNone/>
            </a:pPr>
            <a:endParaRPr lang="en-US" sz="2800" dirty="0">
              <a:effectLst/>
              <a:latin typeface="Times New Roman" panose="02020603050405020304" pitchFamily="18" charset="0"/>
              <a:ea typeface="Times New Roman" panose="02020603050405020304" pitchFamily="18" charset="0"/>
            </a:endParaRPr>
          </a:p>
          <a:p>
            <a:pPr marL="0" indent="0">
              <a:buNone/>
            </a:pPr>
            <a:endParaRPr lang="en-US" dirty="0">
              <a:latin typeface="Times New Roman" panose="02020603050405020304" pitchFamily="18" charset="0"/>
              <a:ea typeface="Times New Roman" panose="02020603050405020304" pitchFamily="18" charset="0"/>
            </a:endParaRPr>
          </a:p>
          <a:p>
            <a:pPr marL="0" indent="0">
              <a:buNone/>
            </a:pPr>
            <a:endParaRPr lang="en-US" sz="2800" dirty="0">
              <a:effectLst/>
              <a:latin typeface="Times New Roman" panose="02020603050405020304" pitchFamily="18" charset="0"/>
              <a:ea typeface="Times New Roman" panose="02020603050405020304" pitchFamily="18" charset="0"/>
            </a:endParaRPr>
          </a:p>
          <a:p>
            <a:pPr marL="0" indent="0">
              <a:buNone/>
            </a:pPr>
            <a:endParaRPr lang="en-US" dirty="0">
              <a:latin typeface="Times New Roman" panose="02020603050405020304" pitchFamily="18" charset="0"/>
              <a:ea typeface="Times New Roman" panose="02020603050405020304" pitchFamily="18" charset="0"/>
            </a:endParaRPr>
          </a:p>
          <a:p>
            <a:pPr marL="0" indent="0">
              <a:buNone/>
            </a:pPr>
            <a:endParaRPr lang="en-US" sz="2800" dirty="0">
              <a:effectLst/>
              <a:latin typeface="Times New Roman" panose="02020603050405020304" pitchFamily="18" charset="0"/>
              <a:ea typeface="Times New Roman" panose="02020603050405020304" pitchFamily="18" charset="0"/>
            </a:endParaRPr>
          </a:p>
          <a:p>
            <a:pPr marL="0" indent="0">
              <a:buNone/>
            </a:pPr>
            <a:endParaRPr lang="en-US" dirty="0">
              <a:latin typeface="Times New Roman" panose="02020603050405020304" pitchFamily="18" charset="0"/>
              <a:ea typeface="Times New Roman" panose="02020603050405020304" pitchFamily="18" charset="0"/>
            </a:endParaRPr>
          </a:p>
          <a:p>
            <a:pPr marL="0" indent="0">
              <a:buNone/>
            </a:pPr>
            <a:endParaRPr lang="en-US" sz="2800" dirty="0">
              <a:effectLst/>
              <a:latin typeface="Times New Roman" panose="02020603050405020304" pitchFamily="18" charset="0"/>
              <a:ea typeface="Times New Roman" panose="02020603050405020304" pitchFamily="18" charset="0"/>
            </a:endParaRPr>
          </a:p>
          <a:p>
            <a:pPr marL="0" indent="0">
              <a:buNone/>
            </a:pPr>
            <a:endParaRPr lang="en-US" dirty="0">
              <a:latin typeface="Times New Roman" panose="02020603050405020304" pitchFamily="18" charset="0"/>
              <a:ea typeface="Times New Roman" panose="02020603050405020304" pitchFamily="18" charset="0"/>
            </a:endParaRPr>
          </a:p>
          <a:p>
            <a:pPr marL="0" indent="0">
              <a:buNone/>
            </a:pPr>
            <a:endParaRPr lang="en-US" sz="2800" dirty="0">
              <a:effectLst/>
              <a:latin typeface="Times New Roman" panose="02020603050405020304" pitchFamily="18" charset="0"/>
              <a:ea typeface="Times New Roman" panose="02020603050405020304" pitchFamily="18" charset="0"/>
            </a:endParaRPr>
          </a:p>
          <a:p>
            <a:pPr marL="0" indent="0">
              <a:buNone/>
            </a:pPr>
            <a:r>
              <a:rPr lang="en-US" dirty="0">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Different Attacks Found in Dataset Graph</a:t>
            </a:r>
            <a:endParaRPr lang="en-IN" sz="1800" dirty="0"/>
          </a:p>
        </p:txBody>
      </p:sp>
      <p:pic>
        <p:nvPicPr>
          <p:cNvPr id="4" name="Content Placeholder 4">
            <a:extLst>
              <a:ext uri="{FF2B5EF4-FFF2-40B4-BE49-F238E27FC236}">
                <a16:creationId xmlns:a16="http://schemas.microsoft.com/office/drawing/2014/main" id="{D9716992-61D3-2313-BF01-3BF20A2EB4FB}"/>
              </a:ext>
            </a:extLst>
          </p:cNvPr>
          <p:cNvPicPr>
            <a:picLocks noChangeAspect="1"/>
          </p:cNvPicPr>
          <p:nvPr/>
        </p:nvPicPr>
        <p:blipFill>
          <a:blip r:embed="rId2"/>
          <a:stretch>
            <a:fillRect/>
          </a:stretch>
        </p:blipFill>
        <p:spPr>
          <a:xfrm>
            <a:off x="2409037" y="958118"/>
            <a:ext cx="7201988" cy="4351338"/>
          </a:xfrm>
          <a:prstGeom prst="rect">
            <a:avLst/>
          </a:prstGeom>
        </p:spPr>
      </p:pic>
    </p:spTree>
    <p:extLst>
      <p:ext uri="{BB962C8B-B14F-4D97-AF65-F5344CB8AC3E}">
        <p14:creationId xmlns:p14="http://schemas.microsoft.com/office/powerpoint/2010/main" val="37915156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0DFEE53A-C564-1A1F-A4AC-3C309DA8796B}"/>
              </a:ext>
            </a:extLst>
          </p:cNvPr>
          <p:cNvPicPr>
            <a:picLocks noGrp="1" noChangeAspect="1"/>
          </p:cNvPicPr>
          <p:nvPr>
            <p:ph idx="1"/>
          </p:nvPr>
        </p:nvPicPr>
        <p:blipFill>
          <a:blip r:embed="rId2"/>
          <a:stretch>
            <a:fillRect/>
          </a:stretch>
        </p:blipFill>
        <p:spPr>
          <a:xfrm>
            <a:off x="2746118" y="835512"/>
            <a:ext cx="6699764" cy="4158517"/>
          </a:xfrm>
          <a:prstGeom prst="rect">
            <a:avLst/>
          </a:prstGeom>
        </p:spPr>
      </p:pic>
      <p:sp>
        <p:nvSpPr>
          <p:cNvPr id="6" name="TextBox 5">
            <a:extLst>
              <a:ext uri="{FF2B5EF4-FFF2-40B4-BE49-F238E27FC236}">
                <a16:creationId xmlns:a16="http://schemas.microsoft.com/office/drawing/2014/main" id="{7C2EF18E-DA3D-0F88-6D94-34187D6E6BD1}"/>
              </a:ext>
            </a:extLst>
          </p:cNvPr>
          <p:cNvSpPr txBox="1"/>
          <p:nvPr/>
        </p:nvSpPr>
        <p:spPr>
          <a:xfrm>
            <a:off x="3048000" y="3246288"/>
            <a:ext cx="6096000" cy="2308324"/>
          </a:xfrm>
          <a:prstGeom prst="rect">
            <a:avLst/>
          </a:prstGeom>
          <a:noFill/>
        </p:spPr>
        <p:txBody>
          <a:bodyPr wrap="square">
            <a:spAutoFit/>
          </a:bodyPr>
          <a:lstStyle/>
          <a:p>
            <a:endParaRPr lang="en-US" sz="1800" dirty="0">
              <a:effectLst/>
              <a:latin typeface="Times New Roman" panose="02020603050405020304" pitchFamily="18" charset="0"/>
              <a:ea typeface="Times New Roman" panose="02020603050405020304" pitchFamily="18" charset="0"/>
            </a:endParaRPr>
          </a:p>
          <a:p>
            <a:endParaRPr lang="en-US" dirty="0">
              <a:latin typeface="Times New Roman" panose="02020603050405020304" pitchFamily="18" charset="0"/>
              <a:ea typeface="Times New Roman" panose="02020603050405020304" pitchFamily="18" charset="0"/>
            </a:endParaRPr>
          </a:p>
          <a:p>
            <a:endParaRPr lang="en-US" sz="1800" dirty="0">
              <a:effectLst/>
              <a:latin typeface="Times New Roman" panose="02020603050405020304" pitchFamily="18" charset="0"/>
              <a:ea typeface="Times New Roman" panose="02020603050405020304" pitchFamily="18" charset="0"/>
            </a:endParaRPr>
          </a:p>
          <a:p>
            <a:endParaRPr lang="en-US" dirty="0">
              <a:latin typeface="Times New Roman" panose="02020603050405020304" pitchFamily="18" charset="0"/>
              <a:ea typeface="Times New Roman" panose="02020603050405020304" pitchFamily="18" charset="0"/>
            </a:endParaRPr>
          </a:p>
          <a:p>
            <a:endParaRPr lang="en-US" sz="1800" dirty="0">
              <a:effectLst/>
              <a:latin typeface="Times New Roman" panose="02020603050405020304" pitchFamily="18" charset="0"/>
              <a:ea typeface="Times New Roman" panose="02020603050405020304" pitchFamily="18" charset="0"/>
            </a:endParaRPr>
          </a:p>
          <a:p>
            <a:endParaRPr lang="en-US" dirty="0">
              <a:latin typeface="Times New Roman" panose="02020603050405020304" pitchFamily="18" charset="0"/>
              <a:ea typeface="Times New Roman" panose="02020603050405020304" pitchFamily="18" charset="0"/>
            </a:endParaRPr>
          </a:p>
          <a:p>
            <a:endParaRPr lang="en-US" sz="1800" dirty="0">
              <a:effectLst/>
              <a:latin typeface="Times New Roman" panose="02020603050405020304" pitchFamily="18" charset="0"/>
              <a:ea typeface="Times New Roman" panose="02020603050405020304" pitchFamily="18" charset="0"/>
            </a:endParaRPr>
          </a:p>
          <a:p>
            <a:r>
              <a:rPr lang="en-US" dirty="0">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Preprocess Dataset </a:t>
            </a:r>
            <a:endParaRPr lang="en-IN" dirty="0"/>
          </a:p>
        </p:txBody>
      </p:sp>
    </p:spTree>
    <p:extLst>
      <p:ext uri="{BB962C8B-B14F-4D97-AF65-F5344CB8AC3E}">
        <p14:creationId xmlns:p14="http://schemas.microsoft.com/office/powerpoint/2010/main" val="11292035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0150138E-18BE-9051-556E-CA7A22E568F7}"/>
              </a:ext>
            </a:extLst>
          </p:cNvPr>
          <p:cNvPicPr>
            <a:picLocks noGrp="1" noChangeAspect="1"/>
          </p:cNvPicPr>
          <p:nvPr>
            <p:ph idx="1"/>
          </p:nvPr>
        </p:nvPicPr>
        <p:blipFill>
          <a:blip r:embed="rId2"/>
          <a:stretch>
            <a:fillRect/>
          </a:stretch>
        </p:blipFill>
        <p:spPr>
          <a:xfrm>
            <a:off x="2586892" y="820739"/>
            <a:ext cx="6822831" cy="4360862"/>
          </a:xfrm>
          <a:prstGeom prst="rect">
            <a:avLst/>
          </a:prstGeom>
        </p:spPr>
      </p:pic>
      <p:sp>
        <p:nvSpPr>
          <p:cNvPr id="6" name="TextBox 5">
            <a:extLst>
              <a:ext uri="{FF2B5EF4-FFF2-40B4-BE49-F238E27FC236}">
                <a16:creationId xmlns:a16="http://schemas.microsoft.com/office/drawing/2014/main" id="{69C06133-83F0-0BAA-6B43-051784CF8BD4}"/>
              </a:ext>
            </a:extLst>
          </p:cNvPr>
          <p:cNvSpPr txBox="1"/>
          <p:nvPr/>
        </p:nvSpPr>
        <p:spPr>
          <a:xfrm>
            <a:off x="3048000" y="3246288"/>
            <a:ext cx="6096000" cy="2585323"/>
          </a:xfrm>
          <a:prstGeom prst="rect">
            <a:avLst/>
          </a:prstGeom>
          <a:noFill/>
        </p:spPr>
        <p:txBody>
          <a:bodyPr wrap="square">
            <a:spAutoFit/>
          </a:bodyPr>
          <a:lstStyle/>
          <a:p>
            <a:endParaRPr lang="en-US" sz="1800" dirty="0">
              <a:effectLst/>
              <a:latin typeface="Times New Roman" panose="02020603050405020304" pitchFamily="18" charset="0"/>
              <a:ea typeface="Times New Roman" panose="02020603050405020304" pitchFamily="18" charset="0"/>
            </a:endParaRPr>
          </a:p>
          <a:p>
            <a:endParaRPr lang="en-US" dirty="0">
              <a:latin typeface="Times New Roman" panose="02020603050405020304" pitchFamily="18" charset="0"/>
              <a:ea typeface="Times New Roman" panose="02020603050405020304" pitchFamily="18" charset="0"/>
            </a:endParaRPr>
          </a:p>
          <a:p>
            <a:endParaRPr lang="en-US" sz="1800" dirty="0">
              <a:effectLst/>
              <a:latin typeface="Times New Roman" panose="02020603050405020304" pitchFamily="18" charset="0"/>
              <a:ea typeface="Times New Roman" panose="02020603050405020304" pitchFamily="18" charset="0"/>
            </a:endParaRPr>
          </a:p>
          <a:p>
            <a:endParaRPr lang="en-US" dirty="0">
              <a:latin typeface="Times New Roman" panose="02020603050405020304" pitchFamily="18" charset="0"/>
              <a:ea typeface="Times New Roman" panose="02020603050405020304" pitchFamily="18" charset="0"/>
            </a:endParaRPr>
          </a:p>
          <a:p>
            <a:endParaRPr lang="en-US" sz="1800" dirty="0">
              <a:effectLst/>
              <a:latin typeface="Times New Roman" panose="02020603050405020304" pitchFamily="18" charset="0"/>
              <a:ea typeface="Times New Roman" panose="02020603050405020304" pitchFamily="18" charset="0"/>
            </a:endParaRPr>
          </a:p>
          <a:p>
            <a:endParaRPr lang="en-US" dirty="0">
              <a:latin typeface="Times New Roman" panose="02020603050405020304" pitchFamily="18" charset="0"/>
              <a:ea typeface="Times New Roman" panose="02020603050405020304" pitchFamily="18" charset="0"/>
            </a:endParaRPr>
          </a:p>
          <a:p>
            <a:endParaRPr lang="en-US" sz="1800" dirty="0">
              <a:effectLst/>
              <a:latin typeface="Times New Roman" panose="02020603050405020304" pitchFamily="18" charset="0"/>
              <a:ea typeface="Times New Roman" panose="02020603050405020304" pitchFamily="18" charset="0"/>
            </a:endParaRPr>
          </a:p>
          <a:p>
            <a:endParaRPr lang="en-US" dirty="0">
              <a:latin typeface="Times New Roman" panose="02020603050405020304" pitchFamily="18" charset="0"/>
              <a:ea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propose AODV with ABC,SVM,ANN Confusion matrix</a:t>
            </a:r>
            <a:endParaRPr lang="en-IN" dirty="0"/>
          </a:p>
        </p:txBody>
      </p:sp>
    </p:spTree>
    <p:extLst>
      <p:ext uri="{BB962C8B-B14F-4D97-AF65-F5344CB8AC3E}">
        <p14:creationId xmlns:p14="http://schemas.microsoft.com/office/powerpoint/2010/main" val="29902111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31E79C18-451D-1A6F-98D8-3593DC95BAFA}"/>
              </a:ext>
            </a:extLst>
          </p:cNvPr>
          <p:cNvPicPr>
            <a:picLocks noGrp="1" noChangeAspect="1"/>
          </p:cNvPicPr>
          <p:nvPr>
            <p:ph idx="1"/>
          </p:nvPr>
        </p:nvPicPr>
        <p:blipFill>
          <a:blip r:embed="rId2"/>
          <a:stretch>
            <a:fillRect/>
          </a:stretch>
        </p:blipFill>
        <p:spPr>
          <a:xfrm>
            <a:off x="2454031" y="938213"/>
            <a:ext cx="7057291" cy="4266833"/>
          </a:xfrm>
          <a:prstGeom prst="rect">
            <a:avLst/>
          </a:prstGeom>
        </p:spPr>
      </p:pic>
      <p:sp>
        <p:nvSpPr>
          <p:cNvPr id="6" name="TextBox 5">
            <a:extLst>
              <a:ext uri="{FF2B5EF4-FFF2-40B4-BE49-F238E27FC236}">
                <a16:creationId xmlns:a16="http://schemas.microsoft.com/office/drawing/2014/main" id="{FD7C41D1-65DD-C001-FFBF-439617667213}"/>
              </a:ext>
            </a:extLst>
          </p:cNvPr>
          <p:cNvSpPr txBox="1"/>
          <p:nvPr/>
        </p:nvSpPr>
        <p:spPr>
          <a:xfrm>
            <a:off x="3048000" y="3246288"/>
            <a:ext cx="6096000" cy="2585323"/>
          </a:xfrm>
          <a:prstGeom prst="rect">
            <a:avLst/>
          </a:prstGeom>
          <a:noFill/>
        </p:spPr>
        <p:txBody>
          <a:bodyPr wrap="square">
            <a:spAutoFit/>
          </a:bodyPr>
          <a:lstStyle/>
          <a:p>
            <a:endParaRPr lang="en-US" sz="1800" dirty="0">
              <a:effectLst/>
              <a:latin typeface="Times New Roman" panose="02020603050405020304" pitchFamily="18" charset="0"/>
              <a:ea typeface="Times New Roman" panose="02020603050405020304" pitchFamily="18" charset="0"/>
            </a:endParaRPr>
          </a:p>
          <a:p>
            <a:endParaRPr lang="en-US" dirty="0">
              <a:latin typeface="Times New Roman" panose="02020603050405020304" pitchFamily="18" charset="0"/>
              <a:ea typeface="Times New Roman" panose="02020603050405020304" pitchFamily="18" charset="0"/>
            </a:endParaRPr>
          </a:p>
          <a:p>
            <a:endParaRPr lang="en-US" sz="1800" dirty="0">
              <a:effectLst/>
              <a:latin typeface="Times New Roman" panose="02020603050405020304" pitchFamily="18" charset="0"/>
              <a:ea typeface="Times New Roman" panose="02020603050405020304" pitchFamily="18" charset="0"/>
            </a:endParaRPr>
          </a:p>
          <a:p>
            <a:endParaRPr lang="en-US" dirty="0">
              <a:latin typeface="Times New Roman" panose="02020603050405020304" pitchFamily="18" charset="0"/>
              <a:ea typeface="Times New Roman" panose="02020603050405020304" pitchFamily="18" charset="0"/>
            </a:endParaRPr>
          </a:p>
          <a:p>
            <a:endParaRPr lang="en-US" sz="1800" dirty="0">
              <a:effectLst/>
              <a:latin typeface="Times New Roman" panose="02020603050405020304" pitchFamily="18" charset="0"/>
              <a:ea typeface="Times New Roman" panose="02020603050405020304" pitchFamily="18" charset="0"/>
            </a:endParaRPr>
          </a:p>
          <a:p>
            <a:endParaRPr lang="en-US" dirty="0">
              <a:latin typeface="Times New Roman" panose="02020603050405020304" pitchFamily="18" charset="0"/>
              <a:ea typeface="Times New Roman" panose="02020603050405020304" pitchFamily="18" charset="0"/>
            </a:endParaRPr>
          </a:p>
          <a:p>
            <a:endParaRPr lang="en-US" sz="1800" dirty="0">
              <a:effectLst/>
              <a:latin typeface="Times New Roman" panose="02020603050405020304" pitchFamily="18" charset="0"/>
              <a:ea typeface="Times New Roman" panose="02020603050405020304" pitchFamily="18" charset="0"/>
            </a:endParaRPr>
          </a:p>
          <a:p>
            <a:endParaRPr lang="en-US" dirty="0">
              <a:latin typeface="Times New Roman" panose="02020603050405020304" pitchFamily="18" charset="0"/>
              <a:ea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                    Random Forest  Confusion matrix</a:t>
            </a:r>
            <a:endParaRPr lang="en-IN" dirty="0"/>
          </a:p>
        </p:txBody>
      </p:sp>
    </p:spTree>
    <p:extLst>
      <p:ext uri="{BB962C8B-B14F-4D97-AF65-F5344CB8AC3E}">
        <p14:creationId xmlns:p14="http://schemas.microsoft.com/office/powerpoint/2010/main" val="37729463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DBD84195-DC76-2D41-2C58-C40470E738EF}"/>
              </a:ext>
            </a:extLst>
          </p:cNvPr>
          <p:cNvPicPr>
            <a:picLocks noGrp="1" noChangeAspect="1"/>
          </p:cNvPicPr>
          <p:nvPr>
            <p:ph idx="1"/>
          </p:nvPr>
        </p:nvPicPr>
        <p:blipFill>
          <a:blip r:embed="rId2"/>
          <a:stretch>
            <a:fillRect/>
          </a:stretch>
        </p:blipFill>
        <p:spPr>
          <a:xfrm>
            <a:off x="2516554" y="828675"/>
            <a:ext cx="6940061" cy="4423263"/>
          </a:xfrm>
          <a:prstGeom prst="rect">
            <a:avLst/>
          </a:prstGeom>
        </p:spPr>
      </p:pic>
      <p:sp>
        <p:nvSpPr>
          <p:cNvPr id="6" name="TextBox 5">
            <a:extLst>
              <a:ext uri="{FF2B5EF4-FFF2-40B4-BE49-F238E27FC236}">
                <a16:creationId xmlns:a16="http://schemas.microsoft.com/office/drawing/2014/main" id="{0AAC580A-ED65-A699-4516-2F7A7B4B836A}"/>
              </a:ext>
            </a:extLst>
          </p:cNvPr>
          <p:cNvSpPr txBox="1"/>
          <p:nvPr/>
        </p:nvSpPr>
        <p:spPr>
          <a:xfrm>
            <a:off x="3048000" y="3246288"/>
            <a:ext cx="6096000" cy="2585323"/>
          </a:xfrm>
          <a:prstGeom prst="rect">
            <a:avLst/>
          </a:prstGeom>
          <a:noFill/>
        </p:spPr>
        <p:txBody>
          <a:bodyPr wrap="square">
            <a:spAutoFit/>
          </a:bodyPr>
          <a:lstStyle/>
          <a:p>
            <a:endParaRPr lang="en-US" sz="1800" dirty="0">
              <a:effectLst/>
              <a:latin typeface="Times New Roman" panose="02020603050405020304" pitchFamily="18" charset="0"/>
              <a:ea typeface="Times New Roman" panose="02020603050405020304" pitchFamily="18" charset="0"/>
            </a:endParaRPr>
          </a:p>
          <a:p>
            <a:endParaRPr lang="en-US" dirty="0">
              <a:latin typeface="Times New Roman" panose="02020603050405020304" pitchFamily="18" charset="0"/>
              <a:ea typeface="Times New Roman" panose="02020603050405020304" pitchFamily="18" charset="0"/>
            </a:endParaRPr>
          </a:p>
          <a:p>
            <a:endParaRPr lang="en-US" sz="1800" dirty="0">
              <a:effectLst/>
              <a:latin typeface="Times New Roman" panose="02020603050405020304" pitchFamily="18" charset="0"/>
              <a:ea typeface="Times New Roman" panose="02020603050405020304" pitchFamily="18" charset="0"/>
            </a:endParaRPr>
          </a:p>
          <a:p>
            <a:endParaRPr lang="en-US" dirty="0">
              <a:latin typeface="Times New Roman" panose="02020603050405020304" pitchFamily="18" charset="0"/>
              <a:ea typeface="Times New Roman" panose="02020603050405020304" pitchFamily="18" charset="0"/>
            </a:endParaRPr>
          </a:p>
          <a:p>
            <a:endParaRPr lang="en-US" sz="1800" dirty="0">
              <a:effectLst/>
              <a:latin typeface="Times New Roman" panose="02020603050405020304" pitchFamily="18" charset="0"/>
              <a:ea typeface="Times New Roman" panose="02020603050405020304" pitchFamily="18" charset="0"/>
            </a:endParaRPr>
          </a:p>
          <a:p>
            <a:endParaRPr lang="en-US" dirty="0">
              <a:latin typeface="Times New Roman" panose="02020603050405020304" pitchFamily="18" charset="0"/>
              <a:ea typeface="Times New Roman" panose="02020603050405020304" pitchFamily="18" charset="0"/>
            </a:endParaRPr>
          </a:p>
          <a:p>
            <a:endParaRPr lang="en-US" sz="1800" dirty="0">
              <a:effectLst/>
              <a:latin typeface="Times New Roman" panose="02020603050405020304" pitchFamily="18" charset="0"/>
              <a:ea typeface="Times New Roman" panose="02020603050405020304" pitchFamily="18" charset="0"/>
            </a:endParaRPr>
          </a:p>
          <a:p>
            <a:endParaRPr lang="en-US" dirty="0">
              <a:latin typeface="Times New Roman" panose="02020603050405020304" pitchFamily="18" charset="0"/>
              <a:ea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             Decision Tree Classifier Confusion matrix</a:t>
            </a:r>
            <a:endParaRPr lang="en-IN" dirty="0"/>
          </a:p>
        </p:txBody>
      </p:sp>
    </p:spTree>
    <p:extLst>
      <p:ext uri="{BB962C8B-B14F-4D97-AF65-F5344CB8AC3E}">
        <p14:creationId xmlns:p14="http://schemas.microsoft.com/office/powerpoint/2010/main" val="39917294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13EC8E10-89DC-8C0B-48B2-BA9676823920}"/>
              </a:ext>
            </a:extLst>
          </p:cNvPr>
          <p:cNvPicPr>
            <a:picLocks noGrp="1" noChangeAspect="1"/>
          </p:cNvPicPr>
          <p:nvPr>
            <p:ph idx="1"/>
          </p:nvPr>
        </p:nvPicPr>
        <p:blipFill>
          <a:blip r:embed="rId2"/>
          <a:stretch>
            <a:fillRect/>
          </a:stretch>
        </p:blipFill>
        <p:spPr>
          <a:xfrm>
            <a:off x="2477477" y="914401"/>
            <a:ext cx="7112000" cy="4212492"/>
          </a:xfrm>
          <a:prstGeom prst="rect">
            <a:avLst/>
          </a:prstGeom>
        </p:spPr>
      </p:pic>
      <p:sp>
        <p:nvSpPr>
          <p:cNvPr id="6" name="TextBox 5">
            <a:extLst>
              <a:ext uri="{FF2B5EF4-FFF2-40B4-BE49-F238E27FC236}">
                <a16:creationId xmlns:a16="http://schemas.microsoft.com/office/drawing/2014/main" id="{F5D181FD-0B93-7F2B-D68D-0D55D86B1B5B}"/>
              </a:ext>
            </a:extLst>
          </p:cNvPr>
          <p:cNvSpPr txBox="1"/>
          <p:nvPr/>
        </p:nvSpPr>
        <p:spPr>
          <a:xfrm>
            <a:off x="3048000" y="3246288"/>
            <a:ext cx="6096000" cy="2585323"/>
          </a:xfrm>
          <a:prstGeom prst="rect">
            <a:avLst/>
          </a:prstGeom>
          <a:noFill/>
        </p:spPr>
        <p:txBody>
          <a:bodyPr wrap="square">
            <a:spAutoFit/>
          </a:bodyPr>
          <a:lstStyle/>
          <a:p>
            <a:endParaRPr lang="en-US" sz="1800" dirty="0">
              <a:effectLst/>
              <a:latin typeface="Times New Roman" panose="02020603050405020304" pitchFamily="18" charset="0"/>
              <a:ea typeface="Times New Roman" panose="02020603050405020304" pitchFamily="18" charset="0"/>
            </a:endParaRPr>
          </a:p>
          <a:p>
            <a:endParaRPr lang="en-US" dirty="0">
              <a:latin typeface="Times New Roman" panose="02020603050405020304" pitchFamily="18" charset="0"/>
              <a:ea typeface="Times New Roman" panose="02020603050405020304" pitchFamily="18" charset="0"/>
            </a:endParaRPr>
          </a:p>
          <a:p>
            <a:endParaRPr lang="en-US" sz="1800" dirty="0">
              <a:effectLst/>
              <a:latin typeface="Times New Roman" panose="02020603050405020304" pitchFamily="18" charset="0"/>
              <a:ea typeface="Times New Roman" panose="02020603050405020304" pitchFamily="18" charset="0"/>
            </a:endParaRPr>
          </a:p>
          <a:p>
            <a:endParaRPr lang="en-US" dirty="0">
              <a:latin typeface="Times New Roman" panose="02020603050405020304" pitchFamily="18" charset="0"/>
              <a:ea typeface="Times New Roman" panose="02020603050405020304" pitchFamily="18" charset="0"/>
            </a:endParaRPr>
          </a:p>
          <a:p>
            <a:endParaRPr lang="en-US" sz="1800" dirty="0">
              <a:effectLst/>
              <a:latin typeface="Times New Roman" panose="02020603050405020304" pitchFamily="18" charset="0"/>
              <a:ea typeface="Times New Roman" panose="02020603050405020304" pitchFamily="18" charset="0"/>
            </a:endParaRPr>
          </a:p>
          <a:p>
            <a:endParaRPr lang="en-US" dirty="0">
              <a:latin typeface="Times New Roman" panose="02020603050405020304" pitchFamily="18" charset="0"/>
              <a:ea typeface="Times New Roman" panose="02020603050405020304" pitchFamily="18" charset="0"/>
            </a:endParaRPr>
          </a:p>
          <a:p>
            <a:endParaRPr lang="en-US" sz="1800" dirty="0">
              <a:effectLst/>
              <a:latin typeface="Times New Roman" panose="02020603050405020304" pitchFamily="18" charset="0"/>
              <a:ea typeface="Times New Roman" panose="02020603050405020304" pitchFamily="18" charset="0"/>
            </a:endParaRPr>
          </a:p>
          <a:p>
            <a:endParaRPr lang="en-US" dirty="0">
              <a:latin typeface="Times New Roman" panose="02020603050405020304" pitchFamily="18" charset="0"/>
              <a:ea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                    All Algorithms Performance Graph</a:t>
            </a:r>
            <a:endParaRPr lang="en-IN" dirty="0"/>
          </a:p>
        </p:txBody>
      </p:sp>
    </p:spTree>
    <p:extLst>
      <p:ext uri="{BB962C8B-B14F-4D97-AF65-F5344CB8AC3E}">
        <p14:creationId xmlns:p14="http://schemas.microsoft.com/office/powerpoint/2010/main" val="42437356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37EE9D-082C-E1BA-8586-1B23C1AA8D3A}"/>
              </a:ext>
            </a:extLst>
          </p:cNvPr>
          <p:cNvSpPr>
            <a:spLocks noGrp="1"/>
          </p:cNvSpPr>
          <p:nvPr>
            <p:ph type="title"/>
          </p:nvPr>
        </p:nvSpPr>
        <p:spPr>
          <a:xfrm>
            <a:off x="631596" y="365125"/>
            <a:ext cx="10722204" cy="1325563"/>
          </a:xfrm>
        </p:spPr>
        <p:txBody>
          <a:bodyPr>
            <a:normAutofit/>
          </a:bodyPr>
          <a:lstStyle/>
          <a:p>
            <a:pPr algn="just">
              <a:lnSpc>
                <a:spcPct val="115000"/>
              </a:lnSpc>
              <a:spcAft>
                <a:spcPts val="1000"/>
              </a:spcAft>
            </a:pPr>
            <a:r>
              <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rPr>
              <a:t>EXISTING SYSTEM </a:t>
            </a:r>
          </a:p>
        </p:txBody>
      </p:sp>
      <p:sp>
        <p:nvSpPr>
          <p:cNvPr id="3" name="Content Placeholder 2">
            <a:extLst>
              <a:ext uri="{FF2B5EF4-FFF2-40B4-BE49-F238E27FC236}">
                <a16:creationId xmlns:a16="http://schemas.microsoft.com/office/drawing/2014/main" id="{DA0954B6-1192-4975-C0A0-B8911A149195}"/>
              </a:ext>
            </a:extLst>
          </p:cNvPr>
          <p:cNvSpPr>
            <a:spLocks noGrp="1"/>
          </p:cNvSpPr>
          <p:nvPr>
            <p:ph idx="1"/>
          </p:nvPr>
        </p:nvSpPr>
        <p:spPr>
          <a:xfrm>
            <a:off x="773723" y="1438031"/>
            <a:ext cx="10722204" cy="4537653"/>
          </a:xfrm>
        </p:spPr>
        <p:txBody>
          <a:bodyPr>
            <a:normAutofit lnSpcReduction="10000"/>
          </a:bodyPr>
          <a:lstStyle/>
          <a:p>
            <a:pPr>
              <a:lnSpc>
                <a:spcPct val="150000"/>
              </a:lnSpc>
            </a:pPr>
            <a:r>
              <a:rPr lang="en-US" sz="2200" dirty="0">
                <a:latin typeface="Times New Roman" panose="02020603050405020304" pitchFamily="18" charset="0"/>
                <a:ea typeface="SimSun" panose="02010600030101010101" pitchFamily="2" charset="-122"/>
                <a:cs typeface="Times New Roman" panose="02020603050405020304" pitchFamily="18" charset="0"/>
              </a:rPr>
              <a:t>I</a:t>
            </a:r>
            <a:r>
              <a:rPr lang="en-US" sz="2200" dirty="0">
                <a:effectLst/>
                <a:latin typeface="Times New Roman" panose="02020603050405020304" pitchFamily="18" charset="0"/>
                <a:ea typeface="SimSun" panose="02010600030101010101" pitchFamily="2" charset="-122"/>
                <a:cs typeface="Times New Roman" panose="02020603050405020304" pitchFamily="18" charset="0"/>
              </a:rPr>
              <a:t>n the CL-PRE(certificateless proxy re-encryption) scheme, the data owner encrypts the data with the symmetric key. Subsequently, the symmetric key is encrypted with the public key of the data owner.</a:t>
            </a:r>
          </a:p>
          <a:p>
            <a:pPr>
              <a:lnSpc>
                <a:spcPct val="150000"/>
              </a:lnSpc>
            </a:pPr>
            <a:r>
              <a:rPr lang="en-US" sz="2200" dirty="0">
                <a:effectLst/>
                <a:latin typeface="Times New Roman" panose="02020603050405020304" pitchFamily="18" charset="0"/>
                <a:ea typeface="SimSun" panose="02010600030101010101" pitchFamily="2" charset="-122"/>
                <a:cs typeface="Times New Roman" panose="02020603050405020304" pitchFamily="18" charset="0"/>
              </a:rPr>
              <a:t>Both the encrypted data and the key are uploaded to the cloud. The encrypted key is re-encrypted by the cloud and becomes decryptable by the user’s private key. </a:t>
            </a:r>
          </a:p>
          <a:p>
            <a:pPr>
              <a:lnSpc>
                <a:spcPct val="150000"/>
              </a:lnSpc>
            </a:pPr>
            <a:r>
              <a:rPr lang="en-US" sz="2200" dirty="0">
                <a:effectLst/>
                <a:latin typeface="Times New Roman" panose="02020603050405020304" pitchFamily="18" charset="0"/>
                <a:ea typeface="SimSun" panose="02010600030101010101" pitchFamily="2" charset="-122"/>
                <a:cs typeface="Times New Roman" panose="02020603050405020304" pitchFamily="18" charset="0"/>
              </a:rPr>
              <a:t>The user’s identity is used to generate the public–private key pair.</a:t>
            </a:r>
            <a:endParaRPr lang="en-IN" sz="2200" dirty="0">
              <a:effectLst/>
              <a:latin typeface="Times New Roman" panose="02020603050405020304" pitchFamily="18" charset="0"/>
              <a:ea typeface="SimSun" panose="02010600030101010101" pitchFamily="2" charset="-122"/>
              <a:cs typeface="Times New Roman" panose="02020603050405020304" pitchFamily="18" charset="0"/>
            </a:endParaRPr>
          </a:p>
          <a:p>
            <a:pPr>
              <a:lnSpc>
                <a:spcPct val="150000"/>
              </a:lnSpc>
            </a:pPr>
            <a:r>
              <a:rPr lang="en-US" sz="2200" dirty="0">
                <a:effectLst/>
                <a:latin typeface="Times New Roman" panose="02020603050405020304" pitchFamily="18" charset="0"/>
                <a:ea typeface="SimSun" panose="02010600030101010101" pitchFamily="2" charset="-122"/>
                <a:cs typeface="Times New Roman" panose="02020603050405020304" pitchFamily="18" charset="0"/>
              </a:rPr>
              <a:t>The proxy re-encryption is based on bilinear pairing .The computational cost of the bilinear pairing is high as compared with the standard operations in finite fields</a:t>
            </a:r>
            <a:r>
              <a:rPr lang="en-US" sz="2800" dirty="0">
                <a:effectLst/>
                <a:latin typeface="Times New Roman" panose="02020603050405020304" pitchFamily="18" charset="0"/>
                <a:ea typeface="SimSun" panose="02010600030101010101" pitchFamily="2" charset="-122"/>
                <a:cs typeface="Times New Roman" panose="02020603050405020304" pitchFamily="18" charset="0"/>
              </a:rPr>
              <a:t>.</a:t>
            </a:r>
            <a:endParaRPr lang="en-IN" sz="2800" dirty="0">
              <a:effectLst/>
              <a:latin typeface="Times New Roman" panose="02020603050405020304" pitchFamily="18" charset="0"/>
              <a:ea typeface="SimSun" panose="02010600030101010101" pitchFamily="2" charset="-122"/>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115777026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3BCBDF8-EE24-1593-A8D3-4C412302BB7D}"/>
              </a:ext>
            </a:extLst>
          </p:cNvPr>
          <p:cNvSpPr txBox="1"/>
          <p:nvPr/>
        </p:nvSpPr>
        <p:spPr>
          <a:xfrm>
            <a:off x="3048000" y="3246288"/>
            <a:ext cx="6096000" cy="2585323"/>
          </a:xfrm>
          <a:prstGeom prst="rect">
            <a:avLst/>
          </a:prstGeom>
          <a:noFill/>
        </p:spPr>
        <p:txBody>
          <a:bodyPr wrap="square">
            <a:spAutoFit/>
          </a:bodyPr>
          <a:lstStyle/>
          <a:p>
            <a:endParaRPr lang="en-US" sz="1800" dirty="0">
              <a:effectLst/>
              <a:latin typeface="Times New Roman" panose="02020603050405020304" pitchFamily="18" charset="0"/>
              <a:ea typeface="Times New Roman" panose="02020603050405020304" pitchFamily="18" charset="0"/>
            </a:endParaRPr>
          </a:p>
          <a:p>
            <a:endParaRPr lang="en-US" dirty="0">
              <a:latin typeface="Times New Roman" panose="02020603050405020304" pitchFamily="18" charset="0"/>
              <a:ea typeface="Times New Roman" panose="02020603050405020304" pitchFamily="18" charset="0"/>
            </a:endParaRPr>
          </a:p>
          <a:p>
            <a:endParaRPr lang="en-US" sz="1800" dirty="0">
              <a:effectLst/>
              <a:latin typeface="Times New Roman" panose="02020603050405020304" pitchFamily="18" charset="0"/>
              <a:ea typeface="Times New Roman" panose="02020603050405020304" pitchFamily="18" charset="0"/>
            </a:endParaRPr>
          </a:p>
          <a:p>
            <a:endParaRPr lang="en-US" dirty="0">
              <a:latin typeface="Times New Roman" panose="02020603050405020304" pitchFamily="18" charset="0"/>
              <a:ea typeface="Times New Roman" panose="02020603050405020304" pitchFamily="18" charset="0"/>
            </a:endParaRPr>
          </a:p>
          <a:p>
            <a:endParaRPr lang="en-US" sz="1800" dirty="0">
              <a:effectLst/>
              <a:latin typeface="Times New Roman" panose="02020603050405020304" pitchFamily="18" charset="0"/>
              <a:ea typeface="Times New Roman" panose="02020603050405020304" pitchFamily="18" charset="0"/>
            </a:endParaRPr>
          </a:p>
          <a:p>
            <a:endParaRPr lang="en-US" dirty="0">
              <a:latin typeface="Times New Roman" panose="02020603050405020304" pitchFamily="18" charset="0"/>
              <a:ea typeface="Times New Roman" panose="02020603050405020304" pitchFamily="18" charset="0"/>
            </a:endParaRPr>
          </a:p>
          <a:p>
            <a:endParaRPr lang="en-US" sz="1800" dirty="0">
              <a:effectLst/>
              <a:latin typeface="Times New Roman" panose="02020603050405020304" pitchFamily="18" charset="0"/>
              <a:ea typeface="Times New Roman" panose="02020603050405020304" pitchFamily="18" charset="0"/>
            </a:endParaRPr>
          </a:p>
          <a:p>
            <a:endParaRPr lang="en-US" dirty="0">
              <a:latin typeface="Times New Roman" panose="02020603050405020304" pitchFamily="18" charset="0"/>
              <a:ea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                   Predicted Attack Names or Normal</a:t>
            </a:r>
            <a:endParaRPr lang="en-IN" dirty="0"/>
          </a:p>
        </p:txBody>
      </p:sp>
      <p:pic>
        <p:nvPicPr>
          <p:cNvPr id="7" name="Content Placeholder 3">
            <a:extLst>
              <a:ext uri="{FF2B5EF4-FFF2-40B4-BE49-F238E27FC236}">
                <a16:creationId xmlns:a16="http://schemas.microsoft.com/office/drawing/2014/main" id="{80FEEB6B-4389-6DD5-CEE3-DAD7F62D55BD}"/>
              </a:ext>
            </a:extLst>
          </p:cNvPr>
          <p:cNvPicPr>
            <a:picLocks noGrp="1" noChangeAspect="1"/>
          </p:cNvPicPr>
          <p:nvPr>
            <p:ph idx="1"/>
          </p:nvPr>
        </p:nvPicPr>
        <p:blipFill>
          <a:blip r:embed="rId2"/>
          <a:stretch>
            <a:fillRect/>
          </a:stretch>
        </p:blipFill>
        <p:spPr>
          <a:xfrm>
            <a:off x="2477477" y="758825"/>
            <a:ext cx="7010400" cy="4469667"/>
          </a:xfrm>
          <a:prstGeom prst="rect">
            <a:avLst/>
          </a:prstGeom>
        </p:spPr>
      </p:pic>
    </p:spTree>
    <p:extLst>
      <p:ext uri="{BB962C8B-B14F-4D97-AF65-F5344CB8AC3E}">
        <p14:creationId xmlns:p14="http://schemas.microsoft.com/office/powerpoint/2010/main" val="78798219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8FFF14-2B52-CDC2-9435-F5C0B65D3ECE}"/>
              </a:ext>
            </a:extLst>
          </p:cNvPr>
          <p:cNvSpPr>
            <a:spLocks noGrp="1"/>
          </p:cNvSpPr>
          <p:nvPr>
            <p:ph type="title"/>
          </p:nvPr>
        </p:nvSpPr>
        <p:spPr>
          <a:xfrm>
            <a:off x="618309" y="443502"/>
            <a:ext cx="10848702" cy="1325563"/>
          </a:xfrm>
        </p:spPr>
        <p:txBody>
          <a:bodyPr>
            <a:normAutofit/>
          </a:bodyPr>
          <a:lstStyle/>
          <a:p>
            <a:pPr algn="just">
              <a:lnSpc>
                <a:spcPct val="107000"/>
              </a:lnSpc>
              <a:spcAft>
                <a:spcPts val="800"/>
              </a:spcAft>
            </a:pP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781ABF92-6E0E-A08B-CD3A-B42488D98CD3}"/>
              </a:ext>
            </a:extLst>
          </p:cNvPr>
          <p:cNvSpPr>
            <a:spLocks noGrp="1"/>
          </p:cNvSpPr>
          <p:nvPr>
            <p:ph idx="1"/>
          </p:nvPr>
        </p:nvSpPr>
        <p:spPr>
          <a:xfrm>
            <a:off x="838201" y="1769065"/>
            <a:ext cx="10134600" cy="4407898"/>
          </a:xfrm>
        </p:spPr>
        <p:txBody>
          <a:bodyPr>
            <a:normAutofit/>
          </a:bodyPr>
          <a:lstStyle/>
          <a:p>
            <a:pPr>
              <a:lnSpc>
                <a:spcPct val="100000"/>
              </a:lnSpc>
            </a:pPr>
            <a:r>
              <a:rPr lang="en-US" sz="2000" dirty="0">
                <a:latin typeface="Times New Roman" panose="02020603050405020304" pitchFamily="18" charset="0"/>
                <a:cs typeface="Times New Roman" panose="02020603050405020304" pitchFamily="18" charset="0"/>
              </a:rPr>
              <a:t>In conclusion, using artificial intelligence in ad hoc networks greatly improves secure and reliable data transmission. </a:t>
            </a:r>
          </a:p>
          <a:p>
            <a:pPr>
              <a:lnSpc>
                <a:spcPct val="100000"/>
              </a:lnSpc>
            </a:pPr>
            <a:r>
              <a:rPr lang="en-US" sz="2000" dirty="0">
                <a:latin typeface="Times New Roman" panose="02020603050405020304" pitchFamily="18" charset="0"/>
                <a:cs typeface="Times New Roman" panose="02020603050405020304" pitchFamily="18" charset="0"/>
              </a:rPr>
              <a:t>AI helps detect and prevent security threats quickly, keeping data safe. It also makes data routing more efficient, reducing delays and improving overall network performance.</a:t>
            </a:r>
          </a:p>
          <a:p>
            <a:pPr>
              <a:lnSpc>
                <a:spcPct val="100000"/>
              </a:lnSpc>
            </a:pPr>
            <a:r>
              <a:rPr lang="en-US" sz="2000" dirty="0">
                <a:latin typeface="Times New Roman" panose="02020603050405020304" pitchFamily="18" charset="0"/>
                <a:cs typeface="Times New Roman" panose="02020603050405020304" pitchFamily="18" charset="0"/>
              </a:rPr>
              <a:t> AI can adapt to changes in the network, making it resilient against problems or attacks.</a:t>
            </a:r>
          </a:p>
          <a:p>
            <a:pPr>
              <a:lnSpc>
                <a:spcPct val="100000"/>
              </a:lnSpc>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The implementation of AI-Based solutions for robust and secure data transmission in ad-hoc networks requires careful consideration of various factors, including computational complexity, energy efficiency, scalability, and privacy preservation.</a:t>
            </a:r>
          </a:p>
          <a:p>
            <a:pPr>
              <a:lnSpc>
                <a:spcPct val="100000"/>
              </a:lnSpc>
            </a:pPr>
            <a:r>
              <a:rPr lang="en-US" sz="2000" dirty="0">
                <a:latin typeface="Times New Roman" panose="02020603050405020304" pitchFamily="18" charset="0"/>
                <a:cs typeface="Times New Roman" panose="02020603050405020304" pitchFamily="18" charset="0"/>
              </a:rPr>
              <a:t>Overall, as AI technology continues to advance, it will offer even better solutions for secure and efficient data transmission in these types of networks.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4778629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D5A6B4-85DA-5801-D576-13167029471E}"/>
              </a:ext>
            </a:extLst>
          </p:cNvPr>
          <p:cNvSpPr>
            <a:spLocks noGrp="1"/>
          </p:cNvSpPr>
          <p:nvPr>
            <p:ph type="title"/>
          </p:nvPr>
        </p:nvSpPr>
        <p:spPr/>
        <p:txBody>
          <a:bodyPr>
            <a:normAutofit/>
          </a:bodyPr>
          <a:lstStyle/>
          <a:p>
            <a:r>
              <a:rPr lang="en-IN" sz="2400" b="1" dirty="0">
                <a:latin typeface="Times New Roman" panose="02020603050405020304" pitchFamily="18" charset="0"/>
                <a:cs typeface="Times New Roman" panose="02020603050405020304" pitchFamily="18" charset="0"/>
              </a:rPr>
              <a:t>FUTURE SCOPE</a:t>
            </a:r>
          </a:p>
        </p:txBody>
      </p:sp>
      <p:sp>
        <p:nvSpPr>
          <p:cNvPr id="3" name="Content Placeholder 2">
            <a:extLst>
              <a:ext uri="{FF2B5EF4-FFF2-40B4-BE49-F238E27FC236}">
                <a16:creationId xmlns:a16="http://schemas.microsoft.com/office/drawing/2014/main" id="{66186065-62B3-7906-C517-64112A43E67A}"/>
              </a:ext>
            </a:extLst>
          </p:cNvPr>
          <p:cNvSpPr>
            <a:spLocks noGrp="1"/>
          </p:cNvSpPr>
          <p:nvPr>
            <p:ph idx="1"/>
          </p:nvPr>
        </p:nvSpPr>
        <p:spPr>
          <a:xfrm>
            <a:off x="1035698" y="1474237"/>
            <a:ext cx="10095722" cy="4702726"/>
          </a:xfrm>
        </p:spPr>
        <p:txBody>
          <a:bodyPr>
            <a:normAutofit/>
          </a:bodyPr>
          <a:lstStyle/>
          <a:p>
            <a:pPr marL="0" indent="0" algn="just">
              <a:lnSpc>
                <a:spcPct val="150000"/>
              </a:lnSpc>
              <a:buNone/>
            </a:pPr>
            <a:r>
              <a:rPr lang="en-US" sz="2400" dirty="0"/>
              <a:t>          </a:t>
            </a:r>
            <a:r>
              <a:rPr lang="en-US" sz="2000" dirty="0">
                <a:latin typeface="Times New Roman" panose="02020603050405020304" pitchFamily="18" charset="0"/>
                <a:cs typeface="Times New Roman" panose="02020603050405020304" pitchFamily="18" charset="0"/>
              </a:rPr>
              <a:t>Future work can explore more advanced machine learning models, such as reinforcement learning, for more accurate threat detection, dynamic routing optimization, and improved network performance. Future iterations could include self-healing capabilities, where the network can automatically recover from node failures or attacks without human intervention, ensuring continuous service. Research into AI techniques for energy-efficient data transmission and routing can extend the battery life of mobile devices in ad-hoc networks.</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Exploring privacy-preserving techniques for AI-driven data transmission in ad-hoc networks. Future research should focus on developing algorithms and protocols that enable secure and confidential data transmission while preserving the privacy of users' sensitive information.</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gn="just">
              <a:lnSpc>
                <a:spcPct val="150000"/>
              </a:lnSpc>
              <a:buNone/>
            </a:pPr>
            <a:endParaRPr lang="en-IN" sz="2000" dirty="0"/>
          </a:p>
        </p:txBody>
      </p:sp>
    </p:spTree>
    <p:extLst>
      <p:ext uri="{BB962C8B-B14F-4D97-AF65-F5344CB8AC3E}">
        <p14:creationId xmlns:p14="http://schemas.microsoft.com/office/powerpoint/2010/main" val="285510936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5B2CC29C-9BC5-C046-ABAE-A55BC3649D4F}"/>
              </a:ext>
            </a:extLst>
          </p:cNvPr>
          <p:cNvSpPr txBox="1"/>
          <p:nvPr/>
        </p:nvSpPr>
        <p:spPr>
          <a:xfrm>
            <a:off x="875323" y="970217"/>
            <a:ext cx="10160000" cy="5023748"/>
          </a:xfrm>
          <a:prstGeom prst="rect">
            <a:avLst/>
          </a:prstGeom>
          <a:noFill/>
        </p:spPr>
        <p:txBody>
          <a:bodyPr wrap="square">
            <a:spAutoFit/>
          </a:bodyPr>
          <a:lstStyle/>
          <a:p>
            <a:pPr marL="342900" lvl="0" indent="-342900" algn="just">
              <a:lnSpc>
                <a:spcPct val="115000"/>
              </a:lnSpc>
              <a:spcAft>
                <a:spcPts val="1000"/>
              </a:spcAft>
              <a:tabLst>
                <a:tab pos="457200" algn="l"/>
              </a:tabLst>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REFERENCES</a:t>
            </a:r>
          </a:p>
          <a:p>
            <a:pPr marL="342900" lvl="0" indent="-342900" algn="just">
              <a:lnSpc>
                <a:spcPct val="115000"/>
              </a:lnSpc>
              <a:spcAft>
                <a:spcPts val="1000"/>
              </a:spcAft>
              <a:tabLst>
                <a:tab pos="457200" algn="l"/>
              </a:tabLst>
            </a:pPr>
            <a:endParaRPr lang="en-US" dirty="0">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lnSpc>
                <a:spcPct val="115000"/>
              </a:lnSpc>
              <a:spcAft>
                <a:spcPts val="1000"/>
              </a:spcAft>
              <a:tabLst>
                <a:tab pos="457200" algn="l"/>
              </a:tabLs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1.  A. Sethi, P. Sharma, and S. Sharma, "A Survey on Artificial Intelligence Techniques for Secure Data Transmission in Ad-Hoc Networks," International Journal of Advanced Research in Computer Science, vol. 12, no. 3, pp. 45-56, 2021.</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ct val="115000"/>
              </a:lnSpc>
              <a:spcAft>
                <a:spcPts val="1000"/>
              </a:spcAft>
              <a:buAutoNum type="arabicPeriod" startAt="2"/>
              <a:tabLst>
                <a:tab pos="457200" algn="l"/>
              </a:tabLs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V. Gupta and S. Jain, "Machine Learning Techniques for Enhancing Security in Ad-Hoc Networks: A Review," Wireless Personal Communications, vol. 108, no. 1, pp. 235-256, 2019.</a:t>
            </a:r>
          </a:p>
          <a:p>
            <a:pPr marL="342900" indent="-342900" algn="just">
              <a:lnSpc>
                <a:spcPct val="115000"/>
              </a:lnSpc>
              <a:spcAft>
                <a:spcPts val="1000"/>
              </a:spcAft>
              <a:buFontTx/>
              <a:buAutoNum type="arabicPeriod" startAt="2"/>
              <a:tabLst>
                <a:tab pos="457200" algn="l"/>
              </a:tabLs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D. Srinivasan and K. Kundan, "Secure Data Transmission Using Blockchain Technology in Ad-Hoc Networks," International Journal of Engineering and Advanced Technology, vol. 9, no. 2, pp. 466-470, 2019.</a:t>
            </a:r>
          </a:p>
          <a:p>
            <a:pPr marL="342900" indent="-342900" algn="just">
              <a:lnSpc>
                <a:spcPct val="115000"/>
              </a:lnSpc>
              <a:spcAft>
                <a:spcPts val="1000"/>
              </a:spcAft>
              <a:buFontTx/>
              <a:buAutoNum type="arabicPeriod" startAt="2"/>
              <a:tabLst>
                <a:tab pos="457200" algn="l"/>
              </a:tabLs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R. R. Brooks, "Adversarial Robustness in Machine Learning for Wireless Communications," IEEE Transactions on Cognitive Communications and Networking, vol. 6, no. 2, pp. 529-538, 2020.</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ct val="115000"/>
              </a:lnSpc>
              <a:spcAft>
                <a:spcPts val="1000"/>
              </a:spcAft>
              <a:buAutoNum type="arabicPeriod" startAt="2"/>
              <a:tabLst>
                <a:tab pos="457200" algn="l"/>
              </a:tabLst>
            </a:pP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8444236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1F8F6B-4A60-4AE4-6CDF-1D81DBB75590}"/>
              </a:ext>
            </a:extLst>
          </p:cNvPr>
          <p:cNvSpPr>
            <a:spLocks noGrp="1"/>
          </p:cNvSpPr>
          <p:nvPr>
            <p:ph idx="1"/>
          </p:nvPr>
        </p:nvSpPr>
        <p:spPr>
          <a:xfrm>
            <a:off x="4540738" y="3157415"/>
            <a:ext cx="3540370" cy="617416"/>
          </a:xfrm>
        </p:spPr>
        <p:txBody>
          <a:bodyPr>
            <a:normAutofit fontScale="70000" lnSpcReduction="20000"/>
          </a:bodyPr>
          <a:lstStyle/>
          <a:p>
            <a:pPr marL="0" indent="0">
              <a:buNone/>
            </a:pPr>
            <a:r>
              <a:rPr lang="en-US" sz="6000" dirty="0"/>
              <a:t>THANK YOU</a:t>
            </a:r>
            <a:endParaRPr lang="en-IN" sz="6000" dirty="0"/>
          </a:p>
        </p:txBody>
      </p:sp>
    </p:spTree>
    <p:extLst>
      <p:ext uri="{BB962C8B-B14F-4D97-AF65-F5344CB8AC3E}">
        <p14:creationId xmlns:p14="http://schemas.microsoft.com/office/powerpoint/2010/main" val="2855995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527F4-245A-CC0C-8882-4E1CA8DD7F9F}"/>
              </a:ext>
            </a:extLst>
          </p:cNvPr>
          <p:cNvSpPr>
            <a:spLocks noGrp="1"/>
          </p:cNvSpPr>
          <p:nvPr>
            <p:ph type="title"/>
          </p:nvPr>
        </p:nvSpPr>
        <p:spPr/>
        <p:txBody>
          <a:bodyPr>
            <a:normAutofit/>
          </a:bodyPr>
          <a:lstStyle/>
          <a:p>
            <a:pPr>
              <a:lnSpc>
                <a:spcPct val="107000"/>
              </a:lnSpc>
              <a:spcAft>
                <a:spcPts val="800"/>
              </a:spcAft>
            </a:pPr>
            <a:r>
              <a:rPr lang="en-US" sz="2400" b="1" dirty="0">
                <a:latin typeface="Times New Roman" panose="02020603050405020304" pitchFamily="18" charset="0"/>
                <a:ea typeface="Calibri" panose="020F0502020204030204" pitchFamily="34" charset="0"/>
                <a:cs typeface="Times New Roman" panose="02020603050405020304" pitchFamily="18" charset="0"/>
              </a:rPr>
              <a:t>DISADVANTAGES OF EXISTING SYSTEM</a:t>
            </a:r>
            <a:endParaRPr lang="en-IN" sz="2400" b="1"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139F546-EA40-1849-78C6-6E28466FC832}"/>
              </a:ext>
            </a:extLst>
          </p:cNvPr>
          <p:cNvSpPr>
            <a:spLocks noGrp="1"/>
          </p:cNvSpPr>
          <p:nvPr>
            <p:ph idx="1"/>
          </p:nvPr>
        </p:nvSpPr>
        <p:spPr>
          <a:xfrm>
            <a:off x="838199" y="1690688"/>
            <a:ext cx="10992439" cy="4486275"/>
          </a:xfrm>
        </p:spPr>
        <p:txBody>
          <a:bodyPr/>
          <a:lstStyle/>
          <a:p>
            <a:r>
              <a:rPr lang="en-IN" sz="2000" dirty="0">
                <a:latin typeface="Times New Roman" panose="02020603050405020304" pitchFamily="18" charset="0"/>
                <a:cs typeface="Times New Roman" panose="02020603050405020304" pitchFamily="18" charset="0"/>
              </a:rPr>
              <a:t>Energy Consumption</a:t>
            </a:r>
          </a:p>
          <a:p>
            <a:r>
              <a:rPr lang="en-IN" sz="2000" dirty="0">
                <a:latin typeface="Times New Roman" panose="02020603050405020304" pitchFamily="18" charset="0"/>
                <a:cs typeface="Times New Roman" panose="02020603050405020304" pitchFamily="18" charset="0"/>
              </a:rPr>
              <a:t>Scalability Issues</a:t>
            </a:r>
          </a:p>
          <a:p>
            <a:r>
              <a:rPr lang="en-IN" sz="2000" dirty="0">
                <a:latin typeface="Times New Roman" panose="02020603050405020304" pitchFamily="18" charset="0"/>
                <a:cs typeface="Times New Roman" panose="02020603050405020304" pitchFamily="18" charset="0"/>
              </a:rPr>
              <a:t>Trust and privacy issues</a:t>
            </a:r>
          </a:p>
          <a:p>
            <a:r>
              <a:rPr lang="en-IN" sz="2000" dirty="0">
                <a:latin typeface="Times New Roman" panose="02020603050405020304" pitchFamily="18" charset="0"/>
                <a:cs typeface="Times New Roman" panose="02020603050405020304" pitchFamily="18" charset="0"/>
              </a:rPr>
              <a:t>Cost of Deployment</a:t>
            </a:r>
          </a:p>
          <a:p>
            <a:r>
              <a:rPr lang="en-IN" sz="2000" dirty="0">
                <a:latin typeface="Times New Roman" panose="02020603050405020304" pitchFamily="18" charset="0"/>
                <a:cs typeface="Times New Roman" panose="02020603050405020304" pitchFamily="18" charset="0"/>
              </a:rPr>
              <a:t>Slow Decision Making</a:t>
            </a:r>
          </a:p>
          <a:p>
            <a:r>
              <a:rPr lang="en-IN" sz="2000" dirty="0">
                <a:latin typeface="Times New Roman" panose="02020603050405020304" pitchFamily="18" charset="0"/>
                <a:cs typeface="Times New Roman" panose="02020603050405020304" pitchFamily="18" charset="0"/>
              </a:rPr>
              <a:t>Difficulty in Training</a:t>
            </a:r>
          </a:p>
          <a:p>
            <a:r>
              <a:rPr lang="en-IN" sz="2000" dirty="0">
                <a:latin typeface="Times New Roman" panose="02020603050405020304" pitchFamily="18" charset="0"/>
                <a:cs typeface="Times New Roman" panose="02020603050405020304" pitchFamily="18" charset="0"/>
              </a:rPr>
              <a:t>Dependency on Proxy availability</a:t>
            </a:r>
          </a:p>
          <a:p>
            <a:r>
              <a:rPr lang="en-IN" sz="2000" dirty="0">
                <a:latin typeface="Times New Roman" panose="02020603050405020304" pitchFamily="18" charset="0"/>
                <a:cs typeface="Times New Roman" panose="02020603050405020304" pitchFamily="18" charset="0"/>
              </a:rPr>
              <a:t>Limited Flexibility</a:t>
            </a:r>
          </a:p>
          <a:p>
            <a:endParaRPr lang="en-IN" dirty="0"/>
          </a:p>
        </p:txBody>
      </p:sp>
    </p:spTree>
    <p:extLst>
      <p:ext uri="{BB962C8B-B14F-4D97-AF65-F5344CB8AC3E}">
        <p14:creationId xmlns:p14="http://schemas.microsoft.com/office/powerpoint/2010/main" val="25071941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A4B35A-4310-4690-E35E-A2FA7B8E5567}"/>
              </a:ext>
            </a:extLst>
          </p:cNvPr>
          <p:cNvSpPr>
            <a:spLocks noGrp="1"/>
          </p:cNvSpPr>
          <p:nvPr>
            <p:ph type="title"/>
          </p:nvPr>
        </p:nvSpPr>
        <p:spPr>
          <a:xfrm>
            <a:off x="661851" y="365125"/>
            <a:ext cx="10691949" cy="1325563"/>
          </a:xfrm>
        </p:spPr>
        <p:txBody>
          <a:bodyPr>
            <a:normAutofit/>
          </a:bodyPr>
          <a:lstStyle/>
          <a:p>
            <a:pPr marL="63500">
              <a:spcBef>
                <a:spcPts val="1000"/>
              </a:spcBef>
            </a:pPr>
            <a:r>
              <a:rPr lang="en-US" sz="2400" b="1" dirty="0">
                <a:effectLst/>
                <a:latin typeface="Times New Roman" panose="02020603050405020304" pitchFamily="18" charset="0"/>
                <a:ea typeface="Times New Roman" panose="02020603050405020304" pitchFamily="18" charset="0"/>
              </a:rPr>
              <a:t>PROPOSED</a:t>
            </a:r>
            <a:r>
              <a:rPr lang="en-US" sz="2400" b="1" spc="-50" dirty="0">
                <a:effectLst/>
                <a:latin typeface="Times New Roman" panose="02020603050405020304" pitchFamily="18" charset="0"/>
                <a:ea typeface="Times New Roman" panose="02020603050405020304" pitchFamily="18" charset="0"/>
              </a:rPr>
              <a:t> </a:t>
            </a:r>
            <a:r>
              <a:rPr lang="en-US" sz="2400" b="1" dirty="0">
                <a:effectLst/>
                <a:latin typeface="Times New Roman" panose="02020603050405020304" pitchFamily="18" charset="0"/>
                <a:ea typeface="Times New Roman" panose="02020603050405020304" pitchFamily="18" charset="0"/>
              </a:rPr>
              <a:t>SYSTEM</a:t>
            </a:r>
            <a:r>
              <a:rPr lang="en-US" sz="2400" b="1" spc="-30" dirty="0">
                <a:effectLst/>
                <a:latin typeface="Times New Roman" panose="02020603050405020304" pitchFamily="18" charset="0"/>
                <a:ea typeface="Times New Roman" panose="02020603050405020304" pitchFamily="18" charset="0"/>
              </a:rPr>
              <a:t> </a:t>
            </a:r>
            <a:endParaRPr lang="en-IN" sz="2400" b="1" dirty="0">
              <a:effectLst/>
              <a:latin typeface="Times New Roman" panose="02020603050405020304" pitchFamily="18" charset="0"/>
              <a:ea typeface="Times New Roman" panose="02020603050405020304" pitchFamily="18" charset="0"/>
            </a:endParaRPr>
          </a:p>
        </p:txBody>
      </p:sp>
      <p:sp>
        <p:nvSpPr>
          <p:cNvPr id="3" name="Content Placeholder 2">
            <a:extLst>
              <a:ext uri="{FF2B5EF4-FFF2-40B4-BE49-F238E27FC236}">
                <a16:creationId xmlns:a16="http://schemas.microsoft.com/office/drawing/2014/main" id="{39DF2C24-7A55-8C53-383F-AA7299EF853C}"/>
              </a:ext>
            </a:extLst>
          </p:cNvPr>
          <p:cNvSpPr>
            <a:spLocks noGrp="1"/>
          </p:cNvSpPr>
          <p:nvPr>
            <p:ph idx="1"/>
          </p:nvPr>
        </p:nvSpPr>
        <p:spPr>
          <a:xfrm>
            <a:off x="838201" y="1580322"/>
            <a:ext cx="10395856" cy="5049079"/>
          </a:xfrm>
        </p:spPr>
        <p:txBody>
          <a:bodyPr/>
          <a:lstStyle/>
          <a:p>
            <a:pPr>
              <a:lnSpc>
                <a:spcPct val="100000"/>
              </a:lnSpc>
            </a:pPr>
            <a:r>
              <a:rPr lang="en-US" sz="2000" dirty="0">
                <a:latin typeface="Times New Roman" panose="02020603050405020304" pitchFamily="18" charset="0"/>
                <a:ea typeface="SimSun" panose="02010600030101010101" pitchFamily="2" charset="-122"/>
                <a:cs typeface="Times New Roman" panose="02020603050405020304" pitchFamily="18" charset="0"/>
              </a:rPr>
              <a:t>In this proposed system, we </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proposed the optimized route, suggested by ABC, is then passed to the SVM model along with the node’s properties.</a:t>
            </a:r>
          </a:p>
          <a:p>
            <a:pPr>
              <a:lnSpc>
                <a:spcPct val="100000"/>
              </a:lnSpc>
            </a:pP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Based on those properties, ANN decides whether the node is a normal or an attacker node. </a:t>
            </a:r>
          </a:p>
          <a:p>
            <a:pPr>
              <a:lnSpc>
                <a:spcPct val="100000"/>
              </a:lnSpc>
            </a:pP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The simulation analysis performed in software application shows that the proposed work exhibits an improvement in terms of Packet Delivery Ratio (PDR), throughput, and delay. </a:t>
            </a:r>
          </a:p>
          <a:p>
            <a:pPr>
              <a:lnSpc>
                <a:spcPct val="100000"/>
              </a:lnSpc>
            </a:pP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To validate the system efficiency, a comparative analysis is performed against the existing approaches such as Decision Tree and Random Forest.</a:t>
            </a:r>
          </a:p>
          <a:p>
            <a:pPr>
              <a:lnSpc>
                <a:spcPct val="100000"/>
              </a:lnSpc>
            </a:pP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It indicate that the utilization of the SVM with ANN is a beneficial step regarding the detection of BHA attackers in the MANET-based IoT networks.</a:t>
            </a:r>
            <a:endParaRPr lang="en-IN" sz="2000" dirty="0">
              <a:effectLst/>
              <a:latin typeface="Times New Roman" panose="02020603050405020304" pitchFamily="18" charset="0"/>
              <a:ea typeface="SimSun" panose="02010600030101010101" pitchFamily="2" charset="-122"/>
              <a:cs typeface="Times New Roman" panose="02020603050405020304" pitchFamily="18" charset="0"/>
            </a:endParaRPr>
          </a:p>
          <a:p>
            <a:endParaRPr lang="en-IN" dirty="0"/>
          </a:p>
        </p:txBody>
      </p:sp>
    </p:spTree>
    <p:extLst>
      <p:ext uri="{BB962C8B-B14F-4D97-AF65-F5344CB8AC3E}">
        <p14:creationId xmlns:p14="http://schemas.microsoft.com/office/powerpoint/2010/main" val="7700121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79207E-A344-CD4C-33B6-E8B825CBA5B7}"/>
              </a:ext>
            </a:extLst>
          </p:cNvPr>
          <p:cNvSpPr>
            <a:spLocks noGrp="1"/>
          </p:cNvSpPr>
          <p:nvPr>
            <p:ph type="title"/>
          </p:nvPr>
        </p:nvSpPr>
        <p:spPr>
          <a:xfrm>
            <a:off x="426720" y="681037"/>
            <a:ext cx="10927080" cy="1128910"/>
          </a:xfrm>
        </p:spPr>
        <p:txBody>
          <a:bodyPr>
            <a:normAutofit/>
          </a:bodyPr>
          <a:lstStyle/>
          <a:p>
            <a:pPr marL="228600">
              <a:lnSpc>
                <a:spcPct val="107000"/>
              </a:lnSpc>
              <a:spcAft>
                <a:spcPts val="800"/>
              </a:spcAft>
            </a:pPr>
            <a:r>
              <a:rPr lang="en-IN" sz="2400" b="1" dirty="0">
                <a:effectLst/>
                <a:latin typeface="Times New Roman" panose="02020603050405020304" pitchFamily="18" charset="0"/>
                <a:ea typeface="Calibri" panose="020F0502020204030204" pitchFamily="34" charset="0"/>
                <a:cs typeface="Times New Roman" panose="02020603050405020304" pitchFamily="18" charset="0"/>
              </a:rPr>
              <a:t>ADVANTAGES OF PROPOSED SYSTEM</a:t>
            </a:r>
          </a:p>
        </p:txBody>
      </p:sp>
      <p:sp>
        <p:nvSpPr>
          <p:cNvPr id="3" name="Content Placeholder 2">
            <a:extLst>
              <a:ext uri="{FF2B5EF4-FFF2-40B4-BE49-F238E27FC236}">
                <a16:creationId xmlns:a16="http://schemas.microsoft.com/office/drawing/2014/main" id="{041CE587-C067-9850-ABFC-AB5557892855}"/>
              </a:ext>
            </a:extLst>
          </p:cNvPr>
          <p:cNvSpPr>
            <a:spLocks noGrp="1"/>
          </p:cNvSpPr>
          <p:nvPr>
            <p:ph idx="1"/>
          </p:nvPr>
        </p:nvSpPr>
        <p:spPr>
          <a:xfrm>
            <a:off x="838200" y="1883509"/>
            <a:ext cx="10515600" cy="4293454"/>
          </a:xfrm>
        </p:spPr>
        <p:txBody>
          <a:bodyPr>
            <a:normAutofit/>
          </a:bodyPr>
          <a:lstStyle/>
          <a:p>
            <a:r>
              <a:rPr lang="en-IN" sz="2000" dirty="0">
                <a:latin typeface="Times New Roman" panose="02020603050405020304" pitchFamily="18" charset="0"/>
                <a:cs typeface="Times New Roman" panose="02020603050405020304" pitchFamily="18" charset="0"/>
              </a:rPr>
              <a:t>Real-Time decision making</a:t>
            </a:r>
          </a:p>
          <a:p>
            <a:r>
              <a:rPr lang="en-IN" sz="2000" dirty="0">
                <a:latin typeface="Times New Roman" panose="02020603050405020304" pitchFamily="18" charset="0"/>
                <a:cs typeface="Times New Roman" panose="02020603050405020304" pitchFamily="18" charset="0"/>
              </a:rPr>
              <a:t>Energy efficiency</a:t>
            </a:r>
          </a:p>
          <a:p>
            <a:r>
              <a:rPr lang="en-IN" sz="2000" dirty="0">
                <a:latin typeface="Times New Roman" panose="02020603050405020304" pitchFamily="18" charset="0"/>
                <a:cs typeface="Times New Roman" panose="02020603050405020304" pitchFamily="18" charset="0"/>
              </a:rPr>
              <a:t>Load Balancing</a:t>
            </a:r>
          </a:p>
          <a:p>
            <a:r>
              <a:rPr lang="en-IN" sz="2000" dirty="0">
                <a:latin typeface="Times New Roman" panose="02020603050405020304" pitchFamily="18" charset="0"/>
                <a:cs typeface="Times New Roman" panose="02020603050405020304" pitchFamily="18" charset="0"/>
              </a:rPr>
              <a:t>Security</a:t>
            </a:r>
          </a:p>
          <a:p>
            <a:r>
              <a:rPr lang="en-IN" sz="2000" dirty="0">
                <a:latin typeface="Times New Roman" panose="02020603050405020304" pitchFamily="18" charset="0"/>
                <a:cs typeface="Times New Roman" panose="02020603050405020304" pitchFamily="18" charset="0"/>
              </a:rPr>
              <a:t>Self learning capabilities</a:t>
            </a:r>
          </a:p>
          <a:p>
            <a:r>
              <a:rPr lang="en-IN" sz="2000" dirty="0">
                <a:latin typeface="Times New Roman" panose="02020603050405020304" pitchFamily="18" charset="0"/>
                <a:cs typeface="Times New Roman" panose="02020603050405020304" pitchFamily="18" charset="0"/>
              </a:rPr>
              <a:t>Improved Reliability</a:t>
            </a:r>
          </a:p>
          <a:p>
            <a:r>
              <a:rPr lang="en-IN" sz="2000" dirty="0">
                <a:latin typeface="Times New Roman" panose="02020603050405020304" pitchFamily="18" charset="0"/>
                <a:cs typeface="Times New Roman" panose="02020603050405020304" pitchFamily="18" charset="0"/>
              </a:rPr>
              <a:t>Robust against attacks </a:t>
            </a:r>
          </a:p>
          <a:p>
            <a:r>
              <a:rPr lang="en-IN" sz="2000" dirty="0">
                <a:latin typeface="Times New Roman" panose="02020603050405020304" pitchFamily="18" charset="0"/>
                <a:cs typeface="Times New Roman" panose="02020603050405020304" pitchFamily="18" charset="0"/>
              </a:rPr>
              <a:t>Improved user privacy</a:t>
            </a: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743092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93859C1-1A44-EEFB-7722-DD5EED358D4D}"/>
              </a:ext>
            </a:extLst>
          </p:cNvPr>
          <p:cNvSpPr>
            <a:spLocks noGrp="1"/>
          </p:cNvSpPr>
          <p:nvPr>
            <p:ph idx="1"/>
          </p:nvPr>
        </p:nvSpPr>
        <p:spPr>
          <a:xfrm>
            <a:off x="838200" y="1506584"/>
            <a:ext cx="10515600" cy="4670380"/>
          </a:xfrm>
        </p:spPr>
        <p:txBody>
          <a:bodyPr>
            <a:normAutofit/>
          </a:bodyPr>
          <a:lstStyle/>
          <a:p>
            <a:pPr marL="0" indent="0" algn="just">
              <a:buNone/>
            </a:pP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HARDWARE REQUIREMENTS</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a:t>
            </a:r>
            <a:endParaRPr lang="en-IN" sz="2000" dirty="0">
              <a:effectLst/>
              <a:latin typeface="Times New Roman" panose="02020603050405020304" pitchFamily="18" charset="0"/>
              <a:ea typeface="SimSun" panose="02010600030101010101" pitchFamily="2" charset="-122"/>
              <a:cs typeface="Times New Roman" panose="02020603050405020304" pitchFamily="18" charset="0"/>
            </a:endParaRPr>
          </a:p>
          <a:p>
            <a:pPr algn="just"/>
            <a:r>
              <a:rPr lang="en-US" sz="2000" dirty="0">
                <a:effectLst/>
                <a:latin typeface="Times New Roman" panose="02020603050405020304" pitchFamily="18" charset="0"/>
                <a:ea typeface="SimSun" panose="02010600030101010101" pitchFamily="2" charset="-122"/>
                <a:cs typeface="Times New Roman" panose="02020603050405020304" pitchFamily="18" charset="0"/>
              </a:rPr>
              <a:t>System	: Pentium IV 2.4 GHz</a:t>
            </a:r>
            <a:endParaRPr lang="en-IN" sz="2000" dirty="0">
              <a:effectLst/>
              <a:latin typeface="Times New Roman" panose="02020603050405020304" pitchFamily="18" charset="0"/>
              <a:ea typeface="SimSun" panose="02010600030101010101" pitchFamily="2" charset="-122"/>
              <a:cs typeface="Times New Roman" panose="02020603050405020304" pitchFamily="18" charset="0"/>
            </a:endParaRPr>
          </a:p>
          <a:p>
            <a:pPr algn="just"/>
            <a:r>
              <a:rPr lang="en-US" sz="2000" dirty="0">
                <a:effectLst/>
                <a:latin typeface="Times New Roman" panose="02020603050405020304" pitchFamily="18" charset="0"/>
                <a:ea typeface="SimSun" panose="02010600030101010101" pitchFamily="2" charset="-122"/>
                <a:cs typeface="Times New Roman" panose="02020603050405020304" pitchFamily="18" charset="0"/>
              </a:rPr>
              <a:t>Hard Disk        	: 40 GB</a:t>
            </a:r>
            <a:endParaRPr lang="en-IN" sz="2000" dirty="0">
              <a:effectLst/>
              <a:latin typeface="Times New Roman" panose="02020603050405020304" pitchFamily="18" charset="0"/>
              <a:ea typeface="SimSun" panose="02010600030101010101" pitchFamily="2" charset="-122"/>
              <a:cs typeface="Times New Roman" panose="02020603050405020304" pitchFamily="18" charset="0"/>
            </a:endParaRPr>
          </a:p>
          <a:p>
            <a:pPr algn="just"/>
            <a:r>
              <a:rPr lang="en-US" sz="2000" dirty="0">
                <a:effectLst/>
                <a:latin typeface="Times New Roman" panose="02020603050405020304" pitchFamily="18" charset="0"/>
                <a:ea typeface="SimSun" panose="02010600030101010101" pitchFamily="2" charset="-122"/>
                <a:cs typeface="Times New Roman" panose="02020603050405020304" pitchFamily="18" charset="0"/>
              </a:rPr>
              <a:t>RAM	</a:t>
            </a:r>
            <a:r>
              <a:rPr lang="en-US" sz="2000" dirty="0">
                <a:latin typeface="Times New Roman" panose="02020603050405020304" pitchFamily="18" charset="0"/>
                <a:ea typeface="SimSun" panose="02010600030101010101" pitchFamily="2" charset="-122"/>
                <a:cs typeface="Times New Roman" panose="02020603050405020304" pitchFamily="18" charset="0"/>
              </a:rPr>
              <a:t>              </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4GB</a:t>
            </a:r>
          </a:p>
          <a:p>
            <a:pPr marL="0" indent="0" algn="just">
              <a:buNone/>
            </a:pPr>
            <a:endParaRPr lang="en-IN" sz="1800" dirty="0">
              <a:latin typeface="Calibri" panose="020F0502020204030204" pitchFamily="34" charset="0"/>
              <a:ea typeface="SimSun" panose="02010600030101010101" pitchFamily="2" charset="-122"/>
              <a:cs typeface="Times New Roman" panose="02020603050405020304" pitchFamily="18" charset="0"/>
            </a:endParaRPr>
          </a:p>
          <a:p>
            <a:pPr marL="0" indent="0" algn="just">
              <a:lnSpc>
                <a:spcPct val="107000"/>
              </a:lnSpc>
              <a:spcAft>
                <a:spcPts val="800"/>
              </a:spcAft>
              <a:buNone/>
            </a:pP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SOFTWARE REQUIREMENTS</a:t>
            </a:r>
          </a:p>
          <a:p>
            <a:pPr algn="just"/>
            <a:r>
              <a:rPr lang="en-US" sz="2000" dirty="0">
                <a:effectLst/>
                <a:latin typeface="Times New Roman" panose="02020603050405020304" pitchFamily="18" charset="0"/>
                <a:ea typeface="SimSun" panose="02010600030101010101" pitchFamily="2" charset="-122"/>
                <a:cs typeface="Times New Roman" panose="02020603050405020304" pitchFamily="18" charset="0"/>
              </a:rPr>
              <a:t>Operating System       : Windows 8 or above</a:t>
            </a:r>
            <a:endParaRPr lang="en-IN" sz="2000" dirty="0">
              <a:effectLst/>
              <a:latin typeface="Times New Roman" panose="02020603050405020304" pitchFamily="18" charset="0"/>
              <a:ea typeface="SimSun" panose="02010600030101010101" pitchFamily="2" charset="-122"/>
              <a:cs typeface="Times New Roman" panose="02020603050405020304" pitchFamily="18" charset="0"/>
            </a:endParaRPr>
          </a:p>
          <a:p>
            <a:pPr algn="just"/>
            <a:r>
              <a:rPr lang="en-US" sz="2000" dirty="0">
                <a:effectLst/>
                <a:latin typeface="Times New Roman" panose="02020603050405020304" pitchFamily="18" charset="0"/>
                <a:ea typeface="SimSun" panose="02010600030101010101" pitchFamily="2" charset="-122"/>
                <a:cs typeface="Times New Roman" panose="02020603050405020304" pitchFamily="18" charset="0"/>
              </a:rPr>
              <a:t>Coding Language        :  python 3.7.0</a:t>
            </a:r>
            <a:endParaRPr lang="en-IN" sz="2000" dirty="0">
              <a:effectLst/>
              <a:latin typeface="Times New Roman" panose="02020603050405020304" pitchFamily="18" charset="0"/>
              <a:ea typeface="SimSun" panose="02010600030101010101" pitchFamily="2" charset="-122"/>
              <a:cs typeface="Times New Roman" panose="02020603050405020304" pitchFamily="18" charset="0"/>
            </a:endParaRPr>
          </a:p>
          <a:p>
            <a:endParaRPr lang="en-IN" dirty="0"/>
          </a:p>
        </p:txBody>
      </p:sp>
    </p:spTree>
    <p:extLst>
      <p:ext uri="{BB962C8B-B14F-4D97-AF65-F5344CB8AC3E}">
        <p14:creationId xmlns:p14="http://schemas.microsoft.com/office/powerpoint/2010/main" val="18210644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A5F006-7A32-C77E-531C-FB0CFBF1FF90}"/>
              </a:ext>
            </a:extLst>
          </p:cNvPr>
          <p:cNvSpPr>
            <a:spLocks noGrp="1"/>
          </p:cNvSpPr>
          <p:nvPr>
            <p:ph type="title"/>
          </p:nvPr>
        </p:nvSpPr>
        <p:spPr>
          <a:xfrm>
            <a:off x="731520" y="836023"/>
            <a:ext cx="10691949" cy="670559"/>
          </a:xfrm>
        </p:spPr>
        <p:txBody>
          <a:bodyPr>
            <a:noAutofit/>
          </a:bodyPr>
          <a:lstStyle/>
          <a:p>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Novelty Of Project</a:t>
            </a:r>
            <a:br>
              <a:rPr lang="en-US" sz="2400" b="1" dirty="0">
                <a:effectLst/>
                <a:latin typeface="Times New Roman" panose="02020603050405020304" pitchFamily="18" charset="0"/>
                <a:ea typeface="Calibri" panose="020F0502020204030204" pitchFamily="34" charset="0"/>
                <a:cs typeface="Times New Roman" panose="02020603050405020304" pitchFamily="18" charset="0"/>
              </a:rPr>
            </a:br>
            <a:r>
              <a:rPr lang="en-IN" sz="2400" dirty="0">
                <a:latin typeface="Times New Roman" panose="02020603050405020304" pitchFamily="18" charset="0"/>
                <a:cs typeface="Times New Roman" panose="02020603050405020304" pitchFamily="18" charset="0"/>
              </a:rPr>
              <a:t> </a:t>
            </a:r>
          </a:p>
        </p:txBody>
      </p:sp>
      <p:sp>
        <p:nvSpPr>
          <p:cNvPr id="3" name="Content Placeholder 2">
            <a:extLst>
              <a:ext uri="{FF2B5EF4-FFF2-40B4-BE49-F238E27FC236}">
                <a16:creationId xmlns:a16="http://schemas.microsoft.com/office/drawing/2014/main" id="{24A8D5FC-EDA7-DB08-2A27-AFA662ED69C1}"/>
              </a:ext>
            </a:extLst>
          </p:cNvPr>
          <p:cNvSpPr>
            <a:spLocks noGrp="1"/>
          </p:cNvSpPr>
          <p:nvPr>
            <p:ph idx="1"/>
          </p:nvPr>
        </p:nvSpPr>
        <p:spPr>
          <a:xfrm>
            <a:off x="838201" y="1680754"/>
            <a:ext cx="10195560" cy="4496209"/>
          </a:xfrm>
        </p:spPr>
        <p:txBody>
          <a:bodyPr>
            <a:normAutofit/>
          </a:bodyPr>
          <a:lstStyle/>
          <a:p>
            <a:pPr>
              <a:lnSpc>
                <a:spcPct val="100000"/>
              </a:lnSpc>
            </a:pPr>
            <a:r>
              <a:rPr lang="en-US" sz="2000" dirty="0">
                <a:latin typeface="Times New Roman" panose="02020603050405020304" pitchFamily="18" charset="0"/>
                <a:cs typeface="Times New Roman" panose="02020603050405020304" pitchFamily="18" charset="0"/>
              </a:rPr>
              <a:t>The use of artificial intelligence (AI) in ad hoc networks introduces several novel approaches for ensuring robust and secure data transmission. </a:t>
            </a:r>
          </a:p>
          <a:p>
            <a:pPr>
              <a:lnSpc>
                <a:spcPct val="100000"/>
              </a:lnSpc>
            </a:pPr>
            <a:r>
              <a:rPr lang="en-US" sz="2000" dirty="0">
                <a:latin typeface="Times New Roman" panose="02020603050405020304" pitchFamily="18" charset="0"/>
                <a:cs typeface="Times New Roman" panose="02020603050405020304" pitchFamily="18" charset="0"/>
              </a:rPr>
              <a:t>AI-driven algorithms can optimize routing by predicting the most efficient paths in dynamic and decentralized environments, minimizing latency and improving reliability.</a:t>
            </a:r>
          </a:p>
          <a:p>
            <a:pPr>
              <a:lnSpc>
                <a:spcPct val="100000"/>
              </a:lnSpc>
            </a:pPr>
            <a:r>
              <a:rPr lang="en-US" sz="2000" dirty="0">
                <a:latin typeface="Times New Roman" panose="02020603050405020304" pitchFamily="18" charset="0"/>
                <a:cs typeface="Times New Roman" panose="02020603050405020304" pitchFamily="18" charset="0"/>
              </a:rPr>
              <a:t> In terms of security, AI enhances encryption techniques and providing real-time protection against attacks through dynamic security protocols. </a:t>
            </a:r>
          </a:p>
          <a:p>
            <a:pPr>
              <a:lnSpc>
                <a:spcPct val="100000"/>
              </a:lnSpc>
            </a:pPr>
            <a:r>
              <a:rPr lang="en-US" sz="2000" dirty="0">
                <a:latin typeface="Times New Roman" panose="02020603050405020304" pitchFamily="18" charset="0"/>
                <a:cs typeface="Times New Roman" panose="02020603050405020304" pitchFamily="18" charset="0"/>
              </a:rPr>
              <a:t>Additionally, AI enables the network to self-heal by autonomously rerouting data in case of node failures, while also optimizing energy consumption and prolonging the lifespan of devices.</a:t>
            </a:r>
          </a:p>
          <a:p>
            <a:pPr>
              <a:lnSpc>
                <a:spcPct val="100000"/>
              </a:lnSpc>
            </a:pPr>
            <a:r>
              <a:rPr lang="en-US" sz="2000" dirty="0">
                <a:latin typeface="Times New Roman" panose="02020603050405020304" pitchFamily="18" charset="0"/>
                <a:cs typeface="Times New Roman" panose="02020603050405020304" pitchFamily="18" charset="0"/>
              </a:rPr>
              <a:t> Unlike traditional approaches, AI-driven systems can predict optimal routes by learning from network traffic patterns, ensuring reliable data delivery even as network topologies change.</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641404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050CC-12BE-8B6F-EA01-6EE9E7CABEA0}"/>
              </a:ext>
            </a:extLst>
          </p:cNvPr>
          <p:cNvSpPr>
            <a:spLocks noGrp="1"/>
          </p:cNvSpPr>
          <p:nvPr>
            <p:ph type="title"/>
          </p:nvPr>
        </p:nvSpPr>
        <p:spPr>
          <a:xfrm>
            <a:off x="838200" y="537410"/>
            <a:ext cx="10515600" cy="1017851"/>
          </a:xfrm>
        </p:spPr>
        <p:txBody>
          <a:bodyPr>
            <a:normAutofit/>
          </a:bodyPr>
          <a:lstStyle/>
          <a:p>
            <a:r>
              <a:rPr lang="en-US" sz="2400" b="1" dirty="0">
                <a:latin typeface="Times New Roman" panose="02020603050405020304" pitchFamily="18" charset="0"/>
                <a:cs typeface="Times New Roman" panose="02020603050405020304" pitchFamily="18" charset="0"/>
              </a:rPr>
              <a:t>SYSTEM ARCHITECTURE </a:t>
            </a:r>
            <a:endParaRPr lang="en-IN" sz="2400" dirty="0"/>
          </a:p>
        </p:txBody>
      </p:sp>
      <p:sp>
        <p:nvSpPr>
          <p:cNvPr id="11" name="AutoShape 6">
            <a:extLst>
              <a:ext uri="{FF2B5EF4-FFF2-40B4-BE49-F238E27FC236}">
                <a16:creationId xmlns:a16="http://schemas.microsoft.com/office/drawing/2014/main" id="{A36AD157-5454-6B9C-D8DD-763FC8B8138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2" name="AutoShape 8">
            <a:extLst>
              <a:ext uri="{FF2B5EF4-FFF2-40B4-BE49-F238E27FC236}">
                <a16:creationId xmlns:a16="http://schemas.microsoft.com/office/drawing/2014/main" id="{1FA9E879-8D0C-C782-9827-07F57C6371ED}"/>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3" name="Content Placeholder 3" descr="Sensors | Free Full-Text | Robust and Secure Data Transmission Using  Artificial Intelligence Techniques in Ad-Hoc Networks">
            <a:extLst>
              <a:ext uri="{FF2B5EF4-FFF2-40B4-BE49-F238E27FC236}">
                <a16:creationId xmlns:a16="http://schemas.microsoft.com/office/drawing/2014/main" id="{2E8DCA38-6EA5-846A-21DD-4B84ED54308A}"/>
              </a:ext>
            </a:extLst>
          </p:cNvPr>
          <p:cNvPicPr>
            <a:picLocks noGrp="1" noChangeAspect="1"/>
          </p:cNvPicPr>
          <p:nvPr>
            <p:ph idx="1"/>
          </p:nvPr>
        </p:nvPicPr>
        <p:blipFill>
          <a:blip r:embed="rId2" cstate="print"/>
          <a:srcRect/>
          <a:stretch>
            <a:fillRect/>
          </a:stretch>
        </p:blipFill>
        <p:spPr bwMode="auto">
          <a:xfrm>
            <a:off x="3450712" y="1401417"/>
            <a:ext cx="5290576" cy="4855004"/>
          </a:xfrm>
          <a:prstGeom prst="rect">
            <a:avLst/>
          </a:prstGeom>
          <a:noFill/>
          <a:ln w="9525">
            <a:noFill/>
            <a:miter lim="800000"/>
            <a:headEnd/>
            <a:tailEnd/>
          </a:ln>
        </p:spPr>
      </p:pic>
    </p:spTree>
    <p:extLst>
      <p:ext uri="{BB962C8B-B14F-4D97-AF65-F5344CB8AC3E}">
        <p14:creationId xmlns:p14="http://schemas.microsoft.com/office/powerpoint/2010/main" val="32161262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1015</TotalTime>
  <Words>2413</Words>
  <Application>Microsoft Office PowerPoint</Application>
  <PresentationFormat>Widescreen</PresentationFormat>
  <Paragraphs>290</Paragraphs>
  <Slides>34</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34</vt:i4>
      </vt:variant>
    </vt:vector>
  </HeadingPairs>
  <TitlesOfParts>
    <vt:vector size="39" baseType="lpstr">
      <vt:lpstr>Arial</vt:lpstr>
      <vt:lpstr>Calibri</vt:lpstr>
      <vt:lpstr>Calibri Light</vt:lpstr>
      <vt:lpstr>Times New Roman</vt:lpstr>
      <vt:lpstr>Office Theme</vt:lpstr>
      <vt:lpstr>PowerPoint Presentation</vt:lpstr>
      <vt:lpstr>ABSTRACT</vt:lpstr>
      <vt:lpstr>EXISTING SYSTEM </vt:lpstr>
      <vt:lpstr>DISADVANTAGES OF EXISTING SYSTEM</vt:lpstr>
      <vt:lpstr>PROPOSED SYSTEM </vt:lpstr>
      <vt:lpstr>ADVANTAGES OF PROPOSED SYSTEM</vt:lpstr>
      <vt:lpstr>PowerPoint Presentation</vt:lpstr>
      <vt:lpstr>Novelty Of Project  </vt:lpstr>
      <vt:lpstr>SYSTEM ARCHITECTURE </vt:lpstr>
      <vt:lpstr>MODULES</vt:lpstr>
      <vt:lpstr>PowerPoint Presentation</vt:lpstr>
      <vt:lpstr>PowerPoint Presentation</vt:lpstr>
      <vt:lpstr> USE CASE DIAGRAM   </vt:lpstr>
      <vt:lpstr>CLASS DIAGRAM</vt:lpstr>
      <vt:lpstr>SEQUENCE DIAGRAM</vt:lpstr>
      <vt:lpstr>ACTIVITY DIAGRAM</vt:lpstr>
      <vt:lpstr>Sample Code</vt:lpstr>
      <vt:lpstr>PowerPoint Presentation</vt:lpstr>
      <vt:lpstr>PowerPoint Presentation</vt:lpstr>
      <vt:lpstr>PowerPoint Presentation</vt:lpstr>
      <vt:lpstr>PowerPoint Presentation</vt:lpstr>
      <vt:lpstr>PowerPoint Presentation</vt:lpstr>
      <vt:lpstr>RESULT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FUTURE SCOPE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 N Aditya Kothapalli</dc:creator>
  <cp:lastModifiedBy>DEEKSHA BOINPALLY</cp:lastModifiedBy>
  <cp:revision>52</cp:revision>
  <dcterms:created xsi:type="dcterms:W3CDTF">2023-10-17T05:19:53Z</dcterms:created>
  <dcterms:modified xsi:type="dcterms:W3CDTF">2024-10-23T16:12:57Z</dcterms:modified>
</cp:coreProperties>
</file>