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adley" charset="1" panose="00000500000000000000"/>
      <p:regular r:id="rId15"/>
    </p:embeddedFont>
    <p:embeddedFont>
      <p:font typeface="Raleway" charset="1" panose="020B0503030101060003"/>
      <p:regular r:id="rId16"/>
    </p:embeddedFont>
    <p:embeddedFont>
      <p:font typeface="Raleway Bold" charset="1" panose="020B0803030101060003"/>
      <p:regular r:id="rId17"/>
    </p:embeddedFont>
    <p:embeddedFont>
      <p:font typeface="Prata" charset="1" panose="00000500000000000000"/>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grpSp>
        <p:nvGrpSpPr>
          <p:cNvPr name="Group 2" id="2"/>
          <p:cNvGrpSpPr/>
          <p:nvPr/>
        </p:nvGrpSpPr>
        <p:grpSpPr>
          <a:xfrm rot="0">
            <a:off x="16740784" y="0"/>
            <a:ext cx="1547216" cy="10287000"/>
            <a:chOff x="0" y="0"/>
            <a:chExt cx="523379" cy="3479800"/>
          </a:xfrm>
        </p:grpSpPr>
        <p:sp>
          <p:nvSpPr>
            <p:cNvPr name="Freeform 3" id="3"/>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4" id="4"/>
          <p:cNvSpPr/>
          <p:nvPr/>
        </p:nvSpPr>
        <p:spPr>
          <a:xfrm flipH="false" flipV="false" rot="0">
            <a:off x="792953" y="321743"/>
            <a:ext cx="1413914" cy="1413914"/>
          </a:xfrm>
          <a:custGeom>
            <a:avLst/>
            <a:gdLst/>
            <a:ahLst/>
            <a:cxnLst/>
            <a:rect r="r" b="b" t="t" l="l"/>
            <a:pathLst>
              <a:path h="1413914" w="1413914">
                <a:moveTo>
                  <a:pt x="0" y="0"/>
                </a:moveTo>
                <a:lnTo>
                  <a:pt x="1413915" y="0"/>
                </a:lnTo>
                <a:lnTo>
                  <a:pt x="1413915" y="1413914"/>
                </a:lnTo>
                <a:lnTo>
                  <a:pt x="0" y="1413914"/>
                </a:lnTo>
                <a:lnTo>
                  <a:pt x="0" y="0"/>
                </a:lnTo>
                <a:close/>
              </a:path>
            </a:pathLst>
          </a:custGeom>
          <a:blipFill>
            <a:blip r:embed="rId2"/>
            <a:stretch>
              <a:fillRect l="0" t="0" r="0" b="0"/>
            </a:stretch>
          </a:blipFill>
        </p:spPr>
      </p:sp>
      <p:sp>
        <p:nvSpPr>
          <p:cNvPr name="TextBox 5" id="5"/>
          <p:cNvSpPr txBox="true"/>
          <p:nvPr/>
        </p:nvSpPr>
        <p:spPr>
          <a:xfrm rot="0">
            <a:off x="792953" y="2841606"/>
            <a:ext cx="14152198" cy="3436005"/>
          </a:xfrm>
          <a:prstGeom prst="rect">
            <a:avLst/>
          </a:prstGeom>
        </p:spPr>
        <p:txBody>
          <a:bodyPr anchor="t" rtlCol="false" tIns="0" lIns="0" bIns="0" rIns="0">
            <a:spAutoFit/>
          </a:bodyPr>
          <a:lstStyle/>
          <a:p>
            <a:pPr algn="l">
              <a:lnSpc>
                <a:spcPts val="8900"/>
              </a:lnSpc>
            </a:pPr>
            <a:r>
              <a:rPr lang="en-US" sz="8900">
                <a:solidFill>
                  <a:srgbClr val="804F3B"/>
                </a:solidFill>
                <a:latin typeface="Radley"/>
                <a:ea typeface="Radley"/>
                <a:cs typeface="Radley"/>
                <a:sym typeface="Radley"/>
              </a:rPr>
              <a:t>AI Driven Consumer Sentiment and Demand Forecasting</a:t>
            </a:r>
          </a:p>
        </p:txBody>
      </p:sp>
      <p:sp>
        <p:nvSpPr>
          <p:cNvPr name="TextBox 6" id="6"/>
          <p:cNvSpPr txBox="true"/>
          <p:nvPr/>
        </p:nvSpPr>
        <p:spPr>
          <a:xfrm rot="0">
            <a:off x="10287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Valkyries</a:t>
            </a:r>
          </a:p>
        </p:txBody>
      </p:sp>
      <p:sp>
        <p:nvSpPr>
          <p:cNvPr name="TextBox 7" id="7"/>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
        <p:nvSpPr>
          <p:cNvPr name="TextBox 8" id="8"/>
          <p:cNvSpPr txBox="true"/>
          <p:nvPr/>
        </p:nvSpPr>
        <p:spPr>
          <a:xfrm rot="5400000">
            <a:off x="16399230" y="8400284"/>
            <a:ext cx="2277949" cy="316230"/>
          </a:xfrm>
          <a:prstGeom prst="rect">
            <a:avLst/>
          </a:prstGeom>
        </p:spPr>
        <p:txBody>
          <a:bodyPr anchor="t" rtlCol="false" tIns="0" lIns="0" bIns="0" rIns="0">
            <a:spAutoFit/>
          </a:bodyPr>
          <a:lstStyle/>
          <a:p>
            <a:pPr algn="r">
              <a:lnSpc>
                <a:spcPts val="2520"/>
              </a:lnSpc>
            </a:pPr>
            <a:r>
              <a:rPr lang="en-US" sz="1800">
                <a:solidFill>
                  <a:srgbClr val="804F3B"/>
                </a:solidFill>
                <a:latin typeface="Raleway"/>
                <a:ea typeface="Raleway"/>
                <a:cs typeface="Raleway"/>
                <a:sym typeface="Raleway"/>
              </a:rPr>
              <a:t>HACKATHON  2024</a:t>
            </a:r>
          </a:p>
        </p:txBody>
      </p:sp>
      <p:sp>
        <p:nvSpPr>
          <p:cNvPr name="TextBox 9" id="9"/>
          <p:cNvSpPr txBox="true"/>
          <p:nvPr/>
        </p:nvSpPr>
        <p:spPr>
          <a:xfrm rot="0">
            <a:off x="9204395" y="8103288"/>
            <a:ext cx="5913783" cy="19767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Amulya C</a:t>
            </a:r>
          </a:p>
          <a:p>
            <a:pPr algn="l">
              <a:lnSpc>
                <a:spcPts val="3919"/>
              </a:lnSpc>
            </a:pPr>
            <a:r>
              <a:rPr lang="en-US" sz="2799">
                <a:solidFill>
                  <a:srgbClr val="804F3B"/>
                </a:solidFill>
                <a:latin typeface="Raleway"/>
                <a:ea typeface="Raleway"/>
                <a:cs typeface="Raleway"/>
                <a:sym typeface="Raleway"/>
              </a:rPr>
              <a:t>Dhriti P Arya</a:t>
            </a:r>
          </a:p>
          <a:p>
            <a:pPr algn="l">
              <a:lnSpc>
                <a:spcPts val="3919"/>
              </a:lnSpc>
            </a:pPr>
            <a:r>
              <a:rPr lang="en-US" sz="2799">
                <a:solidFill>
                  <a:srgbClr val="804F3B"/>
                </a:solidFill>
                <a:latin typeface="Raleway"/>
                <a:ea typeface="Raleway"/>
                <a:cs typeface="Raleway"/>
                <a:sym typeface="Raleway"/>
              </a:rPr>
              <a:t>Thushitha R</a:t>
            </a:r>
          </a:p>
          <a:p>
            <a:pPr algn="l">
              <a:lnSpc>
                <a:spcPts val="3919"/>
              </a:lnSpc>
            </a:pPr>
            <a:r>
              <a:rPr lang="en-US" sz="2799">
                <a:solidFill>
                  <a:srgbClr val="804F3B"/>
                </a:solidFill>
                <a:latin typeface="Raleway"/>
                <a:ea typeface="Raleway"/>
                <a:cs typeface="Raleway"/>
                <a:sym typeface="Raleway"/>
              </a:rPr>
              <a:t>Sneha Patel</a:t>
            </a:r>
          </a:p>
        </p:txBody>
      </p:sp>
      <p:sp>
        <p:nvSpPr>
          <p:cNvPr name="TextBox 10" id="10"/>
          <p:cNvSpPr txBox="true"/>
          <p:nvPr/>
        </p:nvSpPr>
        <p:spPr>
          <a:xfrm rot="0">
            <a:off x="1028700" y="8491725"/>
            <a:ext cx="5913783"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TEAM NAME</a:t>
            </a:r>
          </a:p>
        </p:txBody>
      </p:sp>
      <p:sp>
        <p:nvSpPr>
          <p:cNvPr name="TextBox 11" id="11"/>
          <p:cNvSpPr txBox="true"/>
          <p:nvPr/>
        </p:nvSpPr>
        <p:spPr>
          <a:xfrm rot="0">
            <a:off x="9031368" y="7496811"/>
            <a:ext cx="5913783"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TEAM MEMBER</a:t>
            </a:r>
          </a:p>
        </p:txBody>
      </p:sp>
      <p:sp>
        <p:nvSpPr>
          <p:cNvPr name="TextBox 12" id="12"/>
          <p:cNvSpPr txBox="true"/>
          <p:nvPr/>
        </p:nvSpPr>
        <p:spPr>
          <a:xfrm rot="0">
            <a:off x="2488447" y="797052"/>
            <a:ext cx="2178410" cy="463296"/>
          </a:xfrm>
          <a:prstGeom prst="rect">
            <a:avLst/>
          </a:prstGeom>
        </p:spPr>
        <p:txBody>
          <a:bodyPr anchor="t" rtlCol="false" tIns="0" lIns="0" bIns="0" rIns="0">
            <a:spAutoFit/>
          </a:bodyPr>
          <a:lstStyle/>
          <a:p>
            <a:pPr algn="l">
              <a:lnSpc>
                <a:spcPts val="1871"/>
              </a:lnSpc>
            </a:pPr>
            <a:r>
              <a:rPr lang="en-US" sz="1599" b="true">
                <a:solidFill>
                  <a:srgbClr val="804F3B"/>
                </a:solidFill>
                <a:latin typeface="Raleway Bold"/>
                <a:ea typeface="Raleway Bold"/>
                <a:cs typeface="Raleway Bold"/>
                <a:sym typeface="Raleway Bold"/>
              </a:rPr>
              <a:t>RV COLLEGE OF</a:t>
            </a:r>
          </a:p>
          <a:p>
            <a:pPr algn="l">
              <a:lnSpc>
                <a:spcPts val="1871"/>
              </a:lnSpc>
            </a:pPr>
            <a:r>
              <a:rPr lang="en-US" b="true" sz="1599">
                <a:solidFill>
                  <a:srgbClr val="804F3B"/>
                </a:solidFill>
                <a:latin typeface="Raleway Bold"/>
                <a:ea typeface="Raleway Bold"/>
                <a:cs typeface="Raleway Bold"/>
                <a:sym typeface="Raleway Bold"/>
              </a:rPr>
              <a:t>ENGINEERING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236762"/>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Table of Contents</a:t>
            </a:r>
          </a:p>
        </p:txBody>
      </p:sp>
      <p:sp>
        <p:nvSpPr>
          <p:cNvPr name="TextBox 3" id="3"/>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2279153" y="3591217"/>
            <a:ext cx="9442033"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Problem Statement</a:t>
            </a:r>
          </a:p>
        </p:txBody>
      </p:sp>
      <p:sp>
        <p:nvSpPr>
          <p:cNvPr name="TextBox 7" id="7"/>
          <p:cNvSpPr txBox="true"/>
          <p:nvPr/>
        </p:nvSpPr>
        <p:spPr>
          <a:xfrm rot="0">
            <a:off x="2206868" y="4615472"/>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 Solution Overview</a:t>
            </a:r>
          </a:p>
        </p:txBody>
      </p:sp>
      <p:sp>
        <p:nvSpPr>
          <p:cNvPr name="TextBox 8" id="8"/>
          <p:cNvSpPr txBox="true"/>
          <p:nvPr/>
        </p:nvSpPr>
        <p:spPr>
          <a:xfrm rot="0">
            <a:off x="2279153" y="6665251"/>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Challenges Faced</a:t>
            </a:r>
          </a:p>
        </p:txBody>
      </p:sp>
      <p:sp>
        <p:nvSpPr>
          <p:cNvPr name="TextBox 9" id="9"/>
          <p:cNvSpPr txBox="true"/>
          <p:nvPr/>
        </p:nvSpPr>
        <p:spPr>
          <a:xfrm rot="0">
            <a:off x="10874919" y="3591217"/>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3</a:t>
            </a:r>
          </a:p>
        </p:txBody>
      </p:sp>
      <p:sp>
        <p:nvSpPr>
          <p:cNvPr name="TextBox 10" id="10"/>
          <p:cNvSpPr txBox="true"/>
          <p:nvPr/>
        </p:nvSpPr>
        <p:spPr>
          <a:xfrm rot="0">
            <a:off x="10874919" y="4615472"/>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4</a:t>
            </a:r>
          </a:p>
        </p:txBody>
      </p:sp>
      <p:sp>
        <p:nvSpPr>
          <p:cNvPr name="TextBox 11" id="11"/>
          <p:cNvSpPr txBox="true"/>
          <p:nvPr/>
        </p:nvSpPr>
        <p:spPr>
          <a:xfrm rot="0">
            <a:off x="10874919" y="5640996"/>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5</a:t>
            </a:r>
          </a:p>
        </p:txBody>
      </p:sp>
      <p:sp>
        <p:nvSpPr>
          <p:cNvPr name="TextBox 12" id="12"/>
          <p:cNvSpPr txBox="true"/>
          <p:nvPr/>
        </p:nvSpPr>
        <p:spPr>
          <a:xfrm rot="0">
            <a:off x="10874919" y="6665251"/>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6</a:t>
            </a:r>
          </a:p>
        </p:txBody>
      </p:sp>
      <p:sp>
        <p:nvSpPr>
          <p:cNvPr name="TextBox 13" id="13"/>
          <p:cNvSpPr txBox="true"/>
          <p:nvPr/>
        </p:nvSpPr>
        <p:spPr>
          <a:xfrm rot="0">
            <a:off x="10874919" y="7688238"/>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7</a:t>
            </a:r>
          </a:p>
        </p:txBody>
      </p:sp>
      <p:sp>
        <p:nvSpPr>
          <p:cNvPr name="TextBox 14" id="14"/>
          <p:cNvSpPr txBox="true"/>
          <p:nvPr/>
        </p:nvSpPr>
        <p:spPr>
          <a:xfrm rot="0">
            <a:off x="1028700" y="3591217"/>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a:t>
            </a:r>
          </a:p>
        </p:txBody>
      </p:sp>
      <p:sp>
        <p:nvSpPr>
          <p:cNvPr name="TextBox 15" id="15"/>
          <p:cNvSpPr txBox="true"/>
          <p:nvPr/>
        </p:nvSpPr>
        <p:spPr>
          <a:xfrm rot="0">
            <a:off x="1028700" y="4615472"/>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II</a:t>
            </a:r>
          </a:p>
        </p:txBody>
      </p:sp>
      <p:sp>
        <p:nvSpPr>
          <p:cNvPr name="TextBox 16" id="16"/>
          <p:cNvSpPr txBox="true"/>
          <p:nvPr/>
        </p:nvSpPr>
        <p:spPr>
          <a:xfrm rot="0">
            <a:off x="1028700" y="5639727"/>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III</a:t>
            </a:r>
          </a:p>
        </p:txBody>
      </p:sp>
      <p:sp>
        <p:nvSpPr>
          <p:cNvPr name="TextBox 17" id="17"/>
          <p:cNvSpPr txBox="true"/>
          <p:nvPr/>
        </p:nvSpPr>
        <p:spPr>
          <a:xfrm rot="0">
            <a:off x="1028700" y="6663982"/>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IV</a:t>
            </a:r>
          </a:p>
        </p:txBody>
      </p:sp>
      <p:sp>
        <p:nvSpPr>
          <p:cNvPr name="TextBox 18" id="18"/>
          <p:cNvSpPr txBox="true"/>
          <p:nvPr/>
        </p:nvSpPr>
        <p:spPr>
          <a:xfrm rot="0">
            <a:off x="1028700" y="7688238"/>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V</a:t>
            </a:r>
          </a:p>
        </p:txBody>
      </p:sp>
      <p:sp>
        <p:nvSpPr>
          <p:cNvPr name="TextBox 19" id="19"/>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
        <p:nvSpPr>
          <p:cNvPr name="TextBox 20" id="20"/>
          <p:cNvSpPr txBox="true"/>
          <p:nvPr/>
        </p:nvSpPr>
        <p:spPr>
          <a:xfrm rot="5400000">
            <a:off x="16399230" y="8400284"/>
            <a:ext cx="2277949" cy="316230"/>
          </a:xfrm>
          <a:prstGeom prst="rect">
            <a:avLst/>
          </a:prstGeom>
        </p:spPr>
        <p:txBody>
          <a:bodyPr anchor="t" rtlCol="false" tIns="0" lIns="0" bIns="0" rIns="0">
            <a:spAutoFit/>
          </a:bodyPr>
          <a:lstStyle/>
          <a:p>
            <a:pPr algn="r">
              <a:lnSpc>
                <a:spcPts val="2520"/>
              </a:lnSpc>
            </a:pPr>
            <a:r>
              <a:rPr lang="en-US" sz="1800">
                <a:solidFill>
                  <a:srgbClr val="804F3B"/>
                </a:solidFill>
                <a:latin typeface="Raleway"/>
                <a:ea typeface="Raleway"/>
                <a:cs typeface="Raleway"/>
                <a:sym typeface="Raleway"/>
              </a:rPr>
              <a:t>HACKATHON  2024</a:t>
            </a:r>
          </a:p>
        </p:txBody>
      </p:sp>
      <p:sp>
        <p:nvSpPr>
          <p:cNvPr name="Freeform 21" id="21"/>
          <p:cNvSpPr/>
          <p:nvPr/>
        </p:nvSpPr>
        <p:spPr>
          <a:xfrm flipH="false" flipV="false" rot="0">
            <a:off x="792953" y="321743"/>
            <a:ext cx="1413914" cy="1413914"/>
          </a:xfrm>
          <a:custGeom>
            <a:avLst/>
            <a:gdLst/>
            <a:ahLst/>
            <a:cxnLst/>
            <a:rect r="r" b="b" t="t" l="l"/>
            <a:pathLst>
              <a:path h="1413914" w="1413914">
                <a:moveTo>
                  <a:pt x="0" y="0"/>
                </a:moveTo>
                <a:lnTo>
                  <a:pt x="1413915" y="0"/>
                </a:lnTo>
                <a:lnTo>
                  <a:pt x="1413915" y="1413914"/>
                </a:lnTo>
                <a:lnTo>
                  <a:pt x="0" y="1413914"/>
                </a:lnTo>
                <a:lnTo>
                  <a:pt x="0" y="0"/>
                </a:lnTo>
                <a:close/>
              </a:path>
            </a:pathLst>
          </a:custGeom>
          <a:blipFill>
            <a:blip r:embed="rId2"/>
            <a:stretch>
              <a:fillRect l="0" t="0" r="0" b="0"/>
            </a:stretch>
          </a:blipFill>
        </p:spPr>
      </p:sp>
      <p:sp>
        <p:nvSpPr>
          <p:cNvPr name="TextBox 22" id="22"/>
          <p:cNvSpPr txBox="true"/>
          <p:nvPr/>
        </p:nvSpPr>
        <p:spPr>
          <a:xfrm rot="0">
            <a:off x="2488447" y="797052"/>
            <a:ext cx="2178410" cy="463296"/>
          </a:xfrm>
          <a:prstGeom prst="rect">
            <a:avLst/>
          </a:prstGeom>
        </p:spPr>
        <p:txBody>
          <a:bodyPr anchor="t" rtlCol="false" tIns="0" lIns="0" bIns="0" rIns="0">
            <a:spAutoFit/>
          </a:bodyPr>
          <a:lstStyle/>
          <a:p>
            <a:pPr algn="l">
              <a:lnSpc>
                <a:spcPts val="1871"/>
              </a:lnSpc>
            </a:pPr>
            <a:r>
              <a:rPr lang="en-US" sz="1599" b="true">
                <a:solidFill>
                  <a:srgbClr val="804F3B"/>
                </a:solidFill>
                <a:latin typeface="Raleway Bold"/>
                <a:ea typeface="Raleway Bold"/>
                <a:cs typeface="Raleway Bold"/>
                <a:sym typeface="Raleway Bold"/>
              </a:rPr>
              <a:t>RV COLLEGE OF</a:t>
            </a:r>
          </a:p>
          <a:p>
            <a:pPr algn="l">
              <a:lnSpc>
                <a:spcPts val="1871"/>
              </a:lnSpc>
            </a:pPr>
            <a:r>
              <a:rPr lang="en-US" b="true" sz="1599">
                <a:solidFill>
                  <a:srgbClr val="804F3B"/>
                </a:solidFill>
                <a:latin typeface="Raleway Bold"/>
                <a:ea typeface="Raleway Bold"/>
                <a:cs typeface="Raleway Bold"/>
                <a:sym typeface="Raleway Bold"/>
              </a:rPr>
              <a:t>ENGINEERING</a:t>
            </a:r>
          </a:p>
        </p:txBody>
      </p:sp>
      <p:sp>
        <p:nvSpPr>
          <p:cNvPr name="TextBox 23" id="23"/>
          <p:cNvSpPr txBox="true"/>
          <p:nvPr/>
        </p:nvSpPr>
        <p:spPr>
          <a:xfrm rot="0">
            <a:off x="1028700" y="8712493"/>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VI</a:t>
            </a:r>
          </a:p>
        </p:txBody>
      </p:sp>
      <p:sp>
        <p:nvSpPr>
          <p:cNvPr name="TextBox 24" id="24"/>
          <p:cNvSpPr txBox="true"/>
          <p:nvPr/>
        </p:nvSpPr>
        <p:spPr>
          <a:xfrm rot="0">
            <a:off x="2279153" y="8712493"/>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Futures Scope</a:t>
            </a:r>
          </a:p>
        </p:txBody>
      </p:sp>
      <p:sp>
        <p:nvSpPr>
          <p:cNvPr name="TextBox 25" id="25"/>
          <p:cNvSpPr txBox="true"/>
          <p:nvPr/>
        </p:nvSpPr>
        <p:spPr>
          <a:xfrm rot="0">
            <a:off x="10874919" y="8712493"/>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8</a:t>
            </a:r>
          </a:p>
        </p:txBody>
      </p:sp>
      <p:sp>
        <p:nvSpPr>
          <p:cNvPr name="TextBox 26" id="26"/>
          <p:cNvSpPr txBox="true"/>
          <p:nvPr/>
        </p:nvSpPr>
        <p:spPr>
          <a:xfrm rot="0">
            <a:off x="2279153" y="7689506"/>
            <a:ext cx="3301157" cy="490855"/>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Raleway"/>
                <a:ea typeface="Raleway"/>
                <a:cs typeface="Raleway"/>
                <a:sym typeface="Raleway"/>
              </a:rPr>
              <a:t>Technical Approach</a:t>
            </a:r>
          </a:p>
        </p:txBody>
      </p:sp>
      <p:sp>
        <p:nvSpPr>
          <p:cNvPr name="TextBox 27" id="27"/>
          <p:cNvSpPr txBox="true"/>
          <p:nvPr/>
        </p:nvSpPr>
        <p:spPr>
          <a:xfrm rot="0">
            <a:off x="2279153" y="5640996"/>
            <a:ext cx="1448991" cy="490855"/>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Raleway"/>
                <a:ea typeface="Raleway"/>
                <a:cs typeface="Raleway"/>
                <a:sym typeface="Raleway"/>
              </a:rPr>
              <a:t>Features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028700" y="713486"/>
            <a:ext cx="23745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I</a:t>
            </a:r>
          </a:p>
        </p:txBody>
      </p:sp>
      <p:sp>
        <p:nvSpPr>
          <p:cNvPr name="TextBox 6" id="6"/>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PROBLEM STATEMENT</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3</a:t>
            </a:r>
          </a:p>
        </p:txBody>
      </p:sp>
      <p:sp>
        <p:nvSpPr>
          <p:cNvPr name="TextBox 8" id="8"/>
          <p:cNvSpPr txBox="true"/>
          <p:nvPr/>
        </p:nvSpPr>
        <p:spPr>
          <a:xfrm rot="0">
            <a:off x="1266150" y="1289839"/>
            <a:ext cx="14791744" cy="3016250"/>
          </a:xfrm>
          <a:prstGeom prst="rect">
            <a:avLst/>
          </a:prstGeom>
        </p:spPr>
        <p:txBody>
          <a:bodyPr anchor="t" rtlCol="false" tIns="0" lIns="0" bIns="0" rIns="0">
            <a:spAutoFit/>
          </a:bodyPr>
          <a:lstStyle/>
          <a:p>
            <a:pPr algn="l">
              <a:lnSpc>
                <a:spcPts val="4000"/>
              </a:lnSpc>
            </a:pPr>
            <a:r>
              <a:rPr lang="en-US" sz="2500" spc="360">
                <a:solidFill>
                  <a:srgbClr val="804F3B"/>
                </a:solidFill>
                <a:latin typeface="Raleway"/>
                <a:ea typeface="Raleway"/>
                <a:cs typeface="Raleway"/>
                <a:sym typeface="Raleway"/>
              </a:rPr>
              <a:t>Food is processed and procured at multiple stages. The aim of project is to Ensure food producers comply with standards. Manual monitoring is difficult when dealing with scale. Food companies often miss early signs of product issues or struggle to predict demand, leading to wasted food, lost sales, and potential safety concerns.</a:t>
            </a:r>
          </a:p>
          <a:p>
            <a:pPr algn="l">
              <a:lnSpc>
                <a:spcPts val="4000"/>
              </a:lnSpc>
            </a:pPr>
          </a:p>
        </p:txBody>
      </p:sp>
      <p:sp>
        <p:nvSpPr>
          <p:cNvPr name="Freeform 9" id="9"/>
          <p:cNvSpPr/>
          <p:nvPr/>
        </p:nvSpPr>
        <p:spPr>
          <a:xfrm flipH="false" flipV="false" rot="0">
            <a:off x="-690371" y="3987098"/>
            <a:ext cx="10044777" cy="9770829"/>
          </a:xfrm>
          <a:custGeom>
            <a:avLst/>
            <a:gdLst/>
            <a:ahLst/>
            <a:cxnLst/>
            <a:rect r="r" b="b" t="t" l="l"/>
            <a:pathLst>
              <a:path h="9770829" w="10044777">
                <a:moveTo>
                  <a:pt x="0" y="0"/>
                </a:moveTo>
                <a:lnTo>
                  <a:pt x="10044777" y="0"/>
                </a:lnTo>
                <a:lnTo>
                  <a:pt x="10044777" y="9770829"/>
                </a:lnTo>
                <a:lnTo>
                  <a:pt x="0" y="9770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524852" y="3987098"/>
            <a:ext cx="7533042" cy="6875613"/>
          </a:xfrm>
          <a:custGeom>
            <a:avLst/>
            <a:gdLst/>
            <a:ahLst/>
            <a:cxnLst/>
            <a:rect r="r" b="b" t="t" l="l"/>
            <a:pathLst>
              <a:path h="6875613" w="7533042">
                <a:moveTo>
                  <a:pt x="0" y="0"/>
                </a:moveTo>
                <a:lnTo>
                  <a:pt x="7533042" y="0"/>
                </a:lnTo>
                <a:lnTo>
                  <a:pt x="7533042" y="6875613"/>
                </a:lnTo>
                <a:lnTo>
                  <a:pt x="0" y="6875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935357" y="3412186"/>
            <a:ext cx="7665281" cy="6898753"/>
          </a:xfrm>
          <a:custGeom>
            <a:avLst/>
            <a:gdLst/>
            <a:ahLst/>
            <a:cxnLst/>
            <a:rect r="r" b="b" t="t" l="l"/>
            <a:pathLst>
              <a:path h="6898753" w="7665281">
                <a:moveTo>
                  <a:pt x="0" y="0"/>
                </a:moveTo>
                <a:lnTo>
                  <a:pt x="7665281" y="0"/>
                </a:lnTo>
                <a:lnTo>
                  <a:pt x="7665281" y="6898753"/>
                </a:lnTo>
                <a:lnTo>
                  <a:pt x="0" y="6898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998332" y="857250"/>
            <a:ext cx="10248780" cy="8892540"/>
          </a:xfrm>
          <a:prstGeom prst="rect">
            <a:avLst/>
          </a:prstGeom>
        </p:spPr>
        <p:txBody>
          <a:bodyPr anchor="t" rtlCol="false" tIns="0" lIns="0" bIns="0" rIns="0">
            <a:spAutoFit/>
          </a:bodyPr>
          <a:lstStyle/>
          <a:p>
            <a:pPr algn="l" marL="604519" indent="-302260" lvl="1">
              <a:lnSpc>
                <a:spcPts val="5039"/>
              </a:lnSpc>
              <a:buFont typeface="Arial"/>
              <a:buChar char="•"/>
            </a:pPr>
            <a:r>
              <a:rPr lang="en-US" sz="2799" spc="403">
                <a:solidFill>
                  <a:srgbClr val="804F3B"/>
                </a:solidFill>
                <a:latin typeface="Raleway"/>
                <a:ea typeface="Raleway"/>
                <a:cs typeface="Raleway"/>
                <a:sym typeface="Raleway"/>
              </a:rPr>
              <a:t> </a:t>
            </a:r>
            <a:r>
              <a:rPr lang="en-US" b="true" sz="2799" spc="403">
                <a:solidFill>
                  <a:srgbClr val="804F3B"/>
                </a:solidFill>
                <a:latin typeface="Raleway Bold"/>
                <a:ea typeface="Raleway Bold"/>
                <a:cs typeface="Raleway Bold"/>
                <a:sym typeface="Raleway Bold"/>
              </a:rPr>
              <a:t>Sentiment Analysis</a:t>
            </a:r>
            <a:r>
              <a:rPr lang="en-US" sz="2799" spc="403">
                <a:solidFill>
                  <a:srgbClr val="804F3B"/>
                </a:solidFill>
                <a:latin typeface="Raleway"/>
                <a:ea typeface="Raleway"/>
                <a:cs typeface="Raleway"/>
                <a:sym typeface="Raleway"/>
              </a:rPr>
              <a:t>: </a:t>
            </a:r>
          </a:p>
          <a:p>
            <a:pPr algn="l" marL="1209039" indent="-403013" lvl="2">
              <a:lnSpc>
                <a:spcPts val="5039"/>
              </a:lnSpc>
              <a:buFont typeface="Arial"/>
              <a:buChar char="⚬"/>
            </a:pPr>
            <a:r>
              <a:rPr lang="en-US" sz="2799" spc="403">
                <a:solidFill>
                  <a:srgbClr val="804F3B"/>
                </a:solidFill>
                <a:latin typeface="Raleway"/>
                <a:ea typeface="Raleway"/>
                <a:cs typeface="Raleway"/>
                <a:sym typeface="Raleway"/>
              </a:rPr>
              <a:t>U</a:t>
            </a:r>
            <a:r>
              <a:rPr lang="en-US" sz="2799" spc="403">
                <a:solidFill>
                  <a:srgbClr val="804F3B"/>
                </a:solidFill>
                <a:latin typeface="Raleway"/>
                <a:ea typeface="Raleway"/>
                <a:cs typeface="Raleway"/>
                <a:sym typeface="Raleway"/>
              </a:rPr>
              <a:t>sing AI to process consumer feedback and detect common issues like product quality and safety concerns.</a:t>
            </a:r>
          </a:p>
          <a:p>
            <a:pPr algn="l" marL="1209039" indent="-403013" lvl="2">
              <a:lnSpc>
                <a:spcPts val="5039"/>
              </a:lnSpc>
              <a:buFont typeface="Arial"/>
              <a:buChar char="⚬"/>
            </a:pPr>
            <a:r>
              <a:rPr lang="en-US" sz="2799" spc="403">
                <a:solidFill>
                  <a:srgbClr val="804F3B"/>
                </a:solidFill>
                <a:latin typeface="Raleway"/>
                <a:ea typeface="Raleway"/>
                <a:cs typeface="Raleway"/>
                <a:sym typeface="Raleway"/>
              </a:rPr>
              <a:t>Easy to find possible concerns from a customer perspective. </a:t>
            </a:r>
          </a:p>
          <a:p>
            <a:pPr algn="l" marL="1209039" indent="-403013" lvl="2">
              <a:lnSpc>
                <a:spcPts val="5039"/>
              </a:lnSpc>
              <a:buFont typeface="Arial"/>
              <a:buChar char="⚬"/>
            </a:pPr>
            <a:r>
              <a:rPr lang="en-US" sz="2799" spc="403">
                <a:solidFill>
                  <a:srgbClr val="804F3B"/>
                </a:solidFill>
                <a:latin typeface="Raleway"/>
                <a:ea typeface="Raleway"/>
                <a:cs typeface="Raleway"/>
                <a:sym typeface="Raleway"/>
              </a:rPr>
              <a:t>Helps respond to social media backlash.</a:t>
            </a:r>
          </a:p>
          <a:p>
            <a:pPr algn="l">
              <a:lnSpc>
                <a:spcPts val="5039"/>
              </a:lnSpc>
            </a:pPr>
          </a:p>
          <a:p>
            <a:pPr algn="l" marL="604519" indent="-302260" lvl="1">
              <a:lnSpc>
                <a:spcPts val="5039"/>
              </a:lnSpc>
              <a:buFont typeface="Arial"/>
              <a:buChar char="•"/>
            </a:pPr>
            <a:r>
              <a:rPr lang="en-US" b="true" sz="2799" spc="403">
                <a:solidFill>
                  <a:srgbClr val="804F3B"/>
                </a:solidFill>
                <a:latin typeface="Raleway Bold"/>
                <a:ea typeface="Raleway Bold"/>
                <a:cs typeface="Raleway Bold"/>
                <a:sym typeface="Raleway Bold"/>
              </a:rPr>
              <a:t>Demand Forecasting</a:t>
            </a:r>
            <a:r>
              <a:rPr lang="en-US" sz="2799" spc="403">
                <a:solidFill>
                  <a:srgbClr val="804F3B"/>
                </a:solidFill>
                <a:latin typeface="Raleway"/>
                <a:ea typeface="Raleway"/>
                <a:cs typeface="Raleway"/>
                <a:sym typeface="Raleway"/>
              </a:rPr>
              <a:t> :</a:t>
            </a:r>
          </a:p>
          <a:p>
            <a:pPr algn="l" marL="1209039" indent="-403013" lvl="2">
              <a:lnSpc>
                <a:spcPts val="5039"/>
              </a:lnSpc>
              <a:buFont typeface="Arial"/>
              <a:buChar char="⚬"/>
            </a:pPr>
            <a:r>
              <a:rPr lang="en-US" sz="2799" spc="403">
                <a:solidFill>
                  <a:srgbClr val="804F3B"/>
                </a:solidFill>
                <a:latin typeface="Raleway"/>
                <a:ea typeface="Raleway"/>
                <a:cs typeface="Raleway"/>
                <a:sym typeface="Raleway"/>
              </a:rPr>
              <a:t>Using AI and big data to calculate market trends and requirement/demand of the product will help avoid overproduction and increased need for strong preservatives.</a:t>
            </a:r>
          </a:p>
        </p:txBody>
      </p:sp>
      <p:sp>
        <p:nvSpPr>
          <p:cNvPr name="TextBox 7" id="7"/>
          <p:cNvSpPr txBox="true"/>
          <p:nvPr/>
        </p:nvSpPr>
        <p:spPr>
          <a:xfrm rot="0">
            <a:off x="1028700" y="713486"/>
            <a:ext cx="23745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II</a:t>
            </a:r>
          </a:p>
        </p:txBody>
      </p:sp>
      <p:sp>
        <p:nvSpPr>
          <p:cNvPr name="TextBox 8" id="8"/>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SOLUTION OVERVIEW</a:t>
            </a:r>
          </a:p>
        </p:txBody>
      </p:sp>
      <p:sp>
        <p:nvSpPr>
          <p:cNvPr name="TextBox 9" id="9"/>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4</a:t>
            </a:r>
          </a:p>
        </p:txBody>
      </p:sp>
      <p:sp>
        <p:nvSpPr>
          <p:cNvPr name="TextBox 10" id="10"/>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true" flipV="false" rot="0">
            <a:off x="12442037" y="1781595"/>
            <a:ext cx="3425690" cy="7476705"/>
          </a:xfrm>
          <a:custGeom>
            <a:avLst/>
            <a:gdLst/>
            <a:ahLst/>
            <a:cxnLst/>
            <a:rect r="r" b="b" t="t" l="l"/>
            <a:pathLst>
              <a:path h="7476705" w="3425690">
                <a:moveTo>
                  <a:pt x="3425690" y="0"/>
                </a:moveTo>
                <a:lnTo>
                  <a:pt x="0" y="0"/>
                </a:lnTo>
                <a:lnTo>
                  <a:pt x="0" y="7476705"/>
                </a:lnTo>
                <a:lnTo>
                  <a:pt x="3425690" y="7476705"/>
                </a:lnTo>
                <a:lnTo>
                  <a:pt x="34256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13486"/>
            <a:ext cx="23745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III</a:t>
            </a:r>
          </a:p>
        </p:txBody>
      </p:sp>
      <p:sp>
        <p:nvSpPr>
          <p:cNvPr name="TextBox 7" id="7"/>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FEATURES</a:t>
            </a: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5</a:t>
            </a:r>
          </a:p>
        </p:txBody>
      </p:sp>
      <p:sp>
        <p:nvSpPr>
          <p:cNvPr name="TextBox 9" id="9"/>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
        <p:nvSpPr>
          <p:cNvPr name="TextBox 10" id="10"/>
          <p:cNvSpPr txBox="true"/>
          <p:nvPr/>
        </p:nvSpPr>
        <p:spPr>
          <a:xfrm rot="0">
            <a:off x="459931" y="2068195"/>
            <a:ext cx="11644210" cy="7190105"/>
          </a:xfrm>
          <a:prstGeom prst="rect">
            <a:avLst/>
          </a:prstGeom>
        </p:spPr>
        <p:txBody>
          <a:bodyPr anchor="t" rtlCol="false" tIns="0" lIns="0" bIns="0" rIns="0">
            <a:spAutoFit/>
          </a:bodyPr>
          <a:lstStyle/>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Comparative Analysis: </a:t>
            </a:r>
            <a:r>
              <a:rPr lang="en-US" sz="2299">
                <a:solidFill>
                  <a:srgbClr val="804F3B"/>
                </a:solidFill>
                <a:latin typeface="Canva Sans"/>
                <a:ea typeface="Canva Sans"/>
                <a:cs typeface="Canva Sans"/>
                <a:sym typeface="Canva Sans"/>
              </a:rPr>
              <a:t>Allow businesses to compare sentiment and demand data against competitors or industry benchmarks.</a:t>
            </a:r>
          </a:p>
          <a:p>
            <a:pPr algn="just">
              <a:lnSpc>
                <a:spcPts val="3219"/>
              </a:lnSpc>
            </a:pPr>
          </a:p>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Interactive Visualization: Enable users to drill down into specific time frames or products to see detailed sentiment and demand data.</a:t>
            </a:r>
          </a:p>
          <a:p>
            <a:pPr algn="just">
              <a:lnSpc>
                <a:spcPts val="3219"/>
              </a:lnSpc>
            </a:pPr>
          </a:p>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Customer Feedback Integration: Integrate a feature for customers to submit feedback directly through the dashboard, encouraging real-time engagement.</a:t>
            </a:r>
          </a:p>
          <a:p>
            <a:pPr algn="just">
              <a:lnSpc>
                <a:spcPts val="3219"/>
              </a:lnSpc>
            </a:pPr>
          </a:p>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Seasonal and Trend Forecasting: Use historical data to predict seasonal demand shifts and include visuals that show trends over multiple years.</a:t>
            </a:r>
          </a:p>
          <a:p>
            <a:pPr algn="just">
              <a:lnSpc>
                <a:spcPts val="3219"/>
              </a:lnSpc>
            </a:pPr>
          </a:p>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Integration with Social Media: Pull in sentiment data from social media platforms to give a more comprehensive view of consumer attitudes.</a:t>
            </a:r>
          </a:p>
          <a:p>
            <a:pPr algn="just">
              <a:lnSpc>
                <a:spcPts val="3219"/>
              </a:lnSpc>
            </a:pPr>
          </a:p>
          <a:p>
            <a:pPr algn="just" marL="496569" indent="-248284" lvl="1">
              <a:lnSpc>
                <a:spcPts val="3219"/>
              </a:lnSpc>
              <a:buFont typeface="Arial"/>
              <a:buChar char="•"/>
            </a:pPr>
            <a:r>
              <a:rPr lang="en-US" sz="2299">
                <a:solidFill>
                  <a:srgbClr val="804F3B"/>
                </a:solidFill>
                <a:latin typeface="Canva Sans"/>
                <a:ea typeface="Canva Sans"/>
                <a:cs typeface="Canva Sans"/>
                <a:sym typeface="Canva Sans"/>
              </a:rPr>
              <a:t>User Customization: Allow users to customize the dashboard layout and select the metrics that matter most to them.</a:t>
            </a:r>
          </a:p>
          <a:p>
            <a:pPr algn="just">
              <a:lnSpc>
                <a:spcPts val="32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0">
            <a:off x="1028700" y="713486"/>
            <a:ext cx="33270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IV</a:t>
            </a:r>
          </a:p>
        </p:txBody>
      </p:sp>
      <p:sp>
        <p:nvSpPr>
          <p:cNvPr name="TextBox 6" id="6"/>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CHALLENGES FACED</a:t>
            </a:r>
          </a:p>
        </p:txBody>
      </p:sp>
      <p:sp>
        <p:nvSpPr>
          <p:cNvPr name="TextBox 7" id="7"/>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6</a:t>
            </a:r>
          </a:p>
        </p:txBody>
      </p:sp>
      <p:sp>
        <p:nvSpPr>
          <p:cNvPr name="Freeform 8" id="8"/>
          <p:cNvSpPr/>
          <p:nvPr/>
        </p:nvSpPr>
        <p:spPr>
          <a:xfrm flipH="true" flipV="false" rot="0">
            <a:off x="-829558" y="5490689"/>
            <a:ext cx="6395082" cy="4796311"/>
          </a:xfrm>
          <a:custGeom>
            <a:avLst/>
            <a:gdLst/>
            <a:ahLst/>
            <a:cxnLst/>
            <a:rect r="r" b="b" t="t" l="l"/>
            <a:pathLst>
              <a:path h="4796311" w="6395082">
                <a:moveTo>
                  <a:pt x="6395082" y="0"/>
                </a:moveTo>
                <a:lnTo>
                  <a:pt x="0" y="0"/>
                </a:lnTo>
                <a:lnTo>
                  <a:pt x="0" y="4796311"/>
                </a:lnTo>
                <a:lnTo>
                  <a:pt x="6395082" y="4796311"/>
                </a:lnTo>
                <a:lnTo>
                  <a:pt x="639508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55447" y="1439330"/>
            <a:ext cx="14792549" cy="2789580"/>
          </a:xfrm>
          <a:prstGeom prst="rect">
            <a:avLst/>
          </a:prstGeom>
        </p:spPr>
        <p:txBody>
          <a:bodyPr anchor="t" rtlCol="false" tIns="0" lIns="0" bIns="0" rIns="0">
            <a:spAutoFit/>
          </a:bodyPr>
          <a:lstStyle/>
          <a:p>
            <a:pPr algn="l" marL="496354" indent="-248177" lvl="1">
              <a:lnSpc>
                <a:spcPts val="3218"/>
              </a:lnSpc>
              <a:buFont typeface="Arial"/>
              <a:buChar char="•"/>
            </a:pPr>
            <a:r>
              <a:rPr lang="en-US" b="true" sz="2298">
                <a:solidFill>
                  <a:srgbClr val="804F3B"/>
                </a:solidFill>
                <a:latin typeface="Canva Sans Bold"/>
                <a:ea typeface="Canva Sans Bold"/>
                <a:cs typeface="Canva Sans Bold"/>
                <a:sym typeface="Canva Sans Bold"/>
              </a:rPr>
              <a:t>Data Complexity: </a:t>
            </a:r>
            <a:r>
              <a:rPr lang="en-US" sz="2298">
                <a:solidFill>
                  <a:srgbClr val="804F3B"/>
                </a:solidFill>
                <a:latin typeface="Canva Sans"/>
                <a:ea typeface="Canva Sans"/>
                <a:cs typeface="Canva Sans"/>
                <a:sym typeface="Canva Sans"/>
              </a:rPr>
              <a:t>Gathering an</a:t>
            </a:r>
            <a:r>
              <a:rPr lang="en-US" sz="2298">
                <a:solidFill>
                  <a:srgbClr val="804F3B"/>
                </a:solidFill>
                <a:latin typeface="Canva Sans"/>
                <a:ea typeface="Canva Sans"/>
                <a:cs typeface="Canva Sans"/>
                <a:sym typeface="Canva Sans"/>
              </a:rPr>
              <a:t>d analyzing the different types of data (e.g., social networks, customer, and sales data) is often complicated by the inconsistency in their structure, as well as random and missing information.</a:t>
            </a:r>
          </a:p>
          <a:p>
            <a:pPr algn="l">
              <a:lnSpc>
                <a:spcPts val="3218"/>
              </a:lnSpc>
            </a:pPr>
          </a:p>
          <a:p>
            <a:pPr algn="l" marL="496354" indent="-248177" lvl="1">
              <a:lnSpc>
                <a:spcPts val="3218"/>
              </a:lnSpc>
              <a:buFont typeface="Arial"/>
              <a:buChar char="•"/>
            </a:pPr>
            <a:r>
              <a:rPr lang="en-US" b="true" sz="2298">
                <a:solidFill>
                  <a:srgbClr val="804F3B"/>
                </a:solidFill>
                <a:latin typeface="Canva Sans Bold"/>
                <a:ea typeface="Canva Sans Bold"/>
                <a:cs typeface="Canva Sans Bold"/>
                <a:sym typeface="Canva Sans Bold"/>
              </a:rPr>
              <a:t>Real-time analysis:</a:t>
            </a:r>
            <a:r>
              <a:rPr lang="en-US" sz="2298">
                <a:solidFill>
                  <a:srgbClr val="804F3B"/>
                </a:solidFill>
                <a:latin typeface="Canva Sans"/>
                <a:ea typeface="Canva Sans"/>
                <a:cs typeface="Canva Sans"/>
                <a:sym typeface="Canva Sans"/>
              </a:rPr>
              <a:t> These days, there is so much big data generated that real-time analysis seems to be the only possibility of tracking sudden shifts in consumer sentiment changing the global market.</a:t>
            </a:r>
          </a:p>
          <a:p>
            <a:pPr algn="l">
              <a:lnSpc>
                <a:spcPts val="3218"/>
              </a:lnSpc>
            </a:pPr>
          </a:p>
        </p:txBody>
      </p:sp>
      <p:sp>
        <p:nvSpPr>
          <p:cNvPr name="TextBox 10" id="10"/>
          <p:cNvSpPr txBox="true"/>
          <p:nvPr/>
        </p:nvSpPr>
        <p:spPr>
          <a:xfrm rot="0">
            <a:off x="2236579" y="4525010"/>
            <a:ext cx="13350973" cy="1189355"/>
          </a:xfrm>
          <a:prstGeom prst="rect">
            <a:avLst/>
          </a:prstGeom>
        </p:spPr>
        <p:txBody>
          <a:bodyPr anchor="t" rtlCol="false" tIns="0" lIns="0" bIns="0" rIns="0">
            <a:spAutoFit/>
          </a:bodyPr>
          <a:lstStyle/>
          <a:p>
            <a:pPr algn="l" marL="496569" indent="-248284" lvl="1">
              <a:lnSpc>
                <a:spcPts val="3219"/>
              </a:lnSpc>
              <a:buFont typeface="Arial"/>
              <a:buChar char="•"/>
            </a:pPr>
            <a:r>
              <a:rPr lang="en-US" b="true" sz="2299">
                <a:solidFill>
                  <a:srgbClr val="804F3B"/>
                </a:solidFill>
                <a:latin typeface="Canva Sans Bold"/>
                <a:ea typeface="Canva Sans Bold"/>
                <a:cs typeface="Canva Sans Bold"/>
                <a:sym typeface="Canva Sans Bold"/>
              </a:rPr>
              <a:t>Model accuracy: </a:t>
            </a:r>
            <a:r>
              <a:rPr lang="en-US" sz="2299">
                <a:solidFill>
                  <a:srgbClr val="804F3B"/>
                </a:solidFill>
                <a:latin typeface="Canva Sans"/>
                <a:ea typeface="Canva Sans"/>
                <a:cs typeface="Canva Sans"/>
                <a:sym typeface="Canva Sans"/>
              </a:rPr>
              <a:t>A significant challenge remains the ability of AI models to comprehend utilized sentiments and forecast demand for certain products or in certain markets where the situation is outside of normal parameters.</a:t>
            </a:r>
          </a:p>
        </p:txBody>
      </p:sp>
      <p:sp>
        <p:nvSpPr>
          <p:cNvPr name="TextBox 11" id="11"/>
          <p:cNvSpPr txBox="true"/>
          <p:nvPr/>
        </p:nvSpPr>
        <p:spPr>
          <a:xfrm rot="0">
            <a:off x="5565524" y="6299516"/>
            <a:ext cx="10910618" cy="3589655"/>
          </a:xfrm>
          <a:prstGeom prst="rect">
            <a:avLst/>
          </a:prstGeom>
        </p:spPr>
        <p:txBody>
          <a:bodyPr anchor="t" rtlCol="false" tIns="0" lIns="0" bIns="0" rIns="0">
            <a:spAutoFit/>
          </a:bodyPr>
          <a:lstStyle/>
          <a:p>
            <a:pPr algn="l" marL="496569" indent="-248284" lvl="1">
              <a:lnSpc>
                <a:spcPts val="3219"/>
              </a:lnSpc>
              <a:buFont typeface="Arial"/>
              <a:buChar char="•"/>
            </a:pPr>
            <a:r>
              <a:rPr lang="en-US" b="true" sz="2299">
                <a:solidFill>
                  <a:srgbClr val="804F3B"/>
                </a:solidFill>
                <a:latin typeface="Canva Sans Bold"/>
                <a:ea typeface="Canva Sans Bold"/>
                <a:cs typeface="Canva Sans Bold"/>
                <a:sym typeface="Canva Sans Bold"/>
              </a:rPr>
              <a:t>Forecasting Incorporation:</a:t>
            </a:r>
            <a:r>
              <a:rPr lang="en-US" sz="2299">
                <a:solidFill>
                  <a:srgbClr val="804F3B"/>
                </a:solidFill>
                <a:latin typeface="Canva Sans"/>
                <a:ea typeface="Canva Sans"/>
                <a:cs typeface="Canva Sans"/>
                <a:sym typeface="Canva Sans"/>
              </a:rPr>
              <a:t> The use of such sentiment in forecasting models based on math and economics having a distinct constructive mechanism requires a delicate balance to ensure that prediction is not overly biased.</a:t>
            </a:r>
          </a:p>
          <a:p>
            <a:pPr algn="l">
              <a:lnSpc>
                <a:spcPts val="3219"/>
              </a:lnSpc>
            </a:pPr>
          </a:p>
          <a:p>
            <a:pPr algn="l" marL="496569" indent="-248284" lvl="1">
              <a:lnSpc>
                <a:spcPts val="3219"/>
              </a:lnSpc>
              <a:buFont typeface="Arial"/>
              <a:buChar char="•"/>
            </a:pPr>
            <a:r>
              <a:rPr lang="en-US" b="true" sz="2299">
                <a:solidFill>
                  <a:srgbClr val="804F3B"/>
                </a:solidFill>
                <a:latin typeface="Canva Sans Bold"/>
                <a:ea typeface="Canva Sans Bold"/>
                <a:cs typeface="Canva Sans Bold"/>
                <a:sym typeface="Canva Sans Bold"/>
              </a:rPr>
              <a:t>Scalability:</a:t>
            </a:r>
            <a:r>
              <a:rPr lang="en-US" sz="2299">
                <a:solidFill>
                  <a:srgbClr val="804F3B"/>
                </a:solidFill>
                <a:latin typeface="Canva Sans"/>
                <a:ea typeface="Canva Sans"/>
                <a:cs typeface="Canva Sans"/>
                <a:sym typeface="Canva Sans"/>
              </a:rPr>
              <a:t> Designing a system for the analysis of resource-intensive processes in terms of data, and making accurate predictions for different geographies and range of products does not prove to be easy</a:t>
            </a:r>
          </a:p>
          <a:p>
            <a:pPr algn="l">
              <a:lnSpc>
                <a:spcPts val="3219"/>
              </a:lnSpc>
            </a:pPr>
          </a:p>
        </p:txBody>
      </p:sp>
      <p:sp>
        <p:nvSpPr>
          <p:cNvPr name="TextBox 12" id="12"/>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9592261" y="2951642"/>
            <a:ext cx="6281436" cy="7366289"/>
          </a:xfrm>
          <a:custGeom>
            <a:avLst/>
            <a:gdLst/>
            <a:ahLst/>
            <a:cxnLst/>
            <a:rect r="r" b="b" t="t" l="l"/>
            <a:pathLst>
              <a:path h="7366289" w="6281436">
                <a:moveTo>
                  <a:pt x="0" y="0"/>
                </a:moveTo>
                <a:lnTo>
                  <a:pt x="6281435" y="0"/>
                </a:lnTo>
                <a:lnTo>
                  <a:pt x="6281435" y="7366289"/>
                </a:lnTo>
                <a:lnTo>
                  <a:pt x="0" y="73662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13486"/>
            <a:ext cx="23745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V</a:t>
            </a:r>
          </a:p>
        </p:txBody>
      </p:sp>
      <p:sp>
        <p:nvSpPr>
          <p:cNvPr name="TextBox 7" id="7"/>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TECHNICAL APRROACH</a:t>
            </a:r>
          </a:p>
        </p:txBody>
      </p:sp>
      <p:sp>
        <p:nvSpPr>
          <p:cNvPr name="TextBox 8" id="8"/>
          <p:cNvSpPr txBox="true"/>
          <p:nvPr/>
        </p:nvSpPr>
        <p:spPr>
          <a:xfrm rot="0">
            <a:off x="17038936"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7</a:t>
            </a:r>
          </a:p>
        </p:txBody>
      </p:sp>
      <p:sp>
        <p:nvSpPr>
          <p:cNvPr name="TextBox 9" id="9"/>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
        <p:nvSpPr>
          <p:cNvPr name="TextBox 10" id="10"/>
          <p:cNvSpPr txBox="true"/>
          <p:nvPr/>
        </p:nvSpPr>
        <p:spPr>
          <a:xfrm rot="0">
            <a:off x="1028700" y="1690500"/>
            <a:ext cx="7943888" cy="83591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804F3B"/>
                </a:solidFill>
                <a:latin typeface="Canva Sans"/>
                <a:ea typeface="Canva Sans"/>
                <a:cs typeface="Canva Sans"/>
                <a:sym typeface="Canva Sans"/>
              </a:rPr>
              <a:t>Natural Language Processing - </a:t>
            </a:r>
            <a:r>
              <a:rPr lang="en-US" sz="2400">
                <a:solidFill>
                  <a:srgbClr val="804F3B"/>
                </a:solidFill>
                <a:latin typeface="Canva Sans"/>
                <a:ea typeface="Canva Sans"/>
                <a:cs typeface="Canva Sans"/>
                <a:sym typeface="Canva Sans"/>
              </a:rPr>
              <a:t>Analyze text feedback</a:t>
            </a:r>
          </a:p>
          <a:p>
            <a:pPr algn="l">
              <a:lnSpc>
                <a:spcPts val="3359"/>
              </a:lnSpc>
            </a:pPr>
          </a:p>
          <a:p>
            <a:pPr algn="l" marL="1036320" indent="-345440" lvl="2">
              <a:lnSpc>
                <a:spcPts val="3359"/>
              </a:lnSpc>
              <a:buFont typeface="Arial"/>
              <a:buChar char="⚬"/>
            </a:pPr>
            <a:r>
              <a:rPr lang="en-US" sz="2400">
                <a:solidFill>
                  <a:srgbClr val="804F3B"/>
                </a:solidFill>
                <a:latin typeface="Canva Sans"/>
                <a:ea typeface="Canva Sans"/>
                <a:cs typeface="Canva Sans"/>
                <a:sym typeface="Canva Sans"/>
              </a:rPr>
              <a:t>BERT can help classify consumer feedback into categories like positive, negative, or neutral sentiment</a:t>
            </a:r>
          </a:p>
          <a:p>
            <a:pPr algn="l" marL="1036320" indent="-345440" lvl="2">
              <a:lnSpc>
                <a:spcPts val="3359"/>
              </a:lnSpc>
              <a:buFont typeface="Arial"/>
              <a:buChar char="⚬"/>
            </a:pPr>
            <a:r>
              <a:rPr lang="en-US" sz="2400">
                <a:solidFill>
                  <a:srgbClr val="804F3B"/>
                </a:solidFill>
                <a:latin typeface="Canva Sans"/>
                <a:ea typeface="Canva Sans"/>
                <a:cs typeface="Canva Sans"/>
                <a:sym typeface="Canva Sans"/>
              </a:rPr>
              <a:t>It can also detect specific concerns (e.g., “bad packaging” or “food safety issues”) based on the context.</a:t>
            </a:r>
          </a:p>
          <a:p>
            <a:pPr algn="l">
              <a:lnSpc>
                <a:spcPts val="3359"/>
              </a:lnSpc>
            </a:pPr>
          </a:p>
          <a:p>
            <a:pPr algn="l" marL="518160" indent="-259080" lvl="1">
              <a:lnSpc>
                <a:spcPts val="3359"/>
              </a:lnSpc>
              <a:buFont typeface="Arial"/>
              <a:buChar char="•"/>
            </a:pPr>
            <a:r>
              <a:rPr lang="en-US" sz="2400">
                <a:solidFill>
                  <a:srgbClr val="804F3B"/>
                </a:solidFill>
                <a:latin typeface="Canva Sans"/>
                <a:ea typeface="Canva Sans"/>
                <a:cs typeface="Canva Sans"/>
                <a:sym typeface="Canva Sans"/>
              </a:rPr>
              <a:t>Time Series Models - Demand Forecasting </a:t>
            </a:r>
          </a:p>
          <a:p>
            <a:pPr algn="l">
              <a:lnSpc>
                <a:spcPts val="3359"/>
              </a:lnSpc>
            </a:pPr>
          </a:p>
          <a:p>
            <a:pPr algn="l" marL="1036320" indent="-345440" lvl="2">
              <a:lnSpc>
                <a:spcPts val="3359"/>
              </a:lnSpc>
              <a:buFont typeface="Arial"/>
              <a:buChar char="⚬"/>
            </a:pPr>
            <a:r>
              <a:rPr lang="en-US" sz="2400">
                <a:solidFill>
                  <a:srgbClr val="804F3B"/>
                </a:solidFill>
                <a:latin typeface="Canva Sans"/>
                <a:ea typeface="Canva Sans"/>
                <a:cs typeface="Canva Sans"/>
                <a:sym typeface="Canva Sans"/>
              </a:rPr>
              <a:t>Prophet can be used to forecasting specific seasonal data</a:t>
            </a:r>
          </a:p>
          <a:p>
            <a:pPr algn="l">
              <a:lnSpc>
                <a:spcPts val="3359"/>
              </a:lnSpc>
            </a:pPr>
          </a:p>
          <a:p>
            <a:pPr algn="l" marL="518160" indent="-259080" lvl="1">
              <a:lnSpc>
                <a:spcPts val="3359"/>
              </a:lnSpc>
              <a:buFont typeface="Arial"/>
              <a:buChar char="•"/>
            </a:pPr>
            <a:r>
              <a:rPr lang="en-US" sz="2400">
                <a:solidFill>
                  <a:srgbClr val="804F3B"/>
                </a:solidFill>
                <a:latin typeface="Canva Sans"/>
                <a:ea typeface="Canva Sans"/>
                <a:cs typeface="Canva Sans"/>
                <a:sym typeface="Canva Sans"/>
              </a:rPr>
              <a:t>Big Data Platforms - Handling data </a:t>
            </a:r>
          </a:p>
          <a:p>
            <a:pPr algn="l">
              <a:lnSpc>
                <a:spcPts val="3359"/>
              </a:lnSpc>
            </a:pPr>
          </a:p>
          <a:p>
            <a:pPr algn="l" marL="1036320" indent="-345440" lvl="2">
              <a:lnSpc>
                <a:spcPts val="3359"/>
              </a:lnSpc>
              <a:buFont typeface="Arial"/>
              <a:buChar char="⚬"/>
            </a:pPr>
            <a:r>
              <a:rPr lang="en-US" sz="2400">
                <a:solidFill>
                  <a:srgbClr val="804F3B"/>
                </a:solidFill>
                <a:latin typeface="Canva Sans"/>
                <a:ea typeface="Canva Sans"/>
                <a:cs typeface="Canva Sans"/>
                <a:sym typeface="Canva Sans"/>
              </a:rPr>
              <a:t>Apache can be used for real time data handling </a:t>
            </a:r>
          </a:p>
          <a:p>
            <a:pPr algn="l" marL="1036320" indent="-345440" lvl="2">
              <a:lnSpc>
                <a:spcPts val="3359"/>
              </a:lnSpc>
              <a:buFont typeface="Arial"/>
              <a:buChar char="⚬"/>
            </a:pPr>
            <a:r>
              <a:rPr lang="en-US" sz="2400">
                <a:solidFill>
                  <a:srgbClr val="804F3B"/>
                </a:solidFill>
                <a:latin typeface="Canva Sans"/>
                <a:ea typeface="Canva Sans"/>
                <a:cs typeface="Canva Sans"/>
                <a:sym typeface="Canva Sans"/>
              </a:rPr>
              <a:t>Especially helpful for customer feedback </a:t>
            </a:r>
          </a:p>
          <a:p>
            <a:pPr algn="l">
              <a:lnSpc>
                <a:spcPts val="33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337171"/>
            <a:ext cx="6248011" cy="8925730"/>
          </a:xfrm>
          <a:custGeom>
            <a:avLst/>
            <a:gdLst/>
            <a:ahLst/>
            <a:cxnLst/>
            <a:rect r="r" b="b" t="t" l="l"/>
            <a:pathLst>
              <a:path h="8925730" w="6248011">
                <a:moveTo>
                  <a:pt x="0" y="0"/>
                </a:moveTo>
                <a:lnTo>
                  <a:pt x="6248011" y="0"/>
                </a:lnTo>
                <a:lnTo>
                  <a:pt x="6248011" y="8925730"/>
                </a:lnTo>
                <a:lnTo>
                  <a:pt x="0" y="8925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13486"/>
            <a:ext cx="332700"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VI</a:t>
            </a:r>
          </a:p>
        </p:txBody>
      </p:sp>
      <p:sp>
        <p:nvSpPr>
          <p:cNvPr name="TextBox 7" id="7"/>
          <p:cNvSpPr txBox="true"/>
          <p:nvPr/>
        </p:nvSpPr>
        <p:spPr>
          <a:xfrm rot="0">
            <a:off x="1355447" y="713486"/>
            <a:ext cx="3235298" cy="234696"/>
          </a:xfrm>
          <a:prstGeom prst="rect">
            <a:avLst/>
          </a:prstGeom>
        </p:spPr>
        <p:txBody>
          <a:bodyPr anchor="t" rtlCol="false" tIns="0" lIns="0" bIns="0" rIns="0">
            <a:spAutoFit/>
          </a:bodyPr>
          <a:lstStyle/>
          <a:p>
            <a:pPr algn="just">
              <a:lnSpc>
                <a:spcPts val="1871"/>
              </a:lnSpc>
            </a:pPr>
            <a:r>
              <a:rPr lang="en-US" b="true" sz="1599">
                <a:solidFill>
                  <a:srgbClr val="804F3B"/>
                </a:solidFill>
                <a:latin typeface="Raleway Bold"/>
                <a:ea typeface="Raleway Bold"/>
                <a:cs typeface="Raleway Bold"/>
                <a:sym typeface="Raleway Bold"/>
              </a:rPr>
              <a:t>FUTURES SCOPE</a:t>
            </a:r>
          </a:p>
        </p:txBody>
      </p:sp>
      <p:sp>
        <p:nvSpPr>
          <p:cNvPr name="TextBox 8" id="8"/>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8</a:t>
            </a:r>
          </a:p>
        </p:txBody>
      </p:sp>
      <p:sp>
        <p:nvSpPr>
          <p:cNvPr name="TextBox 9" id="9"/>
          <p:cNvSpPr txBox="true"/>
          <p:nvPr/>
        </p:nvSpPr>
        <p:spPr>
          <a:xfrm rot="0">
            <a:off x="8469198" y="857250"/>
            <a:ext cx="7465903" cy="953071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Mobile Application Development: Create a mobile version of the dashboard for real-time access to insights on-the-go.</a:t>
            </a:r>
          </a:p>
          <a:p>
            <a:pPr algn="l">
              <a:lnSpc>
                <a:spcPts val="5039"/>
              </a:lnSpc>
            </a:pPr>
          </a:p>
          <a:p>
            <a:pPr algn="l" marL="604519" indent="-302260" lvl="1">
              <a:lnSpc>
                <a:spcPts val="5039"/>
              </a:lnSpc>
              <a:buFont typeface="Arial"/>
              <a:buChar char="•"/>
            </a:pPr>
            <a:r>
              <a:rPr lang="en-US" sz="2799">
                <a:solidFill>
                  <a:srgbClr val="804F3B"/>
                </a:solidFill>
                <a:latin typeface="Raleway"/>
                <a:ea typeface="Raleway"/>
                <a:cs typeface="Raleway"/>
                <a:sym typeface="Raleway"/>
              </a:rPr>
              <a:t>Customization and Personalization: Allow businesses to further customize dashboards and receive tailored recommendations based on historical data.</a:t>
            </a:r>
          </a:p>
          <a:p>
            <a:pPr algn="l">
              <a:lnSpc>
                <a:spcPts val="5039"/>
              </a:lnSpc>
            </a:pPr>
          </a:p>
          <a:p>
            <a:pPr algn="l" marL="604519" indent="-302260" lvl="1">
              <a:lnSpc>
                <a:spcPts val="5039"/>
              </a:lnSpc>
              <a:buFont typeface="Arial"/>
              <a:buChar char="•"/>
            </a:pPr>
            <a:r>
              <a:rPr lang="en-US" sz="2799">
                <a:solidFill>
                  <a:srgbClr val="804F3B"/>
                </a:solidFill>
                <a:latin typeface="Raleway"/>
                <a:ea typeface="Raleway"/>
                <a:cs typeface="Raleway"/>
                <a:sym typeface="Raleway"/>
              </a:rPr>
              <a:t>Integration with Supply Chain Management: Link demand forecasts to supply chain operations for improved inventory management.</a:t>
            </a:r>
          </a:p>
          <a:p>
            <a:pPr algn="l">
              <a:lnSpc>
                <a:spcPts val="5039"/>
              </a:lnSpc>
            </a:pPr>
          </a:p>
        </p:txBody>
      </p:sp>
      <p:sp>
        <p:nvSpPr>
          <p:cNvPr name="TextBox 10" id="10"/>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4495800"/>
            <a:ext cx="14745813" cy="1927860"/>
          </a:xfrm>
          <a:prstGeom prst="rect">
            <a:avLst/>
          </a:prstGeom>
        </p:spPr>
        <p:txBody>
          <a:bodyPr anchor="t" rtlCol="false" tIns="0" lIns="0" bIns="0" rIns="0">
            <a:spAutoFit/>
          </a:bodyPr>
          <a:lstStyle/>
          <a:p>
            <a:pPr algn="l">
              <a:lnSpc>
                <a:spcPts val="14400"/>
              </a:lnSpc>
            </a:pPr>
            <a:r>
              <a:rPr lang="en-US" sz="14400">
                <a:solidFill>
                  <a:srgbClr val="804F3B"/>
                </a:solidFill>
                <a:latin typeface="Radley"/>
                <a:ea typeface="Radley"/>
                <a:cs typeface="Radley"/>
                <a:sym typeface="Radley"/>
              </a:rPr>
              <a:t>Thank you!</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5" id="5"/>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2024 OCTOBER 24</a:t>
            </a:r>
          </a:p>
        </p:txBody>
      </p:sp>
      <p:sp>
        <p:nvSpPr>
          <p:cNvPr name="TextBox 6" id="6"/>
          <p:cNvSpPr txBox="true"/>
          <p:nvPr/>
        </p:nvSpPr>
        <p:spPr>
          <a:xfrm rot="5400000">
            <a:off x="16399230" y="8400284"/>
            <a:ext cx="2277949" cy="316230"/>
          </a:xfrm>
          <a:prstGeom prst="rect">
            <a:avLst/>
          </a:prstGeom>
        </p:spPr>
        <p:txBody>
          <a:bodyPr anchor="t" rtlCol="false" tIns="0" lIns="0" bIns="0" rIns="0">
            <a:spAutoFit/>
          </a:bodyPr>
          <a:lstStyle/>
          <a:p>
            <a:pPr algn="r">
              <a:lnSpc>
                <a:spcPts val="2520"/>
              </a:lnSpc>
            </a:pPr>
            <a:r>
              <a:rPr lang="en-US" sz="1800">
                <a:solidFill>
                  <a:srgbClr val="804F3B"/>
                </a:solidFill>
                <a:latin typeface="Raleway"/>
                <a:ea typeface="Raleway"/>
                <a:cs typeface="Raleway"/>
                <a:sym typeface="Raleway"/>
              </a:rPr>
              <a:t>HACKATHON  2024</a:t>
            </a:r>
          </a:p>
        </p:txBody>
      </p:sp>
      <p:sp>
        <p:nvSpPr>
          <p:cNvPr name="Freeform 7" id="7"/>
          <p:cNvSpPr/>
          <p:nvPr/>
        </p:nvSpPr>
        <p:spPr>
          <a:xfrm flipH="false" flipV="false" rot="0">
            <a:off x="792953" y="321743"/>
            <a:ext cx="1413914" cy="1413914"/>
          </a:xfrm>
          <a:custGeom>
            <a:avLst/>
            <a:gdLst/>
            <a:ahLst/>
            <a:cxnLst/>
            <a:rect r="r" b="b" t="t" l="l"/>
            <a:pathLst>
              <a:path h="1413914" w="1413914">
                <a:moveTo>
                  <a:pt x="0" y="0"/>
                </a:moveTo>
                <a:lnTo>
                  <a:pt x="1413915" y="0"/>
                </a:lnTo>
                <a:lnTo>
                  <a:pt x="1413915" y="1413914"/>
                </a:lnTo>
                <a:lnTo>
                  <a:pt x="0" y="1413914"/>
                </a:lnTo>
                <a:lnTo>
                  <a:pt x="0" y="0"/>
                </a:lnTo>
                <a:close/>
              </a:path>
            </a:pathLst>
          </a:custGeom>
          <a:blipFill>
            <a:blip r:embed="rId2"/>
            <a:stretch>
              <a:fillRect l="0" t="0" r="0" b="0"/>
            </a:stretch>
          </a:blipFill>
        </p:spPr>
      </p:sp>
      <p:sp>
        <p:nvSpPr>
          <p:cNvPr name="TextBox 8" id="8"/>
          <p:cNvSpPr txBox="true"/>
          <p:nvPr/>
        </p:nvSpPr>
        <p:spPr>
          <a:xfrm rot="0">
            <a:off x="2488447" y="797052"/>
            <a:ext cx="2178410" cy="463296"/>
          </a:xfrm>
          <a:prstGeom prst="rect">
            <a:avLst/>
          </a:prstGeom>
        </p:spPr>
        <p:txBody>
          <a:bodyPr anchor="t" rtlCol="false" tIns="0" lIns="0" bIns="0" rIns="0">
            <a:spAutoFit/>
          </a:bodyPr>
          <a:lstStyle/>
          <a:p>
            <a:pPr algn="l">
              <a:lnSpc>
                <a:spcPts val="1871"/>
              </a:lnSpc>
            </a:pPr>
            <a:r>
              <a:rPr lang="en-US" sz="1599" b="true">
                <a:solidFill>
                  <a:srgbClr val="804F3B"/>
                </a:solidFill>
                <a:latin typeface="Raleway Bold"/>
                <a:ea typeface="Raleway Bold"/>
                <a:cs typeface="Raleway Bold"/>
                <a:sym typeface="Raleway Bold"/>
              </a:rPr>
              <a:t>RV COLLEGE OF</a:t>
            </a:r>
          </a:p>
          <a:p>
            <a:pPr algn="l">
              <a:lnSpc>
                <a:spcPts val="1871"/>
              </a:lnSpc>
            </a:pPr>
            <a:r>
              <a:rPr lang="en-US" b="true" sz="1599">
                <a:solidFill>
                  <a:srgbClr val="804F3B"/>
                </a:solidFill>
                <a:latin typeface="Raleway Bold"/>
                <a:ea typeface="Raleway Bold"/>
                <a:cs typeface="Raleway Bold"/>
                <a:sym typeface="Raleway Bold"/>
              </a:rPr>
              <a:t>ENGINEERING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DAGUekMjk7c</dc:identifier>
  <dcterms:modified xsi:type="dcterms:W3CDTF">2011-08-01T06:04:30Z</dcterms:modified>
  <cp:revision>1</cp:revision>
  <dc:title>2024 OCTOBER 24</dc:title>
</cp:coreProperties>
</file>