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Times New Roman Bold" panose="02020803070505020304" pitchFamily="18" charset="0"/>
      <p:bold r:id="rId19"/>
    </p:embeddedFont>
    <p:embeddedFont>
      <p:font typeface="Times New Roman Bold Italics" panose="020B0604020202020204" charset="0"/>
      <p:regular r:id="rId20"/>
    </p:embeddedFont>
    <p:embeddedFont>
      <p:font typeface="Trebuchet MS" panose="020B0603020202020204" pitchFamily="34" charset="0"/>
      <p:regular r:id="rId21"/>
      <p:bold r:id="rId22"/>
      <p:italic r:id="rId23"/>
      <p:boldItalic r:id="rId24"/>
    </p:embeddedFont>
    <p:embeddedFont>
      <p:font typeface="Trebuchet MS Bold" panose="020B0703020202020204" pitchFamily="34" charset="0"/>
      <p:bold r:id="rId25"/>
    </p:embeddedFont>
    <p:embeddedFont>
      <p:font typeface="TT Rounds Condensed Bold" panose="020B0604020202020204" charset="0"/>
      <p:regular r:id="rId26"/>
    </p:embeddedFont>
    <p:embeddedFont>
      <p:font typeface="Calibri" panose="020F0502020204030204"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22" autoAdjust="0"/>
  </p:normalViewPr>
  <p:slideViewPr>
    <p:cSldViewPr>
      <p:cViewPr>
        <p:scale>
          <a:sx n="51" d="100"/>
          <a:sy n="51" d="100"/>
        </p:scale>
        <p:origin x="-462"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AutoShape 20"/>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21" name="AutoShape 21"/>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22" name="Group 22"/>
          <p:cNvGrpSpPr/>
          <p:nvPr/>
        </p:nvGrpSpPr>
        <p:grpSpPr>
          <a:xfrm>
            <a:off x="13772214" y="-12700"/>
            <a:ext cx="4511024" cy="10299701"/>
            <a:chOff x="0" y="0"/>
            <a:chExt cx="6014698" cy="13732934"/>
          </a:xfrm>
        </p:grpSpPr>
        <p:sp>
          <p:nvSpPr>
            <p:cNvPr id="23" name="Freeform 23"/>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24" name="Group 24"/>
          <p:cNvGrpSpPr/>
          <p:nvPr/>
        </p:nvGrpSpPr>
        <p:grpSpPr>
          <a:xfrm>
            <a:off x="14405163" y="-12700"/>
            <a:ext cx="3882837" cy="10299701"/>
            <a:chOff x="0" y="0"/>
            <a:chExt cx="5177116" cy="13732934"/>
          </a:xfrm>
        </p:grpSpPr>
        <p:sp>
          <p:nvSpPr>
            <p:cNvPr id="25" name="Freeform 25"/>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26" name="Group 26"/>
          <p:cNvGrpSpPr/>
          <p:nvPr/>
        </p:nvGrpSpPr>
        <p:grpSpPr>
          <a:xfrm>
            <a:off x="13398499" y="4572000"/>
            <a:ext cx="4889501" cy="5715000"/>
            <a:chOff x="0" y="0"/>
            <a:chExt cx="6519334" cy="7620000"/>
          </a:xfrm>
        </p:grpSpPr>
        <p:sp>
          <p:nvSpPr>
            <p:cNvPr id="27" name="Freeform 27"/>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28" name="Group 28"/>
          <p:cNvGrpSpPr/>
          <p:nvPr/>
        </p:nvGrpSpPr>
        <p:grpSpPr>
          <a:xfrm>
            <a:off x="14001750" y="-12700"/>
            <a:ext cx="4281489" cy="10299701"/>
            <a:chOff x="0" y="0"/>
            <a:chExt cx="5708652" cy="13732934"/>
          </a:xfrm>
        </p:grpSpPr>
        <p:sp>
          <p:nvSpPr>
            <p:cNvPr id="29" name="Freeform 29"/>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30" name="Group 30"/>
          <p:cNvGrpSpPr/>
          <p:nvPr/>
        </p:nvGrpSpPr>
        <p:grpSpPr>
          <a:xfrm>
            <a:off x="16348095" y="-12700"/>
            <a:ext cx="1935141" cy="10299701"/>
            <a:chOff x="0" y="0"/>
            <a:chExt cx="2580188" cy="13732934"/>
          </a:xfrm>
        </p:grpSpPr>
        <p:sp>
          <p:nvSpPr>
            <p:cNvPr id="31" name="Freeform 31"/>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32" name="Group 32"/>
          <p:cNvGrpSpPr/>
          <p:nvPr/>
        </p:nvGrpSpPr>
        <p:grpSpPr>
          <a:xfrm>
            <a:off x="16408499" y="-12700"/>
            <a:ext cx="1874737" cy="10299701"/>
            <a:chOff x="0" y="0"/>
            <a:chExt cx="2499650" cy="13732934"/>
          </a:xfrm>
        </p:grpSpPr>
        <p:sp>
          <p:nvSpPr>
            <p:cNvPr id="33" name="Freeform 33"/>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34" name="Group 34"/>
          <p:cNvGrpSpPr/>
          <p:nvPr/>
        </p:nvGrpSpPr>
        <p:grpSpPr>
          <a:xfrm>
            <a:off x="15557499" y="5384800"/>
            <a:ext cx="2725738" cy="4902200"/>
            <a:chOff x="0" y="0"/>
            <a:chExt cx="3634318" cy="6536266"/>
          </a:xfrm>
        </p:grpSpPr>
        <p:sp>
          <p:nvSpPr>
            <p:cNvPr id="35" name="Freeform 35"/>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36" name="Group 36"/>
          <p:cNvGrpSpPr/>
          <p:nvPr/>
        </p:nvGrpSpPr>
        <p:grpSpPr>
          <a:xfrm rot="-10800000">
            <a:off x="0" y="0"/>
            <a:ext cx="1263894" cy="8499231"/>
            <a:chOff x="0" y="0"/>
            <a:chExt cx="1685192" cy="11332308"/>
          </a:xfrm>
        </p:grpSpPr>
        <p:sp>
          <p:nvSpPr>
            <p:cNvPr id="37" name="Freeform 37"/>
            <p:cNvSpPr/>
            <p:nvPr/>
          </p:nvSpPr>
          <p:spPr>
            <a:xfrm>
              <a:off x="0" y="0"/>
              <a:ext cx="1685163" cy="11332337"/>
            </a:xfrm>
            <a:custGeom>
              <a:avLst/>
              <a:gdLst/>
              <a:ahLst/>
              <a:cxnLst/>
              <a:rect l="l" t="t" r="r" b="b"/>
              <a:pathLst>
                <a:path w="1685163" h="11332337">
                  <a:moveTo>
                    <a:pt x="0" y="11332337"/>
                  </a:moveTo>
                  <a:lnTo>
                    <a:pt x="1685163" y="0"/>
                  </a:lnTo>
                  <a:lnTo>
                    <a:pt x="1685163" y="11332337"/>
                  </a:lnTo>
                  <a:close/>
                </a:path>
              </a:pathLst>
            </a:custGeom>
            <a:solidFill>
              <a:srgbClr val="1482AC">
                <a:alpha val="69804"/>
              </a:srgbClr>
            </a:solidFill>
          </p:spPr>
        </p:sp>
      </p:grpSp>
      <p:sp>
        <p:nvSpPr>
          <p:cNvPr id="38" name="TextBox 38"/>
          <p:cNvSpPr txBox="1"/>
          <p:nvPr/>
        </p:nvSpPr>
        <p:spPr>
          <a:xfrm>
            <a:off x="2706052" y="271341"/>
            <a:ext cx="12890183" cy="1507392"/>
          </a:xfrm>
          <a:prstGeom prst="rect">
            <a:avLst/>
          </a:prstGeom>
        </p:spPr>
        <p:txBody>
          <a:bodyPr lIns="0" tIns="0" rIns="0" bIns="0" rtlCol="0" anchor="t">
            <a:spAutoFit/>
          </a:bodyPr>
          <a:lstStyle/>
          <a:p>
            <a:pPr algn="ctr">
              <a:lnSpc>
                <a:spcPts val="3852"/>
              </a:lnSpc>
            </a:pPr>
            <a:r>
              <a:rPr lang="en-US" sz="3000" b="1">
                <a:solidFill>
                  <a:srgbClr val="000000"/>
                </a:solidFill>
                <a:latin typeface="Times New Roman Bold"/>
                <a:ea typeface="Times New Roman Bold"/>
                <a:cs typeface="Times New Roman Bold"/>
                <a:sym typeface="Times New Roman Bold"/>
              </a:rPr>
              <a:t>SIDDAGANGA INSTITUTE OF TECHNOLOGY, Tumakuru- 3</a:t>
            </a:r>
          </a:p>
          <a:p>
            <a:pPr algn="ctr">
              <a:lnSpc>
                <a:spcPts val="2311"/>
              </a:lnSpc>
            </a:pPr>
            <a:r>
              <a:rPr lang="en-US" sz="1800">
                <a:solidFill>
                  <a:srgbClr val="000000"/>
                </a:solidFill>
                <a:latin typeface="Times New Roman"/>
                <a:ea typeface="Times New Roman"/>
                <a:cs typeface="Times New Roman"/>
                <a:sym typeface="Times New Roman"/>
              </a:rPr>
              <a:t>(An Autonomous  institution affiliated to Visvesvaraya Technological University- Belagavi, Approved by   AICTE,  </a:t>
            </a:r>
          </a:p>
          <a:p>
            <a:pPr algn="l">
              <a:lnSpc>
                <a:spcPts val="2311"/>
              </a:lnSpc>
            </a:pPr>
            <a:r>
              <a:rPr lang="en-US" sz="1800">
                <a:solidFill>
                  <a:srgbClr val="000000"/>
                </a:solidFill>
                <a:latin typeface="Times New Roman"/>
                <a:ea typeface="Times New Roman"/>
                <a:cs typeface="Times New Roman"/>
                <a:sym typeface="Times New Roman"/>
              </a:rPr>
              <a:t>               Accredited by  NAAC with ‘A++’ Grade, Awarded Diamond College Rating by QS I-GAUGE &amp;  ISO 9001:2015 certified )</a:t>
            </a:r>
          </a:p>
        </p:txBody>
      </p:sp>
      <p:sp>
        <p:nvSpPr>
          <p:cNvPr id="39" name="Freeform 39"/>
          <p:cNvSpPr/>
          <p:nvPr/>
        </p:nvSpPr>
        <p:spPr>
          <a:xfrm>
            <a:off x="485776" y="311348"/>
            <a:ext cx="1626388" cy="1513107"/>
          </a:xfrm>
          <a:custGeom>
            <a:avLst/>
            <a:gdLst/>
            <a:ahLst/>
            <a:cxnLst/>
            <a:rect l="l" t="t" r="r" b="b"/>
            <a:pathLst>
              <a:path w="1626388" h="1513107">
                <a:moveTo>
                  <a:pt x="0" y="0"/>
                </a:moveTo>
                <a:lnTo>
                  <a:pt x="1626389" y="0"/>
                </a:lnTo>
                <a:lnTo>
                  <a:pt x="1626389" y="1513106"/>
                </a:lnTo>
                <a:lnTo>
                  <a:pt x="0" y="1513106"/>
                </a:lnTo>
                <a:lnTo>
                  <a:pt x="0" y="0"/>
                </a:lnTo>
                <a:close/>
              </a:path>
            </a:pathLst>
          </a:custGeom>
          <a:blipFill>
            <a:blip r:embed="rId2"/>
            <a:stretch>
              <a:fillRect t="-3743" b="-3743"/>
            </a:stretch>
          </a:blipFill>
        </p:spPr>
      </p:sp>
      <p:sp>
        <p:nvSpPr>
          <p:cNvPr id="40" name="TextBox 40"/>
          <p:cNvSpPr txBox="1"/>
          <p:nvPr/>
        </p:nvSpPr>
        <p:spPr>
          <a:xfrm>
            <a:off x="5517786" y="1508223"/>
            <a:ext cx="7252426" cy="1113433"/>
          </a:xfrm>
          <a:prstGeom prst="rect">
            <a:avLst/>
          </a:prstGeom>
        </p:spPr>
        <p:txBody>
          <a:bodyPr lIns="0" tIns="0" rIns="0" bIns="0" rtlCol="0" anchor="t">
            <a:spAutoFit/>
          </a:bodyPr>
          <a:lstStyle/>
          <a:p>
            <a:pPr algn="ctr">
              <a:lnSpc>
                <a:spcPts val="6480"/>
              </a:lnSpc>
            </a:pPr>
            <a:r>
              <a:rPr lang="en-US" sz="2700" b="1" i="1">
                <a:solidFill>
                  <a:srgbClr val="000000"/>
                </a:solidFill>
                <a:latin typeface="Times New Roman Bold Italics"/>
                <a:ea typeface="Times New Roman Bold Italics"/>
                <a:cs typeface="Times New Roman Bold Italics"/>
                <a:sym typeface="Times New Roman Bold Italics"/>
              </a:rPr>
              <a:t>Department of Computer Science &amp; Engineering</a:t>
            </a:r>
          </a:p>
        </p:txBody>
      </p:sp>
      <p:sp>
        <p:nvSpPr>
          <p:cNvPr id="41" name="TextBox 41"/>
          <p:cNvSpPr txBox="1"/>
          <p:nvPr/>
        </p:nvSpPr>
        <p:spPr>
          <a:xfrm>
            <a:off x="4665225" y="2721630"/>
            <a:ext cx="8957547" cy="2095500"/>
          </a:xfrm>
          <a:prstGeom prst="rect">
            <a:avLst/>
          </a:prstGeom>
        </p:spPr>
        <p:txBody>
          <a:bodyPr lIns="0" tIns="0" rIns="0" bIns="0" rtlCol="0" anchor="t">
            <a:spAutoFit/>
          </a:bodyPr>
          <a:lstStyle/>
          <a:p>
            <a:pPr algn="ctr">
              <a:lnSpc>
                <a:spcPts val="3240"/>
              </a:lnSpc>
            </a:pPr>
            <a:r>
              <a:rPr lang="en-US" sz="2700" b="1">
                <a:solidFill>
                  <a:srgbClr val="1F497D"/>
                </a:solidFill>
                <a:latin typeface="Times New Roman Bold"/>
                <a:ea typeface="Times New Roman Bold"/>
                <a:cs typeface="Times New Roman Bold"/>
                <a:sym typeface="Times New Roman Bold"/>
              </a:rPr>
              <a:t>  MINI PROJECT PRESENTATION</a:t>
            </a:r>
          </a:p>
          <a:p>
            <a:pPr algn="ctr">
              <a:lnSpc>
                <a:spcPts val="1980"/>
              </a:lnSpc>
            </a:pPr>
            <a:r>
              <a:rPr lang="en-US" sz="1650" b="1">
                <a:solidFill>
                  <a:srgbClr val="1F497D"/>
                </a:solidFill>
                <a:latin typeface="Times New Roman Bold"/>
                <a:ea typeface="Times New Roman Bold"/>
                <a:cs typeface="Times New Roman Bold"/>
                <a:sym typeface="Times New Roman Bold"/>
              </a:rPr>
              <a:t>ON</a:t>
            </a:r>
          </a:p>
          <a:p>
            <a:pPr algn="ctr">
              <a:lnSpc>
                <a:spcPts val="3960"/>
              </a:lnSpc>
            </a:pPr>
            <a:r>
              <a:rPr lang="en-US" sz="3300" b="1" spc="30">
                <a:solidFill>
                  <a:srgbClr val="C00000"/>
                </a:solidFill>
                <a:latin typeface="TT Rounds Condensed Bold"/>
                <a:ea typeface="TT Rounds Condensed Bold"/>
                <a:cs typeface="TT Rounds Condensed Bold"/>
                <a:sym typeface="TT Rounds Condensed Bold"/>
              </a:rPr>
              <a:t>“Symptoms based disease prediction powered by Django and Machine Learning.”</a:t>
            </a:r>
          </a:p>
        </p:txBody>
      </p:sp>
      <p:sp>
        <p:nvSpPr>
          <p:cNvPr id="42" name="TextBox 42"/>
          <p:cNvSpPr txBox="1"/>
          <p:nvPr/>
        </p:nvSpPr>
        <p:spPr>
          <a:xfrm>
            <a:off x="5412080" y="4946924"/>
            <a:ext cx="7463836" cy="5255157"/>
          </a:xfrm>
          <a:prstGeom prst="rect">
            <a:avLst/>
          </a:prstGeom>
        </p:spPr>
        <p:txBody>
          <a:bodyPr lIns="0" tIns="0" rIns="0" bIns="0" rtlCol="0" anchor="t">
            <a:spAutoFit/>
          </a:bodyPr>
          <a:lstStyle/>
          <a:p>
            <a:pPr algn="ctr">
              <a:lnSpc>
                <a:spcPts val="3240"/>
              </a:lnSpc>
            </a:pPr>
            <a:r>
              <a:rPr lang="en-US" sz="2700" dirty="0">
                <a:solidFill>
                  <a:srgbClr val="000000"/>
                </a:solidFill>
                <a:latin typeface="Times New Roman"/>
                <a:ea typeface="Times New Roman"/>
                <a:cs typeface="Times New Roman"/>
                <a:sym typeface="Times New Roman"/>
              </a:rPr>
              <a:t>By</a:t>
            </a:r>
          </a:p>
          <a:p>
            <a:pPr algn="ctr">
              <a:lnSpc>
                <a:spcPts val="3240"/>
              </a:lnSpc>
            </a:pPr>
            <a:r>
              <a:rPr lang="en-US" sz="2700" b="1" dirty="0">
                <a:solidFill>
                  <a:srgbClr val="000000"/>
                </a:solidFill>
                <a:latin typeface="Times New Roman Bold"/>
                <a:ea typeface="Times New Roman Bold"/>
                <a:cs typeface="Times New Roman Bold"/>
                <a:sym typeface="Times New Roman Bold"/>
              </a:rPr>
              <a:t>               </a:t>
            </a:r>
            <a:r>
              <a:rPr lang="en-US" sz="2700" b="1" dirty="0" err="1">
                <a:solidFill>
                  <a:srgbClr val="000000"/>
                </a:solidFill>
                <a:latin typeface="Times New Roman Bold"/>
                <a:ea typeface="Times New Roman Bold"/>
                <a:cs typeface="Times New Roman Bold"/>
                <a:sym typeface="Times New Roman Bold"/>
              </a:rPr>
              <a:t>Amulya</a:t>
            </a:r>
            <a:r>
              <a:rPr lang="en-US" sz="2700" b="1" dirty="0">
                <a:solidFill>
                  <a:srgbClr val="000000"/>
                </a:solidFill>
                <a:latin typeface="Times New Roman Bold"/>
                <a:ea typeface="Times New Roman Bold"/>
                <a:cs typeface="Times New Roman Bold"/>
                <a:sym typeface="Times New Roman Bold"/>
              </a:rPr>
              <a:t> K </a:t>
            </a:r>
            <a:r>
              <a:rPr lang="en-US" sz="2700" b="1" dirty="0">
                <a:solidFill>
                  <a:srgbClr val="000000"/>
                </a:solidFill>
                <a:latin typeface="Times New Roman Bold"/>
                <a:ea typeface="Times New Roman Bold"/>
                <a:cs typeface="Times New Roman Bold"/>
                <a:sym typeface="Times New Roman Bold"/>
              </a:rPr>
              <a:t>C</a:t>
            </a:r>
            <a:r>
              <a:rPr lang="en-US" sz="2700" b="1" dirty="0" smtClean="0">
                <a:solidFill>
                  <a:srgbClr val="000000"/>
                </a:solidFill>
                <a:latin typeface="Times New Roman Bold"/>
                <a:ea typeface="Times New Roman Bold"/>
                <a:cs typeface="Times New Roman Bold"/>
                <a:sym typeface="Times New Roman Bold"/>
              </a:rPr>
              <a:t>                  </a:t>
            </a:r>
            <a:r>
              <a:rPr lang="en-US" sz="2700" b="1" dirty="0">
                <a:solidFill>
                  <a:srgbClr val="000000"/>
                </a:solidFill>
                <a:latin typeface="Times New Roman Bold"/>
                <a:ea typeface="Times New Roman Bold"/>
                <a:cs typeface="Times New Roman Bold"/>
                <a:sym typeface="Times New Roman Bold"/>
              </a:rPr>
              <a:t>1SI22CS017</a:t>
            </a:r>
          </a:p>
          <a:p>
            <a:pPr algn="ctr">
              <a:lnSpc>
                <a:spcPts val="3240"/>
              </a:lnSpc>
            </a:pPr>
            <a:r>
              <a:rPr lang="en-US" sz="2700" b="1" dirty="0">
                <a:solidFill>
                  <a:srgbClr val="000000"/>
                </a:solidFill>
                <a:latin typeface="Times New Roman Bold"/>
                <a:ea typeface="Times New Roman Bold"/>
                <a:cs typeface="Times New Roman Bold"/>
                <a:sym typeface="Times New Roman Bold"/>
              </a:rPr>
              <a:t>               </a:t>
            </a:r>
            <a:r>
              <a:rPr lang="en-US" sz="2700" b="1" dirty="0" err="1">
                <a:solidFill>
                  <a:srgbClr val="000000"/>
                </a:solidFill>
                <a:latin typeface="Times New Roman Bold"/>
                <a:ea typeface="Times New Roman Bold"/>
                <a:cs typeface="Times New Roman Bold"/>
                <a:sym typeface="Times New Roman Bold"/>
              </a:rPr>
              <a:t>Akshatha</a:t>
            </a:r>
            <a:r>
              <a:rPr lang="en-US" sz="2700" b="1" dirty="0">
                <a:solidFill>
                  <a:srgbClr val="000000"/>
                </a:solidFill>
                <a:latin typeface="Times New Roman Bold"/>
                <a:ea typeface="Times New Roman Bold"/>
                <a:cs typeface="Times New Roman Bold"/>
                <a:sym typeface="Times New Roman Bold"/>
              </a:rPr>
              <a:t> R Gowda       1SI22CS013</a:t>
            </a:r>
          </a:p>
          <a:p>
            <a:pPr algn="ctr">
              <a:lnSpc>
                <a:spcPts val="3240"/>
              </a:lnSpc>
            </a:pPr>
            <a:r>
              <a:rPr lang="en-US" sz="2700" b="1" dirty="0">
                <a:solidFill>
                  <a:srgbClr val="000000"/>
                </a:solidFill>
                <a:latin typeface="Times New Roman Bold"/>
                <a:ea typeface="Times New Roman Bold"/>
                <a:cs typeface="Times New Roman Bold"/>
                <a:sym typeface="Times New Roman Bold"/>
              </a:rPr>
              <a:t>               </a:t>
            </a:r>
            <a:r>
              <a:rPr lang="en-US" sz="2700" b="1" dirty="0" err="1">
                <a:solidFill>
                  <a:srgbClr val="000000"/>
                </a:solidFill>
                <a:latin typeface="Times New Roman Bold"/>
                <a:ea typeface="Times New Roman Bold"/>
                <a:cs typeface="Times New Roman Bold"/>
                <a:sym typeface="Times New Roman Bold"/>
              </a:rPr>
              <a:t>Chinmayee</a:t>
            </a:r>
            <a:r>
              <a:rPr lang="en-US" sz="2700" b="1" dirty="0">
                <a:solidFill>
                  <a:srgbClr val="000000"/>
                </a:solidFill>
                <a:latin typeface="Times New Roman Bold"/>
                <a:ea typeface="Times New Roman Bold"/>
                <a:cs typeface="Times New Roman Bold"/>
                <a:sym typeface="Times New Roman Bold"/>
              </a:rPr>
              <a:t> D                  1SI22CS048</a:t>
            </a:r>
          </a:p>
          <a:p>
            <a:pPr algn="ctr">
              <a:lnSpc>
                <a:spcPts val="3240"/>
              </a:lnSpc>
            </a:pPr>
            <a:endParaRPr lang="en-US" sz="2700" b="1" dirty="0">
              <a:solidFill>
                <a:srgbClr val="000000"/>
              </a:solidFill>
              <a:latin typeface="Times New Roman Bold"/>
              <a:ea typeface="Times New Roman Bold"/>
              <a:cs typeface="Times New Roman Bold"/>
              <a:sym typeface="Times New Roman Bold"/>
            </a:endParaRPr>
          </a:p>
          <a:p>
            <a:pPr algn="ctr">
              <a:lnSpc>
                <a:spcPts val="3600"/>
              </a:lnSpc>
            </a:pPr>
            <a:r>
              <a:rPr lang="en-US" sz="3000" b="1" dirty="0">
                <a:solidFill>
                  <a:srgbClr val="000000"/>
                </a:solidFill>
                <a:latin typeface="Times New Roman Bold"/>
                <a:ea typeface="Times New Roman Bold"/>
                <a:cs typeface="Times New Roman Bold"/>
                <a:sym typeface="Times New Roman Bold"/>
              </a:rPr>
              <a:t>Batch ID:  A12</a:t>
            </a:r>
          </a:p>
          <a:p>
            <a:pPr algn="ctr">
              <a:lnSpc>
                <a:spcPts val="3240"/>
              </a:lnSpc>
            </a:pPr>
            <a:endParaRPr lang="en-US" sz="3000" b="1" dirty="0">
              <a:solidFill>
                <a:srgbClr val="000000"/>
              </a:solidFill>
              <a:latin typeface="Times New Roman Bold"/>
              <a:ea typeface="Times New Roman Bold"/>
              <a:cs typeface="Times New Roman Bold"/>
              <a:sym typeface="Times New Roman Bold"/>
            </a:endParaRPr>
          </a:p>
          <a:p>
            <a:pPr algn="ctr">
              <a:lnSpc>
                <a:spcPts val="3466"/>
              </a:lnSpc>
            </a:pPr>
            <a:r>
              <a:rPr lang="en-US" sz="2700" dirty="0">
                <a:solidFill>
                  <a:srgbClr val="000000"/>
                </a:solidFill>
                <a:latin typeface="Times New Roman"/>
                <a:ea typeface="Times New Roman"/>
                <a:cs typeface="Times New Roman"/>
                <a:sym typeface="Times New Roman"/>
              </a:rPr>
              <a:t>Under the guidance of</a:t>
            </a:r>
          </a:p>
          <a:p>
            <a:pPr algn="ctr">
              <a:lnSpc>
                <a:spcPts val="5392"/>
              </a:lnSpc>
            </a:pPr>
            <a:r>
              <a:rPr lang="en-US" sz="4200" b="1" dirty="0">
                <a:solidFill>
                  <a:srgbClr val="000000"/>
                </a:solidFill>
                <a:latin typeface="Times New Roman Bold"/>
                <a:ea typeface="Times New Roman Bold"/>
                <a:cs typeface="Times New Roman Bold"/>
                <a:sym typeface="Times New Roman Bold"/>
              </a:rPr>
              <a:t>Dr. </a:t>
            </a:r>
            <a:r>
              <a:rPr lang="en-US" sz="4200" b="1" dirty="0" err="1">
                <a:solidFill>
                  <a:srgbClr val="000000"/>
                </a:solidFill>
                <a:latin typeface="Times New Roman Bold"/>
                <a:ea typeface="Times New Roman Bold"/>
                <a:cs typeface="Times New Roman Bold"/>
                <a:sym typeface="Times New Roman Bold"/>
              </a:rPr>
              <a:t>Srinivasa</a:t>
            </a:r>
            <a:r>
              <a:rPr lang="en-US" sz="4200" b="1" dirty="0">
                <a:solidFill>
                  <a:srgbClr val="000000"/>
                </a:solidFill>
                <a:latin typeface="Times New Roman Bold"/>
                <a:ea typeface="Times New Roman Bold"/>
                <a:cs typeface="Times New Roman Bold"/>
                <a:sym typeface="Times New Roman Bold"/>
              </a:rPr>
              <a:t> K</a:t>
            </a:r>
          </a:p>
          <a:p>
            <a:pPr algn="ctr">
              <a:lnSpc>
                <a:spcPts val="4815"/>
              </a:lnSpc>
            </a:pPr>
            <a:r>
              <a:rPr lang="en-US" sz="3750" dirty="0" err="1">
                <a:solidFill>
                  <a:srgbClr val="000000"/>
                </a:solidFill>
                <a:latin typeface="Times New Roman"/>
                <a:ea typeface="Times New Roman"/>
                <a:cs typeface="Times New Roman"/>
                <a:sym typeface="Times New Roman"/>
              </a:rPr>
              <a:t>M.Tech,Phd</a:t>
            </a:r>
            <a:endParaRPr lang="en-US" sz="3750" dirty="0">
              <a:solidFill>
                <a:srgbClr val="000000"/>
              </a:solidFill>
              <a:latin typeface="Times New Roman"/>
              <a:ea typeface="Times New Roman"/>
              <a:cs typeface="Times New Roman"/>
              <a:sym typeface="Times New Roman"/>
            </a:endParaRPr>
          </a:p>
          <a:p>
            <a:pPr algn="ctr">
              <a:lnSpc>
                <a:spcPts val="4815"/>
              </a:lnSpc>
            </a:pPr>
            <a:r>
              <a:rPr lang="en-US" sz="3750" dirty="0">
                <a:solidFill>
                  <a:srgbClr val="000000"/>
                </a:solidFill>
                <a:latin typeface="Times New Roman"/>
                <a:ea typeface="Times New Roman"/>
                <a:cs typeface="Times New Roman"/>
                <a:sym typeface="Times New Roman"/>
              </a:rPr>
              <a: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862965" y="307657"/>
            <a:ext cx="16230600" cy="885825"/>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Objectives</a:t>
            </a:r>
          </a:p>
        </p:txBody>
      </p:sp>
      <p:sp>
        <p:nvSpPr>
          <p:cNvPr id="21" name="TextBox 21"/>
          <p:cNvSpPr txBox="1"/>
          <p:nvPr/>
        </p:nvSpPr>
        <p:spPr>
          <a:xfrm>
            <a:off x="432435" y="1277303"/>
            <a:ext cx="16662083" cy="10067925"/>
          </a:xfrm>
          <a:prstGeom prst="rect">
            <a:avLst/>
          </a:prstGeom>
        </p:spPr>
        <p:txBody>
          <a:bodyPr lIns="0" tIns="0" rIns="0" bIns="0" rtlCol="0" anchor="t">
            <a:spAutoFit/>
          </a:bodyPr>
          <a:lstStyle/>
          <a:p>
            <a:pPr algn="l">
              <a:lnSpc>
                <a:spcPts val="3600"/>
              </a:lnSpc>
            </a:pPr>
            <a:endParaRPr/>
          </a:p>
          <a:p>
            <a:pPr marL="542925" lvl="1" indent="-271462" algn="just">
              <a:lnSpc>
                <a:spcPts val="3600"/>
              </a:lnSpc>
              <a:buFont typeface="Arial"/>
              <a:buChar char="•"/>
            </a:pPr>
            <a:r>
              <a:rPr lang="en-US" sz="3000" b="1">
                <a:solidFill>
                  <a:srgbClr val="000000"/>
                </a:solidFill>
                <a:latin typeface="Trebuchet MS Bold"/>
                <a:ea typeface="Trebuchet MS Bold"/>
                <a:cs typeface="Trebuchet MS Bold"/>
                <a:sym typeface="Trebuchet MS Bold"/>
              </a:rPr>
              <a:t>Primary Objective</a:t>
            </a:r>
            <a:r>
              <a:rPr lang="en-US" sz="3000">
                <a:solidFill>
                  <a:srgbClr val="000000"/>
                </a:solidFill>
                <a:latin typeface="Trebuchet MS"/>
                <a:ea typeface="Trebuchet MS"/>
                <a:cs typeface="Trebuchet MS"/>
                <a:sym typeface="Trebuchet MS"/>
              </a:rPr>
              <a:t>:</a:t>
            </a:r>
          </a:p>
          <a:p>
            <a:pPr marL="542925" lvl="1" indent="-271462" algn="just">
              <a:lnSpc>
                <a:spcPts val="3600"/>
              </a:lnSpc>
            </a:pPr>
            <a:r>
              <a:rPr lang="en-US" sz="3000">
                <a:solidFill>
                  <a:srgbClr val="000000"/>
                </a:solidFill>
                <a:latin typeface="Trebuchet MS"/>
                <a:ea typeface="Trebuchet MS"/>
                <a:cs typeface="Trebuchet MS"/>
                <a:sym typeface="Trebuchet MS"/>
              </a:rPr>
              <a:t> </a:t>
            </a:r>
          </a:p>
          <a:p>
            <a:pPr marL="542925" lvl="1" indent="-271462" algn="just">
              <a:lnSpc>
                <a:spcPts val="3600"/>
              </a:lnSpc>
            </a:pPr>
            <a:r>
              <a:rPr lang="en-US" sz="3000" b="1">
                <a:solidFill>
                  <a:srgbClr val="000000"/>
                </a:solidFill>
                <a:latin typeface="Trebuchet MS Bold"/>
                <a:ea typeface="Trebuchet MS Bold"/>
                <a:cs typeface="Trebuchet MS Bold"/>
                <a:sym typeface="Trebuchet MS Bold"/>
              </a:rPr>
              <a:t>Provide Early Disease Predictions:</a:t>
            </a:r>
            <a:r>
              <a:rPr lang="en-US" sz="3000">
                <a:solidFill>
                  <a:srgbClr val="000000"/>
                </a:solidFill>
                <a:latin typeface="Trebuchet MS"/>
                <a:ea typeface="Trebuchet MS"/>
                <a:cs typeface="Trebuchet MS"/>
                <a:sym typeface="Trebuchet MS"/>
              </a:rPr>
              <a:t> To offer users a tool for predicting potential diseases based on their reported symptoms, enabling early detection and intervention.</a:t>
            </a: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buFont typeface="Arial"/>
              <a:buChar char="•"/>
            </a:pPr>
            <a:r>
              <a:rPr lang="en-US" sz="3000" b="1">
                <a:solidFill>
                  <a:srgbClr val="000000"/>
                </a:solidFill>
                <a:latin typeface="Trebuchet MS Bold"/>
                <a:ea typeface="Trebuchet MS Bold"/>
                <a:cs typeface="Trebuchet MS Bold"/>
                <a:sym typeface="Trebuchet MS Bold"/>
              </a:rPr>
              <a:t>Sub-Objectives</a:t>
            </a:r>
            <a:r>
              <a:rPr lang="en-US" sz="3000">
                <a:solidFill>
                  <a:srgbClr val="000000"/>
                </a:solidFill>
                <a:latin typeface="Trebuchet MS"/>
                <a:ea typeface="Trebuchet MS"/>
                <a:cs typeface="Trebuchet MS"/>
                <a:sym typeface="Trebuchet MS"/>
              </a:rPr>
              <a:t>:</a:t>
            </a: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pPr>
            <a:r>
              <a:rPr lang="en-US" sz="3000" b="1">
                <a:solidFill>
                  <a:srgbClr val="000000"/>
                </a:solidFill>
                <a:latin typeface="Trebuchet MS Bold"/>
                <a:ea typeface="Trebuchet MS Bold"/>
                <a:cs typeface="Trebuchet MS Bold"/>
                <a:sym typeface="Trebuchet MS Bold"/>
              </a:rPr>
              <a:t>Enhance Healthcare Accessibility</a:t>
            </a:r>
            <a:r>
              <a:rPr lang="en-US" sz="3000">
                <a:solidFill>
                  <a:srgbClr val="000000"/>
                </a:solidFill>
                <a:latin typeface="Trebuchet MS"/>
                <a:ea typeface="Trebuchet MS"/>
                <a:cs typeface="Trebuchet MS"/>
                <a:sym typeface="Trebuchet MS"/>
              </a:rPr>
              <a:t>: To make preliminary health insights accessible to individuals, especially in regions with limited medical resources, encouraging them to seek professional advice when necessary.</a:t>
            </a: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pPr>
            <a:r>
              <a:rPr lang="en-US" sz="3000" b="1">
                <a:solidFill>
                  <a:srgbClr val="000000"/>
                </a:solidFill>
                <a:latin typeface="Trebuchet MS Bold"/>
                <a:ea typeface="Trebuchet MS Bold"/>
                <a:cs typeface="Trebuchet MS Bold"/>
                <a:sym typeface="Trebuchet MS Bold"/>
              </a:rPr>
              <a:t>Utilize Machine Learning for Accuracy</a:t>
            </a:r>
            <a:r>
              <a:rPr lang="en-US" sz="3000">
                <a:solidFill>
                  <a:srgbClr val="000000"/>
                </a:solidFill>
                <a:latin typeface="Trebuchet MS"/>
                <a:ea typeface="Trebuchet MS"/>
                <a:cs typeface="Trebuchet MS"/>
                <a:sym typeface="Trebuchet MS"/>
              </a:rPr>
              <a:t>: To leverage machine learning algorithms trained on medical data to accurately predict diseases, increasing the reliability of predictions.</a:t>
            </a: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pPr>
            <a:r>
              <a:rPr lang="en-US" sz="3000" b="1">
                <a:solidFill>
                  <a:srgbClr val="000000"/>
                </a:solidFill>
                <a:latin typeface="Trebuchet MS Bold"/>
                <a:ea typeface="Trebuchet MS Bold"/>
                <a:cs typeface="Trebuchet MS Bold"/>
                <a:sym typeface="Trebuchet MS Bold"/>
              </a:rPr>
              <a:t>Support Multimodal Integration: </a:t>
            </a:r>
            <a:r>
              <a:rPr lang="en-US" sz="3000">
                <a:solidFill>
                  <a:srgbClr val="000000"/>
                </a:solidFill>
                <a:latin typeface="Trebuchet MS"/>
                <a:ea typeface="Trebuchet MS"/>
                <a:cs typeface="Trebuchet MS"/>
                <a:sym typeface="Trebuchet MS"/>
              </a:rPr>
              <a:t>To extend the system's capability by integrating additional data types like X-rays in the future, enhancing diagnostic accuracy.</a:t>
            </a: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l">
              <a:lnSpc>
                <a:spcPts val="3600"/>
              </a:lnSpc>
            </a:pPr>
            <a:endParaRPr lang="en-US" sz="3000">
              <a:solidFill>
                <a:srgbClr val="000000"/>
              </a:solidFill>
              <a:latin typeface="Trebuchet MS"/>
              <a:ea typeface="Trebuchet MS"/>
              <a:cs typeface="Trebuchet MS"/>
              <a:sym typeface="Trebuchet MS"/>
            </a:endParaRPr>
          </a:p>
          <a:p>
            <a:pPr marL="542925" lvl="1" indent="-271462" algn="l">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pPr>
            <a:endParaRPr lang="en-US" sz="3000">
              <a:solidFill>
                <a:srgbClr val="000000"/>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862965" y="307657"/>
            <a:ext cx="15276195" cy="885825"/>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Flow chart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15316199" cy="826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476250" y="1962150"/>
            <a:ext cx="17243108" cy="6001643"/>
          </a:xfrm>
          <a:prstGeom prst="rect">
            <a:avLst/>
          </a:prstGeom>
        </p:spPr>
        <p:txBody>
          <a:bodyPr lIns="0" tIns="0" rIns="0" bIns="0" rtlCol="0" anchor="t">
            <a:spAutoFit/>
          </a:bodyPr>
          <a:lstStyle/>
          <a:p>
            <a:pPr marL="542925" lvl="1" indent="-271462" algn="just">
              <a:lnSpc>
                <a:spcPts val="3600"/>
              </a:lnSpc>
              <a:buFont typeface="Arial"/>
              <a:buChar char="•"/>
            </a:pPr>
            <a:r>
              <a:rPr lang="en-US" sz="3000" b="1" dirty="0">
                <a:solidFill>
                  <a:srgbClr val="000000"/>
                </a:solidFill>
                <a:latin typeface="Trebuchet MS Bold"/>
                <a:ea typeface="Trebuchet MS Bold"/>
                <a:cs typeface="Trebuchet MS Bold"/>
                <a:sym typeface="Trebuchet MS Bold"/>
              </a:rPr>
              <a:t>Programming Languages</a:t>
            </a:r>
            <a:r>
              <a:rPr lang="en-US" sz="3000" dirty="0">
                <a:solidFill>
                  <a:srgbClr val="000000"/>
                </a:solidFill>
                <a:latin typeface="Trebuchet MS"/>
                <a:ea typeface="Trebuchet MS"/>
                <a:cs typeface="Trebuchet MS"/>
                <a:sym typeface="Trebuchet MS"/>
              </a:rPr>
              <a:t>: Python is used for implementing the machine learning models and processing medical data.</a:t>
            </a: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a:p>
            <a:pPr marL="542925" lvl="1" indent="-271462" algn="just">
              <a:lnSpc>
                <a:spcPts val="3600"/>
              </a:lnSpc>
              <a:buFont typeface="Arial"/>
              <a:buChar char="•"/>
            </a:pPr>
            <a:r>
              <a:rPr lang="en-US" sz="3000" b="1" dirty="0">
                <a:solidFill>
                  <a:srgbClr val="000000"/>
                </a:solidFill>
                <a:latin typeface="Trebuchet MS Bold"/>
                <a:ea typeface="Trebuchet MS Bold"/>
                <a:cs typeface="Trebuchet MS Bold"/>
                <a:sym typeface="Trebuchet MS Bold"/>
              </a:rPr>
              <a:t>Libraries</a:t>
            </a:r>
            <a:r>
              <a:rPr lang="en-US" sz="3000" dirty="0">
                <a:solidFill>
                  <a:srgbClr val="000000"/>
                </a:solidFill>
                <a:latin typeface="Trebuchet MS"/>
                <a:ea typeface="Trebuchet MS"/>
                <a:cs typeface="Trebuchet MS"/>
                <a:sym typeface="Trebuchet MS"/>
              </a:rPr>
              <a:t>:</a:t>
            </a:r>
          </a:p>
          <a:p>
            <a:pPr marL="542925" lvl="1" indent="-271462" algn="just">
              <a:lnSpc>
                <a:spcPts val="3600"/>
              </a:lnSpc>
            </a:pPr>
            <a:r>
              <a:rPr lang="en-US" sz="3000" dirty="0">
                <a:solidFill>
                  <a:srgbClr val="000000"/>
                </a:solidFill>
                <a:latin typeface="Trebuchet MS"/>
                <a:ea typeface="Trebuchet MS"/>
                <a:cs typeface="Trebuchet MS"/>
                <a:sym typeface="Trebuchet MS"/>
              </a:rPr>
              <a:t>        </a:t>
            </a:r>
            <a:r>
              <a:rPr lang="en-US" sz="3000" dirty="0" err="1">
                <a:solidFill>
                  <a:srgbClr val="000000"/>
                </a:solidFill>
                <a:latin typeface="Trebuchet MS"/>
                <a:ea typeface="Trebuchet MS"/>
                <a:cs typeface="Trebuchet MS"/>
                <a:sym typeface="Trebuchet MS"/>
              </a:rPr>
              <a:t>Scikit</a:t>
            </a:r>
            <a:r>
              <a:rPr lang="en-US" sz="3000" dirty="0">
                <a:solidFill>
                  <a:srgbClr val="000000"/>
                </a:solidFill>
                <a:latin typeface="Trebuchet MS"/>
                <a:ea typeface="Trebuchet MS"/>
                <a:cs typeface="Trebuchet MS"/>
                <a:sym typeface="Trebuchet MS"/>
              </a:rPr>
              <a:t> </a:t>
            </a:r>
            <a:r>
              <a:rPr lang="en-US" sz="3000" dirty="0" err="1" smtClean="0">
                <a:solidFill>
                  <a:srgbClr val="000000"/>
                </a:solidFill>
                <a:latin typeface="Trebuchet MS"/>
                <a:ea typeface="Trebuchet MS"/>
                <a:cs typeface="Trebuchet MS"/>
                <a:sym typeface="Trebuchet MS"/>
              </a:rPr>
              <a:t>learn:For</a:t>
            </a:r>
            <a:r>
              <a:rPr lang="en-US" sz="3000" dirty="0" smtClean="0">
                <a:solidFill>
                  <a:srgbClr val="000000"/>
                </a:solidFill>
                <a:latin typeface="Trebuchet MS"/>
                <a:ea typeface="Trebuchet MS"/>
                <a:cs typeface="Trebuchet MS"/>
                <a:sym typeface="Trebuchet MS"/>
              </a:rPr>
              <a:t> traditional machine learning algorithms.</a:t>
            </a:r>
            <a:endParaRPr lang="en-US" sz="3000" dirty="0">
              <a:solidFill>
                <a:srgbClr val="000000"/>
              </a:solidFill>
              <a:latin typeface="Trebuchet MS"/>
              <a:ea typeface="Trebuchet MS"/>
              <a:cs typeface="Trebuchet MS"/>
              <a:sym typeface="Trebuchet MS"/>
            </a:endParaRPr>
          </a:p>
          <a:p>
            <a:pPr marL="542925" lvl="1" indent="-271462" algn="just">
              <a:lnSpc>
                <a:spcPts val="3600"/>
              </a:lnSpc>
            </a:pPr>
            <a:r>
              <a:rPr lang="en-US" sz="3000" dirty="0">
                <a:solidFill>
                  <a:srgbClr val="000000"/>
                </a:solidFill>
                <a:latin typeface="Trebuchet MS"/>
                <a:ea typeface="Trebuchet MS"/>
                <a:cs typeface="Trebuchet MS"/>
                <a:sym typeface="Trebuchet MS"/>
              </a:rPr>
              <a:t>        Tensor flow </a:t>
            </a:r>
            <a:r>
              <a:rPr lang="en-US" sz="3000" dirty="0" smtClean="0">
                <a:solidFill>
                  <a:srgbClr val="000000"/>
                </a:solidFill>
                <a:latin typeface="Trebuchet MS"/>
                <a:ea typeface="Trebuchet MS"/>
                <a:cs typeface="Trebuchet MS"/>
                <a:sym typeface="Trebuchet MS"/>
              </a:rPr>
              <a:t>: For deep learning models.</a:t>
            </a:r>
            <a:endParaRPr lang="en-US" sz="3000" dirty="0">
              <a:solidFill>
                <a:srgbClr val="000000"/>
              </a:solidFill>
              <a:latin typeface="Trebuchet MS"/>
              <a:ea typeface="Trebuchet MS"/>
              <a:cs typeface="Trebuchet MS"/>
              <a:sym typeface="Trebuchet MS"/>
            </a:endParaRPr>
          </a:p>
          <a:p>
            <a:pPr marL="542925" lvl="1" indent="-271462" algn="just">
              <a:lnSpc>
                <a:spcPts val="3600"/>
              </a:lnSpc>
            </a:pPr>
            <a:r>
              <a:rPr lang="en-US" sz="3000" dirty="0">
                <a:solidFill>
                  <a:srgbClr val="000000"/>
                </a:solidFill>
                <a:latin typeface="Trebuchet MS"/>
                <a:ea typeface="Trebuchet MS"/>
                <a:cs typeface="Trebuchet MS"/>
                <a:sym typeface="Trebuchet MS"/>
              </a:rPr>
              <a:t>        </a:t>
            </a:r>
            <a:r>
              <a:rPr lang="en-US" sz="3000" dirty="0" smtClean="0">
                <a:solidFill>
                  <a:srgbClr val="000000"/>
                </a:solidFill>
                <a:latin typeface="Trebuchet MS"/>
                <a:ea typeface="Trebuchet MS"/>
                <a:cs typeface="Trebuchet MS"/>
                <a:sym typeface="Trebuchet MS"/>
              </a:rPr>
              <a:t>Pandas: For data manipulation and analysis.</a:t>
            </a:r>
            <a:endParaRPr lang="en-US" sz="3000" dirty="0">
              <a:solidFill>
                <a:srgbClr val="000000"/>
              </a:solidFill>
              <a:latin typeface="Trebuchet MS"/>
              <a:ea typeface="Trebuchet MS"/>
              <a:cs typeface="Trebuchet MS"/>
              <a:sym typeface="Trebuchet MS"/>
            </a:endParaRPr>
          </a:p>
          <a:p>
            <a:pPr marL="542925" lvl="1" indent="-271462" algn="just">
              <a:lnSpc>
                <a:spcPts val="3600"/>
              </a:lnSpc>
            </a:pPr>
            <a:r>
              <a:rPr lang="en-US" sz="3000" dirty="0">
                <a:solidFill>
                  <a:srgbClr val="000000"/>
                </a:solidFill>
                <a:latin typeface="Trebuchet MS"/>
                <a:ea typeface="Trebuchet MS"/>
                <a:cs typeface="Trebuchet MS"/>
                <a:sym typeface="Trebuchet MS"/>
              </a:rPr>
              <a:t>        </a:t>
            </a:r>
            <a:r>
              <a:rPr lang="en-US" sz="3000" dirty="0" err="1" smtClean="0">
                <a:solidFill>
                  <a:srgbClr val="000000"/>
                </a:solidFill>
                <a:latin typeface="Trebuchet MS"/>
                <a:ea typeface="Trebuchet MS"/>
                <a:cs typeface="Trebuchet MS"/>
                <a:sym typeface="Trebuchet MS"/>
              </a:rPr>
              <a:t>Numpy</a:t>
            </a:r>
            <a:r>
              <a:rPr lang="en-US" sz="3000" dirty="0" smtClean="0">
                <a:solidFill>
                  <a:srgbClr val="000000"/>
                </a:solidFill>
                <a:latin typeface="Trebuchet MS"/>
                <a:ea typeface="Trebuchet MS"/>
                <a:cs typeface="Trebuchet MS"/>
                <a:sym typeface="Trebuchet MS"/>
              </a:rPr>
              <a:t>: For numerical computing.</a:t>
            </a:r>
            <a:endParaRPr lang="en-US" sz="3000" dirty="0">
              <a:solidFill>
                <a:srgbClr val="000000"/>
              </a:solidFill>
              <a:latin typeface="Trebuchet MS"/>
              <a:ea typeface="Trebuchet MS"/>
              <a:cs typeface="Trebuchet MS"/>
              <a:sym typeface="Trebuchet MS"/>
            </a:endParaRPr>
          </a:p>
          <a:p>
            <a:pPr marL="542925" lvl="1" indent="-271462" algn="just">
              <a:lnSpc>
                <a:spcPts val="3600"/>
              </a:lnSpc>
            </a:pPr>
            <a:r>
              <a:rPr lang="en-US" sz="3000" dirty="0">
                <a:solidFill>
                  <a:srgbClr val="000000"/>
                </a:solidFill>
                <a:latin typeface="Trebuchet MS"/>
                <a:ea typeface="Trebuchet MS"/>
                <a:cs typeface="Trebuchet MS"/>
                <a:sym typeface="Trebuchet MS"/>
              </a:rPr>
              <a:t>        Django </a:t>
            </a:r>
            <a:r>
              <a:rPr lang="en-US" sz="3000" dirty="0" smtClean="0">
                <a:solidFill>
                  <a:srgbClr val="000000"/>
                </a:solidFill>
                <a:latin typeface="Trebuchet MS"/>
                <a:ea typeface="Trebuchet MS"/>
                <a:cs typeface="Trebuchet MS"/>
                <a:sym typeface="Trebuchet MS"/>
              </a:rPr>
              <a:t>: For authentication, database management and routing.</a:t>
            </a:r>
            <a:endParaRPr lang="en-US" sz="3000" dirty="0">
              <a:solidFill>
                <a:srgbClr val="000000"/>
              </a:solidFill>
              <a:latin typeface="Trebuchet MS"/>
              <a:ea typeface="Trebuchet MS"/>
              <a:cs typeface="Trebuchet MS"/>
              <a:sym typeface="Trebuchet MS"/>
            </a:endParaRPr>
          </a:p>
          <a:p>
            <a:pPr marL="542925" lvl="1" indent="-271462" algn="just">
              <a:lnSpc>
                <a:spcPts val="3600"/>
              </a:lnSpc>
            </a:pPr>
            <a:r>
              <a:rPr lang="en-US" sz="3000" dirty="0">
                <a:solidFill>
                  <a:srgbClr val="000000"/>
                </a:solidFill>
                <a:latin typeface="Trebuchet MS"/>
                <a:ea typeface="Trebuchet MS"/>
                <a:cs typeface="Trebuchet MS"/>
                <a:sym typeface="Trebuchet MS"/>
              </a:rPr>
              <a:t>        </a:t>
            </a:r>
            <a:r>
              <a:rPr lang="en-US" sz="3000" dirty="0" err="1" smtClean="0">
                <a:solidFill>
                  <a:srgbClr val="000000"/>
                </a:solidFill>
                <a:latin typeface="Trebuchet MS"/>
                <a:ea typeface="Trebuchet MS"/>
                <a:cs typeface="Trebuchet MS"/>
                <a:sym typeface="Trebuchet MS"/>
              </a:rPr>
              <a:t>OpenCv:For</a:t>
            </a:r>
            <a:r>
              <a:rPr lang="en-US" sz="3000" dirty="0" smtClean="0">
                <a:solidFill>
                  <a:srgbClr val="000000"/>
                </a:solidFill>
                <a:latin typeface="Trebuchet MS"/>
                <a:ea typeface="Trebuchet MS"/>
                <a:cs typeface="Trebuchet MS"/>
                <a:sym typeface="Trebuchet MS"/>
              </a:rPr>
              <a:t> </a:t>
            </a:r>
            <a:r>
              <a:rPr lang="en-US" sz="3000" dirty="0" err="1" smtClean="0">
                <a:solidFill>
                  <a:srgbClr val="000000"/>
                </a:solidFill>
                <a:latin typeface="Trebuchet MS"/>
                <a:ea typeface="Trebuchet MS"/>
                <a:cs typeface="Trebuchet MS"/>
                <a:sym typeface="Trebuchet MS"/>
              </a:rPr>
              <a:t>realtime</a:t>
            </a:r>
            <a:r>
              <a:rPr lang="en-US" sz="3000" dirty="0" smtClean="0">
                <a:solidFill>
                  <a:srgbClr val="000000"/>
                </a:solidFill>
                <a:latin typeface="Trebuchet MS"/>
                <a:ea typeface="Trebuchet MS"/>
                <a:cs typeface="Trebuchet MS"/>
                <a:sym typeface="Trebuchet MS"/>
              </a:rPr>
              <a:t> image and video processing.</a:t>
            </a:r>
            <a:endParaRPr lang="en-US" sz="3000" dirty="0">
              <a:solidFill>
                <a:srgbClr val="000000"/>
              </a:solidFill>
              <a:latin typeface="Trebuchet MS"/>
              <a:ea typeface="Trebuchet MS"/>
              <a:cs typeface="Trebuchet MS"/>
              <a:sym typeface="Trebuchet MS"/>
            </a:endParaRP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p:txBody>
      </p:sp>
      <p:sp>
        <p:nvSpPr>
          <p:cNvPr id="21" name="TextBox 21"/>
          <p:cNvSpPr txBox="1"/>
          <p:nvPr/>
        </p:nvSpPr>
        <p:spPr>
          <a:xfrm>
            <a:off x="476328" y="279599"/>
            <a:ext cx="14230272" cy="887581"/>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Tools and Platform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1023256" y="340648"/>
            <a:ext cx="13866224" cy="795248"/>
          </a:xfrm>
          <a:prstGeom prst="rect">
            <a:avLst/>
          </a:prstGeom>
        </p:spPr>
        <p:txBody>
          <a:bodyPr lIns="0" tIns="0" rIns="0" bIns="0" rtlCol="0" anchor="t">
            <a:spAutoFit/>
          </a:bodyPr>
          <a:lstStyle/>
          <a:p>
            <a:pPr algn="ctr">
              <a:lnSpc>
                <a:spcPts val="5759"/>
              </a:lnSpc>
            </a:pPr>
            <a:r>
              <a:rPr lang="en-US" sz="4800">
                <a:solidFill>
                  <a:srgbClr val="7030A0"/>
                </a:solidFill>
                <a:latin typeface="Trebuchet MS"/>
                <a:ea typeface="Trebuchet MS"/>
                <a:cs typeface="Trebuchet MS"/>
                <a:sym typeface="Trebuchet MS"/>
              </a:rPr>
              <a:t>Implementation and Methodology</a:t>
            </a:r>
          </a:p>
        </p:txBody>
      </p:sp>
      <p:sp>
        <p:nvSpPr>
          <p:cNvPr id="21" name="TextBox 21"/>
          <p:cNvSpPr txBox="1"/>
          <p:nvPr/>
        </p:nvSpPr>
        <p:spPr>
          <a:xfrm>
            <a:off x="622935" y="1505903"/>
            <a:ext cx="16729710" cy="8309967"/>
          </a:xfrm>
          <a:prstGeom prst="rect">
            <a:avLst/>
          </a:prstGeom>
        </p:spPr>
        <p:txBody>
          <a:bodyPr lIns="0" tIns="0" rIns="0" bIns="0" rtlCol="0" anchor="t">
            <a:spAutoFit/>
          </a:bodyPr>
          <a:lstStyle/>
          <a:p>
            <a:pPr algn="just">
              <a:lnSpc>
                <a:spcPts val="3600"/>
              </a:lnSpc>
            </a:pPr>
            <a:r>
              <a:rPr lang="en-US" sz="3000" b="1" dirty="0">
                <a:solidFill>
                  <a:srgbClr val="000000"/>
                </a:solidFill>
                <a:latin typeface="Trebuchet MS Bold"/>
                <a:ea typeface="Trebuchet MS Bold"/>
                <a:cs typeface="Trebuchet MS Bold"/>
                <a:sym typeface="Trebuchet MS Bold"/>
              </a:rPr>
              <a:t>Data Collection and Preprocessing:</a:t>
            </a:r>
          </a:p>
          <a:p>
            <a:pPr algn="just">
              <a:lnSpc>
                <a:spcPts val="3600"/>
              </a:lnSpc>
            </a:pPr>
            <a:endParaRPr lang="en-US" sz="3000" b="1" dirty="0">
              <a:solidFill>
                <a:srgbClr val="000000"/>
              </a:solidFill>
              <a:latin typeface="Trebuchet MS Bold"/>
              <a:ea typeface="Trebuchet MS Bold"/>
              <a:cs typeface="Trebuchet MS Bold"/>
              <a:sym typeface="Trebuchet MS Bold"/>
            </a:endParaRPr>
          </a:p>
          <a:p>
            <a:pPr algn="just">
              <a:lnSpc>
                <a:spcPts val="3600"/>
              </a:lnSpc>
            </a:pPr>
            <a:r>
              <a:rPr lang="en-US" sz="3000" dirty="0">
                <a:solidFill>
                  <a:srgbClr val="000000"/>
                </a:solidFill>
                <a:latin typeface="Trebuchet MS"/>
                <a:ea typeface="Trebuchet MS"/>
                <a:cs typeface="Trebuchet MS"/>
                <a:sym typeface="Trebuchet MS"/>
              </a:rPr>
              <a:t>  </a:t>
            </a:r>
            <a:r>
              <a:rPr lang="en-US" sz="3000" b="1" dirty="0">
                <a:solidFill>
                  <a:srgbClr val="000000"/>
                </a:solidFill>
                <a:latin typeface="Trebuchet MS Bold"/>
                <a:ea typeface="Trebuchet MS Bold"/>
                <a:cs typeface="Trebuchet MS Bold"/>
                <a:sym typeface="Trebuchet MS Bold"/>
              </a:rPr>
              <a:t>- Symptom Data:</a:t>
            </a:r>
            <a:r>
              <a:rPr lang="en-US" sz="3000" dirty="0">
                <a:solidFill>
                  <a:srgbClr val="000000"/>
                </a:solidFill>
                <a:latin typeface="Trebuchet MS"/>
                <a:ea typeface="Trebuchet MS"/>
                <a:cs typeface="Trebuchet MS"/>
                <a:sym typeface="Trebuchet MS"/>
              </a:rPr>
              <a:t> Collect a dataset containing symptoms and corresponding diseases from publicly available medical databases or sources like </a:t>
            </a:r>
            <a:r>
              <a:rPr lang="en-US" sz="3000" dirty="0" err="1">
                <a:solidFill>
                  <a:srgbClr val="000000"/>
                </a:solidFill>
                <a:latin typeface="Trebuchet MS"/>
                <a:ea typeface="Trebuchet MS"/>
                <a:cs typeface="Trebuchet MS"/>
                <a:sym typeface="Trebuchet MS"/>
              </a:rPr>
              <a:t>Kaggle</a:t>
            </a:r>
            <a:r>
              <a:rPr lang="en-US" sz="3000" dirty="0">
                <a:solidFill>
                  <a:srgbClr val="000000"/>
                </a:solidFill>
                <a:latin typeface="Trebuchet MS"/>
                <a:ea typeface="Trebuchet MS"/>
                <a:cs typeface="Trebuchet MS"/>
                <a:sym typeface="Trebuchet MS"/>
              </a:rPr>
              <a:t>. The dataset is cleaned, normalized, and encoded as needed for machine learning.</a:t>
            </a:r>
          </a:p>
          <a:p>
            <a:pPr algn="just">
              <a:lnSpc>
                <a:spcPts val="3600"/>
              </a:lnSpc>
            </a:pPr>
            <a:r>
              <a:rPr lang="en-US" sz="3000" dirty="0">
                <a:solidFill>
                  <a:srgbClr val="000000"/>
                </a:solidFill>
                <a:latin typeface="Trebuchet MS"/>
                <a:ea typeface="Trebuchet MS"/>
                <a:cs typeface="Trebuchet MS"/>
                <a:sym typeface="Trebuchet MS"/>
              </a:rPr>
              <a:t>  - </a:t>
            </a:r>
            <a:r>
              <a:rPr lang="en-US" sz="3000" b="1" dirty="0">
                <a:solidFill>
                  <a:srgbClr val="000000"/>
                </a:solidFill>
                <a:latin typeface="Trebuchet MS Bold"/>
                <a:ea typeface="Trebuchet MS Bold"/>
                <a:cs typeface="Trebuchet MS Bold"/>
                <a:sym typeface="Trebuchet MS Bold"/>
              </a:rPr>
              <a:t>X-ray Data </a:t>
            </a:r>
            <a:r>
              <a:rPr lang="en-US" sz="3000" b="1" dirty="0" smtClean="0">
                <a:solidFill>
                  <a:srgbClr val="000000"/>
                </a:solidFill>
                <a:latin typeface="Trebuchet MS Bold"/>
                <a:ea typeface="Trebuchet MS Bold"/>
                <a:cs typeface="Trebuchet MS Bold"/>
                <a:sym typeface="Trebuchet MS Bold"/>
              </a:rPr>
              <a:t>(</a:t>
            </a:r>
            <a:r>
              <a:rPr lang="en-US" sz="3000" b="1" dirty="0" smtClean="0">
                <a:solidFill>
                  <a:srgbClr val="000000"/>
                </a:solidFill>
                <a:latin typeface="Trebuchet MS Bold"/>
                <a:ea typeface="Trebuchet MS Bold"/>
                <a:cs typeface="Trebuchet MS Bold"/>
                <a:sym typeface="Trebuchet MS Bold"/>
              </a:rPr>
              <a:t>Integration</a:t>
            </a:r>
            <a:r>
              <a:rPr lang="en-US" sz="3000" b="1" dirty="0" smtClean="0">
                <a:solidFill>
                  <a:srgbClr val="000000"/>
                </a:solidFill>
                <a:latin typeface="Trebuchet MS Bold"/>
                <a:ea typeface="Trebuchet MS Bold"/>
                <a:cs typeface="Trebuchet MS Bold"/>
                <a:sym typeface="Trebuchet MS Bold"/>
              </a:rPr>
              <a:t>):</a:t>
            </a:r>
            <a:r>
              <a:rPr lang="en-US" sz="3000" dirty="0" smtClean="0">
                <a:solidFill>
                  <a:srgbClr val="000000"/>
                </a:solidFill>
                <a:latin typeface="Trebuchet MS"/>
                <a:ea typeface="Trebuchet MS"/>
                <a:cs typeface="Trebuchet MS"/>
                <a:sym typeface="Trebuchet MS"/>
              </a:rPr>
              <a:t> </a:t>
            </a:r>
            <a:r>
              <a:rPr lang="en-US" sz="3000" dirty="0">
                <a:solidFill>
                  <a:srgbClr val="000000"/>
                </a:solidFill>
                <a:latin typeface="Trebuchet MS"/>
                <a:ea typeface="Trebuchet MS"/>
                <a:cs typeface="Trebuchet MS"/>
                <a:sym typeface="Trebuchet MS"/>
              </a:rPr>
              <a:t>For future multimodal integration, X-ray datasets are preprocessed by resizing, normalizing, and converting the images into a format suitable for the machine learning model.</a:t>
            </a:r>
          </a:p>
          <a:p>
            <a:pPr algn="just">
              <a:lnSpc>
                <a:spcPts val="3600"/>
              </a:lnSpc>
            </a:pPr>
            <a:endParaRPr lang="en-US" sz="3000" dirty="0">
              <a:solidFill>
                <a:srgbClr val="000000"/>
              </a:solidFill>
              <a:latin typeface="Trebuchet MS"/>
              <a:ea typeface="Trebuchet MS"/>
              <a:cs typeface="Trebuchet MS"/>
              <a:sym typeface="Trebuchet MS"/>
            </a:endParaRPr>
          </a:p>
          <a:p>
            <a:pPr algn="just">
              <a:lnSpc>
                <a:spcPts val="3600"/>
              </a:lnSpc>
            </a:pPr>
            <a:r>
              <a:rPr lang="en-US" sz="3000" b="1" dirty="0">
                <a:solidFill>
                  <a:srgbClr val="000000"/>
                </a:solidFill>
                <a:latin typeface="Trebuchet MS Bold"/>
                <a:ea typeface="Trebuchet MS Bold"/>
                <a:cs typeface="Trebuchet MS Bold"/>
                <a:sym typeface="Trebuchet MS Bold"/>
              </a:rPr>
              <a:t>Model Selection and Training:</a:t>
            </a:r>
          </a:p>
          <a:p>
            <a:pPr algn="just">
              <a:lnSpc>
                <a:spcPts val="3600"/>
              </a:lnSpc>
            </a:pPr>
            <a:endParaRPr lang="en-US" sz="3000" b="1" dirty="0">
              <a:solidFill>
                <a:srgbClr val="000000"/>
              </a:solidFill>
              <a:latin typeface="Trebuchet MS Bold"/>
              <a:ea typeface="Trebuchet MS Bold"/>
              <a:cs typeface="Trebuchet MS Bold"/>
              <a:sym typeface="Trebuchet MS Bold"/>
            </a:endParaRPr>
          </a:p>
          <a:p>
            <a:pPr algn="just">
              <a:lnSpc>
                <a:spcPts val="3600"/>
              </a:lnSpc>
            </a:pPr>
            <a:r>
              <a:rPr lang="en-US" sz="3000" dirty="0">
                <a:solidFill>
                  <a:srgbClr val="000000"/>
                </a:solidFill>
                <a:latin typeface="Trebuchet MS"/>
                <a:ea typeface="Trebuchet MS"/>
                <a:cs typeface="Trebuchet MS"/>
                <a:sym typeface="Trebuchet MS"/>
              </a:rPr>
              <a:t>  - </a:t>
            </a:r>
            <a:r>
              <a:rPr lang="en-US" sz="3000" b="1" dirty="0">
                <a:solidFill>
                  <a:srgbClr val="000000"/>
                </a:solidFill>
                <a:latin typeface="Trebuchet MS Bold"/>
                <a:ea typeface="Trebuchet MS Bold"/>
                <a:cs typeface="Trebuchet MS Bold"/>
                <a:sym typeface="Trebuchet MS Bold"/>
              </a:rPr>
              <a:t>Machine Learning Model</a:t>
            </a:r>
            <a:r>
              <a:rPr lang="en-US" sz="3000" dirty="0">
                <a:solidFill>
                  <a:srgbClr val="000000"/>
                </a:solidFill>
                <a:latin typeface="Trebuchet MS"/>
                <a:ea typeface="Trebuchet MS"/>
                <a:cs typeface="Trebuchet MS"/>
                <a:sym typeface="Trebuchet MS"/>
              </a:rPr>
              <a:t>: A classification model (such as Logistic Regression, Random Forest, or Neural Networks) is selected for symptom-based prediction. The model is trained using the preprocessed data, mapping symptoms to diseases.</a:t>
            </a:r>
          </a:p>
          <a:p>
            <a:pPr algn="just">
              <a:lnSpc>
                <a:spcPts val="3600"/>
              </a:lnSpc>
            </a:pPr>
            <a:r>
              <a:rPr lang="en-US" sz="3000" dirty="0">
                <a:solidFill>
                  <a:srgbClr val="000000"/>
                </a:solidFill>
                <a:latin typeface="Trebuchet MS"/>
                <a:ea typeface="Trebuchet MS"/>
                <a:cs typeface="Trebuchet MS"/>
                <a:sym typeface="Trebuchet MS"/>
              </a:rPr>
              <a:t>  - </a:t>
            </a:r>
            <a:r>
              <a:rPr lang="en-US" sz="3000" b="1" dirty="0">
                <a:solidFill>
                  <a:srgbClr val="000000"/>
                </a:solidFill>
                <a:latin typeface="Trebuchet MS Bold"/>
                <a:ea typeface="Trebuchet MS Bold"/>
                <a:cs typeface="Trebuchet MS Bold"/>
                <a:sym typeface="Trebuchet MS Bold"/>
              </a:rPr>
              <a:t>Deep Learning for X-rays:</a:t>
            </a:r>
            <a:r>
              <a:rPr lang="en-US" sz="3000" dirty="0">
                <a:solidFill>
                  <a:srgbClr val="000000"/>
                </a:solidFill>
                <a:latin typeface="Trebuchet MS"/>
                <a:ea typeface="Trebuchet MS"/>
                <a:cs typeface="Trebuchet MS"/>
                <a:sym typeface="Trebuchet MS"/>
              </a:rPr>
              <a:t> If using X-ray data, a CNN model is trained to predict diseases based on images. Both models (symptom and X-ray) can be combined for a multimodal prediction approach.</a:t>
            </a:r>
          </a:p>
          <a:p>
            <a:pPr algn="just">
              <a:lnSpc>
                <a:spcPts val="3600"/>
              </a:lnSpc>
            </a:pPr>
            <a:endParaRPr lang="en-US" sz="3000" dirty="0">
              <a:solidFill>
                <a:srgbClr val="00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1107758" y="950595"/>
            <a:ext cx="16231552" cy="1228725"/>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Implementation and Methodology</a:t>
            </a:r>
          </a:p>
        </p:txBody>
      </p:sp>
      <p:sp>
        <p:nvSpPr>
          <p:cNvPr id="21" name="TextBox 21"/>
          <p:cNvSpPr txBox="1"/>
          <p:nvPr/>
        </p:nvSpPr>
        <p:spPr>
          <a:xfrm>
            <a:off x="1107758" y="2261235"/>
            <a:ext cx="16231552" cy="7384733"/>
          </a:xfrm>
          <a:prstGeom prst="rect">
            <a:avLst/>
          </a:prstGeom>
        </p:spPr>
        <p:txBody>
          <a:bodyPr lIns="0" tIns="0" rIns="0" bIns="0" rtlCol="0" anchor="t">
            <a:spAutoFit/>
          </a:bodyPr>
          <a:lstStyle/>
          <a:p>
            <a:pPr algn="just">
              <a:lnSpc>
                <a:spcPts val="3600"/>
              </a:lnSpc>
            </a:pPr>
            <a:r>
              <a:rPr lang="en-US" sz="3000" b="1">
                <a:solidFill>
                  <a:srgbClr val="404040"/>
                </a:solidFill>
                <a:latin typeface="Trebuchet MS Bold"/>
                <a:ea typeface="Trebuchet MS Bold"/>
                <a:cs typeface="Trebuchet MS Bold"/>
                <a:sym typeface="Trebuchet MS Bold"/>
              </a:rPr>
              <a:t>Feature Extraction</a:t>
            </a:r>
            <a:r>
              <a:rPr lang="en-US" sz="3000">
                <a:solidFill>
                  <a:srgbClr val="404040"/>
                </a:solidFill>
                <a:latin typeface="Trebuchet MS"/>
                <a:ea typeface="Trebuchet MS"/>
                <a:cs typeface="Trebuchet MS"/>
                <a:sym typeface="Trebuchet MS"/>
              </a:rPr>
              <a:t>: For symptoms, text-based features are extracted using techniques like TF-IDF or bag-of-words. For X-rays, features are extracted using Convolutional Neural Networks (CNNs).</a:t>
            </a:r>
          </a:p>
          <a:p>
            <a:pPr algn="just">
              <a:lnSpc>
                <a:spcPts val="3600"/>
              </a:lnSpc>
            </a:pPr>
            <a:endParaRPr lang="en-US" sz="3000">
              <a:solidFill>
                <a:srgbClr val="404040"/>
              </a:solidFill>
              <a:latin typeface="Trebuchet MS"/>
              <a:ea typeface="Trebuchet MS"/>
              <a:cs typeface="Trebuchet MS"/>
              <a:sym typeface="Trebuchet MS"/>
            </a:endParaRPr>
          </a:p>
          <a:p>
            <a:pPr algn="just">
              <a:lnSpc>
                <a:spcPts val="3600"/>
              </a:lnSpc>
            </a:pPr>
            <a:r>
              <a:rPr lang="en-US" sz="3000" b="1">
                <a:solidFill>
                  <a:srgbClr val="404040"/>
                </a:solidFill>
                <a:latin typeface="Trebuchet MS Bold"/>
                <a:ea typeface="Trebuchet MS Bold"/>
                <a:cs typeface="Trebuchet MS Bold"/>
                <a:sym typeface="Trebuchet MS Bold"/>
              </a:rPr>
              <a:t>Integration with Django:</a:t>
            </a:r>
          </a:p>
          <a:p>
            <a:pPr algn="just">
              <a:lnSpc>
                <a:spcPts val="3600"/>
              </a:lnSpc>
            </a:pPr>
            <a:r>
              <a:rPr lang="en-US" sz="3000">
                <a:solidFill>
                  <a:srgbClr val="404040"/>
                </a:solidFill>
                <a:latin typeface="Trebuchet MS"/>
                <a:ea typeface="Trebuchet MS"/>
                <a:cs typeface="Trebuchet MS"/>
                <a:sym typeface="Trebuchet MS"/>
              </a:rPr>
              <a:t>- </a:t>
            </a:r>
            <a:r>
              <a:rPr lang="en-US" sz="3000" b="1">
                <a:solidFill>
                  <a:srgbClr val="404040"/>
                </a:solidFill>
                <a:latin typeface="Trebuchet MS Bold"/>
                <a:ea typeface="Trebuchet MS Bold"/>
                <a:cs typeface="Trebuchet MS Bold"/>
                <a:sym typeface="Trebuchet MS Bold"/>
              </a:rPr>
              <a:t>Model Loading:</a:t>
            </a:r>
            <a:r>
              <a:rPr lang="en-US" sz="3000">
                <a:solidFill>
                  <a:srgbClr val="404040"/>
                </a:solidFill>
                <a:latin typeface="Trebuchet MS"/>
                <a:ea typeface="Trebuchet MS"/>
                <a:cs typeface="Trebuchet MS"/>
                <a:sym typeface="Trebuchet MS"/>
              </a:rPr>
              <a:t> The trained machine learning model is saved (using formats like .pkl, .h5,         or .pth) and loaded into the Django app during server initialization.</a:t>
            </a:r>
          </a:p>
          <a:p>
            <a:pPr algn="just">
              <a:lnSpc>
                <a:spcPts val="3600"/>
              </a:lnSpc>
            </a:pPr>
            <a:r>
              <a:rPr lang="en-US" sz="3000">
                <a:solidFill>
                  <a:srgbClr val="404040"/>
                </a:solidFill>
                <a:latin typeface="Trebuchet MS"/>
                <a:ea typeface="Trebuchet MS"/>
                <a:cs typeface="Trebuchet MS"/>
                <a:sym typeface="Trebuchet MS"/>
              </a:rPr>
              <a:t>- </a:t>
            </a:r>
            <a:r>
              <a:rPr lang="en-US" sz="3000" b="1">
                <a:solidFill>
                  <a:srgbClr val="404040"/>
                </a:solidFill>
                <a:latin typeface="Trebuchet MS Bold"/>
                <a:ea typeface="Trebuchet MS Bold"/>
                <a:cs typeface="Trebuchet MS Bold"/>
                <a:sym typeface="Trebuchet MS Bold"/>
              </a:rPr>
              <a:t>Prediction API</a:t>
            </a:r>
            <a:r>
              <a:rPr lang="en-US" sz="3000">
                <a:solidFill>
                  <a:srgbClr val="404040"/>
                </a:solidFill>
                <a:latin typeface="Trebuchet MS"/>
                <a:ea typeface="Trebuchet MS"/>
                <a:cs typeface="Trebuchet MS"/>
                <a:sym typeface="Trebuchet MS"/>
              </a:rPr>
              <a:t>: A Django view is created to handle form submissions from users. The symptoms and (optionally) X-ray files are collected through the form, processed, and fed into the model for prediction.</a:t>
            </a:r>
          </a:p>
          <a:p>
            <a:pPr algn="just">
              <a:lnSpc>
                <a:spcPts val="3600"/>
              </a:lnSpc>
            </a:pPr>
            <a:r>
              <a:rPr lang="en-US" sz="3000">
                <a:solidFill>
                  <a:srgbClr val="404040"/>
                </a:solidFill>
                <a:latin typeface="Trebuchet MS"/>
                <a:ea typeface="Trebuchet MS"/>
                <a:cs typeface="Trebuchet MS"/>
                <a:sym typeface="Trebuchet MS"/>
              </a:rPr>
              <a:t>- </a:t>
            </a:r>
            <a:r>
              <a:rPr lang="en-US" sz="3000" b="1">
                <a:solidFill>
                  <a:srgbClr val="404040"/>
                </a:solidFill>
                <a:latin typeface="Trebuchet MS Bold"/>
                <a:ea typeface="Trebuchet MS Bold"/>
                <a:cs typeface="Trebuchet MS Bold"/>
                <a:sym typeface="Trebuchet MS Bold"/>
              </a:rPr>
              <a:t>Preprocessing in Backend</a:t>
            </a:r>
            <a:r>
              <a:rPr lang="en-US" sz="3000">
                <a:solidFill>
                  <a:srgbClr val="404040"/>
                </a:solidFill>
                <a:latin typeface="Trebuchet MS"/>
                <a:ea typeface="Trebuchet MS"/>
                <a:cs typeface="Trebuchet MS"/>
                <a:sym typeface="Trebuchet MS"/>
              </a:rPr>
              <a:t>: In the backend, the symptoms are vectorized, and the X-ray images are resized and normalized before making predictions.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211911" y="-12700"/>
            <a:ext cx="4071328" cy="979413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715328" y="427672"/>
            <a:ext cx="16241078" cy="1716405"/>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Conclusion</a:t>
            </a:r>
          </a:p>
          <a:p>
            <a:pPr algn="ctr">
              <a:lnSpc>
                <a:spcPts val="6480"/>
              </a:lnSpc>
            </a:pPr>
            <a:endParaRPr lang="en-US" sz="5400">
              <a:solidFill>
                <a:srgbClr val="7030A0"/>
              </a:solidFill>
              <a:latin typeface="Trebuchet MS"/>
              <a:ea typeface="Trebuchet MS"/>
              <a:cs typeface="Trebuchet MS"/>
              <a:sym typeface="Trebuchet MS"/>
            </a:endParaRPr>
          </a:p>
        </p:txBody>
      </p:sp>
      <p:sp>
        <p:nvSpPr>
          <p:cNvPr id="21" name="TextBox 21"/>
          <p:cNvSpPr txBox="1"/>
          <p:nvPr/>
        </p:nvSpPr>
        <p:spPr>
          <a:xfrm>
            <a:off x="554355" y="1397318"/>
            <a:ext cx="17084992" cy="6867525"/>
          </a:xfrm>
          <a:prstGeom prst="rect">
            <a:avLst/>
          </a:prstGeom>
        </p:spPr>
        <p:txBody>
          <a:bodyPr lIns="0" tIns="0" rIns="0" bIns="0" rtlCol="0" anchor="t">
            <a:spAutoFit/>
          </a:bodyPr>
          <a:lstStyle/>
          <a:p>
            <a:pPr algn="l">
              <a:lnSpc>
                <a:spcPts val="3600"/>
              </a:lnSpc>
            </a:pPr>
            <a:endParaRPr/>
          </a:p>
          <a:p>
            <a:pPr algn="just">
              <a:lnSpc>
                <a:spcPts val="3600"/>
              </a:lnSpc>
            </a:pPr>
            <a:r>
              <a:rPr lang="en-US" sz="3000">
                <a:solidFill>
                  <a:srgbClr val="000000"/>
                </a:solidFill>
                <a:latin typeface="Trebuchet MS"/>
                <a:ea typeface="Trebuchet MS"/>
                <a:cs typeface="Trebuchet MS"/>
                <a:sym typeface="Trebuchet MS"/>
              </a:rPr>
              <a:t>In conclusion, this project showcases a pioneering approach to disease prediction by integrating machine learning algorithms with comprehensive medical data. By leveraging both structured and unstructured data, the system enhances the accuracy and reliability of disease recognition, empowering healthcare professionals to make timely and informed decisions. The user-friendly interface and advanced analytical features facilitate real-time insights, ultimately improving patient care and community health outcomes.</a:t>
            </a:r>
          </a:p>
          <a:p>
            <a:pPr algn="just">
              <a:lnSpc>
                <a:spcPts val="3600"/>
              </a:lnSpc>
            </a:pPr>
            <a:endParaRPr lang="en-US" sz="3000">
              <a:solidFill>
                <a:srgbClr val="000000"/>
              </a:solidFill>
              <a:latin typeface="Trebuchet MS"/>
              <a:ea typeface="Trebuchet MS"/>
              <a:cs typeface="Trebuchet MS"/>
              <a:sym typeface="Trebuchet MS"/>
            </a:endParaRPr>
          </a:p>
          <a:p>
            <a:pPr algn="just">
              <a:lnSpc>
                <a:spcPts val="3600"/>
              </a:lnSpc>
            </a:pPr>
            <a:r>
              <a:rPr lang="en-US" sz="3000">
                <a:solidFill>
                  <a:srgbClr val="000000"/>
                </a:solidFill>
                <a:latin typeface="Trebuchet MS"/>
                <a:ea typeface="Trebuchet MS"/>
                <a:cs typeface="Trebuchet MS"/>
                <a:sym typeface="Trebuchet MS"/>
              </a:rPr>
              <a:t>Moreover, the utilization of a robust technology stack ensures the system's efficiency and scalability, making it suitable for handling large datasets. With the incorporation of data preprocessing techniques and collaboration tools, this project not only addresses current challenges in healthcare analytics but also promotes a more connected and informed healthcare ecosystem. Overall, the innovative solutions presented here lay a strong foundation for future advancements in predictive healthcare technologies, with the potential to transform disease management practices significantly.</a:t>
            </a:r>
          </a:p>
        </p:txBody>
      </p:sp>
      <p:grpSp>
        <p:nvGrpSpPr>
          <p:cNvPr id="22" name="Group 22"/>
          <p:cNvGrpSpPr/>
          <p:nvPr/>
        </p:nvGrpSpPr>
        <p:grpSpPr>
          <a:xfrm>
            <a:off x="18283236" y="6019800"/>
            <a:ext cx="4281489" cy="10299701"/>
            <a:chOff x="0" y="0"/>
            <a:chExt cx="5708652" cy="13732934"/>
          </a:xfrm>
        </p:grpSpPr>
        <p:sp>
          <p:nvSpPr>
            <p:cNvPr id="23" name="Freeform 23"/>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019800"/>
            <a:ext cx="673100" cy="4267200"/>
            <a:chOff x="0" y="0"/>
            <a:chExt cx="897466" cy="5689600"/>
          </a:xfrm>
        </p:grpSpPr>
        <p:sp>
          <p:nvSpPr>
            <p:cNvPr id="3" name="Freeform 3"/>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4" name="AutoShape 4"/>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5" name="Group 5"/>
          <p:cNvGrpSpPr/>
          <p:nvPr/>
        </p:nvGrpSpPr>
        <p:grpSpPr>
          <a:xfrm>
            <a:off x="16348095" y="-12700"/>
            <a:ext cx="1935141" cy="10299701"/>
            <a:chOff x="0" y="0"/>
            <a:chExt cx="2580188" cy="13732934"/>
          </a:xfrm>
        </p:grpSpPr>
        <p:sp>
          <p:nvSpPr>
            <p:cNvPr id="6" name="Freeform 6"/>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7" name="Group 7"/>
          <p:cNvGrpSpPr/>
          <p:nvPr/>
        </p:nvGrpSpPr>
        <p:grpSpPr>
          <a:xfrm>
            <a:off x="13398500" y="4572000"/>
            <a:ext cx="4889501" cy="5715000"/>
            <a:chOff x="0" y="0"/>
            <a:chExt cx="6519334" cy="7620000"/>
          </a:xfrm>
        </p:grpSpPr>
        <p:sp>
          <p:nvSpPr>
            <p:cNvPr id="8" name="Freeform 8"/>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9" name="Group 9"/>
          <p:cNvGrpSpPr/>
          <p:nvPr/>
        </p:nvGrpSpPr>
        <p:grpSpPr>
          <a:xfrm>
            <a:off x="15557499" y="5384800"/>
            <a:ext cx="2725738" cy="4902200"/>
            <a:chOff x="0" y="0"/>
            <a:chExt cx="3634318" cy="6536266"/>
          </a:xfrm>
        </p:grpSpPr>
        <p:sp>
          <p:nvSpPr>
            <p:cNvPr id="10" name="Freeform 10"/>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1" name="Group 11"/>
          <p:cNvGrpSpPr/>
          <p:nvPr/>
        </p:nvGrpSpPr>
        <p:grpSpPr>
          <a:xfrm>
            <a:off x="16408499" y="-12700"/>
            <a:ext cx="1874737" cy="10299701"/>
            <a:chOff x="0" y="0"/>
            <a:chExt cx="2499650" cy="13732934"/>
          </a:xfrm>
        </p:grpSpPr>
        <p:sp>
          <p:nvSpPr>
            <p:cNvPr id="12" name="Freeform 12"/>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3" name="Group 13"/>
          <p:cNvGrpSpPr/>
          <p:nvPr/>
        </p:nvGrpSpPr>
        <p:grpSpPr>
          <a:xfrm>
            <a:off x="14211911" y="-12700"/>
            <a:ext cx="4071328" cy="9794131"/>
            <a:chOff x="0" y="0"/>
            <a:chExt cx="5708652" cy="13732934"/>
          </a:xfrm>
        </p:grpSpPr>
        <p:sp>
          <p:nvSpPr>
            <p:cNvPr id="14" name="Freeform 14"/>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sp>
        <p:nvSpPr>
          <p:cNvPr id="15" name="AutoShape 15"/>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grpSp>
        <p:nvGrpSpPr>
          <p:cNvPr id="16" name="Group 16"/>
          <p:cNvGrpSpPr/>
          <p:nvPr/>
        </p:nvGrpSpPr>
        <p:grpSpPr>
          <a:xfrm>
            <a:off x="13772214" y="-12700"/>
            <a:ext cx="4511024" cy="10299701"/>
            <a:chOff x="0" y="0"/>
            <a:chExt cx="6014698" cy="13732934"/>
          </a:xfrm>
        </p:grpSpPr>
        <p:sp>
          <p:nvSpPr>
            <p:cNvPr id="17" name="Freeform 17"/>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18" name="Group 18"/>
          <p:cNvGrpSpPr/>
          <p:nvPr/>
        </p:nvGrpSpPr>
        <p:grpSpPr>
          <a:xfrm>
            <a:off x="16415644" y="-12700"/>
            <a:ext cx="1874737" cy="10299701"/>
            <a:chOff x="0" y="0"/>
            <a:chExt cx="2499650" cy="13732934"/>
          </a:xfrm>
        </p:grpSpPr>
        <p:sp>
          <p:nvSpPr>
            <p:cNvPr id="19" name="Freeform 19"/>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20" name="Group 20"/>
          <p:cNvGrpSpPr/>
          <p:nvPr/>
        </p:nvGrpSpPr>
        <p:grpSpPr>
          <a:xfrm>
            <a:off x="15557498" y="5396707"/>
            <a:ext cx="2725738" cy="4902200"/>
            <a:chOff x="0" y="0"/>
            <a:chExt cx="3634318" cy="6536266"/>
          </a:xfrm>
        </p:grpSpPr>
        <p:sp>
          <p:nvSpPr>
            <p:cNvPr id="21" name="Freeform 21"/>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sp>
        <p:nvSpPr>
          <p:cNvPr id="22" name="TextBox 22"/>
          <p:cNvSpPr txBox="1"/>
          <p:nvPr/>
        </p:nvSpPr>
        <p:spPr>
          <a:xfrm>
            <a:off x="715328" y="427673"/>
            <a:ext cx="16241078" cy="828675"/>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References</a:t>
            </a:r>
          </a:p>
        </p:txBody>
      </p:sp>
      <p:sp>
        <p:nvSpPr>
          <p:cNvPr id="23" name="TextBox 23"/>
          <p:cNvSpPr txBox="1"/>
          <p:nvPr/>
        </p:nvSpPr>
        <p:spPr>
          <a:xfrm>
            <a:off x="432435" y="1277303"/>
            <a:ext cx="16662083" cy="8696325"/>
          </a:xfrm>
          <a:prstGeom prst="rect">
            <a:avLst/>
          </a:prstGeom>
        </p:spPr>
        <p:txBody>
          <a:bodyPr lIns="0" tIns="0" rIns="0" bIns="0" rtlCol="0" anchor="t">
            <a:spAutoFit/>
          </a:bodyPr>
          <a:lstStyle/>
          <a:p>
            <a:pPr algn="l">
              <a:lnSpc>
                <a:spcPts val="3600"/>
              </a:lnSpc>
            </a:pPr>
            <a:endParaRPr dirty="0"/>
          </a:p>
          <a:p>
            <a:pPr marL="542925" lvl="1" indent="-271462" algn="just">
              <a:lnSpc>
                <a:spcPts val="3600"/>
              </a:lnSpc>
              <a:buFont typeface="Arial"/>
              <a:buChar char="•"/>
            </a:pPr>
            <a:r>
              <a:rPr lang="en-US" sz="3000" b="1" dirty="0">
                <a:solidFill>
                  <a:srgbClr val="000000"/>
                </a:solidFill>
                <a:latin typeface="Trebuchet MS Bold"/>
                <a:ea typeface="Trebuchet MS Bold"/>
                <a:cs typeface="Trebuchet MS Bold"/>
                <a:sym typeface="Trebuchet MS Bold"/>
              </a:rPr>
              <a:t>For journals</a:t>
            </a:r>
            <a:r>
              <a:rPr lang="en-US" sz="3000" dirty="0">
                <a:solidFill>
                  <a:srgbClr val="000000"/>
                </a:solidFill>
                <a:latin typeface="Trebuchet MS"/>
                <a:ea typeface="Trebuchet MS"/>
                <a:cs typeface="Trebuchet MS"/>
                <a:sym typeface="Trebuchet MS"/>
              </a:rPr>
              <a:t>:</a:t>
            </a:r>
          </a:p>
          <a:p>
            <a:pPr marL="542925" lvl="1" indent="-271462" algn="just">
              <a:lnSpc>
                <a:spcPts val="3600"/>
              </a:lnSpc>
            </a:pPr>
            <a:r>
              <a:rPr lang="en-US" sz="3000" dirty="0">
                <a:solidFill>
                  <a:srgbClr val="000000"/>
                </a:solidFill>
                <a:latin typeface="Trebuchet MS"/>
                <a:ea typeface="Trebuchet MS"/>
                <a:cs typeface="Trebuchet MS"/>
                <a:sym typeface="Trebuchet MS"/>
              </a:rPr>
              <a:t> </a:t>
            </a:r>
          </a:p>
          <a:p>
            <a:pPr algn="just">
              <a:lnSpc>
                <a:spcPts val="3600"/>
              </a:lnSpc>
            </a:pPr>
            <a:r>
              <a:rPr lang="en-US" sz="3000" dirty="0">
                <a:solidFill>
                  <a:srgbClr val="000000"/>
                </a:solidFill>
                <a:latin typeface="Trebuchet MS"/>
                <a:ea typeface="Trebuchet MS"/>
                <a:cs typeface="Trebuchet MS"/>
                <a:sym typeface="Trebuchet MS"/>
              </a:rPr>
              <a:t>Shahadat Uddin , </a:t>
            </a:r>
            <a:r>
              <a:rPr lang="en-US" sz="3000" dirty="0" err="1">
                <a:solidFill>
                  <a:srgbClr val="000000"/>
                </a:solidFill>
                <a:latin typeface="Trebuchet MS"/>
                <a:ea typeface="Trebuchet MS"/>
                <a:cs typeface="Trebuchet MS"/>
                <a:sym typeface="Trebuchet MS"/>
              </a:rPr>
              <a:t>Arif</a:t>
            </a:r>
            <a:r>
              <a:rPr lang="en-US" sz="3000" dirty="0">
                <a:solidFill>
                  <a:srgbClr val="000000"/>
                </a:solidFill>
                <a:latin typeface="Trebuchet MS"/>
                <a:ea typeface="Trebuchet MS"/>
                <a:cs typeface="Trebuchet MS"/>
                <a:sym typeface="Trebuchet MS"/>
              </a:rPr>
              <a:t> Khan, </a:t>
            </a:r>
            <a:r>
              <a:rPr lang="en-US" sz="3000" dirty="0" err="1">
                <a:solidFill>
                  <a:srgbClr val="000000"/>
                </a:solidFill>
                <a:latin typeface="Trebuchet MS"/>
                <a:ea typeface="Trebuchet MS"/>
                <a:cs typeface="Trebuchet MS"/>
                <a:sym typeface="Trebuchet MS"/>
              </a:rPr>
              <a:t>Md</a:t>
            </a:r>
            <a:r>
              <a:rPr lang="en-US" sz="3000" dirty="0">
                <a:solidFill>
                  <a:srgbClr val="000000"/>
                </a:solidFill>
                <a:latin typeface="Trebuchet MS"/>
                <a:ea typeface="Trebuchet MS"/>
                <a:cs typeface="Trebuchet MS"/>
                <a:sym typeface="Trebuchet MS"/>
              </a:rPr>
              <a:t> </a:t>
            </a:r>
            <a:r>
              <a:rPr lang="en-US" sz="3000" dirty="0" err="1">
                <a:solidFill>
                  <a:srgbClr val="000000"/>
                </a:solidFill>
                <a:latin typeface="Trebuchet MS"/>
                <a:ea typeface="Trebuchet MS"/>
                <a:cs typeface="Trebuchet MS"/>
                <a:sym typeface="Trebuchet MS"/>
              </a:rPr>
              <a:t>Ekramul</a:t>
            </a:r>
            <a:r>
              <a:rPr lang="en-US" sz="3000" dirty="0">
                <a:solidFill>
                  <a:srgbClr val="000000"/>
                </a:solidFill>
                <a:latin typeface="Trebuchet MS"/>
                <a:ea typeface="Trebuchet MS"/>
                <a:cs typeface="Trebuchet MS"/>
                <a:sym typeface="Trebuchet MS"/>
              </a:rPr>
              <a:t> Hossain and Mohammad Ali Moni. Comparing different supervised machine learning algorithms for disease prediction. BMC Medical Informatics and Decision Making.</a:t>
            </a: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a:p>
            <a:pPr marL="542925" lvl="1" indent="-271462" algn="just">
              <a:lnSpc>
                <a:spcPts val="3600"/>
              </a:lnSpc>
              <a:buFont typeface="Arial"/>
              <a:buChar char="•"/>
            </a:pPr>
            <a:r>
              <a:rPr lang="en-US" sz="3000" b="1" dirty="0">
                <a:solidFill>
                  <a:srgbClr val="000000"/>
                </a:solidFill>
                <a:latin typeface="Trebuchet MS Bold"/>
                <a:ea typeface="Trebuchet MS Bold"/>
                <a:cs typeface="Trebuchet MS Bold"/>
                <a:sym typeface="Trebuchet MS Bold"/>
              </a:rPr>
              <a:t>For conference papers:</a:t>
            </a:r>
          </a:p>
          <a:p>
            <a:pPr algn="just">
              <a:lnSpc>
                <a:spcPts val="3600"/>
              </a:lnSpc>
            </a:pPr>
            <a:endParaRPr lang="en-US" sz="3000" b="1" dirty="0">
              <a:solidFill>
                <a:srgbClr val="000000"/>
              </a:solidFill>
              <a:latin typeface="Trebuchet MS Bold"/>
              <a:ea typeface="Trebuchet MS Bold"/>
              <a:cs typeface="Trebuchet MS Bold"/>
              <a:sym typeface="Trebuchet MS Bold"/>
            </a:endParaRPr>
          </a:p>
          <a:p>
            <a:pPr algn="just">
              <a:lnSpc>
                <a:spcPts val="3600"/>
              </a:lnSpc>
            </a:pPr>
            <a:r>
              <a:rPr lang="en-US" sz="3000" dirty="0" err="1">
                <a:solidFill>
                  <a:srgbClr val="000000"/>
                </a:solidFill>
                <a:latin typeface="Trebuchet MS"/>
                <a:ea typeface="Trebuchet MS"/>
                <a:cs typeface="Trebuchet MS"/>
                <a:sym typeface="Trebuchet MS"/>
              </a:rPr>
              <a:t>Mr</a:t>
            </a:r>
            <a:r>
              <a:rPr lang="en-US" sz="3000" dirty="0">
                <a:solidFill>
                  <a:srgbClr val="000000"/>
                </a:solidFill>
                <a:latin typeface="Trebuchet MS"/>
                <a:ea typeface="Trebuchet MS"/>
                <a:cs typeface="Trebuchet MS"/>
                <a:sym typeface="Trebuchet MS"/>
              </a:rPr>
              <a:t> </a:t>
            </a:r>
            <a:r>
              <a:rPr lang="en-US" sz="3000" dirty="0" err="1">
                <a:solidFill>
                  <a:srgbClr val="000000"/>
                </a:solidFill>
                <a:latin typeface="Trebuchet MS"/>
                <a:ea typeface="Trebuchet MS"/>
                <a:cs typeface="Trebuchet MS"/>
                <a:sym typeface="Trebuchet MS"/>
              </a:rPr>
              <a:t>Chintan</a:t>
            </a:r>
            <a:r>
              <a:rPr lang="en-US" sz="3000" dirty="0">
                <a:solidFill>
                  <a:srgbClr val="000000"/>
                </a:solidFill>
                <a:latin typeface="Trebuchet MS"/>
                <a:ea typeface="Trebuchet MS"/>
                <a:cs typeface="Trebuchet MS"/>
                <a:sym typeface="Trebuchet MS"/>
              </a:rPr>
              <a:t> </a:t>
            </a:r>
            <a:r>
              <a:rPr lang="en-US" sz="3000" dirty="0" err="1">
                <a:solidFill>
                  <a:srgbClr val="000000"/>
                </a:solidFill>
                <a:latin typeface="Trebuchet MS"/>
                <a:ea typeface="Trebuchet MS"/>
                <a:cs typeface="Trebuchet MS"/>
                <a:sym typeface="Trebuchet MS"/>
              </a:rPr>
              <a:t>Shah,Dr</a:t>
            </a:r>
            <a:r>
              <a:rPr lang="en-US" sz="3000" dirty="0">
                <a:solidFill>
                  <a:srgbClr val="000000"/>
                </a:solidFill>
                <a:latin typeface="Trebuchet MS"/>
                <a:ea typeface="Trebuchet MS"/>
                <a:cs typeface="Trebuchet MS"/>
                <a:sym typeface="Trebuchet MS"/>
              </a:rPr>
              <a:t>. Anjali </a:t>
            </a:r>
            <a:r>
              <a:rPr lang="en-US" sz="3000" dirty="0" err="1">
                <a:solidFill>
                  <a:srgbClr val="000000"/>
                </a:solidFill>
                <a:latin typeface="Trebuchet MS"/>
                <a:ea typeface="Trebuchet MS"/>
                <a:cs typeface="Trebuchet MS"/>
                <a:sym typeface="Trebuchet MS"/>
              </a:rPr>
              <a:t>Jivani</a:t>
            </a:r>
            <a:r>
              <a:rPr lang="en-US" sz="3000" dirty="0">
                <a:solidFill>
                  <a:srgbClr val="000000"/>
                </a:solidFill>
                <a:latin typeface="Trebuchet MS"/>
                <a:ea typeface="Trebuchet MS"/>
                <a:cs typeface="Trebuchet MS"/>
                <a:sym typeface="Trebuchet MS"/>
              </a:rPr>
              <a:t>, “Comparison Of Data Mining Classification Algorithms for Breast Cancer Prediction”, IEEE-31661.</a:t>
            </a:r>
          </a:p>
          <a:p>
            <a:pPr algn="just">
              <a:lnSpc>
                <a:spcPts val="3600"/>
              </a:lnSpc>
            </a:pPr>
            <a:r>
              <a:rPr lang="en-US" sz="3000" dirty="0" err="1">
                <a:solidFill>
                  <a:srgbClr val="000000"/>
                </a:solidFill>
                <a:latin typeface="Trebuchet MS"/>
                <a:ea typeface="Trebuchet MS"/>
                <a:cs typeface="Trebuchet MS"/>
                <a:sym typeface="Trebuchet MS"/>
              </a:rPr>
              <a:t>Chinmayi</a:t>
            </a:r>
            <a:r>
              <a:rPr lang="en-US" sz="3000" dirty="0">
                <a:solidFill>
                  <a:srgbClr val="000000"/>
                </a:solidFill>
                <a:latin typeface="Trebuchet MS"/>
                <a:ea typeface="Trebuchet MS"/>
                <a:cs typeface="Trebuchet MS"/>
                <a:sym typeface="Trebuchet MS"/>
              </a:rPr>
              <a:t> </a:t>
            </a:r>
            <a:r>
              <a:rPr lang="en-US" sz="3000" dirty="0" err="1">
                <a:solidFill>
                  <a:srgbClr val="000000"/>
                </a:solidFill>
                <a:latin typeface="Trebuchet MS"/>
                <a:ea typeface="Trebuchet MS"/>
                <a:cs typeface="Trebuchet MS"/>
                <a:sym typeface="Trebuchet MS"/>
              </a:rPr>
              <a:t>Chitnis</a:t>
            </a:r>
            <a:r>
              <a:rPr lang="en-US" sz="3000" dirty="0">
                <a:solidFill>
                  <a:srgbClr val="000000"/>
                </a:solidFill>
                <a:latin typeface="Trebuchet MS"/>
                <a:ea typeface="Trebuchet MS"/>
                <a:cs typeface="Trebuchet MS"/>
                <a:sym typeface="Trebuchet MS"/>
              </a:rPr>
              <a:t> and Roger Lee. Improving Health-Care Systems by Disease Prediction. 2018 International Conference on Computational Science and Computational Intelligence (CSCI).</a:t>
            </a:r>
          </a:p>
          <a:p>
            <a:pPr algn="just">
              <a:lnSpc>
                <a:spcPts val="3600"/>
              </a:lnSpc>
            </a:pPr>
            <a:r>
              <a:rPr lang="en-US" sz="3000" dirty="0">
                <a:solidFill>
                  <a:srgbClr val="000000"/>
                </a:solidFill>
                <a:latin typeface="Trebuchet MS"/>
                <a:ea typeface="Trebuchet MS"/>
                <a:cs typeface="Trebuchet MS"/>
                <a:sym typeface="Trebuchet MS"/>
              </a:rPr>
              <a:t>  </a:t>
            </a: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a:p>
            <a:pPr marL="542925" lvl="1" indent="-271462" algn="l">
              <a:lnSpc>
                <a:spcPts val="3600"/>
              </a:lnSpc>
            </a:pPr>
            <a:endParaRPr lang="en-US" sz="3000" dirty="0">
              <a:solidFill>
                <a:srgbClr val="000000"/>
              </a:solidFill>
              <a:latin typeface="Trebuchet MS"/>
              <a:ea typeface="Trebuchet MS"/>
              <a:cs typeface="Trebuchet MS"/>
              <a:sym typeface="Trebuchet MS"/>
            </a:endParaRPr>
          </a:p>
          <a:p>
            <a:pPr marL="542925" lvl="1" indent="-271462" algn="l">
              <a:lnSpc>
                <a:spcPts val="3600"/>
              </a:lnSpc>
            </a:pPr>
            <a:endParaRPr lang="en-US" sz="3000" dirty="0">
              <a:solidFill>
                <a:srgbClr val="000000"/>
              </a:solidFill>
              <a:latin typeface="Trebuchet MS"/>
              <a:ea typeface="Trebuchet MS"/>
              <a:cs typeface="Trebuchet MS"/>
              <a:sym typeface="Trebuchet MS"/>
            </a:endParaRP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p:txBody>
      </p:sp>
      <p:sp>
        <p:nvSpPr>
          <p:cNvPr id="24" name="TextBox 24"/>
          <p:cNvSpPr txBox="1"/>
          <p:nvPr/>
        </p:nvSpPr>
        <p:spPr>
          <a:xfrm>
            <a:off x="432435" y="7191375"/>
            <a:ext cx="16662083" cy="4124325"/>
          </a:xfrm>
          <a:prstGeom prst="rect">
            <a:avLst/>
          </a:prstGeom>
        </p:spPr>
        <p:txBody>
          <a:bodyPr lIns="0" tIns="0" rIns="0" bIns="0" rtlCol="0" anchor="t">
            <a:spAutoFit/>
          </a:bodyPr>
          <a:lstStyle/>
          <a:p>
            <a:pPr algn="l">
              <a:lnSpc>
                <a:spcPts val="3600"/>
              </a:lnSpc>
            </a:pPr>
            <a:endParaRPr dirty="0"/>
          </a:p>
          <a:p>
            <a:pPr marL="542925" lvl="1" indent="-271462" algn="just">
              <a:lnSpc>
                <a:spcPts val="3600"/>
              </a:lnSpc>
              <a:buFont typeface="Arial"/>
              <a:buChar char="•"/>
            </a:pPr>
            <a:r>
              <a:rPr lang="en-US" sz="3000" b="1" dirty="0">
                <a:solidFill>
                  <a:srgbClr val="000000"/>
                </a:solidFill>
                <a:latin typeface="Trebuchet MS Bold"/>
                <a:ea typeface="Trebuchet MS Bold"/>
                <a:cs typeface="Trebuchet MS Bold"/>
                <a:sym typeface="Trebuchet MS Bold"/>
              </a:rPr>
              <a:t>For Textbooks</a:t>
            </a:r>
            <a:r>
              <a:rPr lang="en-US" sz="3000" dirty="0">
                <a:solidFill>
                  <a:srgbClr val="000000"/>
                </a:solidFill>
                <a:latin typeface="Trebuchet MS"/>
                <a:ea typeface="Trebuchet MS"/>
                <a:cs typeface="Trebuchet MS"/>
                <a:sym typeface="Trebuchet MS"/>
              </a:rPr>
              <a:t>:</a:t>
            </a:r>
          </a:p>
          <a:p>
            <a:pPr marL="542925" lvl="1" indent="-271462" algn="just">
              <a:lnSpc>
                <a:spcPts val="3600"/>
              </a:lnSpc>
            </a:pPr>
            <a:r>
              <a:rPr lang="en-US" sz="3000" dirty="0">
                <a:solidFill>
                  <a:srgbClr val="000000"/>
                </a:solidFill>
                <a:latin typeface="Trebuchet MS"/>
                <a:ea typeface="Trebuchet MS"/>
                <a:cs typeface="Trebuchet MS"/>
                <a:sym typeface="Trebuchet MS"/>
              </a:rPr>
              <a:t> </a:t>
            </a:r>
          </a:p>
          <a:p>
            <a:pPr marL="542925" lvl="1" indent="-271462" algn="just">
              <a:lnSpc>
                <a:spcPts val="3600"/>
              </a:lnSpc>
            </a:pPr>
            <a:r>
              <a:rPr lang="en-US" sz="3000" dirty="0">
                <a:solidFill>
                  <a:srgbClr val="000000"/>
                </a:solidFill>
                <a:latin typeface="Trebuchet MS"/>
                <a:ea typeface="Trebuchet MS"/>
                <a:cs typeface="Trebuchet MS"/>
                <a:sym typeface="Trebuchet MS"/>
              </a:rPr>
              <a:t>P. Groves, B. </a:t>
            </a:r>
            <a:r>
              <a:rPr lang="en-US" sz="3000" dirty="0" err="1">
                <a:solidFill>
                  <a:srgbClr val="000000"/>
                </a:solidFill>
                <a:latin typeface="Trebuchet MS"/>
                <a:ea typeface="Trebuchet MS"/>
                <a:cs typeface="Trebuchet MS"/>
                <a:sym typeface="Trebuchet MS"/>
              </a:rPr>
              <a:t>Kayyali</a:t>
            </a:r>
            <a:r>
              <a:rPr lang="en-US" sz="3000" dirty="0">
                <a:solidFill>
                  <a:srgbClr val="000000"/>
                </a:solidFill>
                <a:latin typeface="Trebuchet MS"/>
                <a:ea typeface="Trebuchet MS"/>
                <a:cs typeface="Trebuchet MS"/>
                <a:sym typeface="Trebuchet MS"/>
              </a:rPr>
              <a:t>, D. Knott, and S. V. </a:t>
            </a:r>
            <a:r>
              <a:rPr lang="en-US" sz="3000" dirty="0" err="1">
                <a:solidFill>
                  <a:srgbClr val="000000"/>
                </a:solidFill>
                <a:latin typeface="Trebuchet MS"/>
                <a:ea typeface="Trebuchet MS"/>
                <a:cs typeface="Trebuchet MS"/>
                <a:sym typeface="Trebuchet MS"/>
              </a:rPr>
              <a:t>Kuiken</a:t>
            </a:r>
            <a:r>
              <a:rPr lang="en-US" sz="3000" dirty="0">
                <a:solidFill>
                  <a:srgbClr val="000000"/>
                </a:solidFill>
                <a:latin typeface="Trebuchet MS"/>
                <a:ea typeface="Trebuchet MS"/>
                <a:cs typeface="Trebuchet MS"/>
                <a:sym typeface="Trebuchet MS"/>
              </a:rPr>
              <a:t>, “The ’big data’ revolution in healthcare: Accelerating value and innovation,” 2016</a:t>
            </a: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a:p>
            <a:pPr marL="542925" lvl="1" indent="-271462" algn="l">
              <a:lnSpc>
                <a:spcPts val="3600"/>
              </a:lnSpc>
            </a:pPr>
            <a:endParaRPr lang="en-US" sz="3000" dirty="0">
              <a:solidFill>
                <a:srgbClr val="000000"/>
              </a:solidFill>
              <a:latin typeface="Trebuchet MS"/>
              <a:ea typeface="Trebuchet MS"/>
              <a:cs typeface="Trebuchet MS"/>
              <a:sym typeface="Trebuchet MS"/>
            </a:endParaRPr>
          </a:p>
          <a:p>
            <a:pPr marL="542925" lvl="1" indent="-271462" algn="l">
              <a:lnSpc>
                <a:spcPts val="3600"/>
              </a:lnSpc>
            </a:pPr>
            <a:endParaRPr lang="en-US" sz="3000" dirty="0">
              <a:solidFill>
                <a:srgbClr val="000000"/>
              </a:solidFill>
              <a:latin typeface="Trebuchet MS"/>
              <a:ea typeface="Trebuchet MS"/>
              <a:cs typeface="Trebuchet MS"/>
              <a:sym typeface="Trebuchet MS"/>
            </a:endParaRPr>
          </a:p>
          <a:p>
            <a:pPr marL="542925" lvl="1" indent="-271462" algn="just">
              <a:lnSpc>
                <a:spcPts val="3600"/>
              </a:lnSpc>
            </a:pPr>
            <a:endParaRPr lang="en-US" sz="3000" dirty="0">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1239202" y="134303"/>
            <a:ext cx="15783878" cy="885825"/>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Contents</a:t>
            </a:r>
          </a:p>
        </p:txBody>
      </p:sp>
      <p:sp>
        <p:nvSpPr>
          <p:cNvPr id="21" name="TextBox 21"/>
          <p:cNvSpPr txBox="1"/>
          <p:nvPr/>
        </p:nvSpPr>
        <p:spPr>
          <a:xfrm>
            <a:off x="1239202" y="1422083"/>
            <a:ext cx="15782925" cy="8880893"/>
          </a:xfrm>
          <a:prstGeom prst="rect">
            <a:avLst/>
          </a:prstGeom>
        </p:spPr>
        <p:txBody>
          <a:bodyPr lIns="0" tIns="0" rIns="0" bIns="0" rtlCol="0" anchor="t">
            <a:spAutoFit/>
          </a:bodyPr>
          <a:lstStyle/>
          <a:p>
            <a:pPr algn="l">
              <a:lnSpc>
                <a:spcPts val="5759"/>
              </a:lnSpc>
            </a:pPr>
            <a:endParaRPr dirty="0"/>
          </a:p>
          <a:p>
            <a:pPr marL="868680" lvl="1" indent="-434340" algn="l">
              <a:lnSpc>
                <a:spcPts val="5759"/>
              </a:lnSpc>
              <a:buFont typeface="Arial"/>
              <a:buChar char="•"/>
            </a:pPr>
            <a:r>
              <a:rPr lang="en-US" sz="4800" dirty="0">
                <a:solidFill>
                  <a:srgbClr val="000000"/>
                </a:solidFill>
                <a:latin typeface="Trebuchet MS"/>
                <a:ea typeface="Trebuchet MS"/>
                <a:cs typeface="Trebuchet MS"/>
                <a:sym typeface="Trebuchet MS"/>
              </a:rPr>
              <a:t> Introduction</a:t>
            </a:r>
          </a:p>
          <a:p>
            <a:pPr marL="868680" lvl="1" indent="-434340" algn="l">
              <a:lnSpc>
                <a:spcPts val="5759"/>
              </a:lnSpc>
              <a:buFont typeface="Arial"/>
              <a:buChar char="•"/>
            </a:pPr>
            <a:r>
              <a:rPr lang="en-US" sz="4800" dirty="0">
                <a:solidFill>
                  <a:srgbClr val="000000"/>
                </a:solidFill>
                <a:latin typeface="Trebuchet MS"/>
                <a:ea typeface="Trebuchet MS"/>
                <a:cs typeface="Trebuchet MS"/>
                <a:sym typeface="Trebuchet MS"/>
              </a:rPr>
              <a:t> Motivation</a:t>
            </a:r>
          </a:p>
          <a:p>
            <a:pPr marL="868680" lvl="1" indent="-434340" algn="l">
              <a:lnSpc>
                <a:spcPts val="5759"/>
              </a:lnSpc>
              <a:buFont typeface="Arial"/>
              <a:buChar char="•"/>
            </a:pPr>
            <a:r>
              <a:rPr lang="en-US" sz="4800" dirty="0">
                <a:solidFill>
                  <a:srgbClr val="000000"/>
                </a:solidFill>
                <a:latin typeface="Trebuchet MS"/>
                <a:ea typeface="Trebuchet MS"/>
                <a:cs typeface="Trebuchet MS"/>
                <a:sym typeface="Trebuchet MS"/>
              </a:rPr>
              <a:t> Literature Survey</a:t>
            </a:r>
          </a:p>
          <a:p>
            <a:pPr marL="868680" lvl="1" indent="-434340" algn="l">
              <a:lnSpc>
                <a:spcPts val="5759"/>
              </a:lnSpc>
              <a:buFont typeface="Arial"/>
              <a:buChar char="•"/>
            </a:pPr>
            <a:r>
              <a:rPr lang="en-US" sz="4800" dirty="0">
                <a:solidFill>
                  <a:srgbClr val="000000"/>
                </a:solidFill>
                <a:latin typeface="Trebuchet MS"/>
                <a:ea typeface="Trebuchet MS"/>
                <a:cs typeface="Trebuchet MS"/>
                <a:sym typeface="Trebuchet MS"/>
              </a:rPr>
              <a:t> Problem Statement</a:t>
            </a:r>
          </a:p>
          <a:p>
            <a:pPr marL="868680" lvl="1" indent="-434340" algn="l">
              <a:lnSpc>
                <a:spcPts val="5759"/>
              </a:lnSpc>
              <a:buFont typeface="Arial"/>
              <a:buChar char="•"/>
            </a:pPr>
            <a:r>
              <a:rPr lang="en-US" sz="4800" dirty="0">
                <a:solidFill>
                  <a:srgbClr val="000000"/>
                </a:solidFill>
                <a:latin typeface="Trebuchet MS"/>
                <a:ea typeface="Trebuchet MS"/>
                <a:cs typeface="Trebuchet MS"/>
                <a:sym typeface="Trebuchet MS"/>
              </a:rPr>
              <a:t> Objectives</a:t>
            </a:r>
          </a:p>
          <a:p>
            <a:pPr marL="868680" lvl="1" indent="-434340" algn="l">
              <a:lnSpc>
                <a:spcPts val="5759"/>
              </a:lnSpc>
              <a:buFont typeface="Arial"/>
              <a:buChar char="•"/>
            </a:pPr>
            <a:r>
              <a:rPr lang="en-US" sz="4800" dirty="0" smtClean="0">
                <a:solidFill>
                  <a:srgbClr val="000000"/>
                </a:solidFill>
                <a:latin typeface="Trebuchet MS"/>
                <a:ea typeface="Trebuchet MS"/>
                <a:cs typeface="Trebuchet MS"/>
                <a:sym typeface="Trebuchet MS"/>
              </a:rPr>
              <a:t>System Architecture</a:t>
            </a:r>
            <a:endParaRPr lang="en-US" sz="4800" dirty="0">
              <a:solidFill>
                <a:srgbClr val="000000"/>
              </a:solidFill>
              <a:latin typeface="Trebuchet MS"/>
              <a:ea typeface="Trebuchet MS"/>
              <a:cs typeface="Trebuchet MS"/>
              <a:sym typeface="Trebuchet MS"/>
            </a:endParaRPr>
          </a:p>
          <a:p>
            <a:pPr marL="868680" lvl="1" indent="-434340" algn="l">
              <a:lnSpc>
                <a:spcPts val="5759"/>
              </a:lnSpc>
              <a:buFont typeface="Arial"/>
              <a:buChar char="•"/>
            </a:pPr>
            <a:r>
              <a:rPr lang="en-US" sz="4800" dirty="0">
                <a:solidFill>
                  <a:srgbClr val="000000"/>
                </a:solidFill>
                <a:latin typeface="Trebuchet MS"/>
                <a:ea typeface="Trebuchet MS"/>
                <a:cs typeface="Trebuchet MS"/>
                <a:sym typeface="Trebuchet MS"/>
              </a:rPr>
              <a:t> Tools and Platforms</a:t>
            </a:r>
          </a:p>
          <a:p>
            <a:pPr marL="868680" lvl="1" indent="-434340" algn="l">
              <a:lnSpc>
                <a:spcPts val="5759"/>
              </a:lnSpc>
              <a:buFont typeface="Arial"/>
              <a:buChar char="•"/>
            </a:pPr>
            <a:r>
              <a:rPr lang="en-US" sz="4800" dirty="0">
                <a:solidFill>
                  <a:srgbClr val="000000"/>
                </a:solidFill>
                <a:latin typeface="Trebuchet MS"/>
                <a:ea typeface="Trebuchet MS"/>
                <a:cs typeface="Trebuchet MS"/>
                <a:sym typeface="Trebuchet MS"/>
              </a:rPr>
              <a:t> Implementation and Methodology</a:t>
            </a:r>
          </a:p>
          <a:p>
            <a:pPr marL="868680" lvl="1" indent="-434340" algn="l">
              <a:lnSpc>
                <a:spcPts val="5759"/>
              </a:lnSpc>
              <a:buFont typeface="Arial"/>
              <a:buChar char="•"/>
            </a:pPr>
            <a:r>
              <a:rPr lang="en-US" sz="4800" dirty="0">
                <a:solidFill>
                  <a:srgbClr val="000000"/>
                </a:solidFill>
                <a:latin typeface="Trebuchet MS"/>
                <a:ea typeface="Trebuchet MS"/>
                <a:cs typeface="Trebuchet MS"/>
                <a:sym typeface="Trebuchet MS"/>
              </a:rPr>
              <a:t> </a:t>
            </a:r>
            <a:r>
              <a:rPr lang="en-US" sz="4800" dirty="0" smtClean="0">
                <a:solidFill>
                  <a:srgbClr val="000000"/>
                </a:solidFill>
                <a:latin typeface="Trebuchet MS"/>
                <a:ea typeface="Trebuchet MS"/>
                <a:cs typeface="Trebuchet MS"/>
                <a:sym typeface="Trebuchet MS"/>
              </a:rPr>
              <a:t>Conclusion</a:t>
            </a:r>
          </a:p>
          <a:p>
            <a:pPr marL="868680" lvl="1" indent="-434340" algn="l">
              <a:lnSpc>
                <a:spcPts val="5759"/>
              </a:lnSpc>
              <a:buFont typeface="Arial"/>
              <a:buChar char="•"/>
            </a:pPr>
            <a:r>
              <a:rPr lang="en-US" sz="4800" dirty="0" smtClean="0">
                <a:solidFill>
                  <a:srgbClr val="000000"/>
                </a:solidFill>
                <a:latin typeface="Trebuchet MS"/>
                <a:ea typeface="Trebuchet MS"/>
                <a:cs typeface="Trebuchet MS"/>
                <a:sym typeface="Trebuchet MS"/>
              </a:rPr>
              <a:t>References</a:t>
            </a:r>
            <a:endParaRPr lang="en-US" sz="4800" dirty="0">
              <a:solidFill>
                <a:srgbClr val="000000"/>
              </a:solidFill>
              <a:latin typeface="Trebuchet MS"/>
              <a:ea typeface="Trebuchet MS"/>
              <a:cs typeface="Trebuchet MS"/>
              <a:sym typeface="Trebuchet MS"/>
            </a:endParaRPr>
          </a:p>
          <a:p>
            <a:pPr marL="868680" lvl="1" indent="-434340" algn="l">
              <a:lnSpc>
                <a:spcPts val="5759"/>
              </a:lnSpc>
            </a:pPr>
            <a:endParaRPr lang="en-US" sz="4800" dirty="0">
              <a:solidFill>
                <a:srgbClr val="00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482918" y="182880"/>
            <a:ext cx="16852582" cy="885825"/>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Introduction</a:t>
            </a:r>
          </a:p>
        </p:txBody>
      </p:sp>
      <p:sp>
        <p:nvSpPr>
          <p:cNvPr id="21" name="TextBox 21"/>
          <p:cNvSpPr txBox="1"/>
          <p:nvPr/>
        </p:nvSpPr>
        <p:spPr>
          <a:xfrm>
            <a:off x="611505" y="1480185"/>
            <a:ext cx="16651605" cy="8366760"/>
          </a:xfrm>
          <a:prstGeom prst="rect">
            <a:avLst/>
          </a:prstGeom>
        </p:spPr>
        <p:txBody>
          <a:bodyPr lIns="0" tIns="0" rIns="0" bIns="0" rtlCol="0" anchor="t">
            <a:spAutoFit/>
          </a:bodyPr>
          <a:lstStyle/>
          <a:p>
            <a:pPr algn="just">
              <a:lnSpc>
                <a:spcPts val="3600"/>
              </a:lnSpc>
            </a:pPr>
            <a:r>
              <a:rPr lang="en-US" sz="3000" b="1">
                <a:solidFill>
                  <a:srgbClr val="000000"/>
                </a:solidFill>
                <a:latin typeface="Trebuchet MS Bold"/>
                <a:ea typeface="Trebuchet MS Bold"/>
                <a:cs typeface="Trebuchet MS Bold"/>
                <a:sym typeface="Trebuchet MS Bold"/>
              </a:rPr>
              <a:t>Overview</a:t>
            </a:r>
            <a:r>
              <a:rPr lang="en-US" sz="3000">
                <a:solidFill>
                  <a:srgbClr val="000000"/>
                </a:solidFill>
                <a:latin typeface="Trebuchet MS"/>
                <a:ea typeface="Trebuchet MS"/>
                <a:cs typeface="Trebuchet MS"/>
                <a:sym typeface="Trebuchet MS"/>
              </a:rPr>
              <a:t>: The Symptoms-Based Disease Prediction System using Django and machine learning provides a web-based tool to predict diseases based on user-reported symptoms. It uses trained models to deliver real-time predictions and probability scores for potential conditions.</a:t>
            </a:r>
          </a:p>
          <a:p>
            <a:pPr algn="just">
              <a:lnSpc>
                <a:spcPts val="3600"/>
              </a:lnSpc>
            </a:pPr>
            <a:endParaRPr lang="en-US" sz="3000">
              <a:solidFill>
                <a:srgbClr val="000000"/>
              </a:solidFill>
              <a:latin typeface="Trebuchet MS"/>
              <a:ea typeface="Trebuchet MS"/>
              <a:cs typeface="Trebuchet MS"/>
              <a:sym typeface="Trebuchet MS"/>
            </a:endParaRPr>
          </a:p>
          <a:p>
            <a:pPr algn="just">
              <a:lnSpc>
                <a:spcPts val="3600"/>
              </a:lnSpc>
            </a:pPr>
            <a:r>
              <a:rPr lang="en-US" sz="3000" b="1">
                <a:solidFill>
                  <a:srgbClr val="000000"/>
                </a:solidFill>
                <a:latin typeface="Trebuchet MS Bold"/>
                <a:ea typeface="Trebuchet MS Bold"/>
                <a:cs typeface="Trebuchet MS Bold"/>
                <a:sym typeface="Trebuchet MS Bold"/>
              </a:rPr>
              <a:t>Importance</a:t>
            </a:r>
            <a:r>
              <a:rPr lang="en-US" sz="3000">
                <a:solidFill>
                  <a:srgbClr val="000000"/>
                </a:solidFill>
                <a:latin typeface="Trebuchet MS"/>
                <a:ea typeface="Trebuchet MS"/>
                <a:cs typeface="Trebuchet MS"/>
                <a:sym typeface="Trebuchet MS"/>
              </a:rPr>
              <a:t>: This system helps users gain preliminary insights into their health, promoting early detection and encouraging timely medical consultation, especially in areas with limited healthcare access.</a:t>
            </a:r>
          </a:p>
          <a:p>
            <a:pPr algn="just">
              <a:lnSpc>
                <a:spcPts val="3600"/>
              </a:lnSpc>
            </a:pPr>
            <a:endParaRPr lang="en-US" sz="3000">
              <a:solidFill>
                <a:srgbClr val="000000"/>
              </a:solidFill>
              <a:latin typeface="Trebuchet MS"/>
              <a:ea typeface="Trebuchet MS"/>
              <a:cs typeface="Trebuchet MS"/>
              <a:sym typeface="Trebuchet MS"/>
            </a:endParaRPr>
          </a:p>
          <a:p>
            <a:pPr algn="just">
              <a:lnSpc>
                <a:spcPts val="3600"/>
              </a:lnSpc>
            </a:pPr>
            <a:r>
              <a:rPr lang="en-US" sz="3000" b="1">
                <a:solidFill>
                  <a:srgbClr val="000000"/>
                </a:solidFill>
                <a:latin typeface="Trebuchet MS Bold"/>
                <a:ea typeface="Trebuchet MS Bold"/>
                <a:cs typeface="Trebuchet MS Bold"/>
                <a:sym typeface="Trebuchet MS Bold"/>
              </a:rPr>
              <a:t>Key Focus</a:t>
            </a:r>
            <a:r>
              <a:rPr lang="en-US" sz="3000">
                <a:solidFill>
                  <a:srgbClr val="000000"/>
                </a:solidFill>
                <a:latin typeface="Trebuchet MS"/>
                <a:ea typeface="Trebuchet MS"/>
                <a:cs typeface="Trebuchet MS"/>
                <a:sym typeface="Trebuchet MS"/>
              </a:rPr>
              <a:t>: The main focus is accurate symptom-disease mapping through machine learning, combined with a user-friendly interface for easy input and instant feedback.</a:t>
            </a:r>
          </a:p>
          <a:p>
            <a:pPr algn="just">
              <a:lnSpc>
                <a:spcPts val="3600"/>
              </a:lnSpc>
            </a:pPr>
            <a:endParaRPr lang="en-US" sz="3000">
              <a:solidFill>
                <a:srgbClr val="000000"/>
              </a:solidFill>
              <a:latin typeface="Trebuchet MS"/>
              <a:ea typeface="Trebuchet MS"/>
              <a:cs typeface="Trebuchet MS"/>
              <a:sym typeface="Trebuchet MS"/>
            </a:endParaRPr>
          </a:p>
          <a:p>
            <a:pPr algn="just">
              <a:lnSpc>
                <a:spcPts val="3600"/>
              </a:lnSpc>
            </a:pPr>
            <a:r>
              <a:rPr lang="en-US" sz="3000" b="1">
                <a:solidFill>
                  <a:srgbClr val="000000"/>
                </a:solidFill>
                <a:latin typeface="Trebuchet MS Bold"/>
                <a:ea typeface="Trebuchet MS Bold"/>
                <a:cs typeface="Trebuchet MS Bold"/>
                <a:sym typeface="Trebuchet MS Bold"/>
              </a:rPr>
              <a:t>Challenges</a:t>
            </a:r>
            <a:r>
              <a:rPr lang="en-US" sz="3000">
                <a:solidFill>
                  <a:srgbClr val="000000"/>
                </a:solidFill>
                <a:latin typeface="Trebuchet MS"/>
                <a:ea typeface="Trebuchet MS"/>
                <a:cs typeface="Trebuchet MS"/>
                <a:sym typeface="Trebuchet MS"/>
              </a:rPr>
              <a:t>: It include managing ambiguous symptom overlaps, ensuring model accuracy, and effectively integrating machine learning with the Django backend for real-time performance.</a:t>
            </a:r>
          </a:p>
          <a:p>
            <a:pPr algn="just">
              <a:lnSpc>
                <a:spcPts val="3600"/>
              </a:lnSpc>
            </a:pPr>
            <a:endParaRPr lang="en-US" sz="3000">
              <a:solidFill>
                <a:srgbClr val="000000"/>
              </a:solidFill>
              <a:latin typeface="Trebuchet MS"/>
              <a:ea typeface="Trebuchet MS"/>
              <a:cs typeface="Trebuchet MS"/>
              <a:sym typeface="Trebuchet MS"/>
            </a:endParaRPr>
          </a:p>
          <a:p>
            <a:pPr algn="just">
              <a:lnSpc>
                <a:spcPts val="3600"/>
              </a:lnSpc>
            </a:pPr>
            <a:r>
              <a:rPr lang="en-US" sz="3000" b="1">
                <a:solidFill>
                  <a:srgbClr val="000000"/>
                </a:solidFill>
                <a:latin typeface="Trebuchet MS Bold"/>
                <a:ea typeface="Trebuchet MS Bold"/>
                <a:cs typeface="Trebuchet MS Bold"/>
                <a:sym typeface="Trebuchet MS Bold"/>
              </a:rPr>
              <a:t>Innovation</a:t>
            </a:r>
            <a:r>
              <a:rPr lang="en-US" sz="3000">
                <a:solidFill>
                  <a:srgbClr val="000000"/>
                </a:solidFill>
                <a:latin typeface="Trebuchet MS"/>
                <a:ea typeface="Trebuchet MS"/>
                <a:cs typeface="Trebuchet MS"/>
                <a:sym typeface="Trebuchet MS"/>
              </a:rPr>
              <a:t>:The system innovatively combines machine learning and Django, offering a scalable solution for disease prediction, with the potential for further enhancement using multimodal inputs like X-rays.</a:t>
            </a:r>
          </a:p>
          <a:p>
            <a:pPr algn="just">
              <a:lnSpc>
                <a:spcPts val="3600"/>
              </a:lnSpc>
            </a:pPr>
            <a:endParaRPr lang="en-US" sz="3000">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231457" y="470535"/>
            <a:ext cx="17405985" cy="885825"/>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 Motivation</a:t>
            </a:r>
          </a:p>
        </p:txBody>
      </p:sp>
      <p:sp>
        <p:nvSpPr>
          <p:cNvPr id="21" name="TextBox 21"/>
          <p:cNvSpPr txBox="1"/>
          <p:nvPr/>
        </p:nvSpPr>
        <p:spPr>
          <a:xfrm>
            <a:off x="721042" y="1600200"/>
            <a:ext cx="16825913" cy="8788718"/>
          </a:xfrm>
          <a:prstGeom prst="rect">
            <a:avLst/>
          </a:prstGeom>
        </p:spPr>
        <p:txBody>
          <a:bodyPr lIns="0" tIns="0" rIns="0" bIns="0" rtlCol="0" anchor="t">
            <a:spAutoFit/>
          </a:bodyPr>
          <a:lstStyle/>
          <a:p>
            <a:pPr marL="542925" lvl="1" indent="-271462" algn="just">
              <a:lnSpc>
                <a:spcPts val="3600"/>
              </a:lnSpc>
              <a:buFont typeface="Arial"/>
              <a:buChar char="•"/>
            </a:pPr>
            <a:r>
              <a:rPr lang="en-US" sz="3000" b="1">
                <a:solidFill>
                  <a:srgbClr val="000000"/>
                </a:solidFill>
                <a:latin typeface="Trebuchet MS Bold"/>
                <a:ea typeface="Trebuchet MS Bold"/>
                <a:cs typeface="Trebuchet MS Bold"/>
                <a:sym typeface="Trebuchet MS Bold"/>
              </a:rPr>
              <a:t>Timely Medical Intervention</a:t>
            </a:r>
            <a:r>
              <a:rPr lang="en-US" sz="3000">
                <a:solidFill>
                  <a:srgbClr val="000000"/>
                </a:solidFill>
                <a:latin typeface="Trebuchet MS"/>
                <a:ea typeface="Trebuchet MS"/>
                <a:cs typeface="Trebuchet MS"/>
                <a:sym typeface="Trebuchet MS"/>
              </a:rPr>
              <a:t>: With the rising prevalence of various diseases, especially in the wake of global health crises, there's a critical need for tools that enable early detection and intervention. This project can help individuals recognize potential health issues based on symptoms, leading to timely medical consultations.</a:t>
            </a: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buFont typeface="Arial"/>
              <a:buChar char="•"/>
            </a:pPr>
            <a:r>
              <a:rPr lang="en-US" sz="3000" b="1">
                <a:solidFill>
                  <a:srgbClr val="000000"/>
                </a:solidFill>
                <a:latin typeface="Trebuchet MS Bold"/>
                <a:ea typeface="Trebuchet MS Bold"/>
                <a:cs typeface="Trebuchet MS Bold"/>
                <a:sym typeface="Trebuchet MS Bold"/>
              </a:rPr>
              <a:t>Increased Health Literacy: </a:t>
            </a:r>
            <a:r>
              <a:rPr lang="en-US" sz="3000">
                <a:solidFill>
                  <a:srgbClr val="000000"/>
                </a:solidFill>
                <a:latin typeface="Trebuchet MS"/>
                <a:ea typeface="Trebuchet MS"/>
                <a:cs typeface="Trebuchet MS"/>
                <a:sym typeface="Trebuchet MS"/>
              </a:rPr>
              <a:t>Many individuals lack adequate understanding of health symptoms and their implications. This project can bridge the knowledge gap by providing clear, accessible information, empowering users to make informed health decisions and reducing anxiety about unknown symptoms.</a:t>
            </a: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buFont typeface="Arial"/>
              <a:buChar char="•"/>
            </a:pPr>
            <a:r>
              <a:rPr lang="en-US" sz="3000" b="1">
                <a:solidFill>
                  <a:srgbClr val="000000"/>
                </a:solidFill>
                <a:latin typeface="Trebuchet MS Bold"/>
                <a:ea typeface="Trebuchet MS Bold"/>
                <a:cs typeface="Trebuchet MS Bold"/>
                <a:sym typeface="Trebuchet MS Bold"/>
              </a:rPr>
              <a:t>Strain on Healthcare Systems</a:t>
            </a:r>
            <a:r>
              <a:rPr lang="en-US" sz="3000">
                <a:solidFill>
                  <a:srgbClr val="000000"/>
                </a:solidFill>
                <a:latin typeface="Trebuchet MS"/>
                <a:ea typeface="Trebuchet MS"/>
                <a:cs typeface="Trebuchet MS"/>
                <a:sym typeface="Trebuchet MS"/>
              </a:rPr>
              <a:t>: As healthcare systems worldwide face increasing pressure due to patient volume, tools that can assist in preliminary assessments can help alleviate this strain. By filtering cases based on symptom analysis, the project can guide users on when to seek professional help, optimizing resource allocation in healthcare facilities.</a:t>
            </a: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pPr>
            <a:endParaRPr lang="en-US" sz="3000">
              <a:solidFill>
                <a:srgbClr val="000000"/>
              </a:solidFill>
              <a:latin typeface="Trebuchet MS"/>
              <a:ea typeface="Trebuchet MS"/>
              <a:cs typeface="Trebuchet MS"/>
              <a:sym typeface="Trebuchet MS"/>
            </a:endParaRPr>
          </a:p>
          <a:p>
            <a:pPr marL="542925" lvl="1" indent="-271462" algn="just">
              <a:lnSpc>
                <a:spcPts val="3600"/>
              </a:lnSpc>
            </a:pPr>
            <a:endParaRPr lang="en-US" sz="3000">
              <a:solidFill>
                <a:srgbClr val="00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2469693" y="218142"/>
            <a:ext cx="11909597" cy="887581"/>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Literature Survey</a:t>
            </a:r>
          </a:p>
        </p:txBody>
      </p:sp>
      <p:graphicFrame>
        <p:nvGraphicFramePr>
          <p:cNvPr id="21" name="Table 21"/>
          <p:cNvGraphicFramePr>
            <a:graphicFrameLocks noGrp="1"/>
          </p:cNvGraphicFramePr>
          <p:nvPr/>
        </p:nvGraphicFramePr>
        <p:xfrm>
          <a:off x="356235" y="1150620"/>
          <a:ext cx="17164050" cy="8779610"/>
        </p:xfrm>
        <a:graphic>
          <a:graphicData uri="http://schemas.openxmlformats.org/drawingml/2006/table">
            <a:tbl>
              <a:tblPr/>
              <a:tblGrid>
                <a:gridCol w="2854016"/>
                <a:gridCol w="4018454"/>
                <a:gridCol w="2532463"/>
                <a:gridCol w="7759117"/>
              </a:tblGrid>
              <a:tr h="1050642">
                <a:tc>
                  <a:txBody>
                    <a:bodyPr/>
                    <a:lstStyle/>
                    <a:p>
                      <a:pPr algn="ctr">
                        <a:lnSpc>
                          <a:spcPts val="3600"/>
                        </a:lnSpc>
                        <a:defRPr/>
                      </a:pPr>
                      <a:r>
                        <a:rPr lang="en-US" sz="3000">
                          <a:solidFill>
                            <a:srgbClr val="141719"/>
                          </a:solidFill>
                          <a:latin typeface="Trebuchet MS"/>
                          <a:ea typeface="Trebuchet MS"/>
                          <a:cs typeface="Trebuchet MS"/>
                          <a:sym typeface="Trebuchet MS"/>
                        </a:rPr>
                        <a:t>Author(s)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141719"/>
                          </a:solidFill>
                          <a:latin typeface="Trebuchet MS"/>
                          <a:ea typeface="Trebuchet MS"/>
                          <a:cs typeface="Trebuchet MS"/>
                          <a:sym typeface="Trebuchet MS"/>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141719"/>
                          </a:solidFill>
                          <a:latin typeface="Trebuchet MS"/>
                          <a:ea typeface="Trebuchet MS"/>
                          <a:cs typeface="Trebuchet MS"/>
                          <a:sym typeface="Trebuchet MS"/>
                        </a:rPr>
                        <a:t>Publication Year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141719"/>
                          </a:solidFill>
                          <a:latin typeface="Trebuchet MS"/>
                          <a:ea typeface="Trebuchet MS"/>
                          <a:cs typeface="Trebuchet MS"/>
                          <a:sym typeface="Trebuchet MS"/>
                        </a:rPr>
                        <a:t>Remarks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4248250">
                <a:tc>
                  <a:txBody>
                    <a:bodyPr/>
                    <a:lstStyle/>
                    <a:p>
                      <a:pPr algn="ctr">
                        <a:lnSpc>
                          <a:spcPts val="3240"/>
                        </a:lnSpc>
                        <a:defRPr/>
                      </a:pPr>
                      <a:r>
                        <a:rPr lang="en-US" sz="2700">
                          <a:solidFill>
                            <a:srgbClr val="141719"/>
                          </a:solidFill>
                          <a:latin typeface="Trebuchet MS"/>
                          <a:ea typeface="Trebuchet MS"/>
                          <a:cs typeface="Trebuchet MS"/>
                          <a:sym typeface="Trebuchet MS"/>
                        </a:rPr>
                        <a:t>Manikanta</a:t>
                      </a:r>
                      <a:endParaRPr lang="en-US" sz="1100"/>
                    </a:p>
                    <a:p>
                      <a:pPr algn="ctr">
                        <a:lnSpc>
                          <a:spcPts val="3240"/>
                        </a:lnSpc>
                      </a:pPr>
                      <a:r>
                        <a:rPr lang="en-US" sz="2700">
                          <a:solidFill>
                            <a:srgbClr val="141719"/>
                          </a:solidFill>
                          <a:latin typeface="Trebuchet MS"/>
                          <a:ea typeface="Trebuchet MS"/>
                          <a:cs typeface="Trebuchet MS"/>
                          <a:sym typeface="Trebuchet MS"/>
                        </a:rPr>
                        <a:t>Sirigineedi,</a:t>
                      </a:r>
                    </a:p>
                    <a:p>
                      <a:pPr algn="ctr">
                        <a:lnSpc>
                          <a:spcPts val="3240"/>
                        </a:lnSpc>
                      </a:pPr>
                      <a:r>
                        <a:rPr lang="en-US" sz="2700">
                          <a:solidFill>
                            <a:srgbClr val="141719"/>
                          </a:solidFill>
                          <a:latin typeface="Trebuchet MS"/>
                          <a:ea typeface="Trebuchet MS"/>
                          <a:cs typeface="Trebuchet MS"/>
                          <a:sym typeface="Trebuchet MS"/>
                        </a:rPr>
                        <a:t>Matta Eswar SuryaKumar,</a:t>
                      </a:r>
                    </a:p>
                    <a:p>
                      <a:pPr algn="ctr">
                        <a:lnSpc>
                          <a:spcPts val="3240"/>
                        </a:lnSpc>
                      </a:pPr>
                      <a:r>
                        <a:rPr lang="en-US" sz="2700">
                          <a:solidFill>
                            <a:srgbClr val="141719"/>
                          </a:solidFill>
                          <a:latin typeface="Trebuchet MS"/>
                          <a:ea typeface="Trebuchet MS"/>
                          <a:cs typeface="Trebuchet MS"/>
                          <a:sym typeface="Trebuchet MS"/>
                        </a:rPr>
                        <a:t>Rali Surya prakash,Poojitha Tirunagari, Velagala Pavan Kumar Reddy</a:t>
                      </a:r>
                    </a:p>
                    <a:p>
                      <a:pPr algn="ctr">
                        <a:lnSpc>
                          <a:spcPts val="3240"/>
                        </a:lnSpc>
                      </a:pPr>
                      <a:endParaRPr lang="en-US" sz="2700">
                        <a:solidFill>
                          <a:srgbClr val="141719"/>
                        </a:solidFill>
                        <a:latin typeface="Trebuchet MS"/>
                        <a:ea typeface="Trebuchet MS"/>
                        <a:cs typeface="Trebuchet MS"/>
                        <a:sym typeface="Trebuchet MS"/>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141719"/>
                          </a:solidFill>
                          <a:latin typeface="Trebuchet MS"/>
                          <a:ea typeface="Trebuchet MS"/>
                          <a:cs typeface="Trebuchet MS"/>
                          <a:sym typeface="Trebuchet MS"/>
                        </a:rPr>
                        <a:t>Symptom-Based Disease Prediction: A Machine Learning Approach</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141719"/>
                          </a:solidFill>
                          <a:latin typeface="Trebuchet MS"/>
                          <a:ea typeface="Trebuchet MS"/>
                          <a:cs typeface="Trebuchet MS"/>
                          <a:sym typeface="Trebuchet MS"/>
                        </a:rPr>
                        <a:t>2024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141719"/>
                          </a:solidFill>
                          <a:latin typeface="Trebuchet MS"/>
                          <a:ea typeface="Trebuchet MS"/>
                          <a:cs typeface="Trebuchet MS"/>
                          <a:sym typeface="Trebuchet MS"/>
                        </a:rPr>
                        <a:t>This project concentrates on leveraging machine learning algorithms for disease prediction based on symptoms. The aim is to develop a robust prdictive model capable of accurately diagnosing diseases given a set of symptoms. The process involves several key steps. Initially, the dataset is preprocessed to handle missing values, encode categorical variables, and normalize the data.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3426008">
                <a:tc>
                  <a:txBody>
                    <a:bodyPr/>
                    <a:lstStyle/>
                    <a:p>
                      <a:pPr algn="ctr">
                        <a:lnSpc>
                          <a:spcPts val="3240"/>
                        </a:lnSpc>
                        <a:defRPr/>
                      </a:pPr>
                      <a:r>
                        <a:rPr lang="en-US" sz="2700">
                          <a:solidFill>
                            <a:srgbClr val="141719"/>
                          </a:solidFill>
                          <a:latin typeface="Trebuchet MS"/>
                          <a:ea typeface="Trebuchet MS"/>
                          <a:cs typeface="Trebuchet MS"/>
                          <a:sym typeface="Trebuchet MS"/>
                        </a:rPr>
                        <a:t>Md Manjurul Ahsan,Shahana Akter Luna, Zahed Siddique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141719"/>
                          </a:solidFill>
                          <a:latin typeface="Trebuchet MS"/>
                          <a:ea typeface="Trebuchet MS"/>
                          <a:cs typeface="Trebuchet MS"/>
                          <a:sym typeface="Trebuchet MS"/>
                        </a:rPr>
                        <a:t>Machine-Learning-Based Disease Diagnosis: A Comprehensive Review</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141719"/>
                          </a:solidFill>
                          <a:latin typeface="Trebuchet MS"/>
                          <a:ea typeface="Trebuchet MS"/>
                          <a:cs typeface="Trebuchet MS"/>
                          <a:sym typeface="Trebuchet MS"/>
                        </a:rPr>
                        <a:t>2022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141719"/>
                          </a:solidFill>
                          <a:latin typeface="Trebuchet MS"/>
                          <a:ea typeface="Trebuchet MS"/>
                          <a:cs typeface="Trebuchet MS"/>
                          <a:sym typeface="Trebuchet MS"/>
                        </a:rPr>
                        <a:t>This review explains how machine learning (ML) is being used to help in the early identification of numerous diseases.  The review then summarizes the most recent trends and approaches in machine-learning-based disease diagnosis (MLBDD), considering the following factors: algorithm, disease types, data type, application, and evaluation metrics.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graphicFrame>
        <p:nvGraphicFramePr>
          <p:cNvPr id="20" name="Table 20"/>
          <p:cNvGraphicFramePr>
            <a:graphicFrameLocks noGrp="1"/>
          </p:cNvGraphicFramePr>
          <p:nvPr/>
        </p:nvGraphicFramePr>
        <p:xfrm>
          <a:off x="85725" y="115252"/>
          <a:ext cx="18002250" cy="10022338"/>
        </p:xfrm>
        <a:graphic>
          <a:graphicData uri="http://schemas.openxmlformats.org/drawingml/2006/table">
            <a:tbl>
              <a:tblPr/>
              <a:tblGrid>
                <a:gridCol w="2719115"/>
                <a:gridCol w="3589041"/>
                <a:gridCol w="2688691"/>
                <a:gridCol w="9005403"/>
              </a:tblGrid>
              <a:tr h="1194760">
                <a:tc>
                  <a:txBody>
                    <a:bodyPr/>
                    <a:lstStyle/>
                    <a:p>
                      <a:pPr algn="ctr">
                        <a:lnSpc>
                          <a:spcPts val="3600"/>
                        </a:lnSpc>
                        <a:defRPr/>
                      </a:pPr>
                      <a:r>
                        <a:rPr lang="en-US" sz="3000">
                          <a:solidFill>
                            <a:srgbClr val="141719"/>
                          </a:solidFill>
                          <a:latin typeface="Trebuchet MS"/>
                          <a:ea typeface="Trebuchet MS"/>
                          <a:cs typeface="Trebuchet MS"/>
                          <a:sym typeface="Trebuchet MS"/>
                        </a:rPr>
                        <a:t>Author(s)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141719"/>
                          </a:solidFill>
                          <a:latin typeface="Trebuchet MS"/>
                          <a:ea typeface="Trebuchet MS"/>
                          <a:cs typeface="Trebuchet MS"/>
                          <a:sym typeface="Trebuchet MS"/>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141719"/>
                          </a:solidFill>
                          <a:latin typeface="Trebuchet MS"/>
                          <a:ea typeface="Trebuchet MS"/>
                          <a:cs typeface="Trebuchet MS"/>
                          <a:sym typeface="Trebuchet MS"/>
                        </a:rPr>
                        <a:t>Publication Year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141719"/>
                          </a:solidFill>
                          <a:latin typeface="Trebuchet MS"/>
                          <a:ea typeface="Trebuchet MS"/>
                          <a:cs typeface="Trebuchet MS"/>
                          <a:sym typeface="Trebuchet MS"/>
                        </a:rPr>
                        <a:t>Remarks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3012996">
                <a:tc>
                  <a:txBody>
                    <a:bodyPr/>
                    <a:lstStyle/>
                    <a:p>
                      <a:pPr algn="ctr">
                        <a:lnSpc>
                          <a:spcPts val="3240"/>
                        </a:lnSpc>
                        <a:defRPr/>
                      </a:pPr>
                      <a:r>
                        <a:rPr lang="en-US" sz="2700">
                          <a:solidFill>
                            <a:srgbClr val="000000"/>
                          </a:solidFill>
                          <a:latin typeface="Trebuchet MS"/>
                          <a:ea typeface="Trebuchet MS"/>
                          <a:cs typeface="Trebuchet MS"/>
                          <a:sym typeface="Trebuchet MS"/>
                        </a:rPr>
                        <a:t>Yash Tambe, Shubham Awhad, Medha Kulkarni, Akash Keny, Sonali Pakhmode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141719"/>
                          </a:solidFill>
                          <a:latin typeface="Trebuchet MS"/>
                          <a:ea typeface="Trebuchet MS"/>
                          <a:cs typeface="Trebuchet MS"/>
                          <a:sym typeface="Trebuchet MS"/>
                        </a:rPr>
                        <a:t>Disease Prediction Using Machine Learning and Django and Online Consultation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000000"/>
                          </a:solidFill>
                          <a:latin typeface="Trebuchet MS"/>
                          <a:ea typeface="Trebuchet MS"/>
                          <a:cs typeface="Trebuchet MS"/>
                          <a:sym typeface="Trebuchet MS"/>
                        </a:rPr>
                        <a:t> 2022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000000"/>
                          </a:solidFill>
                          <a:latin typeface="Trebuchet MS"/>
                          <a:ea typeface="Trebuchet MS"/>
                          <a:cs typeface="Trebuchet MS"/>
                          <a:sym typeface="Trebuchet MS"/>
                        </a:rPr>
                        <a:t>In this paper a system that enables users to obtain timely advice on their health problems via an intelligent health care system online. Numerous symptoms, as well as diseases/illnesses associated with various systems, are input into the system. The system may be used by users to convey their symptoms and difficulties.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2600192">
                <a:tc>
                  <a:txBody>
                    <a:bodyPr/>
                    <a:lstStyle/>
                    <a:p>
                      <a:pPr algn="ctr">
                        <a:lnSpc>
                          <a:spcPts val="3240"/>
                        </a:lnSpc>
                        <a:defRPr/>
                      </a:pPr>
                      <a:r>
                        <a:rPr lang="en-US" sz="2700">
                          <a:solidFill>
                            <a:srgbClr val="000000"/>
                          </a:solidFill>
                          <a:latin typeface="Trebuchet MS"/>
                          <a:ea typeface="Trebuchet MS"/>
                          <a:cs typeface="Trebuchet MS"/>
                          <a:sym typeface="Trebuchet MS"/>
                        </a:rPr>
                        <a:t> Hamsagayathri,</a:t>
                      </a:r>
                      <a:endParaRPr lang="en-US" sz="1100"/>
                    </a:p>
                    <a:p>
                      <a:pPr algn="ctr">
                        <a:lnSpc>
                          <a:spcPts val="3240"/>
                        </a:lnSpc>
                      </a:pPr>
                      <a:r>
                        <a:rPr lang="en-US" sz="2700">
                          <a:solidFill>
                            <a:srgbClr val="000000"/>
                          </a:solidFill>
                          <a:latin typeface="Trebuchet MS"/>
                          <a:ea typeface="Trebuchet MS"/>
                          <a:cs typeface="Trebuchet MS"/>
                          <a:sym typeface="Trebuchet MS"/>
                        </a:rPr>
                        <a:t>S.Vigneshwaran 	</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000000"/>
                          </a:solidFill>
                          <a:latin typeface="Trebuchet MS"/>
                          <a:ea typeface="Trebuchet MS"/>
                          <a:cs typeface="Trebuchet MS"/>
                          <a:sym typeface="Trebuchet MS"/>
                        </a:rPr>
                        <a:t>Symptoms Based Disease Prediction Using Machine Learning Techniques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000000"/>
                          </a:solidFill>
                          <a:latin typeface="Trebuchet MS"/>
                          <a:ea typeface="Trebuchet MS"/>
                          <a:cs typeface="Trebuchet MS"/>
                          <a:sym typeface="Trebuchet MS"/>
                        </a:rPr>
                        <a:t> 2019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000000"/>
                          </a:solidFill>
                          <a:latin typeface="Trebuchet MS"/>
                          <a:ea typeface="Trebuchet MS"/>
                          <a:cs typeface="Trebuchet MS"/>
                          <a:sym typeface="Trebuchet MS"/>
                        </a:rPr>
                        <a:t>This shows the relative study of various ML algorithm for the detection of various disease such as heart disease, diabetes disease is given in this survey paper. It calls focus on the collection of algorithms and techniques for ML used for disease detection and decision making processes.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3193302">
                <a:tc>
                  <a:txBody>
                    <a:bodyPr/>
                    <a:lstStyle/>
                    <a:p>
                      <a:pPr algn="ctr">
                        <a:lnSpc>
                          <a:spcPts val="3240"/>
                        </a:lnSpc>
                        <a:defRPr/>
                      </a:pPr>
                      <a:r>
                        <a:rPr lang="en-US" sz="2700">
                          <a:solidFill>
                            <a:srgbClr val="000000"/>
                          </a:solidFill>
                          <a:latin typeface="Trebuchet MS"/>
                          <a:ea typeface="Trebuchet MS"/>
                          <a:cs typeface="Trebuchet MS"/>
                          <a:sym typeface="Trebuchet MS"/>
                        </a:rPr>
                        <a:t>Mayur Gadekar, Soyeb Jamadar, Prajak Pachpute, Sanket Shinde,</a:t>
                      </a:r>
                      <a:endParaRPr lang="en-US" sz="1100"/>
                    </a:p>
                    <a:p>
                      <a:pPr algn="ctr">
                        <a:lnSpc>
                          <a:spcPts val="3240"/>
                        </a:lnSpc>
                      </a:pPr>
                      <a:r>
                        <a:rPr lang="en-US" sz="2700">
                          <a:solidFill>
                            <a:srgbClr val="000000"/>
                          </a:solidFill>
                          <a:latin typeface="Trebuchet MS"/>
                          <a:ea typeface="Trebuchet MS"/>
                          <a:cs typeface="Trebuchet MS"/>
                          <a:sym typeface="Trebuchet MS"/>
                        </a:rPr>
                        <a:t>Swati Bhosale</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000000"/>
                          </a:solidFill>
                          <a:latin typeface="Trebuchet MS"/>
                          <a:ea typeface="Trebuchet MS"/>
                          <a:cs typeface="Trebuchet MS"/>
                          <a:sym typeface="Trebuchet MS"/>
                        </a:rPr>
                        <a:t>Symptoms based disease prediction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000000"/>
                          </a:solidFill>
                          <a:latin typeface="Trebuchet MS"/>
                          <a:ea typeface="Trebuchet MS"/>
                          <a:cs typeface="Trebuchet MS"/>
                          <a:sym typeface="Trebuchet MS"/>
                        </a:rPr>
                        <a:t>2022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000000"/>
                          </a:solidFill>
                          <a:latin typeface="Trebuchet MS"/>
                          <a:ea typeface="Trebuchet MS"/>
                          <a:cs typeface="Trebuchet MS"/>
                          <a:sym typeface="Trebuchet MS"/>
                        </a:rPr>
                        <a:t>A recommendation system are often made for doctors and medicine while using review mining will save plenty of time. In a system like this, the user faces many problems in understanding the core medical vocabulary because the users are laymen. The user is confused because an outsized amount of medical information on different mediums is out there.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graphicFrame>
        <p:nvGraphicFramePr>
          <p:cNvPr id="20" name="Table 20"/>
          <p:cNvGraphicFramePr>
            <a:graphicFrameLocks noGrp="1"/>
          </p:cNvGraphicFramePr>
          <p:nvPr/>
        </p:nvGraphicFramePr>
        <p:xfrm>
          <a:off x="125730" y="35243"/>
          <a:ext cx="17906999" cy="10300638"/>
        </p:xfrm>
        <a:graphic>
          <a:graphicData uri="http://schemas.openxmlformats.org/drawingml/2006/table">
            <a:tbl>
              <a:tblPr/>
              <a:tblGrid>
                <a:gridCol w="3645299"/>
                <a:gridCol w="4113642"/>
                <a:gridCol w="2336025"/>
                <a:gridCol w="7812033"/>
              </a:tblGrid>
              <a:tr h="1372470">
                <a:tc>
                  <a:txBody>
                    <a:bodyPr/>
                    <a:lstStyle/>
                    <a:p>
                      <a:pPr algn="ctr">
                        <a:lnSpc>
                          <a:spcPts val="3600"/>
                        </a:lnSpc>
                        <a:defRPr/>
                      </a:pPr>
                      <a:r>
                        <a:rPr lang="en-US" sz="3000">
                          <a:solidFill>
                            <a:srgbClr val="141719"/>
                          </a:solidFill>
                          <a:latin typeface="Trebuchet MS"/>
                          <a:ea typeface="Trebuchet MS"/>
                          <a:cs typeface="Trebuchet MS"/>
                          <a:sym typeface="Trebuchet MS"/>
                        </a:rPr>
                        <a:t>Author(s)</a:t>
                      </a:r>
                      <a:endParaRPr lang="en-US" sz="1100"/>
                    </a:p>
                    <a:p>
                      <a:pPr algn="ctr">
                        <a:lnSpc>
                          <a:spcPts val="3600"/>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141719"/>
                          </a:solidFill>
                          <a:latin typeface="Trebuchet MS"/>
                          <a:ea typeface="Trebuchet MS"/>
                          <a:cs typeface="Trebuchet MS"/>
                          <a:sym typeface="Trebuchet MS"/>
                        </a:rPr>
                        <a:t>Title</a:t>
                      </a:r>
                      <a:endParaRPr lang="en-US" sz="1100"/>
                    </a:p>
                    <a:p>
                      <a:pPr algn="ctr">
                        <a:lnSpc>
                          <a:spcPts val="3600"/>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141719"/>
                          </a:solidFill>
                          <a:latin typeface="Trebuchet MS"/>
                          <a:ea typeface="Trebuchet MS"/>
                          <a:cs typeface="Trebuchet MS"/>
                          <a:sym typeface="Trebuchet MS"/>
                        </a:rPr>
                        <a:t>Publication Year</a:t>
                      </a:r>
                      <a:endParaRPr lang="en-US" sz="1100"/>
                    </a:p>
                  </a:txBody>
                  <a:tcPr marT="91440" marB="91440" anchor="ctr">
                    <a:lnL w="4762"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600"/>
                        </a:lnSpc>
                        <a:defRPr/>
                      </a:pPr>
                      <a:r>
                        <a:rPr lang="en-US" sz="3000">
                          <a:solidFill>
                            <a:srgbClr val="141719"/>
                          </a:solidFill>
                          <a:latin typeface="Trebuchet MS"/>
                          <a:ea typeface="Trebuchet MS"/>
                          <a:cs typeface="Trebuchet MS"/>
                          <a:sym typeface="Trebuchet MS"/>
                        </a:rPr>
                        <a:t>Remarks</a:t>
                      </a:r>
                      <a:endParaRPr lang="en-US" sz="1100"/>
                    </a:p>
                    <a:p>
                      <a:pPr algn="ctr">
                        <a:lnSpc>
                          <a:spcPts val="3600"/>
                        </a:lnSpc>
                      </a:pPr>
                      <a:endParaRPr lang="en-US" sz="1100"/>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0296">
                <a:tc>
                  <a:txBody>
                    <a:bodyPr/>
                    <a:lstStyle/>
                    <a:p>
                      <a:pPr algn="ctr">
                        <a:lnSpc>
                          <a:spcPts val="3240"/>
                        </a:lnSpc>
                        <a:defRPr/>
                      </a:pPr>
                      <a:r>
                        <a:rPr lang="en-US" sz="2700">
                          <a:solidFill>
                            <a:srgbClr val="000000"/>
                          </a:solidFill>
                          <a:latin typeface="Trebuchet MS"/>
                          <a:ea typeface="Trebuchet MS"/>
                          <a:cs typeface="Trebuchet MS"/>
                          <a:sym typeface="Trebuchet MS"/>
                        </a:rPr>
                        <a:t>Stepheny Lucas, Mitali Desai, Amisha Khot, Sincee Harriet, Nilambari Narkar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000000"/>
                          </a:solidFill>
                          <a:latin typeface="Trebuchet MS"/>
                          <a:ea typeface="Trebuchet MS"/>
                          <a:cs typeface="Trebuchet MS"/>
                          <a:sym typeface="Trebuchet MS"/>
                        </a:rPr>
                        <a:t>SmartCare: A Symptoms Based Disease Prediction Model Using Machine Learning Approach</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000000"/>
                          </a:solidFill>
                          <a:latin typeface="Trebuchet MS"/>
                          <a:ea typeface="Trebuchet MS"/>
                          <a:cs typeface="Trebuchet MS"/>
                          <a:sym typeface="Trebuchet MS"/>
                        </a:rPr>
                        <a:t>2022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000000"/>
                          </a:solidFill>
                          <a:latin typeface="Trebuchet MS"/>
                          <a:ea typeface="Trebuchet MS"/>
                          <a:cs typeface="Trebuchet MS"/>
                          <a:sym typeface="Trebuchet MS"/>
                        </a:rPr>
                        <a:t>Machine Learning technology has been proven beneficial in giving an immeasurable platform in the medical field so that health care issues can be resolved effortlessly and expeditiously. The existing systems either made use of only one algorithm or prediction system were capable for predicting only one disease.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2690192">
                <a:tc>
                  <a:txBody>
                    <a:bodyPr/>
                    <a:lstStyle/>
                    <a:p>
                      <a:pPr algn="ctr">
                        <a:lnSpc>
                          <a:spcPts val="3240"/>
                        </a:lnSpc>
                        <a:defRPr/>
                      </a:pPr>
                      <a:r>
                        <a:rPr lang="en-US" sz="2700">
                          <a:solidFill>
                            <a:srgbClr val="000000"/>
                          </a:solidFill>
                          <a:latin typeface="Trebuchet MS"/>
                          <a:ea typeface="Trebuchet MS"/>
                          <a:cs typeface="Trebuchet MS"/>
                          <a:sym typeface="Trebuchet MS"/>
                        </a:rPr>
                        <a:t>Sayali Kulkarni,</a:t>
                      </a:r>
                      <a:endParaRPr lang="en-US" sz="1100"/>
                    </a:p>
                    <a:p>
                      <a:pPr algn="ctr">
                        <a:lnSpc>
                          <a:spcPts val="3240"/>
                        </a:lnSpc>
                      </a:pPr>
                      <a:r>
                        <a:rPr lang="en-US" sz="2700">
                          <a:solidFill>
                            <a:srgbClr val="000000"/>
                          </a:solidFill>
                          <a:latin typeface="Trebuchet MS"/>
                          <a:ea typeface="Trebuchet MS"/>
                          <a:cs typeface="Trebuchet MS"/>
                          <a:sym typeface="Trebuchet MS"/>
                        </a:rPr>
                        <a:t>Isha Sawant,</a:t>
                      </a:r>
                    </a:p>
                    <a:p>
                      <a:pPr algn="ctr">
                        <a:lnSpc>
                          <a:spcPts val="3240"/>
                        </a:lnSpc>
                      </a:pPr>
                      <a:r>
                        <a:rPr lang="en-US" sz="2700">
                          <a:solidFill>
                            <a:srgbClr val="000000"/>
                          </a:solidFill>
                          <a:latin typeface="Trebuchet MS"/>
                          <a:ea typeface="Trebuchet MS"/>
                          <a:cs typeface="Trebuchet MS"/>
                          <a:sym typeface="Trebuchet MS"/>
                        </a:rPr>
                        <a:t>Megha Shinde,</a:t>
                      </a:r>
                    </a:p>
                    <a:p>
                      <a:pPr algn="ctr">
                        <a:lnSpc>
                          <a:spcPts val="3240"/>
                        </a:lnSpc>
                      </a:pPr>
                      <a:r>
                        <a:rPr lang="en-US" sz="2700">
                          <a:solidFill>
                            <a:srgbClr val="000000"/>
                          </a:solidFill>
                          <a:latin typeface="Trebuchet MS"/>
                          <a:ea typeface="Trebuchet MS"/>
                          <a:cs typeface="Trebuchet MS"/>
                          <a:sym typeface="Trebuchet MS"/>
                        </a:rPr>
                        <a:t>Vishal Sonar</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000000"/>
                          </a:solidFill>
                          <a:latin typeface="Trebuchet MS"/>
                          <a:ea typeface="Trebuchet MS"/>
                          <a:cs typeface="Trebuchet MS"/>
                          <a:sym typeface="Trebuchet MS"/>
                        </a:rPr>
                        <a:t>Django Website for Disease Prediction using Machine Learning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000000"/>
                          </a:solidFill>
                          <a:latin typeface="Trebuchet MS"/>
                          <a:ea typeface="Trebuchet MS"/>
                          <a:cs typeface="Trebuchet MS"/>
                          <a:sym typeface="Trebuchet MS"/>
                        </a:rPr>
                        <a:t>2021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000000"/>
                          </a:solidFill>
                          <a:latin typeface="Trebuchet MS"/>
                          <a:ea typeface="Trebuchet MS"/>
                          <a:cs typeface="Trebuchet MS"/>
                          <a:sym typeface="Trebuchet MS"/>
                        </a:rPr>
                        <a:t>This makes easier for people to predict the right disease, the development of a machine learning-based system has become important. The system collects the symptoms from the user and predicts the correct disease. This will help people to recognize the disease at an earlier stage and take further decisions based on it.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2690192">
                <a:tc>
                  <a:txBody>
                    <a:bodyPr/>
                    <a:lstStyle/>
                    <a:p>
                      <a:pPr algn="ctr">
                        <a:lnSpc>
                          <a:spcPts val="3240"/>
                        </a:lnSpc>
                        <a:defRPr/>
                      </a:pPr>
                      <a:r>
                        <a:rPr lang="en-US" sz="2700">
                          <a:solidFill>
                            <a:srgbClr val="000000"/>
                          </a:solidFill>
                          <a:latin typeface="Trebuchet MS"/>
                          <a:ea typeface="Trebuchet MS"/>
                          <a:cs typeface="Trebuchet MS"/>
                          <a:sym typeface="Trebuchet MS"/>
                        </a:rPr>
                        <a:t>Mohammad Ali Moni,Md Ekramul Hossain,Shahadat Uddin,Arif Khan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000000"/>
                          </a:solidFill>
                          <a:latin typeface="Trebuchet MS"/>
                          <a:ea typeface="Trebuchet MS"/>
                          <a:cs typeface="Trebuchet MS"/>
                          <a:sym typeface="Trebuchet MS"/>
                        </a:rPr>
                        <a:t>Comparing different supervised machine learning algorithms for disease prediction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000000"/>
                          </a:solidFill>
                          <a:latin typeface="Trebuchet MS"/>
                          <a:ea typeface="Trebuchet MS"/>
                          <a:cs typeface="Trebuchet MS"/>
                          <a:sym typeface="Trebuchet MS"/>
                        </a:rPr>
                        <a:t>2019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000000"/>
                          </a:solidFill>
                          <a:latin typeface="Trebuchet MS"/>
                          <a:ea typeface="Trebuchet MS"/>
                          <a:cs typeface="Trebuchet MS"/>
                          <a:sym typeface="Trebuchet MS"/>
                        </a:rPr>
                        <a:t>This study aims to identify the key trends among different types of supervised machine learning algorithms, performance.Extensive research efforts were made to identify those studies that applied more than one supervised machine learning algorithm on single disease prediction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graphicFrame>
        <p:nvGraphicFramePr>
          <p:cNvPr id="20" name="Table 20"/>
          <p:cNvGraphicFramePr>
            <a:graphicFrameLocks noGrp="1"/>
          </p:cNvGraphicFramePr>
          <p:nvPr/>
        </p:nvGraphicFramePr>
        <p:xfrm>
          <a:off x="247650" y="236220"/>
          <a:ext cx="17811750" cy="9677400"/>
        </p:xfrm>
        <a:graphic>
          <a:graphicData uri="http://schemas.openxmlformats.org/drawingml/2006/table">
            <a:tbl>
              <a:tblPr/>
              <a:tblGrid>
                <a:gridCol w="3819111"/>
                <a:gridCol w="3251804"/>
                <a:gridCol w="2182757"/>
                <a:gridCol w="8558078"/>
              </a:tblGrid>
              <a:tr h="1222968">
                <a:tc>
                  <a:txBody>
                    <a:bodyPr/>
                    <a:lstStyle/>
                    <a:p>
                      <a:pPr algn="ctr">
                        <a:lnSpc>
                          <a:spcPts val="3240"/>
                        </a:lnSpc>
                        <a:defRPr/>
                      </a:pPr>
                      <a:r>
                        <a:rPr lang="en-US" sz="2700">
                          <a:solidFill>
                            <a:srgbClr val="141719"/>
                          </a:solidFill>
                          <a:latin typeface="Trebuchet MS"/>
                          <a:ea typeface="Trebuchet MS"/>
                          <a:cs typeface="Trebuchet MS"/>
                          <a:sym typeface="Trebuchet MS"/>
                        </a:rPr>
                        <a:t>Author(s)</a:t>
                      </a:r>
                      <a:endParaRPr lang="en-US" sz="1100"/>
                    </a:p>
                    <a:p>
                      <a:pPr algn="ctr">
                        <a:lnSpc>
                          <a:spcPts val="3240"/>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141719"/>
                          </a:solidFill>
                          <a:latin typeface="Trebuchet MS"/>
                          <a:ea typeface="Trebuchet MS"/>
                          <a:cs typeface="Trebuchet MS"/>
                          <a:sym typeface="Trebuchet MS"/>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141719"/>
                          </a:solidFill>
                          <a:latin typeface="Trebuchet MS"/>
                          <a:ea typeface="Trebuchet MS"/>
                          <a:cs typeface="Trebuchet MS"/>
                          <a:sym typeface="Trebuchet MS"/>
                        </a:rPr>
                        <a:t>Publication Year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a:solidFill>
                            <a:srgbClr val="141719"/>
                          </a:solidFill>
                          <a:latin typeface="Trebuchet MS"/>
                          <a:ea typeface="Trebuchet MS"/>
                          <a:cs typeface="Trebuchet MS"/>
                          <a:sym typeface="Trebuchet MS"/>
                        </a:rPr>
                        <a:t>Remarks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3045077">
                <a:tc>
                  <a:txBody>
                    <a:bodyPr/>
                    <a:lstStyle/>
                    <a:p>
                      <a:pPr algn="l">
                        <a:lnSpc>
                          <a:spcPts val="3240"/>
                        </a:lnSpc>
                        <a:defRPr/>
                      </a:pPr>
                      <a:r>
                        <a:rPr lang="en-US" sz="2700">
                          <a:solidFill>
                            <a:srgbClr val="000000"/>
                          </a:solidFill>
                          <a:latin typeface="Trebuchet MS"/>
                          <a:ea typeface="Trebuchet MS"/>
                          <a:cs typeface="Trebuchet MS"/>
                          <a:sym typeface="Trebuchet MS"/>
                        </a:rPr>
                        <a:t>Deepti Sisodia,</a:t>
                      </a:r>
                      <a:endParaRPr lang="en-US" sz="1100"/>
                    </a:p>
                    <a:p>
                      <a:pPr algn="l">
                        <a:lnSpc>
                          <a:spcPts val="3240"/>
                        </a:lnSpc>
                      </a:pPr>
                      <a:r>
                        <a:rPr lang="en-US" sz="2700">
                          <a:solidFill>
                            <a:srgbClr val="000000"/>
                          </a:solidFill>
                          <a:latin typeface="Trebuchet MS"/>
                          <a:ea typeface="Trebuchet MS"/>
                          <a:cs typeface="Trebuchet MS"/>
                          <a:sym typeface="Trebuchet MS"/>
                        </a:rPr>
                        <a:t>Dilip Singh Sisodia</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rebuchet MS"/>
                          <a:ea typeface="Trebuchet MS"/>
                          <a:cs typeface="Trebuchet MS"/>
                          <a:sym typeface="Trebuchet MS"/>
                        </a:rPr>
                        <a:t>Prediction of Diabetes using Classification Algorithms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rebuchet MS"/>
                          <a:ea typeface="Trebuchet MS"/>
                          <a:cs typeface="Trebuchet MS"/>
                          <a:sym typeface="Trebuchet MS"/>
                        </a:rPr>
                        <a:t>2018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000000"/>
                          </a:solidFill>
                          <a:latin typeface="Trebuchet MS"/>
                          <a:ea typeface="Trebuchet MS"/>
                          <a:cs typeface="Trebuchet MS"/>
                          <a:sym typeface="Trebuchet MS"/>
                        </a:rPr>
                        <a:t>The motive of this study is to design a model which can prognosticate the likelihood of diabetes in patients with maximum accuracy therefore 3 machine learning classification algorithm namely decision tree ,SVM and naive bayes are used in this experiment to detect diabetes at an early stage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r h="5409355">
                <a:tc>
                  <a:txBody>
                    <a:bodyPr/>
                    <a:lstStyle/>
                    <a:p>
                      <a:pPr algn="l">
                        <a:lnSpc>
                          <a:spcPts val="3240"/>
                        </a:lnSpc>
                        <a:defRPr/>
                      </a:pPr>
                      <a:r>
                        <a:rPr lang="en-US" sz="2700">
                          <a:solidFill>
                            <a:srgbClr val="000000"/>
                          </a:solidFill>
                          <a:latin typeface="Trebuchet MS"/>
                          <a:ea typeface="Trebuchet MS"/>
                          <a:cs typeface="Trebuchet MS"/>
                          <a:sym typeface="Trebuchet MS"/>
                        </a:rPr>
                        <a:t>Marouane Ferjani</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rebuchet MS"/>
                          <a:ea typeface="Trebuchet MS"/>
                          <a:cs typeface="Trebuchet MS"/>
                          <a:sym typeface="Trebuchet MS"/>
                        </a:rPr>
                        <a:t>Disease Prediction Using Machine Learning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240"/>
                        </a:lnSpc>
                        <a:defRPr/>
                      </a:pPr>
                      <a:r>
                        <a:rPr lang="en-US" sz="2700">
                          <a:solidFill>
                            <a:srgbClr val="000000"/>
                          </a:solidFill>
                          <a:latin typeface="Trebuchet MS"/>
                          <a:ea typeface="Trebuchet MS"/>
                          <a:cs typeface="Trebuchet MS"/>
                          <a:sym typeface="Trebuchet MS"/>
                        </a:rPr>
                        <a:t>2020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3240"/>
                        </a:lnSpc>
                        <a:defRPr/>
                      </a:pPr>
                      <a:r>
                        <a:rPr lang="en-US" sz="2700">
                          <a:solidFill>
                            <a:srgbClr val="000000"/>
                          </a:solidFill>
                          <a:latin typeface="Trebuchet MS"/>
                          <a:ea typeface="Trebuchet MS"/>
                          <a:cs typeface="Trebuchet MS"/>
                          <a:sym typeface="Trebuchet MS"/>
                        </a:rPr>
                        <a:t>This showcased significant potential in surpassing standard systems for disease diagnosis and aiding medical experts in the early detection of high-risk diseases. In this literature, the aim is to recognize trends across various types of supervised ML models in disease detection through the examination of performance metrics. The most prominently discussed supervised ML algorithms were Naïve Bayes (NB), Decision Trees (DT), K-Nearest Neighbor (KNN). As per findings, Support Vector Machine (SVM) is the most adequate at detecting kidney diseases and Parkinson's disease.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0"/>
            <a:ext cx="10464870" cy="0"/>
          </a:xfrm>
          <a:prstGeom prst="line">
            <a:avLst/>
          </a:prstGeom>
          <a:ln w="9525" cap="rnd">
            <a:solidFill>
              <a:srgbClr val="1CADE4"/>
            </a:solidFill>
            <a:prstDash val="solid"/>
            <a:headEnd type="none" w="sm" len="sm"/>
            <a:tailEnd type="none" w="sm" len="sm"/>
          </a:ln>
        </p:spPr>
      </p:sp>
      <p:sp>
        <p:nvSpPr>
          <p:cNvPr id="3" name="AutoShape 3"/>
          <p:cNvSpPr/>
          <p:nvPr/>
        </p:nvSpPr>
        <p:spPr>
          <a:xfrm rot="8776573">
            <a:off x="10406482" y="7904560"/>
            <a:ext cx="8608175" cy="0"/>
          </a:xfrm>
          <a:prstGeom prst="line">
            <a:avLst/>
          </a:prstGeom>
          <a:ln w="9525" cap="rnd">
            <a:solidFill>
              <a:srgbClr val="1CADE4"/>
            </a:solidFill>
            <a:prstDash val="solid"/>
            <a:headEnd type="none" w="sm" len="sm"/>
            <a:tailEnd type="none" w="sm" len="sm"/>
          </a:ln>
        </p:spPr>
      </p:sp>
      <p:grpSp>
        <p:nvGrpSpPr>
          <p:cNvPr id="4" name="Group 4"/>
          <p:cNvGrpSpPr/>
          <p:nvPr/>
        </p:nvGrpSpPr>
        <p:grpSpPr>
          <a:xfrm>
            <a:off x="13772214" y="-12700"/>
            <a:ext cx="4511024" cy="10299701"/>
            <a:chOff x="0" y="0"/>
            <a:chExt cx="6014698" cy="13732934"/>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1CADE4">
                <a:alpha val="35686"/>
              </a:srgbClr>
            </a:solidFill>
          </p:spPr>
        </p:sp>
      </p:grpSp>
      <p:grpSp>
        <p:nvGrpSpPr>
          <p:cNvPr id="6" name="Group 6"/>
          <p:cNvGrpSpPr/>
          <p:nvPr/>
        </p:nvGrpSpPr>
        <p:grpSpPr>
          <a:xfrm>
            <a:off x="14405163" y="-12700"/>
            <a:ext cx="3882837" cy="10299701"/>
            <a:chOff x="0" y="0"/>
            <a:chExt cx="5177116" cy="13732934"/>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1CADE4">
                <a:alpha val="19608"/>
              </a:srgbClr>
            </a:solidFill>
          </p:spPr>
        </p:sp>
      </p:grpSp>
      <p:grpSp>
        <p:nvGrpSpPr>
          <p:cNvPr id="8" name="Group 8"/>
          <p:cNvGrpSpPr/>
          <p:nvPr/>
        </p:nvGrpSpPr>
        <p:grpSpPr>
          <a:xfrm>
            <a:off x="13398499" y="4572000"/>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1CADE4">
                <a:alpha val="71765"/>
              </a:srgbClr>
            </a:solidFill>
          </p:spPr>
        </p:sp>
      </p:grpSp>
      <p:grpSp>
        <p:nvGrpSpPr>
          <p:cNvPr id="10" name="Group 10"/>
          <p:cNvGrpSpPr/>
          <p:nvPr/>
        </p:nvGrpSpPr>
        <p:grpSpPr>
          <a:xfrm>
            <a:off x="14001750" y="-12700"/>
            <a:ext cx="4281489" cy="10299701"/>
            <a:chOff x="0" y="0"/>
            <a:chExt cx="5708652" cy="13732934"/>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1482AC">
                <a:alpha val="49804"/>
              </a:srgbClr>
            </a:solidFill>
          </p:spPr>
        </p:sp>
      </p:grpSp>
      <p:grpSp>
        <p:nvGrpSpPr>
          <p:cNvPr id="12" name="Group 12"/>
          <p:cNvGrpSpPr/>
          <p:nvPr/>
        </p:nvGrpSpPr>
        <p:grpSpPr>
          <a:xfrm>
            <a:off x="16348095" y="-12700"/>
            <a:ext cx="1935141" cy="10299701"/>
            <a:chOff x="0" y="0"/>
            <a:chExt cx="2580188" cy="13732934"/>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1482AC">
                <a:alpha val="69804"/>
              </a:srgbClr>
            </a:solidFill>
          </p:spPr>
        </p:sp>
      </p:grpSp>
      <p:grpSp>
        <p:nvGrpSpPr>
          <p:cNvPr id="14" name="Group 14"/>
          <p:cNvGrpSpPr/>
          <p:nvPr/>
        </p:nvGrpSpPr>
        <p:grpSpPr>
          <a:xfrm>
            <a:off x="16408499" y="-12700"/>
            <a:ext cx="1874737" cy="10299701"/>
            <a:chOff x="0" y="0"/>
            <a:chExt cx="2499650" cy="13732934"/>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0E5772">
                <a:alpha val="80000"/>
              </a:srgbClr>
            </a:solidFill>
          </p:spPr>
        </p:sp>
      </p:grpSp>
      <p:grpSp>
        <p:nvGrpSpPr>
          <p:cNvPr id="16" name="Group 16"/>
          <p:cNvGrpSpPr/>
          <p:nvPr/>
        </p:nvGrpSpPr>
        <p:grpSpPr>
          <a:xfrm>
            <a:off x="15557499" y="5384800"/>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0E5772">
                <a:alpha val="65882"/>
              </a:srgbClr>
            </a:solidFill>
          </p:spPr>
        </p:sp>
      </p:grpSp>
      <p:grpSp>
        <p:nvGrpSpPr>
          <p:cNvPr id="18" name="Group 18"/>
          <p:cNvGrpSpPr/>
          <p:nvPr/>
        </p:nvGrpSpPr>
        <p:grpSpPr>
          <a:xfrm>
            <a:off x="0" y="6019800"/>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1482AC">
                <a:alpha val="69804"/>
              </a:srgbClr>
            </a:solidFill>
          </p:spPr>
        </p:sp>
      </p:grpSp>
      <p:sp>
        <p:nvSpPr>
          <p:cNvPr id="20" name="TextBox 20"/>
          <p:cNvSpPr txBox="1"/>
          <p:nvPr/>
        </p:nvSpPr>
        <p:spPr>
          <a:xfrm>
            <a:off x="1197292" y="343852"/>
            <a:ext cx="16140113" cy="885825"/>
          </a:xfrm>
          <a:prstGeom prst="rect">
            <a:avLst/>
          </a:prstGeom>
        </p:spPr>
        <p:txBody>
          <a:bodyPr lIns="0" tIns="0" rIns="0" bIns="0" rtlCol="0" anchor="t">
            <a:spAutoFit/>
          </a:bodyPr>
          <a:lstStyle/>
          <a:p>
            <a:pPr algn="ctr">
              <a:lnSpc>
                <a:spcPts val="6480"/>
              </a:lnSpc>
            </a:pPr>
            <a:r>
              <a:rPr lang="en-US" sz="5400">
                <a:solidFill>
                  <a:srgbClr val="7030A0"/>
                </a:solidFill>
                <a:latin typeface="Trebuchet MS"/>
                <a:ea typeface="Trebuchet MS"/>
                <a:cs typeface="Trebuchet MS"/>
                <a:sym typeface="Trebuchet MS"/>
              </a:rPr>
              <a:t>Problem Statement</a:t>
            </a:r>
          </a:p>
        </p:txBody>
      </p:sp>
      <p:sp>
        <p:nvSpPr>
          <p:cNvPr id="21" name="TextBox 21"/>
          <p:cNvSpPr txBox="1"/>
          <p:nvPr/>
        </p:nvSpPr>
        <p:spPr>
          <a:xfrm>
            <a:off x="864870" y="1647825"/>
            <a:ext cx="16471583" cy="6979920"/>
          </a:xfrm>
          <a:prstGeom prst="rect">
            <a:avLst/>
          </a:prstGeom>
        </p:spPr>
        <p:txBody>
          <a:bodyPr lIns="0" tIns="0" rIns="0" bIns="0" rtlCol="0" anchor="t">
            <a:spAutoFit/>
          </a:bodyPr>
          <a:lstStyle/>
          <a:p>
            <a:pPr algn="just">
              <a:lnSpc>
                <a:spcPts val="3600"/>
              </a:lnSpc>
            </a:pPr>
            <a:endParaRPr/>
          </a:p>
          <a:p>
            <a:pPr algn="just">
              <a:lnSpc>
                <a:spcPts val="3600"/>
              </a:lnSpc>
            </a:pPr>
            <a:r>
              <a:rPr lang="en-US" sz="3000">
                <a:solidFill>
                  <a:srgbClr val="000000"/>
                </a:solidFill>
                <a:latin typeface="Trebuchet MS"/>
                <a:ea typeface="Trebuchet MS"/>
                <a:cs typeface="Trebuchet MS"/>
                <a:sym typeface="Trebuchet MS"/>
              </a:rPr>
              <a:t>In recent years, the integration of big data analytics in the biomedical and healthcare sectors has transformed disease prediction methodologies. This project aims to develop an innovative disease prediction system using machine learning algorithms that leverage both structured and unstructured medical data sourced from hospitals. The increasing complexity and volume of healthcare data necessitate advanced analytical approaches to facilitate early disease recognition, improve patient care, and enhance community health services.</a:t>
            </a:r>
          </a:p>
          <a:p>
            <a:pPr algn="just">
              <a:lnSpc>
                <a:spcPts val="3600"/>
              </a:lnSpc>
            </a:pPr>
            <a:endParaRPr lang="en-US" sz="3000">
              <a:solidFill>
                <a:srgbClr val="000000"/>
              </a:solidFill>
              <a:latin typeface="Trebuchet MS"/>
              <a:ea typeface="Trebuchet MS"/>
              <a:cs typeface="Trebuchet MS"/>
              <a:sym typeface="Trebuchet MS"/>
            </a:endParaRPr>
          </a:p>
          <a:p>
            <a:pPr algn="just">
              <a:lnSpc>
                <a:spcPts val="3600"/>
              </a:lnSpc>
            </a:pPr>
            <a:r>
              <a:rPr lang="en-US" sz="3000" b="1">
                <a:solidFill>
                  <a:srgbClr val="000000"/>
                </a:solidFill>
                <a:latin typeface="Trebuchet MS Bold"/>
                <a:ea typeface="Trebuchet MS Bold"/>
                <a:cs typeface="Trebuchet MS Bold"/>
                <a:sym typeface="Trebuchet MS Bold"/>
              </a:rPr>
              <a:t>Key Challenges:  </a:t>
            </a:r>
            <a:r>
              <a:rPr lang="en-US" sz="3000">
                <a:solidFill>
                  <a:srgbClr val="000000"/>
                </a:solidFill>
                <a:latin typeface="Trebuchet MS"/>
                <a:ea typeface="Trebuchet MS"/>
                <a:cs typeface="Trebuchet MS"/>
                <a:sym typeface="Trebuchet MS"/>
              </a:rPr>
              <a:t>The project introduces several innovative solutions to enhance disease prediction and healthcare outcomes. It integrates structured and unstructured medical data for a comprehensive analysis, providing a more accurate predictive model. A user-friendly interface allows healthcare professionals to easily access insights, while advanced machine learning algorithms, including decision trees, Naive Bayes, and random </a:t>
            </a:r>
          </a:p>
          <a:p>
            <a:pPr algn="just">
              <a:lnSpc>
                <a:spcPts val="3600"/>
              </a:lnSpc>
            </a:pPr>
            <a:r>
              <a:rPr lang="en-US" sz="3000">
                <a:solidFill>
                  <a:srgbClr val="000000"/>
                </a:solidFill>
                <a:latin typeface="Trebuchet MS"/>
                <a:ea typeface="Trebuchet MS"/>
                <a:cs typeface="Trebuchet MS"/>
                <a:sym typeface="Trebuchet MS"/>
              </a:rPr>
              <a:t>forests, enable real-time predictions.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2113</Words>
  <Application>Microsoft Office PowerPoint</Application>
  <PresentationFormat>Custom</PresentationFormat>
  <Paragraphs>191</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Times New Roman Bold</vt:lpstr>
      <vt:lpstr>Times New Roman Bold Italics</vt:lpstr>
      <vt:lpstr>Trebuchet MS</vt:lpstr>
      <vt:lpstr>Trebuchet MS Bold</vt:lpstr>
      <vt:lpstr>Times New Roman</vt:lpstr>
      <vt:lpstr>TT Rounds Condensed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miniproject_ppt[final].pptx</dc:title>
  <dc:creator>Amulya K C</dc:creator>
  <cp:lastModifiedBy>Hp</cp:lastModifiedBy>
  <cp:revision>7</cp:revision>
  <dcterms:created xsi:type="dcterms:W3CDTF">2006-08-16T00:00:00Z</dcterms:created>
  <dcterms:modified xsi:type="dcterms:W3CDTF">2024-10-15T09:33:16Z</dcterms:modified>
  <dc:identifier>DAGTlDqWupo</dc:identifier>
</cp:coreProperties>
</file>