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4"/>
  </p:notesMasterIdLst>
  <p:sldIdLst>
    <p:sldId id="256" r:id="rId3"/>
    <p:sldId id="257" r:id="rId4"/>
    <p:sldId id="258" r:id="rId5"/>
    <p:sldId id="259" r:id="rId6"/>
    <p:sldId id="260" r:id="rId7"/>
    <p:sldId id="270" r:id="rId8"/>
    <p:sldId id="280" r:id="rId9"/>
    <p:sldId id="261" r:id="rId10"/>
    <p:sldId id="262" r:id="rId11"/>
    <p:sldId id="289" r:id="rId12"/>
    <p:sldId id="271" r:id="rId13"/>
    <p:sldId id="291" r:id="rId14"/>
    <p:sldId id="292" r:id="rId15"/>
    <p:sldId id="264" r:id="rId16"/>
    <p:sldId id="295" r:id="rId17"/>
    <p:sldId id="298" r:id="rId18"/>
    <p:sldId id="297" r:id="rId19"/>
    <p:sldId id="299" r:id="rId20"/>
    <p:sldId id="266" r:id="rId21"/>
    <p:sldId id="281" r:id="rId22"/>
    <p:sldId id="268"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512"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notesMaster" Target="notesMasters/notesMaster1.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208933" cy="6858000"/>
          </a:xfrm>
          <a:prstGeom prst="rect">
            <a:avLst/>
          </a:prstGeom>
          <a:noFill/>
          <a:ln w="9525">
            <a:noFill/>
          </a:ln>
        </p:spPr>
      </p:pic>
      <p:sp>
        <p:nvSpPr>
          <p:cNvPr id="2051" name="Rectangle 3"/>
          <p:cNvSpPr>
            <a:spLocks noGrp="1" noChangeArrowheads="1"/>
          </p:cNvSpPr>
          <p:nvPr>
            <p:ph type="ctrTitle"/>
          </p:nvPr>
        </p:nvSpPr>
        <p:spPr>
          <a:xfrm>
            <a:off x="624417" y="1196975"/>
            <a:ext cx="10943167" cy="1082675"/>
          </a:xfrm>
        </p:spPr>
        <p:txBody>
          <a:bodyPr/>
          <a:lstStyle>
            <a:lvl1pPr algn="ctr">
              <a:defRPr>
                <a:solidFill>
                  <a:schemeClr val="bg1"/>
                </a:solidFill>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626533" y="2422525"/>
            <a:ext cx="10949517" cy="1752600"/>
          </a:xfrm>
        </p:spPr>
        <p:txBody>
          <a:bodyPr/>
          <a:lstStyle>
            <a:lvl1pPr marL="0" indent="0" algn="ctr">
              <a:buFontTx/>
              <a:buNone/>
              <a:defRPr>
                <a:solidFill>
                  <a:schemeClr val="bg1"/>
                </a:solidFill>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B00A92A2-FDC8-4F6F-818F-AE09855B9364}" type="datetimeFigureOut">
              <a:rPr lang="en-IN" smtClean="0"/>
            </a:fld>
            <a:endParaRPr lang="en-IN"/>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IN"/>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1895D7F5-2185-47F5-B126-986DC0055A02}" type="slidenum">
              <a:rPr lang="en-IN" smtClean="0"/>
            </a:fld>
            <a:endParaRPr lang="en-IN"/>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B00A92A2-FDC8-4F6F-818F-AE09855B9364}" type="datetimeFigureOut">
              <a:rPr lang="en-IN" smtClean="0"/>
            </a:fld>
            <a:endParaRPr lang="en-IN"/>
          </a:p>
        </p:txBody>
      </p:sp>
      <p:sp>
        <p:nvSpPr>
          <p:cNvPr id="5" name="Footer Placeholder 4"/>
          <p:cNvSpPr>
            <a:spLocks noGrp="1"/>
          </p:cNvSpPr>
          <p:nvPr>
            <p:ph type="ftr" sz="quarter" idx="11"/>
          </p:nvPr>
        </p:nvSpPr>
        <p:spPr/>
        <p:txBody>
          <a:bodyPr/>
          <a:p>
            <a:endParaRPr lang="en-IN"/>
          </a:p>
        </p:txBody>
      </p:sp>
      <p:sp>
        <p:nvSpPr>
          <p:cNvPr id="6" name="Slide Number Placeholder 5"/>
          <p:cNvSpPr>
            <a:spLocks noGrp="1"/>
          </p:cNvSpPr>
          <p:nvPr>
            <p:ph type="sldNum" sz="quarter" idx="12"/>
          </p:nvPr>
        </p:nvSpPr>
        <p:spPr/>
        <p:txBody>
          <a:bodyPr/>
          <a:p>
            <a:fld id="{1895D7F5-2185-47F5-B126-986DC0055A02}" type="slidenum">
              <a:rPr lang="en-IN" smtClean="0"/>
            </a:fld>
            <a:endParaRPr lang="en-IN"/>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B00A92A2-FDC8-4F6F-818F-AE09855B9364}" type="datetimeFigureOut">
              <a:rPr lang="en-IN" smtClean="0"/>
            </a:fld>
            <a:endParaRPr lang="en-IN"/>
          </a:p>
        </p:txBody>
      </p:sp>
      <p:sp>
        <p:nvSpPr>
          <p:cNvPr id="5" name="Footer Placeholder 4"/>
          <p:cNvSpPr>
            <a:spLocks noGrp="1"/>
          </p:cNvSpPr>
          <p:nvPr>
            <p:ph type="ftr" sz="quarter" idx="11"/>
          </p:nvPr>
        </p:nvSpPr>
        <p:spPr/>
        <p:txBody>
          <a:bodyPr/>
          <a:p>
            <a:endParaRPr lang="en-IN"/>
          </a:p>
        </p:txBody>
      </p:sp>
      <p:sp>
        <p:nvSpPr>
          <p:cNvPr id="6" name="Slide Number Placeholder 5"/>
          <p:cNvSpPr>
            <a:spLocks noGrp="1"/>
          </p:cNvSpPr>
          <p:nvPr>
            <p:ph type="sldNum" sz="quarter" idx="12"/>
          </p:nvPr>
        </p:nvSpPr>
        <p:spPr/>
        <p:txBody>
          <a:bodyPr/>
          <a:p>
            <a:fld id="{1895D7F5-2185-47F5-B126-986DC0055A02}" type="slidenum">
              <a:rPr lang="en-IN" smtClean="0"/>
            </a:fld>
            <a:endParaRPr lang="en-IN"/>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B00A92A2-FDC8-4F6F-818F-AE09855B9364}" type="datetimeFigureOut">
              <a:rPr lang="en-IN" smtClean="0"/>
            </a:fld>
            <a:endParaRPr lang="en-IN"/>
          </a:p>
        </p:txBody>
      </p:sp>
      <p:sp>
        <p:nvSpPr>
          <p:cNvPr id="5" name="Footer Placeholder 4"/>
          <p:cNvSpPr>
            <a:spLocks noGrp="1"/>
          </p:cNvSpPr>
          <p:nvPr>
            <p:ph type="ftr" sz="quarter" idx="11"/>
          </p:nvPr>
        </p:nvSpPr>
        <p:spPr/>
        <p:txBody>
          <a:bodyPr/>
          <a:p>
            <a:endParaRPr lang="en-IN"/>
          </a:p>
        </p:txBody>
      </p:sp>
      <p:sp>
        <p:nvSpPr>
          <p:cNvPr id="6" name="Slide Number Placeholder 5"/>
          <p:cNvSpPr>
            <a:spLocks noGrp="1"/>
          </p:cNvSpPr>
          <p:nvPr>
            <p:ph type="sldNum" sz="quarter" idx="12"/>
          </p:nvPr>
        </p:nvSpPr>
        <p:spPr/>
        <p:txBody>
          <a:bodyPr/>
          <a:p>
            <a:fld id="{1895D7F5-2185-47F5-B126-986DC0055A02}" type="slidenum">
              <a:rPr lang="en-IN" smtClean="0"/>
            </a:fld>
            <a:endParaRPr lang="en-IN"/>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B00A92A2-FDC8-4F6F-818F-AE09855B9364}" type="datetimeFigureOut">
              <a:rPr lang="en-IN" smtClean="0"/>
            </a:fld>
            <a:endParaRPr lang="en-IN"/>
          </a:p>
        </p:txBody>
      </p:sp>
      <p:sp>
        <p:nvSpPr>
          <p:cNvPr id="5" name="Footer Placeholder 4"/>
          <p:cNvSpPr>
            <a:spLocks noGrp="1"/>
          </p:cNvSpPr>
          <p:nvPr>
            <p:ph type="ftr" sz="quarter" idx="11"/>
          </p:nvPr>
        </p:nvSpPr>
        <p:spPr/>
        <p:txBody>
          <a:bodyPr/>
          <a:p>
            <a:endParaRPr lang="en-IN"/>
          </a:p>
        </p:txBody>
      </p:sp>
      <p:sp>
        <p:nvSpPr>
          <p:cNvPr id="6" name="Slide Number Placeholder 5"/>
          <p:cNvSpPr>
            <a:spLocks noGrp="1"/>
          </p:cNvSpPr>
          <p:nvPr>
            <p:ph type="sldNum" sz="quarter" idx="12"/>
          </p:nvPr>
        </p:nvSpPr>
        <p:spPr/>
        <p:txBody>
          <a:bodyPr/>
          <a:p>
            <a:fld id="{1895D7F5-2185-47F5-B126-986DC0055A02}" type="slidenum">
              <a:rPr lang="en-IN" smtClean="0"/>
            </a:fld>
            <a:endParaRPr lang="en-IN"/>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B00A92A2-FDC8-4F6F-818F-AE09855B9364}" type="datetimeFigureOut">
              <a:rPr lang="en-IN" smtClean="0"/>
            </a:fld>
            <a:endParaRPr lang="en-IN"/>
          </a:p>
        </p:txBody>
      </p:sp>
      <p:sp>
        <p:nvSpPr>
          <p:cNvPr id="6" name="Footer Placeholder 5"/>
          <p:cNvSpPr>
            <a:spLocks noGrp="1"/>
          </p:cNvSpPr>
          <p:nvPr>
            <p:ph type="ftr" sz="quarter" idx="11"/>
          </p:nvPr>
        </p:nvSpPr>
        <p:spPr/>
        <p:txBody>
          <a:bodyPr/>
          <a:p>
            <a:endParaRPr lang="en-IN"/>
          </a:p>
        </p:txBody>
      </p:sp>
      <p:sp>
        <p:nvSpPr>
          <p:cNvPr id="7" name="Slide Number Placeholder 6"/>
          <p:cNvSpPr>
            <a:spLocks noGrp="1"/>
          </p:cNvSpPr>
          <p:nvPr>
            <p:ph type="sldNum" sz="quarter" idx="12"/>
          </p:nvPr>
        </p:nvSpPr>
        <p:spPr/>
        <p:txBody>
          <a:bodyPr/>
          <a:p>
            <a:fld id="{1895D7F5-2185-47F5-B126-986DC0055A02}" type="slidenum">
              <a:rPr lang="en-IN" smtClean="0"/>
            </a:fld>
            <a:endParaRPr lang="en-IN"/>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B00A92A2-FDC8-4F6F-818F-AE09855B9364}" type="datetimeFigureOut">
              <a:rPr lang="en-IN" smtClean="0"/>
            </a:fld>
            <a:endParaRPr lang="en-IN"/>
          </a:p>
        </p:txBody>
      </p:sp>
      <p:sp>
        <p:nvSpPr>
          <p:cNvPr id="8" name="Footer Placeholder 7"/>
          <p:cNvSpPr>
            <a:spLocks noGrp="1"/>
          </p:cNvSpPr>
          <p:nvPr>
            <p:ph type="ftr" sz="quarter" idx="11"/>
          </p:nvPr>
        </p:nvSpPr>
        <p:spPr/>
        <p:txBody>
          <a:bodyPr/>
          <a:p>
            <a:endParaRPr lang="en-IN"/>
          </a:p>
        </p:txBody>
      </p:sp>
      <p:sp>
        <p:nvSpPr>
          <p:cNvPr id="9" name="Slide Number Placeholder 8"/>
          <p:cNvSpPr>
            <a:spLocks noGrp="1"/>
          </p:cNvSpPr>
          <p:nvPr>
            <p:ph type="sldNum" sz="quarter" idx="12"/>
          </p:nvPr>
        </p:nvSpPr>
        <p:spPr/>
        <p:txBody>
          <a:bodyPr/>
          <a:p>
            <a:fld id="{1895D7F5-2185-47F5-B126-986DC0055A02}" type="slidenum">
              <a:rPr lang="en-IN" smtClean="0"/>
            </a:fld>
            <a:endParaRPr lang="en-IN"/>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B00A92A2-FDC8-4F6F-818F-AE09855B9364}" type="datetimeFigureOut">
              <a:rPr lang="en-IN" smtClean="0"/>
            </a:fld>
            <a:endParaRPr lang="en-IN"/>
          </a:p>
        </p:txBody>
      </p:sp>
      <p:sp>
        <p:nvSpPr>
          <p:cNvPr id="4" name="Footer Placeholder 3"/>
          <p:cNvSpPr>
            <a:spLocks noGrp="1"/>
          </p:cNvSpPr>
          <p:nvPr>
            <p:ph type="ftr" sz="quarter" idx="11"/>
          </p:nvPr>
        </p:nvSpPr>
        <p:spPr/>
        <p:txBody>
          <a:bodyPr/>
          <a:p>
            <a:endParaRPr lang="en-IN"/>
          </a:p>
        </p:txBody>
      </p:sp>
      <p:sp>
        <p:nvSpPr>
          <p:cNvPr id="5" name="Slide Number Placeholder 4"/>
          <p:cNvSpPr>
            <a:spLocks noGrp="1"/>
          </p:cNvSpPr>
          <p:nvPr>
            <p:ph type="sldNum" sz="quarter" idx="12"/>
          </p:nvPr>
        </p:nvSpPr>
        <p:spPr/>
        <p:txBody>
          <a:bodyPr/>
          <a:p>
            <a:fld id="{1895D7F5-2185-47F5-B126-986DC0055A02}" type="slidenum">
              <a:rPr lang="en-IN" smtClean="0"/>
            </a:fld>
            <a:endParaRPr lang="en-IN"/>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B00A92A2-FDC8-4F6F-818F-AE09855B9364}" type="datetimeFigureOut">
              <a:rPr lang="en-IN" smtClean="0"/>
            </a:fld>
            <a:endParaRPr lang="en-IN"/>
          </a:p>
        </p:txBody>
      </p:sp>
      <p:sp>
        <p:nvSpPr>
          <p:cNvPr id="3" name="Footer Placeholder 2"/>
          <p:cNvSpPr>
            <a:spLocks noGrp="1"/>
          </p:cNvSpPr>
          <p:nvPr>
            <p:ph type="ftr" sz="quarter" idx="11"/>
          </p:nvPr>
        </p:nvSpPr>
        <p:spPr/>
        <p:txBody>
          <a:bodyPr/>
          <a:p>
            <a:endParaRPr lang="en-IN"/>
          </a:p>
        </p:txBody>
      </p:sp>
      <p:sp>
        <p:nvSpPr>
          <p:cNvPr id="4" name="Slide Number Placeholder 3"/>
          <p:cNvSpPr>
            <a:spLocks noGrp="1"/>
          </p:cNvSpPr>
          <p:nvPr>
            <p:ph type="sldNum" sz="quarter" idx="12"/>
          </p:nvPr>
        </p:nvSpPr>
        <p:spPr/>
        <p:txBody>
          <a:bodyPr/>
          <a:p>
            <a:fld id="{1895D7F5-2185-47F5-B126-986DC0055A02}" type="slidenum">
              <a:rPr lang="en-IN" smtClean="0"/>
            </a:fld>
            <a:endParaRPr lang="en-IN"/>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B00A92A2-FDC8-4F6F-818F-AE09855B9364}" type="datetimeFigureOut">
              <a:rPr lang="en-IN" smtClean="0"/>
            </a:fld>
            <a:endParaRPr lang="en-IN"/>
          </a:p>
        </p:txBody>
      </p:sp>
      <p:sp>
        <p:nvSpPr>
          <p:cNvPr id="6" name="Footer Placeholder 5"/>
          <p:cNvSpPr>
            <a:spLocks noGrp="1"/>
          </p:cNvSpPr>
          <p:nvPr>
            <p:ph type="ftr" sz="quarter" idx="11"/>
          </p:nvPr>
        </p:nvSpPr>
        <p:spPr/>
        <p:txBody>
          <a:bodyPr/>
          <a:p>
            <a:endParaRPr lang="en-IN"/>
          </a:p>
        </p:txBody>
      </p:sp>
      <p:sp>
        <p:nvSpPr>
          <p:cNvPr id="7" name="Slide Number Placeholder 6"/>
          <p:cNvSpPr>
            <a:spLocks noGrp="1"/>
          </p:cNvSpPr>
          <p:nvPr>
            <p:ph type="sldNum" sz="quarter" idx="12"/>
          </p:nvPr>
        </p:nvSpPr>
        <p:spPr/>
        <p:txBody>
          <a:bodyPr/>
          <a:p>
            <a:fld id="{1895D7F5-2185-47F5-B126-986DC0055A02}" type="slidenum">
              <a:rPr lang="en-IN" smtClean="0"/>
            </a:fld>
            <a:endParaRPr lang="en-IN"/>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B00A92A2-FDC8-4F6F-818F-AE09855B9364}" type="datetimeFigureOut">
              <a:rPr lang="en-IN" smtClean="0"/>
            </a:fld>
            <a:endParaRPr lang="en-IN"/>
          </a:p>
        </p:txBody>
      </p:sp>
      <p:sp>
        <p:nvSpPr>
          <p:cNvPr id="6" name="Footer Placeholder 5"/>
          <p:cNvSpPr>
            <a:spLocks noGrp="1"/>
          </p:cNvSpPr>
          <p:nvPr>
            <p:ph type="ftr" sz="quarter" idx="11"/>
          </p:nvPr>
        </p:nvSpPr>
        <p:spPr/>
        <p:txBody>
          <a:bodyPr/>
          <a:p>
            <a:endParaRPr lang="en-IN"/>
          </a:p>
        </p:txBody>
      </p:sp>
      <p:sp>
        <p:nvSpPr>
          <p:cNvPr id="7" name="Slide Number Placeholder 6"/>
          <p:cNvSpPr>
            <a:spLocks noGrp="1"/>
          </p:cNvSpPr>
          <p:nvPr>
            <p:ph type="sldNum" sz="quarter" idx="12"/>
          </p:nvPr>
        </p:nvSpPr>
        <p:spPr/>
        <p:txBody>
          <a:bodyPr/>
          <a:p>
            <a:fld id="{1895D7F5-2185-47F5-B126-986DC0055A02}" type="slidenum">
              <a:rPr lang="en-IN" smtClean="0"/>
            </a:fld>
            <a:endParaRPr lang="en-IN"/>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9"/>
          <p:cNvPicPr>
            <a:picLocks noChangeAspect="1"/>
          </p:cNvPicPr>
          <p:nvPr/>
        </p:nvPicPr>
        <p:blipFill>
          <a:blip r:embed="rId12"/>
          <a:stretch>
            <a:fillRect/>
          </a:stretch>
        </p:blipFill>
        <p:spPr>
          <a:xfrm>
            <a:off x="0" y="0"/>
            <a:ext cx="12208933"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B00A92A2-FDC8-4F6F-818F-AE09855B9364}" type="datetimeFigureOut">
              <a:rPr lang="en-IN" smtClean="0"/>
            </a:fld>
            <a:endParaRPr lang="en-IN"/>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IN"/>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1895D7F5-2185-47F5-B126-986DC0055A02}"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jpe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jpe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jpe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43075" y="207564"/>
            <a:ext cx="8715375" cy="1008738"/>
          </a:xfrm>
          <a:prstGeom prst="rect">
            <a:avLst/>
          </a:prstGeom>
          <a:noFill/>
        </p:spPr>
        <p:txBody>
          <a:bodyPr wrap="square">
            <a:spAutoFit/>
          </a:bodyPr>
          <a:lstStyle/>
          <a:p>
            <a:pPr algn="ctr">
              <a:lnSpc>
                <a:spcPct val="107000"/>
              </a:lnSpc>
              <a:spcAft>
                <a:spcPts val="800"/>
              </a:spcAft>
            </a:pPr>
            <a:r>
              <a:rPr lang="en-IN" sz="2000" b="1">
                <a:solidFill>
                  <a:srgbClr val="000000"/>
                </a:solidFill>
                <a:effectLst/>
                <a:latin typeface="Times New Roman" panose="02020603050405020304" pitchFamily="18" charset="0"/>
                <a:ea typeface="Cambria" panose="02040503050406030204" pitchFamily="18" charset="0"/>
                <a:cs typeface="Times New Roman" panose="02020603050405020304" pitchFamily="18" charset="0"/>
              </a:rPr>
              <a:t>SIDDAGANGA INSTITUTE OF TECHNOLOGY, </a:t>
            </a:r>
            <a:r>
              <a:rPr lang="en-IN" sz="2000" b="1" cap="all">
                <a:solidFill>
                  <a:srgbClr val="000000"/>
                </a:solidFill>
                <a:effectLst/>
                <a:latin typeface="Times New Roman" panose="02020603050405020304" pitchFamily="18" charset="0"/>
                <a:ea typeface="Cambria" panose="02040503050406030204" pitchFamily="18" charset="0"/>
                <a:cs typeface="Times New Roman" panose="02020603050405020304" pitchFamily="18" charset="0"/>
              </a:rPr>
              <a:t>Tumakuru- 3</a:t>
            </a:r>
            <a:endParaRPr lang="en-IN" sz="20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07000"/>
              </a:lnSpc>
              <a:spcAft>
                <a:spcPts val="800"/>
              </a:spcAft>
            </a:pPr>
            <a:r>
              <a:rPr lang="en-IN" sz="1200">
                <a:solidFill>
                  <a:srgbClr val="000000"/>
                </a:solidFill>
                <a:effectLst/>
                <a:latin typeface="Times New Roman" panose="02020603050405020304" pitchFamily="18" charset="0"/>
                <a:ea typeface="Cambria" panose="02040503050406030204" pitchFamily="18" charset="0"/>
                <a:cs typeface="Times New Roman" panose="02020603050405020304" pitchFamily="18" charset="0"/>
              </a:rPr>
              <a:t>(An Autonomous  institution affiliated to Visvesvaraya Technological University- Belagavi,</a:t>
            </a:r>
            <a:r>
              <a:rPr lang="en-IN"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200">
                <a:solidFill>
                  <a:srgbClr val="000000"/>
                </a:solidFill>
                <a:effectLst/>
                <a:latin typeface="Times New Roman" panose="02020603050405020304" pitchFamily="18" charset="0"/>
                <a:ea typeface="Cambria" panose="02040503050406030204" pitchFamily="18" charset="0"/>
                <a:cs typeface="Times New Roman" panose="02020603050405020304" pitchFamily="18" charset="0"/>
              </a:rPr>
              <a:t>Approved by   AICTE,  </a:t>
            </a:r>
            <a:endParaRPr lang="en-IN"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5"/>
              </a:spcAft>
            </a:pPr>
            <a:r>
              <a:rPr lang="en-IN" sz="1200">
                <a:solidFill>
                  <a:srgbClr val="000000"/>
                </a:solidFill>
                <a:effectLst/>
                <a:latin typeface="Times New Roman" panose="02020603050405020304" pitchFamily="18" charset="0"/>
                <a:ea typeface="Cambria" panose="02040503050406030204" pitchFamily="18" charset="0"/>
                <a:cs typeface="Times New Roman" panose="02020603050405020304" pitchFamily="18" charset="0"/>
              </a:rPr>
              <a:t>               Accredited by  NAAC with ‘A++’ Grade, Awarded Diamond College Rating by QS I-GAUGE &amp;  ISO 9001:2015 certified )</a:t>
            </a:r>
            <a:endParaRPr lang="en-IN" sz="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5" name="Picture 4"/>
          <p:cNvPicPr/>
          <p:nvPr/>
        </p:nvPicPr>
        <p:blipFill>
          <a:blip r:embed="rId1"/>
          <a:stretch>
            <a:fillRect/>
          </a:stretch>
        </p:blipFill>
        <p:spPr>
          <a:xfrm>
            <a:off x="323851" y="207565"/>
            <a:ext cx="1084259" cy="1008738"/>
          </a:xfrm>
          <a:prstGeom prst="rect">
            <a:avLst/>
          </a:prstGeom>
        </p:spPr>
      </p:pic>
      <p:sp>
        <p:nvSpPr>
          <p:cNvPr id="6" name="TextBox 5"/>
          <p:cNvSpPr txBox="1"/>
          <p:nvPr/>
        </p:nvSpPr>
        <p:spPr>
          <a:xfrm>
            <a:off x="3617564" y="1216302"/>
            <a:ext cx="4956871" cy="561949"/>
          </a:xfrm>
          <a:prstGeom prst="rect">
            <a:avLst/>
          </a:prstGeom>
          <a:noFill/>
        </p:spPr>
        <p:txBody>
          <a:bodyPr wrap="square">
            <a:spAutoFit/>
          </a:bodyPr>
          <a:lstStyle/>
          <a:p>
            <a:pPr algn="ctr">
              <a:lnSpc>
                <a:spcPct val="200000"/>
              </a:lnSpc>
            </a:pPr>
            <a:r>
              <a:rPr lang="en-US" b="1" i="1">
                <a:latin typeface="Times New Roman" panose="02020603050405020304" pitchFamily="18" charset="0"/>
                <a:cs typeface="Times New Roman" panose="02020603050405020304" pitchFamily="18" charset="0"/>
              </a:rPr>
              <a:t>Department of Computer Science &amp; Engineering</a:t>
            </a:r>
            <a:endParaRPr lang="en-IN" b="1" i="1">
              <a:latin typeface="Times New Roman" panose="02020603050405020304" pitchFamily="18" charset="0"/>
              <a:cs typeface="Times New Roman" panose="02020603050405020304" pitchFamily="18" charset="0"/>
            </a:endParaRPr>
          </a:p>
        </p:txBody>
      </p:sp>
      <p:sp>
        <p:nvSpPr>
          <p:cNvPr id="7" name="TextBox 6"/>
          <p:cNvSpPr txBox="1"/>
          <p:nvPr/>
        </p:nvSpPr>
        <p:spPr>
          <a:xfrm>
            <a:off x="2162175" y="1821815"/>
            <a:ext cx="7501255" cy="1522095"/>
          </a:xfrm>
          <a:prstGeom prst="rect">
            <a:avLst/>
          </a:prstGeom>
          <a:noFill/>
        </p:spPr>
        <p:txBody>
          <a:bodyPr wrap="square">
            <a:spAutoFit/>
          </a:bodyPr>
          <a:lstStyle/>
          <a:p>
            <a:pPr marR="17780" algn="ctr">
              <a:spcAft>
                <a:spcPts val="800"/>
              </a:spcAft>
            </a:pPr>
            <a:r>
              <a:rPr lang="en-IN" sz="1800" b="1">
                <a:solidFill>
                  <a:srgbClr val="1F497D"/>
                </a:solidFill>
                <a:effectLst/>
                <a:latin typeface="Times New Roman" panose="02020603050405020304" pitchFamily="18" charset="0"/>
                <a:ea typeface="Cambria" panose="02040503050406030204" pitchFamily="18" charset="0"/>
              </a:rPr>
              <a:t>  MINI PROJECT PRESENTATION</a:t>
            </a:r>
            <a:endParaRPr lang="en-IN" sz="1100">
              <a:solidFill>
                <a:srgbClr val="000000"/>
              </a:solidFill>
              <a:effectLst/>
              <a:latin typeface="Calibri" panose="020F0502020204030204" pitchFamily="34" charset="0"/>
              <a:ea typeface="Calibri" panose="020F0502020204030204" pitchFamily="34" charset="0"/>
            </a:endParaRPr>
          </a:p>
          <a:p>
            <a:pPr marR="17780" algn="ctr">
              <a:spcAft>
                <a:spcPts val="800"/>
              </a:spcAft>
            </a:pPr>
            <a:r>
              <a:rPr lang="en-IN" sz="1100" b="1">
                <a:solidFill>
                  <a:srgbClr val="1F497D"/>
                </a:solidFill>
                <a:effectLst/>
                <a:latin typeface="Times New Roman" panose="02020603050405020304" pitchFamily="18" charset="0"/>
                <a:ea typeface="Cambria" panose="02040503050406030204" pitchFamily="18" charset="0"/>
              </a:rPr>
              <a:t>ON</a:t>
            </a:r>
            <a:endParaRPr lang="en-IN" sz="1100">
              <a:solidFill>
                <a:srgbClr val="000000"/>
              </a:solidFill>
              <a:effectLst/>
              <a:latin typeface="Calibri" panose="020F0502020204030204" pitchFamily="34" charset="0"/>
              <a:ea typeface="Calibri" panose="020F0502020204030204" pitchFamily="34" charset="0"/>
            </a:endParaRPr>
          </a:p>
          <a:p>
            <a:pPr marR="17780" algn="ctr">
              <a:spcAft>
                <a:spcPts val="800"/>
              </a:spcAft>
            </a:pPr>
            <a:r>
              <a:rPr lang="en-US" altLang="en-US" sz="2200" b="1">
                <a:solidFill>
                  <a:schemeClr val="tx1"/>
                </a:solidFill>
                <a:effectLst/>
                <a:latin typeface="Calibri" panose="020F0502020204030204" pitchFamily="34" charset="0"/>
                <a:ea typeface="Calibri" panose="020F0502020204030204" pitchFamily="34" charset="0"/>
              </a:rPr>
              <a:t>“Pneumonia detection using</a:t>
            </a:r>
            <a:endParaRPr lang="en-US" altLang="en-US" sz="2200" b="1">
              <a:solidFill>
                <a:schemeClr val="tx1"/>
              </a:solidFill>
              <a:effectLst/>
              <a:latin typeface="Calibri" panose="020F0502020204030204" pitchFamily="34" charset="0"/>
              <a:ea typeface="Calibri" panose="020F0502020204030204" pitchFamily="34" charset="0"/>
            </a:endParaRPr>
          </a:p>
          <a:p>
            <a:pPr marR="17780" algn="ctr">
              <a:spcAft>
                <a:spcPts val="800"/>
              </a:spcAft>
            </a:pPr>
            <a:r>
              <a:rPr lang="en-US" altLang="en-US" sz="2200" b="1">
                <a:solidFill>
                  <a:schemeClr val="tx1"/>
                </a:solidFill>
                <a:effectLst/>
                <a:latin typeface="Calibri" panose="020F0502020204030204" pitchFamily="34" charset="0"/>
                <a:ea typeface="Calibri" panose="020F0502020204030204" pitchFamily="34" charset="0"/>
              </a:rPr>
              <a:t>multimodal learning approach”</a:t>
            </a:r>
            <a:endParaRPr lang="en-US" altLang="en-IN" sz="2200" b="1">
              <a:solidFill>
                <a:srgbClr val="C00000"/>
              </a:solidFill>
              <a:effectLst/>
              <a:latin typeface="Calibri" panose="020F0502020204030204" pitchFamily="34" charset="0"/>
              <a:ea typeface="Calibri" panose="020F0502020204030204" pitchFamily="34" charset="0"/>
            </a:endParaRPr>
          </a:p>
        </p:txBody>
      </p:sp>
      <p:sp>
        <p:nvSpPr>
          <p:cNvPr id="8" name="TextBox 7"/>
          <p:cNvSpPr txBox="1"/>
          <p:nvPr/>
        </p:nvSpPr>
        <p:spPr>
          <a:xfrm>
            <a:off x="3547093" y="3305569"/>
            <a:ext cx="5097811" cy="3246755"/>
          </a:xfrm>
          <a:prstGeom prst="rect">
            <a:avLst/>
          </a:prstGeom>
          <a:noFill/>
        </p:spPr>
        <p:txBody>
          <a:bodyPr wrap="square" lIns="91440" tIns="45720" rIns="91440" bIns="45720" rtlCol="0" anchor="t">
            <a:spAutoFit/>
          </a:bodyPr>
          <a:lstStyle/>
          <a:p>
            <a:pPr algn="ctr"/>
            <a:r>
              <a:rPr lang="en-IN">
                <a:latin typeface="Times New Roman" panose="02020603050405020304" pitchFamily="18" charset="0"/>
                <a:cs typeface="Times New Roman" panose="02020603050405020304" pitchFamily="18" charset="0"/>
              </a:rPr>
              <a:t>By</a:t>
            </a:r>
            <a:endParaRPr lang="en-IN">
              <a:latin typeface="Times New Roman" panose="02020603050405020304" pitchFamily="18" charset="0"/>
              <a:cs typeface="Times New Roman" panose="02020603050405020304" pitchFamily="18" charset="0"/>
            </a:endParaRPr>
          </a:p>
          <a:p>
            <a:pPr algn="just"/>
            <a:r>
              <a:rPr lang="en-IN" b="1">
                <a:latin typeface="Times New Roman" panose="02020603050405020304" pitchFamily="18" charset="0"/>
                <a:cs typeface="Times New Roman" panose="02020603050405020304" pitchFamily="18" charset="0"/>
              </a:rPr>
              <a:t>               </a:t>
            </a:r>
            <a:r>
              <a:rPr lang="en-US" altLang="en-IN" b="1">
                <a:latin typeface="Times New Roman" panose="02020603050405020304" pitchFamily="18" charset="0"/>
                <a:cs typeface="Times New Roman" panose="02020603050405020304" pitchFamily="18" charset="0"/>
              </a:rPr>
              <a:t>Amulya K C</a:t>
            </a:r>
            <a:r>
              <a:rPr lang="en-IN" b="1">
                <a:latin typeface="Times New Roman" panose="02020603050405020304" pitchFamily="18" charset="0"/>
                <a:cs typeface="Times New Roman" panose="02020603050405020304" pitchFamily="18" charset="0"/>
              </a:rPr>
              <a:t>             </a:t>
            </a:r>
            <a:r>
              <a:rPr lang="en-US" altLang="en-IN" b="1">
                <a:latin typeface="Times New Roman" panose="02020603050405020304" pitchFamily="18" charset="0"/>
                <a:cs typeface="Times New Roman" panose="02020603050405020304" pitchFamily="18" charset="0"/>
              </a:rPr>
              <a:t>  </a:t>
            </a:r>
            <a:r>
              <a:rPr lang="en-IN" b="1">
                <a:latin typeface="Times New Roman" panose="02020603050405020304" pitchFamily="18" charset="0"/>
                <a:cs typeface="Times New Roman" panose="02020603050405020304" pitchFamily="18" charset="0"/>
              </a:rPr>
              <a:t> </a:t>
            </a:r>
            <a:r>
              <a:rPr lang="en-US" altLang="en-IN" b="1">
                <a:latin typeface="Times New Roman" panose="02020603050405020304" pitchFamily="18" charset="0"/>
                <a:cs typeface="Times New Roman" panose="02020603050405020304" pitchFamily="18" charset="0"/>
              </a:rPr>
              <a:t>   </a:t>
            </a:r>
            <a:r>
              <a:rPr lang="en-IN" b="1">
                <a:latin typeface="Times New Roman" panose="02020603050405020304" pitchFamily="18" charset="0"/>
                <a:cs typeface="Times New Roman" panose="02020603050405020304" pitchFamily="18" charset="0"/>
              </a:rPr>
              <a:t>1SI22CS0</a:t>
            </a:r>
            <a:r>
              <a:rPr lang="en-US" altLang="en-IN" b="1">
                <a:latin typeface="Times New Roman" panose="02020603050405020304" pitchFamily="18" charset="0"/>
                <a:cs typeface="Times New Roman" panose="02020603050405020304" pitchFamily="18" charset="0"/>
              </a:rPr>
              <a:t>17</a:t>
            </a:r>
            <a:endParaRPr lang="en-IN" b="1">
              <a:latin typeface="Times New Roman" panose="02020603050405020304" pitchFamily="18" charset="0"/>
              <a:cs typeface="Times New Roman" panose="02020603050405020304" pitchFamily="18" charset="0"/>
            </a:endParaRPr>
          </a:p>
          <a:p>
            <a:pPr algn="just"/>
            <a:r>
              <a:rPr lang="en-IN" b="1">
                <a:latin typeface="Times New Roman" panose="02020603050405020304" pitchFamily="18" charset="0"/>
                <a:cs typeface="Times New Roman" panose="02020603050405020304" pitchFamily="18" charset="0"/>
              </a:rPr>
              <a:t>               </a:t>
            </a:r>
            <a:r>
              <a:rPr lang="en-US" altLang="en-IN" b="1">
                <a:latin typeface="Times New Roman" panose="02020603050405020304" pitchFamily="18" charset="0"/>
                <a:cs typeface="Times New Roman" panose="02020603050405020304" pitchFamily="18" charset="0"/>
              </a:rPr>
              <a:t>Akshatha R Gowda</a:t>
            </a:r>
            <a:r>
              <a:rPr lang="en-IN" b="1">
                <a:latin typeface="Times New Roman" panose="02020603050405020304" pitchFamily="18" charset="0"/>
                <a:cs typeface="Times New Roman" panose="02020603050405020304" pitchFamily="18" charset="0"/>
              </a:rPr>
              <a:t>       1SI22CS</a:t>
            </a:r>
            <a:r>
              <a:rPr lang="en-US" altLang="en-IN" b="1">
                <a:latin typeface="Times New Roman" panose="02020603050405020304" pitchFamily="18" charset="0"/>
                <a:cs typeface="Times New Roman" panose="02020603050405020304" pitchFamily="18" charset="0"/>
              </a:rPr>
              <a:t>013</a:t>
            </a:r>
            <a:endParaRPr lang="en-IN" b="1">
              <a:latin typeface="Times New Roman" panose="02020603050405020304" pitchFamily="18" charset="0"/>
              <a:cs typeface="Times New Roman" panose="02020603050405020304" pitchFamily="18" charset="0"/>
            </a:endParaRPr>
          </a:p>
          <a:p>
            <a:pPr algn="just"/>
            <a:r>
              <a:rPr lang="en-IN" b="1">
                <a:latin typeface="Times New Roman" panose="02020603050405020304"/>
                <a:cs typeface="Times New Roman" panose="02020603050405020304"/>
              </a:rPr>
              <a:t>               </a:t>
            </a:r>
            <a:r>
              <a:rPr lang="en-US" altLang="en-IN" b="1">
                <a:latin typeface="Times New Roman" panose="02020603050405020304"/>
                <a:cs typeface="Times New Roman" panose="02020603050405020304"/>
              </a:rPr>
              <a:t>Chinmayee D       </a:t>
            </a:r>
            <a:r>
              <a:rPr lang="en-IN" b="1">
                <a:latin typeface="Times New Roman" panose="02020603050405020304"/>
                <a:cs typeface="Times New Roman" panose="02020603050405020304"/>
              </a:rPr>
              <a:t>         </a:t>
            </a:r>
            <a:r>
              <a:rPr lang="en-US" altLang="en-IN" b="1">
                <a:latin typeface="Times New Roman" panose="02020603050405020304"/>
                <a:cs typeface="Times New Roman" panose="02020603050405020304"/>
              </a:rPr>
              <a:t> </a:t>
            </a:r>
            <a:r>
              <a:rPr lang="en-IN" b="1">
                <a:latin typeface="Times New Roman" panose="02020603050405020304"/>
                <a:cs typeface="Times New Roman" panose="02020603050405020304"/>
              </a:rPr>
              <a:t>1SI22CS0</a:t>
            </a:r>
            <a:r>
              <a:rPr lang="en-US" altLang="en-IN" b="1">
                <a:latin typeface="Times New Roman" panose="02020603050405020304"/>
                <a:cs typeface="Times New Roman" panose="02020603050405020304"/>
              </a:rPr>
              <a:t>48</a:t>
            </a:r>
            <a:endParaRPr lang="en-IN" b="1">
              <a:latin typeface="Times New Roman" panose="02020603050405020304"/>
              <a:cs typeface="Times New Roman" panose="02020603050405020304"/>
            </a:endParaRPr>
          </a:p>
          <a:p>
            <a:pPr algn="just"/>
            <a:endParaRPr lang="en-IN" b="1">
              <a:latin typeface="Times New Roman" panose="02020603050405020304" pitchFamily="18" charset="0"/>
              <a:cs typeface="Times New Roman" panose="02020603050405020304" pitchFamily="18" charset="0"/>
            </a:endParaRPr>
          </a:p>
          <a:p>
            <a:pPr algn="ctr"/>
            <a:r>
              <a:rPr lang="en-IN" sz="2000" b="1">
                <a:latin typeface="Times New Roman" panose="02020603050405020304"/>
                <a:cs typeface="Times New Roman" panose="02020603050405020304"/>
              </a:rPr>
              <a:t>Batch ID:  </a:t>
            </a:r>
            <a:r>
              <a:rPr lang="en-US" altLang="en-IN" sz="2000" b="1">
                <a:latin typeface="Times New Roman" panose="02020603050405020304"/>
                <a:cs typeface="Times New Roman" panose="02020603050405020304"/>
              </a:rPr>
              <a:t>A1</a:t>
            </a:r>
            <a:r>
              <a:rPr lang="en-IN" sz="2000" b="1">
                <a:latin typeface="Times New Roman" panose="02020603050405020304"/>
                <a:cs typeface="Times New Roman" panose="02020603050405020304"/>
              </a:rPr>
              <a:t>2</a:t>
            </a:r>
            <a:endParaRPr lang="en-IN" sz="2000" b="1">
              <a:latin typeface="Times New Roman" panose="02020603050405020304" pitchFamily="18" charset="0"/>
              <a:cs typeface="Times New Roman" panose="02020603050405020304" pitchFamily="18" charset="0"/>
            </a:endParaRPr>
          </a:p>
          <a:p>
            <a:pPr algn="ctr"/>
            <a:endParaRPr lang="en-IN">
              <a:latin typeface="Times New Roman" panose="02020603050405020304" pitchFamily="18" charset="0"/>
              <a:cs typeface="Times New Roman" panose="02020603050405020304" pitchFamily="18" charset="0"/>
            </a:endParaRPr>
          </a:p>
          <a:p>
            <a:pPr marR="17780" algn="ctr">
              <a:lnSpc>
                <a:spcPct val="107000"/>
              </a:lnSpc>
              <a:spcAft>
                <a:spcPts val="400"/>
              </a:spcAft>
            </a:pPr>
            <a:r>
              <a:rPr lang="en-IN" sz="1800">
                <a:solidFill>
                  <a:srgbClr val="000000"/>
                </a:solidFill>
                <a:effectLst/>
                <a:latin typeface="Times New Roman" panose="02020603050405020304" pitchFamily="18" charset="0"/>
                <a:ea typeface="Cambria" panose="02040503050406030204" pitchFamily="18" charset="0"/>
              </a:rPr>
              <a:t>Under the guidance of</a:t>
            </a:r>
            <a:endParaRPr lang="en-IN" sz="1800">
              <a:solidFill>
                <a:srgbClr val="000000"/>
              </a:solidFill>
              <a:effectLst/>
              <a:latin typeface="Calibri" panose="020F0502020204030204" pitchFamily="34" charset="0"/>
              <a:ea typeface="Calibri" panose="020F0502020204030204" pitchFamily="34" charset="0"/>
            </a:endParaRPr>
          </a:p>
          <a:p>
            <a:pPr marL="6350" marR="18415" indent="-6350" algn="ctr">
              <a:lnSpc>
                <a:spcPct val="107000"/>
              </a:lnSpc>
              <a:spcAft>
                <a:spcPts val="15"/>
              </a:spcAft>
            </a:pPr>
            <a:r>
              <a:rPr lang="en-US" altLang="pt-BR" sz="2800" b="1" baseline="-25000">
                <a:solidFill>
                  <a:srgbClr val="000000"/>
                </a:solidFill>
                <a:effectLst/>
                <a:latin typeface="Times New Roman" panose="02020603050405020304" pitchFamily="18" charset="0"/>
                <a:ea typeface="Calibri" panose="020F0502020204030204" pitchFamily="34" charset="0"/>
              </a:rPr>
              <a:t>Dr. Srinivasa K</a:t>
            </a:r>
            <a:endParaRPr lang="en-US" altLang="pt-BR" sz="2800" b="1" baseline="-25000">
              <a:solidFill>
                <a:srgbClr val="000000"/>
              </a:solidFill>
              <a:effectLst/>
              <a:latin typeface="Times New Roman" panose="02020603050405020304" pitchFamily="18" charset="0"/>
              <a:ea typeface="Calibri" panose="020F0502020204030204" pitchFamily="34" charset="0"/>
            </a:endParaRPr>
          </a:p>
          <a:p>
            <a:pPr marL="6350" marR="18415" indent="-6350" algn="ctr">
              <a:lnSpc>
                <a:spcPct val="107000"/>
              </a:lnSpc>
              <a:spcAft>
                <a:spcPts val="15"/>
              </a:spcAft>
            </a:pPr>
            <a:r>
              <a:rPr lang="pt-BR" sz="2500" baseline="-25000">
                <a:solidFill>
                  <a:srgbClr val="000000"/>
                </a:solidFill>
                <a:effectLst/>
                <a:latin typeface="Times New Roman" panose="02020603050405020304" pitchFamily="18" charset="0"/>
                <a:ea typeface="Calibri" panose="020F0502020204030204" pitchFamily="34" charset="0"/>
              </a:rPr>
              <a:t>M.Tech,Phd</a:t>
            </a:r>
            <a:endParaRPr lang="pt-BR" sz="2500" baseline="-25000">
              <a:solidFill>
                <a:srgbClr val="000000"/>
              </a:solidFill>
              <a:effectLst/>
              <a:latin typeface="Times New Roman" panose="02020603050405020304" pitchFamily="18" charset="0"/>
              <a:ea typeface="Calibri" panose="020F0502020204030204" pitchFamily="34" charset="0"/>
            </a:endParaRPr>
          </a:p>
          <a:p>
            <a:pPr marL="6350" marR="18415" indent="-6350" algn="ctr">
              <a:lnSpc>
                <a:spcPct val="107000"/>
              </a:lnSpc>
              <a:spcAft>
                <a:spcPts val="15"/>
              </a:spcAft>
            </a:pPr>
            <a:r>
              <a:rPr lang="pt-BR" sz="2500" baseline="-25000">
                <a:solidFill>
                  <a:srgbClr val="000000"/>
                </a:solidFill>
                <a:effectLst/>
                <a:latin typeface="Times New Roman" panose="02020603050405020304" pitchFamily="18" charset="0"/>
                <a:ea typeface="Calibri" panose="020F0502020204030204" pitchFamily="34" charset="0"/>
              </a:rPr>
              <a:t> Professor</a:t>
            </a:r>
            <a:endParaRPr lang="pt-BR" sz="2500" baseline="-250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361950" y="288925"/>
            <a:ext cx="11278235" cy="5074285"/>
          </a:xfrm>
          <a:prstGeom prst="rect">
            <a:avLst/>
          </a:prstGeom>
          <a:noFill/>
        </p:spPr>
        <p:txBody>
          <a:bodyPr wrap="square" rtlCol="0" anchor="t">
            <a:noAutofit/>
          </a:bodyPr>
          <a:p>
            <a:pPr indent="0" algn="just">
              <a:buFont typeface="Arial" panose="020B0604020202020204" pitchFamily="2" charset="2"/>
              <a:buNone/>
            </a:pPr>
            <a:r>
              <a:rPr lang="en-US" altLang="en-US" sz="2000" b="1" dirty="0">
                <a:solidFill>
                  <a:srgbClr val="000000"/>
                </a:solidFill>
                <a:ea typeface="+mn-lt"/>
                <a:cs typeface="+mn-lt"/>
                <a:sym typeface="+mn-ea"/>
              </a:rPr>
              <a:t>3.Integrate Early Stopping and Model Checkpointing</a:t>
            </a:r>
            <a:endParaRPr lang="en-US" altLang="en-US" sz="2000" b="1" dirty="0">
              <a:solidFill>
                <a:srgbClr val="000000"/>
              </a:solidFill>
              <a:ea typeface="+mn-lt"/>
              <a:cs typeface="+mn-lt"/>
            </a:endParaRPr>
          </a:p>
          <a:p>
            <a:pPr algn="just">
              <a:buFont typeface="Arial" panose="020B0604020202020204" pitchFamily="2" charset="2"/>
              <a:buChar char="•"/>
            </a:pPr>
            <a:endParaRPr lang="en-US" altLang="en-US" sz="2000" dirty="0">
              <a:solidFill>
                <a:srgbClr val="000000"/>
              </a:solidFill>
              <a:ea typeface="+mn-lt"/>
              <a:cs typeface="+mn-lt"/>
            </a:endParaRPr>
          </a:p>
          <a:p>
            <a:pPr lvl="1" algn="just">
              <a:buFont typeface="Arial" panose="020B0604020202020204" pitchFamily="2" charset="2"/>
              <a:buChar char="•"/>
            </a:pPr>
            <a:r>
              <a:rPr lang="en-US" altLang="en-US" sz="2000" dirty="0">
                <a:solidFill>
                  <a:srgbClr val="000000"/>
                </a:solidFill>
                <a:ea typeface="+mn-lt"/>
                <a:cs typeface="+mn-lt"/>
                <a:sym typeface="+mn-ea"/>
              </a:rPr>
              <a:t>Implement early stopping to monitor validation loss and automatically halt training when performance plateaus, preventing overfitting and unnecessary computational costs.</a:t>
            </a:r>
            <a:endParaRPr lang="en-US" altLang="en-US" sz="2000" dirty="0">
              <a:solidFill>
                <a:srgbClr val="000000"/>
              </a:solidFill>
              <a:ea typeface="+mn-lt"/>
              <a:cs typeface="+mn-lt"/>
            </a:endParaRPr>
          </a:p>
          <a:p>
            <a:pPr lvl="1" algn="just">
              <a:buFont typeface="Arial" panose="020B0604020202020204" pitchFamily="2" charset="2"/>
              <a:buChar char="•"/>
            </a:pPr>
            <a:r>
              <a:rPr lang="en-US" altLang="en-US" sz="2000" dirty="0">
                <a:solidFill>
                  <a:srgbClr val="000000"/>
                </a:solidFill>
                <a:ea typeface="+mn-lt"/>
                <a:cs typeface="+mn-lt"/>
                <a:sym typeface="+mn-ea"/>
              </a:rPr>
              <a:t>Use model checkpointing to save the best model (based on validation loss) during training, ensuring that the optimal model is retained for deployment.</a:t>
            </a:r>
            <a:endParaRPr lang="en-US" altLang="en-US" sz="2000" dirty="0">
              <a:solidFill>
                <a:srgbClr val="000000"/>
              </a:solidFill>
              <a:ea typeface="+mn-lt"/>
              <a:cs typeface="+mn-lt"/>
            </a:endParaRPr>
          </a:p>
          <a:p>
            <a:pPr algn="just">
              <a:buFont typeface="Arial" panose="020B0604020202020204" pitchFamily="2" charset="2"/>
              <a:buChar char="•"/>
            </a:pPr>
            <a:endParaRPr lang="en-US" altLang="en-US" sz="2000" dirty="0">
              <a:solidFill>
                <a:srgbClr val="000000"/>
              </a:solidFill>
              <a:ea typeface="+mn-lt"/>
              <a:cs typeface="+mn-lt"/>
            </a:endParaRPr>
          </a:p>
          <a:p>
            <a:pPr indent="0" algn="just">
              <a:buFont typeface="Arial" panose="020B0604020202020204" pitchFamily="2" charset="2"/>
              <a:buNone/>
            </a:pPr>
            <a:r>
              <a:rPr lang="en-US" altLang="en-US" sz="2000" b="1" dirty="0">
                <a:solidFill>
                  <a:srgbClr val="000000"/>
                </a:solidFill>
                <a:ea typeface="+mn-lt"/>
                <a:cs typeface="+mn-lt"/>
                <a:sym typeface="+mn-ea"/>
              </a:rPr>
              <a:t>4.Evaluate Model Performance and Visualize Results</a:t>
            </a:r>
            <a:endParaRPr lang="en-US" altLang="en-US" sz="2000" b="1" dirty="0">
              <a:solidFill>
                <a:srgbClr val="000000"/>
              </a:solidFill>
              <a:ea typeface="+mn-lt"/>
              <a:cs typeface="+mn-lt"/>
            </a:endParaRPr>
          </a:p>
          <a:p>
            <a:pPr algn="just">
              <a:buFont typeface="Arial" panose="020B0604020202020204" pitchFamily="2" charset="2"/>
              <a:buChar char="•"/>
            </a:pPr>
            <a:endParaRPr lang="en-US" altLang="en-US" sz="2000" dirty="0">
              <a:solidFill>
                <a:srgbClr val="000000"/>
              </a:solidFill>
              <a:ea typeface="+mn-lt"/>
              <a:cs typeface="+mn-lt"/>
            </a:endParaRPr>
          </a:p>
          <a:p>
            <a:pPr lvl="1" algn="just">
              <a:buFont typeface="Arial" panose="020B0604020202020204" pitchFamily="2" charset="2"/>
              <a:buChar char="•"/>
            </a:pPr>
            <a:r>
              <a:rPr lang="en-US" altLang="en-US" sz="2000" dirty="0">
                <a:solidFill>
                  <a:srgbClr val="000000"/>
                </a:solidFill>
                <a:ea typeface="+mn-lt"/>
                <a:cs typeface="+mn-lt"/>
                <a:sym typeface="+mn-ea"/>
              </a:rPr>
              <a:t>Assess the trained model's performance on the test dataset to evaluate accuracy and loss, ensuring its generalization ability on unseen data.</a:t>
            </a:r>
            <a:endParaRPr lang="en-US" altLang="en-US" sz="2000" dirty="0">
              <a:solidFill>
                <a:srgbClr val="000000"/>
              </a:solidFill>
              <a:ea typeface="+mn-lt"/>
              <a:cs typeface="+mn-lt"/>
            </a:endParaRPr>
          </a:p>
          <a:p>
            <a:pPr lvl="1" algn="just">
              <a:buFont typeface="Arial" panose="020B0604020202020204" pitchFamily="2" charset="2"/>
              <a:buChar char="•"/>
            </a:pPr>
            <a:r>
              <a:rPr lang="en-US" altLang="en-US" sz="2000" dirty="0">
                <a:solidFill>
                  <a:srgbClr val="000000"/>
                </a:solidFill>
                <a:ea typeface="+mn-lt"/>
                <a:cs typeface="+mn-lt"/>
                <a:sym typeface="+mn-ea"/>
              </a:rPr>
              <a:t>Visualize the model’s training and validation accuracy and loss over epochs to provide insights into model performance, convergence, and potential overfitting.</a:t>
            </a:r>
            <a:endParaRPr lang="en-US" altLang="en-US" sz="2000" dirty="0">
              <a:solidFill>
                <a:srgbClr val="000000"/>
              </a:solidFill>
              <a:ea typeface="+mn-lt"/>
              <a:cs typeface="+mn-lt"/>
              <a:sym typeface="+mn-e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14350" y="180975"/>
            <a:ext cx="9874250" cy="915035"/>
          </a:xfrm>
          <a:prstGeom prst="rect">
            <a:avLst/>
          </a:prstGeom>
          <a:noFill/>
        </p:spPr>
        <p:txBody>
          <a:bodyPr wrap="square" rtlCol="0">
            <a:noAutofit/>
          </a:bodyPr>
          <a:lstStyle/>
          <a:p>
            <a:pPr algn="ctr"/>
            <a:endParaRPr lang="en-US" altLang="en-US" sz="3200">
              <a:solidFill>
                <a:srgbClr val="7030A0"/>
              </a:solidFill>
            </a:endParaRPr>
          </a:p>
          <a:p>
            <a:pPr algn="ctr"/>
            <a:r>
              <a:rPr lang="en-US" altLang="en-US" sz="3200">
                <a:solidFill>
                  <a:srgbClr val="7030A0"/>
                </a:solidFill>
              </a:rPr>
              <a:t>   HIGH LEVEL ARCHITECTURE WORKFLOW</a:t>
            </a:r>
            <a:r>
              <a:rPr lang="en-US" altLang="en-IN" sz="3600">
                <a:solidFill>
                  <a:srgbClr val="7030A0"/>
                </a:solidFill>
              </a:rPr>
              <a:t> </a:t>
            </a:r>
            <a:endParaRPr lang="en-US" altLang="en-IN" sz="3600">
              <a:solidFill>
                <a:srgbClr val="7030A0"/>
              </a:solidFill>
            </a:endParaRPr>
          </a:p>
        </p:txBody>
      </p:sp>
      <p:pic>
        <p:nvPicPr>
          <p:cNvPr id="6" name="Picture 5" descr="Picture1"/>
          <p:cNvPicPr>
            <a:picLocks noChangeAspect="1"/>
          </p:cNvPicPr>
          <p:nvPr/>
        </p:nvPicPr>
        <p:blipFill>
          <a:blip r:embed="rId1"/>
          <a:stretch>
            <a:fillRect/>
          </a:stretch>
        </p:blipFill>
        <p:spPr>
          <a:xfrm>
            <a:off x="2988945" y="1492885"/>
            <a:ext cx="5652135" cy="4905375"/>
          </a:xfrm>
          <a:prstGeom prst="rect">
            <a:avLst/>
          </a:prstGeom>
          <a:ln>
            <a:solidFill>
              <a:schemeClr val="tx1"/>
            </a:solid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Box 2"/>
          <p:cNvSpPr txBox="1"/>
          <p:nvPr/>
        </p:nvSpPr>
        <p:spPr>
          <a:xfrm>
            <a:off x="273050" y="348615"/>
            <a:ext cx="11673840" cy="6327140"/>
          </a:xfrm>
          <a:prstGeom prst="rect">
            <a:avLst/>
          </a:prstGeom>
          <a:noFill/>
        </p:spPr>
        <p:txBody>
          <a:bodyPr wrap="square" rtlCol="0">
            <a:noAutofit/>
          </a:bodyPr>
          <a:p>
            <a:r>
              <a:rPr lang="en-US" altLang="en-US" sz="2000"/>
              <a:t>The workflow for our pneumonia detection system outlines the steps from processing chest X-ray images to classifying them as normal or pneumonia. It begins with data preparation, followed by training a custom CNN model, and concludes with deploying the model for user input and diagnosis</a:t>
            </a:r>
            <a:endParaRPr lang="en-US" altLang="en-US" sz="2000"/>
          </a:p>
          <a:p>
            <a:r>
              <a:rPr lang="en-US" altLang="en-US" sz="2000" b="1"/>
              <a:t>Chest X-Ray Dataset</a:t>
            </a:r>
            <a:endParaRPr lang="en-US" altLang="en-US" sz="2000" b="1"/>
          </a:p>
          <a:p>
            <a:r>
              <a:rPr lang="en-US" altLang="en-US" sz="2000"/>
              <a:t>A collection of labeled chest X-ray images, categorized as normal or pneumonia, serves as the input data for the model.</a:t>
            </a:r>
            <a:endParaRPr lang="en-US" altLang="en-US" sz="2000"/>
          </a:p>
          <a:p>
            <a:endParaRPr lang="en-US" altLang="en-US" sz="2000"/>
          </a:p>
          <a:p>
            <a:r>
              <a:rPr lang="en-US" altLang="en-US" sz="2000" b="1"/>
              <a:t>Pre-Processing the Images</a:t>
            </a:r>
            <a:endParaRPr lang="en-US" altLang="en-US" sz="2000" b="1"/>
          </a:p>
          <a:p>
            <a:r>
              <a:rPr lang="en-US" altLang="en-US" sz="2000"/>
              <a:t>Rescaling and augmenting the images to ensure uniformity and enhance the model's generalization capability.</a:t>
            </a:r>
            <a:endParaRPr lang="en-US" altLang="en-US" sz="2000"/>
          </a:p>
          <a:p>
            <a:r>
              <a:rPr lang="en-US" altLang="en-US" sz="2000"/>
              <a:t>Splitting Images into Training and Testing Set.Dividing the dataset into training, validation, and testing subsets to train and evaluate the model effectively.</a:t>
            </a:r>
            <a:endParaRPr lang="en-US" altLang="en-US" sz="2000"/>
          </a:p>
          <a:p>
            <a:endParaRPr lang="en-US" altLang="en-US" sz="2000"/>
          </a:p>
          <a:p>
            <a:r>
              <a:rPr lang="en-US" altLang="en-US" sz="2000" b="1"/>
              <a:t>CNN Classification Model: Custom CNN Model</a:t>
            </a:r>
            <a:endParaRPr lang="en-US" altLang="en-US" sz="2000" b="1"/>
          </a:p>
          <a:p>
            <a:r>
              <a:rPr lang="en-US" altLang="en-US" sz="2000"/>
              <a:t>A custom convolutional neural network designed to classify chest X-ray images into normal or pneumonia categories.</a:t>
            </a:r>
            <a:endParaRPr lang="en-US" altLang="en-US" sz="2000"/>
          </a:p>
          <a:p>
            <a:endParaRPr lang="en-US" altLang="en-US" sz="2000"/>
          </a:p>
          <a:p>
            <a:r>
              <a:rPr lang="en-US" altLang="en-US" sz="2000" b="1"/>
              <a:t>Convolutional Layers with Activation Functions</a:t>
            </a:r>
            <a:endParaRPr lang="en-US" altLang="en-US" sz="2000" b="1"/>
          </a:p>
          <a:p>
            <a:r>
              <a:rPr lang="en-US" altLang="en-US" sz="2000"/>
              <a:t>Layers that extract features from the X-ray images using filters, with activation functions like ReLU to introduce non-linearity.</a:t>
            </a:r>
            <a:endParaRPr lang="en-US" altLang="en-US" sz="2000"/>
          </a:p>
          <a:p>
            <a:endParaRPr lang="en-US" altLang="en-US"/>
          </a:p>
          <a:p>
            <a:endParaRPr lang="en-US" altLang="en-US"/>
          </a:p>
          <a:p>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273050" y="362585"/>
            <a:ext cx="11688445" cy="6082665"/>
          </a:xfrm>
          <a:prstGeom prst="rect">
            <a:avLst/>
          </a:prstGeom>
          <a:noFill/>
        </p:spPr>
        <p:txBody>
          <a:bodyPr wrap="square" rtlCol="0">
            <a:noAutofit/>
          </a:bodyPr>
          <a:p>
            <a:r>
              <a:rPr lang="en-US" altLang="en-US" b="1">
                <a:sym typeface="+mn-ea"/>
              </a:rPr>
              <a:t>Fl</a:t>
            </a:r>
            <a:r>
              <a:rPr lang="en-US" altLang="en-US" sz="2000" b="1">
                <a:sym typeface="+mn-ea"/>
              </a:rPr>
              <a:t>attening Layer</a:t>
            </a:r>
            <a:endParaRPr lang="en-US" altLang="en-US" sz="2000" b="1"/>
          </a:p>
          <a:p>
            <a:r>
              <a:rPr lang="en-US" altLang="en-US" sz="2000">
                <a:sym typeface="+mn-ea"/>
              </a:rPr>
              <a:t>Converts the multidimensional feature maps into a single-dimensional vector for input into fully connected layers.</a:t>
            </a:r>
            <a:endParaRPr lang="en-US" altLang="en-US" sz="2000"/>
          </a:p>
          <a:p>
            <a:endParaRPr lang="en-US" altLang="en-US" sz="2000"/>
          </a:p>
          <a:p>
            <a:r>
              <a:rPr lang="en-US" altLang="en-US" sz="2000" b="1">
                <a:sym typeface="+mn-ea"/>
              </a:rPr>
              <a:t>Fully Connected Layers with Activation Functions</a:t>
            </a:r>
            <a:endParaRPr lang="en-US" altLang="en-US" sz="2000" b="1"/>
          </a:p>
          <a:p>
            <a:r>
              <a:rPr lang="en-US" altLang="en-US" sz="2000">
                <a:sym typeface="+mn-ea"/>
              </a:rPr>
              <a:t>Dense layers that perform classification, culminating in a sigmoid activation function for binary classification.</a:t>
            </a:r>
            <a:endParaRPr lang="en-US" altLang="en-US" sz="2000">
              <a:sym typeface="+mn-ea"/>
            </a:endParaRPr>
          </a:p>
          <a:p>
            <a:r>
              <a:rPr lang="en-US" altLang="en-US" sz="2000">
                <a:sym typeface="+mn-ea"/>
              </a:rPr>
              <a:t>Compiling Model Using Adam Optimizer, Categorical Cross-Entropy Loss Function, and Softmax Activation</a:t>
            </a:r>
            <a:endParaRPr lang="en-US" altLang="en-US" sz="2000"/>
          </a:p>
          <a:p>
            <a:r>
              <a:rPr lang="en-US" altLang="en-US" sz="2000">
                <a:sym typeface="+mn-ea"/>
              </a:rPr>
              <a:t>The model is compiled with an Adam optimizer to minimize loss, cross-entropy for binary classification, and softmax for output probabilities.</a:t>
            </a:r>
            <a:endParaRPr lang="en-US" altLang="en-US" sz="2000"/>
          </a:p>
          <a:p>
            <a:endParaRPr lang="en-US" altLang="en-US" sz="2000"/>
          </a:p>
          <a:p>
            <a:r>
              <a:rPr lang="en-US" altLang="en-US" sz="2000" b="1">
                <a:sym typeface="+mn-ea"/>
              </a:rPr>
              <a:t>Store the Model</a:t>
            </a:r>
            <a:endParaRPr lang="en-US" altLang="en-US" sz="2000" b="1"/>
          </a:p>
          <a:p>
            <a:r>
              <a:rPr lang="en-US" altLang="en-US" sz="2000">
                <a:sym typeface="+mn-ea"/>
              </a:rPr>
              <a:t>Saves the trained model for future use without the need for re-training.</a:t>
            </a:r>
            <a:endParaRPr lang="en-US" altLang="en-US" sz="2000"/>
          </a:p>
          <a:p>
            <a:endParaRPr lang="en-US" altLang="en-US" sz="2000"/>
          </a:p>
          <a:p>
            <a:r>
              <a:rPr lang="en-US" altLang="en-US" sz="2000" b="1">
                <a:sym typeface="+mn-ea"/>
              </a:rPr>
              <a:t>User X-Ray Input</a:t>
            </a:r>
            <a:endParaRPr lang="en-US" altLang="en-US" sz="2000" b="1"/>
          </a:p>
          <a:p>
            <a:r>
              <a:rPr lang="en-US" altLang="en-US" sz="2000">
                <a:sym typeface="+mn-ea"/>
              </a:rPr>
              <a:t>Accepts a chest X-ray image uploaded by the user for classification.</a:t>
            </a:r>
            <a:endParaRPr lang="en-US" altLang="en-US" sz="2000"/>
          </a:p>
          <a:p>
            <a:endParaRPr lang="en-US" altLang="en-US" sz="2000"/>
          </a:p>
          <a:p>
            <a:r>
              <a:rPr lang="en-US" altLang="en-US" sz="2000" b="1">
                <a:sym typeface="+mn-ea"/>
              </a:rPr>
              <a:t>Classification Output: Normal or Pneumonia</a:t>
            </a:r>
            <a:endParaRPr lang="en-US" altLang="en-US" sz="2000" b="1"/>
          </a:p>
          <a:p>
            <a:r>
              <a:rPr lang="en-US" altLang="en-US" sz="2000">
                <a:sym typeface="+mn-ea"/>
              </a:rPr>
              <a:t>Outputs a classification result indicating whether the input X-ray image is normal or shows signs of pneumonia.</a:t>
            </a:r>
            <a:endParaRPr lang="en-US" sz="20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p:nvPr/>
        </p:nvSpPr>
        <p:spPr>
          <a:xfrm>
            <a:off x="256540" y="895985"/>
            <a:ext cx="11677015" cy="5570855"/>
          </a:xfrm>
          <a:prstGeom prst="rect">
            <a:avLst/>
          </a:prstGeom>
        </p:spPr>
        <p:txBody>
          <a:bodyPr lIns="91440" tIns="45720" rIns="91440" bIns="45720" anchor="t">
            <a:normAutofit fontScale="25000"/>
          </a:bodyPr>
          <a:lstStyle>
            <a:lvl1pPr marL="342900" indent="-342900" algn="l" defTabSz="457200" rtl="0" eaLnBrk="1" latinLnBrk="0" hangingPunct="1">
              <a:spcBef>
                <a:spcPts val="1000"/>
              </a:spcBef>
              <a:spcAft>
                <a:spcPts val="0"/>
              </a:spcAft>
              <a:buClr>
                <a:schemeClr val="accent1">
                  <a:lumMod val="75000"/>
                </a:schemeClr>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pPr algn="just">
              <a:buClr>
                <a:srgbClr val="000000"/>
              </a:buClr>
              <a:buFont typeface="Wingdings" panose="05000000000000000000" charset="0"/>
              <a:buChar char="Ø"/>
            </a:pPr>
            <a:r>
              <a:rPr lang="en-US" altLang="en-US" sz="8000" b="1">
                <a:solidFill>
                  <a:schemeClr val="tx1"/>
                </a:solidFill>
              </a:rPr>
              <a:t>1. Programming Language:</a:t>
            </a:r>
            <a:endParaRPr lang="en-US" altLang="en-US" sz="8000" b="1">
              <a:solidFill>
                <a:schemeClr val="tx1"/>
              </a:solidFill>
            </a:endParaRPr>
          </a:p>
          <a:p>
            <a:pPr marL="0" indent="0" algn="just">
              <a:buFont typeface="Wingdings" panose="05000000000000000000" charset="0"/>
              <a:buNone/>
            </a:pPr>
            <a:r>
              <a:rPr lang="en-US" altLang="en-US" sz="8000">
                <a:solidFill>
                  <a:schemeClr val="tx1"/>
                </a:solidFill>
              </a:rPr>
              <a:t>      </a:t>
            </a:r>
            <a:r>
              <a:rPr lang="en-US" altLang="en-US" sz="8000" b="1">
                <a:solidFill>
                  <a:schemeClr val="tx1"/>
                </a:solidFill>
              </a:rPr>
              <a:t>Python:</a:t>
            </a:r>
            <a:r>
              <a:rPr lang="en-US" altLang="en-US" sz="8000">
                <a:solidFill>
                  <a:schemeClr val="tx1"/>
                </a:solidFill>
              </a:rPr>
              <a:t> The primary language used for developing the machine learning model and deploying the application.</a:t>
            </a:r>
            <a:endParaRPr lang="en-US" altLang="en-US" sz="8000">
              <a:solidFill>
                <a:schemeClr val="tx1"/>
              </a:solidFill>
            </a:endParaRPr>
          </a:p>
          <a:p>
            <a:pPr algn="just">
              <a:buClr>
                <a:srgbClr val="000000"/>
              </a:buClr>
              <a:buFont typeface="Wingdings" panose="05000000000000000000" charset="0"/>
              <a:buChar char="Ø"/>
            </a:pPr>
            <a:r>
              <a:rPr lang="en-US" altLang="en-US" sz="8000" b="1">
                <a:solidFill>
                  <a:schemeClr val="tx1"/>
                </a:solidFill>
              </a:rPr>
              <a:t>2. Deep Learning Frameworks:</a:t>
            </a:r>
            <a:endParaRPr lang="en-US" altLang="en-US" sz="8000" b="1">
              <a:solidFill>
                <a:schemeClr val="tx1"/>
              </a:solidFill>
            </a:endParaRPr>
          </a:p>
          <a:p>
            <a:pPr marL="0" indent="0" algn="just">
              <a:buFont typeface="Wingdings" panose="05000000000000000000" charset="0"/>
              <a:buNone/>
            </a:pPr>
            <a:r>
              <a:rPr lang="en-US" altLang="en-US" sz="8000">
                <a:solidFill>
                  <a:schemeClr val="tx1"/>
                </a:solidFill>
              </a:rPr>
              <a:t>      </a:t>
            </a:r>
            <a:r>
              <a:rPr lang="en-US" altLang="en-US" sz="8000" b="1">
                <a:solidFill>
                  <a:schemeClr val="tx1"/>
                </a:solidFill>
              </a:rPr>
              <a:t>TensorFlow:</a:t>
            </a:r>
            <a:r>
              <a:rPr lang="en-US" altLang="en-US" sz="8000">
                <a:solidFill>
                  <a:schemeClr val="tx1"/>
                </a:solidFill>
              </a:rPr>
              <a:t> An open-source deep learning framework used for building and training the   custom CNN model.</a:t>
            </a:r>
            <a:endParaRPr lang="en-US" altLang="en-US" sz="8000">
              <a:solidFill>
                <a:schemeClr val="tx1"/>
              </a:solidFill>
            </a:endParaRPr>
          </a:p>
          <a:p>
            <a:pPr marL="0" indent="0" algn="just">
              <a:buFont typeface="Wingdings" panose="05000000000000000000" charset="0"/>
              <a:buNone/>
            </a:pPr>
            <a:r>
              <a:rPr lang="en-US" altLang="en-US" sz="8000">
                <a:solidFill>
                  <a:schemeClr val="tx1"/>
                </a:solidFill>
              </a:rPr>
              <a:t>       </a:t>
            </a:r>
            <a:r>
              <a:rPr lang="en-US" altLang="en-US" sz="8000" b="1">
                <a:solidFill>
                  <a:schemeClr val="tx1"/>
                </a:solidFill>
              </a:rPr>
              <a:t>Keras:</a:t>
            </a:r>
            <a:r>
              <a:rPr lang="en-US" altLang="en-US" sz="8000">
                <a:solidFill>
                  <a:schemeClr val="tx1"/>
                </a:solidFill>
              </a:rPr>
              <a:t> A high-level neural network API built on top of TensorFlow, used for model construction and training.</a:t>
            </a:r>
            <a:endParaRPr lang="en-US" altLang="en-US" sz="8000">
              <a:solidFill>
                <a:schemeClr val="tx1"/>
              </a:solidFill>
            </a:endParaRPr>
          </a:p>
          <a:p>
            <a:pPr algn="just">
              <a:buClr>
                <a:srgbClr val="000000"/>
              </a:buClr>
              <a:buFont typeface="Wingdings" panose="05000000000000000000" charset="0"/>
              <a:buChar char="Ø"/>
            </a:pPr>
            <a:r>
              <a:rPr lang="en-US" altLang="en-US" sz="8000" b="1">
                <a:solidFill>
                  <a:schemeClr val="tx1"/>
                </a:solidFill>
              </a:rPr>
              <a:t>3. Libraries and Tools:</a:t>
            </a:r>
            <a:endParaRPr lang="en-US" altLang="en-US" sz="8000" b="1">
              <a:solidFill>
                <a:schemeClr val="tx1"/>
              </a:solidFill>
            </a:endParaRPr>
          </a:p>
          <a:p>
            <a:pPr marL="0" indent="0" algn="just">
              <a:buFont typeface="Wingdings" panose="05000000000000000000" charset="0"/>
              <a:buNone/>
            </a:pPr>
            <a:r>
              <a:rPr lang="en-US" altLang="en-US" sz="8000">
                <a:solidFill>
                  <a:schemeClr val="tx1"/>
                </a:solidFill>
              </a:rPr>
              <a:t>      </a:t>
            </a:r>
            <a:r>
              <a:rPr lang="en-US" altLang="en-US" sz="8000" b="1">
                <a:solidFill>
                  <a:schemeClr val="tx1"/>
                </a:solidFill>
              </a:rPr>
              <a:t>OpenCV: </a:t>
            </a:r>
            <a:r>
              <a:rPr lang="en-US" altLang="en-US" sz="8000">
                <a:solidFill>
                  <a:schemeClr val="tx1"/>
                </a:solidFill>
              </a:rPr>
              <a:t>Used for image processing tasks such as resizing, augmentations (e.g., rotation, zoom), and other preprocessing operations.</a:t>
            </a:r>
            <a:endParaRPr lang="en-US" altLang="en-US" sz="8000">
              <a:solidFill>
                <a:schemeClr val="tx1"/>
              </a:solidFill>
            </a:endParaRPr>
          </a:p>
          <a:p>
            <a:pPr marL="0" indent="0" algn="just">
              <a:buFont typeface="Wingdings" panose="05000000000000000000" charset="0"/>
              <a:buNone/>
            </a:pPr>
            <a:r>
              <a:rPr lang="en-US" altLang="en-US" sz="8000">
                <a:solidFill>
                  <a:schemeClr val="tx1"/>
                </a:solidFill>
              </a:rPr>
              <a:t>      </a:t>
            </a:r>
            <a:r>
              <a:rPr lang="en-US" altLang="en-US" sz="8000" b="1">
                <a:solidFill>
                  <a:schemeClr val="tx1"/>
                </a:solidFill>
              </a:rPr>
              <a:t>Matplotlib: </a:t>
            </a:r>
            <a:r>
              <a:rPr lang="en-US" altLang="en-US" sz="8000">
                <a:solidFill>
                  <a:schemeClr val="tx1"/>
                </a:solidFill>
              </a:rPr>
              <a:t>A plotting library for visualizing training and validation accuracy, loss curves, and other model metrics.</a:t>
            </a:r>
            <a:endParaRPr lang="en-US" altLang="en-US" sz="8000">
              <a:solidFill>
                <a:schemeClr val="tx1"/>
              </a:solidFill>
            </a:endParaRPr>
          </a:p>
          <a:p>
            <a:pPr marL="0" indent="0" algn="just">
              <a:buFont typeface="Wingdings" panose="05000000000000000000" charset="0"/>
              <a:buNone/>
            </a:pPr>
            <a:r>
              <a:rPr lang="en-US" altLang="en-US" sz="8000">
                <a:solidFill>
                  <a:schemeClr val="tx1"/>
                </a:solidFill>
              </a:rPr>
              <a:t>       </a:t>
            </a:r>
            <a:r>
              <a:rPr lang="en-US" altLang="en-US" sz="8000" b="1">
                <a:solidFill>
                  <a:schemeClr val="tx1"/>
                </a:solidFill>
              </a:rPr>
              <a:t>Pandas &amp; NumPy:</a:t>
            </a:r>
            <a:r>
              <a:rPr lang="en-US" altLang="en-US" sz="8000">
                <a:solidFill>
                  <a:schemeClr val="tx1"/>
                </a:solidFill>
              </a:rPr>
              <a:t> Used for data manipulation and numerical computations.</a:t>
            </a:r>
            <a:endParaRPr lang="en-US" altLang="en-US" sz="8000">
              <a:solidFill>
                <a:schemeClr val="tx1"/>
              </a:solidFill>
            </a:endParaRPr>
          </a:p>
          <a:p>
            <a:pPr marL="0" indent="0" algn="just">
              <a:buFont typeface="Wingdings" panose="05000000000000000000" charset="0"/>
              <a:buNone/>
            </a:pPr>
            <a:r>
              <a:rPr lang="en-US" altLang="en-US" sz="8000">
                <a:solidFill>
                  <a:schemeClr val="tx1"/>
                </a:solidFill>
              </a:rPr>
              <a:t>       </a:t>
            </a:r>
            <a:r>
              <a:rPr lang="en-US" altLang="en-US" sz="8000" b="1">
                <a:solidFill>
                  <a:schemeClr val="tx1"/>
                </a:solidFill>
              </a:rPr>
              <a:t>scikit-learn:</a:t>
            </a:r>
            <a:r>
              <a:rPr lang="en-US" altLang="en-US" sz="8000">
                <a:solidFill>
                  <a:schemeClr val="tx1"/>
                </a:solidFill>
              </a:rPr>
              <a:t> For evaluating model performance with metrics like accuracy, precision, and recall.</a:t>
            </a:r>
            <a:endParaRPr lang="en-US" altLang="en-US" sz="8000">
              <a:solidFill>
                <a:schemeClr val="tx1"/>
              </a:solidFill>
            </a:endParaRPr>
          </a:p>
          <a:p>
            <a:pPr algn="just">
              <a:buFont typeface="Wingdings" panose="05000000000000000000" charset="0"/>
              <a:buChar char="Ø"/>
            </a:pPr>
            <a:endParaRPr lang="en-US" altLang="en-US" sz="8000">
              <a:solidFill>
                <a:schemeClr val="tx1"/>
              </a:solidFill>
            </a:endParaRPr>
          </a:p>
          <a:p>
            <a:pPr algn="just"/>
            <a:endParaRPr lang="en-US" altLang="en-US" sz="8000">
              <a:solidFill>
                <a:schemeClr val="tx1"/>
              </a:solidFill>
            </a:endParaRPr>
          </a:p>
          <a:p>
            <a:pPr marL="0" indent="0" algn="just">
              <a:buNone/>
            </a:pPr>
            <a:endParaRPr lang="en-US" altLang="en-US" sz="8000">
              <a:solidFill>
                <a:schemeClr val="tx1"/>
              </a:solidFill>
            </a:endParaRPr>
          </a:p>
        </p:txBody>
      </p:sp>
      <p:sp>
        <p:nvSpPr>
          <p:cNvPr id="3" name="Title 3"/>
          <p:cNvSpPr txBox="1"/>
          <p:nvPr/>
        </p:nvSpPr>
        <p:spPr>
          <a:xfrm>
            <a:off x="256592" y="162269"/>
            <a:ext cx="9608768" cy="645160"/>
          </a:xfrm>
          <a:prstGeom prst="rect">
            <a:avLst/>
          </a:prstGeom>
          <a:noFill/>
        </p:spPr>
        <p:txBody>
          <a:bodyPr wrap="square" rtlCol="0">
            <a:spAutoFit/>
          </a:bodyPr>
          <a:lst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IN">
                <a:solidFill>
                  <a:srgbClr val="7030A0"/>
                </a:solidFill>
                <a:latin typeface="+mn-lt"/>
              </a:rPr>
              <a:t>Tools and </a:t>
            </a:r>
            <a:r>
              <a:rPr lang="en-US" altLang="en-IN">
                <a:solidFill>
                  <a:srgbClr val="7030A0"/>
                </a:solidFill>
                <a:latin typeface="+mn-lt"/>
              </a:rPr>
              <a:t>Technologies</a:t>
            </a:r>
            <a:endParaRPr lang="en-US" altLang="en-IN">
              <a:solidFill>
                <a:srgbClr val="7030A0"/>
              </a:solidFill>
              <a:latin typeface="+mn-lt"/>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Box 2"/>
          <p:cNvSpPr txBox="1"/>
          <p:nvPr/>
        </p:nvSpPr>
        <p:spPr>
          <a:xfrm>
            <a:off x="172720" y="334010"/>
            <a:ext cx="11688445" cy="6097270"/>
          </a:xfrm>
          <a:prstGeom prst="rect">
            <a:avLst/>
          </a:prstGeom>
          <a:noFill/>
        </p:spPr>
        <p:txBody>
          <a:bodyPr wrap="square" rtlCol="0">
            <a:noAutofit/>
          </a:bodyPr>
          <a:p>
            <a:pPr marL="342900" indent="-342900" algn="just">
              <a:buFont typeface="Wingdings" panose="05000000000000000000" charset="0"/>
              <a:buChar char="Ø"/>
            </a:pPr>
            <a:r>
              <a:rPr lang="en-US" altLang="en-US" sz="2000" b="1">
                <a:sym typeface="+mn-ea"/>
              </a:rPr>
              <a:t>4. Model Deployment:</a:t>
            </a:r>
            <a:endParaRPr lang="en-US" altLang="en-US" sz="2000" b="1">
              <a:solidFill>
                <a:schemeClr val="tx1"/>
              </a:solidFill>
            </a:endParaRPr>
          </a:p>
          <a:p>
            <a:pPr lvl="1" indent="0" algn="just">
              <a:buFont typeface="Wingdings" panose="05000000000000000000" charset="0"/>
              <a:buNone/>
            </a:pPr>
            <a:r>
              <a:rPr lang="en-US" altLang="en-US" sz="2000">
                <a:sym typeface="+mn-ea"/>
              </a:rPr>
              <a:t>    </a:t>
            </a:r>
            <a:r>
              <a:rPr lang="en-US" altLang="en-US" sz="2000" b="1">
                <a:sym typeface="+mn-ea"/>
              </a:rPr>
              <a:t>Streamlit:</a:t>
            </a:r>
            <a:r>
              <a:rPr lang="en-US" altLang="en-US" sz="2000">
                <a:sym typeface="+mn-ea"/>
              </a:rPr>
              <a:t> A framework used to create the interactive, user-friendly web application for model deployment. It allows users to upload chest X-ray images and get predictions of pneumonia or normal conditions.</a:t>
            </a:r>
            <a:endParaRPr lang="en-US" altLang="en-US" sz="2000">
              <a:solidFill>
                <a:schemeClr val="tx1"/>
              </a:solidFill>
            </a:endParaRPr>
          </a:p>
          <a:p>
            <a:pPr marL="342900" indent="-342900" algn="just">
              <a:buFont typeface="Wingdings" panose="05000000000000000000" charset="0"/>
              <a:buChar char="Ø"/>
            </a:pPr>
            <a:r>
              <a:rPr lang="en-US" altLang="en-US" sz="2000" b="1">
                <a:sym typeface="+mn-ea"/>
              </a:rPr>
              <a:t>5. Image Augmentation:</a:t>
            </a:r>
            <a:endParaRPr lang="en-US" altLang="en-US" sz="2000" b="1">
              <a:solidFill>
                <a:schemeClr val="tx1"/>
              </a:solidFill>
            </a:endParaRPr>
          </a:p>
          <a:p>
            <a:pPr lvl="1" indent="0" algn="just">
              <a:buFont typeface="Wingdings" panose="05000000000000000000" charset="0"/>
              <a:buNone/>
            </a:pPr>
            <a:r>
              <a:rPr lang="en-US" altLang="en-US" sz="2000">
                <a:sym typeface="+mn-ea"/>
              </a:rPr>
              <a:t>    </a:t>
            </a:r>
            <a:r>
              <a:rPr lang="en-US" altLang="en-US" sz="2000" b="1">
                <a:sym typeface="+mn-ea"/>
              </a:rPr>
              <a:t>ImageDataGenerator (from Keras):</a:t>
            </a:r>
            <a:r>
              <a:rPr lang="en-US" altLang="en-US" sz="2000">
                <a:sym typeface="+mn-ea"/>
              </a:rPr>
              <a:t> Used for data augmentation to artificially expand the dataset by applying random transformations such as rotation, shift, and zoom.</a:t>
            </a:r>
            <a:endParaRPr lang="en-US" altLang="en-US" sz="2000">
              <a:sym typeface="+mn-ea"/>
            </a:endParaRPr>
          </a:p>
          <a:p>
            <a:pPr marL="342900" indent="-342900" algn="just">
              <a:buFont typeface="Wingdings" panose="05000000000000000000" charset="0"/>
              <a:buChar char="Ø"/>
            </a:pPr>
            <a:r>
              <a:rPr lang="en-US" altLang="en-US" sz="2000" b="1">
                <a:sym typeface="+mn-ea"/>
              </a:rPr>
              <a:t>6. Model Checkpointing and Optimization:</a:t>
            </a:r>
            <a:endParaRPr lang="en-US" altLang="en-US" sz="2000" b="1">
              <a:solidFill>
                <a:schemeClr val="tx1"/>
              </a:solidFill>
            </a:endParaRPr>
          </a:p>
          <a:p>
            <a:pPr lvl="1" indent="0" algn="just">
              <a:buFont typeface="Wingdings" panose="05000000000000000000" charset="0"/>
              <a:buNone/>
            </a:pPr>
            <a:r>
              <a:rPr lang="en-US" altLang="en-US" sz="2000">
                <a:sym typeface="+mn-ea"/>
              </a:rPr>
              <a:t>    </a:t>
            </a:r>
            <a:r>
              <a:rPr lang="en-US" altLang="en-US" sz="2000" b="1">
                <a:sym typeface="+mn-ea"/>
              </a:rPr>
              <a:t>Adam Optimizer:</a:t>
            </a:r>
            <a:r>
              <a:rPr lang="en-US" altLang="en-US" sz="2000">
                <a:sym typeface="+mn-ea"/>
              </a:rPr>
              <a:t> Used for training the model, optimizing weights during the backpropagation phase.</a:t>
            </a:r>
            <a:endParaRPr lang="en-US" altLang="en-US" sz="2000">
              <a:solidFill>
                <a:schemeClr val="tx1"/>
              </a:solidFill>
            </a:endParaRPr>
          </a:p>
          <a:p>
            <a:pPr lvl="1" indent="0" algn="just">
              <a:buFont typeface="Wingdings" panose="05000000000000000000" charset="0"/>
              <a:buNone/>
            </a:pPr>
            <a:r>
              <a:rPr lang="en-US" altLang="en-US" sz="2000" b="1">
                <a:sym typeface="+mn-ea"/>
              </a:rPr>
              <a:t>    EarlyStopping</a:t>
            </a:r>
            <a:r>
              <a:rPr lang="en-US" altLang="en-US" sz="2000">
                <a:sym typeface="+mn-ea"/>
              </a:rPr>
              <a:t>: A callback used to halt training when the model’s validation loss does not improve after a specified number of epochs.</a:t>
            </a:r>
            <a:endParaRPr lang="en-US" altLang="en-US" sz="2000">
              <a:solidFill>
                <a:schemeClr val="tx1"/>
              </a:solidFill>
            </a:endParaRPr>
          </a:p>
          <a:p>
            <a:pPr lvl="1" indent="0" algn="just">
              <a:buFont typeface="Wingdings" panose="05000000000000000000" charset="0"/>
              <a:buNone/>
            </a:pPr>
            <a:r>
              <a:rPr lang="en-US" altLang="en-US" sz="2000">
                <a:sym typeface="+mn-ea"/>
              </a:rPr>
              <a:t>    </a:t>
            </a:r>
            <a:r>
              <a:rPr lang="en-US" altLang="en-US" sz="2000" b="1">
                <a:sym typeface="+mn-ea"/>
              </a:rPr>
              <a:t>ModelCheckpoint: </a:t>
            </a:r>
            <a:r>
              <a:rPr lang="en-US" altLang="en-US" sz="2000">
                <a:sym typeface="+mn-ea"/>
              </a:rPr>
              <a:t>Saves the best-performing model during training based on validation loss.</a:t>
            </a:r>
            <a:endParaRPr lang="en-US" altLang="en-US" sz="2000">
              <a:solidFill>
                <a:schemeClr val="tx1"/>
              </a:solidFill>
            </a:endParaRPr>
          </a:p>
          <a:p>
            <a:pPr marL="342900" indent="-342900" algn="just">
              <a:buFont typeface="Wingdings" panose="05000000000000000000" charset="0"/>
              <a:buChar char="Ø"/>
            </a:pPr>
            <a:r>
              <a:rPr lang="en-US" altLang="en-US" sz="2000" b="1">
                <a:sym typeface="+mn-ea"/>
              </a:rPr>
              <a:t>7. Cloud/Storage Technologies:</a:t>
            </a:r>
            <a:endParaRPr lang="en-US" altLang="en-US" sz="2000" b="1">
              <a:solidFill>
                <a:schemeClr val="tx1"/>
              </a:solidFill>
            </a:endParaRPr>
          </a:p>
          <a:p>
            <a:pPr lvl="1" indent="0" algn="just">
              <a:buFont typeface="Wingdings" panose="05000000000000000000" charset="0"/>
              <a:buNone/>
            </a:pPr>
            <a:r>
              <a:rPr lang="en-US" altLang="en-US" sz="2000">
                <a:sym typeface="+mn-ea"/>
              </a:rPr>
              <a:t>    </a:t>
            </a:r>
            <a:r>
              <a:rPr lang="en-US" altLang="en-US" sz="2000" b="1">
                <a:sym typeface="+mn-ea"/>
              </a:rPr>
              <a:t>Google Drive / AWS S3 / Local Storage:</a:t>
            </a:r>
            <a:r>
              <a:rPr lang="en-US" altLang="en-US" sz="2000">
                <a:sym typeface="+mn-ea"/>
              </a:rPr>
              <a:t> Used for storing and accessing datasets and trained models, ensuring easy retrieval and sharing.</a:t>
            </a:r>
            <a:endParaRPr lang="en-US" altLang="en-US" sz="2000">
              <a:solidFill>
                <a:schemeClr val="tx1"/>
              </a:solidFill>
            </a:endParaRPr>
          </a:p>
          <a:p>
            <a:pPr marL="342900" indent="-342900" algn="just">
              <a:buFont typeface="Wingdings" panose="05000000000000000000" charset="0"/>
              <a:buChar char="Ø"/>
            </a:pPr>
            <a:r>
              <a:rPr lang="en-US" altLang="en-US" sz="2000" b="1">
                <a:sym typeface="+mn-ea"/>
              </a:rPr>
              <a:t>8. Data Management:</a:t>
            </a:r>
            <a:endParaRPr lang="en-US" altLang="en-US" sz="2000" b="1">
              <a:solidFill>
                <a:schemeClr val="tx1"/>
              </a:solidFill>
            </a:endParaRPr>
          </a:p>
          <a:p>
            <a:pPr lvl="1" indent="0" algn="just">
              <a:buFont typeface="Wingdings" panose="05000000000000000000" charset="0"/>
              <a:buNone/>
            </a:pPr>
            <a:r>
              <a:rPr lang="en-US" altLang="en-US" sz="2000">
                <a:sym typeface="+mn-ea"/>
              </a:rPr>
              <a:t>    </a:t>
            </a:r>
            <a:r>
              <a:rPr lang="en-US" altLang="en-US" sz="2000" b="1">
                <a:sym typeface="+mn-ea"/>
              </a:rPr>
              <a:t>Image Dataset:</a:t>
            </a:r>
            <a:r>
              <a:rPr lang="en-US" altLang="en-US" sz="2000">
                <a:sym typeface="+mn-ea"/>
              </a:rPr>
              <a:t> Labeled chest X-ray images, such as the "Chest X-Ray Images (Pneumonia)"   dataset, for training and testing the model.</a:t>
            </a:r>
            <a:endParaRPr lang="en-US" altLang="en-US" sz="2000">
              <a:solidFill>
                <a:schemeClr val="tx1"/>
              </a:solidFill>
            </a:endParaRPr>
          </a:p>
          <a:p>
            <a:pPr algn="just"/>
            <a:endParaRPr lang="en-US" sz="20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449705" y="462280"/>
            <a:ext cx="8027035" cy="526415"/>
          </a:xfrm>
          <a:prstGeom prst="rect">
            <a:avLst/>
          </a:prstGeom>
          <a:noFill/>
        </p:spPr>
        <p:txBody>
          <a:bodyPr wrap="square" rtlCol="0">
            <a:noAutofit/>
          </a:bodyPr>
          <a:p>
            <a:r>
              <a:rPr lang="en-US" sz="3200">
                <a:solidFill>
                  <a:srgbClr val="7030A0"/>
                </a:solidFill>
              </a:rPr>
              <a:t>DEMONSTRATION OF THE PROJECT</a:t>
            </a:r>
            <a:endParaRPr lang="en-US" sz="3200">
              <a:solidFill>
                <a:srgbClr val="7030A0"/>
              </a:solidFill>
            </a:endParaRPr>
          </a:p>
        </p:txBody>
      </p:sp>
      <p:sp>
        <p:nvSpPr>
          <p:cNvPr id="3" name="Text Box 2"/>
          <p:cNvSpPr txBox="1"/>
          <p:nvPr/>
        </p:nvSpPr>
        <p:spPr>
          <a:xfrm>
            <a:off x="487680" y="1324610"/>
            <a:ext cx="10913745" cy="2030095"/>
          </a:xfrm>
          <a:prstGeom prst="rect">
            <a:avLst/>
          </a:prstGeom>
          <a:noFill/>
        </p:spPr>
        <p:txBody>
          <a:bodyPr wrap="square" rtlCol="0">
            <a:spAutoFit/>
          </a:bodyPr>
          <a:p>
            <a:r>
              <a:rPr lang="en-US" altLang="en-US"/>
              <a:t>The project involves two models: one for image processing using CNN to analyze chest X-rays for pneumonia detection, and another for symptom analysis using NLP to assess patient-reported symptoms. Combining these models offers a comprehensive diagnostic approach, enhancing accuracy and reliability in pneumonia detection.</a:t>
            </a:r>
            <a:endParaRPr lang="en-US" altLang="en-US"/>
          </a:p>
          <a:p>
            <a:r>
              <a:rPr lang="en-US" altLang="en-US" b="1"/>
              <a:t>IMPLEMENTATION OF THE IMAGE PROCCESING MODEL:</a:t>
            </a:r>
            <a:endParaRPr lang="en-US" altLang="en-US" b="1"/>
          </a:p>
          <a:p>
            <a:r>
              <a:rPr lang="en-US" altLang="en-US"/>
              <a:t>The home page welcomes users to "BreatheEZ" and prompts them to upload a chest X-ray image in PNG, or JPEG format (max 200MB). Users can drag and drop or browse files to upload the image.</a:t>
            </a:r>
            <a:endParaRPr lang="en-US" altLang="en-US"/>
          </a:p>
        </p:txBody>
      </p:sp>
      <p:pic>
        <p:nvPicPr>
          <p:cNvPr id="4" name="Picture 3" descr="IMAGE-1"/>
          <p:cNvPicPr>
            <a:picLocks noChangeAspect="1"/>
          </p:cNvPicPr>
          <p:nvPr/>
        </p:nvPicPr>
        <p:blipFill>
          <a:blip r:embed="rId1"/>
          <a:stretch>
            <a:fillRect/>
          </a:stretch>
        </p:blipFill>
        <p:spPr>
          <a:xfrm>
            <a:off x="875030" y="3533140"/>
            <a:ext cx="9753600" cy="264350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645795" y="692150"/>
            <a:ext cx="9779635" cy="398780"/>
          </a:xfrm>
          <a:prstGeom prst="rect">
            <a:avLst/>
          </a:prstGeom>
          <a:noFill/>
        </p:spPr>
        <p:txBody>
          <a:bodyPr wrap="square" rtlCol="0">
            <a:spAutoFit/>
          </a:bodyPr>
          <a:p>
            <a:r>
              <a:rPr lang="en-US" altLang="en-US" sz="2000"/>
              <a:t>The result page displays the pneumonia detection outcome (normal or pneumonia)</a:t>
            </a:r>
            <a:r>
              <a:rPr lang="en-US" altLang="en-US"/>
              <a:t>.</a:t>
            </a:r>
            <a:endParaRPr lang="en-US" altLang="en-US"/>
          </a:p>
        </p:txBody>
      </p:sp>
      <p:pic>
        <p:nvPicPr>
          <p:cNvPr id="3" name="Picture 2" descr="image-3"/>
          <p:cNvPicPr>
            <a:picLocks noChangeAspect="1"/>
          </p:cNvPicPr>
          <p:nvPr/>
        </p:nvPicPr>
        <p:blipFill>
          <a:blip r:embed="rId1"/>
          <a:stretch>
            <a:fillRect/>
          </a:stretch>
        </p:blipFill>
        <p:spPr>
          <a:xfrm>
            <a:off x="1219200" y="1325880"/>
            <a:ext cx="9753600" cy="455104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545465" y="476885"/>
            <a:ext cx="10985500" cy="1630045"/>
          </a:xfrm>
          <a:prstGeom prst="rect">
            <a:avLst/>
          </a:prstGeom>
          <a:noFill/>
        </p:spPr>
        <p:txBody>
          <a:bodyPr wrap="square" rtlCol="0">
            <a:spAutoFit/>
          </a:bodyPr>
          <a:p>
            <a:r>
              <a:rPr lang="en-US" altLang="en-US" sz="2000"/>
              <a:t>I</a:t>
            </a:r>
            <a:r>
              <a:rPr lang="en-US" altLang="en-US" sz="2000" b="1"/>
              <a:t>MPLEMENTATION OF THE SYMPTOMS ANALYSIS MODEL:</a:t>
            </a:r>
            <a:endParaRPr lang="en-US" altLang="en-US" sz="2000"/>
          </a:p>
          <a:p>
            <a:r>
              <a:rPr lang="en-US" altLang="en-US" sz="2000"/>
              <a:t>The symptom analysis model uses natural language processing (NLP) techniques to evaluate patient-reported symptoms, such as cough, fever, and shortness of breath. It processes these inputs to assess the likelihood of pneumonia, enhancing the diagnostic accuracy by combining symptomatic data with X-ray analysis.</a:t>
            </a:r>
            <a:endParaRPr lang="en-US" altLang="en-US" sz="2000"/>
          </a:p>
        </p:txBody>
      </p:sp>
      <p:pic>
        <p:nvPicPr>
          <p:cNvPr id="3" name="Picture 2" descr="image 4"/>
          <p:cNvPicPr>
            <a:picLocks noChangeAspect="1"/>
          </p:cNvPicPr>
          <p:nvPr/>
        </p:nvPicPr>
        <p:blipFill>
          <a:blip r:embed="rId1"/>
          <a:srcRect t="8101" b="5460"/>
          <a:stretch>
            <a:fillRect/>
          </a:stretch>
        </p:blipFill>
        <p:spPr>
          <a:xfrm>
            <a:off x="609600" y="2106930"/>
            <a:ext cx="10972800" cy="453009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21211" y="467360"/>
            <a:ext cx="9366069" cy="1508105"/>
          </a:xfrm>
          <a:prstGeom prst="rect">
            <a:avLst/>
          </a:prstGeom>
          <a:noFill/>
        </p:spPr>
        <p:txBody>
          <a:bodyPr wrap="square">
            <a:spAutoFit/>
          </a:bodyPr>
          <a:lstStyle/>
          <a:p>
            <a:pPr lvl="0" algn="just"/>
            <a:endParaRPr lang="en-IN" sz="2000"/>
          </a:p>
          <a:p>
            <a:pPr lvl="0" algn="just"/>
            <a:endParaRPr lang="en-IN" sz="2400"/>
          </a:p>
          <a:p>
            <a:pPr lvl="0" algn="just"/>
            <a:endParaRPr lang="en-IN" sz="2400"/>
          </a:p>
          <a:p>
            <a:pPr lvl="0" algn="just"/>
            <a:endParaRPr lang="en-IN" sz="2400" b="1"/>
          </a:p>
        </p:txBody>
      </p:sp>
      <p:sp>
        <p:nvSpPr>
          <p:cNvPr id="2" name="TextBox 1"/>
          <p:cNvSpPr txBox="1"/>
          <p:nvPr/>
        </p:nvSpPr>
        <p:spPr>
          <a:xfrm>
            <a:off x="354563" y="307910"/>
            <a:ext cx="10935478" cy="369332"/>
          </a:xfrm>
          <a:prstGeom prst="rect">
            <a:avLst/>
          </a:prstGeom>
          <a:noFill/>
        </p:spPr>
        <p:txBody>
          <a:bodyPr wrap="square" rtlCol="0">
            <a:spAutoFit/>
          </a:bodyPr>
          <a:lstStyle/>
          <a:p>
            <a:endParaRPr lang="en-IN"/>
          </a:p>
        </p:txBody>
      </p:sp>
      <p:sp>
        <p:nvSpPr>
          <p:cNvPr id="4" name="TextBox 3"/>
          <p:cNvSpPr txBox="1"/>
          <p:nvPr/>
        </p:nvSpPr>
        <p:spPr>
          <a:xfrm>
            <a:off x="621211" y="202969"/>
            <a:ext cx="9366069" cy="584775"/>
          </a:xfrm>
          <a:prstGeom prst="rect">
            <a:avLst/>
          </a:prstGeom>
          <a:noFill/>
        </p:spPr>
        <p:txBody>
          <a:bodyPr wrap="square" rtlCol="0">
            <a:spAutoFit/>
          </a:bodyPr>
          <a:lstStyle/>
          <a:p>
            <a:pPr algn="ctr"/>
            <a:r>
              <a:rPr lang="en-US" sz="3200">
                <a:solidFill>
                  <a:srgbClr val="7030A0"/>
                </a:solidFill>
              </a:rPr>
              <a:t>Implementation and Methodology</a:t>
            </a:r>
            <a:endParaRPr lang="en-IN" sz="3200">
              <a:solidFill>
                <a:srgbClr val="7030A0"/>
              </a:solidFill>
            </a:endParaRPr>
          </a:p>
        </p:txBody>
      </p:sp>
      <p:sp>
        <p:nvSpPr>
          <p:cNvPr id="5" name="TextBox 4"/>
          <p:cNvSpPr txBox="1"/>
          <p:nvPr/>
        </p:nvSpPr>
        <p:spPr>
          <a:xfrm>
            <a:off x="458470" y="979805"/>
            <a:ext cx="11275060" cy="5600700"/>
          </a:xfrm>
          <a:prstGeom prst="rect">
            <a:avLst/>
          </a:prstGeom>
          <a:noFill/>
        </p:spPr>
        <p:txBody>
          <a:bodyPr wrap="square" lIns="91440" tIns="45720" rIns="91440" bIns="45720" rtlCol="0" anchor="t">
            <a:spAutoFit/>
          </a:bodyPr>
          <a:lstStyle/>
          <a:p>
            <a:pPr indent="0" algn="just">
              <a:buFont typeface="Arial" panose="020B0604020202020204"/>
              <a:buNone/>
            </a:pPr>
            <a:endParaRPr lang="en-US" altLang="en-US"/>
          </a:p>
          <a:p>
            <a:pPr indent="0" algn="just">
              <a:buFont typeface="Arial" panose="020B0604020202020204"/>
              <a:buNone/>
            </a:pPr>
            <a:r>
              <a:rPr lang="en-US" altLang="en-US" sz="2000" b="1"/>
              <a:t>Data Collection and Preprocessing:</a:t>
            </a:r>
            <a:endParaRPr lang="en-US" altLang="en-US" sz="2000" b="1"/>
          </a:p>
          <a:p>
            <a:pPr indent="0" algn="just">
              <a:buFont typeface="Arial" panose="020B0604020202020204"/>
              <a:buNone/>
            </a:pPr>
            <a:endParaRPr lang="en-US" altLang="en-US" sz="2000" b="1"/>
          </a:p>
          <a:p>
            <a:pPr indent="0" algn="just">
              <a:buFont typeface="Arial" panose="020B0604020202020204"/>
              <a:buNone/>
            </a:pPr>
            <a:r>
              <a:rPr lang="en-US" altLang="en-US" sz="2000" b="1"/>
              <a:t>X-ray Data:</a:t>
            </a:r>
            <a:r>
              <a:rPr lang="en-US" altLang="en-US" sz="2000"/>
              <a:t> Utilize a publicly available chest X-ray dataset for pneumonia detection. The dataset is preprocessed by resizing images to 224x224 pixels, normalizing pixel values to the range [0, 1], and organizing data into training, validation, and test sets.</a:t>
            </a:r>
            <a:endParaRPr lang="en-US" altLang="en-US" sz="2000"/>
          </a:p>
          <a:p>
            <a:pPr indent="0" algn="just">
              <a:buFont typeface="Arial" panose="020B0604020202020204"/>
              <a:buNone/>
            </a:pPr>
            <a:r>
              <a:rPr lang="en-US" altLang="en-US" sz="2000" b="1"/>
              <a:t>Symptom Data (Optional for Future Scope):</a:t>
            </a:r>
            <a:r>
              <a:rPr lang="en-US" altLang="en-US" sz="2000"/>
              <a:t> For future multimodal integration, collect and preprocess symptom datasets by cleaning, encoding, and normalizing textual or numerical symptom information for compatibility with machine learning models.</a:t>
            </a:r>
            <a:endParaRPr lang="en-US" altLang="en-US" sz="2000"/>
          </a:p>
          <a:p>
            <a:pPr indent="0" algn="just">
              <a:buFont typeface="Arial" panose="020B0604020202020204"/>
              <a:buNone/>
            </a:pPr>
            <a:endParaRPr lang="en-US" altLang="en-US" sz="2000"/>
          </a:p>
          <a:p>
            <a:pPr indent="0" algn="just">
              <a:buFont typeface="Arial" panose="020B0604020202020204"/>
              <a:buNone/>
            </a:pPr>
            <a:r>
              <a:rPr lang="en-US" altLang="en-US" sz="2000" b="1"/>
              <a:t>Model Selection and Training:</a:t>
            </a:r>
            <a:endParaRPr lang="en-US" altLang="en-US" sz="2000" b="1"/>
          </a:p>
          <a:p>
            <a:pPr indent="0" algn="just">
              <a:buFont typeface="Arial" panose="020B0604020202020204"/>
              <a:buNone/>
            </a:pPr>
            <a:r>
              <a:rPr lang="en-US" altLang="en-US" sz="2000" b="1"/>
              <a:t>Custom CNN Model:</a:t>
            </a:r>
            <a:r>
              <a:rPr lang="en-US" altLang="en-US" sz="2000"/>
              <a:t> Build a custom convolutional neural network (CNN) for image-based pneumonia detection. The model architecture includes convolutional layers, max-pooling, batch normalization, and fully connected layers, optimized using the Adam optimizer with a binary cross-entropy loss function.</a:t>
            </a:r>
            <a:endParaRPr lang="en-US" altLang="en-US" sz="2000"/>
          </a:p>
          <a:p>
            <a:pPr indent="0" algn="just">
              <a:buFont typeface="Arial" panose="020B0604020202020204"/>
              <a:buNone/>
            </a:pPr>
            <a:r>
              <a:rPr lang="en-US" altLang="en-US" sz="2000" b="1"/>
              <a:t>Symptom Analysis Model : </a:t>
            </a:r>
            <a:r>
              <a:rPr lang="en-US" altLang="en-US" sz="2000"/>
              <a:t>A machine learning or natural language processing (NLP) model may be developed to analyze patient-reported symptoms, enabling multimodal integration for comprehensive diagnostics.</a:t>
            </a:r>
            <a:endParaRPr lang="en-US" altLang="en-US" sz="20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65175" y="65405"/>
            <a:ext cx="10644505" cy="645160"/>
          </a:xfrm>
          <a:prstGeom prst="rect">
            <a:avLst/>
          </a:prstGeom>
          <a:noFill/>
        </p:spPr>
        <p:txBody>
          <a:bodyPr wrap="square" rtlCol="0">
            <a:spAutoFit/>
          </a:bodyPr>
          <a:lstStyle/>
          <a:p>
            <a:pPr algn="ctr"/>
            <a:r>
              <a:rPr lang="en-IN" sz="3600">
                <a:solidFill>
                  <a:srgbClr val="7030A0"/>
                </a:solidFill>
              </a:rPr>
              <a:t>Contents</a:t>
            </a:r>
            <a:endParaRPr lang="en-IN" sz="3600">
              <a:solidFill>
                <a:srgbClr val="7030A0"/>
              </a:solidFill>
            </a:endParaRPr>
          </a:p>
        </p:txBody>
      </p:sp>
      <p:sp>
        <p:nvSpPr>
          <p:cNvPr id="2" name="TextBox 1"/>
          <p:cNvSpPr txBox="1"/>
          <p:nvPr/>
        </p:nvSpPr>
        <p:spPr>
          <a:xfrm>
            <a:off x="765175" y="923925"/>
            <a:ext cx="10643870" cy="6000750"/>
          </a:xfrm>
          <a:prstGeom prst="rect">
            <a:avLst/>
          </a:prstGeom>
          <a:noFill/>
        </p:spPr>
        <p:txBody>
          <a:bodyPr wrap="square" rtlCol="0">
            <a:spAutoFit/>
          </a:bodyPr>
          <a:lstStyle/>
          <a:p>
            <a:pPr marL="285750" indent="-285750">
              <a:buFont typeface="Wingdings" panose="05000000000000000000" pitchFamily="2" charset="2"/>
              <a:buChar char="Ø"/>
            </a:pPr>
            <a:endParaRPr lang="en-US" sz="3200"/>
          </a:p>
          <a:p>
            <a:pPr marL="285750" indent="-285750">
              <a:buFont typeface="Wingdings" panose="05000000000000000000" pitchFamily="2" charset="2"/>
              <a:buChar char="Ø"/>
            </a:pPr>
            <a:r>
              <a:rPr lang="en-US" sz="3200"/>
              <a:t> Introduction</a:t>
            </a:r>
            <a:endParaRPr lang="en-US" sz="3200"/>
          </a:p>
          <a:p>
            <a:pPr marL="285750" indent="-285750">
              <a:buFont typeface="Wingdings" panose="05000000000000000000" pitchFamily="2" charset="2"/>
              <a:buChar char="Ø"/>
            </a:pPr>
            <a:r>
              <a:rPr lang="en-US" sz="3200"/>
              <a:t> Motivation</a:t>
            </a:r>
            <a:endParaRPr lang="en-US" sz="3200"/>
          </a:p>
          <a:p>
            <a:pPr marL="285750" indent="-285750">
              <a:buFont typeface="Wingdings" panose="05000000000000000000" pitchFamily="2" charset="2"/>
              <a:buChar char="Ø"/>
            </a:pPr>
            <a:r>
              <a:rPr lang="en-US" sz="3200"/>
              <a:t> Problem Statement</a:t>
            </a:r>
            <a:endParaRPr lang="en-US" sz="3200"/>
          </a:p>
          <a:p>
            <a:pPr marL="285750" indent="-285750">
              <a:buFont typeface="Wingdings" panose="05000000000000000000" pitchFamily="2" charset="2"/>
              <a:buChar char="Ø"/>
            </a:pPr>
            <a:r>
              <a:rPr lang="en-US" sz="3200">
                <a:sym typeface="+mn-ea"/>
              </a:rPr>
              <a:t> Literature Survey</a:t>
            </a:r>
            <a:endParaRPr lang="en-US" sz="3200"/>
          </a:p>
          <a:p>
            <a:pPr marL="285750" indent="-285750">
              <a:buFont typeface="Wingdings" panose="05000000000000000000" pitchFamily="2" charset="2"/>
              <a:buChar char="Ø"/>
            </a:pPr>
            <a:r>
              <a:rPr lang="en-US" sz="3200"/>
              <a:t> Objectives</a:t>
            </a:r>
            <a:endParaRPr lang="en-US" sz="3200"/>
          </a:p>
          <a:p>
            <a:pPr marL="285750" indent="-285750">
              <a:buFont typeface="Wingdings" panose="05000000000000000000" pitchFamily="2" charset="2"/>
              <a:buChar char="Ø"/>
            </a:pPr>
            <a:r>
              <a:rPr lang="en-US" sz="3200"/>
              <a:t> Flow chart</a:t>
            </a:r>
            <a:endParaRPr lang="en-US" sz="3200"/>
          </a:p>
          <a:p>
            <a:pPr marL="285750" indent="-285750">
              <a:buFont typeface="Wingdings" panose="05000000000000000000" pitchFamily="2" charset="2"/>
              <a:buChar char="Ø"/>
            </a:pPr>
            <a:r>
              <a:rPr lang="en-US" sz="3200"/>
              <a:t> Demonstration of the project</a:t>
            </a:r>
            <a:endParaRPr lang="en-US" sz="3200"/>
          </a:p>
          <a:p>
            <a:pPr marL="285750" indent="-285750">
              <a:buFont typeface="Wingdings" panose="05000000000000000000" pitchFamily="2" charset="2"/>
              <a:buChar char="Ø"/>
            </a:pPr>
            <a:r>
              <a:rPr lang="en-US" sz="3200"/>
              <a:t> Tools and Platforms</a:t>
            </a:r>
            <a:endParaRPr lang="en-US" sz="3200"/>
          </a:p>
          <a:p>
            <a:pPr marL="285750" indent="-285750">
              <a:buFont typeface="Wingdings" panose="05000000000000000000" pitchFamily="2" charset="2"/>
              <a:buChar char="Ø"/>
            </a:pPr>
            <a:r>
              <a:rPr lang="en-US" sz="3200"/>
              <a:t> Implementation and Methodology</a:t>
            </a:r>
            <a:endParaRPr lang="en-US" sz="3200"/>
          </a:p>
          <a:p>
            <a:pPr marL="285750" indent="-285750">
              <a:buFont typeface="Wingdings" panose="05000000000000000000" pitchFamily="2" charset="2"/>
              <a:buChar char="Ø"/>
            </a:pPr>
            <a:r>
              <a:rPr lang="en-US" sz="3200"/>
              <a:t> Conclusion</a:t>
            </a:r>
            <a:endParaRPr lang="en-US" sz="3200"/>
          </a:p>
          <a:p>
            <a:pPr indent="0">
              <a:buFont typeface="Wingdings" panose="05000000000000000000" pitchFamily="2" charset="2"/>
              <a:buNone/>
            </a:pPr>
            <a:endParaRPr lang="en-IN" sz="32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a:xfrm>
            <a:off x="677545" y="609600"/>
            <a:ext cx="10942955" cy="873760"/>
          </a:xfrm>
        </p:spPr>
        <p:txBody>
          <a:bodyPr/>
          <a:p>
            <a:pPr algn="ctr"/>
            <a:r>
              <a:rPr lang="en-US">
                <a:solidFill>
                  <a:srgbClr val="7030A0"/>
                </a:solidFill>
                <a:sym typeface="+mn-ea"/>
              </a:rPr>
              <a:t>Implementation and Methodology</a:t>
            </a:r>
            <a:endParaRPr lang="en-US"/>
          </a:p>
        </p:txBody>
      </p:sp>
      <p:sp>
        <p:nvSpPr>
          <p:cNvPr id="5" name="Content Placeholder 4"/>
          <p:cNvSpPr>
            <a:spLocks noGrp="1"/>
          </p:cNvSpPr>
          <p:nvPr>
            <p:ph idx="1"/>
          </p:nvPr>
        </p:nvSpPr>
        <p:spPr>
          <a:xfrm>
            <a:off x="677545" y="1483360"/>
            <a:ext cx="10942955" cy="4977765"/>
          </a:xfrm>
        </p:spPr>
        <p:txBody>
          <a:bodyPr/>
          <a:p>
            <a:pPr marL="0" indent="0" algn="just">
              <a:buFont typeface="Arial" panose="020B0604020202020204" pitchFamily="34" charset="0"/>
              <a:buNone/>
            </a:pPr>
            <a:r>
              <a:rPr lang="en-US" altLang="en-US" sz="2000" b="1"/>
              <a:t>Feature Extraction:</a:t>
            </a:r>
            <a:endParaRPr lang="en-US" altLang="en-US" sz="2000" b="1"/>
          </a:p>
          <a:p>
            <a:pPr marL="0" indent="0" algn="just">
              <a:buFont typeface="Arial" panose="020B0604020202020204" pitchFamily="34" charset="0"/>
              <a:buNone/>
            </a:pPr>
            <a:r>
              <a:rPr lang="en-US" altLang="en-US" sz="2000" b="1"/>
              <a:t>Symptom Data:</a:t>
            </a:r>
            <a:r>
              <a:rPr lang="en-US" altLang="en-US" sz="2000"/>
              <a:t> Text-based features are extracted using techniques like TF-IDF (Term Frequency-Inverse Document Frequency) or bag-of-words to convert patient-reported symptoms into numerical vectors that can be used for machine learning models.</a:t>
            </a:r>
            <a:endParaRPr lang="en-US" altLang="en-US" sz="2000"/>
          </a:p>
          <a:p>
            <a:pPr marL="0" indent="0" algn="just">
              <a:buFont typeface="Arial" panose="020B0604020202020204" pitchFamily="34" charset="0"/>
              <a:buNone/>
            </a:pPr>
            <a:r>
              <a:rPr lang="en-US" altLang="en-US" sz="2000" b="1"/>
              <a:t>X-ray Data:</a:t>
            </a:r>
            <a:r>
              <a:rPr lang="en-US" altLang="en-US" sz="2000"/>
              <a:t> Features are automatically extracted from chest X-ray images using a Convolutional Neural Network (CNN), which identifies visual patterns and structures such as lung opacity or consolidation to detect pneumonia.</a:t>
            </a:r>
            <a:endParaRPr lang="en-US" altLang="en-US" sz="2000"/>
          </a:p>
          <a:p>
            <a:pPr marL="0" indent="0" algn="just">
              <a:buFont typeface="Arial" panose="020B0604020202020204" pitchFamily="34" charset="0"/>
              <a:buNone/>
            </a:pPr>
            <a:r>
              <a:rPr lang="en-US" altLang="en-US" sz="2000"/>
              <a:t>I</a:t>
            </a:r>
            <a:r>
              <a:rPr lang="en-US" altLang="en-US" sz="2000" b="1"/>
              <a:t>ntegration with Streamlit :</a:t>
            </a:r>
            <a:endParaRPr lang="en-US" altLang="en-US" sz="2000"/>
          </a:p>
          <a:p>
            <a:pPr marL="0" indent="0" algn="just">
              <a:buFont typeface="Arial" panose="020B0604020202020204" pitchFamily="34" charset="0"/>
              <a:buNone/>
            </a:pPr>
            <a:r>
              <a:rPr lang="en-US" altLang="en-US" sz="2000" b="1"/>
              <a:t>Model Loading:</a:t>
            </a:r>
            <a:r>
              <a:rPr lang="en-US" altLang="en-US" sz="2000"/>
              <a:t> The trained CNN model for pneumonia detection (saved in formats like .h5) is loaded into the Streamlit app during the initialization to make real-time predictions.</a:t>
            </a:r>
            <a:endParaRPr lang="en-US" altLang="en-US" sz="2000"/>
          </a:p>
          <a:p>
            <a:pPr marL="0" indent="0" algn="just">
              <a:buFont typeface="Arial" panose="020B0604020202020204" pitchFamily="34" charset="0"/>
              <a:buNone/>
            </a:pPr>
            <a:r>
              <a:rPr lang="en-US" altLang="en-US" sz="2000" b="1"/>
              <a:t>Prediction API:</a:t>
            </a:r>
            <a:r>
              <a:rPr lang="en-US" altLang="en-US" sz="2000"/>
              <a:t> Streamlit handles user interactions by collecting symptoms and X-ray images via a form interface. The data is then processed and passed to the model for prediction.</a:t>
            </a:r>
            <a:endParaRPr lang="en-US" altLang="en-US" sz="2000"/>
          </a:p>
          <a:p>
            <a:pPr marL="0" indent="0" algn="just">
              <a:buFont typeface="Arial" panose="020B0604020202020204" pitchFamily="34" charset="0"/>
              <a:buNone/>
            </a:pPr>
            <a:r>
              <a:rPr lang="en-US" altLang="en-US" sz="2000" b="1"/>
              <a:t>Preprocessing in Backend:</a:t>
            </a:r>
            <a:r>
              <a:rPr lang="en-US" altLang="en-US" sz="2000"/>
              <a:t> In the backend, the symptoms are processed (vectorized) and the X-ray images are resized and normalized before being fed into the model for making predictions.</a:t>
            </a:r>
            <a:endParaRPr lang="en-US" altLang="en-US" sz="20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15925" y="260985"/>
            <a:ext cx="10949305" cy="1198880"/>
          </a:xfrm>
          <a:prstGeom prst="rect">
            <a:avLst/>
          </a:prstGeom>
          <a:noFill/>
        </p:spPr>
        <p:txBody>
          <a:bodyPr wrap="square" rtlCol="0">
            <a:spAutoFit/>
          </a:bodyPr>
          <a:lstStyle/>
          <a:p>
            <a:pPr algn="ctr"/>
            <a:r>
              <a:rPr lang="en-US" sz="3600">
                <a:solidFill>
                  <a:srgbClr val="7030A0"/>
                </a:solidFill>
              </a:rPr>
              <a:t>Conclusion</a:t>
            </a:r>
            <a:endParaRPr lang="en-US" sz="3600">
              <a:solidFill>
                <a:srgbClr val="7030A0"/>
              </a:solidFill>
            </a:endParaRPr>
          </a:p>
          <a:p>
            <a:pPr algn="ctr"/>
            <a:endParaRPr lang="en-IN" sz="3600">
              <a:solidFill>
                <a:srgbClr val="7030A0"/>
              </a:solidFill>
            </a:endParaRPr>
          </a:p>
        </p:txBody>
      </p:sp>
      <p:sp>
        <p:nvSpPr>
          <p:cNvPr id="4" name="Text Box 3"/>
          <p:cNvSpPr txBox="1"/>
          <p:nvPr/>
        </p:nvSpPr>
        <p:spPr>
          <a:xfrm>
            <a:off x="308610" y="907415"/>
            <a:ext cx="11511915" cy="5367020"/>
          </a:xfrm>
          <a:prstGeom prst="rect">
            <a:avLst/>
          </a:prstGeom>
          <a:noFill/>
        </p:spPr>
        <p:txBody>
          <a:bodyPr wrap="square" rtlCol="0" anchor="t">
            <a:noAutofit/>
          </a:bodyPr>
          <a:p>
            <a:endParaRPr lang="en-US" sz="2000"/>
          </a:p>
          <a:p>
            <a:pPr algn="just"/>
            <a:r>
              <a:rPr lang="en-US" sz="2000"/>
              <a:t>In conclusion, this project showcases a pioneering approach to disease prediction by integrating machine learning algorithms with comprehensive medical data. By leveraging both structured and unstructured data, the system enhances the accuracy and reliability of disease recognition, empowering healthcare professionals to make timely and informed decisions. The user-friendly interface and advanced analytical features facilitate real-time insights, ultimately improving patient care and community health outcomes.</a:t>
            </a:r>
            <a:endParaRPr lang="en-US" sz="2000"/>
          </a:p>
          <a:p>
            <a:pPr algn="just"/>
            <a:endParaRPr lang="en-US" sz="2000"/>
          </a:p>
          <a:p>
            <a:pPr algn="just"/>
            <a:r>
              <a:rPr lang="en-US" sz="2000"/>
              <a:t>Moreover, the utilization of a robust technology stack ensures the system's efficiency and scalability, making it suitable for handling large datasets. With the incorporation of data preprocessing techniques and collaboration tools, this project not only addresses current challenges in healthcare analytics but also promotes a more connected and informed healthcare ecosystem. Overall, the innovative solutions presented here lay a strong foundation for future advancements in predictive healthcare technologies, with the potential to transform disease management practices significantly.</a:t>
            </a:r>
            <a:endParaRPr lang="en-US" sz="20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60985" y="97790"/>
            <a:ext cx="11356975" cy="645160"/>
          </a:xfrm>
          <a:prstGeom prst="rect">
            <a:avLst/>
          </a:prstGeom>
          <a:noFill/>
        </p:spPr>
        <p:txBody>
          <a:bodyPr wrap="square" rtlCol="0">
            <a:spAutoFit/>
          </a:bodyPr>
          <a:lstStyle/>
          <a:p>
            <a:pPr algn="ctr"/>
            <a:r>
              <a:rPr lang="en-IN" sz="3600">
                <a:solidFill>
                  <a:srgbClr val="7030A0"/>
                </a:solidFill>
              </a:rPr>
              <a:t>Introduction</a:t>
            </a:r>
            <a:endParaRPr lang="en-IN" sz="3600">
              <a:solidFill>
                <a:srgbClr val="7030A0"/>
              </a:solidFill>
            </a:endParaRPr>
          </a:p>
        </p:txBody>
      </p:sp>
      <p:sp>
        <p:nvSpPr>
          <p:cNvPr id="4" name="TextBox 3"/>
          <p:cNvSpPr txBox="1"/>
          <p:nvPr/>
        </p:nvSpPr>
        <p:spPr>
          <a:xfrm>
            <a:off x="346710" y="962660"/>
            <a:ext cx="11222990" cy="5632450"/>
          </a:xfrm>
          <a:prstGeom prst="rect">
            <a:avLst/>
          </a:prstGeom>
          <a:noFill/>
        </p:spPr>
        <p:txBody>
          <a:bodyPr wrap="square" lIns="91440" tIns="45720" rIns="91440" bIns="45720" rtlCol="0" anchor="t">
            <a:noAutofit/>
          </a:bodyPr>
          <a:lstStyle/>
          <a:p>
            <a:pPr algn="just"/>
            <a:r>
              <a:rPr lang="en-US" altLang="en-US" sz="2000" b="1">
                <a:solidFill>
                  <a:schemeClr val="tx1">
                    <a:lumMod val="95000"/>
                    <a:lumOff val="5000"/>
                  </a:schemeClr>
                </a:solidFill>
              </a:rPr>
              <a:t>Overview:</a:t>
            </a:r>
            <a:endParaRPr lang="en-US" altLang="en-US" sz="2000" b="1">
              <a:solidFill>
                <a:schemeClr val="tx1">
                  <a:lumMod val="95000"/>
                  <a:lumOff val="5000"/>
                </a:schemeClr>
              </a:solidFill>
            </a:endParaRPr>
          </a:p>
          <a:p>
            <a:pPr algn="just"/>
            <a:r>
              <a:rPr lang="en-US" altLang="en-US" sz="2000">
                <a:solidFill>
                  <a:schemeClr val="tx1">
                    <a:lumMod val="95000"/>
                    <a:lumOff val="5000"/>
                  </a:schemeClr>
                </a:solidFill>
              </a:rPr>
              <a:t>The Pneumonia Detection System using CNN and symptoms-based analysis leverages machine learning models to predict pneumonia based on chest X-rays and patient-reported symptoms. It combines both image and symptom analysis to offer a comprehensive and accurate diagnosis of pneumonia.</a:t>
            </a:r>
            <a:endParaRPr lang="en-US" altLang="en-US" sz="2000">
              <a:solidFill>
                <a:schemeClr val="tx1">
                  <a:lumMod val="95000"/>
                  <a:lumOff val="5000"/>
                </a:schemeClr>
              </a:solidFill>
            </a:endParaRPr>
          </a:p>
          <a:p>
            <a:pPr algn="just"/>
            <a:r>
              <a:rPr lang="en-US" altLang="en-US" sz="2000" b="1">
                <a:solidFill>
                  <a:schemeClr val="tx1">
                    <a:lumMod val="95000"/>
                    <a:lumOff val="5000"/>
                  </a:schemeClr>
                </a:solidFill>
              </a:rPr>
              <a:t>Importance:</a:t>
            </a:r>
            <a:endParaRPr lang="en-US" altLang="en-US" sz="2000" b="1">
              <a:solidFill>
                <a:schemeClr val="tx1">
                  <a:lumMod val="95000"/>
                  <a:lumOff val="5000"/>
                </a:schemeClr>
              </a:solidFill>
            </a:endParaRPr>
          </a:p>
          <a:p>
            <a:pPr algn="just"/>
            <a:r>
              <a:rPr lang="en-US" altLang="en-US" sz="2000">
                <a:solidFill>
                  <a:schemeClr val="tx1">
                    <a:lumMod val="95000"/>
                    <a:lumOff val="5000"/>
                  </a:schemeClr>
                </a:solidFill>
              </a:rPr>
              <a:t>This system aids in early detection and diagnosis of pneumonia, reducing the reliance on expert radiologists, especially in resource-limited settings. It enhances the accuracy of detection and helps healthcare providers make quicker, more reliable decisions.</a:t>
            </a:r>
            <a:endParaRPr lang="en-US" altLang="en-US" sz="2000">
              <a:solidFill>
                <a:schemeClr val="tx1">
                  <a:lumMod val="95000"/>
                  <a:lumOff val="5000"/>
                </a:schemeClr>
              </a:solidFill>
            </a:endParaRPr>
          </a:p>
          <a:p>
            <a:pPr algn="just"/>
            <a:r>
              <a:rPr lang="en-US" altLang="en-US" sz="2000" b="1">
                <a:solidFill>
                  <a:schemeClr val="tx1">
                    <a:lumMod val="95000"/>
                    <a:lumOff val="5000"/>
                  </a:schemeClr>
                </a:solidFill>
              </a:rPr>
              <a:t>Key Focus:</a:t>
            </a:r>
            <a:endParaRPr lang="en-US" altLang="en-US" sz="2000" b="1">
              <a:solidFill>
                <a:schemeClr val="tx1">
                  <a:lumMod val="95000"/>
                  <a:lumOff val="5000"/>
                </a:schemeClr>
              </a:solidFill>
            </a:endParaRPr>
          </a:p>
          <a:p>
            <a:pPr algn="just"/>
            <a:r>
              <a:rPr lang="en-US" altLang="en-US" sz="2000">
                <a:solidFill>
                  <a:schemeClr val="tx1">
                    <a:lumMod val="95000"/>
                    <a:lumOff val="5000"/>
                  </a:schemeClr>
                </a:solidFill>
              </a:rPr>
              <a:t>The primary focus is on integrating image-based pneumonia detection with symptom analysis for a more holistic approach to diagnosis. The system aims for high accuracy by combining deep learning models for image processing and NLP for symptom evaluation.</a:t>
            </a:r>
            <a:endParaRPr lang="en-US" altLang="en-US" sz="2000">
              <a:solidFill>
                <a:schemeClr val="tx1">
                  <a:lumMod val="95000"/>
                  <a:lumOff val="5000"/>
                </a:schemeClr>
              </a:solidFill>
            </a:endParaRPr>
          </a:p>
          <a:p>
            <a:pPr algn="just"/>
            <a:r>
              <a:rPr lang="en-US" altLang="en-US" sz="2000" b="1">
                <a:solidFill>
                  <a:schemeClr val="tx1">
                    <a:lumMod val="95000"/>
                    <a:lumOff val="5000"/>
                  </a:schemeClr>
                </a:solidFill>
              </a:rPr>
              <a:t>Challenges:</a:t>
            </a:r>
            <a:endParaRPr lang="en-US" altLang="en-US" sz="2000" b="1">
              <a:solidFill>
                <a:schemeClr val="tx1">
                  <a:lumMod val="95000"/>
                  <a:lumOff val="5000"/>
                </a:schemeClr>
              </a:solidFill>
            </a:endParaRPr>
          </a:p>
          <a:p>
            <a:pPr algn="just"/>
            <a:r>
              <a:rPr lang="en-US" altLang="en-US" sz="2000">
                <a:solidFill>
                  <a:schemeClr val="tx1">
                    <a:lumMod val="95000"/>
                    <a:lumOff val="5000"/>
                  </a:schemeClr>
                </a:solidFill>
              </a:rPr>
              <a:t>Key challenges include ensuring the accuracy of both the CNN model for X-ray interpretation and the symptom analysis model, as well as managing the integration of two distinct models (image and text) into a single seamless workflow for real-time diagnosis.</a:t>
            </a:r>
            <a:endParaRPr lang="en-US" altLang="en-US" sz="2000">
              <a:solidFill>
                <a:schemeClr val="tx1">
                  <a:lumMod val="95000"/>
                  <a:lumOff val="5000"/>
                </a:schemeClr>
              </a:solidFill>
            </a:endParaRPr>
          </a:p>
          <a:p>
            <a:pPr algn="just"/>
            <a:endParaRPr lang="en-US" altLang="en-US" sz="2000">
              <a:solidFill>
                <a:schemeClr val="tx1">
                  <a:lumMod val="95000"/>
                  <a:lumOff val="5000"/>
                </a:schemeClr>
              </a:solidFill>
            </a:endParaRPr>
          </a:p>
          <a:p>
            <a:pPr algn="just"/>
            <a:endParaRPr lang="en-US" altLang="en-US" sz="2000">
              <a:solidFill>
                <a:schemeClr val="tx1">
                  <a:lumMod val="95000"/>
                  <a:lumOff val="5000"/>
                </a:schemeClr>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3345" y="289560"/>
            <a:ext cx="11725910" cy="645160"/>
          </a:xfrm>
          <a:prstGeom prst="rect">
            <a:avLst/>
          </a:prstGeom>
          <a:noFill/>
        </p:spPr>
        <p:txBody>
          <a:bodyPr wrap="square" rtlCol="0">
            <a:spAutoFit/>
          </a:bodyPr>
          <a:lstStyle/>
          <a:p>
            <a:pPr algn="ctr"/>
            <a:r>
              <a:rPr lang="en-IN" sz="3600">
                <a:solidFill>
                  <a:srgbClr val="7030A0"/>
                </a:solidFill>
              </a:rPr>
              <a:t> Motivation</a:t>
            </a:r>
            <a:endParaRPr lang="en-IN" sz="3600">
              <a:solidFill>
                <a:srgbClr val="7030A0"/>
              </a:solidFill>
            </a:endParaRPr>
          </a:p>
        </p:txBody>
      </p:sp>
      <p:sp>
        <p:nvSpPr>
          <p:cNvPr id="3" name="TextBox 2"/>
          <p:cNvSpPr txBox="1"/>
          <p:nvPr/>
        </p:nvSpPr>
        <p:spPr>
          <a:xfrm>
            <a:off x="419735" y="1042670"/>
            <a:ext cx="11339195" cy="5913755"/>
          </a:xfrm>
          <a:prstGeom prst="rect">
            <a:avLst/>
          </a:prstGeom>
          <a:noFill/>
        </p:spPr>
        <p:txBody>
          <a:bodyPr wrap="square" lIns="91440" tIns="45720" rIns="91440" bIns="45720" rtlCol="0" anchor="t">
            <a:noAutofit/>
          </a:bodyPr>
          <a:lstStyle/>
          <a:p>
            <a:pPr marL="285750" indent="-285750" algn="just">
              <a:buFont typeface="Wingdings" panose="05000000000000000000" pitchFamily="2" charset="2"/>
              <a:buChar char="§"/>
            </a:pPr>
            <a:r>
              <a:rPr lang="en-US" sz="2000" b="1"/>
              <a:t>Timely Medical Intervention</a:t>
            </a:r>
            <a:r>
              <a:rPr lang="en-US" sz="2000"/>
              <a:t>: With the rising prevalence of various diseases, especially in the wake of global health crises, there's a critical need for tools that enable early detection and intervention. This project can help individuals recognize potential health issues based on symptoms, leading to timely medical consultations.</a:t>
            </a:r>
            <a:endParaRPr lang="en-US" sz="2000"/>
          </a:p>
          <a:p>
            <a:pPr marL="285750" indent="-285750" algn="just">
              <a:buFont typeface="Wingdings" panose="05000000000000000000" pitchFamily="2" charset="2"/>
              <a:buChar char="§"/>
            </a:pPr>
            <a:endParaRPr lang="en-US" sz="2000"/>
          </a:p>
          <a:p>
            <a:pPr marL="285750" indent="-285750" algn="just">
              <a:buFont typeface="Wingdings" panose="05000000000000000000" pitchFamily="2" charset="2"/>
              <a:buChar char="§"/>
            </a:pPr>
            <a:r>
              <a:rPr lang="en-US" sz="2000" b="1">
                <a:ea typeface="+mn-lt"/>
                <a:cs typeface="+mn-lt"/>
              </a:rPr>
              <a:t>Increased Health Literacy: </a:t>
            </a:r>
            <a:r>
              <a:rPr lang="en-US" sz="2000">
                <a:ea typeface="+mn-lt"/>
                <a:cs typeface="+mn-lt"/>
              </a:rPr>
              <a:t>Many individuals lack adequate understanding of health symptoms and their implications. This project can bridge the knowledge gap by providing clear, accessible information, empowering users to make informed health decisions and reducing anxiety about unknown symptoms.</a:t>
            </a:r>
            <a:endParaRPr lang="en-US" sz="2000">
              <a:ea typeface="+mn-lt"/>
              <a:cs typeface="+mn-lt"/>
            </a:endParaRPr>
          </a:p>
          <a:p>
            <a:pPr indent="0" algn="just">
              <a:buFont typeface="Wingdings" panose="05000000000000000000" pitchFamily="2" charset="2"/>
              <a:buNone/>
            </a:pPr>
            <a:endParaRPr lang="en-US" sz="2000" b="1">
              <a:ea typeface="+mn-lt"/>
              <a:cs typeface="+mn-lt"/>
            </a:endParaRPr>
          </a:p>
          <a:p>
            <a:pPr marL="285750" indent="-285750" algn="just">
              <a:buFont typeface="Wingdings" panose="05000000000000000000" pitchFamily="2" charset="2"/>
              <a:buChar char="§"/>
            </a:pPr>
            <a:r>
              <a:rPr lang="en-US" sz="2000" b="1"/>
              <a:t>Strain on Healthcare Systems</a:t>
            </a:r>
            <a:r>
              <a:rPr lang="en-US" sz="2000"/>
              <a:t>: As healthcare systems worldwide face increasing pressure due to patient volume, tools that can assist in preliminary assessments can help alleviate this strain. By filtering cases based on symptom analysis, the project can guide users on when to seek professional help, optimizing resource allocation in healthcare facilities.</a:t>
            </a:r>
            <a:endParaRPr lang="en-US" sz="2000"/>
          </a:p>
          <a:p>
            <a:pPr marL="285750" indent="-285750" algn="just">
              <a:buFont typeface="Wingdings" panose="05000000000000000000" pitchFamily="2" charset="2"/>
              <a:buChar char="§"/>
            </a:pPr>
            <a:endParaRPr lang="en-US" sz="2000"/>
          </a:p>
          <a:p>
            <a:pPr algn="just"/>
            <a:endParaRPr lang="en-US" sz="2000"/>
          </a:p>
          <a:p>
            <a:pPr marL="285750" indent="-285750" algn="just">
              <a:buFont typeface="Wingdings" panose="05000000000000000000" pitchFamily="2" charset="2"/>
              <a:buChar char="§"/>
            </a:pPr>
            <a:endParaRPr lang="en-US" sz="20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585502" y="121298"/>
            <a:ext cx="8061651" cy="646331"/>
          </a:xfrm>
          <a:prstGeom prst="rect">
            <a:avLst/>
          </a:prstGeom>
          <a:noFill/>
        </p:spPr>
        <p:txBody>
          <a:bodyPr wrap="square" rtlCol="0">
            <a:spAutoFit/>
          </a:bodyPr>
          <a:lstStyle/>
          <a:p>
            <a:pPr algn="ctr"/>
            <a:r>
              <a:rPr lang="en-IN" sz="3600">
                <a:solidFill>
                  <a:srgbClr val="7030A0"/>
                </a:solidFill>
              </a:rPr>
              <a:t>Literature Survey</a:t>
            </a:r>
            <a:endParaRPr lang="en-IN" sz="3600">
              <a:solidFill>
                <a:srgbClr val="7030A0"/>
              </a:solidFill>
            </a:endParaRPr>
          </a:p>
        </p:txBody>
      </p:sp>
      <p:graphicFrame>
        <p:nvGraphicFramePr>
          <p:cNvPr id="5" name="Table 4"/>
          <p:cNvGraphicFramePr>
            <a:graphicFrameLocks noGrp="1"/>
          </p:cNvGraphicFramePr>
          <p:nvPr>
            <p:custDataLst>
              <p:tags r:id="rId1"/>
            </p:custDataLst>
          </p:nvPr>
        </p:nvGraphicFramePr>
        <p:xfrm>
          <a:off x="237490" y="767080"/>
          <a:ext cx="11456670" cy="5165090"/>
        </p:xfrm>
        <a:graphic>
          <a:graphicData uri="http://schemas.openxmlformats.org/drawingml/2006/table">
            <a:tbl>
              <a:tblPr firstRow="1" bandRow="1">
                <a:tableStyleId>{5940675A-B579-460E-94D1-54222C63F5DA}</a:tableStyleId>
              </a:tblPr>
              <a:tblGrid>
                <a:gridCol w="1905000"/>
                <a:gridCol w="2682240"/>
                <a:gridCol w="1690370"/>
                <a:gridCol w="5179060"/>
              </a:tblGrid>
              <a:tr h="701040">
                <a:tc>
                  <a:txBody>
                    <a:bodyPr/>
                    <a:lstStyle/>
                    <a:p>
                      <a:pPr algn="ctr"/>
                      <a:r>
                        <a:rPr lang="en-IN" sz="2000" dirty="0">
                          <a:solidFill>
                            <a:schemeClr val="bg2">
                              <a:lumMod val="10000"/>
                            </a:schemeClr>
                          </a:solidFill>
                        </a:rPr>
                        <a:t>Author(s)</a:t>
                      </a:r>
                      <a:endParaRPr lang="en-IN" sz="2000" dirty="0">
                        <a:solidFill>
                          <a:schemeClr val="bg2">
                            <a:lumMod val="10000"/>
                          </a:schemeClr>
                        </a:solidFill>
                      </a:endParaRPr>
                    </a:p>
                  </a:txBody>
                  <a:tcPr/>
                </a:tc>
                <a:tc>
                  <a:txBody>
                    <a:bodyPr/>
                    <a:lstStyle/>
                    <a:p>
                      <a:pPr algn="ctr"/>
                      <a:r>
                        <a:rPr lang="en-IN" sz="2000" dirty="0">
                          <a:solidFill>
                            <a:schemeClr val="bg2">
                              <a:lumMod val="10000"/>
                            </a:schemeClr>
                          </a:solidFill>
                        </a:rPr>
                        <a:t>Title</a:t>
                      </a:r>
                      <a:endParaRPr lang="en-IN" sz="2000" dirty="0">
                        <a:solidFill>
                          <a:schemeClr val="bg2">
                            <a:lumMod val="10000"/>
                          </a:schemeClr>
                        </a:solidFill>
                      </a:endParaRPr>
                    </a:p>
                  </a:txBody>
                  <a:tcPr/>
                </a:tc>
                <a:tc>
                  <a:txBody>
                    <a:bodyPr/>
                    <a:lstStyle/>
                    <a:p>
                      <a:pPr algn="ctr"/>
                      <a:r>
                        <a:rPr lang="en-IN" sz="2000" b="0" i="0" kern="1200" dirty="0">
                          <a:solidFill>
                            <a:schemeClr val="bg2">
                              <a:lumMod val="10000"/>
                            </a:schemeClr>
                          </a:solidFill>
                          <a:effectLst/>
                          <a:latin typeface="+mn-lt"/>
                          <a:ea typeface="+mn-ea"/>
                          <a:cs typeface="+mn-cs"/>
                        </a:rPr>
                        <a:t>Publicati</a:t>
                      </a:r>
                      <a:r>
                        <a:rPr lang="en-US" altLang="en-IN" sz="2000" b="0" i="0" kern="1200" dirty="0">
                          <a:solidFill>
                            <a:schemeClr val="bg2">
                              <a:lumMod val="10000"/>
                            </a:schemeClr>
                          </a:solidFill>
                          <a:effectLst/>
                          <a:latin typeface="+mn-lt"/>
                          <a:ea typeface="+mn-ea"/>
                          <a:cs typeface="+mn-cs"/>
                        </a:rPr>
                        <a:t>o</a:t>
                      </a:r>
                      <a:r>
                        <a:rPr lang="en-IN" sz="2000" b="0" i="0" kern="1200" dirty="0">
                          <a:solidFill>
                            <a:schemeClr val="bg2">
                              <a:lumMod val="10000"/>
                            </a:schemeClr>
                          </a:solidFill>
                          <a:effectLst/>
                          <a:latin typeface="+mn-lt"/>
                          <a:ea typeface="+mn-ea"/>
                          <a:cs typeface="+mn-cs"/>
                        </a:rPr>
                        <a:t>n Year</a:t>
                      </a:r>
                      <a:endParaRPr lang="en-IN" sz="2000" b="0" dirty="0">
                        <a:solidFill>
                          <a:schemeClr val="bg2">
                            <a:lumMod val="10000"/>
                          </a:schemeClr>
                        </a:solidFill>
                      </a:endParaRPr>
                    </a:p>
                  </a:txBody>
                  <a:tcPr/>
                </a:tc>
                <a:tc>
                  <a:txBody>
                    <a:bodyPr/>
                    <a:lstStyle/>
                    <a:p>
                      <a:pPr algn="ctr"/>
                      <a:r>
                        <a:rPr lang="en-IN" sz="2000" dirty="0">
                          <a:solidFill>
                            <a:schemeClr val="bg2">
                              <a:lumMod val="10000"/>
                            </a:schemeClr>
                          </a:solidFill>
                        </a:rPr>
                        <a:t>Remarks</a:t>
                      </a:r>
                      <a:endParaRPr lang="en-IN" sz="2000" dirty="0">
                        <a:solidFill>
                          <a:schemeClr val="bg2">
                            <a:lumMod val="10000"/>
                          </a:schemeClr>
                        </a:solidFill>
                      </a:endParaRPr>
                    </a:p>
                  </a:txBody>
                  <a:tcPr/>
                </a:tc>
              </a:tr>
              <a:tr h="2178050">
                <a:tc>
                  <a:txBody>
                    <a:bodyPr/>
                    <a:lstStyle/>
                    <a:p>
                      <a:pPr algn="just"/>
                      <a:r>
                        <a:rPr lang="en-US" altLang="en-US" sz="1800" b="0" i="0" kern="1200" dirty="0">
                          <a:solidFill>
                            <a:schemeClr val="bg2">
                              <a:lumMod val="10000"/>
                            </a:schemeClr>
                          </a:solidFill>
                          <a:effectLst/>
                          <a:latin typeface="+mn-lt"/>
                          <a:ea typeface="+mn-ea"/>
                          <a:cs typeface="+mn-cs"/>
                        </a:rPr>
                        <a:t>Tafisur Rahnman, Muhammad E.H</a:t>
                      </a:r>
                      <a:endParaRPr lang="en-US" altLang="en-US" sz="1800" b="0" i="0" kern="1200" dirty="0">
                        <a:solidFill>
                          <a:schemeClr val="bg2">
                            <a:lumMod val="10000"/>
                          </a:schemeClr>
                        </a:solidFill>
                        <a:effectLst/>
                        <a:latin typeface="+mn-lt"/>
                        <a:ea typeface="+mn-ea"/>
                        <a:cs typeface="+mn-cs"/>
                      </a:endParaRPr>
                    </a:p>
                    <a:p>
                      <a:pPr algn="just"/>
                      <a:r>
                        <a:rPr lang="en-US" altLang="en-US" sz="1800" b="0" i="0" kern="1200" dirty="0">
                          <a:solidFill>
                            <a:schemeClr val="bg2">
                              <a:lumMod val="10000"/>
                            </a:schemeClr>
                          </a:solidFill>
                          <a:effectLst/>
                          <a:latin typeface="+mn-lt"/>
                          <a:ea typeface="+mn-ea"/>
                          <a:cs typeface="+mn-cs"/>
                        </a:rPr>
                        <a:t>Chowdary, Amith Khandakar, Saad bin Adbul</a:t>
                      </a:r>
                      <a:endParaRPr lang="en-US" altLang="en-US" sz="1800" b="0" i="0" kern="1200" dirty="0">
                        <a:solidFill>
                          <a:schemeClr val="bg2">
                            <a:lumMod val="10000"/>
                          </a:schemeClr>
                        </a:solidFill>
                        <a:effectLst/>
                        <a:latin typeface="+mn-lt"/>
                        <a:ea typeface="+mn-ea"/>
                        <a:cs typeface="+mn-cs"/>
                      </a:endParaRPr>
                    </a:p>
                    <a:p>
                      <a:pPr algn="just"/>
                      <a:r>
                        <a:rPr lang="en-US" altLang="en-US" sz="1800" b="0" i="0" kern="1200" dirty="0">
                          <a:solidFill>
                            <a:schemeClr val="bg2">
                              <a:lumMod val="10000"/>
                            </a:schemeClr>
                          </a:solidFill>
                          <a:effectLst/>
                          <a:latin typeface="+mn-lt"/>
                          <a:ea typeface="+mn-ea"/>
                          <a:cs typeface="+mn-cs"/>
                        </a:rPr>
                        <a:t>Kashem.</a:t>
                      </a:r>
                      <a:endParaRPr lang="en-US" altLang="en-US" sz="1800" b="0" i="0" kern="1200" dirty="0">
                        <a:solidFill>
                          <a:schemeClr val="bg2">
                            <a:lumMod val="10000"/>
                          </a:schemeClr>
                        </a:solidFill>
                        <a:effectLst/>
                        <a:latin typeface="+mn-lt"/>
                        <a:ea typeface="+mn-ea"/>
                        <a:cs typeface="+mn-cs"/>
                      </a:endParaRPr>
                    </a:p>
                  </a:txBody>
                  <a:tcPr/>
                </a:tc>
                <a:tc>
                  <a:txBody>
                    <a:bodyPr/>
                    <a:lstStyle/>
                    <a:p>
                      <a:pPr algn="just"/>
                      <a:r>
                        <a:rPr lang="en-US" altLang="en-US" sz="1800" dirty="0">
                          <a:solidFill>
                            <a:schemeClr val="bg2">
                              <a:lumMod val="10000"/>
                            </a:schemeClr>
                          </a:solidFill>
                        </a:rPr>
                        <a:t>Transfer Learning with</a:t>
                      </a:r>
                      <a:endParaRPr lang="en-US" altLang="en-US" sz="1800" dirty="0">
                        <a:solidFill>
                          <a:schemeClr val="bg2">
                            <a:lumMod val="10000"/>
                          </a:schemeClr>
                        </a:solidFill>
                      </a:endParaRPr>
                    </a:p>
                    <a:p>
                      <a:pPr algn="just"/>
                      <a:r>
                        <a:rPr lang="en-US" altLang="en-US" sz="1800" dirty="0">
                          <a:solidFill>
                            <a:schemeClr val="bg2">
                              <a:lumMod val="10000"/>
                            </a:schemeClr>
                          </a:solidFill>
                        </a:rPr>
                        <a:t>Deep Convolutional</a:t>
                      </a:r>
                      <a:endParaRPr lang="en-US" altLang="en-US" sz="1800" dirty="0">
                        <a:solidFill>
                          <a:schemeClr val="bg2">
                            <a:lumMod val="10000"/>
                          </a:schemeClr>
                        </a:solidFill>
                      </a:endParaRPr>
                    </a:p>
                    <a:p>
                      <a:pPr algn="just"/>
                      <a:r>
                        <a:rPr lang="en-US" altLang="en-US" sz="1800" dirty="0">
                          <a:solidFill>
                            <a:schemeClr val="bg2">
                              <a:lumMod val="10000"/>
                            </a:schemeClr>
                          </a:solidFill>
                        </a:rPr>
                        <a:t>Neural</a:t>
                      </a:r>
                      <a:endParaRPr lang="en-US" altLang="en-US" sz="1800" dirty="0">
                        <a:solidFill>
                          <a:schemeClr val="bg2">
                            <a:lumMod val="10000"/>
                          </a:schemeClr>
                        </a:solidFill>
                      </a:endParaRPr>
                    </a:p>
                    <a:p>
                      <a:pPr algn="just"/>
                      <a:r>
                        <a:rPr lang="en-US" altLang="en-US" sz="1800" dirty="0">
                          <a:solidFill>
                            <a:schemeClr val="bg2">
                              <a:lumMod val="10000"/>
                            </a:schemeClr>
                          </a:solidFill>
                        </a:rPr>
                        <a:t>Network (CNN) for Pneumonia Detection</a:t>
                      </a:r>
                      <a:endParaRPr lang="en-US" altLang="en-US" sz="1800" dirty="0">
                        <a:solidFill>
                          <a:schemeClr val="bg2">
                            <a:lumMod val="10000"/>
                          </a:schemeClr>
                        </a:solidFill>
                      </a:endParaRPr>
                    </a:p>
                    <a:p>
                      <a:pPr algn="just"/>
                      <a:r>
                        <a:rPr lang="en-US" altLang="en-US" sz="1800" dirty="0">
                          <a:solidFill>
                            <a:schemeClr val="bg2">
                              <a:lumMod val="10000"/>
                            </a:schemeClr>
                          </a:solidFill>
                        </a:rPr>
                        <a:t>using Chest X-ray</a:t>
                      </a:r>
                      <a:endParaRPr lang="en-US" altLang="en-US" sz="1800" dirty="0">
                        <a:solidFill>
                          <a:schemeClr val="bg2">
                            <a:lumMod val="10000"/>
                          </a:schemeClr>
                        </a:solidFill>
                      </a:endParaRPr>
                    </a:p>
                  </a:txBody>
                  <a:tcPr/>
                </a:tc>
                <a:tc>
                  <a:txBody>
                    <a:bodyPr/>
                    <a:lstStyle/>
                    <a:p>
                      <a:pPr algn="ctr"/>
                      <a:r>
                        <a:rPr lang="en-US" altLang="en-US" sz="1800" b="0" i="0" kern="1200" dirty="0">
                          <a:solidFill>
                            <a:schemeClr val="bg2">
                              <a:lumMod val="10000"/>
                            </a:schemeClr>
                          </a:solidFill>
                          <a:effectLst/>
                          <a:latin typeface="+mn-lt"/>
                          <a:ea typeface="+mn-ea"/>
                          <a:cs typeface="+mn-cs"/>
                        </a:rPr>
                        <a:t>2020</a:t>
                      </a:r>
                      <a:endParaRPr lang="en-US" altLang="en-US" sz="1800" b="0" i="0" kern="1200" dirty="0">
                        <a:solidFill>
                          <a:schemeClr val="bg2">
                            <a:lumMod val="10000"/>
                          </a:schemeClr>
                        </a:solidFill>
                        <a:effectLst/>
                        <a:latin typeface="+mn-lt"/>
                        <a:ea typeface="+mn-ea"/>
                        <a:cs typeface="+mn-cs"/>
                      </a:endParaRPr>
                    </a:p>
                  </a:txBody>
                  <a:tcPr/>
                </a:tc>
                <a:tc>
                  <a:txBody>
                    <a:bodyPr/>
                    <a:lstStyle/>
                    <a:p>
                      <a:pPr algn="just"/>
                      <a:r>
                        <a:rPr lang="en-US" altLang="en-US" sz="1800" b="0" i="0" kern="1200" dirty="0">
                          <a:solidFill>
                            <a:schemeClr val="bg2">
                              <a:lumMod val="10000"/>
                            </a:schemeClr>
                          </a:solidFill>
                          <a:effectLst/>
                          <a:latin typeface="+mn-lt"/>
                          <a:ea typeface="+mn-ea"/>
                          <a:cs typeface="+mn-cs"/>
                        </a:rPr>
                        <a:t>This study uses four pre-trained deep learning models to diagnose pneumonia from chest X-rays, distinguishing between normal, bacterial, and viral types, aiding early detection and supporting radiologists, especially in resource-limited settings.</a:t>
                      </a:r>
                      <a:endParaRPr lang="en-US" altLang="en-US" sz="1800" b="0" i="0" kern="1200" dirty="0">
                        <a:solidFill>
                          <a:schemeClr val="bg2">
                            <a:lumMod val="10000"/>
                          </a:schemeClr>
                        </a:solidFill>
                        <a:effectLst/>
                        <a:latin typeface="+mn-lt"/>
                        <a:ea typeface="+mn-ea"/>
                        <a:cs typeface="+mn-cs"/>
                      </a:endParaRPr>
                    </a:p>
                  </a:txBody>
                  <a:tcPr/>
                </a:tc>
              </a:tr>
              <a:tr h="2286000">
                <a:tc>
                  <a:txBody>
                    <a:bodyPr/>
                    <a:lstStyle/>
                    <a:p>
                      <a:pPr algn="just"/>
                      <a:r>
                        <a:rPr lang="en-US" altLang="en-US" sz="1800" b="0" i="0" kern="1200" dirty="0">
                          <a:solidFill>
                            <a:schemeClr val="bg2">
                              <a:lumMod val="10000"/>
                            </a:schemeClr>
                          </a:solidFill>
                          <a:effectLst/>
                          <a:latin typeface="+mn-lt"/>
                          <a:ea typeface="+mn-ea"/>
                          <a:cs typeface="+mn-cs"/>
                        </a:rPr>
                        <a:t>Pranav Rajpurkar</a:t>
                      </a:r>
                      <a:endParaRPr lang="en-US" altLang="en-US" sz="1800" b="0" i="0" kern="1200" dirty="0">
                        <a:solidFill>
                          <a:schemeClr val="bg2">
                            <a:lumMod val="10000"/>
                          </a:schemeClr>
                        </a:solidFill>
                        <a:effectLst/>
                        <a:latin typeface="+mn-lt"/>
                        <a:ea typeface="+mn-ea"/>
                        <a:cs typeface="+mn-cs"/>
                      </a:endParaRPr>
                    </a:p>
                  </a:txBody>
                  <a:tcPr/>
                </a:tc>
                <a:tc>
                  <a:txBody>
                    <a:bodyPr/>
                    <a:lstStyle/>
                    <a:p>
                      <a:pPr algn="just"/>
                      <a:r>
                        <a:rPr lang="en-US" altLang="en-US" sz="1800" b="0" i="0" kern="1200" dirty="0">
                          <a:solidFill>
                            <a:schemeClr val="bg2">
                              <a:lumMod val="10000"/>
                            </a:schemeClr>
                          </a:solidFill>
                          <a:effectLst/>
                          <a:latin typeface="+mn-lt"/>
                          <a:ea typeface="+mn-ea"/>
                          <a:cs typeface="+mn-cs"/>
                        </a:rPr>
                        <a:t>Deep learning for chest radiograph diagnosis: A</a:t>
                      </a:r>
                      <a:endParaRPr lang="en-US" altLang="en-US" sz="1800" b="0" i="0" kern="1200" dirty="0">
                        <a:solidFill>
                          <a:schemeClr val="bg2">
                            <a:lumMod val="10000"/>
                          </a:schemeClr>
                        </a:solidFill>
                        <a:effectLst/>
                        <a:latin typeface="+mn-lt"/>
                        <a:ea typeface="+mn-ea"/>
                        <a:cs typeface="+mn-cs"/>
                      </a:endParaRPr>
                    </a:p>
                    <a:p>
                      <a:pPr algn="just"/>
                      <a:r>
                        <a:rPr lang="en-US" altLang="en-US" sz="1800" b="0" i="0" kern="1200" dirty="0">
                          <a:solidFill>
                            <a:schemeClr val="bg2">
                              <a:lumMod val="10000"/>
                            </a:schemeClr>
                          </a:solidFill>
                          <a:effectLst/>
                          <a:latin typeface="+mn-lt"/>
                          <a:ea typeface="+mn-ea"/>
                          <a:cs typeface="+mn-cs"/>
                        </a:rPr>
                        <a:t>retrospective comparison</a:t>
                      </a:r>
                      <a:endParaRPr lang="en-US" altLang="en-US" sz="1800" b="0" i="0" kern="1200" dirty="0">
                        <a:solidFill>
                          <a:schemeClr val="bg2">
                            <a:lumMod val="10000"/>
                          </a:schemeClr>
                        </a:solidFill>
                        <a:effectLst/>
                        <a:latin typeface="+mn-lt"/>
                        <a:ea typeface="+mn-ea"/>
                        <a:cs typeface="+mn-cs"/>
                      </a:endParaRPr>
                    </a:p>
                    <a:p>
                      <a:pPr algn="just"/>
                      <a:r>
                        <a:rPr lang="en-US" altLang="en-US" sz="1800" b="0" i="0" kern="1200" dirty="0">
                          <a:solidFill>
                            <a:schemeClr val="bg2">
                              <a:lumMod val="10000"/>
                            </a:schemeClr>
                          </a:solidFill>
                          <a:effectLst/>
                          <a:latin typeface="+mn-lt"/>
                          <a:ea typeface="+mn-ea"/>
                          <a:cs typeface="+mn-cs"/>
                        </a:rPr>
                        <a:t>of the CheXNeXt algorithm to practicing</a:t>
                      </a:r>
                      <a:endParaRPr lang="en-US" altLang="en-US" sz="1800" b="0" i="0" kern="1200" dirty="0">
                        <a:solidFill>
                          <a:schemeClr val="bg2">
                            <a:lumMod val="10000"/>
                          </a:schemeClr>
                        </a:solidFill>
                        <a:effectLst/>
                        <a:latin typeface="+mn-lt"/>
                        <a:ea typeface="+mn-ea"/>
                        <a:cs typeface="+mn-cs"/>
                      </a:endParaRPr>
                    </a:p>
                    <a:p>
                      <a:pPr algn="just"/>
                      <a:r>
                        <a:rPr lang="en-US" altLang="en-US" sz="1800" b="0" i="0" kern="1200" dirty="0">
                          <a:solidFill>
                            <a:schemeClr val="bg2">
                              <a:lumMod val="10000"/>
                            </a:schemeClr>
                          </a:solidFill>
                          <a:effectLst/>
                          <a:latin typeface="+mn-lt"/>
                          <a:ea typeface="+mn-ea"/>
                          <a:cs typeface="+mn-cs"/>
                        </a:rPr>
                        <a:t>radiologists</a:t>
                      </a:r>
                      <a:endParaRPr lang="en-US" altLang="en-US" sz="1800" b="0" i="0" kern="1200" dirty="0">
                        <a:solidFill>
                          <a:schemeClr val="bg2">
                            <a:lumMod val="10000"/>
                          </a:schemeClr>
                        </a:solidFill>
                        <a:effectLst/>
                        <a:latin typeface="+mn-lt"/>
                        <a:ea typeface="+mn-ea"/>
                        <a:cs typeface="+mn-cs"/>
                      </a:endParaRPr>
                    </a:p>
                  </a:txBody>
                  <a:tcPr/>
                </a:tc>
                <a:tc>
                  <a:txBody>
                    <a:bodyPr/>
                    <a:lstStyle/>
                    <a:p>
                      <a:pPr algn="ctr"/>
                      <a:r>
                        <a:rPr lang="en-IN" sz="1800" b="0" i="0" kern="1200" dirty="0">
                          <a:solidFill>
                            <a:schemeClr val="bg2">
                              <a:lumMod val="10000"/>
                            </a:schemeClr>
                          </a:solidFill>
                          <a:effectLst/>
                          <a:latin typeface="+mn-lt"/>
                          <a:ea typeface="+mn-ea"/>
                          <a:cs typeface="+mn-cs"/>
                        </a:rPr>
                        <a:t>20</a:t>
                      </a:r>
                      <a:r>
                        <a:rPr lang="en-US" altLang="en-IN" sz="1800" b="0" i="0" kern="1200" dirty="0">
                          <a:solidFill>
                            <a:schemeClr val="bg2">
                              <a:lumMod val="10000"/>
                            </a:schemeClr>
                          </a:solidFill>
                          <a:effectLst/>
                          <a:latin typeface="+mn-lt"/>
                          <a:ea typeface="+mn-ea"/>
                          <a:cs typeface="+mn-cs"/>
                        </a:rPr>
                        <a:t>18</a:t>
                      </a:r>
                      <a:endParaRPr lang="en-US" altLang="en-IN" sz="1800" b="0" i="0" kern="1200" dirty="0">
                        <a:solidFill>
                          <a:schemeClr val="bg2">
                            <a:lumMod val="10000"/>
                          </a:schemeClr>
                        </a:solidFill>
                        <a:effectLst/>
                        <a:latin typeface="+mn-lt"/>
                        <a:ea typeface="+mn-ea"/>
                        <a:cs typeface="+mn-cs"/>
                      </a:endParaRPr>
                    </a:p>
                  </a:txBody>
                  <a:tcPr/>
                </a:tc>
                <a:tc>
                  <a:txBody>
                    <a:bodyPr/>
                    <a:lstStyle/>
                    <a:p>
                      <a:pPr algn="just"/>
                      <a:endParaRPr lang="en-US" altLang="en-US" sz="1800" b="0" i="0" kern="1200" dirty="0">
                        <a:solidFill>
                          <a:schemeClr val="bg2">
                            <a:lumMod val="10000"/>
                          </a:schemeClr>
                        </a:solidFill>
                        <a:effectLst/>
                        <a:latin typeface="+mn-lt"/>
                        <a:ea typeface="+mn-ea"/>
                        <a:cs typeface="+mn-cs"/>
                      </a:endParaRPr>
                    </a:p>
                    <a:p>
                      <a:pPr algn="just"/>
                      <a:r>
                        <a:rPr lang="en-US" altLang="en-US" sz="1800" b="0" i="0" kern="1200" dirty="0">
                          <a:solidFill>
                            <a:schemeClr val="bg2">
                              <a:lumMod val="10000"/>
                            </a:schemeClr>
                          </a:solidFill>
                          <a:effectLst/>
                          <a:latin typeface="+mn-lt"/>
                          <a:ea typeface="+mn-ea"/>
                          <a:cs typeface="+mn-cs"/>
                        </a:rPr>
                        <a:t>CheXNeXt, a deep learning algorithm, effectively detects multiple pathologies in chest radiographs, matching radiologist performance on most conditions. Its faster interpretation time highlights its potential to improve diagnostics, especially in areas with limited radiologist access.</a:t>
                      </a:r>
                      <a:endParaRPr lang="en-US" altLang="en-US" sz="1800" b="0" i="0" kern="1200" dirty="0">
                        <a:solidFill>
                          <a:schemeClr val="bg2">
                            <a:lumMod val="10000"/>
                          </a:schemeClr>
                        </a:solidFill>
                        <a:effectLst/>
                        <a:latin typeface="+mn-lt"/>
                        <a:ea typeface="+mn-ea"/>
                        <a:cs typeface="+mn-cs"/>
                      </a:endParaRPr>
                    </a:p>
                  </a:txBody>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custDataLst>
              <p:tags r:id="rId1"/>
            </p:custDataLst>
          </p:nvPr>
        </p:nvGraphicFramePr>
        <p:xfrm>
          <a:off x="57150" y="76835"/>
          <a:ext cx="12023725" cy="5981065"/>
        </p:xfrm>
        <a:graphic>
          <a:graphicData uri="http://schemas.openxmlformats.org/drawingml/2006/table">
            <a:tbl>
              <a:tblPr firstRow="1" bandRow="1">
                <a:tableStyleId>{5940675A-B579-460E-94D1-54222C63F5DA}</a:tableStyleId>
              </a:tblPr>
              <a:tblGrid>
                <a:gridCol w="2722245"/>
                <a:gridCol w="1880870"/>
                <a:gridCol w="1795780"/>
                <a:gridCol w="5624830"/>
              </a:tblGrid>
              <a:tr h="799465">
                <a:tc>
                  <a:txBody>
                    <a:bodyPr/>
                    <a:lstStyle/>
                    <a:p>
                      <a:pPr algn="ctr"/>
                      <a:r>
                        <a:rPr lang="en-IN" sz="2000" dirty="0">
                          <a:solidFill>
                            <a:schemeClr val="bg2">
                              <a:lumMod val="10000"/>
                            </a:schemeClr>
                          </a:solidFill>
                        </a:rPr>
                        <a:t>Author(s)</a:t>
                      </a:r>
                      <a:endParaRPr lang="en-IN" sz="2000" dirty="0">
                        <a:solidFill>
                          <a:schemeClr val="bg2">
                            <a:lumMod val="10000"/>
                          </a:schemeClr>
                        </a:solidFill>
                      </a:endParaRPr>
                    </a:p>
                  </a:txBody>
                  <a:tcPr/>
                </a:tc>
                <a:tc>
                  <a:txBody>
                    <a:bodyPr/>
                    <a:lstStyle/>
                    <a:p>
                      <a:pPr algn="ctr"/>
                      <a:r>
                        <a:rPr lang="en-IN" sz="2000" dirty="0">
                          <a:solidFill>
                            <a:schemeClr val="bg2">
                              <a:lumMod val="10000"/>
                            </a:schemeClr>
                          </a:solidFill>
                        </a:rPr>
                        <a:t>Title</a:t>
                      </a:r>
                      <a:endParaRPr lang="en-IN" sz="2000" dirty="0">
                        <a:solidFill>
                          <a:schemeClr val="bg2">
                            <a:lumMod val="10000"/>
                          </a:schemeClr>
                        </a:solidFill>
                      </a:endParaRPr>
                    </a:p>
                  </a:txBody>
                  <a:tcPr/>
                </a:tc>
                <a:tc>
                  <a:txBody>
                    <a:bodyPr/>
                    <a:lstStyle/>
                    <a:p>
                      <a:pPr algn="ctr"/>
                      <a:r>
                        <a:rPr lang="en-IN" sz="2000" b="0" i="0" kern="1200" dirty="0">
                          <a:solidFill>
                            <a:schemeClr val="bg2">
                              <a:lumMod val="10000"/>
                            </a:schemeClr>
                          </a:solidFill>
                          <a:effectLst/>
                          <a:latin typeface="+mn-lt"/>
                          <a:ea typeface="+mn-ea"/>
                          <a:cs typeface="+mn-cs"/>
                        </a:rPr>
                        <a:t>Publication Year</a:t>
                      </a:r>
                      <a:endParaRPr lang="en-IN" sz="2000" b="0" dirty="0">
                        <a:solidFill>
                          <a:schemeClr val="bg2">
                            <a:lumMod val="10000"/>
                          </a:schemeClr>
                        </a:solidFill>
                      </a:endParaRPr>
                    </a:p>
                  </a:txBody>
                  <a:tcPr/>
                </a:tc>
                <a:tc>
                  <a:txBody>
                    <a:bodyPr/>
                    <a:lstStyle/>
                    <a:p>
                      <a:pPr algn="ctr"/>
                      <a:r>
                        <a:rPr lang="en-IN" sz="2000" dirty="0">
                          <a:solidFill>
                            <a:schemeClr val="bg2">
                              <a:lumMod val="10000"/>
                            </a:schemeClr>
                          </a:solidFill>
                        </a:rPr>
                        <a:t>Remarks</a:t>
                      </a:r>
                      <a:endParaRPr lang="en-IN" sz="2000" dirty="0">
                        <a:solidFill>
                          <a:schemeClr val="bg2">
                            <a:lumMod val="10000"/>
                          </a:schemeClr>
                        </a:solidFill>
                      </a:endParaRPr>
                    </a:p>
                  </a:txBody>
                  <a:tcPr/>
                </a:tc>
              </a:tr>
              <a:tr h="2235200">
                <a:tc>
                  <a:txBody>
                    <a:bodyPr/>
                    <a:lstStyle/>
                    <a:p>
                      <a:pPr marL="332105" indent="0" algn="l">
                        <a:lnSpc>
                          <a:spcPct val="150000"/>
                        </a:lnSpc>
                        <a:spcBef>
                          <a:spcPct val="0"/>
                        </a:spcBef>
                        <a:spcAft>
                          <a:spcPct val="0"/>
                        </a:spcAft>
                      </a:pPr>
                      <a:endParaRPr sz="900" b="0">
                        <a:latin typeface="Times New Roman" panose="02020603050405020304"/>
                        <a:ea typeface="Times New Roman" panose="02020603050405020304"/>
                      </a:endParaRPr>
                    </a:p>
                    <a:p>
                      <a:pPr marL="332105" indent="0" algn="l">
                        <a:lnSpc>
                          <a:spcPct val="150000"/>
                        </a:lnSpc>
                        <a:spcBef>
                          <a:spcPct val="0"/>
                        </a:spcBef>
                        <a:spcAft>
                          <a:spcPct val="0"/>
                        </a:spcAft>
                      </a:pPr>
                      <a:r>
                        <a:rPr sz="1800">
                          <a:latin typeface="Arial" panose="020B0604020202020204" pitchFamily="34" charset="0"/>
                          <a:ea typeface="SimSun" panose="02010600030101010101" pitchFamily="2" charset="-122"/>
                          <a:cs typeface="Arial" panose="020B0604020202020204" pitchFamily="34" charset="0"/>
                        </a:rPr>
                        <a:t>Ilyas Sirazitdinov </a:t>
                      </a:r>
                      <a:r>
                        <a:rPr sz="1800" i="0">
                          <a:solidFill>
                            <a:srgbClr val="1F1F1F"/>
                          </a:solidFill>
                          <a:latin typeface="Arial" panose="020B0604020202020204" pitchFamily="34" charset="0"/>
                          <a:ea typeface="Arial" panose="020B0604020202020204"/>
                          <a:cs typeface="Arial" panose="020B0604020202020204" pitchFamily="34" charset="0"/>
                        </a:rPr>
                        <a:t>, </a:t>
                      </a:r>
                      <a:r>
                        <a:rPr sz="1800">
                          <a:latin typeface="Arial" panose="020B0604020202020204" pitchFamily="34" charset="0"/>
                          <a:ea typeface="SimSun" panose="02010600030101010101" pitchFamily="2" charset="-122"/>
                          <a:cs typeface="Arial" panose="020B0604020202020204" pitchFamily="34" charset="0"/>
                        </a:rPr>
                        <a:t>Maksym Kholiavchenko </a:t>
                      </a:r>
                      <a:r>
                        <a:rPr sz="1800" i="0">
                          <a:solidFill>
                            <a:srgbClr val="1F1F1F"/>
                          </a:solidFill>
                          <a:latin typeface="Arial" panose="020B0604020202020204" pitchFamily="34" charset="0"/>
                          <a:ea typeface="Arial" panose="020B0604020202020204"/>
                          <a:cs typeface="Arial" panose="020B0604020202020204" pitchFamily="34" charset="0"/>
                        </a:rPr>
                        <a:t>, </a:t>
                      </a:r>
                      <a:r>
                        <a:rPr sz="1800">
                          <a:latin typeface="Arial" panose="020B0604020202020204" pitchFamily="34" charset="0"/>
                          <a:ea typeface="SimSun" panose="02010600030101010101" pitchFamily="2" charset="-122"/>
                          <a:cs typeface="Arial" panose="020B0604020202020204" pitchFamily="34" charset="0"/>
                        </a:rPr>
                        <a:t>Tamerlan Mustafaev </a:t>
                      </a:r>
                      <a:r>
                        <a:rPr sz="1800" i="0">
                          <a:solidFill>
                            <a:srgbClr val="1F1F1F"/>
                          </a:solidFill>
                          <a:latin typeface="Arial" panose="020B0604020202020204" pitchFamily="34" charset="0"/>
                          <a:ea typeface="Arial" panose="020B0604020202020204"/>
                          <a:cs typeface="Arial" panose="020B0604020202020204" pitchFamily="34" charset="0"/>
                        </a:rPr>
                        <a:t>, </a:t>
                      </a:r>
                      <a:r>
                        <a:rPr sz="1800">
                          <a:latin typeface="Arial" panose="020B0604020202020204" pitchFamily="34" charset="0"/>
                          <a:ea typeface="SimSun" panose="02010600030101010101" pitchFamily="2" charset="-122"/>
                          <a:cs typeface="Arial" panose="020B0604020202020204" pitchFamily="34" charset="0"/>
                        </a:rPr>
                        <a:t>Yuan Yixuan </a:t>
                      </a:r>
                      <a:r>
                        <a:rPr sz="1800" i="0">
                          <a:solidFill>
                            <a:srgbClr val="1F1F1F"/>
                          </a:solidFill>
                          <a:latin typeface="Arial" panose="020B0604020202020204" pitchFamily="34" charset="0"/>
                          <a:ea typeface="Arial" panose="020B0604020202020204"/>
                          <a:cs typeface="Arial" panose="020B0604020202020204" pitchFamily="34" charset="0"/>
                        </a:rPr>
                        <a:t>, </a:t>
                      </a:r>
                      <a:r>
                        <a:rPr sz="1800">
                          <a:latin typeface="Arial" panose="020B0604020202020204" pitchFamily="34" charset="0"/>
                          <a:ea typeface="SimSun" panose="02010600030101010101" pitchFamily="2" charset="-122"/>
                          <a:cs typeface="Arial" panose="020B0604020202020204" pitchFamily="34" charset="0"/>
                        </a:rPr>
                        <a:t>Ramil Kuleev </a:t>
                      </a:r>
                      <a:r>
                        <a:rPr sz="1800" i="0">
                          <a:solidFill>
                            <a:srgbClr val="1F1F1F"/>
                          </a:solidFill>
                          <a:latin typeface="Arial" panose="020B0604020202020204" pitchFamily="34" charset="0"/>
                          <a:ea typeface="Arial" panose="020B0604020202020204"/>
                          <a:cs typeface="Arial" panose="020B0604020202020204" pitchFamily="34" charset="0"/>
                        </a:rPr>
                        <a:t>, </a:t>
                      </a:r>
                      <a:r>
                        <a:rPr sz="1800">
                          <a:latin typeface="Arial" panose="020B0604020202020204" pitchFamily="34" charset="0"/>
                          <a:ea typeface="SimSun" panose="02010600030101010101" pitchFamily="2" charset="-122"/>
                          <a:cs typeface="Arial" panose="020B0604020202020204" pitchFamily="34" charset="0"/>
                        </a:rPr>
                        <a:t>Bulat Ibragimov .</a:t>
                      </a:r>
                      <a:endParaRPr sz="1800" b="0">
                        <a:latin typeface="Arial" panose="020B0604020202020204" pitchFamily="34" charset="0"/>
                        <a:ea typeface="SimSun" panose="02010600030101010101" pitchFamily="2" charset="-122"/>
                        <a:cs typeface="Arial" panose="020B0604020202020204" pitchFamily="34" charset="0"/>
                      </a:endParaRPr>
                    </a:p>
                  </a:txBody>
                  <a:tcPr marL="68580" marR="68580" marT="0" marB="0" anchor="t" anchorCtr="0"/>
                </a:tc>
                <a:tc>
                  <a:txBody>
                    <a:bodyPr/>
                    <a:lstStyle/>
                    <a:p>
                      <a:pPr algn="just"/>
                      <a:r>
                        <a:rPr lang="en-US" altLang="en-US" sz="1800" b="0" i="0" u="none" strike="noStrike" kern="1200" baseline="0" dirty="0">
                          <a:solidFill>
                            <a:schemeClr val="tx1"/>
                          </a:solidFill>
                          <a:latin typeface="+mn-lt"/>
                          <a:ea typeface="+mn-ea"/>
                          <a:cs typeface="+mn-cs"/>
                        </a:rPr>
                        <a:t>Deep neural network ensemble for pneumonia localization from a large-scale chest x-ray database</a:t>
                      </a:r>
                      <a:r>
                        <a:rPr lang="en-US" sz="1800" b="0" i="0" u="none" strike="noStrike" kern="1200" baseline="0" dirty="0">
                          <a:solidFill>
                            <a:schemeClr val="tx1"/>
                          </a:solidFill>
                          <a:latin typeface="+mn-lt"/>
                          <a:ea typeface="+mn-ea"/>
                          <a:cs typeface="+mn-cs"/>
                        </a:rPr>
                        <a:t>	</a:t>
                      </a:r>
                      <a:endParaRPr lang="en-US" sz="1800" b="0" i="0" u="none" strike="noStrike" kern="1200" baseline="0" dirty="0">
                        <a:solidFill>
                          <a:schemeClr val="tx1"/>
                        </a:solidFill>
                        <a:latin typeface="+mn-lt"/>
                        <a:ea typeface="+mn-ea"/>
                        <a:cs typeface="+mn-cs"/>
                      </a:endParaRPr>
                    </a:p>
                  </a:txBody>
                  <a:tcPr/>
                </a:tc>
                <a:tc>
                  <a:txBody>
                    <a:bodyPr/>
                    <a:lstStyle/>
                    <a:p>
                      <a:pPr algn="ctr"/>
                      <a:r>
                        <a:rPr lang="en-US" altLang="en-IN" sz="2000" b="0" i="0" u="none" strike="noStrike" kern="1200" baseline="0" dirty="0">
                          <a:solidFill>
                            <a:schemeClr val="tx1"/>
                          </a:solidFill>
                          <a:latin typeface="+mn-lt"/>
                          <a:ea typeface="+mn-ea"/>
                          <a:cs typeface="+mn-cs"/>
                        </a:rPr>
                        <a:t> 2019</a:t>
                      </a:r>
                      <a:r>
                        <a:rPr lang="en-IN" sz="2000" b="0" i="0" u="none" strike="noStrike" kern="1200" baseline="0" dirty="0">
                          <a:solidFill>
                            <a:schemeClr val="tx1"/>
                          </a:solidFill>
                          <a:latin typeface="+mn-lt"/>
                          <a:ea typeface="+mn-ea"/>
                          <a:cs typeface="+mn-cs"/>
                        </a:rPr>
                        <a:t>	</a:t>
                      </a:r>
                      <a:endParaRPr lang="en-IN" sz="2000" b="0" i="0" u="none" strike="noStrike" kern="1200" baseline="0" dirty="0">
                        <a:solidFill>
                          <a:schemeClr val="tx1"/>
                        </a:solidFill>
                        <a:latin typeface="+mn-lt"/>
                        <a:ea typeface="+mn-ea"/>
                        <a:cs typeface="+mn-cs"/>
                      </a:endParaRPr>
                    </a:p>
                  </a:txBody>
                  <a:tcPr/>
                </a:tc>
                <a:tc>
                  <a:txBody>
                    <a:bodyPr/>
                    <a:lstStyle/>
                    <a:p>
                      <a:pPr marL="0" marR="0" lvl="0" indent="0" algn="just" defTabSz="457200" rtl="0" eaLnBrk="1" fontAlgn="auto" latinLnBrk="0" hangingPunct="1">
                        <a:lnSpc>
                          <a:spcPct val="100000"/>
                        </a:lnSpc>
                        <a:spcBef>
                          <a:spcPts val="0"/>
                        </a:spcBef>
                        <a:spcAft>
                          <a:spcPts val="0"/>
                        </a:spcAft>
                        <a:buClrTx/>
                        <a:buSzTx/>
                        <a:buFontTx/>
                        <a:buNone/>
                        <a:defRPr/>
                      </a:pPr>
                      <a:r>
                        <a:rPr lang="en-US" altLang="en-US" sz="1800" b="0" i="0" u="none" strike="noStrike" baseline="0" dirty="0"/>
                        <a:t>This research explores the application of deep neural network ensembles for the automated detection and localization of pneumonia from chest X-ray images using a large-scale database.</a:t>
                      </a:r>
                      <a:endParaRPr lang="en-US" altLang="en-US" sz="1800" b="0" i="0" u="none" strike="noStrike" baseline="0" dirty="0"/>
                    </a:p>
                  </a:txBody>
                  <a:tcPr/>
                </a:tc>
              </a:tr>
              <a:tr h="2506980">
                <a:tc>
                  <a:txBody>
                    <a:bodyPr/>
                    <a:lstStyle/>
                    <a:p>
                      <a:pPr marL="332105" indent="0" algn="just">
                        <a:lnSpc>
                          <a:spcPct val="150000"/>
                        </a:lnSpc>
                        <a:spcBef>
                          <a:spcPct val="0"/>
                        </a:spcBef>
                        <a:spcAft>
                          <a:spcPct val="0"/>
                        </a:spcAft>
                      </a:pPr>
                      <a:r>
                        <a:rPr lang="en-US" sz="1800" b="0">
                          <a:latin typeface="Arial" panose="020B0604020202020204" pitchFamily="34" charset="0"/>
                          <a:ea typeface="Calibri" panose="020F0502020204030204"/>
                          <a:cs typeface="Arial" panose="020B0604020202020204" pitchFamily="34" charset="0"/>
                        </a:rPr>
                        <a:t>Abhishek bhadra,</a:t>
                      </a:r>
                      <a:endParaRPr lang="en-US" sz="1800" b="0">
                        <a:latin typeface="Arial" panose="020B0604020202020204" pitchFamily="34" charset="0"/>
                        <a:ea typeface="Calibri" panose="020F0502020204030204"/>
                        <a:cs typeface="Arial" panose="020B0604020202020204" pitchFamily="34" charset="0"/>
                      </a:endParaRPr>
                    </a:p>
                    <a:p>
                      <a:pPr marL="332105" indent="0" algn="just">
                        <a:lnSpc>
                          <a:spcPct val="150000"/>
                        </a:lnSpc>
                        <a:spcBef>
                          <a:spcPct val="0"/>
                        </a:spcBef>
                        <a:spcAft>
                          <a:spcPct val="0"/>
                        </a:spcAft>
                      </a:pPr>
                      <a:r>
                        <a:rPr lang="en-US" sz="1800" b="0">
                          <a:latin typeface="Arial" panose="020B0604020202020204" pitchFamily="34" charset="0"/>
                          <a:ea typeface="Calibri" panose="020F0502020204030204"/>
                          <a:cs typeface="Arial" panose="020B0604020202020204" pitchFamily="34" charset="0"/>
                        </a:rPr>
                        <a:t>Shub Gupta,</a:t>
                      </a:r>
                      <a:endParaRPr lang="en-US" sz="1800" b="0">
                        <a:latin typeface="Arial" panose="020B0604020202020204" pitchFamily="34" charset="0"/>
                        <a:ea typeface="Calibri" panose="020F0502020204030204"/>
                        <a:cs typeface="Arial" panose="020B0604020202020204" pitchFamily="34" charset="0"/>
                      </a:endParaRPr>
                    </a:p>
                    <a:p>
                      <a:pPr marL="332105" indent="0" algn="just">
                        <a:lnSpc>
                          <a:spcPct val="150000"/>
                        </a:lnSpc>
                        <a:spcBef>
                          <a:spcPct val="0"/>
                        </a:spcBef>
                        <a:spcAft>
                          <a:spcPct val="0"/>
                        </a:spcAft>
                      </a:pPr>
                      <a:r>
                        <a:rPr lang="en-US" sz="1800" b="0">
                          <a:latin typeface="Arial" panose="020B0604020202020204" pitchFamily="34" charset="0"/>
                          <a:ea typeface="Calibri" panose="020F0502020204030204"/>
                          <a:cs typeface="Arial" panose="020B0604020202020204" pitchFamily="34" charset="0"/>
                        </a:rPr>
                        <a:t>Naman Garg,</a:t>
                      </a:r>
                      <a:endParaRPr lang="en-US" sz="1800" b="0">
                        <a:latin typeface="Arial" panose="020B0604020202020204" pitchFamily="34" charset="0"/>
                        <a:ea typeface="Calibri" panose="020F0502020204030204"/>
                        <a:cs typeface="Arial" panose="020B0604020202020204" pitchFamily="34" charset="0"/>
                      </a:endParaRPr>
                    </a:p>
                    <a:p>
                      <a:pPr marL="332105" indent="0" algn="just">
                        <a:lnSpc>
                          <a:spcPct val="150000"/>
                        </a:lnSpc>
                        <a:spcBef>
                          <a:spcPct val="0"/>
                        </a:spcBef>
                        <a:spcAft>
                          <a:spcPct val="0"/>
                        </a:spcAft>
                      </a:pPr>
                      <a:r>
                        <a:rPr lang="en-US" sz="1800" b="0">
                          <a:latin typeface="Arial" panose="020B0604020202020204" pitchFamily="34" charset="0"/>
                          <a:ea typeface="Calibri" panose="020F0502020204030204"/>
                          <a:cs typeface="Arial" panose="020B0604020202020204" pitchFamily="34" charset="0"/>
                        </a:rPr>
                        <a:t>Sonali Dhangar</a:t>
                      </a:r>
                      <a:endParaRPr lang="en-US" sz="1800" b="0">
                        <a:latin typeface="Arial" panose="020B0604020202020204" pitchFamily="34" charset="0"/>
                        <a:ea typeface="Calibri" panose="020F0502020204030204"/>
                        <a:cs typeface="Arial" panose="020B0604020202020204" pitchFamily="34" charset="0"/>
                      </a:endParaRPr>
                    </a:p>
                    <a:p>
                      <a:pPr marL="332105" indent="0" algn="just">
                        <a:lnSpc>
                          <a:spcPct val="150000"/>
                        </a:lnSpc>
                        <a:spcBef>
                          <a:spcPct val="0"/>
                        </a:spcBef>
                        <a:spcAft>
                          <a:spcPct val="0"/>
                        </a:spcAft>
                      </a:pPr>
                      <a:endParaRPr lang="en-US" sz="1800" b="0">
                        <a:latin typeface="Arial" panose="020B0604020202020204" pitchFamily="34" charset="0"/>
                        <a:ea typeface="Calibri" panose="020F0502020204030204"/>
                        <a:cs typeface="Arial" panose="020B0604020202020204" pitchFamily="34" charset="0"/>
                      </a:endParaRPr>
                    </a:p>
                    <a:p>
                      <a:pPr marL="332105" indent="0" algn="just">
                        <a:lnSpc>
                          <a:spcPct val="150000"/>
                        </a:lnSpc>
                        <a:spcBef>
                          <a:spcPct val="0"/>
                        </a:spcBef>
                        <a:spcAft>
                          <a:spcPct val="0"/>
                        </a:spcAft>
                      </a:pPr>
                      <a:endParaRPr lang="en-US" sz="1800" b="0">
                        <a:latin typeface="Arial" panose="020B0604020202020204" pitchFamily="34" charset="0"/>
                        <a:ea typeface="Calibri" panose="020F0502020204030204"/>
                        <a:cs typeface="Arial" panose="020B0604020202020204" pitchFamily="34" charset="0"/>
                      </a:endParaRPr>
                    </a:p>
                  </a:txBody>
                  <a:tcPr marL="68580" marR="68580" marT="0" marB="0" anchor="t" anchorCtr="0"/>
                </a:tc>
                <a:tc>
                  <a:txBody>
                    <a:bodyPr/>
                    <a:lstStyle/>
                    <a:p>
                      <a:pPr algn="ctr">
                        <a:buNone/>
                      </a:pPr>
                      <a:endParaRPr lang="en-US" sz="1800" b="0" i="0" u="none" strike="noStrike" kern="1200" baseline="0" dirty="0">
                        <a:solidFill>
                          <a:schemeClr val="tx1"/>
                        </a:solidFill>
                        <a:latin typeface="+mn-lt"/>
                        <a:ea typeface="+mn-ea"/>
                        <a:cs typeface="+mn-cs"/>
                      </a:endParaRPr>
                    </a:p>
                    <a:p>
                      <a:pPr algn="just">
                        <a:buNone/>
                      </a:pPr>
                      <a:r>
                        <a:rPr lang="en-US" altLang="en-US" sz="1800" b="0" i="0" u="none" strike="noStrike" kern="1200" baseline="0" dirty="0">
                          <a:solidFill>
                            <a:schemeClr val="tx1"/>
                          </a:solidFill>
                          <a:latin typeface="+mn-lt"/>
                          <a:ea typeface="+mn-ea"/>
                          <a:cs typeface="+mn-cs"/>
                        </a:rPr>
                        <a:t>Survey on Pneumonia </a:t>
                      </a:r>
                      <a:endParaRPr lang="en-US" altLang="en-US" sz="1800" b="0" i="0" u="none" strike="noStrike" kern="1200" baseline="0" dirty="0">
                        <a:solidFill>
                          <a:schemeClr val="tx1"/>
                        </a:solidFill>
                        <a:latin typeface="+mn-lt"/>
                        <a:ea typeface="+mn-ea"/>
                        <a:cs typeface="+mn-cs"/>
                      </a:endParaRPr>
                    </a:p>
                    <a:p>
                      <a:pPr algn="just">
                        <a:buNone/>
                      </a:pPr>
                      <a:r>
                        <a:rPr lang="en-US" altLang="en-US" sz="1800" b="0" i="0" u="none" strike="noStrike" kern="1200" baseline="0" dirty="0">
                          <a:solidFill>
                            <a:schemeClr val="tx1"/>
                          </a:solidFill>
                          <a:latin typeface="+mn-lt"/>
                          <a:ea typeface="+mn-ea"/>
                          <a:cs typeface="+mn-cs"/>
                        </a:rPr>
                        <a:t>Disease Detection (Using Deep </a:t>
                      </a:r>
                      <a:endParaRPr lang="en-US" altLang="en-US" sz="1800" b="0" i="0" u="none" strike="noStrike" kern="1200" baseline="0" dirty="0">
                        <a:solidFill>
                          <a:schemeClr val="tx1"/>
                        </a:solidFill>
                        <a:latin typeface="+mn-lt"/>
                        <a:ea typeface="+mn-ea"/>
                        <a:cs typeface="+mn-cs"/>
                      </a:endParaRPr>
                    </a:p>
                    <a:p>
                      <a:pPr algn="just">
                        <a:buNone/>
                      </a:pPr>
                      <a:r>
                        <a:rPr lang="en-US" altLang="en-US" sz="1800" b="0" i="0" u="none" strike="noStrike" kern="1200" baseline="0" dirty="0">
                          <a:solidFill>
                            <a:schemeClr val="tx1"/>
                          </a:solidFill>
                          <a:latin typeface="+mn-lt"/>
                          <a:ea typeface="+mn-ea"/>
                          <a:cs typeface="+mn-cs"/>
                        </a:rPr>
                        <a:t>Learning) </a:t>
                      </a:r>
                      <a:endParaRPr lang="en-US" altLang="en-US" sz="1800" b="0" i="0" u="none" strike="noStrike" kern="1200" baseline="0" dirty="0">
                        <a:solidFill>
                          <a:schemeClr val="tx1"/>
                        </a:solidFill>
                        <a:latin typeface="+mn-lt"/>
                        <a:ea typeface="+mn-ea"/>
                        <a:cs typeface="+mn-cs"/>
                      </a:endParaRPr>
                    </a:p>
                  </a:txBody>
                  <a:tcPr/>
                </a:tc>
                <a:tc>
                  <a:txBody>
                    <a:bodyPr/>
                    <a:lstStyle/>
                    <a:p>
                      <a:pPr algn="ctr">
                        <a:buNone/>
                      </a:pPr>
                      <a:r>
                        <a:rPr lang="en-US" altLang="en-IN" sz="2000" b="0" i="0" u="none" strike="noStrike" kern="1200" baseline="0" dirty="0">
                          <a:solidFill>
                            <a:schemeClr val="tx1"/>
                          </a:solidFill>
                          <a:latin typeface="+mn-lt"/>
                          <a:ea typeface="+mn-ea"/>
                          <a:cs typeface="+mn-cs"/>
                        </a:rPr>
                        <a:t>2023</a:t>
                      </a:r>
                      <a:endParaRPr lang="en-US" altLang="en-IN" sz="2000" b="0" i="0" u="none" strike="noStrike" kern="1200" baseline="0" dirty="0">
                        <a:solidFill>
                          <a:schemeClr val="tx1"/>
                        </a:solidFill>
                        <a:latin typeface="+mn-lt"/>
                        <a:ea typeface="+mn-ea"/>
                        <a:cs typeface="+mn-cs"/>
                      </a:endParaRPr>
                    </a:p>
                  </a:txBody>
                  <a:tcPr/>
                </a:tc>
                <a:tc>
                  <a:txBody>
                    <a:bodyPr/>
                    <a:lstStyle/>
                    <a:p>
                      <a:pPr marL="0" marR="0" lvl="0" indent="0" algn="just" defTabSz="457200" rtl="0" eaLnBrk="1" fontAlgn="auto" latinLnBrk="0" hangingPunct="1">
                        <a:lnSpc>
                          <a:spcPct val="100000"/>
                        </a:lnSpc>
                        <a:spcBef>
                          <a:spcPts val="0"/>
                        </a:spcBef>
                        <a:spcAft>
                          <a:spcPts val="0"/>
                        </a:spcAft>
                        <a:buClrTx/>
                        <a:buSzTx/>
                        <a:buFontTx/>
                        <a:buNone/>
                        <a:defRPr/>
                      </a:pPr>
                      <a:r>
                        <a:rPr lang="en-US" altLang="en-US" sz="1800" b="0" i="0" u="none" strike="noStrike" baseline="0" dirty="0"/>
                        <a:t>This survey aimed to evaluate the effectiveness of chest x-rays in detecting pneumonia by collecting data from 300 healthcare profesional, including radiologists, pulmonologists, and general practitioners. Department.The survey included </a:t>
                      </a:r>
                      <a:endParaRPr lang="en-US" altLang="en-US" sz="1800" b="0" i="0" u="none" strike="noStrike" baseline="0" dirty="0"/>
                    </a:p>
                    <a:p>
                      <a:pPr marL="0" marR="0" lvl="0" indent="0" algn="just" defTabSz="457200" rtl="0" eaLnBrk="1" fontAlgn="auto" latinLnBrk="0" hangingPunct="1">
                        <a:lnSpc>
                          <a:spcPct val="100000"/>
                        </a:lnSpc>
                        <a:spcBef>
                          <a:spcPts val="0"/>
                        </a:spcBef>
                        <a:spcAft>
                          <a:spcPts val="0"/>
                        </a:spcAft>
                        <a:buClrTx/>
                        <a:buSzTx/>
                        <a:buFontTx/>
                        <a:buNone/>
                        <a:defRPr/>
                      </a:pPr>
                      <a:r>
                        <a:rPr lang="en-US" altLang="en-US" sz="1800" b="0" i="0" u="none" strike="noStrike" baseline="0" dirty="0"/>
                        <a:t>10 questions related to the use of  </a:t>
                      </a:r>
                      <a:endParaRPr lang="en-US" altLang="en-US" sz="1800" b="0" i="0" u="none" strike="noStrike" baseline="0" dirty="0"/>
                    </a:p>
                    <a:p>
                      <a:pPr marL="0" marR="0" lvl="0" indent="0" algn="just" defTabSz="457200" rtl="0" eaLnBrk="1" fontAlgn="auto" latinLnBrk="0" hangingPunct="1">
                        <a:lnSpc>
                          <a:spcPct val="100000"/>
                        </a:lnSpc>
                        <a:spcBef>
                          <a:spcPts val="0"/>
                        </a:spcBef>
                        <a:spcAft>
                          <a:spcPts val="0"/>
                        </a:spcAft>
                        <a:buClrTx/>
                        <a:buSzTx/>
                        <a:buFontTx/>
                        <a:buNone/>
                        <a:defRPr/>
                      </a:pPr>
                      <a:r>
                        <a:rPr lang="en-US" altLang="en-US" sz="1800" b="0" i="0" u="none" strike="noStrike" baseline="0" dirty="0"/>
                        <a:t>X-rays to detect pneumonia, including questions about accuracy, misdiagnosis, and the use of other diagnostic tools. </a:t>
                      </a:r>
                      <a:endParaRPr lang="en-US" altLang="en-US" sz="1800" b="0" i="0" u="none" strike="noStrike" baseline="0" dirty="0"/>
                    </a:p>
                  </a:txBody>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2" name="Table 1"/>
          <p:cNvGraphicFramePr/>
          <p:nvPr>
            <p:custDataLst>
              <p:tags r:id="rId1"/>
            </p:custDataLst>
          </p:nvPr>
        </p:nvGraphicFramePr>
        <p:xfrm>
          <a:off x="165100" y="157480"/>
          <a:ext cx="11902440" cy="5807710"/>
        </p:xfrm>
        <a:graphic>
          <a:graphicData uri="http://schemas.openxmlformats.org/drawingml/2006/table">
            <a:tbl>
              <a:tblPr firstRow="1" bandRow="1">
                <a:tableStyleId>{5940675A-B579-460E-94D1-54222C63F5DA}</a:tableStyleId>
              </a:tblPr>
              <a:tblGrid>
                <a:gridCol w="2552065"/>
                <a:gridCol w="2172970"/>
                <a:gridCol w="1458595"/>
                <a:gridCol w="5718810"/>
              </a:tblGrid>
              <a:tr h="817880">
                <a:tc>
                  <a:txBody>
                    <a:bodyPr/>
                    <a:p>
                      <a:pPr algn="ctr">
                        <a:buNone/>
                      </a:pPr>
                      <a:r>
                        <a:rPr lang="en-IN" sz="1800" dirty="0">
                          <a:solidFill>
                            <a:schemeClr val="bg2">
                              <a:lumMod val="10000"/>
                            </a:schemeClr>
                          </a:solidFill>
                          <a:sym typeface="+mn-ea"/>
                        </a:rPr>
                        <a:t>Author(s)</a:t>
                      </a:r>
                      <a:endParaRPr lang="en-IN" sz="1800" dirty="0">
                        <a:solidFill>
                          <a:schemeClr val="bg2">
                            <a:lumMod val="10000"/>
                          </a:schemeClr>
                        </a:solidFill>
                      </a:endParaRPr>
                    </a:p>
                    <a:p>
                      <a:pPr algn="ctr">
                        <a:buNone/>
                      </a:pPr>
                      <a:endParaRPr lang="en-US"/>
                    </a:p>
                  </a:txBody>
                  <a:tcPr/>
                </a:tc>
                <a:tc>
                  <a:txBody>
                    <a:bodyPr/>
                    <a:p>
                      <a:pPr algn="ctr">
                        <a:buNone/>
                      </a:pPr>
                      <a:r>
                        <a:rPr lang="en-IN" sz="1800" dirty="0">
                          <a:solidFill>
                            <a:schemeClr val="bg2">
                              <a:lumMod val="10000"/>
                            </a:schemeClr>
                          </a:solidFill>
                          <a:sym typeface="+mn-ea"/>
                        </a:rPr>
                        <a:t>Title</a:t>
                      </a:r>
                      <a:endParaRPr lang="en-US"/>
                    </a:p>
                  </a:txBody>
                  <a:tcPr/>
                </a:tc>
                <a:tc>
                  <a:txBody>
                    <a:bodyPr/>
                    <a:p>
                      <a:pPr algn="ctr">
                        <a:buNone/>
                      </a:pPr>
                      <a:r>
                        <a:rPr lang="en-IN" sz="1800" dirty="0">
                          <a:solidFill>
                            <a:schemeClr val="bg2">
                              <a:lumMod val="10000"/>
                            </a:schemeClr>
                          </a:solidFill>
                          <a:effectLst/>
                          <a:sym typeface="+mn-ea"/>
                        </a:rPr>
                        <a:t>Publicati</a:t>
                      </a:r>
                      <a:r>
                        <a:rPr lang="en-US" altLang="en-IN" sz="1800" dirty="0">
                          <a:solidFill>
                            <a:schemeClr val="bg2">
                              <a:lumMod val="10000"/>
                            </a:schemeClr>
                          </a:solidFill>
                          <a:effectLst/>
                          <a:sym typeface="+mn-ea"/>
                        </a:rPr>
                        <a:t>o</a:t>
                      </a:r>
                      <a:r>
                        <a:rPr lang="en-IN" sz="1800" dirty="0">
                          <a:solidFill>
                            <a:schemeClr val="bg2">
                              <a:lumMod val="10000"/>
                            </a:schemeClr>
                          </a:solidFill>
                          <a:effectLst/>
                          <a:sym typeface="+mn-ea"/>
                        </a:rPr>
                        <a:t>n Year</a:t>
                      </a:r>
                      <a:endParaRPr lang="en-US"/>
                    </a:p>
                  </a:txBody>
                  <a:tcPr/>
                </a:tc>
                <a:tc>
                  <a:txBody>
                    <a:bodyPr/>
                    <a:p>
                      <a:pPr algn="ctr">
                        <a:buNone/>
                      </a:pPr>
                      <a:r>
                        <a:rPr lang="en-IN" sz="1800" dirty="0">
                          <a:solidFill>
                            <a:schemeClr val="bg2">
                              <a:lumMod val="10000"/>
                            </a:schemeClr>
                          </a:solidFill>
                          <a:sym typeface="+mn-ea"/>
                        </a:rPr>
                        <a:t>Remarks</a:t>
                      </a:r>
                      <a:endParaRPr lang="en-US"/>
                    </a:p>
                  </a:txBody>
                  <a:tcPr/>
                </a:tc>
              </a:tr>
              <a:tr h="1372235">
                <a:tc>
                  <a:txBody>
                    <a:bodyPr/>
                    <a:p>
                      <a:pPr>
                        <a:buNone/>
                      </a:pPr>
                      <a:r>
                        <a:rPr lang="en-US" altLang="en-US"/>
                        <a:t>Amith Kumar,</a:t>
                      </a:r>
                      <a:endParaRPr lang="en-US" altLang="en-US"/>
                    </a:p>
                    <a:p>
                      <a:pPr>
                        <a:buNone/>
                      </a:pPr>
                      <a:r>
                        <a:rPr lang="en-US" altLang="en-US"/>
                        <a:t>Prayag</a:t>
                      </a:r>
                      <a:endParaRPr lang="en-US" altLang="en-US"/>
                    </a:p>
                  </a:txBody>
                  <a:tcPr/>
                </a:tc>
                <a:tc>
                  <a:txBody>
                    <a:bodyPr/>
                    <a:p>
                      <a:pPr algn="just">
                        <a:buNone/>
                      </a:pPr>
                      <a:r>
                        <a:rPr lang="en-US" altLang="en-US"/>
                        <a:t> Identifying pneumonia in chest X-rays: A deep learning approach</a:t>
                      </a:r>
                      <a:endParaRPr lang="en-US" altLang="en-US"/>
                    </a:p>
                  </a:txBody>
                  <a:tcPr/>
                </a:tc>
                <a:tc>
                  <a:txBody>
                    <a:bodyPr/>
                    <a:p>
                      <a:pPr>
                        <a:buNone/>
                      </a:pPr>
                      <a:r>
                        <a:rPr lang="en-US"/>
                        <a:t>2019</a:t>
                      </a:r>
                      <a:endParaRPr lang="en-US"/>
                    </a:p>
                  </a:txBody>
                  <a:tcPr/>
                </a:tc>
                <a:tc>
                  <a:txBody>
                    <a:bodyPr/>
                    <a:p>
                      <a:pPr algn="just">
                        <a:buNone/>
                      </a:pPr>
                      <a:r>
                        <a:rPr lang="en-US" altLang="en-US"/>
                        <a:t>The rich collection of annotated datasets piloted the robustness of deep learning techniques to effectuate.</a:t>
                      </a:r>
                      <a:endParaRPr lang="en-US" altLang="en-US"/>
                    </a:p>
                  </a:txBody>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37235" y="205105"/>
            <a:ext cx="10881995" cy="645160"/>
          </a:xfrm>
          <a:prstGeom prst="rect">
            <a:avLst/>
          </a:prstGeom>
          <a:noFill/>
        </p:spPr>
        <p:txBody>
          <a:bodyPr wrap="square" rtlCol="0">
            <a:spAutoFit/>
          </a:bodyPr>
          <a:lstStyle/>
          <a:p>
            <a:pPr algn="ctr"/>
            <a:r>
              <a:rPr lang="en-IN" sz="3600">
                <a:solidFill>
                  <a:srgbClr val="7030A0"/>
                </a:solidFill>
              </a:rPr>
              <a:t>Problem Statement</a:t>
            </a:r>
            <a:endParaRPr lang="en-IN" sz="3600">
              <a:solidFill>
                <a:srgbClr val="7030A0"/>
              </a:solidFill>
            </a:endParaRPr>
          </a:p>
        </p:txBody>
      </p:sp>
      <p:sp>
        <p:nvSpPr>
          <p:cNvPr id="3" name="TextBox 2"/>
          <p:cNvSpPr txBox="1"/>
          <p:nvPr/>
        </p:nvSpPr>
        <p:spPr>
          <a:xfrm>
            <a:off x="515620" y="1074420"/>
            <a:ext cx="11102975" cy="5631180"/>
          </a:xfrm>
          <a:prstGeom prst="rect">
            <a:avLst/>
          </a:prstGeom>
          <a:noFill/>
        </p:spPr>
        <p:txBody>
          <a:bodyPr wrap="square" lIns="91440" tIns="45720" rIns="91440" bIns="45720" rtlCol="0" anchor="t">
            <a:spAutoFit/>
          </a:bodyPr>
          <a:lstStyle/>
          <a:p>
            <a:pPr lvl="1" algn="just"/>
            <a:endParaRPr lang="en-US" sz="2000" dirty="0">
              <a:latin typeface="Trebuchet MS" panose="020B0603020202020204"/>
              <a:cs typeface="Calibri" panose="020F0502020204030204"/>
            </a:endParaRPr>
          </a:p>
          <a:p>
            <a:pPr lvl="1" algn="just"/>
            <a:r>
              <a:rPr lang="en-US" altLang="en-US" sz="2000" dirty="0">
                <a:latin typeface="Arial" panose="020B0604020202020204" pitchFamily="34" charset="0"/>
                <a:cs typeface="Arial" panose="020B0604020202020204" pitchFamily="34" charset="0"/>
              </a:rPr>
              <a:t>Pneumonia, a leading cause of morbidity and mortality worldwide, poses significant challenges for timely and accurate diagnosis. Traditional diagnostic methods, such as chest X-rays and symptom analysis, often rely on subjective interpretations, leading to misdiagnoses or delayed treatment. In resource-limited settings, the unavailability of expert radiologists further exacerbates the problem, limiting access to quality healthcare.</a:t>
            </a:r>
            <a:endParaRPr lang="en-US" altLang="en-US" sz="2000" dirty="0">
              <a:latin typeface="Arial" panose="020B0604020202020204" pitchFamily="34" charset="0"/>
              <a:cs typeface="Arial" panose="020B0604020202020204" pitchFamily="34" charset="0"/>
            </a:endParaRPr>
          </a:p>
          <a:p>
            <a:pPr lvl="1" algn="just"/>
            <a:endParaRPr lang="en-US" altLang="en-US" sz="2000" dirty="0">
              <a:latin typeface="Arial" panose="020B0604020202020204" pitchFamily="34" charset="0"/>
              <a:cs typeface="Arial" panose="020B0604020202020204" pitchFamily="34" charset="0"/>
            </a:endParaRPr>
          </a:p>
          <a:p>
            <a:pPr lvl="1" algn="just"/>
            <a:r>
              <a:rPr lang="en-US" altLang="en-US" sz="2000" b="1" dirty="0">
                <a:latin typeface="Arial" panose="020B0604020202020204" pitchFamily="34" charset="0"/>
                <a:cs typeface="Arial" panose="020B0604020202020204" pitchFamily="34" charset="0"/>
              </a:rPr>
              <a:t>Key Challenges</a:t>
            </a:r>
            <a:endParaRPr lang="en-US" altLang="en-US" sz="2000" b="1" dirty="0">
              <a:latin typeface="Arial" panose="020B0604020202020204" pitchFamily="34" charset="0"/>
              <a:cs typeface="Arial" panose="020B0604020202020204" pitchFamily="34" charset="0"/>
            </a:endParaRPr>
          </a:p>
          <a:p>
            <a:pPr lvl="1" algn="just"/>
            <a:r>
              <a:rPr lang="en-US" altLang="en-US" sz="2000" b="1" dirty="0">
                <a:latin typeface="Arial" panose="020B0604020202020204" pitchFamily="34" charset="0"/>
                <a:cs typeface="Arial" panose="020B0604020202020204" pitchFamily="34" charset="0"/>
              </a:rPr>
              <a:t>Subjectivity in Diagnosis:</a:t>
            </a:r>
            <a:r>
              <a:rPr lang="en-US" altLang="en-US" sz="2000" dirty="0">
                <a:latin typeface="Arial" panose="020B0604020202020204" pitchFamily="34" charset="0"/>
                <a:cs typeface="Arial" panose="020B0604020202020204" pitchFamily="34" charset="0"/>
              </a:rPr>
              <a:t> Reliance on manual interpretation of X-rays increases the risk of errors and inconsistent diagnoses.</a:t>
            </a:r>
            <a:endParaRPr lang="en-US" altLang="en-US" sz="2000" dirty="0">
              <a:latin typeface="Arial" panose="020B0604020202020204" pitchFamily="34" charset="0"/>
              <a:cs typeface="Arial" panose="020B0604020202020204" pitchFamily="34" charset="0"/>
            </a:endParaRPr>
          </a:p>
          <a:p>
            <a:pPr lvl="1" algn="just"/>
            <a:r>
              <a:rPr lang="en-US" altLang="en-US" sz="2000" b="1" dirty="0">
                <a:latin typeface="Arial" panose="020B0604020202020204" pitchFamily="34" charset="0"/>
                <a:cs typeface="Arial" panose="020B0604020202020204" pitchFamily="34" charset="0"/>
              </a:rPr>
              <a:t>Limited Resources: </a:t>
            </a:r>
            <a:r>
              <a:rPr lang="en-US" altLang="en-US" sz="2000" dirty="0">
                <a:latin typeface="Arial" panose="020B0604020202020204" pitchFamily="34" charset="0"/>
                <a:cs typeface="Arial" panose="020B0604020202020204" pitchFamily="34" charset="0"/>
              </a:rPr>
              <a:t>Inadequate availability of skilled radiologists in remote or underserved areas hampers timely detection.</a:t>
            </a:r>
            <a:endParaRPr lang="en-US" altLang="en-US" sz="2000" dirty="0">
              <a:latin typeface="Arial" panose="020B0604020202020204" pitchFamily="34" charset="0"/>
              <a:cs typeface="Arial" panose="020B0604020202020204" pitchFamily="34" charset="0"/>
            </a:endParaRPr>
          </a:p>
          <a:p>
            <a:pPr lvl="1" algn="just"/>
            <a:r>
              <a:rPr lang="en-US" altLang="en-US" sz="2000" b="1" dirty="0">
                <a:latin typeface="Arial" panose="020B0604020202020204" pitchFamily="34" charset="0"/>
                <a:cs typeface="Arial" panose="020B0604020202020204" pitchFamily="34" charset="0"/>
              </a:rPr>
              <a:t>Data Integration:</a:t>
            </a:r>
            <a:r>
              <a:rPr lang="en-US" altLang="en-US" sz="2000" dirty="0">
                <a:latin typeface="Arial" panose="020B0604020202020204" pitchFamily="34" charset="0"/>
                <a:cs typeface="Arial" panose="020B0604020202020204" pitchFamily="34" charset="0"/>
              </a:rPr>
              <a:t> Combining visual data from X-rays with patient-reported symptoms for a holistic diagnosis is complex.</a:t>
            </a:r>
            <a:endParaRPr lang="en-US" altLang="en-US" sz="2000" dirty="0">
              <a:latin typeface="Arial" panose="020B0604020202020204" pitchFamily="34" charset="0"/>
              <a:cs typeface="Arial" panose="020B0604020202020204" pitchFamily="34" charset="0"/>
            </a:endParaRPr>
          </a:p>
          <a:p>
            <a:pPr lvl="1" algn="just"/>
            <a:r>
              <a:rPr lang="en-US" altLang="en-US" sz="2000" b="1" dirty="0">
                <a:latin typeface="Arial" panose="020B0604020202020204" pitchFamily="34" charset="0"/>
                <a:cs typeface="Arial" panose="020B0604020202020204" pitchFamily="34" charset="0"/>
              </a:rPr>
              <a:t>False Negatives and Positives:</a:t>
            </a:r>
            <a:r>
              <a:rPr lang="en-US" altLang="en-US" sz="2000" dirty="0">
                <a:latin typeface="Arial" panose="020B0604020202020204" pitchFamily="34" charset="0"/>
                <a:cs typeface="Arial" panose="020B0604020202020204" pitchFamily="34" charset="0"/>
              </a:rPr>
              <a:t> High rates of diagnostic inaccuracies can lead to under-treatment or overtreatment of patients.</a:t>
            </a:r>
            <a:endParaRPr lang="en-US" altLang="en-US" sz="2000" dirty="0">
              <a:latin typeface="Arial" panose="020B0604020202020204" pitchFamily="34" charset="0"/>
              <a:cs typeface="Arial" panose="020B0604020202020204" pitchFamily="34" charset="0"/>
            </a:endParaRPr>
          </a:p>
          <a:p>
            <a:pPr lvl="1" algn="just"/>
            <a:r>
              <a:rPr lang="en-US" altLang="en-US" sz="2000" b="1" dirty="0">
                <a:latin typeface="Arial" panose="020B0604020202020204" pitchFamily="34" charset="0"/>
                <a:cs typeface="Arial" panose="020B0604020202020204" pitchFamily="34" charset="0"/>
              </a:rPr>
              <a:t>Computational Efficiency: </a:t>
            </a:r>
            <a:r>
              <a:rPr lang="en-US" altLang="en-US" sz="2000" dirty="0">
                <a:latin typeface="Arial" panose="020B0604020202020204" pitchFamily="34" charset="0"/>
                <a:cs typeface="Arial" panose="020B0604020202020204" pitchFamily="34" charset="0"/>
              </a:rPr>
              <a:t>Ensuring the models are lightweight and efficient for real-time deployment in diverse environments.</a:t>
            </a:r>
            <a:endParaRPr lang="en-US" altLang="en-US" sz="2000" dirty="0">
              <a:latin typeface="Arial" panose="020B0604020202020204" pitchFamily="34" charset="0"/>
              <a:cs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14350" y="180975"/>
            <a:ext cx="10942320" cy="645160"/>
          </a:xfrm>
          <a:prstGeom prst="rect">
            <a:avLst/>
          </a:prstGeom>
          <a:noFill/>
        </p:spPr>
        <p:txBody>
          <a:bodyPr wrap="square" rtlCol="0">
            <a:spAutoFit/>
          </a:bodyPr>
          <a:lstStyle/>
          <a:p>
            <a:pPr algn="ctr"/>
            <a:r>
              <a:rPr lang="en-US" sz="3600">
                <a:solidFill>
                  <a:srgbClr val="7030A0"/>
                </a:solidFill>
              </a:rPr>
              <a:t>Objectives</a:t>
            </a:r>
            <a:endParaRPr lang="en-IN" sz="3600">
              <a:solidFill>
                <a:srgbClr val="7030A0"/>
              </a:solidFill>
            </a:endParaRPr>
          </a:p>
        </p:txBody>
      </p:sp>
      <p:sp>
        <p:nvSpPr>
          <p:cNvPr id="4" name="TextBox 3"/>
          <p:cNvSpPr txBox="1"/>
          <p:nvPr/>
        </p:nvSpPr>
        <p:spPr>
          <a:xfrm>
            <a:off x="227330" y="827405"/>
            <a:ext cx="11229975" cy="5554345"/>
          </a:xfrm>
          <a:prstGeom prst="rect">
            <a:avLst/>
          </a:prstGeom>
          <a:noFill/>
        </p:spPr>
        <p:txBody>
          <a:bodyPr wrap="square" lIns="91440" tIns="45720" rIns="91440" bIns="45720" rtlCol="0" anchor="t">
            <a:noAutofit/>
          </a:bodyPr>
          <a:lstStyle/>
          <a:p>
            <a:pPr algn="l"/>
            <a:r>
              <a:rPr lang="en-US" altLang="en-US" sz="2000" b="0" i="0" u="none" strike="noStrike" baseline="0" dirty="0">
                <a:solidFill>
                  <a:srgbClr val="000000"/>
                </a:solidFill>
                <a:latin typeface="Arial" panose="020B0604020202020204" pitchFamily="34" charset="0"/>
                <a:cs typeface="Arial" panose="020B0604020202020204" pitchFamily="34" charset="0"/>
              </a:rPr>
              <a:t>The objectives of this project focus on improving pneumonia diagnosis by integrating image analysis and symptom evaluation. This approach aims to enhance accuracy, reduce subjective errors, and ensure accessibility in resource-limited settings.</a:t>
            </a:r>
            <a:endParaRPr lang="en-US" altLang="en-US" sz="2000" b="0" i="0" u="none" strike="noStrike" baseline="0" dirty="0">
              <a:solidFill>
                <a:srgbClr val="000000"/>
              </a:solidFill>
              <a:latin typeface="Arial" panose="020B0604020202020204" pitchFamily="34" charset="0"/>
              <a:cs typeface="Arial" panose="020B0604020202020204" pitchFamily="34" charset="0"/>
            </a:endParaRPr>
          </a:p>
          <a:p>
            <a:pPr algn="l"/>
            <a:endParaRPr lang="en-US" altLang="en-US" sz="2000" b="0" i="0" u="none" strike="noStrike" baseline="0" dirty="0">
              <a:solidFill>
                <a:srgbClr val="000000"/>
              </a:solidFill>
              <a:latin typeface="Arial" panose="020B0604020202020204" pitchFamily="34" charset="0"/>
              <a:cs typeface="Arial" panose="020B0604020202020204" pitchFamily="34" charset="0"/>
            </a:endParaRPr>
          </a:p>
          <a:p>
            <a:pPr indent="0" algn="just">
              <a:buFont typeface="Arial" panose="020B0604020202020204" pitchFamily="2" charset="2"/>
              <a:buNone/>
            </a:pPr>
            <a:r>
              <a:rPr lang="en-US" altLang="en-US" sz="2000" b="1" dirty="0">
                <a:solidFill>
                  <a:srgbClr val="000000"/>
                </a:solidFill>
                <a:ea typeface="+mn-lt"/>
                <a:cs typeface="+mn-lt"/>
              </a:rPr>
              <a:t>1.Build a Custom Convolutional Neural Network (CNN) for Pneumonia Detection</a:t>
            </a:r>
            <a:endParaRPr lang="en-US" altLang="en-US" sz="2000" b="1" dirty="0">
              <a:solidFill>
                <a:srgbClr val="000000"/>
              </a:solidFill>
              <a:ea typeface="+mn-lt"/>
              <a:cs typeface="+mn-lt"/>
            </a:endParaRPr>
          </a:p>
          <a:p>
            <a:pPr algn="just">
              <a:buFont typeface="Arial" panose="020B0604020202020204" pitchFamily="2" charset="2"/>
              <a:buChar char="•"/>
            </a:pPr>
            <a:endParaRPr lang="en-US" altLang="en-US" sz="2000" dirty="0">
              <a:solidFill>
                <a:srgbClr val="000000"/>
              </a:solidFill>
              <a:ea typeface="+mn-lt"/>
              <a:cs typeface="+mn-lt"/>
            </a:endParaRPr>
          </a:p>
          <a:p>
            <a:pPr lvl="1" algn="just">
              <a:buFont typeface="Arial" panose="020B0604020202020204" pitchFamily="2" charset="2"/>
              <a:buChar char="•"/>
            </a:pPr>
            <a:r>
              <a:rPr lang="en-US" altLang="en-US" sz="2000" dirty="0">
                <a:solidFill>
                  <a:srgbClr val="000000"/>
                </a:solidFill>
                <a:ea typeface="+mn-lt"/>
                <a:cs typeface="+mn-lt"/>
              </a:rPr>
              <a:t>Design and implement a CNN model specifically for the classification of chest X-ray images into pneumonia-positive and pneumonia-negative categories.</a:t>
            </a:r>
            <a:endParaRPr lang="en-US" altLang="en-US" sz="2000" dirty="0">
              <a:solidFill>
                <a:srgbClr val="000000"/>
              </a:solidFill>
              <a:ea typeface="+mn-lt"/>
              <a:cs typeface="+mn-lt"/>
            </a:endParaRPr>
          </a:p>
          <a:p>
            <a:pPr lvl="1" algn="just">
              <a:buFont typeface="Arial" panose="020B0604020202020204" pitchFamily="2" charset="2"/>
              <a:buChar char="•"/>
            </a:pPr>
            <a:r>
              <a:rPr lang="en-US" altLang="en-US" sz="2000" dirty="0">
                <a:solidFill>
                  <a:srgbClr val="000000"/>
                </a:solidFill>
                <a:ea typeface="+mn-lt"/>
                <a:cs typeface="+mn-lt"/>
              </a:rPr>
              <a:t>Include essential CNN layers such as Conv2D for feature extraction, MaxPooling2D for dimensionality reduction, BatchNormalization for stable training, and Dropout to prevent overfitting.</a:t>
            </a:r>
            <a:endParaRPr lang="en-US" altLang="en-US" sz="2000" dirty="0">
              <a:solidFill>
                <a:srgbClr val="000000"/>
              </a:solidFill>
              <a:ea typeface="+mn-lt"/>
              <a:cs typeface="+mn-lt"/>
            </a:endParaRPr>
          </a:p>
          <a:p>
            <a:pPr algn="just">
              <a:buFont typeface="Arial" panose="020B0604020202020204" pitchFamily="2" charset="2"/>
              <a:buChar char="•"/>
            </a:pPr>
            <a:endParaRPr lang="en-US" altLang="en-US" sz="2000" dirty="0">
              <a:solidFill>
                <a:srgbClr val="000000"/>
              </a:solidFill>
              <a:ea typeface="+mn-lt"/>
              <a:cs typeface="+mn-lt"/>
            </a:endParaRPr>
          </a:p>
          <a:p>
            <a:pPr indent="0" algn="just">
              <a:buFont typeface="Arial" panose="020B0604020202020204" pitchFamily="2" charset="2"/>
              <a:buNone/>
            </a:pPr>
            <a:r>
              <a:rPr lang="en-US" altLang="en-US" sz="2000" b="1" dirty="0">
                <a:solidFill>
                  <a:srgbClr val="000000"/>
                </a:solidFill>
                <a:ea typeface="+mn-lt"/>
                <a:cs typeface="+mn-lt"/>
              </a:rPr>
              <a:t>2.Optimize Model Training for Improved Accuracy</a:t>
            </a:r>
            <a:endParaRPr lang="en-US" altLang="en-US" sz="2000" b="1" dirty="0">
              <a:solidFill>
                <a:srgbClr val="000000"/>
              </a:solidFill>
              <a:ea typeface="+mn-lt"/>
              <a:cs typeface="+mn-lt"/>
            </a:endParaRPr>
          </a:p>
          <a:p>
            <a:pPr algn="just">
              <a:buFont typeface="Arial" panose="020B0604020202020204" pitchFamily="2" charset="2"/>
              <a:buChar char="•"/>
            </a:pPr>
            <a:endParaRPr lang="en-US" altLang="en-US" sz="2000" dirty="0">
              <a:solidFill>
                <a:srgbClr val="000000"/>
              </a:solidFill>
              <a:ea typeface="+mn-lt"/>
              <a:cs typeface="+mn-lt"/>
            </a:endParaRPr>
          </a:p>
          <a:p>
            <a:pPr lvl="1" algn="just">
              <a:buFont typeface="Arial" panose="020B0604020202020204" pitchFamily="2" charset="2"/>
              <a:buChar char="•"/>
            </a:pPr>
            <a:r>
              <a:rPr lang="en-US" altLang="en-US" sz="2000" dirty="0">
                <a:solidFill>
                  <a:srgbClr val="000000"/>
                </a:solidFill>
                <a:ea typeface="+mn-lt"/>
                <a:cs typeface="+mn-lt"/>
              </a:rPr>
              <a:t>Use the Adam optimizer to efficiently minimize binary cross-entropy loss, ensuring faster convergence and improved model accuracy.</a:t>
            </a:r>
            <a:endParaRPr lang="en-US" altLang="en-US" sz="2000" dirty="0">
              <a:solidFill>
                <a:srgbClr val="000000"/>
              </a:solidFill>
              <a:ea typeface="+mn-lt"/>
              <a:cs typeface="+mn-lt"/>
            </a:endParaRPr>
          </a:p>
          <a:p>
            <a:pPr lvl="1" algn="just">
              <a:buFont typeface="Arial" panose="020B0604020202020204" pitchFamily="2" charset="2"/>
              <a:buChar char="•"/>
            </a:pPr>
            <a:r>
              <a:rPr lang="en-US" altLang="en-US" sz="2000" dirty="0">
                <a:solidFill>
                  <a:srgbClr val="000000"/>
                </a:solidFill>
                <a:ea typeface="+mn-lt"/>
                <a:cs typeface="+mn-lt"/>
              </a:rPr>
              <a:t>Employ data augmentation techniques such as rotation, zoom, shear, and horizontal flipping to increase model generalization and reduce overfitting.</a:t>
            </a:r>
            <a:endParaRPr lang="en-US" altLang="en-US" sz="2000" dirty="0">
              <a:solidFill>
                <a:srgbClr val="000000"/>
              </a:solidFill>
              <a:ea typeface="+mn-lt"/>
              <a:cs typeface="+mn-lt"/>
            </a:endParaRPr>
          </a:p>
          <a:p>
            <a:pPr algn="just">
              <a:buFont typeface="Arial" panose="020B0604020202020204" pitchFamily="2" charset="2"/>
              <a:buChar char="•"/>
            </a:pPr>
            <a:endParaRPr lang="en-US" altLang="en-US" sz="2000" dirty="0">
              <a:solidFill>
                <a:srgbClr val="000000"/>
              </a:solidFill>
              <a:ea typeface="+mn-lt"/>
              <a:cs typeface="+mn-lt"/>
            </a:endParaRPr>
          </a:p>
          <a:p>
            <a:pPr algn="just"/>
            <a:endParaRPr lang="en-US" sz="2000" b="0" i="0" u="none" strike="noStrike" baseline="0" dirty="0">
              <a:solidFill>
                <a:srgbClr val="000000"/>
              </a:solidFill>
              <a:latin typeface="Trebuchet MS" panose="020B0603020202020204" pitchFamily="34" charset="0"/>
            </a:endParaRPr>
          </a:p>
          <a:p>
            <a:endParaRPr lang="en-US" sz="2000" b="0" i="0" u="none" strike="noStrike" baseline="0" dirty="0">
              <a:solidFill>
                <a:srgbClr val="000000"/>
              </a:solidFill>
              <a:latin typeface="Trebuchet MS" panose="020B0603020202020204" pitchFamily="34" charset="0"/>
            </a:endParaRPr>
          </a:p>
          <a:p>
            <a:endParaRPr lang="en-US" sz="2000" b="0" i="0" u="none" strike="noStrike" baseline="0" dirty="0">
              <a:solidFill>
                <a:srgbClr val="000000"/>
              </a:solidFill>
              <a:latin typeface="Trebuchet MS" panose="020B0603020202020204" pitchFamily="34" charset="0"/>
            </a:endParaRPr>
          </a:p>
          <a:p>
            <a:pPr algn="just"/>
            <a:endParaRPr lang="en-US" dirty="0"/>
          </a:p>
        </p:txBody>
      </p:sp>
    </p:spTree>
  </p:cSld>
  <p:clrMapOvr>
    <a:masterClrMapping/>
  </p:clrMapOvr>
</p:sld>
</file>

<file path=ppt/tags/tag1.xml><?xml version="1.0" encoding="utf-8"?>
<p:tagLst xmlns:p="http://schemas.openxmlformats.org/presentationml/2006/main">
  <p:tag name="TABLE_ENDDRAG_ORIGIN_RECT" val="918*467"/>
  <p:tag name="TABLE_ENDDRAG_RECT" val="18*60*918*467"/>
</p:tagLst>
</file>

<file path=ppt/tags/tag2.xml><?xml version="1.0" encoding="utf-8"?>
<p:tagLst xmlns:p="http://schemas.openxmlformats.org/presentationml/2006/main">
  <p:tag name="TABLE_ENDDRAG_ORIGIN_RECT" val="951*526"/>
  <p:tag name="TABLE_ENDDRAG_RECT" val="0*6*951*526"/>
</p:tagLst>
</file>

<file path=ppt/tags/tag3.xml><?xml version="1.0" encoding="utf-8"?>
<p:tagLst xmlns:p="http://schemas.openxmlformats.org/presentationml/2006/main">
  <p:tag name="TABLE_ENDDRAG_ORIGIN_RECT" val="937*509"/>
  <p:tag name="TABLE_ENDDRAG_RECT" val="13*12*937*509"/>
</p:tagLst>
</file>

<file path=ppt/theme/theme1.xml><?xml version="1.0" encoding="utf-8"?>
<a:theme xmlns:a="http://schemas.openxmlformats.org/drawingml/2006/main" name="Blue Waves">
  <a:themeElements>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Blu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Blu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u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u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u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u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u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u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u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u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u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u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u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0</TotalTime>
  <Words>16072</Words>
  <Application>WPS Presentation</Application>
  <PresentationFormat>Widescreen</PresentationFormat>
  <Paragraphs>296</Paragraphs>
  <Slides>21</Slides>
  <Notes>0</Notes>
  <HiddenSlides>0</HiddenSlides>
  <MMClips>0</MMClips>
  <ScaleCrop>false</ScaleCrop>
  <HeadingPairs>
    <vt:vector size="6" baseType="variant">
      <vt:variant>
        <vt:lpstr>已用的字体</vt:lpstr>
      </vt:variant>
      <vt:variant>
        <vt:i4>23</vt:i4>
      </vt:variant>
      <vt:variant>
        <vt:lpstr>主题</vt:lpstr>
      </vt:variant>
      <vt:variant>
        <vt:i4>1</vt:i4>
      </vt:variant>
      <vt:variant>
        <vt:lpstr>幻灯片标题</vt:lpstr>
      </vt:variant>
      <vt:variant>
        <vt:i4>21</vt:i4>
      </vt:variant>
    </vt:vector>
  </HeadingPairs>
  <TitlesOfParts>
    <vt:vector size="45" baseType="lpstr">
      <vt:lpstr>Arial</vt:lpstr>
      <vt:lpstr>SimSun</vt:lpstr>
      <vt:lpstr>Wingdings</vt:lpstr>
      <vt:lpstr>Times New Roman</vt:lpstr>
      <vt:lpstr>Cambria</vt:lpstr>
      <vt:lpstr>Calibri</vt:lpstr>
      <vt:lpstr>Times New Roman</vt:lpstr>
      <vt:lpstr>Arial</vt:lpstr>
      <vt:lpstr>Trebuchet MS</vt:lpstr>
      <vt:lpstr>Calibri</vt:lpstr>
      <vt:lpstr>Arial</vt:lpstr>
      <vt:lpstr>Trebuchet MS</vt:lpstr>
      <vt:lpstr>Wingdings 3</vt:lpstr>
      <vt:lpstr>Söhne</vt:lpstr>
      <vt:lpstr>Microsoft YaHei</vt:lpstr>
      <vt:lpstr>Arial Unicode MS</vt:lpstr>
      <vt:lpstr>Segoe Print</vt:lpstr>
      <vt:lpstr>Sitka Heading Semibold</vt:lpstr>
      <vt:lpstr>Sitka Small</vt:lpstr>
      <vt:lpstr>Sitka Subheading Semibold</vt:lpstr>
      <vt:lpstr>Tahoma</vt:lpstr>
      <vt:lpstr>Sitka Small Semibold</vt:lpstr>
      <vt:lpstr>Wingdings</vt:lpstr>
      <vt:lpstr>Blue Waves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Implementation and Methodology</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Druva H Gowda</dc:creator>
  <cp:lastModifiedBy>Chinmayee Devanand</cp:lastModifiedBy>
  <cp:revision>14</cp:revision>
  <dcterms:created xsi:type="dcterms:W3CDTF">2024-03-01T09:27:00Z</dcterms:created>
  <dcterms:modified xsi:type="dcterms:W3CDTF">2024-12-13T21:00:32Z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732D3FD62FD5490AB254395C52507FBE_13</vt:lpwstr>
  </property>
  <property fmtid="{D5CDD505-2E9C-101B-9397-08002B2CF9AE}" pid="3" name="KSOProductBuildVer">
    <vt:lpwstr>1033-12.2.0.19307</vt:lpwstr>
  </property>
</Properties>
</file>