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7559675" cy="10691800"/>
  <p:embeddedFontLst>
    <p:embeddedFont>
      <p:font typeface="Baumans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h6bnmwC01hr/piU0JToDuzMJn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Baum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GB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a8c59113c_0_20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8a8c59113c_0_20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467280" y="1336320"/>
            <a:ext cx="6625080" cy="360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55640" y="5145120"/>
            <a:ext cx="6048000" cy="42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4282200" y="1015524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b="0" i="0" lang="en-GB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b6aebda4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8b6aebda48_0_0:notes"/>
          <p:cNvSpPr/>
          <p:nvPr>
            <p:ph idx="2" type="sldImg"/>
          </p:nvPr>
        </p:nvSpPr>
        <p:spPr>
          <a:xfrm>
            <a:off x="1260087" y="801875"/>
            <a:ext cx="5040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8a8c59113c_0_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8a8c59113c_0_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8a8c59113c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8a8c59113c_0_1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8a8c59113c_0_1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8a8c59113c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8a8c59113c_0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8a8c59113c_0_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8a8c59113c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a8c59113c_0_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8a8c59113c_0_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8a8c59113c_0_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8a8c59113c_0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8a8c59113c_0_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8a8c59113c_0_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8a8c59113c_0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8a8c59113c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8a8c59113c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a8c59113c_0_10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8a8c59113c_0_10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8a8c59113c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8a8c59113c_0_1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8a8c59113c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8a8c59113c_0_1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8a8c59113c_0_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8a8c59113c_0_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8a8c59113c_0_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8a8c59113c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8a8c59113c_0_1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8a8c59113c_0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a8c59113c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8a8c59113c_0_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8a8c59113c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200" y="152280"/>
            <a:ext cx="2570760" cy="23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1291675" y="3149275"/>
            <a:ext cx="6559500" cy="174750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Investors Pitch </a:t>
            </a:r>
            <a:endParaRPr b="1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br>
              <a:rPr b="1" i="0" lang="en-GB" sz="3300" u="none" cap="none" strike="noStrike"/>
            </a:br>
            <a:r>
              <a:rPr b="1" i="0" lang="en-GB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Profit Improvement</a:t>
            </a:r>
            <a:endParaRPr b="1" i="0" sz="33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a8c59113c_0_204"/>
          <p:cNvSpPr/>
          <p:nvPr/>
        </p:nvSpPr>
        <p:spPr>
          <a:xfrm>
            <a:off x="355715" y="317770"/>
            <a:ext cx="4171800" cy="73410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8a8c59113c_0_204"/>
          <p:cNvSpPr/>
          <p:nvPr/>
        </p:nvSpPr>
        <p:spPr>
          <a:xfrm flipH="1" rot="10800000">
            <a:off x="4089600" y="2274120"/>
            <a:ext cx="1181142" cy="11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8a8c59113c_0_204"/>
          <p:cNvSpPr/>
          <p:nvPr/>
        </p:nvSpPr>
        <p:spPr>
          <a:xfrm>
            <a:off x="3756960" y="3003480"/>
            <a:ext cx="1944702" cy="1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8a8c59113c_0_204"/>
          <p:cNvSpPr/>
          <p:nvPr/>
        </p:nvSpPr>
        <p:spPr>
          <a:xfrm flipH="1" rot="10800000">
            <a:off x="3206880" y="3823560"/>
            <a:ext cx="3066120" cy="11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8a8c59113c_0_204"/>
          <p:cNvSpPr txBox="1"/>
          <p:nvPr/>
        </p:nvSpPr>
        <p:spPr>
          <a:xfrm>
            <a:off x="892099" y="411611"/>
            <a:ext cx="2930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Approach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8a8c59113c_0_204"/>
          <p:cNvSpPr/>
          <p:nvPr/>
        </p:nvSpPr>
        <p:spPr>
          <a:xfrm>
            <a:off x="309552" y="1202475"/>
            <a:ext cx="3793800" cy="3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73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GB" u="none" cap="none" strike="noStrike">
                <a:solidFill>
                  <a:schemeClr val="dk1"/>
                </a:solidFill>
              </a:rPr>
              <a:t>Exploratory data analysis to understand and summarize the dataset.</a:t>
            </a:r>
            <a:endParaRPr b="1"/>
          </a:p>
          <a:p>
            <a:pPr indent="-273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GB" u="none" cap="none" strike="noStrike">
                <a:solidFill>
                  <a:schemeClr val="dk1"/>
                </a:solidFill>
              </a:rPr>
              <a:t>Data cleaning difficulties due to unusual date format in the dataset</a:t>
            </a:r>
            <a:endParaRPr b="1"/>
          </a:p>
          <a:p>
            <a:pPr indent="-273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GB" u="none" cap="none" strike="noStrike">
                <a:solidFill>
                  <a:schemeClr val="dk1"/>
                </a:solidFill>
              </a:rPr>
              <a:t>Outliers in profit histogram</a:t>
            </a:r>
            <a:endParaRPr b="1"/>
          </a:p>
        </p:txBody>
      </p:sp>
      <p:pic>
        <p:nvPicPr>
          <p:cNvPr id="168" name="Google Shape;168;g18a8c59113c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802" y="1202475"/>
            <a:ext cx="4465650" cy="3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0"/>
            <a:ext cx="9144002" cy="514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/>
          <p:nvPr/>
        </p:nvSpPr>
        <p:spPr>
          <a:xfrm>
            <a:off x="341280" y="506520"/>
            <a:ext cx="4171320" cy="73368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&amp; Efforts</a:t>
            </a:r>
            <a:endParaRPr b="1" sz="2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1881750" y="1401900"/>
            <a:ext cx="5380500" cy="34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/>
              <a:t>DA </a:t>
            </a:r>
            <a:r>
              <a:rPr b="1" lang="en-GB" sz="1800" u="sng" strike="noStrike">
                <a:latin typeface="Arial"/>
                <a:ea typeface="Arial"/>
                <a:cs typeface="Arial"/>
                <a:sym typeface="Arial"/>
              </a:rPr>
              <a:t>Team</a:t>
            </a:r>
            <a:endParaRPr b="1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strike="noStrike">
                <a:latin typeface="Arial"/>
                <a:ea typeface="Arial"/>
                <a:cs typeface="Arial"/>
                <a:sym typeface="Arial"/>
              </a:rPr>
              <a:t>Amulya Kandukuri</a:t>
            </a:r>
            <a:endParaRPr b="1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strike="noStrike">
                <a:latin typeface="Arial"/>
                <a:ea typeface="Arial"/>
                <a:cs typeface="Arial"/>
                <a:sym typeface="Arial"/>
              </a:rPr>
              <a:t>Jonathan Engisch</a:t>
            </a:r>
            <a:endParaRPr b="1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strike="noStrike">
                <a:latin typeface="Arial"/>
                <a:ea typeface="Arial"/>
                <a:cs typeface="Arial"/>
                <a:sym typeface="Arial"/>
              </a:rPr>
              <a:t>Marek Franke</a:t>
            </a:r>
            <a:endParaRPr b="1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strike="noStrike">
                <a:latin typeface="Arial"/>
                <a:ea typeface="Arial"/>
                <a:cs typeface="Arial"/>
                <a:sym typeface="Arial"/>
              </a:rPr>
              <a:t>Phebe Oluwaseun Femi-Ola</a:t>
            </a:r>
            <a:endParaRPr b="1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    </a:t>
            </a:r>
            <a:r>
              <a:rPr b="1" lang="en-GB" sz="1800" u="sng" strike="noStrike">
                <a:latin typeface="Arial"/>
                <a:ea typeface="Arial"/>
                <a:cs typeface="Arial"/>
                <a:sym typeface="Arial"/>
              </a:rPr>
              <a:t>Efforts</a:t>
            </a:r>
            <a:endParaRPr b="1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 strike="noStrike">
                <a:latin typeface="Arial"/>
                <a:ea typeface="Arial"/>
                <a:cs typeface="Arial"/>
                <a:sym typeface="Arial"/>
              </a:rPr>
              <a:t>Data cleaning using SQL</a:t>
            </a:r>
            <a:endParaRPr b="1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 strike="noStrike">
                <a:latin typeface="Arial"/>
                <a:ea typeface="Arial"/>
                <a:cs typeface="Arial"/>
                <a:sym typeface="Arial"/>
              </a:rPr>
              <a:t>Getting insights through Tableau</a:t>
            </a:r>
            <a:endParaRPr b="1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 strike="noStrike">
                <a:latin typeface="Arial"/>
                <a:ea typeface="Arial"/>
                <a:cs typeface="Arial"/>
                <a:sym typeface="Arial"/>
              </a:rPr>
              <a:t>Discussing derivations</a:t>
            </a:r>
            <a:endParaRPr b="1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 strike="noStrike">
                <a:latin typeface="Arial"/>
                <a:ea typeface="Arial"/>
                <a:cs typeface="Arial"/>
                <a:sym typeface="Arial"/>
              </a:rPr>
              <a:t>Processing using Excel</a:t>
            </a:r>
            <a:endParaRPr b="1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Text, draußen, Akkordeon enthält.&#10;&#10;Automatisch generierte Beschreibung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 flipH="1">
            <a:off x="0" y="360"/>
            <a:ext cx="9143640" cy="5143320"/>
          </a:xfrm>
          <a:prstGeom prst="parallelogram">
            <a:avLst>
              <a:gd fmla="val 45963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103680" y="0"/>
            <a:ext cx="559800" cy="1224720"/>
          </a:xfrm>
          <a:prstGeom prst="straightConnector1">
            <a:avLst/>
          </a:prstGeom>
          <a:noFill/>
          <a:ln cap="flat" cmpd="sng" w="19050">
            <a:solidFill>
              <a:srgbClr val="BD0C8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"/>
          <p:cNvCxnSpPr/>
          <p:nvPr/>
        </p:nvCxnSpPr>
        <p:spPr>
          <a:xfrm>
            <a:off x="195480" y="0"/>
            <a:ext cx="1672560" cy="3597120"/>
          </a:xfrm>
          <a:prstGeom prst="straightConnector1">
            <a:avLst/>
          </a:prstGeom>
          <a:noFill/>
          <a:ln cap="flat" cmpd="sng" w="19050">
            <a:solidFill>
              <a:srgbClr val="BD0C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2"/>
          <p:cNvSpPr/>
          <p:nvPr/>
        </p:nvSpPr>
        <p:spPr>
          <a:xfrm>
            <a:off x="1231920" y="1260720"/>
            <a:ext cx="554040" cy="5536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966320" y="1263600"/>
            <a:ext cx="53460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Investors Pitch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675080" y="2196360"/>
            <a:ext cx="554040" cy="5536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409480" y="2198880"/>
            <a:ext cx="53460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Profit Improvement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2121480" y="3134880"/>
            <a:ext cx="554040" cy="5536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855880" y="3137760"/>
            <a:ext cx="53460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239840" y="1260720"/>
            <a:ext cx="554040" cy="553680"/>
          </a:xfrm>
          <a:prstGeom prst="ellipse">
            <a:avLst/>
          </a:prstGeom>
          <a:solidFill>
            <a:srgbClr val="BD0C84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umans"/>
              <a:buNone/>
            </a:pPr>
            <a:r>
              <a:rPr b="1" i="0" lang="en-GB" sz="2800" u="none" cap="none" strike="noStrike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1</a:t>
            </a:r>
            <a:endParaRPr b="0" i="0" sz="2800" u="none" cap="none" strike="noStrike">
              <a:solidFill>
                <a:srgbClr val="FFFFFF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683360" y="2196360"/>
            <a:ext cx="554040" cy="553680"/>
          </a:xfrm>
          <a:prstGeom prst="ellipse">
            <a:avLst/>
          </a:prstGeom>
          <a:solidFill>
            <a:srgbClr val="BD0C84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umans"/>
              <a:buNone/>
            </a:pPr>
            <a:r>
              <a:rPr b="1" i="0" lang="en-GB" sz="2800" u="none" cap="none" strike="noStrike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2</a:t>
            </a:r>
            <a:endParaRPr b="0" i="0" sz="2800" u="none" cap="none" strike="noStrike">
              <a:solidFill>
                <a:srgbClr val="FFFFFF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129760" y="3134880"/>
            <a:ext cx="553680" cy="553680"/>
          </a:xfrm>
          <a:prstGeom prst="ellipse">
            <a:avLst/>
          </a:prstGeom>
          <a:solidFill>
            <a:srgbClr val="BD0C84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umans"/>
              <a:buNone/>
            </a:pPr>
            <a:r>
              <a:rPr b="1" i="0" lang="en-GB" sz="2800" u="none" cap="none" strike="noStrike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3</a:t>
            </a:r>
            <a:endParaRPr b="0" i="0" sz="2800" u="none" cap="none" strike="noStrike">
              <a:solidFill>
                <a:srgbClr val="FFFFFF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927130" y="245465"/>
            <a:ext cx="4171200" cy="73380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umans"/>
              <a:buNone/>
            </a:pPr>
            <a:r>
              <a:rPr b="1" lang="en-GB" sz="2800">
                <a:solidFill>
                  <a:schemeClr val="lt1"/>
                </a:solidFill>
              </a:rPr>
              <a:t>Agenda</a:t>
            </a:r>
            <a:endParaRPr b="1" i="0" sz="28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341280" y="354240"/>
            <a:ext cx="4171320" cy="73368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Invest?!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341280" y="1511280"/>
            <a:ext cx="2310480" cy="253908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455400" y="1621080"/>
            <a:ext cx="2310480" cy="22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-336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Toys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Clothes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Shoes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Furniture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Household items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3111480" y="2247840"/>
            <a:ext cx="1224360" cy="81792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535640" y="2247840"/>
            <a:ext cx="1224360" cy="81792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959440" y="2247840"/>
            <a:ext cx="1175040" cy="81792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7345440" y="2238480"/>
            <a:ext cx="1175040" cy="81792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4064040" y="2514600"/>
            <a:ext cx="507240" cy="26568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5451480" y="2523960"/>
            <a:ext cx="507240" cy="26568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6838920" y="2523960"/>
            <a:ext cx="507240" cy="26568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5400000">
            <a:off x="1707480" y="2447280"/>
            <a:ext cx="2234160" cy="57168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rot="9487800">
            <a:off x="3248640" y="3322080"/>
            <a:ext cx="952560" cy="57168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 rot="9487800">
            <a:off x="5915520" y="3322080"/>
            <a:ext cx="952560" cy="57168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rot="-1108200">
            <a:off x="4734000" y="1415880"/>
            <a:ext cx="952560" cy="57168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rot="-1108200">
            <a:off x="7377840" y="1415880"/>
            <a:ext cx="952560" cy="57168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 rot="-1318200">
            <a:off x="3412080" y="3422160"/>
            <a:ext cx="7228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168475" lIns="90000" spcFirstLastPara="1" rIns="90000" wrap="square" tIns="168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$54,092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 rot="-1318200">
            <a:off x="6076800" y="3439080"/>
            <a:ext cx="7228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168475" lIns="90000" spcFirstLastPara="1" rIns="90000" wrap="square" tIns="168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$81,377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 rot="-1318200">
            <a:off x="4849200" y="1533960"/>
            <a:ext cx="7228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168475" lIns="90000" spcFirstLastPara="1" rIns="90000" wrap="square" tIns="168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$61,544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 rot="-1318200">
            <a:off x="7492680" y="1533960"/>
            <a:ext cx="7228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168475" lIns="90000" spcFirstLastPara="1" rIns="90000" wrap="square" tIns="168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$92,943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341280" y="354240"/>
            <a:ext cx="4171320" cy="73368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So…?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80" y="1295280"/>
            <a:ext cx="4672440" cy="319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5626080" y="1112040"/>
            <a:ext cx="2881800" cy="35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5778360" y="1270080"/>
            <a:ext cx="2729520" cy="356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categories: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1.Copiers -         $55618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2.Phones -         $44492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3.Accessories - $43240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4.Paper -            $34147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5.Binders -         $30234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4294967295" type="title"/>
          </p:nvPr>
        </p:nvSpPr>
        <p:spPr>
          <a:xfrm>
            <a:off x="464040" y="444960"/>
            <a:ext cx="376380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>
            <p:ph idx="4294967295"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New York city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341280" y="354240"/>
            <a:ext cx="4171320" cy="73368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Interesting…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571680" y="1305000"/>
            <a:ext cx="2539080" cy="288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cities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 City - $66556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Angeles - 	$30439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Seattle - 		$29144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 Francisco - $17494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Detroit - 		$13178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160" y="1228680"/>
            <a:ext cx="5301000" cy="303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6aebda48_0_0"/>
          <p:cNvSpPr txBox="1"/>
          <p:nvPr>
            <p:ph idx="4294967295" type="title"/>
          </p:nvPr>
        </p:nvSpPr>
        <p:spPr>
          <a:xfrm>
            <a:off x="463703" y="444747"/>
            <a:ext cx="37629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0" spcFirstLastPara="1" rIns="0" wrap="square" tIns="829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8b6aebda48_0_0"/>
          <p:cNvSpPr txBox="1"/>
          <p:nvPr>
            <p:ph idx="4294967295" type="body"/>
          </p:nvPr>
        </p:nvSpPr>
        <p:spPr>
          <a:xfrm>
            <a:off x="311530" y="1152032"/>
            <a:ext cx="85182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0" spcFirstLastPara="1" rIns="0" wrap="square" tIns="829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New York city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8b6aebda48_0_0"/>
          <p:cNvSpPr/>
          <p:nvPr/>
        </p:nvSpPr>
        <p:spPr>
          <a:xfrm>
            <a:off x="340919" y="353969"/>
            <a:ext cx="4170300" cy="73290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Profit improvement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8b6aebda48_0_0"/>
          <p:cNvSpPr/>
          <p:nvPr/>
        </p:nvSpPr>
        <p:spPr>
          <a:xfrm>
            <a:off x="571791" y="1304853"/>
            <a:ext cx="2537700" cy="28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 years we see that Unicorn has to fight with a yearly minimum 6% Profit loss (most caused by tables), only exception in 2017.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factors which can be improved: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8b6aebda4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817" y="1228443"/>
            <a:ext cx="5299925" cy="303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4294967295" type="title"/>
          </p:nvPr>
        </p:nvSpPr>
        <p:spPr>
          <a:xfrm>
            <a:off x="464040" y="444960"/>
            <a:ext cx="376380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>
            <p:ph idx="4294967295"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New York city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571680" y="1305000"/>
            <a:ext cx="2539080" cy="288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Unicorn would remove Tables from the offer, the Profit would increase, since Tables is only causing a negative profit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160" y="1228680"/>
            <a:ext cx="5301000" cy="303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341280" y="354240"/>
            <a:ext cx="4171320" cy="73368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Category improvement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idx="4294967295" type="title"/>
          </p:nvPr>
        </p:nvSpPr>
        <p:spPr>
          <a:xfrm>
            <a:off x="464040" y="444960"/>
            <a:ext cx="3763800" cy="5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>
            <p:ph idx="4294967295"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New York city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571675" y="1228675"/>
            <a:ext cx="2539200" cy="303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Unicorn would stop making business with customers who are least profitable, Profit would also improve. A “Customer Profit Loss Brake“ installed at $1000, $2000 or $3000 would have already a positive effect.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160" y="1228680"/>
            <a:ext cx="5301000" cy="303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341280" y="354240"/>
            <a:ext cx="4171320" cy="73368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improvement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341280" y="354240"/>
            <a:ext cx="4171320" cy="733680"/>
          </a:xfrm>
          <a:prstGeom prst="roundRect">
            <a:avLst>
              <a:gd fmla="val 16667" name="adj"/>
            </a:avLst>
          </a:prstGeom>
          <a:solidFill>
            <a:srgbClr val="BD0C8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 flipH="1" rot="10800000">
            <a:off x="4089960" y="2274480"/>
            <a:ext cx="118080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"/>
          <p:cNvSpPr/>
          <p:nvPr/>
        </p:nvSpPr>
        <p:spPr>
          <a:xfrm>
            <a:off x="3756960" y="3003480"/>
            <a:ext cx="1944360" cy="1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"/>
          <p:cNvSpPr/>
          <p:nvPr/>
        </p:nvSpPr>
        <p:spPr>
          <a:xfrm flipH="1" rot="10800000">
            <a:off x="3207240" y="3823920"/>
            <a:ext cx="306576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"/>
          <p:cNvSpPr/>
          <p:nvPr/>
        </p:nvSpPr>
        <p:spPr>
          <a:xfrm>
            <a:off x="3543475" y="1320800"/>
            <a:ext cx="2539200" cy="30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cities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Philadelphia - 	-$13832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Houston - 		-$10147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 Antonio - 	-$7300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Lancaster- 	-$7236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Chicago - 		-$6651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317525" y="1320800"/>
            <a:ext cx="2919900" cy="30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more customers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Attractive offers in holiday seasons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warehouses in top cities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top selling products like variety of phones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warehouses in last cities </a:t>
            </a:r>
            <a:endParaRPr b="1"/>
          </a:p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Decrease last selling products</a:t>
            </a:r>
            <a:endParaRPr b="1"/>
          </a:p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Affiliation stores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6299275" y="1320800"/>
            <a:ext cx="2539200" cy="30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products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- 		-$17733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Bookcases - 	-$3479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Supplies - 		-$1187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Fasteners 	- 	 $1130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Machines - 	 $3387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