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Lst>
  <p:notesMasterIdLst>
    <p:notesMasterId r:id="rId51"/>
  </p:notesMasterIdLst>
  <p:handoutMasterIdLst>
    <p:handoutMasterId r:id="rId52"/>
  </p:handoutMasterIdLst>
  <p:sldIdLst>
    <p:sldId id="256" r:id="rId5"/>
    <p:sldId id="258" r:id="rId6"/>
    <p:sldId id="309" r:id="rId7"/>
    <p:sldId id="310" r:id="rId8"/>
    <p:sldId id="311" r:id="rId9"/>
    <p:sldId id="301" r:id="rId10"/>
    <p:sldId id="302" r:id="rId11"/>
    <p:sldId id="314" r:id="rId12"/>
    <p:sldId id="343" r:id="rId13"/>
    <p:sldId id="315" r:id="rId14"/>
    <p:sldId id="313" r:id="rId15"/>
    <p:sldId id="316" r:id="rId16"/>
    <p:sldId id="317" r:id="rId17"/>
    <p:sldId id="318" r:id="rId18"/>
    <p:sldId id="319" r:id="rId19"/>
    <p:sldId id="303" r:id="rId20"/>
    <p:sldId id="320" r:id="rId21"/>
    <p:sldId id="304" r:id="rId22"/>
    <p:sldId id="322" r:id="rId23"/>
    <p:sldId id="321" r:id="rId24"/>
    <p:sldId id="323" r:id="rId25"/>
    <p:sldId id="324" r:id="rId26"/>
    <p:sldId id="325" r:id="rId27"/>
    <p:sldId id="327" r:id="rId28"/>
    <p:sldId id="326" r:id="rId29"/>
    <p:sldId id="345" r:id="rId30"/>
    <p:sldId id="346" r:id="rId31"/>
    <p:sldId id="305" r:id="rId32"/>
    <p:sldId id="328" r:id="rId33"/>
    <p:sldId id="330" r:id="rId34"/>
    <p:sldId id="331" r:id="rId35"/>
    <p:sldId id="332" r:id="rId36"/>
    <p:sldId id="333" r:id="rId37"/>
    <p:sldId id="334" r:id="rId38"/>
    <p:sldId id="335" r:id="rId39"/>
    <p:sldId id="336" r:id="rId40"/>
    <p:sldId id="337" r:id="rId41"/>
    <p:sldId id="338" r:id="rId42"/>
    <p:sldId id="306" r:id="rId43"/>
    <p:sldId id="339" r:id="rId44"/>
    <p:sldId id="340" r:id="rId45"/>
    <p:sldId id="344" r:id="rId46"/>
    <p:sldId id="348" r:id="rId47"/>
    <p:sldId id="342" r:id="rId48"/>
    <p:sldId id="341" r:id="rId49"/>
    <p:sldId id="26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5A6B76"/>
    <a:srgbClr val="68598D"/>
    <a:srgbClr val="646C92"/>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5934"/>
  </p:normalViewPr>
  <p:slideViewPr>
    <p:cSldViewPr snapToGrid="0">
      <p:cViewPr varScale="1">
        <p:scale>
          <a:sx n="82" d="100"/>
          <a:sy n="82" d="100"/>
        </p:scale>
        <p:origin x="749"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90275A-FC03-7D24-4EED-493C943271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84887-9404-CB09-858B-7C1F2C987F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EF4D5-154A-4D4F-86E4-4CC39EEE0236}" type="datetimeFigureOut">
              <a:rPr lang="en-US" smtClean="0"/>
              <a:t>2/3/2025</a:t>
            </a:fld>
            <a:endParaRPr lang="en-US"/>
          </a:p>
        </p:txBody>
      </p:sp>
      <p:sp>
        <p:nvSpPr>
          <p:cNvPr id="4" name="Footer Placeholder 3">
            <a:extLst>
              <a:ext uri="{FF2B5EF4-FFF2-40B4-BE49-F238E27FC236}">
                <a16:creationId xmlns:a16="http://schemas.microsoft.com/office/drawing/2014/main" id="{93351EA8-54FB-48CA-D8F4-8005700793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94C919-E40E-8187-A008-4D0D2080E2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557D09-7124-47E2-8770-A6D2EC14AFD6}" type="slidenum">
              <a:rPr lang="en-US" smtClean="0"/>
              <a:t>‹#›</a:t>
            </a:fld>
            <a:endParaRPr lang="en-US"/>
          </a:p>
        </p:txBody>
      </p:sp>
    </p:spTree>
    <p:extLst>
      <p:ext uri="{BB962C8B-B14F-4D97-AF65-F5344CB8AC3E}">
        <p14:creationId xmlns:p14="http://schemas.microsoft.com/office/powerpoint/2010/main" val="30065681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www.forbes.com/sites/forbesbusinesscouncil/2021/12/08/an-introduction-to-graph-the-essential-data-analysis-tool/?sh=3d0271a96b1b" TargetMode="External"/><Relationship Id="rId3" Type="http://schemas.openxmlformats.org/officeDocument/2006/relationships/hyperlink" Target="https://www.wrike.com/blog/data-analytics-project-management/" TargetMode="External"/><Relationship Id="rId7" Type="http://schemas.openxmlformats.org/officeDocument/2006/relationships/hyperlink" Target="https://pythonhint.com/post/2235018356560254/how-to-install-python-distutils" TargetMode="External"/><Relationship Id="rId2" Type="http://schemas.openxmlformats.org/officeDocument/2006/relationships/hyperlink" Target="https://apsaggu.wordpress.com/2023/07/23/installing-apache-hive-on-windows-11/" TargetMode="External"/><Relationship Id="rId1" Type="http://schemas.openxmlformats.org/officeDocument/2006/relationships/slideLayout" Target="../slideLayouts/slideLayout3.xml"/><Relationship Id="rId6" Type="http://schemas.openxmlformats.org/officeDocument/2006/relationships/hyperlink" Target="https://phoenixnap.com/kb/apache-hadoop-architecture-explained" TargetMode="External"/><Relationship Id="rId5" Type="http://schemas.openxmlformats.org/officeDocument/2006/relationships/hyperlink" Target="https://community.cloudera.com/t5/Support-Questions/Exception-while-connecting-hive-and-sparkThe-root-scratch/m-p/296775" TargetMode="External"/><Relationship Id="rId4" Type="http://schemas.openxmlformats.org/officeDocument/2006/relationships/hyperlink" Target="https://datauntold.com/predict-movie-success/#:~:text=Movie%20analytics%20can%20enable%20producers%20and%20directors%20to,success%20of%20movies%20by%20analyzing%20many%20data%20point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smartcube.com/resources/blog/data-science-and-analytics-in-movie-making/" TargetMode="External"/><Relationship Id="rId2" Type="http://schemas.openxmlformats.org/officeDocument/2006/relationships/hyperlink" Target="https://towardsdatascience.com/exploratory-data-analysis-with-movies-3f32a4c3f2f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30307" y="536573"/>
            <a:ext cx="4116338" cy="2178635"/>
          </a:xfrm>
        </p:spPr>
        <p:txBody>
          <a:bodyPr anchor="b">
            <a:normAutofit/>
          </a:bodyPr>
          <a:lstStyle/>
          <a:p>
            <a:r>
              <a:rPr lang="en-US" b="1" i="0" dirty="0" err="1">
                <a:solidFill>
                  <a:srgbClr val="5A6B76"/>
                </a:solidFill>
                <a:effectLst/>
              </a:rPr>
              <a:t>HiveSparkCineSight</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idx="13"/>
          </p:nvPr>
        </p:nvSpPr>
        <p:spPr>
          <a:xfrm>
            <a:off x="907606" y="2877018"/>
            <a:ext cx="3060000" cy="2938561"/>
          </a:xfrm>
        </p:spPr>
        <p:txBody>
          <a:bodyPr>
            <a:normAutofit/>
          </a:bodyPr>
          <a:lstStyle/>
          <a:p>
            <a:pPr algn="l">
              <a:buFont typeface="Arial" panose="020B0604020202020204" pitchFamily="34" charset="0"/>
              <a:buChar char="•"/>
            </a:pPr>
            <a:r>
              <a:rPr lang="en-US" b="1" dirty="0">
                <a:solidFill>
                  <a:srgbClr val="7030A0">
                    <a:alpha val="60000"/>
                  </a:srgbClr>
                </a:solidFill>
              </a:rPr>
              <a:t>Amulya </a:t>
            </a:r>
            <a:r>
              <a:rPr lang="en-US" b="1" dirty="0" err="1">
                <a:solidFill>
                  <a:srgbClr val="7030A0">
                    <a:alpha val="60000"/>
                  </a:srgbClr>
                </a:solidFill>
              </a:rPr>
              <a:t>Murududdi</a:t>
            </a:r>
            <a:endParaRPr lang="en-US" b="1" dirty="0">
              <a:solidFill>
                <a:srgbClr val="7030A0">
                  <a:alpha val="60000"/>
                </a:srgbClr>
              </a:solidFill>
            </a:endParaRPr>
          </a:p>
        </p:txBody>
      </p:sp>
      <p:pic>
        <p:nvPicPr>
          <p:cNvPr id="5" name="Picture 4">
            <a:extLst>
              <a:ext uri="{FF2B5EF4-FFF2-40B4-BE49-F238E27FC236}">
                <a16:creationId xmlns:a16="http://schemas.microsoft.com/office/drawing/2014/main" id="{7FFA8545-0A0A-1D97-3FBF-66043E651ACE}"/>
              </a:ext>
            </a:extLst>
          </p:cNvPr>
          <p:cNvPicPr>
            <a:picLocks noChangeAspect="1"/>
          </p:cNvPicPr>
          <p:nvPr/>
        </p:nvPicPr>
        <p:blipFill rotWithShape="1">
          <a:blip r:embed="rId2"/>
          <a:srcRect r="41899" b="1"/>
          <a:stretch/>
        </p:blipFill>
        <p:spPr>
          <a:xfrm>
            <a:off x="4979987" y="10"/>
            <a:ext cx="7212013" cy="6857990"/>
          </a:xfrm>
          <a:prstGeom prst="rect">
            <a:avLst/>
          </a:prstGeom>
          <a:noFill/>
        </p:spPr>
      </p:pic>
      <p:sp>
        <p:nvSpPr>
          <p:cNvPr id="9" name="Slide Number Placeholder 4">
            <a:extLst>
              <a:ext uri="{FF2B5EF4-FFF2-40B4-BE49-F238E27FC236}">
                <a16:creationId xmlns:a16="http://schemas.microsoft.com/office/drawing/2014/main" id="{AF642327-4839-6442-7248-696DE8208360}"/>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1</a:t>
            </a:fld>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0586A-786B-BAF6-6E6F-A330A569BE9C}"/>
              </a:ext>
            </a:extLst>
          </p:cNvPr>
          <p:cNvSpPr>
            <a:spLocks noGrp="1"/>
          </p:cNvSpPr>
          <p:nvPr>
            <p:ph idx="1"/>
          </p:nvPr>
        </p:nvSpPr>
        <p:spPr>
          <a:xfrm>
            <a:off x="382555" y="447870"/>
            <a:ext cx="11000792" cy="5318448"/>
          </a:xfrm>
        </p:spPr>
        <p:txBody>
          <a:bodyPr>
            <a:noAutofit/>
          </a:bodyPr>
          <a:lstStyle/>
          <a:p>
            <a:pPr algn="l"/>
            <a:r>
              <a:rPr lang="en-US" sz="1600" b="1" dirty="0">
                <a:solidFill>
                  <a:srgbClr val="002060"/>
                </a:solidFill>
                <a:latin typeface="Söhne"/>
              </a:rPr>
              <a:t>How Spark Works with Hadoop:</a:t>
            </a:r>
          </a:p>
          <a:p>
            <a:r>
              <a:rPr lang="en-US" sz="1600" b="1" dirty="0">
                <a:solidFill>
                  <a:srgbClr val="002060"/>
                </a:solidFill>
                <a:latin typeface="Söhne"/>
              </a:rPr>
              <a:t> Data Storage</a:t>
            </a:r>
            <a:r>
              <a:rPr lang="en-US" sz="1600" dirty="0">
                <a:solidFill>
                  <a:srgbClr val="002060"/>
                </a:solidFill>
                <a:latin typeface="Söhne"/>
              </a:rPr>
              <a:t>: Park can read data directly from HDFS or other Hadoop-compatible storage systems.</a:t>
            </a:r>
          </a:p>
          <a:p>
            <a:r>
              <a:rPr lang="en-US" sz="1600" dirty="0">
                <a:solidFill>
                  <a:srgbClr val="002060"/>
                </a:solidFill>
                <a:latin typeface="Söhne"/>
              </a:rPr>
              <a:t>It may also process data in memory, eliminating the need for repetitive disk reads.</a:t>
            </a:r>
          </a:p>
          <a:p>
            <a:r>
              <a:rPr lang="en-US" sz="1600" b="1" dirty="0">
                <a:solidFill>
                  <a:srgbClr val="002060"/>
                </a:solidFill>
                <a:latin typeface="Söhne"/>
              </a:rPr>
              <a:t>Cluster Manager</a:t>
            </a:r>
            <a:r>
              <a:rPr lang="en-US" sz="1600" dirty="0">
                <a:solidFill>
                  <a:srgbClr val="002060"/>
                </a:solidFill>
                <a:latin typeface="Söhne"/>
              </a:rPr>
              <a:t>: Spark can run on the same resource management as Hadoop, YARN. It can also be operated standalone or on other cluster managers such as Apache Mesos.</a:t>
            </a:r>
          </a:p>
          <a:p>
            <a:r>
              <a:rPr lang="en-US" sz="1600" b="1" dirty="0">
                <a:solidFill>
                  <a:srgbClr val="002060"/>
                </a:solidFill>
                <a:latin typeface="Söhne"/>
              </a:rPr>
              <a:t>Resilient Distributed Datasets (RDDs):</a:t>
            </a:r>
            <a:r>
              <a:rPr lang="en-US" sz="1600" dirty="0">
                <a:solidFill>
                  <a:srgbClr val="002060"/>
                </a:solidFill>
                <a:latin typeface="Söhne"/>
              </a:rPr>
              <a:t>RDDs, which are fault-tolerant distributed collections of objects, are used to handle data in </a:t>
            </a:r>
            <a:r>
              <a:rPr lang="en-US" sz="1600" dirty="0" err="1">
                <a:solidFill>
                  <a:srgbClr val="002060"/>
                </a:solidFill>
                <a:latin typeface="Söhne"/>
              </a:rPr>
              <a:t>Spark.RDDs</a:t>
            </a:r>
            <a:r>
              <a:rPr lang="en-US" sz="1600" dirty="0">
                <a:solidFill>
                  <a:srgbClr val="002060"/>
                </a:solidFill>
                <a:latin typeface="Söhne"/>
              </a:rPr>
              <a:t> enable Spark to do parallel processing across a cluster in an effective manner.</a:t>
            </a:r>
          </a:p>
          <a:p>
            <a:r>
              <a:rPr lang="en-US" sz="1600" b="1" dirty="0">
                <a:solidFill>
                  <a:srgbClr val="002060"/>
                </a:solidFill>
                <a:latin typeface="Söhne"/>
              </a:rPr>
              <a:t>Spark SQL</a:t>
            </a:r>
            <a:r>
              <a:rPr lang="en-US" sz="1600" dirty="0">
                <a:solidFill>
                  <a:srgbClr val="002060"/>
                </a:solidFill>
                <a:latin typeface="Söhne"/>
              </a:rPr>
              <a:t>: Spark SQL is a structured data processing module provided by Spark. Similar to Hive, Spark SQL allows you to query structured data using SQL queries.</a:t>
            </a:r>
          </a:p>
          <a:p>
            <a:r>
              <a:rPr lang="en-US" sz="1600" b="1" dirty="0">
                <a:solidFill>
                  <a:srgbClr val="002060"/>
                </a:solidFill>
                <a:latin typeface="Söhne"/>
              </a:rPr>
              <a:t>Integration with </a:t>
            </a:r>
            <a:r>
              <a:rPr lang="en-US" sz="1600" b="1" dirty="0" err="1">
                <a:solidFill>
                  <a:srgbClr val="002060"/>
                </a:solidFill>
                <a:latin typeface="Söhne"/>
              </a:rPr>
              <a:t>Hive</a:t>
            </a:r>
            <a:r>
              <a:rPr lang="en-US" sz="1600" dirty="0" err="1">
                <a:solidFill>
                  <a:srgbClr val="002060"/>
                </a:solidFill>
                <a:latin typeface="Söhne"/>
              </a:rPr>
              <a:t>:Spark</a:t>
            </a:r>
            <a:r>
              <a:rPr lang="en-US" sz="1600" dirty="0">
                <a:solidFill>
                  <a:srgbClr val="002060"/>
                </a:solidFill>
                <a:latin typeface="Söhne"/>
              </a:rPr>
              <a:t> may be integrated with Hive, allowing users to run SQL queries in Spark using Hive's SQL syntax. It connects to Hive via the Hive Context.</a:t>
            </a:r>
          </a:p>
          <a:p>
            <a:r>
              <a:rPr lang="en-US" sz="1600" b="1" dirty="0">
                <a:solidFill>
                  <a:srgbClr val="002060"/>
                </a:solidFill>
                <a:latin typeface="Söhne"/>
              </a:rPr>
              <a:t>Performance-</a:t>
            </a:r>
            <a:r>
              <a:rPr lang="en-US" sz="1600" dirty="0">
                <a:solidFill>
                  <a:srgbClr val="002060"/>
                </a:solidFill>
                <a:latin typeface="Söhne"/>
              </a:rPr>
              <a:t> When compared to traditional MapReduce, Spark's in-memory processing and caching capabilities frequently result in faster data processing</a:t>
            </a:r>
            <a:r>
              <a:rPr lang="en-US" sz="1800" dirty="0">
                <a:solidFill>
                  <a:srgbClr val="002060"/>
                </a:solidFill>
                <a:latin typeface="Söhne"/>
              </a:rPr>
              <a:t>.</a:t>
            </a:r>
          </a:p>
        </p:txBody>
      </p:sp>
      <p:sp>
        <p:nvSpPr>
          <p:cNvPr id="4" name="Slide Number Placeholder 3">
            <a:extLst>
              <a:ext uri="{FF2B5EF4-FFF2-40B4-BE49-F238E27FC236}">
                <a16:creationId xmlns:a16="http://schemas.microsoft.com/office/drawing/2014/main" id="{51EA7BD0-5F51-335E-8DFB-0029832B2F6F}"/>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3427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145D-D6FB-30C8-8F2C-007FD5BE8CF0}"/>
              </a:ext>
            </a:extLst>
          </p:cNvPr>
          <p:cNvSpPr>
            <a:spLocks noGrp="1"/>
          </p:cNvSpPr>
          <p:nvPr>
            <p:ph type="title"/>
          </p:nvPr>
        </p:nvSpPr>
        <p:spPr>
          <a:xfrm>
            <a:off x="989400" y="395289"/>
            <a:ext cx="10213200" cy="1112836"/>
          </a:xfrm>
        </p:spPr>
        <p:txBody>
          <a:bodyPr anchor="b">
            <a:normAutofit/>
          </a:bodyPr>
          <a:lstStyle/>
          <a:p>
            <a:r>
              <a:rPr lang="en-US" dirty="0"/>
              <a:t>Work Flow</a:t>
            </a:r>
          </a:p>
        </p:txBody>
      </p:sp>
      <p:sp>
        <p:nvSpPr>
          <p:cNvPr id="16" name="Content Placeholder 2">
            <a:extLst>
              <a:ext uri="{FF2B5EF4-FFF2-40B4-BE49-F238E27FC236}">
                <a16:creationId xmlns:a16="http://schemas.microsoft.com/office/drawing/2014/main" id="{C965AA68-A120-41E8-0BFF-EC7E5A5722C7}"/>
              </a:ext>
            </a:extLst>
          </p:cNvPr>
          <p:cNvSpPr>
            <a:spLocks noGrp="1"/>
          </p:cNvSpPr>
          <p:nvPr>
            <p:ph sz="half" idx="1"/>
          </p:nvPr>
        </p:nvSpPr>
        <p:spPr>
          <a:xfrm>
            <a:off x="989400" y="1685925"/>
            <a:ext cx="4928400" cy="4092575"/>
          </a:xfrm>
        </p:spPr>
        <p:txBody>
          <a:bodyPr>
            <a:normAutofit fontScale="62500" lnSpcReduction="20000"/>
          </a:bodyPr>
          <a:lstStyle/>
          <a:p>
            <a:r>
              <a:rPr lang="en-US" sz="2300" dirty="0">
                <a:solidFill>
                  <a:srgbClr val="002060"/>
                </a:solidFill>
                <a:latin typeface="Söhne"/>
              </a:rPr>
              <a:t>Setting up the environment for the project is the hardest path. </a:t>
            </a:r>
            <a:br>
              <a:rPr lang="en-US" sz="2300" dirty="0">
                <a:solidFill>
                  <a:srgbClr val="002060"/>
                </a:solidFill>
                <a:latin typeface="Söhne"/>
              </a:rPr>
            </a:br>
            <a:r>
              <a:rPr lang="en-US" sz="2300" b="1" dirty="0">
                <a:solidFill>
                  <a:srgbClr val="002060"/>
                </a:solidFill>
                <a:latin typeface="Söhne"/>
              </a:rPr>
              <a:t>Step 1- </a:t>
            </a:r>
            <a:r>
              <a:rPr lang="en-US" sz="2300" dirty="0">
                <a:solidFill>
                  <a:srgbClr val="002060"/>
                </a:solidFill>
                <a:latin typeface="Söhne"/>
              </a:rPr>
              <a:t>Install java and python and set env variables </a:t>
            </a:r>
          </a:p>
          <a:p>
            <a:r>
              <a:rPr lang="en-US" sz="2300" b="1" dirty="0">
                <a:solidFill>
                  <a:srgbClr val="002060"/>
                </a:solidFill>
                <a:latin typeface="Söhne"/>
              </a:rPr>
              <a:t>Step-2</a:t>
            </a:r>
            <a:r>
              <a:rPr lang="en-US" sz="2300" dirty="0">
                <a:solidFill>
                  <a:srgbClr val="002060"/>
                </a:solidFill>
                <a:latin typeface="Söhne"/>
              </a:rPr>
              <a:t>Install Hadoop and set environmental variable</a:t>
            </a:r>
          </a:p>
          <a:p>
            <a:r>
              <a:rPr lang="en-US" sz="2300" dirty="0">
                <a:solidFill>
                  <a:srgbClr val="002060"/>
                </a:solidFill>
                <a:latin typeface="Söhne"/>
              </a:rPr>
              <a:t>-Hadoop conf is tricky as you need to add few lines of code. Add the configurations and create a new folder called </a:t>
            </a:r>
            <a:r>
              <a:rPr lang="en-US" sz="2300" dirty="0" err="1">
                <a:solidFill>
                  <a:srgbClr val="002060"/>
                </a:solidFill>
                <a:latin typeface="Söhne"/>
              </a:rPr>
              <a:t>datanode</a:t>
            </a:r>
            <a:r>
              <a:rPr lang="en-US" sz="2300" dirty="0">
                <a:solidFill>
                  <a:srgbClr val="002060"/>
                </a:solidFill>
                <a:latin typeface="Söhne"/>
              </a:rPr>
              <a:t> and create 2 more </a:t>
            </a:r>
            <a:r>
              <a:rPr lang="en-US" sz="2300" dirty="0" err="1">
                <a:solidFill>
                  <a:srgbClr val="002060"/>
                </a:solidFill>
                <a:latin typeface="Söhne"/>
              </a:rPr>
              <a:t>namenode</a:t>
            </a:r>
            <a:r>
              <a:rPr lang="en-US" sz="2300" dirty="0">
                <a:solidFill>
                  <a:srgbClr val="002060"/>
                </a:solidFill>
                <a:latin typeface="Söhne"/>
              </a:rPr>
              <a:t> and </a:t>
            </a:r>
            <a:r>
              <a:rPr lang="en-US" sz="2300" dirty="0" err="1">
                <a:solidFill>
                  <a:srgbClr val="002060"/>
                </a:solidFill>
                <a:latin typeface="Söhne"/>
              </a:rPr>
              <a:t>datanode</a:t>
            </a:r>
            <a:r>
              <a:rPr lang="en-US" sz="2300" dirty="0">
                <a:solidFill>
                  <a:srgbClr val="002060"/>
                </a:solidFill>
                <a:latin typeface="Söhne"/>
              </a:rPr>
              <a:t> and add inside it</a:t>
            </a:r>
          </a:p>
          <a:p>
            <a:r>
              <a:rPr lang="en-US" sz="2300" dirty="0">
                <a:solidFill>
                  <a:srgbClr val="002060"/>
                </a:solidFill>
                <a:latin typeface="Söhne"/>
              </a:rPr>
              <a:t>-start name node, start yarn demons and check them using </a:t>
            </a:r>
            <a:r>
              <a:rPr lang="en-US" sz="2300" dirty="0" err="1">
                <a:solidFill>
                  <a:srgbClr val="002060"/>
                </a:solidFill>
                <a:latin typeface="Söhne"/>
              </a:rPr>
              <a:t>jps</a:t>
            </a:r>
            <a:r>
              <a:rPr lang="en-US" sz="2300" dirty="0">
                <a:solidFill>
                  <a:srgbClr val="002060"/>
                </a:solidFill>
                <a:latin typeface="Söhne"/>
              </a:rPr>
              <a:t> command </a:t>
            </a:r>
          </a:p>
          <a:p>
            <a:endParaRPr lang="en-US" dirty="0"/>
          </a:p>
        </p:txBody>
      </p:sp>
      <p:pic>
        <p:nvPicPr>
          <p:cNvPr id="11" name="Content Placeholder 10">
            <a:extLst>
              <a:ext uri="{FF2B5EF4-FFF2-40B4-BE49-F238E27FC236}">
                <a16:creationId xmlns:a16="http://schemas.microsoft.com/office/drawing/2014/main" id="{830B5E6F-3AB4-F1F9-3CC0-6536690CEC1A}"/>
              </a:ext>
            </a:extLst>
          </p:cNvPr>
          <p:cNvPicPr>
            <a:picLocks noGrp="1" noChangeAspect="1"/>
          </p:cNvPicPr>
          <p:nvPr>
            <p:ph sz="half" idx="2"/>
          </p:nvPr>
        </p:nvPicPr>
        <p:blipFill>
          <a:blip r:embed="rId2"/>
          <a:stretch>
            <a:fillRect/>
          </a:stretch>
        </p:blipFill>
        <p:spPr>
          <a:xfrm>
            <a:off x="6250092" y="1781175"/>
            <a:ext cx="5648600" cy="4681536"/>
          </a:xfrm>
          <a:noFill/>
        </p:spPr>
      </p:pic>
      <p:sp>
        <p:nvSpPr>
          <p:cNvPr id="4" name="Slide Number Placeholder 3">
            <a:extLst>
              <a:ext uri="{FF2B5EF4-FFF2-40B4-BE49-F238E27FC236}">
                <a16:creationId xmlns:a16="http://schemas.microsoft.com/office/drawing/2014/main" id="{0E67286D-2AC4-C633-2E01-6A00F6575D7F}"/>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11</a:t>
            </a:fld>
            <a:endParaRPr lang="en-US"/>
          </a:p>
        </p:txBody>
      </p:sp>
    </p:spTree>
    <p:extLst>
      <p:ext uri="{BB962C8B-B14F-4D97-AF65-F5344CB8AC3E}">
        <p14:creationId xmlns:p14="http://schemas.microsoft.com/office/powerpoint/2010/main" val="419682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2260B50-4BDD-CDF3-A963-6AAFC3F85AEF}"/>
              </a:ext>
            </a:extLst>
          </p:cNvPr>
          <p:cNvSpPr>
            <a:spLocks noGrp="1"/>
          </p:cNvSpPr>
          <p:nvPr>
            <p:ph idx="1"/>
          </p:nvPr>
        </p:nvSpPr>
        <p:spPr>
          <a:xfrm>
            <a:off x="352425" y="371474"/>
            <a:ext cx="11390525" cy="6105525"/>
          </a:xfrm>
        </p:spPr>
        <p:txBody>
          <a:bodyPr>
            <a:normAutofit/>
          </a:bodyPr>
          <a:lstStyle/>
          <a:p>
            <a:r>
              <a:rPr lang="en-US" sz="1600" b="1" dirty="0">
                <a:solidFill>
                  <a:srgbClr val="002060"/>
                </a:solidFill>
                <a:latin typeface="Söhne"/>
              </a:rPr>
              <a:t>Step 3</a:t>
            </a:r>
            <a:r>
              <a:rPr lang="en-US" sz="1600" dirty="0">
                <a:solidFill>
                  <a:srgbClr val="002060"/>
                </a:solidFill>
                <a:latin typeface="Söhne"/>
              </a:rPr>
              <a:t> – Install Derby and hive and add env variables </a:t>
            </a:r>
          </a:p>
          <a:p>
            <a:r>
              <a:rPr lang="en-US" sz="1600" dirty="0">
                <a:solidFill>
                  <a:srgbClr val="002060"/>
                </a:solidFill>
                <a:latin typeface="Söhne"/>
              </a:rPr>
              <a:t>- Add derby libraries in hive and check for </a:t>
            </a:r>
            <a:r>
              <a:rPr lang="en-US" sz="1600" dirty="0" err="1">
                <a:solidFill>
                  <a:srgbClr val="002060"/>
                </a:solidFill>
                <a:latin typeface="Söhne"/>
              </a:rPr>
              <a:t>guvava</a:t>
            </a:r>
            <a:r>
              <a:rPr lang="en-US" sz="1600" dirty="0">
                <a:solidFill>
                  <a:srgbClr val="002060"/>
                </a:solidFill>
                <a:latin typeface="Söhne"/>
              </a:rPr>
              <a:t> file compatibility in Hadoop and     hive </a:t>
            </a:r>
          </a:p>
          <a:p>
            <a:r>
              <a:rPr lang="en-US" sz="1600" dirty="0">
                <a:solidFill>
                  <a:srgbClr val="002060"/>
                </a:solidFill>
                <a:latin typeface="Söhne"/>
              </a:rPr>
              <a:t>  -Add hive.xml file in the hive and replace the bin folder with windows executable bin </a:t>
            </a:r>
          </a:p>
          <a:p>
            <a:r>
              <a:rPr lang="en-US" sz="1600" dirty="0">
                <a:solidFill>
                  <a:srgbClr val="002060"/>
                </a:solidFill>
                <a:latin typeface="Söhne"/>
              </a:rPr>
              <a:t>-Start Hadoop and derby and hive </a:t>
            </a:r>
            <a:r>
              <a:rPr lang="en-US" sz="1600" dirty="0" err="1">
                <a:solidFill>
                  <a:srgbClr val="002060"/>
                </a:solidFill>
                <a:latin typeface="Söhne"/>
              </a:rPr>
              <a:t>metastore</a:t>
            </a:r>
            <a:r>
              <a:rPr lang="en-US" sz="1600" dirty="0">
                <a:solidFill>
                  <a:srgbClr val="002060"/>
                </a:solidFill>
                <a:latin typeface="Söhne"/>
              </a:rPr>
              <a:t> and execute hive and you will go to hive shell</a:t>
            </a:r>
          </a:p>
          <a:p>
            <a:r>
              <a:rPr lang="en-US" sz="1600" b="1" dirty="0">
                <a:solidFill>
                  <a:srgbClr val="002060"/>
                </a:solidFill>
                <a:latin typeface="Söhne"/>
              </a:rPr>
              <a:t>Step 4 </a:t>
            </a:r>
            <a:r>
              <a:rPr lang="en-US" sz="1600" dirty="0">
                <a:solidFill>
                  <a:srgbClr val="002060"/>
                </a:solidFill>
                <a:latin typeface="Söhne"/>
              </a:rPr>
              <a:t>– Install spark and set env variables and go to spark/bin and open </a:t>
            </a:r>
            <a:r>
              <a:rPr lang="en-US" sz="1600" dirty="0" err="1">
                <a:solidFill>
                  <a:srgbClr val="002060"/>
                </a:solidFill>
                <a:latin typeface="Söhne"/>
              </a:rPr>
              <a:t>cmd</a:t>
            </a:r>
            <a:r>
              <a:rPr lang="en-US" sz="1600" dirty="0">
                <a:solidFill>
                  <a:srgbClr val="002060"/>
                </a:solidFill>
                <a:latin typeface="Söhne"/>
              </a:rPr>
              <a:t> and type spark-shell and spark will open </a:t>
            </a:r>
          </a:p>
          <a:p>
            <a:r>
              <a:rPr lang="en-US" sz="1600" dirty="0">
                <a:solidFill>
                  <a:srgbClr val="002060"/>
                </a:solidFill>
                <a:latin typeface="Söhne"/>
              </a:rPr>
              <a:t>-Execute your .</a:t>
            </a:r>
            <a:r>
              <a:rPr lang="en-US" sz="1600" dirty="0" err="1">
                <a:solidFill>
                  <a:srgbClr val="002060"/>
                </a:solidFill>
                <a:latin typeface="Söhne"/>
              </a:rPr>
              <a:t>py</a:t>
            </a:r>
            <a:r>
              <a:rPr lang="en-US" sz="1600" dirty="0">
                <a:solidFill>
                  <a:srgbClr val="002060"/>
                </a:solidFill>
                <a:latin typeface="Söhne"/>
              </a:rPr>
              <a:t> file giving the command spark-submit textfile.py </a:t>
            </a:r>
          </a:p>
          <a:p>
            <a:r>
              <a:rPr lang="en-US" sz="1600" b="1" dirty="0">
                <a:solidFill>
                  <a:srgbClr val="002060"/>
                </a:solidFill>
                <a:latin typeface="Söhne"/>
              </a:rPr>
              <a:t>Step5</a:t>
            </a:r>
            <a:r>
              <a:rPr lang="en-US" sz="1600" dirty="0">
                <a:solidFill>
                  <a:srgbClr val="002060"/>
                </a:solidFill>
                <a:latin typeface="Söhne"/>
              </a:rPr>
              <a:t>-create a directory in Hadoop and copy dataset file from local to the directory</a:t>
            </a:r>
          </a:p>
          <a:p>
            <a:r>
              <a:rPr lang="en-US" sz="1600" b="1" dirty="0">
                <a:solidFill>
                  <a:srgbClr val="002060"/>
                </a:solidFill>
                <a:latin typeface="Söhne"/>
              </a:rPr>
              <a:t>Step 6</a:t>
            </a:r>
            <a:r>
              <a:rPr lang="en-US" sz="1600" dirty="0">
                <a:solidFill>
                  <a:srgbClr val="002060"/>
                </a:solidFill>
                <a:latin typeface="Söhne"/>
              </a:rPr>
              <a:t>- Try to read it from spark giving </a:t>
            </a:r>
            <a:r>
              <a:rPr lang="en-US" sz="1600" dirty="0" err="1">
                <a:solidFill>
                  <a:srgbClr val="002060"/>
                </a:solidFill>
                <a:latin typeface="Söhne"/>
              </a:rPr>
              <a:t>hdfs</a:t>
            </a:r>
            <a:r>
              <a:rPr lang="en-US" sz="1600" dirty="0">
                <a:solidFill>
                  <a:srgbClr val="002060"/>
                </a:solidFill>
                <a:latin typeface="Söhne"/>
              </a:rPr>
              <a:t> command </a:t>
            </a:r>
          </a:p>
          <a:p>
            <a:r>
              <a:rPr lang="en-US" sz="1600" b="1" dirty="0">
                <a:solidFill>
                  <a:srgbClr val="002060"/>
                </a:solidFill>
                <a:latin typeface="Söhne"/>
              </a:rPr>
              <a:t>Step 7</a:t>
            </a:r>
            <a:r>
              <a:rPr lang="en-US" sz="1600" dirty="0">
                <a:solidFill>
                  <a:srgbClr val="002060"/>
                </a:solidFill>
                <a:latin typeface="Söhne"/>
              </a:rPr>
              <a:t>- Start </a:t>
            </a:r>
            <a:r>
              <a:rPr lang="en-US" sz="1600" dirty="0" err="1">
                <a:solidFill>
                  <a:srgbClr val="002060"/>
                </a:solidFill>
                <a:latin typeface="Söhne"/>
              </a:rPr>
              <a:t>sparksession</a:t>
            </a:r>
            <a:r>
              <a:rPr lang="en-US" sz="1600" dirty="0">
                <a:solidFill>
                  <a:srgbClr val="002060"/>
                </a:solidFill>
                <a:latin typeface="Söhne"/>
              </a:rPr>
              <a:t> with </a:t>
            </a:r>
            <a:r>
              <a:rPr lang="en-US" sz="1600" dirty="0" err="1">
                <a:solidFill>
                  <a:srgbClr val="002060"/>
                </a:solidFill>
                <a:latin typeface="Söhne"/>
              </a:rPr>
              <a:t>hivecontext</a:t>
            </a:r>
            <a:r>
              <a:rPr lang="en-US" sz="1600" dirty="0">
                <a:solidFill>
                  <a:srgbClr val="002060"/>
                </a:solidFill>
                <a:latin typeface="Söhne"/>
              </a:rPr>
              <a:t> to execute </a:t>
            </a:r>
            <a:r>
              <a:rPr lang="en-US" sz="1600" dirty="0" err="1">
                <a:solidFill>
                  <a:srgbClr val="002060"/>
                </a:solidFill>
                <a:latin typeface="Söhne"/>
              </a:rPr>
              <a:t>hivecommands</a:t>
            </a:r>
            <a:endParaRPr lang="en-US" sz="1600" dirty="0">
              <a:solidFill>
                <a:srgbClr val="002060"/>
              </a:solidFill>
              <a:latin typeface="Söhne"/>
            </a:endParaRPr>
          </a:p>
          <a:p>
            <a:r>
              <a:rPr lang="en-US" sz="1600" b="1" dirty="0">
                <a:solidFill>
                  <a:srgbClr val="002060"/>
                </a:solidFill>
                <a:latin typeface="Söhne"/>
              </a:rPr>
              <a:t>Step 8</a:t>
            </a:r>
            <a:r>
              <a:rPr lang="en-US" sz="1600" dirty="0">
                <a:solidFill>
                  <a:srgbClr val="002060"/>
                </a:solidFill>
                <a:latin typeface="Söhne"/>
              </a:rPr>
              <a:t> – create a </a:t>
            </a:r>
            <a:r>
              <a:rPr lang="en-US" sz="1600" dirty="0" err="1">
                <a:solidFill>
                  <a:srgbClr val="002060"/>
                </a:solidFill>
                <a:latin typeface="Söhne"/>
              </a:rPr>
              <a:t>dataframe</a:t>
            </a:r>
            <a:r>
              <a:rPr lang="en-US" sz="1600" dirty="0">
                <a:solidFill>
                  <a:srgbClr val="002060"/>
                </a:solidFill>
                <a:latin typeface="Söhne"/>
              </a:rPr>
              <a:t> and load the data into it then create a table and load that into the tables </a:t>
            </a:r>
          </a:p>
          <a:p>
            <a:r>
              <a:rPr lang="en-US" sz="1600" b="1" dirty="0">
                <a:solidFill>
                  <a:srgbClr val="002060"/>
                </a:solidFill>
                <a:latin typeface="Söhne"/>
              </a:rPr>
              <a:t>Step 9</a:t>
            </a:r>
            <a:r>
              <a:rPr lang="en-US" sz="1600" dirty="0">
                <a:solidFill>
                  <a:srgbClr val="002060"/>
                </a:solidFill>
                <a:latin typeface="Söhne"/>
              </a:rPr>
              <a:t>- Perform data cleaning, scaling, analysis and finally data visualization on the dataset </a:t>
            </a:r>
          </a:p>
          <a:p>
            <a:endParaRPr lang="en-US" sz="1600" dirty="0"/>
          </a:p>
        </p:txBody>
      </p:sp>
      <p:sp>
        <p:nvSpPr>
          <p:cNvPr id="5" name="Slide Number Placeholder 4">
            <a:extLst>
              <a:ext uri="{FF2B5EF4-FFF2-40B4-BE49-F238E27FC236}">
                <a16:creationId xmlns:a16="http://schemas.microsoft.com/office/drawing/2014/main" id="{7B18AEE5-768D-BA61-BA07-E7E9514E4B56}"/>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253920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6FB9E16-39BC-FB12-45D0-8F63E21098D1}"/>
              </a:ext>
            </a:extLst>
          </p:cNvPr>
          <p:cNvSpPr>
            <a:spLocks noGrp="1"/>
          </p:cNvSpPr>
          <p:nvPr>
            <p:ph type="title"/>
          </p:nvPr>
        </p:nvSpPr>
        <p:spPr>
          <a:xfrm>
            <a:off x="989400" y="395289"/>
            <a:ext cx="10213200" cy="1112836"/>
          </a:xfrm>
        </p:spPr>
        <p:txBody>
          <a:bodyPr>
            <a:normAutofit/>
          </a:bodyPr>
          <a:lstStyle/>
          <a:p>
            <a:r>
              <a:rPr lang="en-US" sz="1600" spc="50" dirty="0">
                <a:solidFill>
                  <a:srgbClr val="002060"/>
                </a:solidFill>
                <a:latin typeface="Söhne"/>
                <a:ea typeface="+mn-ea"/>
                <a:cs typeface="+mn-cs"/>
              </a:rPr>
              <a:t>Start Hadoop and copy the file into </a:t>
            </a:r>
            <a:r>
              <a:rPr lang="en-US" sz="1600" spc="50" dirty="0" err="1">
                <a:solidFill>
                  <a:srgbClr val="002060"/>
                </a:solidFill>
                <a:latin typeface="Söhne"/>
                <a:ea typeface="+mn-ea"/>
                <a:cs typeface="+mn-cs"/>
              </a:rPr>
              <a:t>hdfs</a:t>
            </a:r>
            <a:br>
              <a:rPr lang="en-US" sz="1600" spc="50" dirty="0">
                <a:solidFill>
                  <a:srgbClr val="002060"/>
                </a:solidFill>
                <a:latin typeface="Söhne"/>
                <a:ea typeface="+mn-ea"/>
                <a:cs typeface="+mn-cs"/>
              </a:rPr>
            </a:br>
            <a:r>
              <a:rPr lang="en-US" sz="1600" spc="50" dirty="0">
                <a:solidFill>
                  <a:srgbClr val="002060"/>
                </a:solidFill>
                <a:latin typeface="Söhne"/>
                <a:ea typeface="+mn-ea"/>
                <a:cs typeface="+mn-cs"/>
              </a:rPr>
              <a:t>View the file in </a:t>
            </a:r>
            <a:r>
              <a:rPr lang="en-US" sz="1600" spc="50" dirty="0" err="1">
                <a:solidFill>
                  <a:srgbClr val="002060"/>
                </a:solidFill>
                <a:latin typeface="Söhne"/>
                <a:ea typeface="+mn-ea"/>
                <a:cs typeface="+mn-cs"/>
              </a:rPr>
              <a:t>hdfs</a:t>
            </a:r>
            <a:br>
              <a:rPr lang="en-US" sz="1600" spc="50" dirty="0">
                <a:solidFill>
                  <a:srgbClr val="002060"/>
                </a:solidFill>
                <a:latin typeface="Söhne"/>
                <a:ea typeface="+mn-ea"/>
                <a:cs typeface="+mn-cs"/>
              </a:rPr>
            </a:br>
            <a:r>
              <a:rPr lang="en-US" sz="1600" spc="50" dirty="0">
                <a:solidFill>
                  <a:srgbClr val="002060"/>
                </a:solidFill>
                <a:latin typeface="Söhne"/>
                <a:ea typeface="+mn-ea"/>
                <a:cs typeface="+mn-cs"/>
              </a:rPr>
              <a:t>run spark and execute .</a:t>
            </a:r>
            <a:r>
              <a:rPr lang="en-US" sz="1600" spc="50" dirty="0" err="1">
                <a:solidFill>
                  <a:srgbClr val="002060"/>
                </a:solidFill>
                <a:latin typeface="Söhne"/>
                <a:ea typeface="+mn-ea"/>
                <a:cs typeface="+mn-cs"/>
              </a:rPr>
              <a:t>py</a:t>
            </a:r>
            <a:r>
              <a:rPr lang="en-US" sz="1600" spc="50" dirty="0">
                <a:solidFill>
                  <a:srgbClr val="002060"/>
                </a:solidFill>
                <a:latin typeface="Söhne"/>
                <a:ea typeface="+mn-ea"/>
                <a:cs typeface="+mn-cs"/>
              </a:rPr>
              <a:t> file</a:t>
            </a:r>
          </a:p>
        </p:txBody>
      </p:sp>
      <p:pic>
        <p:nvPicPr>
          <p:cNvPr id="5" name="Content Placeholder 4" descr="A screenshot of a computer&#10;&#10;Description automatically generated">
            <a:extLst>
              <a:ext uri="{FF2B5EF4-FFF2-40B4-BE49-F238E27FC236}">
                <a16:creationId xmlns:a16="http://schemas.microsoft.com/office/drawing/2014/main" id="{5932E4C5-4861-FD45-8EAE-FA41033A9D51}"/>
              </a:ext>
            </a:extLst>
          </p:cNvPr>
          <p:cNvPicPr>
            <a:picLocks noGrp="1" noChangeAspect="1"/>
          </p:cNvPicPr>
          <p:nvPr>
            <p:ph sz="half" idx="1"/>
          </p:nvPr>
        </p:nvPicPr>
        <p:blipFill>
          <a:blip r:embed="rId2"/>
          <a:stretch>
            <a:fillRect/>
          </a:stretch>
        </p:blipFill>
        <p:spPr>
          <a:xfrm>
            <a:off x="989400" y="2339940"/>
            <a:ext cx="4928400" cy="2784545"/>
          </a:xfrm>
          <a:prstGeom prst="rect">
            <a:avLst/>
          </a:prstGeom>
          <a:noFill/>
        </p:spPr>
      </p:pic>
      <p:pic>
        <p:nvPicPr>
          <p:cNvPr id="6" name="Picture 5" descr="A computer screen with white text&#10;&#10;Description automatically generated">
            <a:extLst>
              <a:ext uri="{FF2B5EF4-FFF2-40B4-BE49-F238E27FC236}">
                <a16:creationId xmlns:a16="http://schemas.microsoft.com/office/drawing/2014/main" id="{7527CBCE-9728-F4D0-8444-632DD2E58F58}"/>
              </a:ext>
            </a:extLst>
          </p:cNvPr>
          <p:cNvPicPr>
            <a:picLocks noChangeAspect="1"/>
          </p:cNvPicPr>
          <p:nvPr/>
        </p:nvPicPr>
        <p:blipFill>
          <a:blip r:embed="rId3"/>
          <a:stretch>
            <a:fillRect/>
          </a:stretch>
        </p:blipFill>
        <p:spPr>
          <a:xfrm>
            <a:off x="6274202" y="3128483"/>
            <a:ext cx="4928400" cy="1207458"/>
          </a:xfrm>
          <a:prstGeom prst="rect">
            <a:avLst/>
          </a:prstGeom>
          <a:noFill/>
        </p:spPr>
      </p:pic>
      <p:sp>
        <p:nvSpPr>
          <p:cNvPr id="4" name="Slide Number Placeholder 3">
            <a:extLst>
              <a:ext uri="{FF2B5EF4-FFF2-40B4-BE49-F238E27FC236}">
                <a16:creationId xmlns:a16="http://schemas.microsoft.com/office/drawing/2014/main" id="{D0C84B05-D6E2-7998-9358-0C826B2E0903}"/>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13</a:t>
            </a:fld>
            <a:endParaRPr lang="en-US"/>
          </a:p>
        </p:txBody>
      </p:sp>
    </p:spTree>
    <p:extLst>
      <p:ext uri="{BB962C8B-B14F-4D97-AF65-F5344CB8AC3E}">
        <p14:creationId xmlns:p14="http://schemas.microsoft.com/office/powerpoint/2010/main" val="221494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2D523B8-26C5-2004-0583-2C60FB1912B8}"/>
              </a:ext>
            </a:extLst>
          </p:cNvPr>
          <p:cNvPicPr>
            <a:picLocks noChangeAspect="1"/>
          </p:cNvPicPr>
          <p:nvPr/>
        </p:nvPicPr>
        <p:blipFill rotWithShape="1">
          <a:blip r:embed="rId2"/>
          <a:srcRect l="11166" r="11766" b="2"/>
          <a:stretch/>
        </p:blipFill>
        <p:spPr>
          <a:xfrm>
            <a:off x="989400" y="1685925"/>
            <a:ext cx="4928400" cy="4092575"/>
          </a:xfrm>
          <a:prstGeom prst="rect">
            <a:avLst/>
          </a:prstGeom>
          <a:noFill/>
        </p:spPr>
      </p:pic>
      <p:pic>
        <p:nvPicPr>
          <p:cNvPr id="6" name="Content Placeholder 5" descr="A screenshot of a computer&#10;&#10;Description automatically generated">
            <a:extLst>
              <a:ext uri="{FF2B5EF4-FFF2-40B4-BE49-F238E27FC236}">
                <a16:creationId xmlns:a16="http://schemas.microsoft.com/office/drawing/2014/main" id="{67B19DD4-ED71-71C6-F782-092797EF3C14}"/>
              </a:ext>
            </a:extLst>
          </p:cNvPr>
          <p:cNvPicPr>
            <a:picLocks noGrp="1" noChangeAspect="1"/>
          </p:cNvPicPr>
          <p:nvPr>
            <p:ph sz="half" idx="2"/>
          </p:nvPr>
        </p:nvPicPr>
        <p:blipFill rotWithShape="1">
          <a:blip r:embed="rId3"/>
          <a:srcRect l="5823" r="46009" b="2"/>
          <a:stretch/>
        </p:blipFill>
        <p:spPr>
          <a:xfrm>
            <a:off x="6274202" y="1685925"/>
            <a:ext cx="4928400" cy="4092575"/>
          </a:xfrm>
          <a:prstGeom prst="rect">
            <a:avLst/>
          </a:prstGeom>
          <a:noFill/>
        </p:spPr>
      </p:pic>
      <p:sp>
        <p:nvSpPr>
          <p:cNvPr id="4" name="Slide Number Placeholder 3">
            <a:extLst>
              <a:ext uri="{FF2B5EF4-FFF2-40B4-BE49-F238E27FC236}">
                <a16:creationId xmlns:a16="http://schemas.microsoft.com/office/drawing/2014/main" id="{4AAE5CC1-856F-1524-709F-E03AE9A9F709}"/>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14</a:t>
            </a:fld>
            <a:endParaRPr lang="en-US"/>
          </a:p>
        </p:txBody>
      </p:sp>
    </p:spTree>
    <p:extLst>
      <p:ext uri="{BB962C8B-B14F-4D97-AF65-F5344CB8AC3E}">
        <p14:creationId xmlns:p14="http://schemas.microsoft.com/office/powerpoint/2010/main" val="276148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919B-5376-E699-3E68-0976BD0496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231AD2-9A62-E46D-FDAF-05C492F02867}"/>
              </a:ext>
            </a:extLst>
          </p:cNvPr>
          <p:cNvSpPr>
            <a:spLocks noGrp="1"/>
          </p:cNvSpPr>
          <p:nvPr>
            <p:ph sz="half" idx="1"/>
          </p:nvPr>
        </p:nvSpPr>
        <p:spPr/>
        <p:txBody>
          <a:bodyPr/>
          <a:lstStyle/>
          <a:p>
            <a:endParaRPr lang="en-US"/>
          </a:p>
        </p:txBody>
      </p:sp>
      <p:sp>
        <p:nvSpPr>
          <p:cNvPr id="5" name="Slide Number Placeholder 4">
            <a:extLst>
              <a:ext uri="{FF2B5EF4-FFF2-40B4-BE49-F238E27FC236}">
                <a16:creationId xmlns:a16="http://schemas.microsoft.com/office/drawing/2014/main" id="{EF3459BA-E3B1-B812-9917-E0F6557CC3B0}"/>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6" name="Content Placeholder 5" descr="A screenshot of a computer program&#10;&#10;Description automatically generated">
            <a:extLst>
              <a:ext uri="{FF2B5EF4-FFF2-40B4-BE49-F238E27FC236}">
                <a16:creationId xmlns:a16="http://schemas.microsoft.com/office/drawing/2014/main" id="{B370C745-D12F-36CF-9651-5F8E2E87C839}"/>
              </a:ext>
            </a:extLst>
          </p:cNvPr>
          <p:cNvPicPr>
            <a:picLocks noGrp="1" noChangeAspect="1"/>
          </p:cNvPicPr>
          <p:nvPr>
            <p:ph sz="half" idx="2"/>
          </p:nvPr>
        </p:nvPicPr>
        <p:blipFill>
          <a:blip r:embed="rId2"/>
          <a:stretch>
            <a:fillRect/>
          </a:stretch>
        </p:blipFill>
        <p:spPr>
          <a:xfrm>
            <a:off x="1108375" y="414465"/>
            <a:ext cx="4886495" cy="5195760"/>
          </a:xfrm>
          <a:prstGeom prst="rect">
            <a:avLst/>
          </a:prstGeom>
        </p:spPr>
      </p:pic>
      <p:pic>
        <p:nvPicPr>
          <p:cNvPr id="8" name="Picture 7">
            <a:extLst>
              <a:ext uri="{FF2B5EF4-FFF2-40B4-BE49-F238E27FC236}">
                <a16:creationId xmlns:a16="http://schemas.microsoft.com/office/drawing/2014/main" id="{62919FEB-411C-58DB-67E1-EAB125E636D4}"/>
              </a:ext>
            </a:extLst>
          </p:cNvPr>
          <p:cNvPicPr>
            <a:picLocks noChangeAspect="1"/>
          </p:cNvPicPr>
          <p:nvPr/>
        </p:nvPicPr>
        <p:blipFill>
          <a:blip r:embed="rId3"/>
          <a:stretch>
            <a:fillRect/>
          </a:stretch>
        </p:blipFill>
        <p:spPr>
          <a:xfrm>
            <a:off x="6197131" y="523770"/>
            <a:ext cx="5077693" cy="555730"/>
          </a:xfrm>
          <a:prstGeom prst="rect">
            <a:avLst/>
          </a:prstGeom>
        </p:spPr>
      </p:pic>
      <p:pic>
        <p:nvPicPr>
          <p:cNvPr id="9" name="Picture 8" descr="A black screen with white text&#10;&#10;Description automatically generated">
            <a:extLst>
              <a:ext uri="{FF2B5EF4-FFF2-40B4-BE49-F238E27FC236}">
                <a16:creationId xmlns:a16="http://schemas.microsoft.com/office/drawing/2014/main" id="{963C922D-E48D-49AE-5C06-BFD3BDE2E005}"/>
              </a:ext>
            </a:extLst>
          </p:cNvPr>
          <p:cNvPicPr>
            <a:picLocks noChangeAspect="1"/>
          </p:cNvPicPr>
          <p:nvPr/>
        </p:nvPicPr>
        <p:blipFill>
          <a:blip r:embed="rId4"/>
          <a:stretch>
            <a:fillRect/>
          </a:stretch>
        </p:blipFill>
        <p:spPr>
          <a:xfrm>
            <a:off x="6050686" y="2159602"/>
            <a:ext cx="5873896" cy="2802923"/>
          </a:xfrm>
          <a:prstGeom prst="rect">
            <a:avLst/>
          </a:prstGeom>
        </p:spPr>
      </p:pic>
    </p:spTree>
    <p:extLst>
      <p:ext uri="{BB962C8B-B14F-4D97-AF65-F5344CB8AC3E}">
        <p14:creationId xmlns:p14="http://schemas.microsoft.com/office/powerpoint/2010/main" val="248740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D14A-B51C-D335-82FA-E4BC372B0F88}"/>
              </a:ext>
            </a:extLst>
          </p:cNvPr>
          <p:cNvSpPr>
            <a:spLocks noGrp="1"/>
          </p:cNvSpPr>
          <p:nvPr>
            <p:ph type="title"/>
          </p:nvPr>
        </p:nvSpPr>
        <p:spPr>
          <a:xfrm>
            <a:off x="989400" y="395289"/>
            <a:ext cx="10213200" cy="1112836"/>
          </a:xfrm>
        </p:spPr>
        <p:txBody>
          <a:bodyPr anchor="b">
            <a:normAutofit/>
          </a:bodyPr>
          <a:lstStyle/>
          <a:p>
            <a:r>
              <a:rPr lang="en-US" dirty="0"/>
              <a:t>Dataset</a:t>
            </a:r>
          </a:p>
        </p:txBody>
      </p:sp>
      <p:sp>
        <p:nvSpPr>
          <p:cNvPr id="3" name="Text Placeholder 2">
            <a:extLst>
              <a:ext uri="{FF2B5EF4-FFF2-40B4-BE49-F238E27FC236}">
                <a16:creationId xmlns:a16="http://schemas.microsoft.com/office/drawing/2014/main" id="{6504974B-99A1-F582-8D55-CB1226DC5A1A}"/>
              </a:ext>
            </a:extLst>
          </p:cNvPr>
          <p:cNvSpPr>
            <a:spLocks noGrp="1"/>
          </p:cNvSpPr>
          <p:nvPr>
            <p:ph sz="half" idx="1"/>
          </p:nvPr>
        </p:nvSpPr>
        <p:spPr>
          <a:xfrm>
            <a:off x="989400" y="1754155"/>
            <a:ext cx="9367580" cy="4024345"/>
          </a:xfrm>
        </p:spPr>
        <p:txBody>
          <a:bodyPr>
            <a:normAutofit/>
          </a:bodyPr>
          <a:lstStyle/>
          <a:p>
            <a:pPr marL="0" indent="0">
              <a:buNone/>
            </a:pPr>
            <a:r>
              <a:rPr lang="en-US" sz="1800" b="1" dirty="0">
                <a:solidFill>
                  <a:srgbClr val="002060"/>
                </a:solidFill>
                <a:latin typeface="Söhne"/>
              </a:rPr>
              <a:t>Detailed description of Dataset</a:t>
            </a:r>
          </a:p>
          <a:p>
            <a:r>
              <a:rPr lang="en-US" sz="1800" dirty="0">
                <a:solidFill>
                  <a:srgbClr val="002060"/>
                </a:solidFill>
                <a:latin typeface="Söhne"/>
              </a:rPr>
              <a:t>For our project we took a dataset of movies which have 7600 </a:t>
            </a:r>
            <a:r>
              <a:rPr lang="en-US" sz="1800" dirty="0" err="1">
                <a:solidFill>
                  <a:srgbClr val="002060"/>
                </a:solidFill>
                <a:latin typeface="Söhne"/>
              </a:rPr>
              <a:t>recods</a:t>
            </a:r>
            <a:r>
              <a:rPr lang="en-US" sz="1800" dirty="0">
                <a:solidFill>
                  <a:srgbClr val="002060"/>
                </a:solidFill>
                <a:latin typeface="Söhne"/>
              </a:rPr>
              <a:t> of the details related to a movies over a span of 40 years . The records are Name, rating, genre, year, released, score, votes, director, writer, </a:t>
            </a:r>
            <a:r>
              <a:rPr lang="en-US" sz="1800" dirty="0" err="1">
                <a:solidFill>
                  <a:srgbClr val="002060"/>
                </a:solidFill>
                <a:latin typeface="Söhne"/>
              </a:rPr>
              <a:t>star,country,budget,gross,company,runtime</a:t>
            </a:r>
            <a:endParaRPr lang="en-US" sz="1800" dirty="0">
              <a:solidFill>
                <a:srgbClr val="002060"/>
              </a:solidFill>
              <a:latin typeface="Söhne"/>
            </a:endParaRPr>
          </a:p>
          <a:p>
            <a:r>
              <a:rPr lang="en-US" sz="1800" dirty="0">
                <a:solidFill>
                  <a:srgbClr val="002060"/>
                </a:solidFill>
                <a:latin typeface="Söhne"/>
              </a:rPr>
              <a:t>The data gives us the details of each record over  a span of time </a:t>
            </a:r>
          </a:p>
          <a:p>
            <a:r>
              <a:rPr lang="en-US" sz="1800" dirty="0">
                <a:solidFill>
                  <a:srgbClr val="002060"/>
                </a:solidFill>
                <a:latin typeface="Söhne"/>
              </a:rPr>
              <a:t>All this data is stored in a CSV file. However, there are lot of null values in the data set while will be handled in data cleaning. </a:t>
            </a:r>
            <a:r>
              <a:rPr lang="en-US" sz="1800" dirty="0"/>
              <a:t>	</a:t>
            </a:r>
          </a:p>
          <a:p>
            <a:endParaRPr lang="en-US" sz="1800" dirty="0"/>
          </a:p>
        </p:txBody>
      </p:sp>
      <p:sp>
        <p:nvSpPr>
          <p:cNvPr id="5" name="Slide Number Placeholder 4">
            <a:extLst>
              <a:ext uri="{FF2B5EF4-FFF2-40B4-BE49-F238E27FC236}">
                <a16:creationId xmlns:a16="http://schemas.microsoft.com/office/drawing/2014/main" id="{9314A112-1FF0-997D-CE8C-026648687902}"/>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177719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2752FA-863C-DA9B-BC55-954FC3877356}"/>
              </a:ext>
            </a:extLst>
          </p:cNvPr>
          <p:cNvPicPr>
            <a:picLocks noChangeAspect="1"/>
          </p:cNvPicPr>
          <p:nvPr/>
        </p:nvPicPr>
        <p:blipFill>
          <a:blip r:embed="rId2"/>
          <a:stretch>
            <a:fillRect/>
          </a:stretch>
        </p:blipFill>
        <p:spPr>
          <a:xfrm>
            <a:off x="427425" y="323850"/>
            <a:ext cx="4928400" cy="2476521"/>
          </a:xfrm>
          <a:prstGeom prst="rect">
            <a:avLst/>
          </a:prstGeom>
          <a:noFill/>
        </p:spPr>
      </p:pic>
      <p:sp>
        <p:nvSpPr>
          <p:cNvPr id="3" name="Content Placeholder 2">
            <a:extLst>
              <a:ext uri="{FF2B5EF4-FFF2-40B4-BE49-F238E27FC236}">
                <a16:creationId xmlns:a16="http://schemas.microsoft.com/office/drawing/2014/main" id="{00587830-381A-19D8-EA57-824F125B75D8}"/>
              </a:ext>
            </a:extLst>
          </p:cNvPr>
          <p:cNvSpPr>
            <a:spLocks noGrp="1"/>
          </p:cNvSpPr>
          <p:nvPr>
            <p:ph sz="half" idx="2"/>
          </p:nvPr>
        </p:nvSpPr>
        <p:spPr>
          <a:xfrm>
            <a:off x="5753099" y="323850"/>
            <a:ext cx="5476875" cy="6191249"/>
          </a:xfrm>
        </p:spPr>
        <p:txBody>
          <a:bodyPr>
            <a:normAutofit fontScale="92500"/>
          </a:bodyPr>
          <a:lstStyle/>
          <a:p>
            <a:r>
              <a:rPr lang="en-US" sz="1900" b="1" dirty="0">
                <a:solidFill>
                  <a:srgbClr val="002060"/>
                </a:solidFill>
                <a:latin typeface="Söhne"/>
              </a:rPr>
              <a:t>Dataset Features</a:t>
            </a:r>
            <a:r>
              <a:rPr lang="en-US" sz="1900" dirty="0">
                <a:solidFill>
                  <a:srgbClr val="002060"/>
                </a:solidFill>
                <a:latin typeface="Söhne"/>
              </a:rPr>
              <a:t>: </a:t>
            </a:r>
          </a:p>
          <a:p>
            <a:r>
              <a:rPr lang="en-US" sz="1900" dirty="0">
                <a:solidFill>
                  <a:srgbClr val="002060"/>
                </a:solidFill>
                <a:latin typeface="Söhne"/>
              </a:rPr>
              <a:t>As this data set have 7 plus thousand details of the movies over 40 years, this helps us understanding and recognizing the parents when data is visualized. </a:t>
            </a:r>
          </a:p>
          <a:p>
            <a:r>
              <a:rPr lang="en-US" sz="1900" dirty="0">
                <a:solidFill>
                  <a:srgbClr val="002060"/>
                </a:solidFill>
                <a:latin typeface="Söhne"/>
              </a:rPr>
              <a:t>1) </a:t>
            </a:r>
            <a:r>
              <a:rPr lang="en-US" sz="1900" b="1" dirty="0">
                <a:solidFill>
                  <a:srgbClr val="002060"/>
                </a:solidFill>
                <a:latin typeface="Söhne"/>
              </a:rPr>
              <a:t>Data </a:t>
            </a:r>
            <a:r>
              <a:rPr lang="en-US" sz="1900" b="1" dirty="0" err="1">
                <a:solidFill>
                  <a:srgbClr val="002060"/>
                </a:solidFill>
                <a:latin typeface="Söhne"/>
              </a:rPr>
              <a:t>Vizualization</a:t>
            </a:r>
            <a:r>
              <a:rPr lang="en-US" sz="1900" b="1" dirty="0">
                <a:solidFill>
                  <a:srgbClr val="002060"/>
                </a:solidFill>
                <a:latin typeface="Söhne"/>
              </a:rPr>
              <a:t>- </a:t>
            </a:r>
            <a:r>
              <a:rPr lang="en-US" sz="1900" dirty="0">
                <a:solidFill>
                  <a:srgbClr val="002060"/>
                </a:solidFill>
                <a:latin typeface="Söhne"/>
              </a:rPr>
              <a:t>From the data </a:t>
            </a:r>
          </a:p>
          <a:p>
            <a:r>
              <a:rPr lang="en-US" sz="1900" dirty="0">
                <a:solidFill>
                  <a:srgbClr val="002060"/>
                </a:solidFill>
                <a:latin typeface="Söhne"/>
              </a:rPr>
              <a:t>and the graph we can easily determine which type of movies and </a:t>
            </a:r>
            <a:r>
              <a:rPr lang="en-US" sz="1900" dirty="0" err="1">
                <a:solidFill>
                  <a:srgbClr val="002060"/>
                </a:solidFill>
                <a:latin typeface="Söhne"/>
              </a:rPr>
              <a:t>encouranged</a:t>
            </a:r>
            <a:r>
              <a:rPr lang="en-US" sz="1900" dirty="0">
                <a:solidFill>
                  <a:srgbClr val="002060"/>
                </a:solidFill>
                <a:latin typeface="Söhne"/>
              </a:rPr>
              <a:t> in the industry </a:t>
            </a:r>
          </a:p>
          <a:p>
            <a:r>
              <a:rPr lang="en-US" sz="1900" dirty="0">
                <a:solidFill>
                  <a:srgbClr val="002060"/>
                </a:solidFill>
                <a:latin typeface="Söhne"/>
              </a:rPr>
              <a:t>2)</a:t>
            </a:r>
            <a:r>
              <a:rPr lang="en-US" sz="1900" b="1" dirty="0">
                <a:solidFill>
                  <a:srgbClr val="002060"/>
                </a:solidFill>
                <a:latin typeface="Söhne"/>
              </a:rPr>
              <a:t>Data Analysis</a:t>
            </a:r>
            <a:r>
              <a:rPr lang="en-US" sz="1900" dirty="0">
                <a:solidFill>
                  <a:srgbClr val="002060"/>
                </a:solidFill>
                <a:latin typeface="Söhne"/>
              </a:rPr>
              <a:t>-Similarly the data can also be </a:t>
            </a:r>
            <a:r>
              <a:rPr lang="en-US" sz="1900" dirty="0" err="1">
                <a:solidFill>
                  <a:srgbClr val="002060"/>
                </a:solidFill>
                <a:latin typeface="Söhne"/>
              </a:rPr>
              <a:t>alalysed</a:t>
            </a:r>
            <a:r>
              <a:rPr lang="en-US" sz="1900" dirty="0">
                <a:solidFill>
                  <a:srgbClr val="002060"/>
                </a:solidFill>
                <a:latin typeface="Söhne"/>
              </a:rPr>
              <a:t> </a:t>
            </a:r>
          </a:p>
          <a:p>
            <a:r>
              <a:rPr lang="en-US" sz="1900" dirty="0">
                <a:solidFill>
                  <a:srgbClr val="002060"/>
                </a:solidFill>
                <a:latin typeface="Söhne"/>
              </a:rPr>
              <a:t>3) </a:t>
            </a:r>
            <a:r>
              <a:rPr lang="en-US" sz="1900" b="1" dirty="0">
                <a:solidFill>
                  <a:srgbClr val="002060"/>
                </a:solidFill>
                <a:latin typeface="Söhne"/>
              </a:rPr>
              <a:t>Data Integration- </a:t>
            </a:r>
            <a:r>
              <a:rPr lang="en-US" sz="1900" dirty="0">
                <a:solidFill>
                  <a:srgbClr val="002060"/>
                </a:solidFill>
                <a:latin typeface="Söhne"/>
              </a:rPr>
              <a:t>As we have done in the project we can integrate in multiple platforms for better analysis </a:t>
            </a:r>
          </a:p>
          <a:p>
            <a:endParaRPr lang="en-US" dirty="0"/>
          </a:p>
        </p:txBody>
      </p:sp>
      <p:sp>
        <p:nvSpPr>
          <p:cNvPr id="4" name="Slide Number Placeholder 3">
            <a:extLst>
              <a:ext uri="{FF2B5EF4-FFF2-40B4-BE49-F238E27FC236}">
                <a16:creationId xmlns:a16="http://schemas.microsoft.com/office/drawing/2014/main" id="{0E4E416B-DBDB-BF29-8355-41A112D873A5}"/>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17</a:t>
            </a:fld>
            <a:endParaRPr lang="en-US"/>
          </a:p>
        </p:txBody>
      </p:sp>
      <p:pic>
        <p:nvPicPr>
          <p:cNvPr id="10" name="Picture 9">
            <a:extLst>
              <a:ext uri="{FF2B5EF4-FFF2-40B4-BE49-F238E27FC236}">
                <a16:creationId xmlns:a16="http://schemas.microsoft.com/office/drawing/2014/main" id="{75B5BD86-380D-D789-2FA9-B29C95B3EF03}"/>
              </a:ext>
            </a:extLst>
          </p:cNvPr>
          <p:cNvPicPr>
            <a:picLocks noChangeAspect="1"/>
          </p:cNvPicPr>
          <p:nvPr/>
        </p:nvPicPr>
        <p:blipFill>
          <a:blip r:embed="rId3"/>
          <a:stretch>
            <a:fillRect/>
          </a:stretch>
        </p:blipFill>
        <p:spPr>
          <a:xfrm>
            <a:off x="619126" y="3419474"/>
            <a:ext cx="3894157" cy="2928600"/>
          </a:xfrm>
          <a:prstGeom prst="rect">
            <a:avLst/>
          </a:prstGeom>
        </p:spPr>
      </p:pic>
    </p:spTree>
    <p:extLst>
      <p:ext uri="{BB962C8B-B14F-4D97-AF65-F5344CB8AC3E}">
        <p14:creationId xmlns:p14="http://schemas.microsoft.com/office/powerpoint/2010/main" val="137196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324D-E22C-7667-DAA5-29D54636DA2D}"/>
              </a:ext>
            </a:extLst>
          </p:cNvPr>
          <p:cNvSpPr>
            <a:spLocks noGrp="1"/>
          </p:cNvSpPr>
          <p:nvPr>
            <p:ph type="title"/>
          </p:nvPr>
        </p:nvSpPr>
        <p:spPr>
          <a:xfrm>
            <a:off x="989400" y="395289"/>
            <a:ext cx="10213200" cy="1112836"/>
          </a:xfrm>
        </p:spPr>
        <p:txBody>
          <a:bodyPr anchor="b">
            <a:normAutofit/>
          </a:bodyPr>
          <a:lstStyle/>
          <a:p>
            <a:r>
              <a:rPr lang="en-US" dirty="0"/>
              <a:t>Analysis of data</a:t>
            </a:r>
          </a:p>
        </p:txBody>
      </p:sp>
      <p:sp>
        <p:nvSpPr>
          <p:cNvPr id="10" name="Text Placeholder 2">
            <a:extLst>
              <a:ext uri="{FF2B5EF4-FFF2-40B4-BE49-F238E27FC236}">
                <a16:creationId xmlns:a16="http://schemas.microsoft.com/office/drawing/2014/main" id="{63D47116-D272-AD47-2E86-4B1B6BAA637C}"/>
              </a:ext>
            </a:extLst>
          </p:cNvPr>
          <p:cNvSpPr>
            <a:spLocks noGrp="1"/>
          </p:cNvSpPr>
          <p:nvPr>
            <p:ph type="body" idx="1"/>
          </p:nvPr>
        </p:nvSpPr>
        <p:spPr>
          <a:xfrm>
            <a:off x="989399" y="1736732"/>
            <a:ext cx="2971400" cy="661912"/>
          </a:xfrm>
        </p:spPr>
        <p:txBody>
          <a:bodyPr>
            <a:normAutofit fontScale="85000" lnSpcReduction="10000"/>
          </a:bodyPr>
          <a:lstStyle/>
          <a:p>
            <a:r>
              <a:rPr lang="en-US" sz="1600" dirty="0"/>
              <a:t>Data Pre-processing</a:t>
            </a:r>
          </a:p>
          <a:p>
            <a:endParaRPr lang="en-US" dirty="0"/>
          </a:p>
        </p:txBody>
      </p:sp>
      <p:sp>
        <p:nvSpPr>
          <p:cNvPr id="3" name="Text Placeholder 2">
            <a:extLst>
              <a:ext uri="{FF2B5EF4-FFF2-40B4-BE49-F238E27FC236}">
                <a16:creationId xmlns:a16="http://schemas.microsoft.com/office/drawing/2014/main" id="{ADF7080E-80B0-2555-5D99-BF6C3F3D2797}"/>
              </a:ext>
            </a:extLst>
          </p:cNvPr>
          <p:cNvSpPr>
            <a:spLocks noGrp="1"/>
          </p:cNvSpPr>
          <p:nvPr>
            <p:ph sz="half" idx="2"/>
          </p:nvPr>
        </p:nvSpPr>
        <p:spPr>
          <a:xfrm>
            <a:off x="989400" y="2431256"/>
            <a:ext cx="2971400" cy="3632750"/>
          </a:xfrm>
        </p:spPr>
        <p:txBody>
          <a:bodyPr>
            <a:normAutofit fontScale="70000" lnSpcReduction="20000"/>
          </a:bodyPr>
          <a:lstStyle/>
          <a:p>
            <a:pPr>
              <a:lnSpc>
                <a:spcPct val="140000"/>
              </a:lnSpc>
            </a:pPr>
            <a:r>
              <a:rPr lang="en-US" sz="1800" dirty="0">
                <a:solidFill>
                  <a:srgbClr val="002060"/>
                </a:solidFill>
                <a:latin typeface="Söhne"/>
              </a:rPr>
              <a:t> </a:t>
            </a:r>
            <a:r>
              <a:rPr lang="en-US" sz="1800" b="1" dirty="0">
                <a:solidFill>
                  <a:srgbClr val="002060"/>
                </a:solidFill>
                <a:latin typeface="Söhne"/>
              </a:rPr>
              <a:t>Data Pre-processing</a:t>
            </a:r>
          </a:p>
          <a:p>
            <a:pPr marL="285750" indent="-285750">
              <a:lnSpc>
                <a:spcPct val="140000"/>
              </a:lnSpc>
              <a:buFont typeface="Arial" panose="020B0604020202020204" pitchFamily="34" charset="0"/>
              <a:buChar char="•"/>
            </a:pPr>
            <a:r>
              <a:rPr lang="en-US" sz="1800" dirty="0">
                <a:solidFill>
                  <a:srgbClr val="002060"/>
                </a:solidFill>
                <a:latin typeface="Söhne"/>
              </a:rPr>
              <a:t> Initially the file is copied into HDFS and then loaded into Spark. </a:t>
            </a:r>
          </a:p>
          <a:p>
            <a:pPr marL="285750" indent="-285750">
              <a:lnSpc>
                <a:spcPct val="140000"/>
              </a:lnSpc>
              <a:buFont typeface="Arial" panose="020B0604020202020204" pitchFamily="34" charset="0"/>
              <a:buChar char="•"/>
            </a:pPr>
            <a:r>
              <a:rPr lang="en-US" sz="1800" dirty="0">
                <a:solidFill>
                  <a:srgbClr val="002060"/>
                </a:solidFill>
                <a:latin typeface="Söhne"/>
              </a:rPr>
              <a:t>In .</a:t>
            </a:r>
            <a:r>
              <a:rPr lang="en-US" sz="1800" dirty="0" err="1">
                <a:solidFill>
                  <a:srgbClr val="002060"/>
                </a:solidFill>
                <a:latin typeface="Söhne"/>
              </a:rPr>
              <a:t>py</a:t>
            </a:r>
            <a:r>
              <a:rPr lang="en-US" sz="1800" dirty="0">
                <a:solidFill>
                  <a:srgbClr val="002060"/>
                </a:solidFill>
                <a:latin typeface="Söhne"/>
              </a:rPr>
              <a:t> file we are supposed to clean the data as there might be duplicate values as it is a large dataset.</a:t>
            </a:r>
          </a:p>
          <a:p>
            <a:pPr marL="285750" indent="-285750">
              <a:lnSpc>
                <a:spcPct val="140000"/>
              </a:lnSpc>
              <a:buFont typeface="Arial" panose="020B0604020202020204" pitchFamily="34" charset="0"/>
              <a:buChar char="•"/>
            </a:pPr>
            <a:r>
              <a:rPr lang="en-US" sz="1800" dirty="0">
                <a:solidFill>
                  <a:srgbClr val="002060"/>
                </a:solidFill>
                <a:latin typeface="Söhne"/>
              </a:rPr>
              <a:t>Now, we need to handle the records which are empty. This is very important as it will give you very wrong results if it is not implemented.  </a:t>
            </a:r>
          </a:p>
          <a:p>
            <a:pPr marL="285750" indent="-285750">
              <a:lnSpc>
                <a:spcPct val="140000"/>
              </a:lnSpc>
              <a:buFont typeface="Arial" panose="020B0604020202020204" pitchFamily="34" charset="0"/>
              <a:buChar char="•"/>
            </a:pPr>
            <a:endParaRPr lang="en-US" sz="1100" dirty="0"/>
          </a:p>
        </p:txBody>
      </p:sp>
      <p:sp>
        <p:nvSpPr>
          <p:cNvPr id="12" name="Text Placeholder 4">
            <a:extLst>
              <a:ext uri="{FF2B5EF4-FFF2-40B4-BE49-F238E27FC236}">
                <a16:creationId xmlns:a16="http://schemas.microsoft.com/office/drawing/2014/main" id="{BAF86EEA-C0F5-AE84-97E2-A6888B72DF31}"/>
              </a:ext>
            </a:extLst>
          </p:cNvPr>
          <p:cNvSpPr>
            <a:spLocks noGrp="1"/>
          </p:cNvSpPr>
          <p:nvPr>
            <p:ph type="body" sz="quarter" idx="3"/>
          </p:nvPr>
        </p:nvSpPr>
        <p:spPr>
          <a:xfrm>
            <a:off x="4610300" y="1756025"/>
            <a:ext cx="2971400" cy="662400"/>
          </a:xfrm>
        </p:spPr>
        <p:txBody>
          <a:bodyPr>
            <a:normAutofit fontScale="70000" lnSpcReduction="20000"/>
          </a:bodyPr>
          <a:lstStyle/>
          <a:p>
            <a:r>
              <a:rPr lang="en-US" b="1" dirty="0"/>
              <a:t>Drop duplicate records and view empty records</a:t>
            </a:r>
          </a:p>
        </p:txBody>
      </p:sp>
      <p:pic>
        <p:nvPicPr>
          <p:cNvPr id="4" name="Picture 3" descr="A screen shot of a computer program&#10;&#10;Description automatically generated">
            <a:extLst>
              <a:ext uri="{FF2B5EF4-FFF2-40B4-BE49-F238E27FC236}">
                <a16:creationId xmlns:a16="http://schemas.microsoft.com/office/drawing/2014/main" id="{EC897DBB-C855-CA8A-2A7D-94BC054676E7}"/>
              </a:ext>
            </a:extLst>
          </p:cNvPr>
          <p:cNvPicPr>
            <a:picLocks noChangeAspect="1"/>
          </p:cNvPicPr>
          <p:nvPr/>
        </p:nvPicPr>
        <p:blipFill rotWithShape="1">
          <a:blip r:embed="rId2"/>
          <a:srcRect l="2230" r="47261" b="-3"/>
          <a:stretch/>
        </p:blipFill>
        <p:spPr>
          <a:xfrm>
            <a:off x="4610300" y="2450550"/>
            <a:ext cx="2971400" cy="3632750"/>
          </a:xfrm>
          <a:prstGeom prst="rect">
            <a:avLst/>
          </a:prstGeom>
          <a:noFill/>
        </p:spPr>
      </p:pic>
      <p:sp>
        <p:nvSpPr>
          <p:cNvPr id="14" name="Text Placeholder 6">
            <a:extLst>
              <a:ext uri="{FF2B5EF4-FFF2-40B4-BE49-F238E27FC236}">
                <a16:creationId xmlns:a16="http://schemas.microsoft.com/office/drawing/2014/main" id="{81EEAC95-735F-D62E-D615-11C55802625C}"/>
              </a:ext>
            </a:extLst>
          </p:cNvPr>
          <p:cNvSpPr>
            <a:spLocks noGrp="1"/>
          </p:cNvSpPr>
          <p:nvPr>
            <p:ph type="body" sz="quarter" idx="13"/>
          </p:nvPr>
        </p:nvSpPr>
        <p:spPr>
          <a:xfrm>
            <a:off x="8231200" y="1756025"/>
            <a:ext cx="2971400" cy="662400"/>
          </a:xfrm>
        </p:spPr>
        <p:txBody>
          <a:bodyPr/>
          <a:lstStyle/>
          <a:p>
            <a:r>
              <a:rPr lang="en-US" b="1" dirty="0"/>
              <a:t>output</a:t>
            </a:r>
          </a:p>
        </p:txBody>
      </p:sp>
      <p:sp>
        <p:nvSpPr>
          <p:cNvPr id="5" name="Slide Number Placeholder 4">
            <a:extLst>
              <a:ext uri="{FF2B5EF4-FFF2-40B4-BE49-F238E27FC236}">
                <a16:creationId xmlns:a16="http://schemas.microsoft.com/office/drawing/2014/main" id="{DA8F2AE6-FB25-3A5C-FB42-E1B682EDA05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pic>
        <p:nvPicPr>
          <p:cNvPr id="6" name="Content Placeholder 5" descr="A black screen with white text&#10;&#10;Description automatically generated">
            <a:extLst>
              <a:ext uri="{FF2B5EF4-FFF2-40B4-BE49-F238E27FC236}">
                <a16:creationId xmlns:a16="http://schemas.microsoft.com/office/drawing/2014/main" id="{30AC9F93-C702-8823-D4F6-9B629DE0B2F3}"/>
              </a:ext>
            </a:extLst>
          </p:cNvPr>
          <p:cNvPicPr>
            <a:picLocks noGrp="1" noChangeAspect="1"/>
          </p:cNvPicPr>
          <p:nvPr>
            <p:ph sz="quarter" idx="14"/>
          </p:nvPr>
        </p:nvPicPr>
        <p:blipFill>
          <a:blip r:embed="rId3"/>
          <a:stretch>
            <a:fillRect/>
          </a:stretch>
        </p:blipFill>
        <p:spPr>
          <a:xfrm>
            <a:off x="7865706" y="3601616"/>
            <a:ext cx="4388710" cy="1959428"/>
          </a:xfrm>
          <a:prstGeom prst="rect">
            <a:avLst/>
          </a:prstGeom>
        </p:spPr>
      </p:pic>
    </p:spTree>
    <p:extLst>
      <p:ext uri="{BB962C8B-B14F-4D97-AF65-F5344CB8AC3E}">
        <p14:creationId xmlns:p14="http://schemas.microsoft.com/office/powerpoint/2010/main" val="110332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1547-A690-A308-483A-EF68098CBA1F}"/>
              </a:ext>
            </a:extLst>
          </p:cNvPr>
          <p:cNvSpPr>
            <a:spLocks noGrp="1"/>
          </p:cNvSpPr>
          <p:nvPr>
            <p:ph type="title"/>
          </p:nvPr>
        </p:nvSpPr>
        <p:spPr>
          <a:xfrm>
            <a:off x="989400" y="395289"/>
            <a:ext cx="10213200" cy="572348"/>
          </a:xfrm>
        </p:spPr>
        <p:txBody>
          <a:bodyPr>
            <a:normAutofit fontScale="90000"/>
          </a:bodyPr>
          <a:lstStyle/>
          <a:p>
            <a:r>
              <a:rPr lang="en-US" dirty="0"/>
              <a:t>Handling Missing Values</a:t>
            </a:r>
          </a:p>
        </p:txBody>
      </p:sp>
      <p:sp>
        <p:nvSpPr>
          <p:cNvPr id="5" name="Slide Number Placeholder 4">
            <a:extLst>
              <a:ext uri="{FF2B5EF4-FFF2-40B4-BE49-F238E27FC236}">
                <a16:creationId xmlns:a16="http://schemas.microsoft.com/office/drawing/2014/main" id="{D11723D3-BC4C-6CB4-C9E0-49223D9CA366}"/>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6" name="Content Placeholder 5">
            <a:extLst>
              <a:ext uri="{FF2B5EF4-FFF2-40B4-BE49-F238E27FC236}">
                <a16:creationId xmlns:a16="http://schemas.microsoft.com/office/drawing/2014/main" id="{2F4A32BA-DC39-0656-6597-A3C80607741A}"/>
              </a:ext>
            </a:extLst>
          </p:cNvPr>
          <p:cNvPicPr>
            <a:picLocks noGrp="1" noChangeAspect="1"/>
          </p:cNvPicPr>
          <p:nvPr>
            <p:ph sz="half" idx="1"/>
          </p:nvPr>
        </p:nvPicPr>
        <p:blipFill>
          <a:blip r:embed="rId2"/>
          <a:stretch>
            <a:fillRect/>
          </a:stretch>
        </p:blipFill>
        <p:spPr>
          <a:xfrm>
            <a:off x="989013" y="1703101"/>
            <a:ext cx="4929187" cy="4058222"/>
          </a:xfrm>
          <a:prstGeom prst="rect">
            <a:avLst/>
          </a:prstGeom>
        </p:spPr>
      </p:pic>
      <p:pic>
        <p:nvPicPr>
          <p:cNvPr id="7" name="Content Placeholder 6">
            <a:extLst>
              <a:ext uri="{FF2B5EF4-FFF2-40B4-BE49-F238E27FC236}">
                <a16:creationId xmlns:a16="http://schemas.microsoft.com/office/drawing/2014/main" id="{93F2454D-162F-60D2-C1BC-1C5BC468ECC9}"/>
              </a:ext>
            </a:extLst>
          </p:cNvPr>
          <p:cNvPicPr>
            <a:picLocks noGrp="1" noChangeAspect="1"/>
          </p:cNvPicPr>
          <p:nvPr>
            <p:ph sz="half" idx="2"/>
          </p:nvPr>
        </p:nvPicPr>
        <p:blipFill>
          <a:blip r:embed="rId3"/>
          <a:stretch>
            <a:fillRect/>
          </a:stretch>
        </p:blipFill>
        <p:spPr>
          <a:xfrm>
            <a:off x="6642712" y="1842288"/>
            <a:ext cx="4191363" cy="3779848"/>
          </a:xfrm>
          <a:prstGeom prst="rect">
            <a:avLst/>
          </a:prstGeom>
        </p:spPr>
      </p:pic>
    </p:spTree>
    <p:extLst>
      <p:ext uri="{BB962C8B-B14F-4D97-AF65-F5344CB8AC3E}">
        <p14:creationId xmlns:p14="http://schemas.microsoft.com/office/powerpoint/2010/main" val="406577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817845" y="74645"/>
            <a:ext cx="5317555" cy="1914931"/>
          </a:xfrm>
        </p:spPr>
        <p:txBody>
          <a:bodyPr wrap="square" anchor="b">
            <a:normAutofit/>
          </a:bodyPr>
          <a:lstStyle/>
          <a:p>
            <a:r>
              <a:rPr lang="en-US" dirty="0"/>
              <a:t>Goals and Objectives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23935" y="1989576"/>
            <a:ext cx="11709918" cy="4672481"/>
          </a:xfrm>
        </p:spPr>
        <p:txBody>
          <a:bodyPr>
            <a:noAutofit/>
          </a:bodyPr>
          <a:lstStyle/>
          <a:p>
            <a:pPr algn="l"/>
            <a:r>
              <a:rPr lang="en-US" b="1" dirty="0">
                <a:solidFill>
                  <a:srgbClr val="002060"/>
                </a:solidFill>
              </a:rPr>
              <a:t>MOTIVATION-</a:t>
            </a:r>
            <a:br>
              <a:rPr lang="en-US" dirty="0">
                <a:solidFill>
                  <a:srgbClr val="002060"/>
                </a:solidFill>
              </a:rPr>
            </a:br>
            <a:r>
              <a:rPr lang="en-US" b="1" i="0" dirty="0">
                <a:solidFill>
                  <a:srgbClr val="002060"/>
                </a:solidFill>
                <a:effectLst/>
                <a:latin typeface="Söhne"/>
              </a:rPr>
              <a:t>Real-world Relevance:</a:t>
            </a:r>
            <a:r>
              <a:rPr lang="en-US" b="0" i="0" dirty="0">
                <a:solidFill>
                  <a:srgbClr val="002060"/>
                </a:solidFill>
                <a:effectLst/>
                <a:latin typeface="Söhne"/>
              </a:rPr>
              <a:t> Analyzing a movies dataset is relevant to the entertainment industry, providing insights that can be valuable for movie producers, distributors, and streaming platforms.</a:t>
            </a:r>
            <a:br>
              <a:rPr lang="en-US" b="0" i="0" dirty="0">
                <a:solidFill>
                  <a:srgbClr val="002060"/>
                </a:solidFill>
                <a:effectLst/>
                <a:latin typeface="Söhne"/>
              </a:rPr>
            </a:br>
            <a:r>
              <a:rPr lang="en-US" b="1" i="0" dirty="0">
                <a:solidFill>
                  <a:srgbClr val="002060"/>
                </a:solidFill>
                <a:effectLst/>
                <a:latin typeface="Söhne"/>
              </a:rPr>
              <a:t>Big Data Processing:</a:t>
            </a:r>
            <a:r>
              <a:rPr lang="en-US" b="0" i="0" dirty="0">
                <a:solidFill>
                  <a:srgbClr val="002060"/>
                </a:solidFill>
                <a:effectLst/>
                <a:latin typeface="Söhne"/>
              </a:rPr>
              <a:t> Both Hive and </a:t>
            </a:r>
            <a:r>
              <a:rPr lang="en-US" b="0" i="0" dirty="0" err="1">
                <a:solidFill>
                  <a:srgbClr val="002060"/>
                </a:solidFill>
                <a:effectLst/>
                <a:latin typeface="Söhne"/>
              </a:rPr>
              <a:t>PySpark</a:t>
            </a:r>
            <a:r>
              <a:rPr lang="en-US" b="0" i="0" dirty="0">
                <a:solidFill>
                  <a:srgbClr val="002060"/>
                </a:solidFill>
                <a:effectLst/>
                <a:latin typeface="Söhne"/>
              </a:rPr>
              <a:t> are powerful tools for big data processing. Handling a movies dataset, which can be extensive with information on various movies, actors, genres, and user ratings, allows you to leverage the capabilities of these technologies for efficient and scalable data processing.</a:t>
            </a:r>
          </a:p>
          <a:p>
            <a:pPr algn="l"/>
            <a:r>
              <a:rPr lang="en-US" b="1" i="0" dirty="0">
                <a:solidFill>
                  <a:srgbClr val="002060"/>
                </a:solidFill>
                <a:effectLst/>
                <a:latin typeface="Söhne"/>
              </a:rPr>
              <a:t>Data Exploration and Analysis:</a:t>
            </a:r>
            <a:r>
              <a:rPr lang="en-US" b="0" i="0" dirty="0">
                <a:solidFill>
                  <a:srgbClr val="002060"/>
                </a:solidFill>
                <a:effectLst/>
                <a:latin typeface="Söhne"/>
              </a:rPr>
              <a:t> A movies dataset is rich in diverse data types, including information about movies, genres, actors, directors, release dates, and user ratings. This variety allows you to perform interesting exploratory data analysis (EDA) and gain insights into trends, preferences, and correlations within the dataset.</a:t>
            </a:r>
            <a:br>
              <a:rPr lang="en-US" b="0" i="0" dirty="0">
                <a:solidFill>
                  <a:srgbClr val="002060"/>
                </a:solidFill>
                <a:effectLst/>
                <a:latin typeface="Söhne"/>
              </a:rPr>
            </a:br>
            <a:r>
              <a:rPr lang="en-US" b="1" i="0" dirty="0">
                <a:solidFill>
                  <a:srgbClr val="002060"/>
                </a:solidFill>
                <a:effectLst/>
                <a:latin typeface="Söhne"/>
              </a:rPr>
              <a:t>Visualization and Reporting:</a:t>
            </a:r>
            <a:r>
              <a:rPr lang="en-US" b="0" i="0" dirty="0">
                <a:solidFill>
                  <a:srgbClr val="002060"/>
                </a:solidFill>
                <a:effectLst/>
                <a:latin typeface="Söhne"/>
              </a:rPr>
              <a:t> Analyzing a movies dataset allows you to create visualizations and reports that can effectively communicate your findings. You can use tools like Matplotlib, Seaborn, or even integrate with business intelligence tools to present your insights in a visually appealing and understandable manner.</a:t>
            </a:r>
            <a:endParaRPr lang="en-US" dirty="0">
              <a:solidFill>
                <a:srgbClr val="002060"/>
              </a:solidFill>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b="1"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fontScale="92500"/>
          </a:bodyPr>
          <a:lstStyle/>
          <a:p>
            <a:r>
              <a:rPr lang="en-US" sz="1800" dirty="0">
                <a:solidFill>
                  <a:srgbClr val="002060"/>
                </a:solidFill>
                <a:latin typeface="Söhne"/>
              </a:rPr>
              <a:t>This graph tells us that over the past few decades. The budget for animation is so high while history, spots and musicals are very less or negligible. Action movies come right next to Animation even then, it is no way close.</a:t>
            </a:r>
          </a:p>
          <a:p>
            <a:r>
              <a:rPr lang="en-US" sz="1800" dirty="0">
                <a:solidFill>
                  <a:srgbClr val="002060"/>
                </a:solidFill>
                <a:latin typeface="Söhne"/>
              </a:rPr>
              <a:t>Use Case- For a small producer this graph tells in which movie he had to invest it so that he won’t end up paying a lump.</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pic>
        <p:nvPicPr>
          <p:cNvPr id="6" name="Content Placeholder 5">
            <a:extLst>
              <a:ext uri="{FF2B5EF4-FFF2-40B4-BE49-F238E27FC236}">
                <a16:creationId xmlns:a16="http://schemas.microsoft.com/office/drawing/2014/main" id="{7052C875-F5F7-F3B7-0E5A-B4237018B446}"/>
              </a:ext>
            </a:extLst>
          </p:cNvPr>
          <p:cNvPicPr>
            <a:picLocks noGrp="1" noChangeAspect="1"/>
          </p:cNvPicPr>
          <p:nvPr>
            <p:ph sz="quarter" idx="4"/>
          </p:nvPr>
        </p:nvPicPr>
        <p:blipFill rotWithShape="1">
          <a:blip r:embed="rId2"/>
          <a:stretch/>
        </p:blipFill>
        <p:spPr>
          <a:xfrm>
            <a:off x="6274200" y="2533650"/>
            <a:ext cx="4928400" cy="3171825"/>
          </a:xfrm>
          <a:noFill/>
        </p:spPr>
      </p:pic>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20</a:t>
            </a:fld>
            <a:endParaRPr lang="en-US"/>
          </a:p>
        </p:txBody>
      </p:sp>
    </p:spTree>
    <p:extLst>
      <p:ext uri="{BB962C8B-B14F-4D97-AF65-F5344CB8AC3E}">
        <p14:creationId xmlns:p14="http://schemas.microsoft.com/office/powerpoint/2010/main" val="249118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lnSpcReduction="10000"/>
          </a:bodyPr>
          <a:lstStyle/>
          <a:p>
            <a:r>
              <a:rPr lang="en-US" sz="1700" dirty="0">
                <a:solidFill>
                  <a:srgbClr val="002060"/>
                </a:solidFill>
                <a:latin typeface="Söhne"/>
              </a:rPr>
              <a:t>.This is a correlation heatmap which compares one value with other.</a:t>
            </a:r>
          </a:p>
          <a:p>
            <a:r>
              <a:rPr lang="en-US" sz="1700" dirty="0">
                <a:solidFill>
                  <a:srgbClr val="002060"/>
                </a:solidFill>
                <a:latin typeface="Söhne"/>
              </a:rPr>
              <a:t>It help us to understand relation between two records. </a:t>
            </a:r>
          </a:p>
          <a:p>
            <a:r>
              <a:rPr lang="en-US" sz="1700" dirty="0">
                <a:solidFill>
                  <a:srgbClr val="002060"/>
                </a:solidFill>
                <a:latin typeface="Söhne"/>
              </a:rPr>
              <a:t>In this graph, The gross and budget relationship is 0.74 which is high. It means most of the producers money is being returned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21</a:t>
            </a:fld>
            <a:endParaRPr lang="en-US"/>
          </a:p>
        </p:txBody>
      </p:sp>
      <p:pic>
        <p:nvPicPr>
          <p:cNvPr id="13" name="Content Placeholder 12">
            <a:extLst>
              <a:ext uri="{FF2B5EF4-FFF2-40B4-BE49-F238E27FC236}">
                <a16:creationId xmlns:a16="http://schemas.microsoft.com/office/drawing/2014/main" id="{ACD662D9-4C14-28EF-CF33-AD644A00620B}"/>
              </a:ext>
            </a:extLst>
          </p:cNvPr>
          <p:cNvPicPr>
            <a:picLocks noGrp="1" noChangeAspect="1"/>
          </p:cNvPicPr>
          <p:nvPr>
            <p:ph sz="quarter" idx="4"/>
          </p:nvPr>
        </p:nvPicPr>
        <p:blipFill>
          <a:blip r:embed="rId2"/>
          <a:stretch>
            <a:fillRect/>
          </a:stretch>
        </p:blipFill>
        <p:spPr>
          <a:xfrm>
            <a:off x="6797192" y="2432050"/>
            <a:ext cx="3882404" cy="3346450"/>
          </a:xfrm>
        </p:spPr>
      </p:pic>
    </p:spTree>
    <p:extLst>
      <p:ext uri="{BB962C8B-B14F-4D97-AF65-F5344CB8AC3E}">
        <p14:creationId xmlns:p14="http://schemas.microsoft.com/office/powerpoint/2010/main" val="320960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fontScale="70000" lnSpcReduction="20000"/>
          </a:bodyPr>
          <a:lstStyle/>
          <a:p>
            <a:r>
              <a:rPr lang="en-US" dirty="0"/>
              <a:t>. </a:t>
            </a:r>
            <a:r>
              <a:rPr lang="en-US" sz="2200" dirty="0">
                <a:solidFill>
                  <a:srgbClr val="002060"/>
                </a:solidFill>
                <a:latin typeface="Söhne"/>
              </a:rPr>
              <a:t>In this graph, we can observe the scores of a particular genre over a specific time </a:t>
            </a:r>
          </a:p>
          <a:p>
            <a:r>
              <a:rPr lang="en-US" sz="2200" dirty="0">
                <a:solidFill>
                  <a:srgbClr val="002060"/>
                </a:solidFill>
                <a:latin typeface="Söhne"/>
              </a:rPr>
              <a:t> In the year 2000, romance ratings are very high and then again it reached that high in the year 2010. It took 10 years to reach that. </a:t>
            </a:r>
          </a:p>
          <a:p>
            <a:r>
              <a:rPr lang="en-US" sz="2200" dirty="0">
                <a:solidFill>
                  <a:srgbClr val="002060"/>
                </a:solidFill>
                <a:latin typeface="Söhne"/>
              </a:rPr>
              <a:t>Similarly, the western movies score fell down in between 90 and 95. </a:t>
            </a:r>
          </a:p>
          <a:p>
            <a:r>
              <a:rPr lang="en-US" sz="2200" dirty="0">
                <a:solidFill>
                  <a:srgbClr val="002060"/>
                </a:solidFill>
                <a:latin typeface="Söhne"/>
              </a:rPr>
              <a:t>These help us to identify the patterns which can be further implemented using ML </a:t>
            </a:r>
          </a:p>
          <a:p>
            <a:endParaRPr lang="en-US" dirty="0"/>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22</a:t>
            </a:fld>
            <a:endParaRPr lang="en-US"/>
          </a:p>
        </p:txBody>
      </p:sp>
      <p:pic>
        <p:nvPicPr>
          <p:cNvPr id="9" name="Content Placeholder 8">
            <a:extLst>
              <a:ext uri="{FF2B5EF4-FFF2-40B4-BE49-F238E27FC236}">
                <a16:creationId xmlns:a16="http://schemas.microsoft.com/office/drawing/2014/main" id="{29855B91-053C-53C2-2919-2814E4011801}"/>
              </a:ext>
            </a:extLst>
          </p:cNvPr>
          <p:cNvPicPr>
            <a:picLocks noGrp="1" noChangeAspect="1"/>
          </p:cNvPicPr>
          <p:nvPr>
            <p:ph sz="quarter" idx="4"/>
          </p:nvPr>
        </p:nvPicPr>
        <p:blipFill>
          <a:blip r:embed="rId2"/>
          <a:stretch>
            <a:fillRect/>
          </a:stretch>
        </p:blipFill>
        <p:spPr>
          <a:xfrm>
            <a:off x="6273800" y="2805137"/>
            <a:ext cx="4929188" cy="2600275"/>
          </a:xfrm>
        </p:spPr>
      </p:pic>
    </p:spTree>
    <p:extLst>
      <p:ext uri="{BB962C8B-B14F-4D97-AF65-F5344CB8AC3E}">
        <p14:creationId xmlns:p14="http://schemas.microsoft.com/office/powerpoint/2010/main" val="367683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a:bodyPr>
          <a:lstStyle/>
          <a:p>
            <a:r>
              <a:rPr lang="en-US" sz="1600" dirty="0">
                <a:solidFill>
                  <a:srgbClr val="002060"/>
                </a:solidFill>
                <a:latin typeface="Söhne"/>
              </a:rPr>
              <a:t>This graph gives us the average rating of top 10 directors which tell us that all of them are the best as there is no bigger change in the graph and their score</a:t>
            </a:r>
          </a:p>
          <a:p>
            <a:r>
              <a:rPr lang="en-US" sz="1600" dirty="0">
                <a:solidFill>
                  <a:srgbClr val="002060"/>
                </a:solidFill>
                <a:latin typeface="Söhne"/>
              </a:rPr>
              <a:t> All of them are above 8, for a producer this gives confidence to invest in that directors movies.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23</a:t>
            </a:fld>
            <a:endParaRPr lang="en-US"/>
          </a:p>
        </p:txBody>
      </p:sp>
      <p:pic>
        <p:nvPicPr>
          <p:cNvPr id="7" name="Content Placeholder 6">
            <a:extLst>
              <a:ext uri="{FF2B5EF4-FFF2-40B4-BE49-F238E27FC236}">
                <a16:creationId xmlns:a16="http://schemas.microsoft.com/office/drawing/2014/main" id="{BD203660-DF47-5E62-9348-11F7EABEF5BC}"/>
              </a:ext>
            </a:extLst>
          </p:cNvPr>
          <p:cNvPicPr>
            <a:picLocks noGrp="1" noChangeAspect="1"/>
          </p:cNvPicPr>
          <p:nvPr>
            <p:ph sz="quarter" idx="4"/>
          </p:nvPr>
        </p:nvPicPr>
        <p:blipFill>
          <a:blip r:embed="rId2"/>
          <a:stretch>
            <a:fillRect/>
          </a:stretch>
        </p:blipFill>
        <p:spPr>
          <a:xfrm>
            <a:off x="6273800" y="2431256"/>
            <a:ext cx="4929188" cy="3191777"/>
          </a:xfrm>
        </p:spPr>
      </p:pic>
    </p:spTree>
    <p:extLst>
      <p:ext uri="{BB962C8B-B14F-4D97-AF65-F5344CB8AC3E}">
        <p14:creationId xmlns:p14="http://schemas.microsoft.com/office/powerpoint/2010/main" val="210609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a:bodyPr>
          <a:lstStyle/>
          <a:p>
            <a:r>
              <a:rPr lang="en-US" sz="1700" dirty="0">
                <a:solidFill>
                  <a:srgbClr val="002060"/>
                </a:solidFill>
                <a:latin typeface="Söhne"/>
              </a:rPr>
              <a:t>This graph gives us the scatter plot of ration between budget and gross</a:t>
            </a:r>
          </a:p>
          <a:p>
            <a:r>
              <a:rPr lang="en-US" sz="1700" dirty="0">
                <a:solidFill>
                  <a:srgbClr val="002060"/>
                </a:solidFill>
                <a:latin typeface="Söhne"/>
              </a:rPr>
              <a:t>This tells us the higher rate od returns for action movies are so much more than the rest </a:t>
            </a:r>
          </a:p>
          <a:p>
            <a:r>
              <a:rPr lang="en-US" sz="1700" dirty="0">
                <a:solidFill>
                  <a:srgbClr val="002060"/>
                </a:solidFill>
                <a:latin typeface="Söhne"/>
              </a:rPr>
              <a:t>This helps the movie makers to choose which movie they should invest in to get the profits .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24</a:t>
            </a:fld>
            <a:endParaRPr lang="en-US"/>
          </a:p>
        </p:txBody>
      </p:sp>
      <p:pic>
        <p:nvPicPr>
          <p:cNvPr id="7" name="Content Placeholder 6">
            <a:extLst>
              <a:ext uri="{FF2B5EF4-FFF2-40B4-BE49-F238E27FC236}">
                <a16:creationId xmlns:a16="http://schemas.microsoft.com/office/drawing/2014/main" id="{46B89AA9-A859-367D-E0A0-13C0C9FD28A4}"/>
              </a:ext>
            </a:extLst>
          </p:cNvPr>
          <p:cNvPicPr>
            <a:picLocks noGrp="1" noChangeAspect="1"/>
          </p:cNvPicPr>
          <p:nvPr>
            <p:ph sz="quarter" idx="4"/>
          </p:nvPr>
        </p:nvPicPr>
        <p:blipFill>
          <a:blip r:embed="rId2"/>
          <a:stretch>
            <a:fillRect/>
          </a:stretch>
        </p:blipFill>
        <p:spPr>
          <a:xfrm>
            <a:off x="6273800" y="2752124"/>
            <a:ext cx="4929188" cy="2706302"/>
          </a:xfrm>
        </p:spPr>
      </p:pic>
    </p:spTree>
    <p:extLst>
      <p:ext uri="{BB962C8B-B14F-4D97-AF65-F5344CB8AC3E}">
        <p14:creationId xmlns:p14="http://schemas.microsoft.com/office/powerpoint/2010/main" val="977632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a:bodyPr>
          <a:lstStyle/>
          <a:p>
            <a:r>
              <a:rPr lang="en-US" sz="1800" dirty="0">
                <a:solidFill>
                  <a:srgbClr val="002060"/>
                </a:solidFill>
                <a:latin typeface="Söhne"/>
              </a:rPr>
              <a:t>This graph gives us the scatter plot of total votes per genre . </a:t>
            </a:r>
          </a:p>
          <a:p>
            <a:r>
              <a:rPr lang="en-US" sz="1800" dirty="0">
                <a:solidFill>
                  <a:srgbClr val="002060"/>
                </a:solidFill>
                <a:latin typeface="Söhne"/>
              </a:rPr>
              <a:t>People prefer to give higher votes to actin movies, from the previous graphs we also know that they are high budgeted. To some extent we can say that high budget movies might be well liked by viewers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25</a:t>
            </a:fld>
            <a:endParaRPr lang="en-US"/>
          </a:p>
        </p:txBody>
      </p:sp>
      <p:pic>
        <p:nvPicPr>
          <p:cNvPr id="10" name="Content Placeholder 9">
            <a:extLst>
              <a:ext uri="{FF2B5EF4-FFF2-40B4-BE49-F238E27FC236}">
                <a16:creationId xmlns:a16="http://schemas.microsoft.com/office/drawing/2014/main" id="{BBB8B27F-57F4-AD71-79E7-218330E21B9D}"/>
              </a:ext>
            </a:extLst>
          </p:cNvPr>
          <p:cNvPicPr>
            <a:picLocks noGrp="1" noChangeAspect="1"/>
          </p:cNvPicPr>
          <p:nvPr>
            <p:ph sz="quarter" idx="4"/>
          </p:nvPr>
        </p:nvPicPr>
        <p:blipFill>
          <a:blip r:embed="rId2"/>
          <a:stretch>
            <a:fillRect/>
          </a:stretch>
        </p:blipFill>
        <p:spPr>
          <a:xfrm>
            <a:off x="7118555" y="2210028"/>
            <a:ext cx="3067663" cy="3568472"/>
          </a:xfrm>
        </p:spPr>
      </p:pic>
    </p:spTree>
    <p:extLst>
      <p:ext uri="{BB962C8B-B14F-4D97-AF65-F5344CB8AC3E}">
        <p14:creationId xmlns:p14="http://schemas.microsoft.com/office/powerpoint/2010/main" val="2941331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a:bodyPr>
          <a:lstStyle/>
          <a:p>
            <a:r>
              <a:rPr lang="en-US" sz="1800" dirty="0">
                <a:solidFill>
                  <a:srgbClr val="002060"/>
                </a:solidFill>
                <a:latin typeface="Söhne"/>
              </a:rPr>
              <a:t>This graph gives us the bar graph of average budget by country</a:t>
            </a:r>
          </a:p>
          <a:p>
            <a:r>
              <a:rPr lang="en-US" sz="1800" dirty="0">
                <a:solidFill>
                  <a:srgbClr val="002060"/>
                </a:solidFill>
                <a:latin typeface="Söhne"/>
              </a:rPr>
              <a:t>This graph tells us that China is highest investor closely followed by Finland.</a:t>
            </a:r>
          </a:p>
          <a:p>
            <a:r>
              <a:rPr lang="en-US" sz="1800" dirty="0">
                <a:solidFill>
                  <a:srgbClr val="002060"/>
                </a:solidFill>
                <a:latin typeface="Söhne"/>
              </a:rPr>
              <a:t>This visual representation lets film makers choose the country they want to make the film if it is bigger film.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26</a:t>
            </a:fld>
            <a:endParaRPr lang="en-US"/>
          </a:p>
        </p:txBody>
      </p:sp>
      <p:pic>
        <p:nvPicPr>
          <p:cNvPr id="7" name="Content Placeholder 6">
            <a:extLst>
              <a:ext uri="{FF2B5EF4-FFF2-40B4-BE49-F238E27FC236}">
                <a16:creationId xmlns:a16="http://schemas.microsoft.com/office/drawing/2014/main" id="{E8CAB65F-CCCA-D246-9C7C-664659F2D26A}"/>
              </a:ext>
            </a:extLst>
          </p:cNvPr>
          <p:cNvPicPr>
            <a:picLocks noGrp="1" noChangeAspect="1"/>
          </p:cNvPicPr>
          <p:nvPr>
            <p:ph sz="quarter" idx="4"/>
          </p:nvPr>
        </p:nvPicPr>
        <p:blipFill>
          <a:blip r:embed="rId2"/>
          <a:stretch>
            <a:fillRect/>
          </a:stretch>
        </p:blipFill>
        <p:spPr>
          <a:xfrm>
            <a:off x="6273799" y="2431255"/>
            <a:ext cx="5351723" cy="3035337"/>
          </a:xfrm>
        </p:spPr>
      </p:pic>
    </p:spTree>
    <p:extLst>
      <p:ext uri="{BB962C8B-B14F-4D97-AF65-F5344CB8AC3E}">
        <p14:creationId xmlns:p14="http://schemas.microsoft.com/office/powerpoint/2010/main" val="954313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05D-81BA-F551-81C7-283FA5640E5B}"/>
              </a:ext>
            </a:extLst>
          </p:cNvPr>
          <p:cNvSpPr>
            <a:spLocks noGrp="1"/>
          </p:cNvSpPr>
          <p:nvPr>
            <p:ph type="title"/>
          </p:nvPr>
        </p:nvSpPr>
        <p:spPr>
          <a:xfrm>
            <a:off x="989400" y="395289"/>
            <a:ext cx="10213200" cy="1112836"/>
          </a:xfrm>
        </p:spPr>
        <p:txBody>
          <a:bodyPr anchor="b">
            <a:normAutofit/>
          </a:bodyPr>
          <a:lstStyle/>
          <a:p>
            <a:r>
              <a:rPr lang="en-US" dirty="0"/>
              <a:t>Graph model with explanation</a:t>
            </a:r>
          </a:p>
        </p:txBody>
      </p:sp>
      <p:sp>
        <p:nvSpPr>
          <p:cNvPr id="20" name="Text Placeholder 2">
            <a:extLst>
              <a:ext uri="{FF2B5EF4-FFF2-40B4-BE49-F238E27FC236}">
                <a16:creationId xmlns:a16="http://schemas.microsoft.com/office/drawing/2014/main" id="{743CBB6B-A364-4E05-0121-615BE31D45E9}"/>
              </a:ext>
            </a:extLst>
          </p:cNvPr>
          <p:cNvSpPr>
            <a:spLocks noGrp="1"/>
          </p:cNvSpPr>
          <p:nvPr>
            <p:ph type="body" idx="1"/>
          </p:nvPr>
        </p:nvSpPr>
        <p:spPr>
          <a:xfrm>
            <a:off x="989399" y="1736732"/>
            <a:ext cx="4928400" cy="661912"/>
          </a:xfrm>
        </p:spPr>
        <p:txBody>
          <a:bodyPr/>
          <a:lstStyle/>
          <a:p>
            <a:r>
              <a:rPr lang="en-US" dirty="0"/>
              <a:t>Description </a:t>
            </a:r>
          </a:p>
        </p:txBody>
      </p:sp>
      <p:sp>
        <p:nvSpPr>
          <p:cNvPr id="22" name="Content Placeholder 3">
            <a:extLst>
              <a:ext uri="{FF2B5EF4-FFF2-40B4-BE49-F238E27FC236}">
                <a16:creationId xmlns:a16="http://schemas.microsoft.com/office/drawing/2014/main" id="{CEAC10FF-8383-92F5-57D1-A86759BA20C5}"/>
              </a:ext>
            </a:extLst>
          </p:cNvPr>
          <p:cNvSpPr>
            <a:spLocks noGrp="1"/>
          </p:cNvSpPr>
          <p:nvPr>
            <p:ph sz="half" idx="2"/>
          </p:nvPr>
        </p:nvSpPr>
        <p:spPr>
          <a:xfrm>
            <a:off x="989400" y="2431256"/>
            <a:ext cx="4928400" cy="3347244"/>
          </a:xfrm>
        </p:spPr>
        <p:txBody>
          <a:bodyPr>
            <a:normAutofit/>
          </a:bodyPr>
          <a:lstStyle/>
          <a:p>
            <a:r>
              <a:rPr lang="en-US" sz="1800" dirty="0">
                <a:solidFill>
                  <a:srgbClr val="002060"/>
                </a:solidFill>
                <a:latin typeface="Söhne"/>
              </a:rPr>
              <a:t>This graph gives us the scatter plot for total gross earnings Vs average budget by country</a:t>
            </a:r>
          </a:p>
          <a:p>
            <a:r>
              <a:rPr lang="en-US" sz="1800" dirty="0">
                <a:solidFill>
                  <a:srgbClr val="002060"/>
                </a:solidFill>
                <a:latin typeface="Söhne"/>
              </a:rPr>
              <a:t>This gives an insight into each county’s level of involvement in the entertainment industry . </a:t>
            </a:r>
          </a:p>
        </p:txBody>
      </p:sp>
      <p:sp>
        <p:nvSpPr>
          <p:cNvPr id="24" name="Text Placeholder 4">
            <a:extLst>
              <a:ext uri="{FF2B5EF4-FFF2-40B4-BE49-F238E27FC236}">
                <a16:creationId xmlns:a16="http://schemas.microsoft.com/office/drawing/2014/main" id="{29226F4A-DFBE-AE84-CCFE-0DBE2C3EDC4F}"/>
              </a:ext>
            </a:extLst>
          </p:cNvPr>
          <p:cNvSpPr>
            <a:spLocks noGrp="1"/>
          </p:cNvSpPr>
          <p:nvPr>
            <p:ph type="body" sz="quarter" idx="3"/>
          </p:nvPr>
        </p:nvSpPr>
        <p:spPr>
          <a:xfrm>
            <a:off x="6274200" y="1736732"/>
            <a:ext cx="4928400" cy="662400"/>
          </a:xfrm>
        </p:spPr>
        <p:txBody>
          <a:bodyPr/>
          <a:lstStyle/>
          <a:p>
            <a:r>
              <a:rPr lang="en-US" dirty="0"/>
              <a:t>Graph</a:t>
            </a:r>
          </a:p>
        </p:txBody>
      </p:sp>
      <p:sp>
        <p:nvSpPr>
          <p:cNvPr id="4" name="Slide Number Placeholder 3">
            <a:extLst>
              <a:ext uri="{FF2B5EF4-FFF2-40B4-BE49-F238E27FC236}">
                <a16:creationId xmlns:a16="http://schemas.microsoft.com/office/drawing/2014/main" id="{701E509E-F692-5499-7216-C2C6756E998B}"/>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FF2BD96E-3838-45D2-9031-D3AF67C920A5}" type="slidenum">
              <a:rPr lang="en-US" smtClean="0"/>
              <a:pPr>
                <a:spcAft>
                  <a:spcPts val="600"/>
                </a:spcAft>
              </a:pPr>
              <a:t>27</a:t>
            </a:fld>
            <a:endParaRPr lang="en-US"/>
          </a:p>
        </p:txBody>
      </p:sp>
      <p:pic>
        <p:nvPicPr>
          <p:cNvPr id="6" name="Content Placeholder 5">
            <a:extLst>
              <a:ext uri="{FF2B5EF4-FFF2-40B4-BE49-F238E27FC236}">
                <a16:creationId xmlns:a16="http://schemas.microsoft.com/office/drawing/2014/main" id="{52239D39-F3BD-CB24-6C17-F7A51EE0EBC0}"/>
              </a:ext>
            </a:extLst>
          </p:cNvPr>
          <p:cNvPicPr>
            <a:picLocks noGrp="1" noChangeAspect="1"/>
          </p:cNvPicPr>
          <p:nvPr>
            <p:ph sz="quarter" idx="4"/>
          </p:nvPr>
        </p:nvPicPr>
        <p:blipFill>
          <a:blip r:embed="rId2"/>
          <a:stretch>
            <a:fillRect/>
          </a:stretch>
        </p:blipFill>
        <p:spPr>
          <a:xfrm>
            <a:off x="6273800" y="2727343"/>
            <a:ext cx="4929188" cy="2755864"/>
          </a:xfrm>
        </p:spPr>
      </p:pic>
    </p:spTree>
    <p:extLst>
      <p:ext uri="{BB962C8B-B14F-4D97-AF65-F5344CB8AC3E}">
        <p14:creationId xmlns:p14="http://schemas.microsoft.com/office/powerpoint/2010/main" val="3819743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4056600" y="536573"/>
            <a:ext cx="4078800" cy="756199"/>
          </a:xfrm>
        </p:spPr>
        <p:txBody>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type="body" sz="quarter" idx="13"/>
          </p:nvPr>
        </p:nvSpPr>
        <p:spPr>
          <a:xfrm>
            <a:off x="777765" y="1728407"/>
            <a:ext cx="11414235" cy="4593020"/>
          </a:xfrm>
        </p:spPr>
        <p:txBody>
          <a:bodyPr>
            <a:normAutofit lnSpcReduction="10000"/>
          </a:bodyPr>
          <a:lstStyle/>
          <a:p>
            <a:pPr algn="l"/>
            <a:r>
              <a:rPr lang="en-US" sz="1800" b="1" dirty="0">
                <a:solidFill>
                  <a:srgbClr val="002060"/>
                </a:solidFill>
                <a:latin typeface="Söhne"/>
              </a:rPr>
              <a:t>Algorithms</a:t>
            </a:r>
            <a:r>
              <a:rPr lang="en-US" sz="1800" dirty="0">
                <a:solidFill>
                  <a:srgbClr val="002060"/>
                </a:solidFill>
                <a:latin typeface="Söhne"/>
              </a:rPr>
              <a:t> – Step 1- Copy the dataset into </a:t>
            </a:r>
            <a:r>
              <a:rPr lang="en-US" sz="1800" dirty="0" err="1">
                <a:solidFill>
                  <a:srgbClr val="002060"/>
                </a:solidFill>
                <a:latin typeface="Söhne"/>
              </a:rPr>
              <a:t>hdfs</a:t>
            </a:r>
            <a:r>
              <a:rPr lang="en-US" sz="1800" dirty="0">
                <a:solidFill>
                  <a:srgbClr val="002060"/>
                </a:solidFill>
                <a:latin typeface="Söhne"/>
              </a:rPr>
              <a:t> </a:t>
            </a:r>
          </a:p>
          <a:p>
            <a:pPr algn="l"/>
            <a:r>
              <a:rPr lang="en-US" sz="1800" dirty="0">
                <a:solidFill>
                  <a:srgbClr val="002060"/>
                </a:solidFill>
                <a:latin typeface="Söhne"/>
              </a:rPr>
              <a:t>Step 2 -In spark, start the spark session with </a:t>
            </a:r>
            <a:r>
              <a:rPr lang="en-US" sz="1800" dirty="0" err="1">
                <a:solidFill>
                  <a:srgbClr val="002060"/>
                </a:solidFill>
                <a:latin typeface="Söhne"/>
              </a:rPr>
              <a:t>HiveContext</a:t>
            </a:r>
            <a:r>
              <a:rPr lang="en-US" sz="1800" dirty="0">
                <a:solidFill>
                  <a:srgbClr val="002060"/>
                </a:solidFill>
                <a:latin typeface="Söhne"/>
              </a:rPr>
              <a:t> </a:t>
            </a:r>
          </a:p>
          <a:p>
            <a:pPr algn="l"/>
            <a:r>
              <a:rPr lang="en-US" sz="1800" dirty="0">
                <a:solidFill>
                  <a:srgbClr val="002060"/>
                </a:solidFill>
                <a:latin typeface="Söhne"/>
              </a:rPr>
              <a:t>Step 3- Give </a:t>
            </a:r>
            <a:r>
              <a:rPr lang="en-US" sz="1800" dirty="0" err="1">
                <a:solidFill>
                  <a:srgbClr val="002060"/>
                </a:solidFill>
                <a:latin typeface="Söhne"/>
              </a:rPr>
              <a:t>hdfs</a:t>
            </a:r>
            <a:r>
              <a:rPr lang="en-US" sz="1800" dirty="0">
                <a:solidFill>
                  <a:srgbClr val="002060"/>
                </a:solidFill>
                <a:latin typeface="Söhne"/>
              </a:rPr>
              <a:t> path to read the dataset </a:t>
            </a:r>
          </a:p>
          <a:p>
            <a:pPr algn="l"/>
            <a:r>
              <a:rPr lang="en-US" sz="1800" dirty="0">
                <a:solidFill>
                  <a:srgbClr val="002060"/>
                </a:solidFill>
                <a:latin typeface="Söhne"/>
              </a:rPr>
              <a:t>Step 4- Create a data frame and load that data into it </a:t>
            </a:r>
          </a:p>
          <a:p>
            <a:pPr algn="l"/>
            <a:r>
              <a:rPr lang="en-US" sz="1800" dirty="0">
                <a:solidFill>
                  <a:srgbClr val="002060"/>
                </a:solidFill>
                <a:latin typeface="Söhne"/>
              </a:rPr>
              <a:t>Step 5- Perform data cleaning by dropping duplicate records </a:t>
            </a:r>
          </a:p>
          <a:p>
            <a:pPr algn="l"/>
            <a:r>
              <a:rPr lang="en-US" sz="1800" dirty="0">
                <a:solidFill>
                  <a:srgbClr val="002060"/>
                </a:solidFill>
                <a:latin typeface="Söhne"/>
              </a:rPr>
              <a:t>Step 6- Handle empty values by assigning default values </a:t>
            </a:r>
          </a:p>
          <a:p>
            <a:pPr algn="l"/>
            <a:r>
              <a:rPr lang="en-US" sz="1800" dirty="0">
                <a:solidFill>
                  <a:srgbClr val="002060"/>
                </a:solidFill>
                <a:latin typeface="Söhne"/>
              </a:rPr>
              <a:t>Step 7- Create a table and insert data from data frame </a:t>
            </a:r>
          </a:p>
          <a:p>
            <a:pPr algn="l"/>
            <a:r>
              <a:rPr lang="en-US" sz="1800" dirty="0">
                <a:solidFill>
                  <a:srgbClr val="002060"/>
                </a:solidFill>
                <a:latin typeface="Söhne"/>
              </a:rPr>
              <a:t>Step 8-Perform different type of data analysis </a:t>
            </a:r>
          </a:p>
          <a:p>
            <a:pPr algn="l"/>
            <a:r>
              <a:rPr lang="en-US" sz="1800" dirty="0">
                <a:solidFill>
                  <a:srgbClr val="002060"/>
                </a:solidFill>
                <a:latin typeface="Söhne"/>
              </a:rPr>
              <a:t>Step 9- Take the output of the data and perform data visualization </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p:txBody>
          <a:bodyPr/>
          <a:lstStyle/>
          <a:p>
            <a:fld id="{294A09A9-5501-47C1-A89A-A340965A2BE2}" type="slidenum">
              <a:rPr lang="en-US" smtClean="0"/>
              <a:t>28</a:t>
            </a:fld>
            <a:endParaRPr lang="en-US" dirty="0"/>
          </a:p>
        </p:txBody>
      </p:sp>
    </p:spTree>
    <p:extLst>
      <p:ext uri="{BB962C8B-B14F-4D97-AF65-F5344CB8AC3E}">
        <p14:creationId xmlns:p14="http://schemas.microsoft.com/office/powerpoint/2010/main" val="400730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530307" y="84083"/>
            <a:ext cx="3856679" cy="1905493"/>
          </a:xfrm>
        </p:spPr>
        <p:txBody>
          <a:bodyPr anchor="b">
            <a:normAutofit fontScale="90000"/>
          </a:bodyPr>
          <a:lstStyle/>
          <a:p>
            <a:r>
              <a:rPr lang="en-US" sz="3200" dirty="0"/>
              <a:t>Integration is clearly performed, shown, and explained. </a:t>
            </a:r>
            <a:br>
              <a:rPr lang="en-US" sz="3200" dirty="0"/>
            </a:br>
            <a:endParaRPr lang="en-US" dirty="0"/>
          </a:p>
        </p:txBody>
      </p:sp>
      <p:sp>
        <p:nvSpPr>
          <p:cNvPr id="3" name="Text Placeholder 2">
            <a:extLst>
              <a:ext uri="{FF2B5EF4-FFF2-40B4-BE49-F238E27FC236}">
                <a16:creationId xmlns:a16="http://schemas.microsoft.com/office/drawing/2014/main" id="{B6F2E22C-28D1-99EA-7D5D-09D279F6B5F7}"/>
              </a:ext>
            </a:extLst>
          </p:cNvPr>
          <p:cNvSpPr>
            <a:spLocks noGrp="1"/>
          </p:cNvSpPr>
          <p:nvPr>
            <p:ph idx="13"/>
          </p:nvPr>
        </p:nvSpPr>
        <p:spPr>
          <a:xfrm>
            <a:off x="674341" y="2074808"/>
            <a:ext cx="3290768" cy="3554160"/>
          </a:xfrm>
        </p:spPr>
        <p:txBody>
          <a:bodyPr>
            <a:normAutofit/>
          </a:bodyPr>
          <a:lstStyle/>
          <a:p>
            <a:pPr algn="l">
              <a:lnSpc>
                <a:spcPct val="140000"/>
              </a:lnSpc>
            </a:pPr>
            <a:r>
              <a:rPr lang="en-US" sz="1800" dirty="0">
                <a:solidFill>
                  <a:srgbClr val="002060"/>
                </a:solidFill>
                <a:latin typeface="Söhne"/>
              </a:rPr>
              <a:t>1)Starting Hadoop cluster – To start Hadoop cluster you must start </a:t>
            </a:r>
            <a:r>
              <a:rPr lang="en-US" sz="1800" dirty="0" err="1">
                <a:solidFill>
                  <a:srgbClr val="002060"/>
                </a:solidFill>
                <a:latin typeface="Söhne"/>
              </a:rPr>
              <a:t>namenode</a:t>
            </a:r>
            <a:r>
              <a:rPr lang="en-US" sz="1800" dirty="0">
                <a:solidFill>
                  <a:srgbClr val="002060"/>
                </a:solidFill>
                <a:latin typeface="Söhne"/>
              </a:rPr>
              <a:t>, </a:t>
            </a:r>
            <a:r>
              <a:rPr lang="en-US" sz="1800" dirty="0" err="1">
                <a:solidFill>
                  <a:srgbClr val="002060"/>
                </a:solidFill>
                <a:latin typeface="Söhne"/>
              </a:rPr>
              <a:t>datanode</a:t>
            </a:r>
            <a:r>
              <a:rPr lang="en-US" sz="1800" dirty="0">
                <a:solidFill>
                  <a:srgbClr val="002060"/>
                </a:solidFill>
                <a:latin typeface="Söhne"/>
              </a:rPr>
              <a:t> and resource node </a:t>
            </a:r>
          </a:p>
          <a:p>
            <a:pPr algn="l">
              <a:lnSpc>
                <a:spcPct val="140000"/>
              </a:lnSpc>
            </a:pPr>
            <a:r>
              <a:rPr lang="en-US" sz="1800" dirty="0">
                <a:solidFill>
                  <a:srgbClr val="002060"/>
                </a:solidFill>
                <a:latin typeface="Söhne"/>
              </a:rPr>
              <a:t>2) Check  the users and see permission cause that’s where we will copy our file </a:t>
            </a:r>
          </a:p>
        </p:txBody>
      </p:sp>
      <p:pic>
        <p:nvPicPr>
          <p:cNvPr id="4" name="Picture 3" descr="A screenshot of a computer&#10;&#10;Description automatically generated">
            <a:extLst>
              <a:ext uri="{FF2B5EF4-FFF2-40B4-BE49-F238E27FC236}">
                <a16:creationId xmlns:a16="http://schemas.microsoft.com/office/drawing/2014/main" id="{9DA6C92B-AC11-B571-5AE7-C39A0D9E8D03}"/>
              </a:ext>
            </a:extLst>
          </p:cNvPr>
          <p:cNvPicPr>
            <a:picLocks noChangeAspect="1"/>
          </p:cNvPicPr>
          <p:nvPr/>
        </p:nvPicPr>
        <p:blipFill>
          <a:blip r:embed="rId2"/>
          <a:stretch>
            <a:fillRect/>
          </a:stretch>
        </p:blipFill>
        <p:spPr>
          <a:xfrm>
            <a:off x="4979987" y="1391607"/>
            <a:ext cx="7212013" cy="4074786"/>
          </a:xfrm>
          <a:prstGeom prst="rect">
            <a:avLst/>
          </a:prstGeom>
          <a:noFill/>
        </p:spPr>
      </p:pic>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29</a:t>
            </a:fld>
            <a:endParaRPr lang="en-US"/>
          </a:p>
        </p:txBody>
      </p:sp>
    </p:spTree>
    <p:extLst>
      <p:ext uri="{BB962C8B-B14F-4D97-AF65-F5344CB8AC3E}">
        <p14:creationId xmlns:p14="http://schemas.microsoft.com/office/powerpoint/2010/main" val="34861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D16AF5-2BDD-1B99-90C1-4982579B3890}"/>
              </a:ext>
            </a:extLst>
          </p:cNvPr>
          <p:cNvSpPr>
            <a:spLocks noGrp="1"/>
          </p:cNvSpPr>
          <p:nvPr>
            <p:ph type="subTitle" idx="1"/>
          </p:nvPr>
        </p:nvSpPr>
        <p:spPr>
          <a:xfrm>
            <a:off x="348343" y="102636"/>
            <a:ext cx="11495314" cy="6363477"/>
          </a:xfrm>
        </p:spPr>
        <p:txBody>
          <a:bodyPr>
            <a:normAutofit/>
          </a:bodyPr>
          <a:lstStyle/>
          <a:p>
            <a:pPr algn="l"/>
            <a:r>
              <a:rPr lang="en-US" dirty="0"/>
              <a:t>Significance</a:t>
            </a:r>
          </a:p>
          <a:p>
            <a:pPr algn="l"/>
            <a:r>
              <a:rPr lang="en-US" sz="1600" b="1" i="0" dirty="0">
                <a:solidFill>
                  <a:srgbClr val="002060"/>
                </a:solidFill>
                <a:effectLst/>
                <a:latin typeface="Söhne"/>
              </a:rPr>
              <a:t>Industry Relevance:</a:t>
            </a:r>
            <a:r>
              <a:rPr lang="en-US" sz="1600" b="0" i="0" dirty="0">
                <a:solidFill>
                  <a:srgbClr val="002060"/>
                </a:solidFill>
                <a:effectLst/>
                <a:latin typeface="Söhne"/>
              </a:rPr>
              <a:t> Analyzing a movies dataset is relevant to the entertainment industry, offering insights that can inform business decisions. The ability to extract valuable information from vast datasets is crucial for stakeholders in the movie industry, including producers, distributors, and streaming platforms.</a:t>
            </a:r>
          </a:p>
          <a:p>
            <a:pPr algn="l"/>
            <a:r>
              <a:rPr lang="en-US" sz="1600" b="1" i="0" dirty="0">
                <a:solidFill>
                  <a:srgbClr val="002060"/>
                </a:solidFill>
                <a:effectLst/>
                <a:latin typeface="Söhne"/>
              </a:rPr>
              <a:t>Data-Driven Decision Making:</a:t>
            </a:r>
            <a:r>
              <a:rPr lang="en-US" sz="1600" b="0" i="0" dirty="0">
                <a:solidFill>
                  <a:srgbClr val="002060"/>
                </a:solidFill>
                <a:effectLst/>
                <a:latin typeface="Söhne"/>
              </a:rPr>
              <a:t> The project allows you to demonstrate the power of data-driven decision-making. By leveraging big data technologies like Hive and </a:t>
            </a:r>
            <a:r>
              <a:rPr lang="en-US" sz="1600" b="0" i="0" dirty="0" err="1">
                <a:solidFill>
                  <a:srgbClr val="002060"/>
                </a:solidFill>
                <a:effectLst/>
                <a:latin typeface="Söhne"/>
              </a:rPr>
              <a:t>PySpark</a:t>
            </a:r>
            <a:r>
              <a:rPr lang="en-US" sz="1600" b="0" i="0" dirty="0">
                <a:solidFill>
                  <a:srgbClr val="002060"/>
                </a:solidFill>
                <a:effectLst/>
                <a:latin typeface="Söhne"/>
              </a:rPr>
              <a:t>, you can showcase how insights gained from the analysis can guide strategic decisions, such as content creation, marketing, and audience targeting.</a:t>
            </a:r>
            <a:endParaRPr lang="en-US" sz="1600" dirty="0">
              <a:solidFill>
                <a:srgbClr val="002060"/>
              </a:solidFill>
              <a:latin typeface="Söhne"/>
            </a:endParaRPr>
          </a:p>
          <a:p>
            <a:pPr algn="l"/>
            <a:r>
              <a:rPr lang="en-US" sz="1600" b="1" i="0" dirty="0">
                <a:solidFill>
                  <a:srgbClr val="002060"/>
                </a:solidFill>
                <a:effectLst/>
                <a:latin typeface="Söhne"/>
              </a:rPr>
              <a:t>Revenue Optimization:</a:t>
            </a:r>
            <a:r>
              <a:rPr lang="en-US" sz="1600" b="0" i="0" dirty="0">
                <a:solidFill>
                  <a:srgbClr val="002060"/>
                </a:solidFill>
                <a:effectLst/>
                <a:latin typeface="Söhne"/>
              </a:rPr>
              <a:t> The insights gained from the project can contribute to revenue optimization. For instance, understanding which genres or types of movies are more likely to attract a particular demographic can help in optimizing advertising strategies and partnerships</a:t>
            </a:r>
            <a:r>
              <a:rPr lang="en-US" b="0" i="0" dirty="0">
                <a:solidFill>
                  <a:srgbClr val="002060"/>
                </a:solidFill>
                <a:effectLst/>
                <a:latin typeface="Söhne"/>
              </a:rPr>
              <a:t>.</a:t>
            </a:r>
          </a:p>
          <a:p>
            <a:pPr algn="l"/>
            <a:r>
              <a:rPr lang="en-US" sz="1600" b="1" i="0" dirty="0">
                <a:solidFill>
                  <a:srgbClr val="002060"/>
                </a:solidFill>
                <a:effectLst/>
                <a:latin typeface="Söhne"/>
              </a:rPr>
              <a:t>Competitive Advantage:</a:t>
            </a:r>
            <a:r>
              <a:rPr lang="en-US" sz="1600" b="0" i="0" dirty="0">
                <a:solidFill>
                  <a:srgbClr val="002060"/>
                </a:solidFill>
                <a:effectLst/>
                <a:latin typeface="Söhne"/>
              </a:rPr>
              <a:t> Companies that can effectively analyze and leverage their data gain a competitive advantage. This project allows you to showcase your ability to extract meaningful insights from large datasets, giving organizations a competitive edge in a data-driven business landscape.</a:t>
            </a:r>
            <a:br>
              <a:rPr lang="en-US" sz="1600" dirty="0">
                <a:solidFill>
                  <a:srgbClr val="002060"/>
                </a:solidFill>
              </a:rPr>
            </a:br>
            <a:r>
              <a:rPr lang="en-US" sz="1600" dirty="0">
                <a:solidFill>
                  <a:srgbClr val="002060"/>
                </a:solidFill>
                <a:latin typeface="Söhne"/>
              </a:rPr>
              <a:t>T</a:t>
            </a:r>
            <a:r>
              <a:rPr lang="en-US" sz="1600" b="0" i="0" dirty="0">
                <a:solidFill>
                  <a:srgbClr val="002060"/>
                </a:solidFill>
                <a:effectLst/>
                <a:latin typeface="Söhne"/>
              </a:rPr>
              <a:t>he significance of the project lies in its potential to transform raw data into actionable insights that have real-world implications for the entertainment industry</a:t>
            </a:r>
            <a:r>
              <a:rPr lang="en-US" sz="1400" b="0" i="0" dirty="0">
                <a:solidFill>
                  <a:srgbClr val="002060"/>
                </a:solidFill>
                <a:effectLst/>
                <a:latin typeface="Söhne"/>
              </a:rPr>
              <a:t>,</a:t>
            </a:r>
            <a:endParaRPr lang="en-US" sz="1600" dirty="0">
              <a:solidFill>
                <a:srgbClr val="002060"/>
              </a:solidFill>
            </a:endParaRPr>
          </a:p>
          <a:p>
            <a:endParaRPr lang="en-US" dirty="0"/>
          </a:p>
        </p:txBody>
      </p:sp>
    </p:spTree>
    <p:extLst>
      <p:ext uri="{BB962C8B-B14F-4D97-AF65-F5344CB8AC3E}">
        <p14:creationId xmlns:p14="http://schemas.microsoft.com/office/powerpoint/2010/main" val="399719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800" dirty="0">
                <a:solidFill>
                  <a:srgbClr val="002060"/>
                </a:solidFill>
                <a:latin typeface="Söhne"/>
              </a:rPr>
              <a:t>3) Creating a directory and copying the file from local to that directory and checking if the file exists</a:t>
            </a:r>
          </a:p>
        </p:txBody>
      </p:sp>
      <p:pic>
        <p:nvPicPr>
          <p:cNvPr id="6" name="Picture 5" descr="A computer screen with white text&#10;&#10;Description automatically generated">
            <a:extLst>
              <a:ext uri="{FF2B5EF4-FFF2-40B4-BE49-F238E27FC236}">
                <a16:creationId xmlns:a16="http://schemas.microsoft.com/office/drawing/2014/main" id="{BE974DFA-9D3C-E7AD-8A4F-0F27820CA50A}"/>
              </a:ext>
            </a:extLst>
          </p:cNvPr>
          <p:cNvPicPr>
            <a:picLocks noChangeAspect="1"/>
          </p:cNvPicPr>
          <p:nvPr/>
        </p:nvPicPr>
        <p:blipFill>
          <a:blip r:embed="rId2"/>
          <a:stretch>
            <a:fillRect/>
          </a:stretch>
        </p:blipFill>
        <p:spPr>
          <a:xfrm>
            <a:off x="4670323" y="911603"/>
            <a:ext cx="7301077" cy="4614126"/>
          </a:xfrm>
          <a:prstGeom prst="rect">
            <a:avLst/>
          </a:prstGeom>
          <a:noFill/>
        </p:spPr>
      </p:pic>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30</a:t>
            </a:fld>
            <a:endParaRPr lang="en-US"/>
          </a:p>
        </p:txBody>
      </p:sp>
    </p:spTree>
    <p:extLst>
      <p:ext uri="{BB962C8B-B14F-4D97-AF65-F5344CB8AC3E}">
        <p14:creationId xmlns:p14="http://schemas.microsoft.com/office/powerpoint/2010/main" val="337905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900" dirty="0"/>
              <a:t>4)Double check in localhost just to be on the safe side.</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31</a:t>
            </a:fld>
            <a:endParaRPr lang="en-US"/>
          </a:p>
        </p:txBody>
      </p:sp>
      <p:pic>
        <p:nvPicPr>
          <p:cNvPr id="4" name="Picture 3" descr="A screenshot of a computer&#10;&#10;Description automatically generated">
            <a:extLst>
              <a:ext uri="{FF2B5EF4-FFF2-40B4-BE49-F238E27FC236}">
                <a16:creationId xmlns:a16="http://schemas.microsoft.com/office/drawing/2014/main" id="{746D85E8-0F05-E5A8-52FF-F40A3918422E}"/>
              </a:ext>
            </a:extLst>
          </p:cNvPr>
          <p:cNvPicPr>
            <a:picLocks noChangeAspect="1"/>
          </p:cNvPicPr>
          <p:nvPr/>
        </p:nvPicPr>
        <p:blipFill>
          <a:blip r:embed="rId2"/>
          <a:stretch>
            <a:fillRect/>
          </a:stretch>
        </p:blipFill>
        <p:spPr>
          <a:xfrm>
            <a:off x="4376727" y="1526458"/>
            <a:ext cx="7906998" cy="3805084"/>
          </a:xfrm>
          <a:prstGeom prst="rect">
            <a:avLst/>
          </a:prstGeom>
        </p:spPr>
      </p:pic>
    </p:spTree>
    <p:extLst>
      <p:ext uri="{BB962C8B-B14F-4D97-AF65-F5344CB8AC3E}">
        <p14:creationId xmlns:p14="http://schemas.microsoft.com/office/powerpoint/2010/main" val="360212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800" dirty="0">
                <a:solidFill>
                  <a:srgbClr val="002060"/>
                </a:solidFill>
                <a:latin typeface="Söhne"/>
              </a:rPr>
              <a:t>5)Run your .</a:t>
            </a:r>
            <a:r>
              <a:rPr lang="en-US" sz="1800" dirty="0" err="1">
                <a:solidFill>
                  <a:srgbClr val="002060"/>
                </a:solidFill>
                <a:latin typeface="Söhne"/>
              </a:rPr>
              <a:t>py</a:t>
            </a:r>
            <a:r>
              <a:rPr lang="en-US" sz="1800" dirty="0">
                <a:solidFill>
                  <a:srgbClr val="002060"/>
                </a:solidFill>
                <a:latin typeface="Söhne"/>
              </a:rPr>
              <a:t> file using the command given. The command must be run from the path where the file exists </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32</a:t>
            </a:fld>
            <a:endParaRPr lang="en-US"/>
          </a:p>
        </p:txBody>
      </p:sp>
      <p:pic>
        <p:nvPicPr>
          <p:cNvPr id="6" name="Picture 5">
            <a:extLst>
              <a:ext uri="{FF2B5EF4-FFF2-40B4-BE49-F238E27FC236}">
                <a16:creationId xmlns:a16="http://schemas.microsoft.com/office/drawing/2014/main" id="{BC473340-ED1D-17A2-0AE6-BE56A5015774}"/>
              </a:ext>
            </a:extLst>
          </p:cNvPr>
          <p:cNvPicPr>
            <a:picLocks noChangeAspect="1"/>
          </p:cNvPicPr>
          <p:nvPr/>
        </p:nvPicPr>
        <p:blipFill>
          <a:blip r:embed="rId2"/>
          <a:stretch>
            <a:fillRect/>
          </a:stretch>
        </p:blipFill>
        <p:spPr>
          <a:xfrm>
            <a:off x="6487117" y="2709436"/>
            <a:ext cx="5082540" cy="556260"/>
          </a:xfrm>
          <a:prstGeom prst="rect">
            <a:avLst/>
          </a:prstGeom>
        </p:spPr>
      </p:pic>
    </p:spTree>
    <p:extLst>
      <p:ext uri="{BB962C8B-B14F-4D97-AF65-F5344CB8AC3E}">
        <p14:creationId xmlns:p14="http://schemas.microsoft.com/office/powerpoint/2010/main" val="1219543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800" dirty="0">
                <a:solidFill>
                  <a:srgbClr val="002060"/>
                </a:solidFill>
                <a:latin typeface="Söhne"/>
              </a:rPr>
              <a:t>6)This is the .</a:t>
            </a:r>
            <a:r>
              <a:rPr lang="en-US" sz="1800" dirty="0" err="1">
                <a:solidFill>
                  <a:srgbClr val="002060"/>
                </a:solidFill>
                <a:latin typeface="Söhne"/>
              </a:rPr>
              <a:t>py</a:t>
            </a:r>
            <a:r>
              <a:rPr lang="en-US" sz="1800" dirty="0">
                <a:solidFill>
                  <a:srgbClr val="002060"/>
                </a:solidFill>
                <a:latin typeface="Söhne"/>
              </a:rPr>
              <a:t> file. </a:t>
            </a:r>
          </a:p>
          <a:p>
            <a:pPr>
              <a:lnSpc>
                <a:spcPct val="140000"/>
              </a:lnSpc>
            </a:pPr>
            <a:r>
              <a:rPr lang="en-US" sz="1800" dirty="0">
                <a:solidFill>
                  <a:srgbClr val="002060"/>
                </a:solidFill>
                <a:latin typeface="Söhne"/>
              </a:rPr>
              <a:t>We are reading our data from </a:t>
            </a:r>
            <a:r>
              <a:rPr lang="en-US" sz="1800" dirty="0" err="1">
                <a:solidFill>
                  <a:srgbClr val="002060"/>
                </a:solidFill>
                <a:latin typeface="Söhne"/>
              </a:rPr>
              <a:t>hdfs</a:t>
            </a:r>
            <a:r>
              <a:rPr lang="en-US" sz="1800" dirty="0">
                <a:solidFill>
                  <a:srgbClr val="002060"/>
                </a:solidFill>
                <a:latin typeface="Söhne"/>
              </a:rPr>
              <a:t> and also starting the spark and including </a:t>
            </a:r>
            <a:r>
              <a:rPr lang="en-US" sz="1800" dirty="0" err="1">
                <a:solidFill>
                  <a:srgbClr val="002060"/>
                </a:solidFill>
                <a:latin typeface="Söhne"/>
              </a:rPr>
              <a:t>enableHivesupport</a:t>
            </a:r>
            <a:r>
              <a:rPr lang="en-US" sz="1800" dirty="0">
                <a:solidFill>
                  <a:srgbClr val="002060"/>
                </a:solidFill>
                <a:latin typeface="Söhne"/>
              </a:rPr>
              <a:t> to run Hive commands </a:t>
            </a:r>
          </a:p>
          <a:p>
            <a:pPr>
              <a:lnSpc>
                <a:spcPct val="140000"/>
              </a:lnSpc>
            </a:pPr>
            <a:r>
              <a:rPr lang="en-US" sz="1800" dirty="0">
                <a:solidFill>
                  <a:srgbClr val="002060"/>
                </a:solidFill>
                <a:latin typeface="Söhne"/>
              </a:rPr>
              <a:t>We also started to clean the data </a:t>
            </a:r>
          </a:p>
          <a:p>
            <a:pPr>
              <a:lnSpc>
                <a:spcPct val="140000"/>
              </a:lnSpc>
            </a:pPr>
            <a:endParaRPr lang="en-US" sz="1900" dirty="0"/>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33</a:t>
            </a:fld>
            <a:endParaRPr lang="en-US"/>
          </a:p>
        </p:txBody>
      </p:sp>
      <p:pic>
        <p:nvPicPr>
          <p:cNvPr id="4" name="Picture 3" descr="A screen shot of a computer program&#10;&#10;Description automatically generated">
            <a:extLst>
              <a:ext uri="{FF2B5EF4-FFF2-40B4-BE49-F238E27FC236}">
                <a16:creationId xmlns:a16="http://schemas.microsoft.com/office/drawing/2014/main" id="{A1857E1A-B1B5-0560-4E77-8D240181BD04}"/>
              </a:ext>
            </a:extLst>
          </p:cNvPr>
          <p:cNvPicPr>
            <a:picLocks noChangeAspect="1"/>
          </p:cNvPicPr>
          <p:nvPr/>
        </p:nvPicPr>
        <p:blipFill>
          <a:blip r:embed="rId2"/>
          <a:stretch>
            <a:fillRect/>
          </a:stretch>
        </p:blipFill>
        <p:spPr>
          <a:xfrm>
            <a:off x="4271540" y="1508125"/>
            <a:ext cx="7471410" cy="4605655"/>
          </a:xfrm>
          <a:prstGeom prst="rect">
            <a:avLst/>
          </a:prstGeom>
        </p:spPr>
      </p:pic>
    </p:spTree>
    <p:extLst>
      <p:ext uri="{BB962C8B-B14F-4D97-AF65-F5344CB8AC3E}">
        <p14:creationId xmlns:p14="http://schemas.microsoft.com/office/powerpoint/2010/main" val="37111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900" dirty="0">
                <a:solidFill>
                  <a:srgbClr val="002060"/>
                </a:solidFill>
                <a:latin typeface="Söhne"/>
              </a:rPr>
              <a:t>7)</a:t>
            </a:r>
            <a:r>
              <a:rPr lang="en-US" sz="1800" dirty="0">
                <a:solidFill>
                  <a:srgbClr val="002060"/>
                </a:solidFill>
                <a:latin typeface="Söhne"/>
              </a:rPr>
              <a:t> We are handling empty records so that it won’t be an issue in the later staged of our implementation</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34</a:t>
            </a:fld>
            <a:endParaRPr lang="en-US"/>
          </a:p>
        </p:txBody>
      </p:sp>
      <p:pic>
        <p:nvPicPr>
          <p:cNvPr id="6" name="Picture 5">
            <a:extLst>
              <a:ext uri="{FF2B5EF4-FFF2-40B4-BE49-F238E27FC236}">
                <a16:creationId xmlns:a16="http://schemas.microsoft.com/office/drawing/2014/main" id="{3F697427-36AA-364A-B1EA-897FB628188A}"/>
              </a:ext>
            </a:extLst>
          </p:cNvPr>
          <p:cNvPicPr>
            <a:picLocks noChangeAspect="1"/>
          </p:cNvPicPr>
          <p:nvPr/>
        </p:nvPicPr>
        <p:blipFill>
          <a:blip r:embed="rId2"/>
          <a:stretch>
            <a:fillRect/>
          </a:stretch>
        </p:blipFill>
        <p:spPr>
          <a:xfrm>
            <a:off x="4213225" y="289560"/>
            <a:ext cx="7978775" cy="6568440"/>
          </a:xfrm>
          <a:prstGeom prst="rect">
            <a:avLst/>
          </a:prstGeom>
        </p:spPr>
      </p:pic>
    </p:spTree>
    <p:extLst>
      <p:ext uri="{BB962C8B-B14F-4D97-AF65-F5344CB8AC3E}">
        <p14:creationId xmlns:p14="http://schemas.microsoft.com/office/powerpoint/2010/main" val="132294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800" dirty="0">
                <a:solidFill>
                  <a:srgbClr val="002060"/>
                </a:solidFill>
                <a:latin typeface="Söhne"/>
              </a:rPr>
              <a:t>8)This is the .</a:t>
            </a:r>
            <a:r>
              <a:rPr lang="en-US" sz="1800" dirty="0" err="1">
                <a:solidFill>
                  <a:srgbClr val="002060"/>
                </a:solidFill>
                <a:latin typeface="Söhne"/>
              </a:rPr>
              <a:t>py</a:t>
            </a:r>
            <a:r>
              <a:rPr lang="en-US" sz="1800" dirty="0">
                <a:solidFill>
                  <a:srgbClr val="002060"/>
                </a:solidFill>
                <a:latin typeface="Söhne"/>
              </a:rPr>
              <a:t> file. We already integrated our hive with our spark. This shows us clearly now. Than previous snap shots. We have started to analyze the data</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35</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A097C58B-50E3-C2F4-BD6C-822311ACF49D}"/>
              </a:ext>
            </a:extLst>
          </p:cNvPr>
          <p:cNvPicPr>
            <a:picLocks noChangeAspect="1"/>
          </p:cNvPicPr>
          <p:nvPr/>
        </p:nvPicPr>
        <p:blipFill>
          <a:blip r:embed="rId2"/>
          <a:stretch>
            <a:fillRect/>
          </a:stretch>
        </p:blipFill>
        <p:spPr>
          <a:xfrm>
            <a:off x="5878707" y="1926877"/>
            <a:ext cx="5547360" cy="2453640"/>
          </a:xfrm>
          <a:prstGeom prst="rect">
            <a:avLst/>
          </a:prstGeom>
        </p:spPr>
      </p:pic>
    </p:spTree>
    <p:extLst>
      <p:ext uri="{BB962C8B-B14F-4D97-AF65-F5344CB8AC3E}">
        <p14:creationId xmlns:p14="http://schemas.microsoft.com/office/powerpoint/2010/main" val="302138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1760896"/>
            <a:ext cx="3267968" cy="4017604"/>
          </a:xfrm>
        </p:spPr>
        <p:txBody>
          <a:bodyPr>
            <a:normAutofit/>
          </a:bodyPr>
          <a:lstStyle/>
          <a:p>
            <a:pPr>
              <a:lnSpc>
                <a:spcPct val="140000"/>
              </a:lnSpc>
            </a:pPr>
            <a:r>
              <a:rPr lang="en-US" sz="1800" dirty="0">
                <a:solidFill>
                  <a:srgbClr val="002060"/>
                </a:solidFill>
                <a:latin typeface="Söhne"/>
              </a:rPr>
              <a:t>9)Simple analysis to give the average score </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36</a:t>
            </a:fld>
            <a:endParaRPr lang="en-US"/>
          </a:p>
        </p:txBody>
      </p:sp>
      <p:pic>
        <p:nvPicPr>
          <p:cNvPr id="6" name="Picture 5" descr="A screenshot of a computer&#10;&#10;Description automatically generated">
            <a:extLst>
              <a:ext uri="{FF2B5EF4-FFF2-40B4-BE49-F238E27FC236}">
                <a16:creationId xmlns:a16="http://schemas.microsoft.com/office/drawing/2014/main" id="{8575999E-CFAD-30A5-085A-EF1677581C6A}"/>
              </a:ext>
            </a:extLst>
          </p:cNvPr>
          <p:cNvPicPr>
            <a:picLocks noChangeAspect="1"/>
          </p:cNvPicPr>
          <p:nvPr/>
        </p:nvPicPr>
        <p:blipFill>
          <a:blip r:embed="rId2"/>
          <a:stretch>
            <a:fillRect/>
          </a:stretch>
        </p:blipFill>
        <p:spPr>
          <a:xfrm>
            <a:off x="6096000" y="1961535"/>
            <a:ext cx="5105400" cy="3616325"/>
          </a:xfrm>
          <a:prstGeom prst="rect">
            <a:avLst/>
          </a:prstGeom>
        </p:spPr>
      </p:pic>
    </p:spTree>
    <p:extLst>
      <p:ext uri="{BB962C8B-B14F-4D97-AF65-F5344CB8AC3E}">
        <p14:creationId xmlns:p14="http://schemas.microsoft.com/office/powerpoint/2010/main" val="131080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989400" y="395289"/>
            <a:ext cx="10213200" cy="1112836"/>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sz="half" idx="1"/>
          </p:nvPr>
        </p:nvSpPr>
        <p:spPr>
          <a:xfrm>
            <a:off x="989400" y="2031484"/>
            <a:ext cx="3267968" cy="4017604"/>
          </a:xfrm>
        </p:spPr>
        <p:txBody>
          <a:bodyPr>
            <a:normAutofit/>
          </a:bodyPr>
          <a:lstStyle/>
          <a:p>
            <a:pPr>
              <a:lnSpc>
                <a:spcPct val="140000"/>
              </a:lnSpc>
            </a:pPr>
            <a:r>
              <a:rPr lang="en-US" sz="1800" dirty="0">
                <a:solidFill>
                  <a:srgbClr val="002060"/>
                </a:solidFill>
                <a:latin typeface="Söhne"/>
              </a:rPr>
              <a:t>10)This gives us the count of movies made in each genre over the past four decades. Many such  analysis has been done using Hadoop hive and spark </a:t>
            </a:r>
          </a:p>
        </p:txBody>
      </p:sp>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37</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D2139CF4-733D-47CC-74FB-EFCA47172EEC}"/>
              </a:ext>
            </a:extLst>
          </p:cNvPr>
          <p:cNvPicPr>
            <a:picLocks noChangeAspect="1"/>
          </p:cNvPicPr>
          <p:nvPr/>
        </p:nvPicPr>
        <p:blipFill>
          <a:blip r:embed="rId2"/>
          <a:stretch>
            <a:fillRect/>
          </a:stretch>
        </p:blipFill>
        <p:spPr>
          <a:xfrm>
            <a:off x="6988740" y="96135"/>
            <a:ext cx="4213860" cy="7010400"/>
          </a:xfrm>
          <a:prstGeom prst="rect">
            <a:avLst/>
          </a:prstGeom>
        </p:spPr>
      </p:pic>
    </p:spTree>
    <p:extLst>
      <p:ext uri="{BB962C8B-B14F-4D97-AF65-F5344CB8AC3E}">
        <p14:creationId xmlns:p14="http://schemas.microsoft.com/office/powerpoint/2010/main" val="4126398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5CC-55C7-F443-F4C3-383CF3B6CF10}"/>
              </a:ext>
            </a:extLst>
          </p:cNvPr>
          <p:cNvSpPr>
            <a:spLocks noGrp="1"/>
          </p:cNvSpPr>
          <p:nvPr>
            <p:ph type="title"/>
          </p:nvPr>
        </p:nvSpPr>
        <p:spPr>
          <a:xfrm>
            <a:off x="530307" y="536573"/>
            <a:ext cx="3856679" cy="1453003"/>
          </a:xfrm>
        </p:spPr>
        <p:txBody>
          <a:bodyPr anchor="b">
            <a:normAutofit/>
          </a:bodyPr>
          <a:lstStyle/>
          <a:p>
            <a:r>
              <a:rPr lang="en-US" dirty="0"/>
              <a:t>• Implementation</a:t>
            </a:r>
          </a:p>
        </p:txBody>
      </p:sp>
      <p:sp>
        <p:nvSpPr>
          <p:cNvPr id="3" name="Text Placeholder 2">
            <a:extLst>
              <a:ext uri="{FF2B5EF4-FFF2-40B4-BE49-F238E27FC236}">
                <a16:creationId xmlns:a16="http://schemas.microsoft.com/office/drawing/2014/main" id="{B6F2E22C-28D1-99EA-7D5D-09D279F6B5F7}"/>
              </a:ext>
            </a:extLst>
          </p:cNvPr>
          <p:cNvSpPr>
            <a:spLocks noGrp="1"/>
          </p:cNvSpPr>
          <p:nvPr>
            <p:ph idx="13"/>
          </p:nvPr>
        </p:nvSpPr>
        <p:spPr>
          <a:xfrm>
            <a:off x="907606" y="2877018"/>
            <a:ext cx="3060000" cy="2938561"/>
          </a:xfrm>
        </p:spPr>
        <p:txBody>
          <a:bodyPr>
            <a:normAutofit/>
          </a:bodyPr>
          <a:lstStyle/>
          <a:p>
            <a:pPr algn="l">
              <a:lnSpc>
                <a:spcPct val="140000"/>
              </a:lnSpc>
            </a:pPr>
            <a:r>
              <a:rPr lang="en-US" sz="1800" dirty="0">
                <a:solidFill>
                  <a:srgbClr val="002060"/>
                </a:solidFill>
                <a:latin typeface="Söhne"/>
              </a:rPr>
              <a:t>And Finally, Visualization using the dataset. This gives us how the ratings of a particular genre changed over the years </a:t>
            </a:r>
            <a:r>
              <a:rPr lang="en-US" sz="1700" dirty="0"/>
              <a:t>. </a:t>
            </a:r>
          </a:p>
        </p:txBody>
      </p:sp>
      <p:pic>
        <p:nvPicPr>
          <p:cNvPr id="7" name="Picture 6">
            <a:extLst>
              <a:ext uri="{FF2B5EF4-FFF2-40B4-BE49-F238E27FC236}">
                <a16:creationId xmlns:a16="http://schemas.microsoft.com/office/drawing/2014/main" id="{FBBCA67C-891E-FBA9-BB5F-C54F2057F3DE}"/>
              </a:ext>
            </a:extLst>
          </p:cNvPr>
          <p:cNvPicPr>
            <a:picLocks noChangeAspect="1"/>
          </p:cNvPicPr>
          <p:nvPr/>
        </p:nvPicPr>
        <p:blipFill>
          <a:blip r:embed="rId2"/>
          <a:stretch>
            <a:fillRect/>
          </a:stretch>
        </p:blipFill>
        <p:spPr>
          <a:xfrm>
            <a:off x="4979987" y="1265397"/>
            <a:ext cx="7212013" cy="4327206"/>
          </a:xfrm>
          <a:prstGeom prst="rect">
            <a:avLst/>
          </a:prstGeom>
          <a:noFill/>
        </p:spPr>
      </p:pic>
      <p:sp>
        <p:nvSpPr>
          <p:cNvPr id="5" name="Slide Number Placeholder 4">
            <a:extLst>
              <a:ext uri="{FF2B5EF4-FFF2-40B4-BE49-F238E27FC236}">
                <a16:creationId xmlns:a16="http://schemas.microsoft.com/office/drawing/2014/main" id="{A6E99A0F-D210-CA67-5F45-E3D55671319E}"/>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38</a:t>
            </a:fld>
            <a:endParaRPr lang="en-US"/>
          </a:p>
        </p:txBody>
      </p:sp>
    </p:spTree>
    <p:extLst>
      <p:ext uri="{BB962C8B-B14F-4D97-AF65-F5344CB8AC3E}">
        <p14:creationId xmlns:p14="http://schemas.microsoft.com/office/powerpoint/2010/main" val="2701647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48BF-7B4F-3FC0-776C-20EAFA1DE0C6}"/>
              </a:ext>
            </a:extLst>
          </p:cNvPr>
          <p:cNvSpPr>
            <a:spLocks noGrp="1"/>
          </p:cNvSpPr>
          <p:nvPr>
            <p:ph type="title"/>
          </p:nvPr>
        </p:nvSpPr>
        <p:spPr>
          <a:xfrm>
            <a:off x="989400" y="395289"/>
            <a:ext cx="10213200" cy="1112836"/>
          </a:xfrm>
        </p:spPr>
        <p:txBody>
          <a:bodyPr anchor="b">
            <a:normAutofit/>
          </a:bodyPr>
          <a:lstStyle/>
          <a:p>
            <a:r>
              <a:rPr lang="en-US" dirty="0"/>
              <a:t>Results</a:t>
            </a:r>
          </a:p>
        </p:txBody>
      </p:sp>
      <p:sp>
        <p:nvSpPr>
          <p:cNvPr id="10" name="Text Placeholder 2">
            <a:extLst>
              <a:ext uri="{FF2B5EF4-FFF2-40B4-BE49-F238E27FC236}">
                <a16:creationId xmlns:a16="http://schemas.microsoft.com/office/drawing/2014/main" id="{6CA8DB47-6E66-17D7-D62F-01AD336E00F4}"/>
              </a:ext>
            </a:extLst>
          </p:cNvPr>
          <p:cNvSpPr>
            <a:spLocks noGrp="1"/>
          </p:cNvSpPr>
          <p:nvPr>
            <p:ph type="body" idx="1"/>
          </p:nvPr>
        </p:nvSpPr>
        <p:spPr>
          <a:xfrm>
            <a:off x="989399" y="1736732"/>
            <a:ext cx="4928400" cy="661912"/>
          </a:xfrm>
        </p:spPr>
        <p:txBody>
          <a:bodyPr>
            <a:normAutofit fontScale="92500" lnSpcReduction="20000"/>
          </a:bodyPr>
          <a:lstStyle/>
          <a:p>
            <a:r>
              <a:rPr lang="en-US" dirty="0"/>
              <a:t>Output of DATA FRAME AFTER BEING READ </a:t>
            </a:r>
          </a:p>
        </p:txBody>
      </p:sp>
      <p:pic>
        <p:nvPicPr>
          <p:cNvPr id="4" name="Picture 3" descr="A black screen with white text&#10;&#10;Description automatically generated">
            <a:extLst>
              <a:ext uri="{FF2B5EF4-FFF2-40B4-BE49-F238E27FC236}">
                <a16:creationId xmlns:a16="http://schemas.microsoft.com/office/drawing/2014/main" id="{A98A176D-5DD1-E1A4-B087-D826B749642E}"/>
              </a:ext>
            </a:extLst>
          </p:cNvPr>
          <p:cNvPicPr>
            <a:picLocks noChangeAspect="1"/>
          </p:cNvPicPr>
          <p:nvPr/>
        </p:nvPicPr>
        <p:blipFill>
          <a:blip r:embed="rId2"/>
          <a:stretch>
            <a:fillRect/>
          </a:stretch>
        </p:blipFill>
        <p:spPr>
          <a:xfrm>
            <a:off x="989400" y="2928223"/>
            <a:ext cx="4928400" cy="2353310"/>
          </a:xfrm>
          <a:prstGeom prst="rect">
            <a:avLst/>
          </a:prstGeom>
          <a:noFill/>
        </p:spPr>
      </p:pic>
      <p:sp>
        <p:nvSpPr>
          <p:cNvPr id="12" name="Text Placeholder 4">
            <a:extLst>
              <a:ext uri="{FF2B5EF4-FFF2-40B4-BE49-F238E27FC236}">
                <a16:creationId xmlns:a16="http://schemas.microsoft.com/office/drawing/2014/main" id="{B64BF38B-D1DB-98E0-5E2C-0787A9476CC8}"/>
              </a:ext>
            </a:extLst>
          </p:cNvPr>
          <p:cNvSpPr>
            <a:spLocks noGrp="1"/>
          </p:cNvSpPr>
          <p:nvPr>
            <p:ph type="body" sz="quarter" idx="3"/>
          </p:nvPr>
        </p:nvSpPr>
        <p:spPr>
          <a:xfrm>
            <a:off x="6274200" y="1736732"/>
            <a:ext cx="4928400" cy="662400"/>
          </a:xfrm>
        </p:spPr>
        <p:txBody>
          <a:bodyPr/>
          <a:lstStyle/>
          <a:p>
            <a:r>
              <a:rPr lang="en-US" dirty="0"/>
              <a:t>Empty Records BEFORE FIXING </a:t>
            </a:r>
          </a:p>
        </p:txBody>
      </p:sp>
      <p:sp>
        <p:nvSpPr>
          <p:cNvPr id="5" name="Slide Number Placeholder 4">
            <a:extLst>
              <a:ext uri="{FF2B5EF4-FFF2-40B4-BE49-F238E27FC236}">
                <a16:creationId xmlns:a16="http://schemas.microsoft.com/office/drawing/2014/main" id="{13E06A20-3E4D-E990-AE4C-20B66769FF22}"/>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39</a:t>
            </a:fld>
            <a:endParaRPr lang="en-US"/>
          </a:p>
        </p:txBody>
      </p:sp>
      <p:pic>
        <p:nvPicPr>
          <p:cNvPr id="6" name="Content Placeholder 5" descr="A black screen with white text&#10;&#10;Description automatically generated">
            <a:extLst>
              <a:ext uri="{FF2B5EF4-FFF2-40B4-BE49-F238E27FC236}">
                <a16:creationId xmlns:a16="http://schemas.microsoft.com/office/drawing/2014/main" id="{9966F20D-215C-7FFB-8F31-D83E6975E9B7}"/>
              </a:ext>
            </a:extLst>
          </p:cNvPr>
          <p:cNvPicPr>
            <a:picLocks noGrp="1" noChangeAspect="1"/>
          </p:cNvPicPr>
          <p:nvPr>
            <p:ph sz="quarter" idx="4"/>
          </p:nvPr>
        </p:nvPicPr>
        <p:blipFill>
          <a:blip r:embed="rId3"/>
          <a:stretch>
            <a:fillRect/>
          </a:stretch>
        </p:blipFill>
        <p:spPr>
          <a:xfrm>
            <a:off x="6273800" y="3720243"/>
            <a:ext cx="4929188" cy="770063"/>
          </a:xfrm>
          <a:prstGeom prst="rect">
            <a:avLst/>
          </a:prstGeom>
        </p:spPr>
      </p:pic>
    </p:spTree>
    <p:extLst>
      <p:ext uri="{BB962C8B-B14F-4D97-AF65-F5344CB8AC3E}">
        <p14:creationId xmlns:p14="http://schemas.microsoft.com/office/powerpoint/2010/main" val="103379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EB607-994F-6A72-028A-FBB2B7650438}"/>
              </a:ext>
            </a:extLst>
          </p:cNvPr>
          <p:cNvSpPr>
            <a:spLocks noGrp="1"/>
          </p:cNvSpPr>
          <p:nvPr>
            <p:ph idx="13"/>
          </p:nvPr>
        </p:nvSpPr>
        <p:spPr>
          <a:xfrm>
            <a:off x="223935" y="289249"/>
            <a:ext cx="11765902" cy="6372807"/>
          </a:xfrm>
        </p:spPr>
        <p:txBody>
          <a:bodyPr>
            <a:normAutofit/>
          </a:bodyPr>
          <a:lstStyle/>
          <a:p>
            <a:pPr algn="l"/>
            <a:r>
              <a:rPr lang="en-US" dirty="0">
                <a:solidFill>
                  <a:srgbClr val="002060"/>
                </a:solidFill>
              </a:rPr>
              <a:t>Objectives-</a:t>
            </a:r>
            <a:r>
              <a:rPr lang="en-US" b="1" i="0" dirty="0">
                <a:solidFill>
                  <a:srgbClr val="002060"/>
                </a:solidFill>
                <a:effectLst/>
                <a:latin typeface="Söhne"/>
              </a:rPr>
              <a:t> </a:t>
            </a:r>
          </a:p>
          <a:p>
            <a:pPr algn="l"/>
            <a:r>
              <a:rPr lang="en-US" b="1" i="0" dirty="0">
                <a:solidFill>
                  <a:srgbClr val="002060"/>
                </a:solidFill>
                <a:effectLst/>
                <a:latin typeface="Söhne"/>
              </a:rPr>
              <a:t>Data Exploration:</a:t>
            </a:r>
            <a:endParaRPr lang="en-US" b="0" i="0" dirty="0">
              <a:solidFill>
                <a:srgbClr val="002060"/>
              </a:solidFill>
              <a:effectLst/>
              <a:latin typeface="Söhne"/>
            </a:endParaRPr>
          </a:p>
          <a:p>
            <a:pPr algn="l">
              <a:buFont typeface="Arial" panose="020B0604020202020204" pitchFamily="34" charset="0"/>
              <a:buChar char="•"/>
            </a:pPr>
            <a:r>
              <a:rPr lang="en-US" sz="1900" b="1" i="0" dirty="0">
                <a:solidFill>
                  <a:srgbClr val="002060"/>
                </a:solidFill>
                <a:effectLst/>
                <a:latin typeface="Söhne"/>
              </a:rPr>
              <a:t>Objective:</a:t>
            </a:r>
            <a:r>
              <a:rPr lang="en-US" sz="1900" b="0" i="0" dirty="0">
                <a:solidFill>
                  <a:srgbClr val="002060"/>
                </a:solidFill>
                <a:effectLst/>
                <a:latin typeface="Söhne"/>
              </a:rPr>
              <a:t> Explore the movies dataset to understand its structure, features, and data quality.</a:t>
            </a:r>
          </a:p>
          <a:p>
            <a:pPr algn="l"/>
            <a:r>
              <a:rPr lang="en-US" sz="1900" b="1" i="0" dirty="0">
                <a:solidFill>
                  <a:srgbClr val="002060"/>
                </a:solidFill>
                <a:effectLst/>
                <a:latin typeface="Söhne"/>
              </a:rPr>
              <a:t>Data Preprocessing:</a:t>
            </a:r>
            <a:endParaRPr lang="en-US" sz="1900" b="0" i="0" dirty="0">
              <a:solidFill>
                <a:srgbClr val="002060"/>
              </a:solidFill>
              <a:effectLst/>
              <a:latin typeface="Söhne"/>
            </a:endParaRPr>
          </a:p>
          <a:p>
            <a:pPr algn="l">
              <a:buFont typeface="Arial" panose="020B0604020202020204" pitchFamily="34" charset="0"/>
              <a:buChar char="•"/>
            </a:pPr>
            <a:r>
              <a:rPr lang="en-US" sz="1900" b="1" i="0" dirty="0">
                <a:solidFill>
                  <a:srgbClr val="002060"/>
                </a:solidFill>
                <a:effectLst/>
                <a:latin typeface="Söhne"/>
              </a:rPr>
              <a:t>Objective:</a:t>
            </a:r>
            <a:r>
              <a:rPr lang="en-US" sz="1900" b="0" i="0" dirty="0">
                <a:solidFill>
                  <a:srgbClr val="002060"/>
                </a:solidFill>
                <a:effectLst/>
                <a:latin typeface="Söhne"/>
              </a:rPr>
              <a:t> Preprocess the dataset to handle missing values, outliers, and any other data quality issues.</a:t>
            </a:r>
          </a:p>
          <a:p>
            <a:pPr algn="l"/>
            <a:r>
              <a:rPr lang="en-US" sz="1900" b="1" i="0" dirty="0">
                <a:solidFill>
                  <a:srgbClr val="002060"/>
                </a:solidFill>
                <a:effectLst/>
                <a:latin typeface="Söhne"/>
              </a:rPr>
              <a:t>Hive SQL Queries:</a:t>
            </a:r>
            <a:endParaRPr lang="en-US" sz="1900" b="0" i="0" dirty="0">
              <a:solidFill>
                <a:srgbClr val="002060"/>
              </a:solidFill>
              <a:effectLst/>
              <a:latin typeface="Söhne"/>
            </a:endParaRPr>
          </a:p>
          <a:p>
            <a:pPr algn="l">
              <a:buFont typeface="Arial" panose="020B0604020202020204" pitchFamily="34" charset="0"/>
              <a:buChar char="•"/>
            </a:pPr>
            <a:r>
              <a:rPr lang="en-US" sz="1900" b="1" i="0" dirty="0">
                <a:solidFill>
                  <a:srgbClr val="002060"/>
                </a:solidFill>
                <a:effectLst/>
                <a:latin typeface="Söhne"/>
              </a:rPr>
              <a:t>Objective:</a:t>
            </a:r>
            <a:r>
              <a:rPr lang="en-US" sz="1900" b="0" i="0" dirty="0">
                <a:solidFill>
                  <a:srgbClr val="002060"/>
                </a:solidFill>
                <a:effectLst/>
                <a:latin typeface="Söhne"/>
              </a:rPr>
              <a:t> Apply Hive SQL queries to perform data manipulation and filtering.</a:t>
            </a:r>
          </a:p>
          <a:p>
            <a:pPr algn="l"/>
            <a:r>
              <a:rPr lang="en-US" sz="1900" b="1" i="0" dirty="0">
                <a:solidFill>
                  <a:srgbClr val="002060"/>
                </a:solidFill>
                <a:effectLst/>
                <a:latin typeface="Söhne"/>
              </a:rPr>
              <a:t>Data Visualization:</a:t>
            </a:r>
            <a:endParaRPr lang="en-US" sz="1900" b="0" i="0" dirty="0">
              <a:solidFill>
                <a:srgbClr val="002060"/>
              </a:solidFill>
              <a:effectLst/>
              <a:latin typeface="Söhne"/>
            </a:endParaRPr>
          </a:p>
          <a:p>
            <a:pPr algn="l">
              <a:buFont typeface="Arial" panose="020B0604020202020204" pitchFamily="34" charset="0"/>
              <a:buChar char="•"/>
            </a:pPr>
            <a:r>
              <a:rPr lang="en-US" sz="1900" b="1" i="0" dirty="0">
                <a:solidFill>
                  <a:srgbClr val="002060"/>
                </a:solidFill>
                <a:effectLst/>
                <a:latin typeface="Söhne"/>
              </a:rPr>
              <a:t>Objective:</a:t>
            </a:r>
            <a:r>
              <a:rPr lang="en-US" sz="1900" b="0" i="0" dirty="0">
                <a:solidFill>
                  <a:srgbClr val="002060"/>
                </a:solidFill>
                <a:effectLst/>
                <a:latin typeface="Söhne"/>
              </a:rPr>
              <a:t> Create visualizations to represent key findings and trends in the dataset.</a:t>
            </a:r>
          </a:p>
          <a:p>
            <a:pPr algn="l"/>
            <a:endParaRPr lang="en-US" dirty="0">
              <a:solidFill>
                <a:srgbClr val="002060"/>
              </a:solidFill>
            </a:endParaRPr>
          </a:p>
          <a:p>
            <a:endParaRPr lang="en-US" dirty="0">
              <a:solidFill>
                <a:srgbClr val="002060"/>
              </a:solidFill>
            </a:endParaRPr>
          </a:p>
        </p:txBody>
      </p:sp>
      <p:sp>
        <p:nvSpPr>
          <p:cNvPr id="6" name="Slide Number Placeholder 5">
            <a:extLst>
              <a:ext uri="{FF2B5EF4-FFF2-40B4-BE49-F238E27FC236}">
                <a16:creationId xmlns:a16="http://schemas.microsoft.com/office/drawing/2014/main" id="{2F374E9B-8E86-490F-F208-055849F5F9ED}"/>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5984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48BF-7B4F-3FC0-776C-20EAFA1DE0C6}"/>
              </a:ext>
            </a:extLst>
          </p:cNvPr>
          <p:cNvSpPr>
            <a:spLocks noGrp="1"/>
          </p:cNvSpPr>
          <p:nvPr>
            <p:ph type="title"/>
          </p:nvPr>
        </p:nvSpPr>
        <p:spPr>
          <a:xfrm>
            <a:off x="989400" y="395289"/>
            <a:ext cx="10213200" cy="1112836"/>
          </a:xfrm>
        </p:spPr>
        <p:txBody>
          <a:bodyPr anchor="b">
            <a:normAutofit/>
          </a:bodyPr>
          <a:lstStyle/>
          <a:p>
            <a:r>
              <a:rPr lang="en-US" dirty="0"/>
              <a:t>Results</a:t>
            </a:r>
          </a:p>
        </p:txBody>
      </p:sp>
      <p:sp>
        <p:nvSpPr>
          <p:cNvPr id="10" name="Text Placeholder 2">
            <a:extLst>
              <a:ext uri="{FF2B5EF4-FFF2-40B4-BE49-F238E27FC236}">
                <a16:creationId xmlns:a16="http://schemas.microsoft.com/office/drawing/2014/main" id="{6CA8DB47-6E66-17D7-D62F-01AD336E00F4}"/>
              </a:ext>
            </a:extLst>
          </p:cNvPr>
          <p:cNvSpPr>
            <a:spLocks noGrp="1"/>
          </p:cNvSpPr>
          <p:nvPr>
            <p:ph type="body" idx="1"/>
          </p:nvPr>
        </p:nvSpPr>
        <p:spPr>
          <a:xfrm>
            <a:off x="989399" y="1736732"/>
            <a:ext cx="4928400" cy="661912"/>
          </a:xfrm>
        </p:spPr>
        <p:txBody>
          <a:bodyPr>
            <a:normAutofit fontScale="92500" lnSpcReduction="20000"/>
          </a:bodyPr>
          <a:lstStyle/>
          <a:p>
            <a:r>
              <a:rPr lang="en-US" dirty="0"/>
              <a:t>Output of Data frame after handling empty records </a:t>
            </a:r>
          </a:p>
        </p:txBody>
      </p:sp>
      <p:sp>
        <p:nvSpPr>
          <p:cNvPr id="12" name="Text Placeholder 4">
            <a:extLst>
              <a:ext uri="{FF2B5EF4-FFF2-40B4-BE49-F238E27FC236}">
                <a16:creationId xmlns:a16="http://schemas.microsoft.com/office/drawing/2014/main" id="{B64BF38B-D1DB-98E0-5E2C-0787A9476CC8}"/>
              </a:ext>
            </a:extLst>
          </p:cNvPr>
          <p:cNvSpPr>
            <a:spLocks noGrp="1"/>
          </p:cNvSpPr>
          <p:nvPr>
            <p:ph type="body" sz="quarter" idx="3"/>
          </p:nvPr>
        </p:nvSpPr>
        <p:spPr>
          <a:xfrm>
            <a:off x="6274200" y="1736732"/>
            <a:ext cx="4928400" cy="662400"/>
          </a:xfrm>
        </p:spPr>
        <p:txBody>
          <a:bodyPr>
            <a:normAutofit/>
          </a:bodyPr>
          <a:lstStyle/>
          <a:p>
            <a:r>
              <a:rPr lang="en-US" dirty="0"/>
              <a:t>Output of the created table </a:t>
            </a:r>
          </a:p>
        </p:txBody>
      </p:sp>
      <p:sp>
        <p:nvSpPr>
          <p:cNvPr id="5" name="Slide Number Placeholder 4">
            <a:extLst>
              <a:ext uri="{FF2B5EF4-FFF2-40B4-BE49-F238E27FC236}">
                <a16:creationId xmlns:a16="http://schemas.microsoft.com/office/drawing/2014/main" id="{13E06A20-3E4D-E990-AE4C-20B66769FF22}"/>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40</a:t>
            </a:fld>
            <a:endParaRPr lang="en-US"/>
          </a:p>
        </p:txBody>
      </p:sp>
      <p:pic>
        <p:nvPicPr>
          <p:cNvPr id="3" name="Picture 2">
            <a:extLst>
              <a:ext uri="{FF2B5EF4-FFF2-40B4-BE49-F238E27FC236}">
                <a16:creationId xmlns:a16="http://schemas.microsoft.com/office/drawing/2014/main" id="{4445DB32-B8A9-3EC4-0E73-E48DE0FBA686}"/>
              </a:ext>
            </a:extLst>
          </p:cNvPr>
          <p:cNvPicPr>
            <a:picLocks noChangeAspect="1"/>
          </p:cNvPicPr>
          <p:nvPr/>
        </p:nvPicPr>
        <p:blipFill>
          <a:blip r:embed="rId2"/>
          <a:stretch>
            <a:fillRect/>
          </a:stretch>
        </p:blipFill>
        <p:spPr>
          <a:xfrm>
            <a:off x="1149145" y="2569597"/>
            <a:ext cx="4191000" cy="3779520"/>
          </a:xfrm>
          <a:prstGeom prst="rect">
            <a:avLst/>
          </a:prstGeom>
        </p:spPr>
      </p:pic>
      <p:pic>
        <p:nvPicPr>
          <p:cNvPr id="9" name="Content Placeholder 8" descr="A screen shot of a computer&#10;&#10;Description automatically generated">
            <a:extLst>
              <a:ext uri="{FF2B5EF4-FFF2-40B4-BE49-F238E27FC236}">
                <a16:creationId xmlns:a16="http://schemas.microsoft.com/office/drawing/2014/main" id="{ED981C01-ACDF-10DC-EF85-2221CB3D4108}"/>
              </a:ext>
            </a:extLst>
          </p:cNvPr>
          <p:cNvPicPr>
            <a:picLocks noGrp="1" noChangeAspect="1"/>
          </p:cNvPicPr>
          <p:nvPr>
            <p:ph sz="quarter" idx="4"/>
          </p:nvPr>
        </p:nvPicPr>
        <p:blipFill>
          <a:blip r:embed="rId3"/>
          <a:stretch>
            <a:fillRect/>
          </a:stretch>
        </p:blipFill>
        <p:spPr>
          <a:xfrm>
            <a:off x="6273800" y="2963925"/>
            <a:ext cx="4929188" cy="2282700"/>
          </a:xfrm>
          <a:prstGeom prst="rect">
            <a:avLst/>
          </a:prstGeom>
        </p:spPr>
      </p:pic>
    </p:spTree>
    <p:extLst>
      <p:ext uri="{BB962C8B-B14F-4D97-AF65-F5344CB8AC3E}">
        <p14:creationId xmlns:p14="http://schemas.microsoft.com/office/powerpoint/2010/main" val="618926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48BF-7B4F-3FC0-776C-20EAFA1DE0C6}"/>
              </a:ext>
            </a:extLst>
          </p:cNvPr>
          <p:cNvSpPr>
            <a:spLocks noGrp="1"/>
          </p:cNvSpPr>
          <p:nvPr>
            <p:ph type="title"/>
          </p:nvPr>
        </p:nvSpPr>
        <p:spPr>
          <a:xfrm>
            <a:off x="989400" y="395289"/>
            <a:ext cx="10213200" cy="1112836"/>
          </a:xfrm>
        </p:spPr>
        <p:txBody>
          <a:bodyPr anchor="b">
            <a:normAutofit/>
          </a:bodyPr>
          <a:lstStyle/>
          <a:p>
            <a:r>
              <a:rPr lang="en-US" dirty="0"/>
              <a:t>Results</a:t>
            </a:r>
          </a:p>
        </p:txBody>
      </p:sp>
      <p:sp>
        <p:nvSpPr>
          <p:cNvPr id="10" name="Text Placeholder 2">
            <a:extLst>
              <a:ext uri="{FF2B5EF4-FFF2-40B4-BE49-F238E27FC236}">
                <a16:creationId xmlns:a16="http://schemas.microsoft.com/office/drawing/2014/main" id="{6CA8DB47-6E66-17D7-D62F-01AD336E00F4}"/>
              </a:ext>
            </a:extLst>
          </p:cNvPr>
          <p:cNvSpPr>
            <a:spLocks noGrp="1"/>
          </p:cNvSpPr>
          <p:nvPr>
            <p:ph type="body" idx="1"/>
          </p:nvPr>
        </p:nvSpPr>
        <p:spPr>
          <a:xfrm>
            <a:off x="989399" y="1736732"/>
            <a:ext cx="4928400" cy="661912"/>
          </a:xfrm>
        </p:spPr>
        <p:txBody>
          <a:bodyPr>
            <a:normAutofit fontScale="77500" lnSpcReduction="20000"/>
          </a:bodyPr>
          <a:lstStyle/>
          <a:p>
            <a:r>
              <a:rPr lang="en-US" dirty="0"/>
              <a:t>Output of Average Score and total budget </a:t>
            </a:r>
            <a:r>
              <a:rPr lang="en-US" dirty="0" err="1"/>
              <a:t>abd</a:t>
            </a:r>
            <a:r>
              <a:rPr lang="en-US" dirty="0"/>
              <a:t> gross grouped by country  </a:t>
            </a:r>
          </a:p>
        </p:txBody>
      </p:sp>
      <p:sp>
        <p:nvSpPr>
          <p:cNvPr id="12" name="Text Placeholder 4">
            <a:extLst>
              <a:ext uri="{FF2B5EF4-FFF2-40B4-BE49-F238E27FC236}">
                <a16:creationId xmlns:a16="http://schemas.microsoft.com/office/drawing/2014/main" id="{B64BF38B-D1DB-98E0-5E2C-0787A9476CC8}"/>
              </a:ext>
            </a:extLst>
          </p:cNvPr>
          <p:cNvSpPr>
            <a:spLocks noGrp="1"/>
          </p:cNvSpPr>
          <p:nvPr>
            <p:ph type="body" sz="quarter" idx="3"/>
          </p:nvPr>
        </p:nvSpPr>
        <p:spPr>
          <a:xfrm>
            <a:off x="6274200" y="1736732"/>
            <a:ext cx="4928400" cy="662400"/>
          </a:xfrm>
        </p:spPr>
        <p:txBody>
          <a:bodyPr>
            <a:normAutofit/>
          </a:bodyPr>
          <a:lstStyle/>
          <a:p>
            <a:r>
              <a:rPr lang="en-US" dirty="0"/>
              <a:t>Output of the created table </a:t>
            </a:r>
          </a:p>
        </p:txBody>
      </p:sp>
      <p:sp>
        <p:nvSpPr>
          <p:cNvPr id="5" name="Slide Number Placeholder 4">
            <a:extLst>
              <a:ext uri="{FF2B5EF4-FFF2-40B4-BE49-F238E27FC236}">
                <a16:creationId xmlns:a16="http://schemas.microsoft.com/office/drawing/2014/main" id="{13E06A20-3E4D-E990-AE4C-20B66769FF22}"/>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41</a:t>
            </a:fld>
            <a:endParaRPr lang="en-US"/>
          </a:p>
        </p:txBody>
      </p:sp>
      <p:pic>
        <p:nvPicPr>
          <p:cNvPr id="9" name="Content Placeholder 8" descr="A screen shot of a computer&#10;&#10;Description automatically generated">
            <a:extLst>
              <a:ext uri="{FF2B5EF4-FFF2-40B4-BE49-F238E27FC236}">
                <a16:creationId xmlns:a16="http://schemas.microsoft.com/office/drawing/2014/main" id="{ED981C01-ACDF-10DC-EF85-2221CB3D4108}"/>
              </a:ext>
            </a:extLst>
          </p:cNvPr>
          <p:cNvPicPr>
            <a:picLocks noGrp="1" noChangeAspect="1"/>
          </p:cNvPicPr>
          <p:nvPr>
            <p:ph sz="quarter" idx="4"/>
          </p:nvPr>
        </p:nvPicPr>
        <p:blipFill>
          <a:blip r:embed="rId2"/>
          <a:stretch>
            <a:fillRect/>
          </a:stretch>
        </p:blipFill>
        <p:spPr>
          <a:xfrm>
            <a:off x="6460613" y="2983590"/>
            <a:ext cx="4929188" cy="2282700"/>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0DCB5512-42EF-641D-CCFC-F671A50C1BFB}"/>
              </a:ext>
            </a:extLst>
          </p:cNvPr>
          <p:cNvPicPr>
            <a:picLocks noChangeAspect="1"/>
          </p:cNvPicPr>
          <p:nvPr/>
        </p:nvPicPr>
        <p:blipFill>
          <a:blip r:embed="rId3"/>
          <a:stretch>
            <a:fillRect/>
          </a:stretch>
        </p:blipFill>
        <p:spPr>
          <a:xfrm>
            <a:off x="403960" y="2579687"/>
            <a:ext cx="5869840" cy="4295519"/>
          </a:xfrm>
          <a:prstGeom prst="rect">
            <a:avLst/>
          </a:prstGeom>
        </p:spPr>
      </p:pic>
    </p:spTree>
    <p:extLst>
      <p:ext uri="{BB962C8B-B14F-4D97-AF65-F5344CB8AC3E}">
        <p14:creationId xmlns:p14="http://schemas.microsoft.com/office/powerpoint/2010/main" val="1369629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48BF-7B4F-3FC0-776C-20EAFA1DE0C6}"/>
              </a:ext>
            </a:extLst>
          </p:cNvPr>
          <p:cNvSpPr>
            <a:spLocks noGrp="1"/>
          </p:cNvSpPr>
          <p:nvPr>
            <p:ph type="title"/>
          </p:nvPr>
        </p:nvSpPr>
        <p:spPr>
          <a:xfrm>
            <a:off x="989400" y="395289"/>
            <a:ext cx="10213200" cy="1112836"/>
          </a:xfrm>
        </p:spPr>
        <p:txBody>
          <a:bodyPr anchor="b">
            <a:normAutofit/>
          </a:bodyPr>
          <a:lstStyle/>
          <a:p>
            <a:r>
              <a:rPr lang="en-US" dirty="0"/>
              <a:t>Results</a:t>
            </a:r>
          </a:p>
        </p:txBody>
      </p:sp>
      <p:sp>
        <p:nvSpPr>
          <p:cNvPr id="10" name="Text Placeholder 2">
            <a:extLst>
              <a:ext uri="{FF2B5EF4-FFF2-40B4-BE49-F238E27FC236}">
                <a16:creationId xmlns:a16="http://schemas.microsoft.com/office/drawing/2014/main" id="{6CA8DB47-6E66-17D7-D62F-01AD336E00F4}"/>
              </a:ext>
            </a:extLst>
          </p:cNvPr>
          <p:cNvSpPr>
            <a:spLocks noGrp="1"/>
          </p:cNvSpPr>
          <p:nvPr>
            <p:ph type="body" idx="1"/>
          </p:nvPr>
        </p:nvSpPr>
        <p:spPr>
          <a:xfrm>
            <a:off x="989399" y="1736732"/>
            <a:ext cx="4928400" cy="661912"/>
          </a:xfrm>
        </p:spPr>
        <p:txBody>
          <a:bodyPr>
            <a:normAutofit fontScale="77500" lnSpcReduction="20000"/>
          </a:bodyPr>
          <a:lstStyle/>
          <a:p>
            <a:r>
              <a:rPr lang="en-US" dirty="0"/>
              <a:t>Output of Average Score and total budget </a:t>
            </a:r>
            <a:r>
              <a:rPr lang="en-US" dirty="0" err="1"/>
              <a:t>abd</a:t>
            </a:r>
            <a:r>
              <a:rPr lang="en-US" dirty="0"/>
              <a:t> gross grouped by country  </a:t>
            </a:r>
          </a:p>
        </p:txBody>
      </p:sp>
      <p:sp>
        <p:nvSpPr>
          <p:cNvPr id="12" name="Text Placeholder 4">
            <a:extLst>
              <a:ext uri="{FF2B5EF4-FFF2-40B4-BE49-F238E27FC236}">
                <a16:creationId xmlns:a16="http://schemas.microsoft.com/office/drawing/2014/main" id="{B64BF38B-D1DB-98E0-5E2C-0787A9476CC8}"/>
              </a:ext>
            </a:extLst>
          </p:cNvPr>
          <p:cNvSpPr>
            <a:spLocks noGrp="1"/>
          </p:cNvSpPr>
          <p:nvPr>
            <p:ph type="body" sz="quarter" idx="3"/>
          </p:nvPr>
        </p:nvSpPr>
        <p:spPr>
          <a:xfrm>
            <a:off x="6274200" y="1736732"/>
            <a:ext cx="4928400" cy="662400"/>
          </a:xfrm>
        </p:spPr>
        <p:txBody>
          <a:bodyPr>
            <a:normAutofit/>
          </a:bodyPr>
          <a:lstStyle/>
          <a:p>
            <a:r>
              <a:rPr lang="en-US" dirty="0"/>
              <a:t>Output of the created table </a:t>
            </a:r>
          </a:p>
        </p:txBody>
      </p:sp>
      <p:sp>
        <p:nvSpPr>
          <p:cNvPr id="5" name="Slide Number Placeholder 4">
            <a:extLst>
              <a:ext uri="{FF2B5EF4-FFF2-40B4-BE49-F238E27FC236}">
                <a16:creationId xmlns:a16="http://schemas.microsoft.com/office/drawing/2014/main" id="{13E06A20-3E4D-E990-AE4C-20B66769FF22}"/>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294A09A9-5501-47C1-A89A-A340965A2BE2}" type="slidenum">
              <a:rPr lang="en-US" smtClean="0"/>
              <a:pPr>
                <a:spcAft>
                  <a:spcPts val="600"/>
                </a:spcAft>
              </a:pPr>
              <a:t>42</a:t>
            </a:fld>
            <a:endParaRPr lang="en-US"/>
          </a:p>
        </p:txBody>
      </p:sp>
      <p:pic>
        <p:nvPicPr>
          <p:cNvPr id="9" name="Content Placeholder 8" descr="A screen shot of a computer&#10;&#10;Description automatically generated">
            <a:extLst>
              <a:ext uri="{FF2B5EF4-FFF2-40B4-BE49-F238E27FC236}">
                <a16:creationId xmlns:a16="http://schemas.microsoft.com/office/drawing/2014/main" id="{ED981C01-ACDF-10DC-EF85-2221CB3D4108}"/>
              </a:ext>
            </a:extLst>
          </p:cNvPr>
          <p:cNvPicPr>
            <a:picLocks noGrp="1" noChangeAspect="1"/>
          </p:cNvPicPr>
          <p:nvPr>
            <p:ph sz="quarter" idx="4"/>
          </p:nvPr>
        </p:nvPicPr>
        <p:blipFill>
          <a:blip r:embed="rId2"/>
          <a:stretch>
            <a:fillRect/>
          </a:stretch>
        </p:blipFill>
        <p:spPr>
          <a:xfrm>
            <a:off x="6460613" y="2983590"/>
            <a:ext cx="4929188" cy="2282700"/>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0DCB5512-42EF-641D-CCFC-F671A50C1BFB}"/>
              </a:ext>
            </a:extLst>
          </p:cNvPr>
          <p:cNvPicPr>
            <a:picLocks noChangeAspect="1"/>
          </p:cNvPicPr>
          <p:nvPr/>
        </p:nvPicPr>
        <p:blipFill>
          <a:blip r:embed="rId3"/>
          <a:stretch>
            <a:fillRect/>
          </a:stretch>
        </p:blipFill>
        <p:spPr>
          <a:xfrm>
            <a:off x="403960" y="2579687"/>
            <a:ext cx="5869840" cy="4295519"/>
          </a:xfrm>
          <a:prstGeom prst="rect">
            <a:avLst/>
          </a:prstGeom>
        </p:spPr>
      </p:pic>
    </p:spTree>
    <p:extLst>
      <p:ext uri="{BB962C8B-B14F-4D97-AF65-F5344CB8AC3E}">
        <p14:creationId xmlns:p14="http://schemas.microsoft.com/office/powerpoint/2010/main" val="1128024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632D-B178-9B60-64DD-464DA61AAABB}"/>
              </a:ext>
            </a:extLst>
          </p:cNvPr>
          <p:cNvSpPr>
            <a:spLocks noGrp="1"/>
          </p:cNvSpPr>
          <p:nvPr>
            <p:ph type="title"/>
          </p:nvPr>
        </p:nvSpPr>
        <p:spPr>
          <a:xfrm>
            <a:off x="1671484" y="108155"/>
            <a:ext cx="6463916" cy="865239"/>
          </a:xfrm>
        </p:spPr>
        <p:txBody>
          <a:bodyPr>
            <a:normAutofit/>
          </a:bodyPr>
          <a:lstStyle/>
          <a:p>
            <a:r>
              <a:rPr lang="en-US" dirty="0"/>
              <a:t>Implementation status report</a:t>
            </a:r>
          </a:p>
        </p:txBody>
      </p:sp>
      <p:sp>
        <p:nvSpPr>
          <p:cNvPr id="3" name="Text Placeholder 2">
            <a:extLst>
              <a:ext uri="{FF2B5EF4-FFF2-40B4-BE49-F238E27FC236}">
                <a16:creationId xmlns:a16="http://schemas.microsoft.com/office/drawing/2014/main" id="{B0FDA56B-DAAD-A7CF-4B14-CE55A6ABF2E9}"/>
              </a:ext>
            </a:extLst>
          </p:cNvPr>
          <p:cNvSpPr>
            <a:spLocks noGrp="1"/>
          </p:cNvSpPr>
          <p:nvPr>
            <p:ph type="body" sz="quarter" idx="13"/>
          </p:nvPr>
        </p:nvSpPr>
        <p:spPr>
          <a:xfrm>
            <a:off x="501445" y="1231641"/>
            <a:ext cx="11690555" cy="5337110"/>
          </a:xfrm>
        </p:spPr>
        <p:txBody>
          <a:bodyPr>
            <a:noAutofit/>
          </a:bodyPr>
          <a:lstStyle/>
          <a:p>
            <a:pPr algn="l"/>
            <a:r>
              <a:rPr lang="en-US" sz="1800" b="1" dirty="0">
                <a:solidFill>
                  <a:srgbClr val="002060"/>
                </a:solidFill>
                <a:latin typeface="Söhne"/>
              </a:rPr>
              <a:t>Work completed- </a:t>
            </a:r>
            <a:r>
              <a:rPr lang="en-US" sz="1800" dirty="0">
                <a:solidFill>
                  <a:srgbClr val="002060"/>
                </a:solidFill>
                <a:latin typeface="Söhne"/>
              </a:rPr>
              <a:t>implemented the project successfully and performed the necessary analysis  </a:t>
            </a:r>
          </a:p>
          <a:p>
            <a:pPr algn="l"/>
            <a:r>
              <a:rPr lang="en-US" sz="1800" dirty="0">
                <a:solidFill>
                  <a:srgbClr val="002060"/>
                </a:solidFill>
                <a:latin typeface="Söhne"/>
              </a:rPr>
              <a:t>• </a:t>
            </a:r>
            <a:r>
              <a:rPr lang="en-US" sz="1800" b="1" dirty="0">
                <a:solidFill>
                  <a:srgbClr val="002060"/>
                </a:solidFill>
                <a:latin typeface="Söhne"/>
              </a:rPr>
              <a:t>Description</a:t>
            </a:r>
            <a:r>
              <a:rPr lang="en-US" sz="1800" dirty="0">
                <a:solidFill>
                  <a:srgbClr val="002060"/>
                </a:solidFill>
                <a:latin typeface="Söhne"/>
              </a:rPr>
              <a:t> – All the below outcomes have been met </a:t>
            </a:r>
          </a:p>
          <a:p>
            <a:pPr algn="l"/>
            <a:r>
              <a:rPr lang="en-US" sz="1800" b="1" i="0" dirty="0">
                <a:solidFill>
                  <a:srgbClr val="002060"/>
                </a:solidFill>
                <a:effectLst/>
                <a:latin typeface="Söhne"/>
              </a:rPr>
              <a:t>Outcome:</a:t>
            </a:r>
            <a:r>
              <a:rPr lang="en-US" sz="1800" b="0" i="0" dirty="0">
                <a:solidFill>
                  <a:srgbClr val="002060"/>
                </a:solidFill>
                <a:effectLst/>
                <a:latin typeface="Söhne"/>
              </a:rPr>
              <a:t> Gain a comprehensive understanding of the dataset's characteristics and identify any data preprocessing needs.</a:t>
            </a:r>
          </a:p>
          <a:p>
            <a:pPr algn="l"/>
            <a:r>
              <a:rPr lang="en-US" sz="1800" b="1" i="0" dirty="0">
                <a:solidFill>
                  <a:srgbClr val="002060"/>
                </a:solidFill>
                <a:effectLst/>
                <a:latin typeface="Söhne"/>
              </a:rPr>
              <a:t>Outcome:</a:t>
            </a:r>
            <a:r>
              <a:rPr lang="en-US" sz="1800" b="0" i="0" dirty="0">
                <a:solidFill>
                  <a:srgbClr val="002060"/>
                </a:solidFill>
                <a:effectLst/>
                <a:latin typeface="Söhne"/>
              </a:rPr>
              <a:t> Clean and prepare the dataset for analysis to ensure accurate and reliable results.</a:t>
            </a:r>
          </a:p>
          <a:p>
            <a:pPr algn="l"/>
            <a:r>
              <a:rPr lang="en-US" sz="1800" b="1" i="0" dirty="0">
                <a:solidFill>
                  <a:srgbClr val="002060"/>
                </a:solidFill>
                <a:effectLst/>
                <a:latin typeface="Söhne"/>
              </a:rPr>
              <a:t>Outcome:</a:t>
            </a:r>
            <a:r>
              <a:rPr lang="en-US" sz="1800" b="0" i="0" dirty="0">
                <a:solidFill>
                  <a:srgbClr val="002060"/>
                </a:solidFill>
                <a:effectLst/>
                <a:latin typeface="Söhne"/>
              </a:rPr>
              <a:t> Showcase proficiency in using Hive for SQL-based data warehousing and analytics.</a:t>
            </a:r>
          </a:p>
          <a:p>
            <a:pPr algn="l"/>
            <a:r>
              <a:rPr lang="en-US" sz="1800" b="1" i="0" dirty="0">
                <a:solidFill>
                  <a:srgbClr val="002060"/>
                </a:solidFill>
                <a:effectLst/>
                <a:latin typeface="Söhne"/>
              </a:rPr>
              <a:t>Outcome:</a:t>
            </a:r>
            <a:r>
              <a:rPr lang="en-US" sz="1800" b="0" i="0" dirty="0">
                <a:solidFill>
                  <a:srgbClr val="002060"/>
                </a:solidFill>
                <a:effectLst/>
                <a:latin typeface="Söhne"/>
              </a:rPr>
              <a:t> Communicate insights effectively through visualizations, making complex information accessible</a:t>
            </a:r>
            <a:r>
              <a:rPr lang="en-US" sz="2400" b="0" i="0" dirty="0">
                <a:solidFill>
                  <a:srgbClr val="002060"/>
                </a:solidFill>
                <a:effectLst/>
                <a:latin typeface="Söhne"/>
              </a:rPr>
              <a:t>.</a:t>
            </a:r>
            <a:endParaRPr lang="en-US" sz="1800" dirty="0">
              <a:solidFill>
                <a:srgbClr val="002060"/>
              </a:solidFill>
              <a:latin typeface="Söhne"/>
            </a:endParaRPr>
          </a:p>
        </p:txBody>
      </p:sp>
      <p:sp>
        <p:nvSpPr>
          <p:cNvPr id="5" name="Slide Number Placeholder 4">
            <a:extLst>
              <a:ext uri="{FF2B5EF4-FFF2-40B4-BE49-F238E27FC236}">
                <a16:creationId xmlns:a16="http://schemas.microsoft.com/office/drawing/2014/main" id="{5E745905-0C4F-7627-1A1A-CA0A362ED222}"/>
              </a:ext>
            </a:extLst>
          </p:cNvPr>
          <p:cNvSpPr>
            <a:spLocks noGrp="1"/>
          </p:cNvSpPr>
          <p:nvPr>
            <p:ph type="sldNum" sz="quarter" idx="12"/>
          </p:nvPr>
        </p:nvSpPr>
        <p:spPr/>
        <p:txBody>
          <a:bodyPr/>
          <a:lstStyle/>
          <a:p>
            <a:fld id="{294A09A9-5501-47C1-A89A-A340965A2BE2}" type="slidenum">
              <a:rPr lang="en-US" smtClean="0"/>
              <a:t>43</a:t>
            </a:fld>
            <a:endParaRPr lang="en-US" dirty="0"/>
          </a:p>
        </p:txBody>
      </p:sp>
    </p:spTree>
    <p:extLst>
      <p:ext uri="{BB962C8B-B14F-4D97-AF65-F5344CB8AC3E}">
        <p14:creationId xmlns:p14="http://schemas.microsoft.com/office/powerpoint/2010/main" val="258375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632D-B178-9B60-64DD-464DA61AAABB}"/>
              </a:ext>
            </a:extLst>
          </p:cNvPr>
          <p:cNvSpPr>
            <a:spLocks noGrp="1"/>
          </p:cNvSpPr>
          <p:nvPr>
            <p:ph type="title"/>
          </p:nvPr>
        </p:nvSpPr>
        <p:spPr>
          <a:xfrm>
            <a:off x="1671484" y="108155"/>
            <a:ext cx="6463916" cy="865239"/>
          </a:xfrm>
        </p:spPr>
        <p:txBody>
          <a:bodyPr>
            <a:normAutofit/>
          </a:bodyPr>
          <a:lstStyle/>
          <a:p>
            <a:r>
              <a:rPr lang="en-US" dirty="0"/>
              <a:t>Implementation status report</a:t>
            </a:r>
          </a:p>
        </p:txBody>
      </p:sp>
      <p:sp>
        <p:nvSpPr>
          <p:cNvPr id="3" name="Text Placeholder 2">
            <a:extLst>
              <a:ext uri="{FF2B5EF4-FFF2-40B4-BE49-F238E27FC236}">
                <a16:creationId xmlns:a16="http://schemas.microsoft.com/office/drawing/2014/main" id="{B0FDA56B-DAAD-A7CF-4B14-CE55A6ABF2E9}"/>
              </a:ext>
            </a:extLst>
          </p:cNvPr>
          <p:cNvSpPr>
            <a:spLocks noGrp="1"/>
          </p:cNvSpPr>
          <p:nvPr>
            <p:ph type="body" sz="quarter" idx="13"/>
          </p:nvPr>
        </p:nvSpPr>
        <p:spPr>
          <a:xfrm>
            <a:off x="304800" y="1307691"/>
            <a:ext cx="11690555" cy="5338916"/>
          </a:xfrm>
        </p:spPr>
        <p:txBody>
          <a:bodyPr>
            <a:noAutofit/>
          </a:bodyPr>
          <a:lstStyle/>
          <a:p>
            <a:pPr algn="l"/>
            <a:r>
              <a:rPr lang="en-US" sz="2000" dirty="0">
                <a:solidFill>
                  <a:srgbClr val="002060">
                    <a:alpha val="60000"/>
                  </a:srgbClr>
                </a:solidFill>
                <a:latin typeface="Söhne"/>
              </a:rPr>
              <a:t>• </a:t>
            </a:r>
            <a:r>
              <a:rPr lang="en-US" sz="2000" b="1" dirty="0">
                <a:solidFill>
                  <a:srgbClr val="002060"/>
                </a:solidFill>
                <a:latin typeface="Söhne"/>
              </a:rPr>
              <a:t>Issues/Concerns- </a:t>
            </a:r>
            <a:r>
              <a:rPr lang="en-US" sz="2000" dirty="0">
                <a:solidFill>
                  <a:srgbClr val="002060"/>
                </a:solidFill>
                <a:latin typeface="Söhne"/>
              </a:rPr>
              <a:t>Found major issues while setting up the environment.</a:t>
            </a:r>
          </a:p>
          <a:p>
            <a:pPr marL="285750" indent="-285750" algn="l">
              <a:buFont typeface="Arial" panose="020B0604020202020204" pitchFamily="34" charset="0"/>
              <a:buChar char="•"/>
            </a:pPr>
            <a:r>
              <a:rPr lang="en-US" sz="2000" dirty="0">
                <a:solidFill>
                  <a:srgbClr val="002060"/>
                </a:solidFill>
                <a:latin typeface="Söhne"/>
              </a:rPr>
              <a:t>Had a lot of compatibility issues and other issues as Windows OS was used </a:t>
            </a:r>
          </a:p>
          <a:p>
            <a:pPr marL="285750" indent="-285750" algn="l">
              <a:buFont typeface="Arial" panose="020B0604020202020204" pitchFamily="34" charset="0"/>
              <a:buChar char="•"/>
            </a:pPr>
            <a:r>
              <a:rPr lang="en-US" sz="2000" dirty="0">
                <a:solidFill>
                  <a:srgbClr val="002060"/>
                </a:solidFill>
                <a:latin typeface="Söhne"/>
              </a:rPr>
              <a:t>Initially, we wanted to go with AWS. After trying to set the environment up for 4 days. We decided to go with the local</a:t>
            </a:r>
          </a:p>
          <a:p>
            <a:pPr marL="285750" indent="-285750" algn="l">
              <a:buFont typeface="Arial" panose="020B0604020202020204" pitchFamily="34" charset="0"/>
              <a:buChar char="•"/>
            </a:pPr>
            <a:r>
              <a:rPr lang="en-US" sz="2000" dirty="0">
                <a:solidFill>
                  <a:srgbClr val="002060"/>
                </a:solidFill>
                <a:latin typeface="Söhne"/>
              </a:rPr>
              <a:t>Environmental variables were not being read and we ended up uninstalling and installing the files so many times </a:t>
            </a:r>
            <a:br>
              <a:rPr lang="en-US" sz="2000" dirty="0">
                <a:solidFill>
                  <a:srgbClr val="002060"/>
                </a:solidFill>
                <a:latin typeface="Söhne"/>
              </a:rPr>
            </a:br>
            <a:r>
              <a:rPr lang="en-US" sz="2000" dirty="0">
                <a:solidFill>
                  <a:srgbClr val="002060"/>
                </a:solidFill>
                <a:latin typeface="Söhne"/>
              </a:rPr>
              <a:t>Some files were missing in some folders of the executable files </a:t>
            </a:r>
          </a:p>
          <a:p>
            <a:pPr marL="285750" indent="-285750" algn="l">
              <a:buFont typeface="Arial" panose="020B0604020202020204" pitchFamily="34" charset="0"/>
              <a:buChar char="•"/>
            </a:pPr>
            <a:r>
              <a:rPr lang="en-US" sz="2000" dirty="0">
                <a:solidFill>
                  <a:srgbClr val="002060"/>
                </a:solidFill>
                <a:latin typeface="Söhne"/>
              </a:rPr>
              <a:t>We were not able to do data visualization scripts in Python as a file was missing. We had to reinstall it again </a:t>
            </a:r>
          </a:p>
          <a:p>
            <a:pPr algn="l"/>
            <a:r>
              <a:rPr lang="en-US" sz="2000" dirty="0">
                <a:solidFill>
                  <a:srgbClr val="002060">
                    <a:alpha val="60000"/>
                  </a:srgbClr>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5E745905-0C4F-7627-1A1A-CA0A362ED222}"/>
              </a:ext>
            </a:extLst>
          </p:cNvPr>
          <p:cNvSpPr>
            <a:spLocks noGrp="1"/>
          </p:cNvSpPr>
          <p:nvPr>
            <p:ph type="sldNum" sz="quarter" idx="12"/>
          </p:nvPr>
        </p:nvSpPr>
        <p:spPr/>
        <p:txBody>
          <a:bodyPr/>
          <a:lstStyle/>
          <a:p>
            <a:fld id="{294A09A9-5501-47C1-A89A-A340965A2BE2}" type="slidenum">
              <a:rPr lang="en-US" smtClean="0"/>
              <a:t>44</a:t>
            </a:fld>
            <a:endParaRPr lang="en-US" dirty="0"/>
          </a:p>
        </p:txBody>
      </p:sp>
    </p:spTree>
    <p:extLst>
      <p:ext uri="{BB962C8B-B14F-4D97-AF65-F5344CB8AC3E}">
        <p14:creationId xmlns:p14="http://schemas.microsoft.com/office/powerpoint/2010/main" val="1080126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632D-B178-9B60-64DD-464DA61AAABB}"/>
              </a:ext>
            </a:extLst>
          </p:cNvPr>
          <p:cNvSpPr>
            <a:spLocks noGrp="1"/>
          </p:cNvSpPr>
          <p:nvPr>
            <p:ph type="title"/>
          </p:nvPr>
        </p:nvSpPr>
        <p:spPr>
          <a:xfrm>
            <a:off x="1671484" y="108155"/>
            <a:ext cx="6463916" cy="865239"/>
          </a:xfrm>
        </p:spPr>
        <p:txBody>
          <a:bodyPr>
            <a:normAutofit/>
          </a:bodyPr>
          <a:lstStyle/>
          <a:p>
            <a:r>
              <a:rPr lang="en-US" dirty="0"/>
              <a:t>Implementation status report</a:t>
            </a:r>
          </a:p>
        </p:txBody>
      </p:sp>
      <p:sp>
        <p:nvSpPr>
          <p:cNvPr id="3" name="Text Placeholder 2">
            <a:extLst>
              <a:ext uri="{FF2B5EF4-FFF2-40B4-BE49-F238E27FC236}">
                <a16:creationId xmlns:a16="http://schemas.microsoft.com/office/drawing/2014/main" id="{B0FDA56B-DAAD-A7CF-4B14-CE55A6ABF2E9}"/>
              </a:ext>
            </a:extLst>
          </p:cNvPr>
          <p:cNvSpPr>
            <a:spLocks noGrp="1"/>
          </p:cNvSpPr>
          <p:nvPr>
            <p:ph type="body" sz="quarter" idx="13"/>
          </p:nvPr>
        </p:nvSpPr>
        <p:spPr>
          <a:xfrm>
            <a:off x="304800" y="1307691"/>
            <a:ext cx="11690555" cy="5338916"/>
          </a:xfrm>
        </p:spPr>
        <p:txBody>
          <a:bodyPr>
            <a:normAutofit/>
          </a:bodyPr>
          <a:lstStyle/>
          <a:p>
            <a:pPr algn="l"/>
            <a:r>
              <a:rPr lang="en-US" dirty="0"/>
              <a:t>• </a:t>
            </a:r>
            <a:r>
              <a:rPr lang="en-US" b="1" dirty="0"/>
              <a:t>References/Bibliograph-</a:t>
            </a:r>
            <a:r>
              <a:rPr lang="en-US" dirty="0">
                <a:hlinkClick r:id="rId2"/>
              </a:rPr>
              <a:t> Installing Apache Hive on Windows 11 – Unboxing Big Data (wordpress.com)</a:t>
            </a:r>
            <a:endParaRPr lang="en-US" dirty="0"/>
          </a:p>
          <a:p>
            <a:pPr algn="l"/>
            <a:r>
              <a:rPr lang="en-US" dirty="0">
                <a:hlinkClick r:id="rId3"/>
              </a:rPr>
              <a:t>Exploring Data Analytics in Project Management | Wrike</a:t>
            </a:r>
            <a:endParaRPr lang="en-US" dirty="0"/>
          </a:p>
          <a:p>
            <a:pPr algn="l"/>
            <a:r>
              <a:rPr lang="en-US" b="1" dirty="0">
                <a:hlinkClick r:id="rId4"/>
              </a:rPr>
              <a:t>https://datauntold.com/predict-movie-success/#:~:text=Movie%20analytics%20can%20enable%20producers%20and%20directors%20to,success%20of%20movies%20by%20analyzing%20many%20data%20points</a:t>
            </a:r>
            <a:r>
              <a:rPr lang="en-US" b="1" dirty="0"/>
              <a:t>.</a:t>
            </a:r>
          </a:p>
          <a:p>
            <a:pPr algn="l"/>
            <a:r>
              <a:rPr lang="en-US" dirty="0">
                <a:hlinkClick r:id="rId5"/>
              </a:rPr>
              <a:t>Solved: Exception while connecting hive and </a:t>
            </a:r>
            <a:r>
              <a:rPr lang="en-US" dirty="0" err="1">
                <a:hlinkClick r:id="rId5"/>
              </a:rPr>
              <a:t>sparkThe</a:t>
            </a:r>
            <a:r>
              <a:rPr lang="en-US" dirty="0">
                <a:hlinkClick r:id="rId5"/>
              </a:rPr>
              <a:t> root ... - Cloudera Community – 296775</a:t>
            </a:r>
            <a:endParaRPr lang="en-US" b="1" dirty="0"/>
          </a:p>
          <a:p>
            <a:pPr algn="l"/>
            <a:r>
              <a:rPr lang="en-US" dirty="0">
                <a:hlinkClick r:id="rId6"/>
              </a:rPr>
              <a:t>Apache Hadoop Architecture Explained (In-Depth Overview) (phoenixnap.com)</a:t>
            </a:r>
            <a:endParaRPr lang="en-US" b="1" dirty="0"/>
          </a:p>
          <a:p>
            <a:pPr algn="l"/>
            <a:r>
              <a:rPr lang="en-US" dirty="0">
                <a:hlinkClick r:id="rId7"/>
              </a:rPr>
              <a:t>how to install python </a:t>
            </a:r>
            <a:r>
              <a:rPr lang="en-US" dirty="0" err="1">
                <a:hlinkClick r:id="rId7"/>
              </a:rPr>
              <a:t>distutils</a:t>
            </a:r>
            <a:r>
              <a:rPr lang="en-US" dirty="0">
                <a:hlinkClick r:id="rId7"/>
              </a:rPr>
              <a:t> – </a:t>
            </a:r>
            <a:r>
              <a:rPr lang="en-US" dirty="0" err="1">
                <a:hlinkClick r:id="rId7"/>
              </a:rPr>
              <a:t>PythonHint</a:t>
            </a:r>
            <a:endParaRPr lang="en-US" b="1" dirty="0"/>
          </a:p>
          <a:p>
            <a:pPr algn="l"/>
            <a:r>
              <a:rPr lang="en-US">
                <a:hlinkClick r:id="rId8"/>
              </a:rPr>
              <a:t>An Introduction To Graph, The Essential Data Analysis Tool (forbes.com)</a:t>
            </a:r>
            <a:endParaRPr lang="en-US" b="1" dirty="0"/>
          </a:p>
        </p:txBody>
      </p:sp>
      <p:sp>
        <p:nvSpPr>
          <p:cNvPr id="5" name="Slide Number Placeholder 4">
            <a:extLst>
              <a:ext uri="{FF2B5EF4-FFF2-40B4-BE49-F238E27FC236}">
                <a16:creationId xmlns:a16="http://schemas.microsoft.com/office/drawing/2014/main" id="{5E745905-0C4F-7627-1A1A-CA0A362ED222}"/>
              </a:ext>
            </a:extLst>
          </p:cNvPr>
          <p:cNvSpPr>
            <a:spLocks noGrp="1"/>
          </p:cNvSpPr>
          <p:nvPr>
            <p:ph type="sldNum" sz="quarter" idx="12"/>
          </p:nvPr>
        </p:nvSpPr>
        <p:spPr/>
        <p:txBody>
          <a:bodyPr/>
          <a:lstStyle/>
          <a:p>
            <a:fld id="{294A09A9-5501-47C1-A89A-A340965A2BE2}" type="slidenum">
              <a:rPr lang="en-US" smtClean="0"/>
              <a:t>45</a:t>
            </a:fld>
            <a:endParaRPr lang="en-US" dirty="0"/>
          </a:p>
        </p:txBody>
      </p:sp>
    </p:spTree>
    <p:extLst>
      <p:ext uri="{BB962C8B-B14F-4D97-AF65-F5344CB8AC3E}">
        <p14:creationId xmlns:p14="http://schemas.microsoft.com/office/powerpoint/2010/main" val="345767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89400" y="395288"/>
            <a:ext cx="10151351" cy="3532899"/>
          </a:xfrm>
        </p:spPr>
        <p:txBody>
          <a:bodyPr anchor="b">
            <a:normAutofit/>
          </a:bodyPr>
          <a:lstStyle/>
          <a:p>
            <a:pPr algn="ctr"/>
            <a:r>
              <a:rPr lang="en-US" b="1" dirty="0">
                <a:solidFill>
                  <a:srgbClr val="6699FF"/>
                </a:solidFill>
              </a:rPr>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46</a:t>
            </a:fld>
            <a:endParaRPr lang="en-US"/>
          </a:p>
        </p:txBody>
      </p:sp>
    </p:spTree>
    <p:extLst>
      <p:ext uri="{BB962C8B-B14F-4D97-AF65-F5344CB8AC3E}">
        <p14:creationId xmlns:p14="http://schemas.microsoft.com/office/powerpoint/2010/main" val="310368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03CC2-3828-5907-37BB-F06055C4A896}"/>
              </a:ext>
            </a:extLst>
          </p:cNvPr>
          <p:cNvSpPr>
            <a:spLocks noGrp="1"/>
          </p:cNvSpPr>
          <p:nvPr>
            <p:ph idx="1"/>
          </p:nvPr>
        </p:nvSpPr>
        <p:spPr>
          <a:xfrm>
            <a:off x="447869" y="354562"/>
            <a:ext cx="11402009" cy="6003037"/>
          </a:xfrm>
        </p:spPr>
        <p:txBody>
          <a:bodyPr>
            <a:normAutofit fontScale="85000" lnSpcReduction="10000"/>
          </a:bodyPr>
          <a:lstStyle/>
          <a:p>
            <a:r>
              <a:rPr lang="en-US" dirty="0">
                <a:solidFill>
                  <a:srgbClr val="002060"/>
                </a:solidFill>
              </a:rPr>
              <a:t>Features-</a:t>
            </a:r>
          </a:p>
          <a:p>
            <a:r>
              <a:rPr lang="en-US" b="1" i="0" dirty="0">
                <a:solidFill>
                  <a:srgbClr val="002060"/>
                </a:solidFill>
                <a:effectLst/>
                <a:latin typeface="Söhne"/>
              </a:rPr>
              <a:t>Data Ingestion:</a:t>
            </a:r>
            <a:r>
              <a:rPr lang="en-US" b="0" i="0" dirty="0">
                <a:solidFill>
                  <a:srgbClr val="002060"/>
                </a:solidFill>
                <a:effectLst/>
                <a:latin typeface="Söhne"/>
              </a:rPr>
              <a:t> Importing and loading the movies dataset into HDFS for further processing.</a:t>
            </a:r>
          </a:p>
          <a:p>
            <a:r>
              <a:rPr lang="en-US" b="1" i="0" dirty="0">
                <a:solidFill>
                  <a:srgbClr val="002060"/>
                </a:solidFill>
                <a:effectLst/>
                <a:latin typeface="Söhne"/>
              </a:rPr>
              <a:t>Data Exploration and Profiling:</a:t>
            </a:r>
            <a:r>
              <a:rPr lang="en-US" b="0" i="0" dirty="0">
                <a:solidFill>
                  <a:srgbClr val="002060"/>
                </a:solidFill>
                <a:effectLst/>
                <a:latin typeface="Söhne"/>
              </a:rPr>
              <a:t> Exploring the dataset to understand its structure, schema, and basic statistics.</a:t>
            </a:r>
            <a:endParaRPr lang="en-US" dirty="0">
              <a:solidFill>
                <a:srgbClr val="002060"/>
              </a:solidFill>
              <a:latin typeface="Söhne"/>
            </a:endParaRPr>
          </a:p>
          <a:p>
            <a:r>
              <a:rPr lang="en-US" b="1" i="0" dirty="0">
                <a:solidFill>
                  <a:srgbClr val="002060"/>
                </a:solidFill>
                <a:effectLst/>
                <a:latin typeface="Söhne"/>
              </a:rPr>
              <a:t>Data Preprocessing: </a:t>
            </a:r>
            <a:r>
              <a:rPr lang="en-US" b="0" i="0" dirty="0">
                <a:solidFill>
                  <a:srgbClr val="002060"/>
                </a:solidFill>
                <a:effectLst/>
                <a:latin typeface="Söhne"/>
              </a:rPr>
              <a:t>Cleaning and transforming the data to handle missing values, outliers, and ensure data quality.</a:t>
            </a:r>
          </a:p>
          <a:p>
            <a:r>
              <a:rPr lang="en-US" b="1" i="0" dirty="0">
                <a:solidFill>
                  <a:srgbClr val="002060"/>
                </a:solidFill>
                <a:effectLst/>
                <a:latin typeface="Söhne"/>
              </a:rPr>
              <a:t>Hive SQL Queries:</a:t>
            </a:r>
            <a:r>
              <a:rPr lang="en-US" b="0" i="0" dirty="0">
                <a:solidFill>
                  <a:srgbClr val="002060"/>
                </a:solidFill>
                <a:effectLst/>
                <a:latin typeface="Söhne"/>
              </a:rPr>
              <a:t> Applying Hive SQL queries for data manipulation, filtering, and exploration.</a:t>
            </a:r>
            <a:r>
              <a:rPr lang="en-US" dirty="0">
                <a:solidFill>
                  <a:srgbClr val="002060"/>
                </a:solidFill>
                <a:latin typeface="Söhne"/>
              </a:rPr>
              <a:t>	</a:t>
            </a:r>
          </a:p>
          <a:p>
            <a:r>
              <a:rPr lang="en-US" b="1" i="0" dirty="0" err="1">
                <a:solidFill>
                  <a:srgbClr val="002060"/>
                </a:solidFill>
                <a:effectLst/>
                <a:latin typeface="Söhne"/>
              </a:rPr>
              <a:t>PySpark</a:t>
            </a:r>
            <a:r>
              <a:rPr lang="en-US" b="1" i="0" dirty="0">
                <a:solidFill>
                  <a:srgbClr val="002060"/>
                </a:solidFill>
                <a:effectLst/>
                <a:latin typeface="Söhne"/>
              </a:rPr>
              <a:t> for Big Data Processing:</a:t>
            </a:r>
            <a:r>
              <a:rPr lang="en-US" b="0" i="0" dirty="0">
                <a:solidFill>
                  <a:srgbClr val="002060"/>
                </a:solidFill>
                <a:effectLst/>
                <a:latin typeface="Söhne"/>
              </a:rPr>
              <a:t> Leveraging </a:t>
            </a:r>
            <a:r>
              <a:rPr lang="en-US" b="0" i="0" dirty="0" err="1">
                <a:solidFill>
                  <a:srgbClr val="002060"/>
                </a:solidFill>
                <a:effectLst/>
                <a:latin typeface="Söhne"/>
              </a:rPr>
              <a:t>PySpark</a:t>
            </a:r>
            <a:r>
              <a:rPr lang="en-US" b="0" i="0" dirty="0">
                <a:solidFill>
                  <a:srgbClr val="002060"/>
                </a:solidFill>
                <a:effectLst/>
                <a:latin typeface="Söhne"/>
              </a:rPr>
              <a:t> for distributed computing and processing large-scale data efficiently.</a:t>
            </a:r>
          </a:p>
          <a:p>
            <a:r>
              <a:rPr lang="en-US" b="1" i="0" dirty="0">
                <a:solidFill>
                  <a:srgbClr val="002060"/>
                </a:solidFill>
                <a:effectLst/>
                <a:latin typeface="Söhne"/>
              </a:rPr>
              <a:t>User Behavior Analysis:</a:t>
            </a:r>
            <a:r>
              <a:rPr lang="en-US" b="0" i="0" dirty="0">
                <a:solidFill>
                  <a:srgbClr val="002060"/>
                </a:solidFill>
                <a:effectLst/>
                <a:latin typeface="Söhne"/>
              </a:rPr>
              <a:t> Analyzing user ratings, viewing patterns, and preferences to understand viewer behavior.</a:t>
            </a:r>
            <a:br>
              <a:rPr lang="en-US" dirty="0">
                <a:solidFill>
                  <a:srgbClr val="002060"/>
                </a:solidFill>
                <a:latin typeface="Söhne"/>
              </a:rPr>
            </a:br>
            <a:r>
              <a:rPr lang="en-US" b="1" i="0" dirty="0">
                <a:solidFill>
                  <a:srgbClr val="002060"/>
                </a:solidFill>
                <a:effectLst/>
                <a:latin typeface="Söhne"/>
              </a:rPr>
              <a:t>Data Visualization:</a:t>
            </a:r>
            <a:r>
              <a:rPr lang="en-US" b="0" i="0" dirty="0">
                <a:solidFill>
                  <a:srgbClr val="002060"/>
                </a:solidFill>
                <a:effectLst/>
                <a:latin typeface="Söhne"/>
              </a:rPr>
              <a:t> Creating visualizations (charts, graphs) to represent key findings and trends in the dataset.</a:t>
            </a:r>
          </a:p>
          <a:p>
            <a:r>
              <a:rPr lang="en-US" b="1" i="0" dirty="0">
                <a:solidFill>
                  <a:srgbClr val="002060"/>
                </a:solidFill>
                <a:effectLst/>
                <a:latin typeface="Söhne"/>
              </a:rPr>
              <a:t>Business Insights and Recommendations:</a:t>
            </a:r>
            <a:r>
              <a:rPr lang="en-US" b="0" i="0" dirty="0">
                <a:solidFill>
                  <a:srgbClr val="002060"/>
                </a:solidFill>
                <a:effectLst/>
                <a:latin typeface="Söhne"/>
              </a:rPr>
              <a:t> Deriving actionable business insights and providing strategic recommendations based on the analysis.</a:t>
            </a:r>
          </a:p>
          <a:p>
            <a:r>
              <a:rPr lang="en-US" b="1" i="0" dirty="0">
                <a:solidFill>
                  <a:srgbClr val="002060"/>
                </a:solidFill>
                <a:effectLst/>
                <a:latin typeface="Söhne"/>
              </a:rPr>
              <a:t>Documentation and Reporting:</a:t>
            </a:r>
            <a:r>
              <a:rPr lang="en-US" b="0" i="0" dirty="0">
                <a:solidFill>
                  <a:srgbClr val="002060"/>
                </a:solidFill>
                <a:effectLst/>
                <a:latin typeface="Söhne"/>
              </a:rPr>
              <a:t> Documenting the entire project, including methodologies, preprocessing steps, and findings.</a:t>
            </a:r>
          </a:p>
          <a:p>
            <a:endParaRPr lang="en-US" dirty="0">
              <a:solidFill>
                <a:srgbClr val="002060"/>
              </a:solidFill>
            </a:endParaRPr>
          </a:p>
        </p:txBody>
      </p:sp>
      <p:sp>
        <p:nvSpPr>
          <p:cNvPr id="5" name="Slide Number Placeholder 4">
            <a:extLst>
              <a:ext uri="{FF2B5EF4-FFF2-40B4-BE49-F238E27FC236}">
                <a16:creationId xmlns:a16="http://schemas.microsoft.com/office/drawing/2014/main" id="{857525AD-C236-1312-40C9-65E1F4F5A571}"/>
              </a:ext>
            </a:extLst>
          </p:cNvPr>
          <p:cNvSpPr>
            <a:spLocks noGrp="1"/>
          </p:cNvSpPr>
          <p:nvPr>
            <p:ph type="sldNum" sz="quarter" idx="12"/>
          </p:nvPr>
        </p:nvSpPr>
        <p:spPr/>
        <p:txBody>
          <a:bodyPr/>
          <a:lstStyle/>
          <a:p>
            <a:fld id="{FF2BD96E-3838-45D2-9031-D3AF67C920A5}" type="slidenum">
              <a:rPr lang="en-US" smtClean="0"/>
              <a:t>5</a:t>
            </a:fld>
            <a:endParaRPr lang="en-US" dirty="0"/>
          </a:p>
        </p:txBody>
      </p:sp>
    </p:spTree>
    <p:extLst>
      <p:ext uri="{BB962C8B-B14F-4D97-AF65-F5344CB8AC3E}">
        <p14:creationId xmlns:p14="http://schemas.microsoft.com/office/powerpoint/2010/main" val="300786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AB1-2999-8552-F4F0-FA4B7D036552}"/>
              </a:ext>
            </a:extLst>
          </p:cNvPr>
          <p:cNvSpPr>
            <a:spLocks noGrp="1"/>
          </p:cNvSpPr>
          <p:nvPr>
            <p:ph type="title"/>
          </p:nvPr>
        </p:nvSpPr>
        <p:spPr>
          <a:xfrm>
            <a:off x="3806890" y="536574"/>
            <a:ext cx="4328510" cy="1002978"/>
          </a:xfrm>
        </p:spPr>
        <p:txBody>
          <a:bodyPr/>
          <a:lstStyle/>
          <a:p>
            <a:r>
              <a:rPr lang="en-US" dirty="0"/>
              <a:t>Background</a:t>
            </a:r>
          </a:p>
        </p:txBody>
      </p:sp>
      <p:sp>
        <p:nvSpPr>
          <p:cNvPr id="3" name="Text Placeholder 2">
            <a:extLst>
              <a:ext uri="{FF2B5EF4-FFF2-40B4-BE49-F238E27FC236}">
                <a16:creationId xmlns:a16="http://schemas.microsoft.com/office/drawing/2014/main" id="{29036646-1F18-ECE3-3E03-72B567A4903E}"/>
              </a:ext>
            </a:extLst>
          </p:cNvPr>
          <p:cNvSpPr>
            <a:spLocks noGrp="1"/>
          </p:cNvSpPr>
          <p:nvPr>
            <p:ph type="body" sz="quarter" idx="13"/>
          </p:nvPr>
        </p:nvSpPr>
        <p:spPr>
          <a:xfrm>
            <a:off x="531844" y="1539552"/>
            <a:ext cx="11211105" cy="5094513"/>
          </a:xfrm>
        </p:spPr>
        <p:txBody>
          <a:bodyPr>
            <a:normAutofit/>
          </a:bodyPr>
          <a:lstStyle/>
          <a:p>
            <a:r>
              <a:rPr lang="en-US" dirty="0">
                <a:solidFill>
                  <a:srgbClr val="002060">
                    <a:alpha val="60000"/>
                  </a:srgbClr>
                </a:solidFill>
              </a:rPr>
              <a:t>with linked reference</a:t>
            </a:r>
          </a:p>
          <a:p>
            <a:endParaRPr lang="en-US" dirty="0">
              <a:solidFill>
                <a:srgbClr val="002060">
                  <a:alpha val="60000"/>
                </a:srgbClr>
              </a:solidFill>
            </a:endParaRPr>
          </a:p>
          <a:p>
            <a:pPr algn="l"/>
            <a:r>
              <a:rPr lang="en-US" sz="1800" dirty="0">
                <a:solidFill>
                  <a:srgbClr val="002060"/>
                </a:solidFill>
                <a:latin typeface="Söhne"/>
              </a:rPr>
              <a:t>Related work to the topic- We went through many articles and websites related to movies dataset related to data science topics. We have come to the conclusion that most of the features would require us to implement machine learning to get the best out of the data set However, we are obligated to use what we have learned so far. So we implemented our project with Hive, Hadoop and Spark. The most challenging part was to set up the environment where all three would work perfectly without running into any issues. </a:t>
            </a:r>
          </a:p>
          <a:p>
            <a:pPr algn="l"/>
            <a:r>
              <a:rPr lang="en-US" sz="1800" dirty="0">
                <a:solidFill>
                  <a:srgbClr val="002060"/>
                </a:solidFill>
                <a:latin typeface="Söhne"/>
              </a:rPr>
              <a:t>This had been quite a challenge for us. </a:t>
            </a:r>
          </a:p>
          <a:p>
            <a:pPr algn="l"/>
            <a:r>
              <a:rPr lang="en-US" sz="1800" dirty="0">
                <a:solidFill>
                  <a:srgbClr val="002060"/>
                </a:solidFill>
                <a:latin typeface="Söhne"/>
              </a:rPr>
              <a:t>linked reference </a:t>
            </a:r>
            <a:r>
              <a:rPr lang="en-US" sz="1800" dirty="0">
                <a:solidFill>
                  <a:srgbClr val="002060"/>
                </a:solidFill>
                <a:latin typeface="Söhne"/>
                <a:hlinkClick r:id="rId2">
                  <a:extLst>
                    <a:ext uri="{A12FA001-AC4F-418D-AE19-62706E023703}">
                      <ahyp:hlinkClr xmlns:ahyp="http://schemas.microsoft.com/office/drawing/2018/hyperlinkcolor" val="tx"/>
                    </a:ext>
                  </a:extLst>
                </a:hlinkClick>
              </a:rPr>
              <a:t>Exploratory Data Analysis With Movies | by Jeremy Lee | Towards Data Science</a:t>
            </a:r>
            <a:endParaRPr lang="en-US" sz="1800" dirty="0">
              <a:solidFill>
                <a:srgbClr val="002060"/>
              </a:solidFill>
              <a:latin typeface="Söhne"/>
            </a:endParaRPr>
          </a:p>
          <a:p>
            <a:r>
              <a:rPr lang="en-US" sz="1800" dirty="0">
                <a:solidFill>
                  <a:srgbClr val="002060"/>
                </a:solidFill>
                <a:latin typeface="Söhne"/>
                <a:hlinkClick r:id="rId3">
                  <a:extLst>
                    <a:ext uri="{A12FA001-AC4F-418D-AE19-62706E023703}">
                      <ahyp:hlinkClr xmlns:ahyp="http://schemas.microsoft.com/office/drawing/2018/hyperlinkcolor" val="tx"/>
                    </a:ext>
                  </a:extLst>
                </a:hlinkClick>
              </a:rPr>
              <a:t>   The Role of Data Science and Analytics in Movie &amp; Film Making - The Smart Cube</a:t>
            </a:r>
            <a:endParaRPr lang="en-US" sz="1800" dirty="0">
              <a:solidFill>
                <a:srgbClr val="002060"/>
              </a:solidFill>
              <a:latin typeface="Söhne"/>
            </a:endParaRPr>
          </a:p>
        </p:txBody>
      </p:sp>
      <p:sp>
        <p:nvSpPr>
          <p:cNvPr id="5" name="Slide Number Placeholder 4">
            <a:extLst>
              <a:ext uri="{FF2B5EF4-FFF2-40B4-BE49-F238E27FC236}">
                <a16:creationId xmlns:a16="http://schemas.microsoft.com/office/drawing/2014/main" id="{1A454D03-AA15-9F13-0785-179FB8ABF5EC}"/>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200751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862C-8838-E1E9-A133-73DAA31BEA87}"/>
              </a:ext>
            </a:extLst>
          </p:cNvPr>
          <p:cNvSpPr>
            <a:spLocks noGrp="1"/>
          </p:cNvSpPr>
          <p:nvPr>
            <p:ph type="title"/>
          </p:nvPr>
        </p:nvSpPr>
        <p:spPr>
          <a:xfrm>
            <a:off x="4056600" y="536574"/>
            <a:ext cx="4078800" cy="667076"/>
          </a:xfrm>
        </p:spPr>
        <p:txBody>
          <a:bodyPr/>
          <a:lstStyle/>
          <a:p>
            <a:r>
              <a:rPr lang="en-US" dirty="0"/>
              <a:t>Model</a:t>
            </a:r>
          </a:p>
        </p:txBody>
      </p:sp>
      <p:sp>
        <p:nvSpPr>
          <p:cNvPr id="3" name="Text Placeholder 2">
            <a:extLst>
              <a:ext uri="{FF2B5EF4-FFF2-40B4-BE49-F238E27FC236}">
                <a16:creationId xmlns:a16="http://schemas.microsoft.com/office/drawing/2014/main" id="{C73E4046-5D05-EC9A-2150-EF480A6B01B9}"/>
              </a:ext>
            </a:extLst>
          </p:cNvPr>
          <p:cNvSpPr>
            <a:spLocks noGrp="1"/>
          </p:cNvSpPr>
          <p:nvPr>
            <p:ph type="body" sz="quarter" idx="13"/>
          </p:nvPr>
        </p:nvSpPr>
        <p:spPr>
          <a:xfrm>
            <a:off x="289249" y="1989576"/>
            <a:ext cx="11644604" cy="4560514"/>
          </a:xfrm>
        </p:spPr>
        <p:txBody>
          <a:bodyPr/>
          <a:lstStyle/>
          <a:p>
            <a:pPr algn="l"/>
            <a:endParaRPr lang="en-US" dirty="0"/>
          </a:p>
          <a:p>
            <a:endParaRPr lang="en-US" dirty="0"/>
          </a:p>
        </p:txBody>
      </p:sp>
      <p:sp>
        <p:nvSpPr>
          <p:cNvPr id="5" name="Slide Number Placeholder 4">
            <a:extLst>
              <a:ext uri="{FF2B5EF4-FFF2-40B4-BE49-F238E27FC236}">
                <a16:creationId xmlns:a16="http://schemas.microsoft.com/office/drawing/2014/main" id="{80D95685-83D5-6238-DF0D-6920516666BD}"/>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6" name="Picture 5">
            <a:extLst>
              <a:ext uri="{FF2B5EF4-FFF2-40B4-BE49-F238E27FC236}">
                <a16:creationId xmlns:a16="http://schemas.microsoft.com/office/drawing/2014/main" id="{3718C575-A99C-8028-855F-016FBD2C1282}"/>
              </a:ext>
            </a:extLst>
          </p:cNvPr>
          <p:cNvPicPr>
            <a:picLocks noChangeAspect="1"/>
          </p:cNvPicPr>
          <p:nvPr/>
        </p:nvPicPr>
        <p:blipFill>
          <a:blip r:embed="rId3"/>
          <a:stretch>
            <a:fillRect/>
          </a:stretch>
        </p:blipFill>
        <p:spPr>
          <a:xfrm>
            <a:off x="6762205" y="1838130"/>
            <a:ext cx="5248510" cy="2842236"/>
          </a:xfrm>
          <a:prstGeom prst="rect">
            <a:avLst/>
          </a:prstGeom>
        </p:spPr>
      </p:pic>
      <p:sp>
        <p:nvSpPr>
          <p:cNvPr id="7" name="TextBox 6">
            <a:extLst>
              <a:ext uri="{FF2B5EF4-FFF2-40B4-BE49-F238E27FC236}">
                <a16:creationId xmlns:a16="http://schemas.microsoft.com/office/drawing/2014/main" id="{D0FA6156-40A1-1EA9-A52A-C0F5499A7DCA}"/>
              </a:ext>
            </a:extLst>
          </p:cNvPr>
          <p:cNvSpPr txBox="1"/>
          <p:nvPr/>
        </p:nvSpPr>
        <p:spPr>
          <a:xfrm>
            <a:off x="939281" y="1504385"/>
            <a:ext cx="5144278" cy="3970318"/>
          </a:xfrm>
          <a:prstGeom prst="rect">
            <a:avLst/>
          </a:prstGeom>
          <a:noFill/>
        </p:spPr>
        <p:txBody>
          <a:bodyPr wrap="square" rtlCol="0">
            <a:spAutoFit/>
          </a:bodyPr>
          <a:lstStyle/>
          <a:p>
            <a:r>
              <a:rPr lang="en-US" sz="1400" b="1" dirty="0">
                <a:solidFill>
                  <a:srgbClr val="002060"/>
                </a:solidFill>
              </a:rPr>
              <a:t>Architecture</a:t>
            </a:r>
          </a:p>
          <a:p>
            <a:endParaRPr lang="en-US" sz="1400" dirty="0">
              <a:solidFill>
                <a:srgbClr val="002060"/>
              </a:solidFill>
            </a:endParaRPr>
          </a:p>
          <a:p>
            <a:pPr>
              <a:lnSpc>
                <a:spcPct val="150000"/>
              </a:lnSpc>
            </a:pPr>
            <a:br>
              <a:rPr lang="en-US" sz="1400" dirty="0">
                <a:solidFill>
                  <a:srgbClr val="002060"/>
                </a:solidFill>
              </a:rPr>
            </a:br>
            <a:r>
              <a:rPr lang="en-US" b="1" spc="50" dirty="0">
                <a:solidFill>
                  <a:srgbClr val="002060"/>
                </a:solidFill>
                <a:latin typeface="Söhne"/>
              </a:rPr>
              <a:t>1-HDFS</a:t>
            </a:r>
            <a:r>
              <a:rPr lang="en-US" spc="50" dirty="0">
                <a:solidFill>
                  <a:srgbClr val="002060"/>
                </a:solidFill>
                <a:latin typeface="Söhne"/>
              </a:rPr>
              <a:t> HDFS is a distributed file system that allows for high-speed access to application data.</a:t>
            </a:r>
          </a:p>
          <a:p>
            <a:pPr>
              <a:lnSpc>
                <a:spcPct val="150000"/>
              </a:lnSpc>
            </a:pPr>
            <a:r>
              <a:rPr lang="en-US" spc="50" dirty="0">
                <a:solidFill>
                  <a:srgbClr val="002060"/>
                </a:solidFill>
                <a:latin typeface="Söhne"/>
              </a:rPr>
              <a:t>Large files are divided into blocks (usually 128 MB or 256 MB) and distributed across numerous nodes in the Hadoop </a:t>
            </a:r>
            <a:r>
              <a:rPr lang="en-US" spc="50" dirty="0" err="1">
                <a:solidFill>
                  <a:srgbClr val="002060"/>
                </a:solidFill>
                <a:latin typeface="Söhne"/>
              </a:rPr>
              <a:t>cluster.By</a:t>
            </a:r>
            <a:r>
              <a:rPr lang="en-US" spc="50" dirty="0">
                <a:solidFill>
                  <a:srgbClr val="002060"/>
                </a:solidFill>
                <a:latin typeface="Söhne"/>
              </a:rPr>
              <a:t> replicating data across several nodes, HDFS ensures fault tolerance.</a:t>
            </a:r>
          </a:p>
          <a:p>
            <a:r>
              <a:rPr lang="en-US" sz="1400" dirty="0">
                <a:solidFill>
                  <a:srgbClr val="002060"/>
                </a:solidFill>
              </a:rPr>
              <a:t>.</a:t>
            </a:r>
          </a:p>
        </p:txBody>
      </p:sp>
    </p:spTree>
    <p:extLst>
      <p:ext uri="{BB962C8B-B14F-4D97-AF65-F5344CB8AC3E}">
        <p14:creationId xmlns:p14="http://schemas.microsoft.com/office/powerpoint/2010/main" val="975917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8552F-B142-590C-3E31-43C364466144}"/>
              </a:ext>
            </a:extLst>
          </p:cNvPr>
          <p:cNvSpPr>
            <a:spLocks noGrp="1"/>
          </p:cNvSpPr>
          <p:nvPr>
            <p:ph idx="1"/>
          </p:nvPr>
        </p:nvSpPr>
        <p:spPr>
          <a:xfrm>
            <a:off x="494521" y="382556"/>
            <a:ext cx="5840965" cy="7231224"/>
          </a:xfrm>
        </p:spPr>
        <p:txBody>
          <a:bodyPr>
            <a:noAutofit/>
          </a:bodyPr>
          <a:lstStyle/>
          <a:p>
            <a:pPr marL="0" indent="0">
              <a:buNone/>
            </a:pPr>
            <a:r>
              <a:rPr lang="en-US" sz="1800" dirty="0">
                <a:solidFill>
                  <a:srgbClr val="002060"/>
                </a:solidFill>
                <a:latin typeface="Söhne"/>
              </a:rPr>
              <a:t>2. </a:t>
            </a:r>
            <a:r>
              <a:rPr lang="en-US" sz="1800" dirty="0" err="1">
                <a:solidFill>
                  <a:srgbClr val="002060"/>
                </a:solidFill>
                <a:latin typeface="Söhne"/>
              </a:rPr>
              <a:t>Mapreduce</a:t>
            </a:r>
            <a:r>
              <a:rPr lang="en-US" sz="1800" dirty="0">
                <a:solidFill>
                  <a:srgbClr val="002060"/>
                </a:solidFill>
                <a:latin typeface="Söhne"/>
              </a:rPr>
              <a:t>: MapReduce is a distributed data processing programming methodology and processing engine</a:t>
            </a:r>
          </a:p>
          <a:p>
            <a:pPr>
              <a:buFont typeface="Arial" panose="020B0604020202020204" pitchFamily="34" charset="0"/>
              <a:buChar char="•"/>
            </a:pPr>
            <a:r>
              <a:rPr lang="en-US" sz="1800" dirty="0">
                <a:solidFill>
                  <a:srgbClr val="002060"/>
                </a:solidFill>
                <a:latin typeface="Söhne"/>
              </a:rPr>
              <a:t>It is divided into two phases: the Map phase, during which data is processed in parallel among nodes, and the Reduce phase, during which results are merged.</a:t>
            </a:r>
          </a:p>
          <a:p>
            <a:pPr marL="0" indent="0">
              <a:buNone/>
            </a:pPr>
            <a:endParaRPr lang="en-US" sz="1200" dirty="0">
              <a:solidFill>
                <a:srgbClr val="002060"/>
              </a:solidFill>
              <a:latin typeface="Söhne"/>
            </a:endParaRPr>
          </a:p>
          <a:p>
            <a:pPr marL="0" indent="0">
              <a:buNone/>
            </a:pPr>
            <a:r>
              <a:rPr lang="en-US" sz="1800" dirty="0">
                <a:solidFill>
                  <a:srgbClr val="002060"/>
                </a:solidFill>
                <a:latin typeface="Söhne"/>
              </a:rPr>
              <a:t> 3. YARN (Yet Another Resource Negotiator): YARN is       Hadoop's resource manager, which manages resources and schedules </a:t>
            </a:r>
            <a:r>
              <a:rPr lang="en-US" sz="1800" dirty="0" err="1">
                <a:solidFill>
                  <a:srgbClr val="002060"/>
                </a:solidFill>
                <a:latin typeface="Söhne"/>
              </a:rPr>
              <a:t>tasks.It</a:t>
            </a:r>
            <a:r>
              <a:rPr lang="en-US" sz="1800" dirty="0">
                <a:solidFill>
                  <a:srgbClr val="002060"/>
                </a:solidFill>
                <a:latin typeface="Söhne"/>
              </a:rPr>
              <a:t> enables       multiple applications in a Hadoop cluster to share resources.</a:t>
            </a:r>
          </a:p>
          <a:p>
            <a:pPr marL="0" indent="0">
              <a:buNone/>
            </a:pPr>
            <a:r>
              <a:rPr lang="en-US" sz="1800" dirty="0">
                <a:solidFill>
                  <a:srgbClr val="002060"/>
                </a:solidFill>
                <a:latin typeface="Söhne"/>
              </a:rPr>
              <a:t>.</a:t>
            </a:r>
          </a:p>
          <a:p>
            <a:pPr marL="0" indent="0">
              <a:buNone/>
            </a:pPr>
            <a:endParaRPr lang="en-US" sz="1800" dirty="0">
              <a:solidFill>
                <a:srgbClr val="002060"/>
              </a:solidFill>
              <a:latin typeface="Söhne"/>
            </a:endParaRPr>
          </a:p>
        </p:txBody>
      </p:sp>
      <p:sp>
        <p:nvSpPr>
          <p:cNvPr id="4" name="Slide Number Placeholder 3">
            <a:extLst>
              <a:ext uri="{FF2B5EF4-FFF2-40B4-BE49-F238E27FC236}">
                <a16:creationId xmlns:a16="http://schemas.microsoft.com/office/drawing/2014/main" id="{A6BE6CE1-5851-C2B5-FC32-037A14A759C9}"/>
              </a:ext>
            </a:extLst>
          </p:cNvPr>
          <p:cNvSpPr>
            <a:spLocks noGrp="1"/>
          </p:cNvSpPr>
          <p:nvPr>
            <p:ph type="sldNum" sz="quarter" idx="12"/>
          </p:nvPr>
        </p:nvSpPr>
        <p:spPr/>
        <p:txBody>
          <a:bodyPr/>
          <a:lstStyle/>
          <a:p>
            <a:fld id="{FF2BD96E-3838-45D2-9031-D3AF67C920A5}" type="slidenum">
              <a:rPr lang="en-US" smtClean="0"/>
              <a:t>8</a:t>
            </a:fld>
            <a:endParaRPr lang="en-US" dirty="0"/>
          </a:p>
        </p:txBody>
      </p:sp>
      <p:pic>
        <p:nvPicPr>
          <p:cNvPr id="6" name="Picture 5">
            <a:extLst>
              <a:ext uri="{FF2B5EF4-FFF2-40B4-BE49-F238E27FC236}">
                <a16:creationId xmlns:a16="http://schemas.microsoft.com/office/drawing/2014/main" id="{ADEEF8AA-258A-5EC3-932E-0838BF6ABF76}"/>
              </a:ext>
            </a:extLst>
          </p:cNvPr>
          <p:cNvPicPr>
            <a:picLocks noChangeAspect="1"/>
          </p:cNvPicPr>
          <p:nvPr/>
        </p:nvPicPr>
        <p:blipFill>
          <a:blip r:embed="rId2"/>
          <a:stretch>
            <a:fillRect/>
          </a:stretch>
        </p:blipFill>
        <p:spPr>
          <a:xfrm>
            <a:off x="6933633" y="1856792"/>
            <a:ext cx="5089009" cy="3168628"/>
          </a:xfrm>
          <a:prstGeom prst="rect">
            <a:avLst/>
          </a:prstGeom>
        </p:spPr>
      </p:pic>
    </p:spTree>
    <p:extLst>
      <p:ext uri="{BB962C8B-B14F-4D97-AF65-F5344CB8AC3E}">
        <p14:creationId xmlns:p14="http://schemas.microsoft.com/office/powerpoint/2010/main" val="338981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8552F-B142-590C-3E31-43C364466144}"/>
              </a:ext>
            </a:extLst>
          </p:cNvPr>
          <p:cNvSpPr>
            <a:spLocks noGrp="1"/>
          </p:cNvSpPr>
          <p:nvPr>
            <p:ph idx="1"/>
          </p:nvPr>
        </p:nvSpPr>
        <p:spPr>
          <a:xfrm>
            <a:off x="494521" y="382556"/>
            <a:ext cx="10879495" cy="5975044"/>
          </a:xfrm>
        </p:spPr>
        <p:txBody>
          <a:bodyPr>
            <a:noAutofit/>
          </a:bodyPr>
          <a:lstStyle/>
          <a:p>
            <a:endParaRPr lang="en-US" sz="1200" dirty="0">
              <a:solidFill>
                <a:srgbClr val="002060"/>
              </a:solidFill>
              <a:latin typeface="Söhne"/>
            </a:endParaRPr>
          </a:p>
          <a:p>
            <a:pPr marL="0" indent="0">
              <a:buNone/>
            </a:pPr>
            <a:r>
              <a:rPr lang="en-US" sz="1800" dirty="0">
                <a:solidFill>
                  <a:srgbClr val="002060"/>
                </a:solidFill>
                <a:latin typeface="Söhne"/>
              </a:rPr>
              <a:t>Integration with Hive:</a:t>
            </a:r>
          </a:p>
          <a:p>
            <a:r>
              <a:rPr lang="en-US" sz="1800" dirty="0">
                <a:solidFill>
                  <a:srgbClr val="002060"/>
                </a:solidFill>
                <a:latin typeface="Söhne"/>
              </a:rPr>
              <a:t>Hive:</a:t>
            </a:r>
          </a:p>
          <a:p>
            <a:r>
              <a:rPr lang="en-US" sz="1800" dirty="0">
                <a:solidFill>
                  <a:srgbClr val="002060"/>
                </a:solidFill>
                <a:latin typeface="Söhne"/>
              </a:rPr>
              <a:t>Hive is a Hadoop-based data warehouse and SQL-like query language solution. It provides a higher-level abstraction for accessing and managing Hadoop data, making it accessible to SQL users. Hive transforms SQL-like queries into MapReduce jobs that can be run on a Hadoop cluster</a:t>
            </a:r>
          </a:p>
          <a:p>
            <a:r>
              <a:rPr lang="en-US" sz="1800" dirty="0">
                <a:solidFill>
                  <a:srgbClr val="002060"/>
                </a:solidFill>
                <a:latin typeface="Söhne"/>
              </a:rPr>
              <a:t>Integration with Spark:</a:t>
            </a:r>
          </a:p>
          <a:p>
            <a:r>
              <a:rPr lang="en-US" sz="1800" dirty="0">
                <a:solidFill>
                  <a:srgbClr val="002060"/>
                </a:solidFill>
                <a:latin typeface="Söhne"/>
              </a:rPr>
              <a:t>Spark:</a:t>
            </a:r>
          </a:p>
          <a:p>
            <a:r>
              <a:rPr lang="en-US" sz="1800" dirty="0">
                <a:solidFill>
                  <a:srgbClr val="002060"/>
                </a:solidFill>
                <a:latin typeface="Söhne"/>
              </a:rPr>
              <a:t>Apache Spark is a general-purpose distributed computing system that can swiftly handle big datasets. Spark can perform batch processing (similar to Hadoop MapReduce) as well as real-time processing (streaming).Unlike MapReduce, Spark processes data in memory, eliminating the requirement for intermediate storage and enhancing performance.</a:t>
            </a:r>
          </a:p>
          <a:p>
            <a:endParaRPr lang="en-US" sz="1000" dirty="0">
              <a:solidFill>
                <a:srgbClr val="002060"/>
              </a:solidFill>
            </a:endParaRPr>
          </a:p>
          <a:p>
            <a:endParaRPr lang="en-US" sz="1000" dirty="0">
              <a:solidFill>
                <a:srgbClr val="002060"/>
              </a:solidFill>
            </a:endParaRPr>
          </a:p>
          <a:p>
            <a:endParaRPr lang="en-US" sz="1200" dirty="0">
              <a:solidFill>
                <a:srgbClr val="002060"/>
              </a:solidFill>
            </a:endParaRPr>
          </a:p>
          <a:p>
            <a:endParaRPr lang="en-US" sz="1200" dirty="0">
              <a:solidFill>
                <a:srgbClr val="002060"/>
              </a:solidFill>
            </a:endParaRPr>
          </a:p>
        </p:txBody>
      </p:sp>
      <p:sp>
        <p:nvSpPr>
          <p:cNvPr id="4" name="Slide Number Placeholder 3">
            <a:extLst>
              <a:ext uri="{FF2B5EF4-FFF2-40B4-BE49-F238E27FC236}">
                <a16:creationId xmlns:a16="http://schemas.microsoft.com/office/drawing/2014/main" id="{A6BE6CE1-5851-C2B5-FC32-037A14A759C9}"/>
              </a:ext>
            </a:extLst>
          </p:cNvPr>
          <p:cNvSpPr>
            <a:spLocks noGrp="1"/>
          </p:cNvSpPr>
          <p:nvPr>
            <p:ph type="sldNum" sz="quarter" idx="12"/>
          </p:nvPr>
        </p:nvSpPr>
        <p:spPr/>
        <p:txBody>
          <a:bodyPr/>
          <a:lstStyle/>
          <a:p>
            <a:fld id="{FF2BD96E-3838-45D2-9031-D3AF67C920A5}" type="slidenum">
              <a:rPr lang="en-US" smtClean="0"/>
              <a:t>9</a:t>
            </a:fld>
            <a:endParaRPr lang="en-US" dirty="0"/>
          </a:p>
        </p:txBody>
      </p:sp>
    </p:spTree>
    <p:extLst>
      <p:ext uri="{BB962C8B-B14F-4D97-AF65-F5344CB8AC3E}">
        <p14:creationId xmlns:p14="http://schemas.microsoft.com/office/powerpoint/2010/main" val="87673475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630</TotalTime>
  <Words>3077</Words>
  <Application>Microsoft Office PowerPoint</Application>
  <PresentationFormat>Widescreen</PresentationFormat>
  <Paragraphs>258</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Avenir Next LT Pro</vt:lpstr>
      <vt:lpstr>Calibri</vt:lpstr>
      <vt:lpstr>Goudy Old Style</vt:lpstr>
      <vt:lpstr>Söhne</vt:lpstr>
      <vt:lpstr>Times New Roman</vt:lpstr>
      <vt:lpstr>Wingdings</vt:lpstr>
      <vt:lpstr>FrostyVTI</vt:lpstr>
      <vt:lpstr>HiveSparkCineSight</vt:lpstr>
      <vt:lpstr>Goals and Objectives</vt:lpstr>
      <vt:lpstr>PowerPoint Presentation</vt:lpstr>
      <vt:lpstr>PowerPoint Presentation</vt:lpstr>
      <vt:lpstr>PowerPoint Presentation</vt:lpstr>
      <vt:lpstr>Background</vt:lpstr>
      <vt:lpstr>Model</vt:lpstr>
      <vt:lpstr>PowerPoint Presentation</vt:lpstr>
      <vt:lpstr>PowerPoint Presentation</vt:lpstr>
      <vt:lpstr>PowerPoint Presentation</vt:lpstr>
      <vt:lpstr>Work Flow</vt:lpstr>
      <vt:lpstr>PowerPoint Presentation</vt:lpstr>
      <vt:lpstr>Start Hadoop and copy the file into hdfs View the file in hdfs run spark and execute .py file</vt:lpstr>
      <vt:lpstr>PowerPoint Presentation</vt:lpstr>
      <vt:lpstr>PowerPoint Presentation</vt:lpstr>
      <vt:lpstr>Dataset</vt:lpstr>
      <vt:lpstr>PowerPoint Presentation</vt:lpstr>
      <vt:lpstr>Analysis of data</vt:lpstr>
      <vt:lpstr>Handling Missing Values</vt:lpstr>
      <vt:lpstr>Graph model with explanation</vt:lpstr>
      <vt:lpstr>Graph model with explanation</vt:lpstr>
      <vt:lpstr>Graph model with explanation</vt:lpstr>
      <vt:lpstr>Graph model with explanation</vt:lpstr>
      <vt:lpstr>Graph model with explanation</vt:lpstr>
      <vt:lpstr>Graph model with explanation</vt:lpstr>
      <vt:lpstr>Graph model with explanation</vt:lpstr>
      <vt:lpstr>Graph model with explanation</vt:lpstr>
      <vt:lpstr>• Implementation</vt:lpstr>
      <vt:lpstr>Integration is clearly performed, shown, and explained.  </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Results</vt:lpstr>
      <vt:lpstr>Results</vt:lpstr>
      <vt:lpstr>Results</vt:lpstr>
      <vt:lpstr>Results</vt:lpstr>
      <vt:lpstr>Implementation status report</vt:lpstr>
      <vt:lpstr>Implementation status report</vt:lpstr>
      <vt:lpstr>Implementation status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HiveSparkCineSight- </dc:title>
  <dc:creator>Murududdi, Amulya</dc:creator>
  <cp:lastModifiedBy>Amulya Rao</cp:lastModifiedBy>
  <cp:revision>11</cp:revision>
  <dcterms:created xsi:type="dcterms:W3CDTF">2023-11-29T04:34:53Z</dcterms:created>
  <dcterms:modified xsi:type="dcterms:W3CDTF">2025-02-03T18:58:07Z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