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ctiveX/activeX1.xml" ContentType="application/vnd.ms-office.activeX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3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500" r:id="rId2"/>
    <p:sldId id="649" r:id="rId3"/>
    <p:sldId id="687" r:id="rId4"/>
    <p:sldId id="644" r:id="rId5"/>
    <p:sldId id="651" r:id="rId6"/>
    <p:sldId id="652" r:id="rId7"/>
    <p:sldId id="688" r:id="rId8"/>
    <p:sldId id="654" r:id="rId9"/>
    <p:sldId id="655" r:id="rId10"/>
    <p:sldId id="689" r:id="rId11"/>
    <p:sldId id="715" r:id="rId12"/>
    <p:sldId id="716" r:id="rId13"/>
    <p:sldId id="660" r:id="rId14"/>
    <p:sldId id="658" r:id="rId15"/>
    <p:sldId id="657" r:id="rId16"/>
    <p:sldId id="691" r:id="rId17"/>
    <p:sldId id="681" r:id="rId18"/>
    <p:sldId id="682" r:id="rId19"/>
    <p:sldId id="709" r:id="rId20"/>
    <p:sldId id="673" r:id="rId21"/>
    <p:sldId id="665" r:id="rId22"/>
    <p:sldId id="666" r:id="rId23"/>
    <p:sldId id="667" r:id="rId24"/>
    <p:sldId id="693" r:id="rId25"/>
    <p:sldId id="710" r:id="rId26"/>
    <p:sldId id="711" r:id="rId27"/>
    <p:sldId id="712" r:id="rId28"/>
    <p:sldId id="713" r:id="rId29"/>
    <p:sldId id="714" r:id="rId30"/>
    <p:sldId id="702" r:id="rId31"/>
    <p:sldId id="703" r:id="rId32"/>
    <p:sldId id="690" r:id="rId33"/>
    <p:sldId id="695" r:id="rId34"/>
    <p:sldId id="696" r:id="rId35"/>
    <p:sldId id="697" r:id="rId36"/>
    <p:sldId id="698" r:id="rId37"/>
    <p:sldId id="699" r:id="rId38"/>
    <p:sldId id="700" r:id="rId39"/>
    <p:sldId id="701" r:id="rId40"/>
    <p:sldId id="717" r:id="rId41"/>
    <p:sldId id="718" r:id="rId42"/>
    <p:sldId id="719" r:id="rId43"/>
    <p:sldId id="694" r:id="rId44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0F"/>
    <a:srgbClr val="339966"/>
    <a:srgbClr val="CC0066"/>
    <a:srgbClr val="003399"/>
    <a:srgbClr val="FFFF99"/>
    <a:srgbClr val="FF9933"/>
    <a:srgbClr val="131313"/>
    <a:srgbClr val="FFFF66"/>
    <a:srgbClr val="0033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89005" autoAdjust="0"/>
  </p:normalViewPr>
  <p:slideViewPr>
    <p:cSldViewPr>
      <p:cViewPr varScale="1">
        <p:scale>
          <a:sx n="132" d="100"/>
          <a:sy n="132" d="100"/>
        </p:scale>
        <p:origin x="1248" y="132"/>
      </p:cViewPr>
      <p:guideLst>
        <p:guide orient="horz" pos="5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notesViewPr>
    <p:cSldViewPr showGuides="1">
      <p:cViewPr>
        <p:scale>
          <a:sx n="150" d="100"/>
          <a:sy n="150" d="100"/>
        </p:scale>
        <p:origin x="-72" y="2484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5" y="1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/>
          <a:lstStyle>
            <a:lvl1pPr algn="r">
              <a:defRPr sz="1200"/>
            </a:lvl1pPr>
          </a:lstStyle>
          <a:p>
            <a:fld id="{1AA00FBE-5032-4360-8902-D1451B8DE436}" type="datetimeFigureOut">
              <a:rPr lang="it-IT" smtClean="0"/>
              <a:pPr/>
              <a:t>08/02/2017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5" y="8817904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 anchor="b"/>
          <a:lstStyle>
            <a:lvl1pPr algn="r">
              <a:defRPr sz="1200"/>
            </a:lvl1pPr>
          </a:lstStyle>
          <a:p>
            <a:fld id="{776EFCDC-CB6D-4C37-B618-0D910EA7C3C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2614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5" y="1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/>
          <a:lstStyle>
            <a:lvl1pPr algn="r">
              <a:defRPr sz="1200"/>
            </a:lvl1pPr>
          </a:lstStyle>
          <a:p>
            <a:fld id="{28FB76EB-CCD5-44EE-AFB5-86A7D5A5694D}" type="datetimeFigureOut">
              <a:rPr lang="it-IT" smtClean="0"/>
              <a:pPr/>
              <a:t>08/02/2017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6" tIns="46513" rIns="93026" bIns="46513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7"/>
            <a:ext cx="5598160" cy="4177665"/>
          </a:xfrm>
          <a:prstGeom prst="rect">
            <a:avLst/>
          </a:prstGeom>
        </p:spPr>
        <p:txBody>
          <a:bodyPr vert="horz" lIns="93026" tIns="46513" rIns="93026" bIns="465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5" y="8817904"/>
            <a:ext cx="3032336" cy="464185"/>
          </a:xfrm>
          <a:prstGeom prst="rect">
            <a:avLst/>
          </a:prstGeom>
        </p:spPr>
        <p:txBody>
          <a:bodyPr vert="horz" lIns="93026" tIns="46513" rIns="93026" bIns="46513" rtlCol="0" anchor="b"/>
          <a:lstStyle>
            <a:lvl1pPr algn="r">
              <a:defRPr sz="1200"/>
            </a:lvl1pPr>
          </a:lstStyle>
          <a:p>
            <a:fld id="{0631DD7B-2EBD-466F-B277-0EDC35A7E7C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3579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1DD7B-2EBD-466F-B277-0EDC35A7E7C2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181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10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4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11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4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12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64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13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289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14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89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15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16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16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00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17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3085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18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398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19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96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68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20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526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21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820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22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145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23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234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24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666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25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008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26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487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27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214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28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660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29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35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692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30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71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31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53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32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590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33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249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34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624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35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1631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36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3835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37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278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38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2706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39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01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4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14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40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5739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41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293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42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204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43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165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5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83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6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24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7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17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8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51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games</a:t>
            </a:r>
            <a:r>
              <a:rPr lang="it-IT" dirty="0" smtClean="0"/>
              <a:t> and </a:t>
            </a:r>
            <a:r>
              <a:rPr lang="it-IT" dirty="0" err="1" smtClean="0"/>
              <a:t>tricks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played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transistor </a:t>
            </a:r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voltage</a:t>
            </a:r>
            <a:r>
              <a:rPr lang="it-IT" dirty="0" smtClean="0"/>
              <a:t> (MOS, </a:t>
            </a:r>
            <a:r>
              <a:rPr lang="it-IT" dirty="0" err="1" smtClean="0"/>
              <a:t>FinFET</a:t>
            </a:r>
            <a:r>
              <a:rPr lang="it-IT" dirty="0" smtClean="0"/>
              <a:t>, TFET, …)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A440D-7298-47AC-A46E-913D859CF8D2}" type="slidenum">
              <a:rPr lang="it-IT" smtClean="0"/>
              <a:pPr/>
              <a:t>9</a:t>
            </a:fld>
            <a:endParaRPr 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24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2BE05-8B6C-45F0-A1B9-08880C776FF7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72464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C540E-BEE5-49CD-843B-0AAE30141E79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5397E-3C51-453E-A7B1-9A224C62C03A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187CE-E389-4658-92FF-01B0F830BDEF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654EA-B819-478E-99C7-D6BC8BDB77CE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D23EF-E01F-431B-BD0A-C68C480A4E03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E749-44AD-481A-893D-440ADE3D74A6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20795-7519-430C-B5E5-792747501435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BC7E6-48D2-4BE0-8848-1AE5BD957B1D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presenter's name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 descr="http://www.nus.edu.sg/identity/logo/images/nus-hlogo-color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348703"/>
            <a:ext cx="762000" cy="3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ogo_horizonta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0" y="6360696"/>
            <a:ext cx="1143000" cy="322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9465D-F8C9-4CE7-B6D2-EACC5C45CAE3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32865-CE36-44EF-8FDB-22D5C4C3393A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6E237C0-EF1A-47E8-B4A4-50FB7D5ACD68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presenter's name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381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5800" y="2371725"/>
            <a:ext cx="7924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it-IT" sz="2800" b="1" dirty="0" smtClean="0">
                <a:solidFill>
                  <a:srgbClr val="009999"/>
                </a:solidFill>
                <a:latin typeface="Arial" charset="0"/>
              </a:rPr>
              <a:t>GA(EE4415/4415E): </a:t>
            </a:r>
            <a:r>
              <a:rPr lang="it-IT" sz="2800" b="1" u="sng" dirty="0" smtClean="0">
                <a:solidFill>
                  <a:srgbClr val="009999"/>
                </a:solidFill>
                <a:latin typeface="Arial" charset="0"/>
              </a:rPr>
              <a:t>Saurabh Jain</a:t>
            </a:r>
            <a:r>
              <a:rPr lang="it-IT" sz="2800" b="1" dirty="0" smtClean="0">
                <a:solidFill>
                  <a:srgbClr val="009999"/>
                </a:solidFill>
                <a:latin typeface="Arial" charset="0"/>
              </a:rPr>
              <a:t>, Lin Longyang, Trinh Quang Kien</a:t>
            </a:r>
            <a:r>
              <a:rPr lang="it-IT" sz="2800" b="1" dirty="0">
                <a:solidFill>
                  <a:srgbClr val="009999"/>
                </a:solidFill>
                <a:latin typeface="Arial" charset="0"/>
              </a:rPr>
              <a:t>, Su </a:t>
            </a:r>
            <a:r>
              <a:rPr lang="it-IT" sz="2800" b="1" dirty="0" smtClean="0">
                <a:solidFill>
                  <a:srgbClr val="009999"/>
                </a:solidFill>
                <a:latin typeface="Arial" charset="0"/>
              </a:rPr>
              <a:t>Hanyang </a:t>
            </a:r>
          </a:p>
          <a:p>
            <a:pPr algn="ctr" eaLnBrk="0" hangingPunct="0"/>
            <a:r>
              <a:rPr lang="it-IT" sz="2800" b="1" dirty="0" smtClean="0">
                <a:solidFill>
                  <a:srgbClr val="009999"/>
                </a:solidFill>
                <a:latin typeface="Arial" charset="0"/>
              </a:rPr>
              <a:t>Lecturer(s): Prof. Massimo Alioto, Prof. Xu Yong Ping  </a:t>
            </a:r>
            <a:endParaRPr lang="it-IT" sz="2800" b="1" dirty="0">
              <a:solidFill>
                <a:srgbClr val="009999"/>
              </a:solidFill>
              <a:latin typeface="Arial" charset="0"/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85800" y="457200"/>
            <a:ext cx="7924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Aft>
                <a:spcPts val="900"/>
              </a:spcAft>
            </a:pPr>
            <a:r>
              <a:rPr lang="en-US" sz="3200" b="1" dirty="0" smtClean="0">
                <a:solidFill>
                  <a:srgbClr val="CC0066"/>
                </a:solidFill>
                <a:latin typeface="Arial" charset="0"/>
                <a:cs typeface="Times New Roman" pitchFamily="18" charset="0"/>
              </a:rPr>
              <a:t>Project : Advanced Encryption Standard (AES)</a:t>
            </a:r>
            <a:endParaRPr lang="en-US" sz="3200" b="1" dirty="0">
              <a:solidFill>
                <a:srgbClr val="CC0066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38400" y="5020270"/>
            <a:ext cx="4343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National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University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it-I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of</a:t>
            </a:r>
            <a:r>
              <a: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 Singapore (NUS</a:t>
            </a:r>
            <a:r>
              <a:rPr kumimoji="0" lang="it-IT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>
              <a:defRPr/>
            </a:pPr>
            <a:r>
              <a:rPr lang="it-IT" kern="0" dirty="0" smtClean="0">
                <a:solidFill>
                  <a:srgbClr val="003399"/>
                </a:solidFill>
                <a:latin typeface="Arial" charset="0"/>
              </a:rPr>
              <a:t>ECE </a:t>
            </a:r>
            <a:r>
              <a:rPr lang="it-IT" kern="0" dirty="0" err="1" smtClean="0">
                <a:solidFill>
                  <a:srgbClr val="003399"/>
                </a:solidFill>
                <a:latin typeface="Arial" charset="0"/>
              </a:rPr>
              <a:t>Department</a:t>
            </a:r>
            <a:endParaRPr lang="it-IT" kern="0" dirty="0" smtClean="0">
              <a:solidFill>
                <a:srgbClr val="003399"/>
              </a:solidFill>
              <a:latin typeface="Arial" charset="0"/>
            </a:endParaRPr>
          </a:p>
          <a:p>
            <a:pPr>
              <a:defRPr/>
            </a:pPr>
            <a:r>
              <a:rPr lang="it-IT" b="1" kern="0" dirty="0" smtClean="0">
                <a:solidFill>
                  <a:schemeClr val="accent1"/>
                </a:solidFill>
                <a:latin typeface="Arial" charset="0"/>
              </a:rPr>
              <a:t>Green IC</a:t>
            </a:r>
            <a:r>
              <a:rPr lang="it-IT" kern="0" dirty="0" smtClean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it-IT" kern="0" dirty="0" err="1" smtClean="0">
                <a:solidFill>
                  <a:srgbClr val="003399"/>
                </a:solidFill>
                <a:latin typeface="Arial" charset="0"/>
              </a:rPr>
              <a:t>group</a:t>
            </a:r>
            <a:endParaRPr lang="it-IT" kern="0" dirty="0" smtClean="0">
              <a:solidFill>
                <a:srgbClr val="003399"/>
              </a:solidFill>
              <a:latin typeface="Arial" charset="0"/>
            </a:endParaRPr>
          </a:p>
        </p:txBody>
      </p:sp>
      <p:pic>
        <p:nvPicPr>
          <p:cNvPr id="16" name="Picture 12" descr="http://www.nus.edu.sg/identity/logo/images/nus-hlogo-col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020270"/>
            <a:ext cx="152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logo_horizont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8190" y="5096470"/>
            <a:ext cx="189241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Interface </a:t>
            </a:r>
            <a:r>
              <a:rPr lang="en-US" sz="2800" dirty="0">
                <a:solidFill>
                  <a:schemeClr val="bg2"/>
                </a:solidFill>
              </a:rPr>
              <a:t>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Implementation (RTL)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57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Problem Statement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RTL</a:t>
            </a:r>
            <a:r>
              <a:rPr lang="en-US" sz="2800" dirty="0">
                <a:solidFill>
                  <a:srgbClr val="003399"/>
                </a:solidFill>
              </a:rPr>
              <a:t> </a:t>
            </a:r>
            <a:r>
              <a:rPr lang="en-US" sz="2800" dirty="0" smtClean="0">
                <a:solidFill>
                  <a:srgbClr val="003399"/>
                </a:solidFill>
              </a:rPr>
              <a:t>implementation of AES with following specifications: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128 bit key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128 bit plain text 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128 bit cipher text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Variants: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SISO: Single Input (key &amp; plain text) Single Output (cipher text)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MIMO (N): Multiple Input (key &amp; plain text) Multiple Output (cipher text)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N-slowing: N time multiplexed I/O streams </a:t>
            </a:r>
            <a:endParaRPr lang="en-US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6200" y="1143000"/>
            <a:ext cx="139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AES_top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AES_top.v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1</a:t>
            </a:r>
          </a:p>
          <a:p>
            <a:pPr algn="ctr"/>
            <a:r>
              <a:rPr lang="en-US" sz="1000" b="1" dirty="0" err="1" smtClean="0">
                <a:solidFill>
                  <a:srgbClr val="0F0F0F"/>
                </a:solidFill>
              </a:rPr>
              <a:t>Param</a:t>
            </a:r>
            <a:r>
              <a:rPr lang="en-US" sz="1000" b="1" dirty="0">
                <a:solidFill>
                  <a:srgbClr val="0F0F0F"/>
                </a:solidFill>
              </a:rPr>
              <a:t>:</a:t>
            </a:r>
            <a:r>
              <a:rPr lang="en-US" sz="1000" b="1" dirty="0" smtClean="0">
                <a:solidFill>
                  <a:srgbClr val="0F0F0F"/>
                </a:solidFill>
              </a:rPr>
              <a:t> N (MIMO,N-slow)</a:t>
            </a:r>
            <a:endParaRPr lang="en-US" sz="1000" b="1" dirty="0">
              <a:solidFill>
                <a:srgbClr val="0F0F0F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Block Level Hierarchy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886200" y="1147365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0" y="2468803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4400" y="2468803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 bwMode="auto">
          <a:xfrm>
            <a:off x="4581525" y="1990130"/>
            <a:ext cx="0" cy="326111"/>
          </a:xfrm>
          <a:prstGeom prst="straightConnector1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Elbow Connector 11"/>
          <p:cNvCxnSpPr>
            <a:endCxn id="9" idx="0"/>
          </p:cNvCxnSpPr>
          <p:nvPr/>
        </p:nvCxnSpPr>
        <p:spPr bwMode="auto">
          <a:xfrm rot="10800000" flipV="1">
            <a:off x="3743325" y="2316241"/>
            <a:ext cx="838200" cy="152562"/>
          </a:xfrm>
          <a:prstGeom prst="bentConnector2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 rot="10800000" flipH="1" flipV="1">
            <a:off x="4576762" y="2316241"/>
            <a:ext cx="838200" cy="152562"/>
          </a:xfrm>
          <a:prstGeom prst="bentConnector2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0" y="2438400"/>
            <a:ext cx="139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AEScntx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AEScntx.v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1</a:t>
            </a:r>
          </a:p>
          <a:p>
            <a:pPr algn="ctr"/>
            <a:r>
              <a:rPr lang="en-US" sz="1000" b="1" dirty="0" err="1" smtClean="0">
                <a:solidFill>
                  <a:srgbClr val="0F0F0F"/>
                </a:solidFill>
              </a:rPr>
              <a:t>Param</a:t>
            </a:r>
            <a:r>
              <a:rPr lang="en-US" sz="1000" b="1" dirty="0" smtClean="0">
                <a:solidFill>
                  <a:srgbClr val="0F0F0F"/>
                </a:solidFill>
              </a:rPr>
              <a:t>: </a:t>
            </a:r>
            <a:r>
              <a:rPr lang="en-US" sz="1000" b="1" dirty="0">
                <a:solidFill>
                  <a:srgbClr val="0F0F0F"/>
                </a:solidFill>
              </a:rPr>
              <a:t>N (MIMO,N-slow</a:t>
            </a:r>
            <a:r>
              <a:rPr lang="en-US" sz="1000" b="1" dirty="0" smtClean="0">
                <a:solidFill>
                  <a:srgbClr val="0F0F0F"/>
                </a:solidFill>
              </a:rPr>
              <a:t>)</a:t>
            </a:r>
            <a:endParaRPr lang="en-US" sz="1000" b="1" dirty="0">
              <a:solidFill>
                <a:srgbClr val="0F0F0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4400" y="2438400"/>
            <a:ext cx="1390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AESCore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AESCore.v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1</a:t>
            </a:r>
          </a:p>
          <a:p>
            <a:pPr algn="ctr"/>
            <a:r>
              <a:rPr lang="en-US" sz="1000" b="1" dirty="0" err="1" smtClean="0">
                <a:solidFill>
                  <a:srgbClr val="0F0F0F"/>
                </a:solidFill>
              </a:rPr>
              <a:t>Param</a:t>
            </a:r>
            <a:r>
              <a:rPr lang="en-US" sz="1000" b="1" dirty="0" smtClean="0">
                <a:solidFill>
                  <a:srgbClr val="0F0F0F"/>
                </a:solidFill>
              </a:rPr>
              <a:t>: </a:t>
            </a:r>
            <a:r>
              <a:rPr lang="en-US" sz="1000" b="1" dirty="0">
                <a:solidFill>
                  <a:srgbClr val="0F0F0F"/>
                </a:solidFill>
              </a:rPr>
              <a:t>N (MIMO,N-slow</a:t>
            </a:r>
            <a:r>
              <a:rPr lang="en-US" sz="1000" b="1" dirty="0" smtClean="0">
                <a:solidFill>
                  <a:srgbClr val="0F0F0F"/>
                </a:solidFill>
              </a:rPr>
              <a:t>)</a:t>
            </a:r>
            <a:endParaRPr lang="en-US" sz="1000" b="1" dirty="0">
              <a:solidFill>
                <a:srgbClr val="0F0F0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924300" y="3805435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00700" y="3805435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448300" y="3311568"/>
            <a:ext cx="0" cy="326111"/>
          </a:xfrm>
          <a:prstGeom prst="straightConnector1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0800000" flipV="1">
            <a:off x="4610100" y="3637679"/>
            <a:ext cx="838200" cy="152562"/>
          </a:xfrm>
          <a:prstGeom prst="bentConnector2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 rot="10800000" flipH="1" flipV="1">
            <a:off x="5443537" y="3637679"/>
            <a:ext cx="838200" cy="152562"/>
          </a:xfrm>
          <a:prstGeom prst="bentConnector2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62400" y="3886200"/>
            <a:ext cx="131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SubBytes_top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SubBytes_top.v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?</a:t>
            </a:r>
          </a:p>
          <a:p>
            <a:pPr algn="ctr"/>
            <a:r>
              <a:rPr lang="en-US" sz="1000" b="1" dirty="0" err="1">
                <a:solidFill>
                  <a:srgbClr val="0F0F0F"/>
                </a:solidFill>
              </a:rPr>
              <a:t>Param</a:t>
            </a:r>
            <a:r>
              <a:rPr lang="en-US" sz="1000" b="1" dirty="0">
                <a:solidFill>
                  <a:srgbClr val="0F0F0F"/>
                </a:solidFill>
              </a:rPr>
              <a:t>: </a:t>
            </a:r>
            <a:r>
              <a:rPr lang="en-US" sz="1000" b="1" dirty="0" smtClean="0">
                <a:solidFill>
                  <a:srgbClr val="0F0F0F"/>
                </a:solidFill>
              </a:rPr>
              <a:t>-</a:t>
            </a:r>
            <a:endParaRPr lang="en-US" sz="1000" b="1" dirty="0">
              <a:solidFill>
                <a:srgbClr val="0F0F0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3886200"/>
            <a:ext cx="131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ShiftRow_top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ShiftRow_top.v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?</a:t>
            </a:r>
          </a:p>
          <a:p>
            <a:pPr algn="ctr"/>
            <a:r>
              <a:rPr lang="en-US" sz="1000" b="1" dirty="0" err="1">
                <a:solidFill>
                  <a:srgbClr val="0F0F0F"/>
                </a:solidFill>
              </a:rPr>
              <a:t>Param</a:t>
            </a:r>
            <a:r>
              <a:rPr lang="en-US" sz="1000" b="1" dirty="0">
                <a:solidFill>
                  <a:srgbClr val="0F0F0F"/>
                </a:solidFill>
              </a:rPr>
              <a:t>: </a:t>
            </a:r>
            <a:r>
              <a:rPr lang="en-US" sz="1000" b="1" dirty="0" smtClean="0">
                <a:solidFill>
                  <a:srgbClr val="0F0F0F"/>
                </a:solidFill>
              </a:rPr>
              <a:t>-</a:t>
            </a:r>
            <a:endParaRPr lang="en-US" sz="1000" b="1" dirty="0">
              <a:solidFill>
                <a:srgbClr val="0F0F0F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209800" y="3805435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7900" y="3886200"/>
            <a:ext cx="1314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MixCol_top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MixCol_top.v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?</a:t>
            </a:r>
          </a:p>
          <a:p>
            <a:pPr algn="ctr"/>
            <a:r>
              <a:rPr lang="en-US" sz="1000" b="1" dirty="0" err="1">
                <a:solidFill>
                  <a:srgbClr val="0F0F0F"/>
                </a:solidFill>
              </a:rPr>
              <a:t>Param</a:t>
            </a:r>
            <a:r>
              <a:rPr lang="en-US" sz="1000" b="1" dirty="0">
                <a:solidFill>
                  <a:srgbClr val="0F0F0F"/>
                </a:solidFill>
              </a:rPr>
              <a:t>: </a:t>
            </a:r>
            <a:r>
              <a:rPr lang="en-US" sz="1000" b="1" dirty="0" smtClean="0">
                <a:solidFill>
                  <a:srgbClr val="0F0F0F"/>
                </a:solidFill>
              </a:rPr>
              <a:t>-</a:t>
            </a:r>
            <a:endParaRPr lang="en-US" sz="1000" b="1" dirty="0">
              <a:solidFill>
                <a:srgbClr val="0F0F0F"/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 bwMode="auto">
          <a:xfrm rot="10800000" flipV="1">
            <a:off x="2843212" y="3637677"/>
            <a:ext cx="1771652" cy="144385"/>
          </a:xfrm>
          <a:prstGeom prst="bentConnector3">
            <a:avLst>
              <a:gd name="adj1" fmla="val 100179"/>
            </a:avLst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7254875" y="3805434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8835" y="3886200"/>
            <a:ext cx="148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AddRndKey_top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AddRndKey.v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?</a:t>
            </a:r>
          </a:p>
          <a:p>
            <a:pPr algn="ctr"/>
            <a:r>
              <a:rPr lang="en-US" sz="1000" b="1" dirty="0" err="1">
                <a:solidFill>
                  <a:srgbClr val="0F0F0F"/>
                </a:solidFill>
              </a:rPr>
              <a:t>Param</a:t>
            </a:r>
            <a:r>
              <a:rPr lang="en-US" sz="1000" b="1" dirty="0">
                <a:solidFill>
                  <a:srgbClr val="0F0F0F"/>
                </a:solidFill>
              </a:rPr>
              <a:t>: </a:t>
            </a:r>
            <a:r>
              <a:rPr lang="en-US" sz="1000" b="1" dirty="0" smtClean="0">
                <a:solidFill>
                  <a:srgbClr val="0F0F0F"/>
                </a:solidFill>
              </a:rPr>
              <a:t>-</a:t>
            </a:r>
            <a:endParaRPr lang="en-US" sz="1000" b="1" dirty="0">
              <a:solidFill>
                <a:srgbClr val="0F0F0F"/>
              </a:solidFill>
            </a:endParaRPr>
          </a:p>
        </p:txBody>
      </p:sp>
      <p:cxnSp>
        <p:nvCxnSpPr>
          <p:cNvPr id="42" name="Elbow Connector 41"/>
          <p:cNvCxnSpPr/>
          <p:nvPr/>
        </p:nvCxnSpPr>
        <p:spPr bwMode="auto">
          <a:xfrm>
            <a:off x="6286500" y="3642359"/>
            <a:ext cx="1714500" cy="145080"/>
          </a:xfrm>
          <a:prstGeom prst="bentConnector3">
            <a:avLst>
              <a:gd name="adj1" fmla="val 99583"/>
            </a:avLst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33400" y="3805434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9664" y="3886200"/>
            <a:ext cx="154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Mod: </a:t>
            </a:r>
            <a:r>
              <a:rPr lang="en-US" sz="1000" b="1" dirty="0" err="1" smtClean="0">
                <a:solidFill>
                  <a:srgbClr val="0F0F0F"/>
                </a:solidFill>
              </a:rPr>
              <a:t>KeySchedule_top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File: </a:t>
            </a:r>
            <a:r>
              <a:rPr lang="en-US" sz="1000" b="1" dirty="0" err="1" smtClean="0">
                <a:solidFill>
                  <a:srgbClr val="0F0F0F"/>
                </a:solidFill>
              </a:rPr>
              <a:t>KeySchedule_top.v</a:t>
            </a:r>
            <a:endParaRPr lang="en-US" sz="1000" b="1" dirty="0" smtClean="0">
              <a:solidFill>
                <a:srgbClr val="0F0F0F"/>
              </a:solidFill>
            </a:endParaRPr>
          </a:p>
          <a:p>
            <a:pPr algn="ctr"/>
            <a:r>
              <a:rPr lang="en-US" sz="1000" b="1" dirty="0" smtClean="0">
                <a:solidFill>
                  <a:srgbClr val="0F0F0F"/>
                </a:solidFill>
              </a:rPr>
              <a:t># of instances: </a:t>
            </a:r>
            <a:r>
              <a:rPr lang="en-US" sz="1000" b="1" dirty="0" smtClean="0">
                <a:solidFill>
                  <a:srgbClr val="0F0F0F"/>
                </a:solidFill>
              </a:rPr>
              <a:t>?</a:t>
            </a:r>
          </a:p>
          <a:p>
            <a:pPr algn="ctr"/>
            <a:r>
              <a:rPr lang="en-US" sz="1000" b="1" dirty="0" err="1" smtClean="0">
                <a:solidFill>
                  <a:srgbClr val="0F0F0F"/>
                </a:solidFill>
              </a:rPr>
              <a:t>Param</a:t>
            </a:r>
            <a:r>
              <a:rPr lang="en-US" sz="1000" b="1" dirty="0" smtClean="0">
                <a:solidFill>
                  <a:srgbClr val="0F0F0F"/>
                </a:solidFill>
              </a:rPr>
              <a:t>: -</a:t>
            </a:r>
            <a:endParaRPr lang="en-US" sz="1000" b="1" dirty="0">
              <a:solidFill>
                <a:srgbClr val="0F0F0F"/>
              </a:solidFill>
            </a:endParaRPr>
          </a:p>
        </p:txBody>
      </p:sp>
      <p:cxnSp>
        <p:nvCxnSpPr>
          <p:cNvPr id="48" name="Elbow Connector 47"/>
          <p:cNvCxnSpPr/>
          <p:nvPr/>
        </p:nvCxnSpPr>
        <p:spPr bwMode="auto">
          <a:xfrm flipH="1">
            <a:off x="1123949" y="3637677"/>
            <a:ext cx="1714500" cy="145080"/>
          </a:xfrm>
          <a:prstGeom prst="bentConnector3">
            <a:avLst>
              <a:gd name="adj1" fmla="val 99583"/>
            </a:avLst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3924300" y="4953000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4591050" y="4648199"/>
            <a:ext cx="0" cy="326111"/>
          </a:xfrm>
          <a:prstGeom prst="straightConnector1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62400" y="5029200"/>
            <a:ext cx="13144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Mod: </a:t>
            </a:r>
            <a:r>
              <a:rPr lang="en-US" sz="1000" b="1" dirty="0" err="1" smtClean="0">
                <a:solidFill>
                  <a:schemeClr val="accent1"/>
                </a:solidFill>
              </a:rPr>
              <a:t>aes_sbox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File: </a:t>
            </a:r>
            <a:r>
              <a:rPr lang="en-US" sz="1000" b="1" dirty="0" err="1" smtClean="0">
                <a:solidFill>
                  <a:schemeClr val="accent1"/>
                </a:solidFill>
              </a:rPr>
              <a:t>aes_sbox.v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# of instances: </a:t>
            </a:r>
            <a:r>
              <a:rPr lang="en-US" sz="1000" b="1" dirty="0" smtClean="0">
                <a:solidFill>
                  <a:schemeClr val="accent1"/>
                </a:solidFill>
              </a:rPr>
              <a:t>16</a:t>
            </a:r>
          </a:p>
          <a:p>
            <a:pPr algn="ctr"/>
            <a:r>
              <a:rPr lang="en-US" sz="1000" b="1" dirty="0" err="1">
                <a:solidFill>
                  <a:schemeClr val="accent1"/>
                </a:solidFill>
              </a:rPr>
              <a:t>Param</a:t>
            </a:r>
            <a:r>
              <a:rPr lang="en-US" sz="1000" b="1" dirty="0">
                <a:solidFill>
                  <a:schemeClr val="accent1"/>
                </a:solidFill>
              </a:rPr>
              <a:t>: </a:t>
            </a:r>
            <a:r>
              <a:rPr lang="en-US" sz="1000" b="1" dirty="0" smtClean="0">
                <a:solidFill>
                  <a:schemeClr val="accent1"/>
                </a:solidFill>
              </a:rPr>
              <a:t>-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190751" y="4949110"/>
            <a:ext cx="1390650" cy="842765"/>
          </a:xfrm>
          <a:prstGeom prst="rect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F0F0F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9800" y="5029200"/>
            <a:ext cx="131445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Mod: </a:t>
            </a:r>
            <a:r>
              <a:rPr lang="en-US" sz="1000" b="1" dirty="0" err="1" smtClean="0">
                <a:solidFill>
                  <a:schemeClr val="accent1"/>
                </a:solidFill>
              </a:rPr>
              <a:t>matrix_mult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File: </a:t>
            </a:r>
            <a:r>
              <a:rPr lang="en-US" sz="1000" b="1" dirty="0" err="1" smtClean="0">
                <a:solidFill>
                  <a:schemeClr val="accent1"/>
                </a:solidFill>
              </a:rPr>
              <a:t>matrix_mult.v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# of instances: </a:t>
            </a:r>
            <a:r>
              <a:rPr lang="en-US" sz="1000" b="1" dirty="0" smtClean="0">
                <a:solidFill>
                  <a:schemeClr val="accent1"/>
                </a:solidFill>
              </a:rPr>
              <a:t>4</a:t>
            </a:r>
          </a:p>
          <a:p>
            <a:pPr algn="ctr"/>
            <a:r>
              <a:rPr lang="en-US" sz="1000" b="1" dirty="0" err="1">
                <a:solidFill>
                  <a:schemeClr val="accent1"/>
                </a:solidFill>
              </a:rPr>
              <a:t>Param</a:t>
            </a:r>
            <a:r>
              <a:rPr lang="en-US" sz="1000" b="1" dirty="0">
                <a:solidFill>
                  <a:schemeClr val="accent1"/>
                </a:solidFill>
              </a:rPr>
              <a:t>: </a:t>
            </a:r>
            <a:r>
              <a:rPr lang="en-US" sz="1000" b="1" dirty="0">
                <a:solidFill>
                  <a:schemeClr val="accent1"/>
                </a:solidFill>
              </a:rPr>
              <a:t>-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2838449" y="4648199"/>
            <a:ext cx="0" cy="326111"/>
          </a:xfrm>
          <a:prstGeom prst="straightConnector1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381000" y="952520"/>
            <a:ext cx="8458200" cy="5067280"/>
          </a:xfrm>
          <a:prstGeom prst="rect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016" y="1013277"/>
            <a:ext cx="1158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Mod: </a:t>
            </a:r>
            <a:r>
              <a:rPr lang="en-US" sz="1000" b="1" dirty="0" err="1" smtClean="0">
                <a:solidFill>
                  <a:schemeClr val="accent1"/>
                </a:solidFill>
              </a:rPr>
              <a:t>tb_aes</a:t>
            </a:r>
            <a:endParaRPr lang="en-US" sz="10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File: tb_aes.sv</a:t>
            </a:r>
          </a:p>
          <a:p>
            <a:pPr algn="ctr"/>
            <a:r>
              <a:rPr lang="en-US" sz="1000" b="1" dirty="0" smtClean="0">
                <a:solidFill>
                  <a:schemeClr val="accent1"/>
                </a:solidFill>
              </a:rPr>
              <a:t># of instances: 1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8016" y="1605355"/>
            <a:ext cx="26685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It is suggested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modify the </a:t>
            </a:r>
            <a:r>
              <a:rPr lang="en-US" dirty="0" err="1" smtClean="0">
                <a:solidFill>
                  <a:srgbClr val="FF0000"/>
                </a:solidFill>
              </a:rPr>
              <a:t>testbench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tb</a:t>
            </a:r>
            <a:r>
              <a:rPr lang="en-US" dirty="0" smtClean="0">
                <a:solidFill>
                  <a:srgbClr val="FF0000"/>
                </a:solidFill>
              </a:rPr>
              <a:t>), however for debugging purposes if </a:t>
            </a:r>
            <a:r>
              <a:rPr lang="en-US" dirty="0" err="1" smtClean="0">
                <a:solidFill>
                  <a:srgbClr val="FF0000"/>
                </a:solidFill>
              </a:rPr>
              <a:t>tb</a:t>
            </a:r>
            <a:r>
              <a:rPr lang="en-US" dirty="0" smtClean="0">
                <a:solidFill>
                  <a:srgbClr val="FF0000"/>
                </a:solidFill>
              </a:rPr>
              <a:t> is required make your own </a:t>
            </a:r>
            <a:r>
              <a:rPr lang="en-US" dirty="0" err="1" smtClean="0">
                <a:solidFill>
                  <a:srgbClr val="FF0000"/>
                </a:solidFill>
              </a:rPr>
              <a:t>tb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Provided Resources: Sub-Bytes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9" name="Left Bracket 8"/>
          <p:cNvSpPr/>
          <p:nvPr/>
        </p:nvSpPr>
        <p:spPr bwMode="auto">
          <a:xfrm>
            <a:off x="1934470" y="2213076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Bracket 9"/>
          <p:cNvSpPr/>
          <p:nvPr/>
        </p:nvSpPr>
        <p:spPr bwMode="auto">
          <a:xfrm rot="10800000">
            <a:off x="3420356" y="2213076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0941" y="2576253"/>
            <a:ext cx="127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Input:</a:t>
            </a:r>
          </a:p>
          <a:p>
            <a:pPr algn="ctr"/>
            <a:r>
              <a:rPr lang="en-US" dirty="0" smtClean="0">
                <a:solidFill>
                  <a:srgbClr val="0F0F0F"/>
                </a:solidFill>
              </a:rPr>
              <a:t>16, 8-bit element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763284" y="2962907"/>
            <a:ext cx="976633" cy="30480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7411" y="2692052"/>
            <a:ext cx="9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Element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73856" y="2731031"/>
            <a:ext cx="939651" cy="768552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5349" y="2782669"/>
            <a:ext cx="9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 S-BOX </a:t>
            </a:r>
          </a:p>
          <a:p>
            <a:pPr algn="ctr"/>
            <a:r>
              <a:rPr lang="en-US" dirty="0" smtClean="0">
                <a:solidFill>
                  <a:srgbClr val="0F0F0F"/>
                </a:solidFill>
              </a:rPr>
              <a:t>LUT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2" name="Right Arrow 21"/>
          <p:cNvSpPr/>
          <p:nvPr/>
        </p:nvSpPr>
        <p:spPr bwMode="auto">
          <a:xfrm>
            <a:off x="5760266" y="2962907"/>
            <a:ext cx="976633" cy="30480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393" y="2692052"/>
            <a:ext cx="9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Element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18018" y="3192206"/>
            <a:ext cx="9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8-bit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78476" y="3162547"/>
            <a:ext cx="9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8-bit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2384" y="2076649"/>
            <a:ext cx="150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 Verilog provided</a:t>
            </a:r>
            <a:endParaRPr lang="en-US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Provided Resources: Mix Column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3" name="Left Bracket 2"/>
          <p:cNvSpPr/>
          <p:nvPr/>
        </p:nvSpPr>
        <p:spPr bwMode="auto">
          <a:xfrm>
            <a:off x="5529591" y="2622238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ket 7"/>
          <p:cNvSpPr/>
          <p:nvPr/>
        </p:nvSpPr>
        <p:spPr bwMode="auto">
          <a:xfrm rot="10800000">
            <a:off x="7015477" y="2622238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Bracket 8"/>
          <p:cNvSpPr/>
          <p:nvPr/>
        </p:nvSpPr>
        <p:spPr bwMode="auto">
          <a:xfrm>
            <a:off x="1084971" y="2622238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Bracket 9"/>
          <p:cNvSpPr/>
          <p:nvPr/>
        </p:nvSpPr>
        <p:spPr bwMode="auto">
          <a:xfrm rot="10800000">
            <a:off x="2570857" y="2622238"/>
            <a:ext cx="304800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4414" y="3066143"/>
            <a:ext cx="95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Stored Matrix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035976" y="3316513"/>
            <a:ext cx="976633" cy="30480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5271" y="3644206"/>
            <a:ext cx="98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Column</a:t>
            </a:r>
          </a:p>
          <a:p>
            <a:pPr algn="ctr"/>
            <a:r>
              <a:rPr lang="en-US" dirty="0" smtClean="0">
                <a:solidFill>
                  <a:srgbClr val="0F0F0F"/>
                </a:solidFill>
              </a:rPr>
              <a:t>32 bit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0" name="Left Bracket 19"/>
          <p:cNvSpPr/>
          <p:nvPr/>
        </p:nvSpPr>
        <p:spPr bwMode="auto">
          <a:xfrm>
            <a:off x="4343400" y="2590800"/>
            <a:ext cx="159142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 Bracket 20"/>
          <p:cNvSpPr/>
          <p:nvPr/>
        </p:nvSpPr>
        <p:spPr bwMode="auto">
          <a:xfrm rot="10800000">
            <a:off x="4706501" y="2590800"/>
            <a:ext cx="122096" cy="1676400"/>
          </a:xfrm>
          <a:prstGeom prst="leftBracket">
            <a:avLst/>
          </a:prstGeom>
          <a:noFill/>
          <a:ln w="28575" cap="flat" cmpd="sng" algn="ctr">
            <a:solidFill>
              <a:srgbClr val="0F0F0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92334" y="3316514"/>
            <a:ext cx="169259" cy="152400"/>
          </a:xfrm>
          <a:prstGeom prst="ellipse">
            <a:avLst/>
          </a:prstGeom>
          <a:solidFill>
            <a:srgbClr val="0F0F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1792069"/>
            <a:ext cx="155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 </a:t>
            </a:r>
            <a:r>
              <a:rPr lang="en-US" dirty="0" err="1" smtClean="0">
                <a:solidFill>
                  <a:srgbClr val="0F0F0F"/>
                </a:solidFill>
              </a:rPr>
              <a:t>Galothian</a:t>
            </a:r>
            <a:r>
              <a:rPr lang="en-US" dirty="0" smtClean="0">
                <a:solidFill>
                  <a:srgbClr val="0F0F0F"/>
                </a:solidFill>
              </a:rPr>
              <a:t> Multiplication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35" y="2469501"/>
            <a:ext cx="3314686" cy="1950099"/>
          </a:xfrm>
          <a:prstGeom prst="rect">
            <a:avLst/>
          </a:prstGeom>
          <a:noFill/>
          <a:ln w="28575" cap="flat" cmpd="sng" algn="ctr">
            <a:solidFill>
              <a:srgbClr val="0F0F0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84206" y="3163669"/>
            <a:ext cx="150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 Verilog provided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4011" y="3007862"/>
            <a:ext cx="127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Input:</a:t>
            </a:r>
          </a:p>
          <a:p>
            <a:pPr algn="ctr"/>
            <a:r>
              <a:rPr lang="en-US" dirty="0" smtClean="0">
                <a:solidFill>
                  <a:srgbClr val="0F0F0F"/>
                </a:solidFill>
              </a:rPr>
              <a:t>16, 8-bit element</a:t>
            </a:r>
            <a:endParaRPr lang="en-US" dirty="0">
              <a:solidFill>
                <a:srgbClr val="0F0F0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3807712" y="3244333"/>
            <a:ext cx="150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F0F0F"/>
                </a:solidFill>
              </a:rPr>
              <a:t>Column 32 bit</a:t>
            </a:r>
            <a:endParaRPr lang="en-US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Interface </a:t>
            </a:r>
            <a:r>
              <a:rPr lang="en-US" sz="2800" dirty="0">
                <a:solidFill>
                  <a:srgbClr val="003399"/>
                </a:solidFill>
              </a:rPr>
              <a:t>with </a:t>
            </a:r>
            <a:r>
              <a:rPr lang="en-US" sz="2800" dirty="0" err="1">
                <a:solidFill>
                  <a:srgbClr val="003399"/>
                </a:solidFill>
              </a:rPr>
              <a:t>Testbench</a:t>
            </a:r>
            <a:endParaRPr lang="en-US" sz="2800" dirty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Interface with </a:t>
            </a:r>
            <a:r>
              <a:rPr lang="en-US" sz="3200" b="1" dirty="0" err="1" smtClean="0">
                <a:solidFill>
                  <a:srgbClr val="CC0066"/>
                </a:solidFill>
              </a:rPr>
              <a:t>Testbench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65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Interface between Core, Controller &amp; TB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00" y="1078639"/>
            <a:ext cx="5082000" cy="52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Interface 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Details at </a:t>
            </a:r>
            <a:r>
              <a:rPr lang="en-US" sz="2800" dirty="0" err="1">
                <a:solidFill>
                  <a:srgbClr val="003399"/>
                </a:solidFill>
              </a:rPr>
              <a:t>Testbench</a:t>
            </a:r>
            <a:r>
              <a:rPr lang="en-US" sz="2800" dirty="0">
                <a:solidFill>
                  <a:srgbClr val="003399"/>
                </a:solidFill>
              </a:rPr>
              <a:t> 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Introduction</a:t>
            </a:r>
            <a:endParaRPr lang="en-US" sz="2800" dirty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Interface </a:t>
            </a:r>
            <a:r>
              <a:rPr lang="en-US" sz="2800" dirty="0">
                <a:solidFill>
                  <a:srgbClr val="003399"/>
                </a:solidFill>
              </a:rPr>
              <a:t>with </a:t>
            </a:r>
            <a:r>
              <a:rPr lang="en-US" sz="2800" dirty="0" err="1" smtClean="0">
                <a:solidFill>
                  <a:srgbClr val="003399"/>
                </a:solidFill>
              </a:rPr>
              <a:t>Testbench</a:t>
            </a:r>
            <a:endParaRPr lang="en-US" sz="2800" dirty="0" smtClean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Details </a:t>
            </a:r>
            <a:r>
              <a:rPr lang="en-US" sz="2800" dirty="0">
                <a:solidFill>
                  <a:srgbClr val="003399"/>
                </a:solidFill>
              </a:rPr>
              <a:t>at </a:t>
            </a:r>
            <a:r>
              <a:rPr lang="en-US" sz="2800" dirty="0" err="1">
                <a:solidFill>
                  <a:srgbClr val="003399"/>
                </a:solidFill>
              </a:rPr>
              <a:t>Testbench</a:t>
            </a:r>
            <a:r>
              <a:rPr lang="en-US" sz="2800" dirty="0">
                <a:solidFill>
                  <a:srgbClr val="003399"/>
                </a:solidFill>
              </a:rPr>
              <a:t> </a:t>
            </a:r>
            <a:r>
              <a:rPr lang="en-US" sz="2800" dirty="0" smtClean="0">
                <a:solidFill>
                  <a:srgbClr val="003399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Synthesis 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Marks </a:t>
            </a:r>
            <a:r>
              <a:rPr lang="en-US" sz="2800" dirty="0" smtClean="0">
                <a:solidFill>
                  <a:srgbClr val="003399"/>
                </a:solidFill>
              </a:rPr>
              <a:t>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Quick Start</a:t>
            </a:r>
            <a:endParaRPr lang="en-US" sz="2800" dirty="0">
              <a:solidFill>
                <a:srgbClr val="003399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Details at </a:t>
            </a:r>
            <a:r>
              <a:rPr lang="en-US" sz="3200" b="1" dirty="0" err="1" smtClean="0">
                <a:solidFill>
                  <a:srgbClr val="CC0066"/>
                </a:solidFill>
              </a:rPr>
              <a:t>Testbench</a:t>
            </a:r>
            <a:r>
              <a:rPr lang="en-US" sz="3200" b="1" dirty="0" smtClean="0">
                <a:solidFill>
                  <a:srgbClr val="CC0066"/>
                </a:solidFill>
              </a:rPr>
              <a:t> Level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630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SISO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926145"/>
            <a:ext cx="7180706" cy="53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MIMO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33497"/>
            <a:ext cx="7239000" cy="53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N-Slowing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41985"/>
            <a:ext cx="7239000" cy="53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Interface </a:t>
            </a:r>
            <a:r>
              <a:rPr lang="en-US" sz="2800" dirty="0">
                <a:solidFill>
                  <a:schemeClr val="bg2"/>
                </a:solidFill>
              </a:rPr>
              <a:t>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rgbClr val="003399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Signal Timings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67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Timing of signals (SISO and MIMO)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597"/>
            <a:ext cx="9144000" cy="30288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590800" y="44196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895600" y="42672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200400" y="41148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3505200" y="39624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810000" y="38862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4114800" y="37338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4419600" y="35814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4724400" y="34290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029200" y="32766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334000" y="31242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40197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Init</a:t>
            </a:r>
            <a:r>
              <a:rPr lang="en-US" sz="1000" b="1" dirty="0" smtClean="0">
                <a:solidFill>
                  <a:schemeClr val="bg1"/>
                </a:solidFill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</a:rPr>
              <a:t>rnd</a:t>
            </a:r>
            <a:r>
              <a:rPr lang="en-US" sz="1000" b="1" dirty="0" smtClean="0">
                <a:solidFill>
                  <a:schemeClr val="bg1"/>
                </a:solidFill>
              </a:rPr>
              <a:t>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09800" y="4191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rnd1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14600" y="40386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rnd2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19400" y="3886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rnd3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00400" y="3733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rnd4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05200" y="3581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rnd5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10000" y="3429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rnd6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14800" y="32766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rnd7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19600" y="3124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rnd8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24400" y="29718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rnd9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5638800" y="2895600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25528" y="284749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Final </a:t>
            </a:r>
            <a:r>
              <a:rPr lang="en-US" sz="1000" b="1" dirty="0" err="1" smtClean="0">
                <a:solidFill>
                  <a:schemeClr val="bg1"/>
                </a:solidFill>
              </a:rPr>
              <a:t>rnd</a:t>
            </a:r>
            <a:r>
              <a:rPr lang="en-US" sz="1000" b="1" dirty="0" smtClean="0">
                <a:solidFill>
                  <a:schemeClr val="bg1"/>
                </a:solidFill>
              </a:rPr>
              <a:t> comp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2610493"/>
            <a:ext cx="4152900" cy="2851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14500" y="2603235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Input 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923643" y="2610493"/>
            <a:ext cx="3124200" cy="285107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867400" y="25731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Input 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5638800" y="4599218"/>
            <a:ext cx="533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531697" y="4013782"/>
            <a:ext cx="65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output1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960168" y="4608633"/>
            <a:ext cx="2286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8742204" y="3986768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output2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715000" y="2057400"/>
            <a:ext cx="0" cy="288600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>
            <a:off x="6065044" y="2052638"/>
            <a:ext cx="0" cy="288600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9009743" y="2041560"/>
            <a:ext cx="0" cy="2886003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38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Timing of signals (N-Slowing)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551"/>
            <a:ext cx="9144000" cy="1492898"/>
          </a:xfrm>
          <a:prstGeom prst="rect">
            <a:avLst/>
          </a:prstGeom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140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N=4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810000" y="3581400"/>
            <a:ext cx="2057400" cy="2286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0" y="3572589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Done asserted for 4 cycles 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Timing of signals (N-Slowing)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551"/>
            <a:ext cx="9144000" cy="1492898"/>
          </a:xfrm>
          <a:prstGeom prst="rect">
            <a:avLst/>
          </a:prstGeom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140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N=4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191000" y="3276600"/>
            <a:ext cx="609600" cy="3810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695700" y="3286839"/>
            <a:ext cx="609600" cy="3810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648200" y="3276600"/>
            <a:ext cx="609600" cy="3810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5400" y="3276600"/>
            <a:ext cx="609600" cy="38100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3030379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Ip2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52900" y="3048000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Ip2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8200" y="3048000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Ip2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43500" y="3048000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Ip2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stream4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Timing of signals (N-Slowing)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551"/>
            <a:ext cx="9144000" cy="1492898"/>
          </a:xfrm>
          <a:prstGeom prst="rect">
            <a:avLst/>
          </a:prstGeom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140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N=4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6200" y="3949542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op1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81500" y="3967163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op1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6800" y="3967163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op1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72100" y="3967163"/>
            <a:ext cx="72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op1</a:t>
            </a:r>
            <a:r>
              <a:rPr lang="en-US" sz="1000" b="1" baseline="-25000" dirty="0" smtClean="0">
                <a:solidFill>
                  <a:schemeClr val="bg1"/>
                </a:solidFill>
              </a:rPr>
              <a:t>stream4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005262" y="3731419"/>
            <a:ext cx="533400" cy="25026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452937" y="3746018"/>
            <a:ext cx="533400" cy="25026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876800" y="3733800"/>
            <a:ext cx="533400" cy="25026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334000" y="3733800"/>
            <a:ext cx="533400" cy="25026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Introduction</a:t>
            </a:r>
            <a:endParaRPr lang="en-US" sz="2800" dirty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Interface </a:t>
            </a:r>
            <a:r>
              <a:rPr lang="en-US" sz="2800" dirty="0">
                <a:solidFill>
                  <a:schemeClr val="bg2"/>
                </a:solidFill>
              </a:rPr>
              <a:t>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Start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Interface </a:t>
            </a:r>
            <a:r>
              <a:rPr lang="en-US" sz="2800" dirty="0">
                <a:solidFill>
                  <a:schemeClr val="bg2"/>
                </a:solidFill>
              </a:rPr>
              <a:t>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Synthesis </a:t>
            </a:r>
            <a:r>
              <a:rPr lang="en-US" sz="2800" dirty="0">
                <a:solidFill>
                  <a:srgbClr val="003399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Marks </a:t>
            </a:r>
            <a:r>
              <a:rPr lang="en-US" sz="2800" dirty="0" smtClean="0">
                <a:solidFill>
                  <a:schemeClr val="bg2"/>
                </a:solidFill>
              </a:rPr>
              <a:t>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Synthesis Constraints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SISO</a:t>
            </a:r>
            <a:r>
              <a:rPr lang="en-US" sz="2800" dirty="0" smtClean="0">
                <a:solidFill>
                  <a:srgbClr val="003399"/>
                </a:solidFill>
              </a:rPr>
              <a:t>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Clock period of </a:t>
            </a:r>
            <a:r>
              <a:rPr lang="en-US" sz="1600" dirty="0">
                <a:solidFill>
                  <a:srgbClr val="003399"/>
                </a:solidFill>
              </a:rPr>
              <a:t>2</a:t>
            </a:r>
            <a:r>
              <a:rPr lang="en-US" sz="1600" dirty="0" smtClean="0">
                <a:solidFill>
                  <a:srgbClr val="003399"/>
                </a:solidFill>
              </a:rPr>
              <a:t>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Input delay (exclude clock) of 0.2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Output delay of 0.2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Load capacitance (all outputs) of 5fF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MIMO (N=4):</a:t>
            </a:r>
            <a:endParaRPr lang="en-US" sz="20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Clock period of 2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Input delay (exclude clock) of 0.2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Output delay of 0.2 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Load capacitance (all outputs) of </a:t>
            </a:r>
            <a:r>
              <a:rPr lang="en-US" sz="1600" dirty="0" smtClean="0">
                <a:solidFill>
                  <a:srgbClr val="003399"/>
                </a:solidFill>
              </a:rPr>
              <a:t>5fF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N-slowing (N=4):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Clock period of </a:t>
            </a:r>
            <a:r>
              <a:rPr lang="en-US" sz="1600" dirty="0" smtClean="0">
                <a:solidFill>
                  <a:srgbClr val="003399"/>
                </a:solidFill>
              </a:rPr>
              <a:t>0.5 </a:t>
            </a:r>
            <a:r>
              <a:rPr lang="en-US" sz="1600" dirty="0">
                <a:solidFill>
                  <a:srgbClr val="003399"/>
                </a:solidFill>
              </a:rPr>
              <a:t>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Input delay (exclude clock) of </a:t>
            </a:r>
            <a:r>
              <a:rPr lang="en-US" sz="1600" dirty="0" smtClean="0">
                <a:solidFill>
                  <a:srgbClr val="003399"/>
                </a:solidFill>
              </a:rPr>
              <a:t>0.1 </a:t>
            </a:r>
            <a:r>
              <a:rPr lang="en-US" sz="1600" dirty="0">
                <a:solidFill>
                  <a:srgbClr val="003399"/>
                </a:solidFill>
              </a:rPr>
              <a:t>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Output delay of </a:t>
            </a:r>
            <a:r>
              <a:rPr lang="en-US" sz="1600" dirty="0" smtClean="0">
                <a:solidFill>
                  <a:srgbClr val="003399"/>
                </a:solidFill>
              </a:rPr>
              <a:t>0.1 </a:t>
            </a:r>
            <a:r>
              <a:rPr lang="en-US" sz="1600" dirty="0">
                <a:solidFill>
                  <a:srgbClr val="003399"/>
                </a:solidFill>
              </a:rPr>
              <a:t>ns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Load capacitance (all outputs) of </a:t>
            </a:r>
            <a:r>
              <a:rPr lang="en-US" sz="1600" dirty="0" smtClean="0">
                <a:solidFill>
                  <a:srgbClr val="003399"/>
                </a:solidFill>
              </a:rPr>
              <a:t>5fF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b="1" dirty="0">
                <a:solidFill>
                  <a:srgbClr val="FF0000"/>
                </a:solidFill>
              </a:rPr>
              <a:t>Note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All constraint should be written in “</a:t>
            </a:r>
            <a:r>
              <a:rPr lang="en-US" sz="1600" dirty="0" err="1" smtClean="0">
                <a:solidFill>
                  <a:srgbClr val="FF0000"/>
                </a:solidFill>
              </a:rPr>
              <a:t>constraint.tcl</a:t>
            </a:r>
            <a:r>
              <a:rPr lang="en-US" sz="1600" dirty="0" smtClean="0">
                <a:solidFill>
                  <a:srgbClr val="FF0000"/>
                </a:solidFill>
              </a:rPr>
              <a:t>” file of respective parts</a:t>
            </a:r>
            <a:endParaRPr lang="en-US" sz="1600" dirty="0">
              <a:solidFill>
                <a:srgbClr val="FF00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16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Signal </a:t>
            </a:r>
            <a:r>
              <a:rPr lang="en-US" sz="2800" dirty="0">
                <a:solidFill>
                  <a:schemeClr val="bg2"/>
                </a:solidFill>
              </a:rPr>
              <a:t>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Interface 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Synthesis 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Marks Distribution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19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Submissions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143000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SISO (Single Input Single Output) (10</a:t>
            </a:r>
            <a:r>
              <a:rPr lang="en-US" sz="2800" dirty="0" smtClean="0">
                <a:solidFill>
                  <a:srgbClr val="003399"/>
                </a:solidFill>
              </a:rPr>
              <a:t>%)</a:t>
            </a:r>
          </a:p>
          <a:p>
            <a:pPr marL="342900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MIMO (Multiple Input Multiple Output) (5%)</a:t>
            </a:r>
          </a:p>
          <a:p>
            <a:pPr marL="342900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N-slowing </a:t>
            </a:r>
            <a:r>
              <a:rPr lang="en-US" sz="2800" dirty="0">
                <a:solidFill>
                  <a:srgbClr val="003399"/>
                </a:solidFill>
              </a:rPr>
              <a:t>(10%)</a:t>
            </a:r>
          </a:p>
          <a:p>
            <a:pPr marL="342900" marR="0" lvl="0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Report </a:t>
            </a:r>
            <a:r>
              <a:rPr lang="en-US" sz="2800" dirty="0">
                <a:solidFill>
                  <a:srgbClr val="003399"/>
                </a:solidFill>
              </a:rPr>
              <a:t>(total 5%)</a:t>
            </a:r>
          </a:p>
        </p:txBody>
      </p:sp>
    </p:spTree>
    <p:extLst>
      <p:ext uri="{BB962C8B-B14F-4D97-AF65-F5344CB8AC3E}">
        <p14:creationId xmlns:p14="http://schemas.microsoft.com/office/powerpoint/2010/main" val="13199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SISO (part I)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src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003399"/>
                </a:solidFill>
              </a:rPr>
              <a:t>C</a:t>
            </a:r>
            <a:r>
              <a:rPr lang="en-US" sz="2400" dirty="0" smtClean="0">
                <a:solidFill>
                  <a:srgbClr val="003399"/>
                </a:solidFill>
              </a:rPr>
              <a:t>ompiled *.v files (7.5%)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Comments in the code 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syn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FF0000"/>
                </a:solidFill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</a:rPr>
              <a:t>constraint.tcl</a:t>
            </a:r>
            <a:r>
              <a:rPr lang="en-US" sz="2400" dirty="0" smtClean="0">
                <a:solidFill>
                  <a:srgbClr val="FF0000"/>
                </a:solidFill>
              </a:rPr>
              <a:t>” (else 2.5% won’t be awarded)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“</a:t>
            </a:r>
            <a:r>
              <a:rPr lang="en-US" sz="2400" dirty="0" err="1" smtClean="0">
                <a:solidFill>
                  <a:srgbClr val="003399"/>
                </a:solidFill>
              </a:rPr>
              <a:t>synthesis.tcl</a:t>
            </a:r>
            <a:r>
              <a:rPr lang="en-US" sz="2400" dirty="0" smtClean="0">
                <a:solidFill>
                  <a:srgbClr val="003399"/>
                </a:solidFill>
              </a:rPr>
              <a:t>” (2.5%):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Commands to analyze all *.v files in “</a:t>
            </a:r>
            <a:r>
              <a:rPr lang="en-US" sz="2000" dirty="0" err="1" smtClean="0">
                <a:solidFill>
                  <a:srgbClr val="003399"/>
                </a:solidFill>
              </a:rPr>
              <a:t>src</a:t>
            </a:r>
            <a:r>
              <a:rPr lang="en-US" sz="2000" dirty="0" smtClean="0">
                <a:solidFill>
                  <a:srgbClr val="003399"/>
                </a:solidFill>
              </a:rPr>
              <a:t>” folder (0.5%) 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>
                <a:solidFill>
                  <a:srgbClr val="003399"/>
                </a:solidFill>
              </a:rPr>
              <a:t>C</a:t>
            </a:r>
            <a:r>
              <a:rPr lang="en-US" sz="2000" dirty="0" smtClean="0">
                <a:solidFill>
                  <a:srgbClr val="003399"/>
                </a:solidFill>
              </a:rPr>
              <a:t>ommand to elaborate “</a:t>
            </a:r>
            <a:r>
              <a:rPr lang="en-US" sz="2000" dirty="0" err="1" smtClean="0">
                <a:solidFill>
                  <a:srgbClr val="003399"/>
                </a:solidFill>
              </a:rPr>
              <a:t>AES_top</a:t>
            </a:r>
            <a:r>
              <a:rPr lang="en-US" sz="2000" dirty="0" smtClean="0">
                <a:solidFill>
                  <a:srgbClr val="003399"/>
                </a:solidFill>
              </a:rPr>
              <a:t>”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>
                <a:solidFill>
                  <a:srgbClr val="003399"/>
                </a:solidFill>
              </a:rPr>
              <a:t>Command to source “</a:t>
            </a:r>
            <a:r>
              <a:rPr lang="en-US" sz="2000" dirty="0" err="1">
                <a:solidFill>
                  <a:srgbClr val="003399"/>
                </a:solidFill>
              </a:rPr>
              <a:t>constraint.tcl</a:t>
            </a:r>
            <a:r>
              <a:rPr lang="en-US" sz="2000" dirty="0">
                <a:solidFill>
                  <a:srgbClr val="003399"/>
                </a:solidFill>
              </a:rPr>
              <a:t>”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Command to compile (or synthesize) “</a:t>
            </a:r>
            <a:r>
              <a:rPr lang="en-US" sz="2000" dirty="0" err="1" smtClean="0">
                <a:solidFill>
                  <a:srgbClr val="003399"/>
                </a:solidFill>
              </a:rPr>
              <a:t>AES_top</a:t>
            </a:r>
            <a:r>
              <a:rPr lang="en-US" sz="2000" dirty="0" smtClean="0">
                <a:solidFill>
                  <a:srgbClr val="003399"/>
                </a:solidFill>
              </a:rPr>
              <a:t>”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Command to report timing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Command to report area (0.5%)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MIMO (part II)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src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003399"/>
                </a:solidFill>
              </a:rPr>
              <a:t>C</a:t>
            </a:r>
            <a:r>
              <a:rPr lang="en-US" sz="2400" dirty="0" smtClean="0">
                <a:solidFill>
                  <a:srgbClr val="003399"/>
                </a:solidFill>
              </a:rPr>
              <a:t>ompiled *.v files (3.5%)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Comments in the code 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syn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 err="1">
                <a:solidFill>
                  <a:srgbClr val="FF0000"/>
                </a:solidFill>
              </a:rPr>
              <a:t>constraint.tcl</a:t>
            </a:r>
            <a:r>
              <a:rPr lang="en-US" sz="2400" dirty="0" smtClean="0">
                <a:solidFill>
                  <a:srgbClr val="FF0000"/>
                </a:solidFill>
              </a:rPr>
              <a:t>” </a:t>
            </a:r>
            <a:r>
              <a:rPr lang="en-US" sz="2400" dirty="0">
                <a:solidFill>
                  <a:srgbClr val="FF0000"/>
                </a:solidFill>
              </a:rPr>
              <a:t>(else </a:t>
            </a:r>
            <a:r>
              <a:rPr lang="en-US" sz="2400" dirty="0" smtClean="0">
                <a:solidFill>
                  <a:srgbClr val="FF0000"/>
                </a:solidFill>
              </a:rPr>
              <a:t>1.5</a:t>
            </a:r>
            <a:r>
              <a:rPr lang="en-US" sz="2400" dirty="0">
                <a:solidFill>
                  <a:srgbClr val="FF0000"/>
                </a:solidFill>
              </a:rPr>
              <a:t>% won’t be awarded)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“</a:t>
            </a:r>
            <a:r>
              <a:rPr lang="en-US" sz="2400" dirty="0" err="1" smtClean="0">
                <a:solidFill>
                  <a:srgbClr val="003399"/>
                </a:solidFill>
              </a:rPr>
              <a:t>synthesis.tcl</a:t>
            </a:r>
            <a:r>
              <a:rPr lang="en-US" sz="2400" dirty="0" smtClean="0">
                <a:solidFill>
                  <a:srgbClr val="003399"/>
                </a:solidFill>
              </a:rPr>
              <a:t>” (1.5%):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Commands to analyze all *.v files in “</a:t>
            </a:r>
            <a:r>
              <a:rPr lang="en-US" sz="1600" dirty="0" err="1" smtClean="0">
                <a:solidFill>
                  <a:srgbClr val="003399"/>
                </a:solidFill>
              </a:rPr>
              <a:t>src</a:t>
            </a:r>
            <a:r>
              <a:rPr lang="en-US" sz="1600" dirty="0" smtClean="0">
                <a:solidFill>
                  <a:srgbClr val="003399"/>
                </a:solidFill>
              </a:rPr>
              <a:t>” folder (0.3%) 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</a:t>
            </a:r>
            <a:r>
              <a:rPr lang="en-US" sz="1600" dirty="0" smtClean="0">
                <a:solidFill>
                  <a:srgbClr val="003399"/>
                </a:solidFill>
              </a:rPr>
              <a:t>ommand to elaborate “</a:t>
            </a:r>
            <a:r>
              <a:rPr lang="en-US" sz="1600" dirty="0" err="1" smtClean="0">
                <a:solidFill>
                  <a:srgbClr val="003399"/>
                </a:solidFill>
              </a:rPr>
              <a:t>AES_top</a:t>
            </a:r>
            <a:r>
              <a:rPr lang="en-US" sz="1600" dirty="0" smtClean="0">
                <a:solidFill>
                  <a:srgbClr val="003399"/>
                </a:solidFill>
              </a:rPr>
              <a:t>” (0.3%)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Command to source “</a:t>
            </a:r>
            <a:r>
              <a:rPr lang="en-US" sz="1600" dirty="0" err="1">
                <a:solidFill>
                  <a:srgbClr val="003399"/>
                </a:solidFill>
              </a:rPr>
              <a:t>constraint.tcl</a:t>
            </a:r>
            <a:r>
              <a:rPr lang="en-US" sz="1600" dirty="0">
                <a:solidFill>
                  <a:srgbClr val="003399"/>
                </a:solidFill>
              </a:rPr>
              <a:t>”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compile (or synthesize) “</a:t>
            </a:r>
            <a:r>
              <a:rPr lang="en-US" sz="1600" dirty="0" err="1" smtClean="0">
                <a:solidFill>
                  <a:srgbClr val="003399"/>
                </a:solidFill>
              </a:rPr>
              <a:t>AES_top</a:t>
            </a:r>
            <a:r>
              <a:rPr lang="en-US" sz="1600" dirty="0" smtClean="0">
                <a:solidFill>
                  <a:srgbClr val="003399"/>
                </a:solidFill>
              </a:rPr>
              <a:t>” (0.3%)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report timing (0.3%)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report area (0.3%)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8" name="Right Bracket 7"/>
          <p:cNvSpPr/>
          <p:nvPr/>
        </p:nvSpPr>
        <p:spPr bwMode="auto">
          <a:xfrm>
            <a:off x="4953000" y="1143000"/>
            <a:ext cx="228600" cy="1143000"/>
          </a:xfrm>
          <a:prstGeom prst="rightBracke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295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Your code will be tested for arbitrary value of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8153" y="4343400"/>
            <a:ext cx="15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N = 4 for synthesis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ket 10"/>
          <p:cNvSpPr/>
          <p:nvPr/>
        </p:nvSpPr>
        <p:spPr bwMode="auto">
          <a:xfrm>
            <a:off x="6781800" y="3810000"/>
            <a:ext cx="216353" cy="1905000"/>
          </a:xfrm>
          <a:prstGeom prst="rightBracke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N-Slowing (part III)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src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003399"/>
                </a:solidFill>
              </a:rPr>
              <a:t>C</a:t>
            </a:r>
            <a:r>
              <a:rPr lang="en-US" sz="2400" dirty="0" smtClean="0">
                <a:solidFill>
                  <a:srgbClr val="003399"/>
                </a:solidFill>
              </a:rPr>
              <a:t>ompiled *.v files (7%) 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Comments in the code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“</a:t>
            </a:r>
            <a:r>
              <a:rPr lang="en-US" sz="2800" dirty="0" err="1" smtClean="0">
                <a:solidFill>
                  <a:srgbClr val="003399"/>
                </a:solidFill>
              </a:rPr>
              <a:t>syn</a:t>
            </a:r>
            <a:r>
              <a:rPr lang="en-US" sz="2800" dirty="0" smtClean="0">
                <a:solidFill>
                  <a:srgbClr val="003399"/>
                </a:solidFill>
              </a:rPr>
              <a:t>” directory: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FF0000"/>
                </a:solidFill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</a:rPr>
              <a:t>constraint.tcl</a:t>
            </a:r>
            <a:r>
              <a:rPr lang="en-US" sz="2400" dirty="0" smtClean="0">
                <a:solidFill>
                  <a:srgbClr val="FF0000"/>
                </a:solidFill>
              </a:rPr>
              <a:t>”</a:t>
            </a:r>
            <a:r>
              <a:rPr lang="en-US" sz="2400" dirty="0">
                <a:solidFill>
                  <a:srgbClr val="FF0000"/>
                </a:solidFill>
              </a:rPr>
              <a:t> (else 3</a:t>
            </a:r>
            <a:r>
              <a:rPr lang="en-US" sz="2400" dirty="0" smtClean="0">
                <a:solidFill>
                  <a:srgbClr val="FF0000"/>
                </a:solidFill>
              </a:rPr>
              <a:t>% </a:t>
            </a:r>
            <a:r>
              <a:rPr lang="en-US" sz="2400" dirty="0">
                <a:solidFill>
                  <a:srgbClr val="FF0000"/>
                </a:solidFill>
              </a:rPr>
              <a:t>won’t be awarded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“</a:t>
            </a:r>
            <a:r>
              <a:rPr lang="en-US" sz="2400" dirty="0" err="1" smtClean="0">
                <a:solidFill>
                  <a:srgbClr val="003399"/>
                </a:solidFill>
              </a:rPr>
              <a:t>synthesis.tcl</a:t>
            </a:r>
            <a:r>
              <a:rPr lang="en-US" sz="2400" dirty="0" smtClean="0">
                <a:solidFill>
                  <a:srgbClr val="003399"/>
                </a:solidFill>
              </a:rPr>
              <a:t>” (3%):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Commands to analyze all *.v files in “</a:t>
            </a:r>
            <a:r>
              <a:rPr lang="en-US" sz="1600" dirty="0" err="1" smtClean="0">
                <a:solidFill>
                  <a:srgbClr val="003399"/>
                </a:solidFill>
              </a:rPr>
              <a:t>src</a:t>
            </a:r>
            <a:r>
              <a:rPr lang="en-US" sz="1600" dirty="0" smtClean="0">
                <a:solidFill>
                  <a:srgbClr val="003399"/>
                </a:solidFill>
              </a:rPr>
              <a:t>” folder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</a:t>
            </a:r>
            <a:r>
              <a:rPr lang="en-US" sz="1600" dirty="0" smtClean="0">
                <a:solidFill>
                  <a:srgbClr val="003399"/>
                </a:solidFill>
              </a:rPr>
              <a:t>ommand to elaborate “</a:t>
            </a:r>
            <a:r>
              <a:rPr lang="en-US" sz="1600" dirty="0" err="1" smtClean="0">
                <a:solidFill>
                  <a:srgbClr val="003399"/>
                </a:solidFill>
              </a:rPr>
              <a:t>AES_top</a:t>
            </a:r>
            <a:r>
              <a:rPr lang="en-US" sz="1600" dirty="0" smtClean="0">
                <a:solidFill>
                  <a:srgbClr val="003399"/>
                </a:solidFill>
              </a:rPr>
              <a:t>”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>
                <a:solidFill>
                  <a:srgbClr val="003399"/>
                </a:solidFill>
              </a:rPr>
              <a:t>Command to source “</a:t>
            </a:r>
            <a:r>
              <a:rPr lang="en-US" sz="1600" dirty="0" err="1">
                <a:solidFill>
                  <a:srgbClr val="003399"/>
                </a:solidFill>
              </a:rPr>
              <a:t>constraint.tcl</a:t>
            </a:r>
            <a:r>
              <a:rPr lang="en-US" sz="1600" dirty="0">
                <a:solidFill>
                  <a:srgbClr val="003399"/>
                </a:solidFill>
              </a:rPr>
              <a:t>” file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compile (or synthesize) “</a:t>
            </a:r>
            <a:r>
              <a:rPr lang="en-US" sz="1600" dirty="0" err="1" smtClean="0">
                <a:solidFill>
                  <a:srgbClr val="003399"/>
                </a:solidFill>
              </a:rPr>
              <a:t>AES_top</a:t>
            </a:r>
            <a:r>
              <a:rPr lang="en-US" sz="1600" dirty="0" smtClean="0">
                <a:solidFill>
                  <a:srgbClr val="003399"/>
                </a:solidFill>
              </a:rPr>
              <a:t>”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retime the design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report timing (0.5%)</a:t>
            </a:r>
          </a:p>
          <a:p>
            <a:pPr marL="1524000" lvl="2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1600" dirty="0" smtClean="0">
                <a:solidFill>
                  <a:srgbClr val="003399"/>
                </a:solidFill>
              </a:rPr>
              <a:t>Command to report area (0.5%)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2" name="Right Bracket 1"/>
          <p:cNvSpPr/>
          <p:nvPr/>
        </p:nvSpPr>
        <p:spPr bwMode="auto">
          <a:xfrm>
            <a:off x="4648200" y="1066800"/>
            <a:ext cx="228600" cy="1143000"/>
          </a:xfrm>
          <a:prstGeom prst="rightBracke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1219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Your code will be tested for arbitrary value of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300" y="457200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N = 4 for synthesis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ket 10"/>
          <p:cNvSpPr/>
          <p:nvPr/>
        </p:nvSpPr>
        <p:spPr bwMode="auto">
          <a:xfrm>
            <a:off x="6781799" y="3886200"/>
            <a:ext cx="204107" cy="2209800"/>
          </a:xfrm>
          <a:prstGeom prst="rightBracke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Report (part IV)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83820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Architecture and indicate following (2%):</a:t>
            </a: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Interconnection between blocks (i.e. </a:t>
            </a:r>
            <a:r>
              <a:rPr lang="en-US" sz="2000" dirty="0" err="1" smtClean="0">
                <a:solidFill>
                  <a:srgbClr val="003399"/>
                </a:solidFill>
              </a:rPr>
              <a:t>Subbytes</a:t>
            </a:r>
            <a:r>
              <a:rPr lang="en-US" sz="2000" dirty="0" smtClean="0">
                <a:solidFill>
                  <a:srgbClr val="003399"/>
                </a:solidFill>
              </a:rPr>
              <a:t>, Shift-Rows, Mix-columns, Add-round-key and key-scheduling) (1%)</a:t>
            </a: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Registers in your design (1%)</a:t>
            </a:r>
            <a:endParaRPr lang="en-US" sz="2000" dirty="0">
              <a:solidFill>
                <a:srgbClr val="003399"/>
              </a:solidFill>
            </a:endParaRPr>
          </a:p>
          <a:p>
            <a:pPr marL="609600" lvl="1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Area (um</a:t>
            </a:r>
            <a:r>
              <a:rPr lang="en-US" sz="2400" baseline="30000" dirty="0" smtClean="0">
                <a:solidFill>
                  <a:srgbClr val="003399"/>
                </a:solidFill>
              </a:rPr>
              <a:t>2</a:t>
            </a:r>
            <a:r>
              <a:rPr lang="en-US" sz="2400" dirty="0" smtClean="0">
                <a:solidFill>
                  <a:srgbClr val="003399"/>
                </a:solidFill>
              </a:rPr>
              <a:t>), </a:t>
            </a:r>
            <a:r>
              <a:rPr lang="en-US" sz="2400" dirty="0">
                <a:solidFill>
                  <a:srgbClr val="003399"/>
                </a:solidFill>
              </a:rPr>
              <a:t>critical path </a:t>
            </a:r>
            <a:r>
              <a:rPr lang="en-US" sz="2400" dirty="0" smtClean="0">
                <a:solidFill>
                  <a:srgbClr val="003399"/>
                </a:solidFill>
              </a:rPr>
              <a:t>delay (ns) and </a:t>
            </a:r>
            <a:r>
              <a:rPr lang="en-US" sz="2400" dirty="0">
                <a:solidFill>
                  <a:srgbClr val="003399"/>
                </a:solidFill>
              </a:rPr>
              <a:t>calculated maximum </a:t>
            </a:r>
            <a:r>
              <a:rPr lang="en-US" sz="2400" dirty="0" smtClean="0">
                <a:solidFill>
                  <a:srgbClr val="003399"/>
                </a:solidFill>
              </a:rPr>
              <a:t>throughput (MS/s) for following (2%):</a:t>
            </a: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SISO (0.5%)</a:t>
            </a: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smtClean="0">
                <a:solidFill>
                  <a:srgbClr val="003399"/>
                </a:solidFill>
              </a:rPr>
              <a:t>MIMO, N=4 </a:t>
            </a:r>
            <a:r>
              <a:rPr lang="en-US" sz="2000" dirty="0" smtClean="0">
                <a:solidFill>
                  <a:srgbClr val="003399"/>
                </a:solidFill>
              </a:rPr>
              <a:t>(</a:t>
            </a:r>
            <a:r>
              <a:rPr lang="en-US" sz="2000" smtClean="0">
                <a:solidFill>
                  <a:srgbClr val="003399"/>
                </a:solidFill>
              </a:rPr>
              <a:t>0.5%) </a:t>
            </a:r>
            <a:endParaRPr lang="en-US" sz="2000" dirty="0" smtClean="0">
              <a:solidFill>
                <a:srgbClr val="003399"/>
              </a:solidFill>
            </a:endParaRP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>
                <a:solidFill>
                  <a:srgbClr val="003399"/>
                </a:solidFill>
              </a:rPr>
              <a:t>4</a:t>
            </a:r>
            <a:r>
              <a:rPr lang="en-US" sz="2000" dirty="0" smtClean="0">
                <a:solidFill>
                  <a:srgbClr val="003399"/>
                </a:solidFill>
              </a:rPr>
              <a:t>-slowing (1%)</a:t>
            </a:r>
            <a:endParaRPr lang="en-US" sz="2000" dirty="0">
              <a:solidFill>
                <a:srgbClr val="003399"/>
              </a:solidFill>
            </a:endParaRPr>
          </a:p>
          <a:p>
            <a:pPr marL="609600" lvl="1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003399"/>
                </a:solidFill>
              </a:rPr>
              <a:t>Observation and discussion (1</a:t>
            </a:r>
            <a:r>
              <a:rPr lang="en-US" sz="2400" dirty="0" smtClean="0">
                <a:solidFill>
                  <a:srgbClr val="003399"/>
                </a:solidFill>
              </a:rPr>
              <a:t>%)</a:t>
            </a:r>
          </a:p>
          <a:p>
            <a:pPr marL="1066800" lvl="2" indent="-609600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000" dirty="0" smtClean="0">
                <a:solidFill>
                  <a:srgbClr val="003399"/>
                </a:solidFill>
              </a:rPr>
              <a:t>Which (0.5%) strategy is best (for throughput) and why (0.5%)</a:t>
            </a:r>
            <a:endParaRPr lang="en-US" sz="2000" dirty="0">
              <a:solidFill>
                <a:srgbClr val="003399"/>
              </a:solidFill>
            </a:endParaRPr>
          </a:p>
          <a:p>
            <a:pPr marL="457200" lvl="2" eaLnBrk="0" hangingPunct="0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2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0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 smtClean="0">
              <a:solidFill>
                <a:srgbClr val="003399"/>
              </a:solidFill>
            </a:endParaRP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Throughput Calculation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838200"/>
                <a:ext cx="8039100" cy="541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609600" lvl="1" indent="-609600" ea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rgbClr val="006666"/>
                  </a:buClr>
                  <a:buFont typeface="Symbol" pitchFamily="18" charset="2"/>
                  <a:buChar char="¨"/>
                </a:pPr>
                <a:r>
                  <a:rPr lang="en-US" sz="2400" dirty="0" err="1" smtClean="0">
                    <a:solidFill>
                      <a:srgbClr val="003399"/>
                    </a:solidFill>
                  </a:rPr>
                  <a:t>X</a:t>
                </a:r>
                <a:r>
                  <a:rPr lang="en-US" sz="2400" baseline="-25000" dirty="0" err="1" smtClean="0">
                    <a:solidFill>
                      <a:srgbClr val="003399"/>
                    </a:solidFill>
                  </a:rPr>
                  <a:t>max</a:t>
                </a:r>
                <a:r>
                  <a:rPr lang="en-US" sz="2400" dirty="0" smtClean="0">
                    <a:solidFill>
                      <a:srgbClr val="003399"/>
                    </a:solidFill>
                  </a:rPr>
                  <a:t> (MS/s) = </a:t>
                </a:r>
                <a:r>
                  <a:rPr lang="en-US" sz="2400" dirty="0" err="1" smtClean="0">
                    <a:solidFill>
                      <a:srgbClr val="003399"/>
                    </a:solidFill>
                  </a:rPr>
                  <a:t>Freq</a:t>
                </a:r>
                <a:r>
                  <a:rPr lang="en-US" sz="2400" baseline="-25000" dirty="0" err="1" smtClean="0">
                    <a:solidFill>
                      <a:srgbClr val="003399"/>
                    </a:solidFill>
                  </a:rPr>
                  <a:t>max</a:t>
                </a:r>
                <a:r>
                  <a:rPr lang="en-US" sz="2400" dirty="0" smtClean="0">
                    <a:solidFill>
                      <a:srgbClr val="003399"/>
                    </a:solidFill>
                  </a:rPr>
                  <a:t> (MHz)x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𝒗𝒂𝒍𝒊𝒅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𝑠𝑎𝑚𝑝𝑙𝑒𝑠</m:t>
                            </m:r>
                          </m:num>
                          <m:den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  <m:r>
                              <a:rPr lang="en-US" sz="2400" b="0" i="1" dirty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rgbClr val="003399"/>
                  </a:solidFill>
                </a:endParaRPr>
              </a:p>
              <a:p>
                <a:pPr marL="609600" lvl="1" indent="-609600" ea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rgbClr val="006666"/>
                  </a:buClr>
                  <a:buFont typeface="Symbol" pitchFamily="18" charset="2"/>
                  <a:buChar char="¨"/>
                </a:pPr>
                <a:r>
                  <a:rPr lang="en-US" sz="2400" dirty="0" smtClean="0">
                    <a:solidFill>
                      <a:srgbClr val="003399"/>
                    </a:solidFill>
                  </a:rPr>
                  <a:t>Hints for completing project!!</a:t>
                </a:r>
              </a:p>
              <a:p>
                <a:pPr marL="1066800" lvl="2" indent="-609600" ea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rgbClr val="006666"/>
                  </a:buClr>
                  <a:buFont typeface="Symbol" pitchFamily="18" charset="2"/>
                  <a:buChar char="¨"/>
                </a:pPr>
                <a:r>
                  <a:rPr lang="en-US" sz="2000" dirty="0" smtClean="0">
                    <a:solidFill>
                      <a:srgbClr val="003399"/>
                    </a:solidFill>
                  </a:rPr>
                  <a:t>Part 2: If part 1 completed part 2 doesn’t require any effort</a:t>
                </a:r>
              </a:p>
              <a:p>
                <a:pPr marL="1066800" lvl="2" indent="-609600" eaLnBrk="0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ts val="800"/>
                  </a:spcAft>
                  <a:buClr>
                    <a:srgbClr val="006666"/>
                  </a:buClr>
                  <a:buFont typeface="Symbol" pitchFamily="18" charset="2"/>
                  <a:buChar char="¨"/>
                </a:pPr>
                <a:r>
                  <a:rPr lang="en-US" sz="2000" dirty="0" smtClean="0">
                    <a:solidFill>
                      <a:srgbClr val="003399"/>
                    </a:solidFill>
                  </a:rPr>
                  <a:t>Part 3: For N-slowing </a:t>
                </a:r>
                <a:r>
                  <a:rPr lang="en-US" sz="2000" b="1" dirty="0" smtClean="0">
                    <a:solidFill>
                      <a:srgbClr val="003399"/>
                    </a:solidFill>
                  </a:rPr>
                  <a:t>every </a:t>
                </a:r>
                <a:r>
                  <a:rPr lang="en-US" sz="2000" dirty="0" smtClean="0">
                    <a:solidFill>
                      <a:srgbClr val="003399"/>
                    </a:solidFill>
                  </a:rPr>
                  <a:t>register in your design has to be replaced by N cascaded registers</a:t>
                </a:r>
                <a:endParaRPr lang="en-US" sz="2000" dirty="0">
                  <a:solidFill>
                    <a:srgbClr val="003399"/>
                  </a:solidFill>
                </a:endParaRPr>
              </a:p>
              <a:p>
                <a:pPr lvl="2" eaLnBrk="0" hangingPunct="0">
                  <a:lnSpc>
                    <a:spcPct val="110000"/>
                  </a:lnSpc>
                  <a:spcBef>
                    <a:spcPct val="20000"/>
                  </a:spcBef>
                  <a:buClr>
                    <a:srgbClr val="006666"/>
                  </a:buClr>
                </a:pPr>
                <a:endParaRPr lang="en-US" sz="2000" dirty="0" smtClean="0">
                  <a:solidFill>
                    <a:srgbClr val="003399"/>
                  </a:solidFill>
                </a:endParaRPr>
              </a:p>
              <a:p>
                <a:pPr lvl="1" eaLnBrk="0" hangingPunct="0">
                  <a:lnSpc>
                    <a:spcPct val="110000"/>
                  </a:lnSpc>
                  <a:spcBef>
                    <a:spcPct val="20000"/>
                  </a:spcBef>
                  <a:buClr>
                    <a:srgbClr val="006666"/>
                  </a:buClr>
                </a:pPr>
                <a:endParaRPr lang="en-US" sz="2400" dirty="0" smtClean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38200"/>
                <a:ext cx="80391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1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5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Introduction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937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Signal </a:t>
            </a:r>
            <a:r>
              <a:rPr lang="en-US" sz="2800" dirty="0">
                <a:solidFill>
                  <a:schemeClr val="bg2"/>
                </a:solidFill>
              </a:rPr>
              <a:t>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Interface 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Synthesis 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Quick Start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Quick Start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14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Quick Start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>
                <a:solidFill>
                  <a:srgbClr val="003399"/>
                </a:solidFill>
              </a:rPr>
              <a:t>Make a new directory in your </a:t>
            </a:r>
            <a:r>
              <a:rPr lang="en-US" dirty="0" smtClean="0">
                <a:solidFill>
                  <a:srgbClr val="003399"/>
                </a:solidFill>
              </a:rPr>
              <a:t>home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 err="1" smtClean="0">
                <a:solidFill>
                  <a:srgbClr val="0F0F0F"/>
                </a:solidFill>
              </a:rPr>
              <a:t>mkdir</a:t>
            </a:r>
            <a:r>
              <a:rPr lang="en-US" sz="1600" dirty="0" smtClean="0">
                <a:solidFill>
                  <a:srgbClr val="0F0F0F"/>
                </a:solidFill>
              </a:rPr>
              <a:t> </a:t>
            </a:r>
            <a:r>
              <a:rPr lang="en-US" sz="1600" dirty="0">
                <a:solidFill>
                  <a:srgbClr val="0F0F0F"/>
                </a:solidFill>
              </a:rPr>
              <a:t>~/&lt;</a:t>
            </a:r>
            <a:r>
              <a:rPr lang="en-US" sz="1600" dirty="0" err="1">
                <a:solidFill>
                  <a:srgbClr val="0F0F0F"/>
                </a:solidFill>
              </a:rPr>
              <a:t>new_dir_name</a:t>
            </a:r>
            <a:r>
              <a:rPr lang="en-US" sz="1600" dirty="0">
                <a:solidFill>
                  <a:srgbClr val="0F0F0F"/>
                </a:solidFill>
              </a:rPr>
              <a:t>&gt;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 smtClean="0">
                <a:solidFill>
                  <a:srgbClr val="003399"/>
                </a:solidFill>
              </a:rPr>
              <a:t>Copy </a:t>
            </a:r>
            <a:r>
              <a:rPr lang="en-US" dirty="0" err="1" smtClean="0">
                <a:solidFill>
                  <a:srgbClr val="003399"/>
                </a:solidFill>
              </a:rPr>
              <a:t>src</a:t>
            </a:r>
            <a:r>
              <a:rPr lang="en-US" dirty="0" smtClean="0">
                <a:solidFill>
                  <a:srgbClr val="003399"/>
                </a:solidFill>
              </a:rPr>
              <a:t> </a:t>
            </a:r>
            <a:r>
              <a:rPr lang="en-US" dirty="0">
                <a:solidFill>
                  <a:srgbClr val="003399"/>
                </a:solidFill>
              </a:rPr>
              <a:t>to your new </a:t>
            </a:r>
            <a:r>
              <a:rPr lang="en-US" dirty="0" smtClean="0">
                <a:solidFill>
                  <a:srgbClr val="003399"/>
                </a:solidFill>
              </a:rPr>
              <a:t>directory</a:t>
            </a:r>
            <a:endParaRPr lang="en-US" dirty="0">
              <a:solidFill>
                <a:srgbClr val="003399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rgbClr val="0F0F0F"/>
                </a:solidFill>
              </a:rPr>
              <a:t>cp</a:t>
            </a:r>
            <a:r>
              <a:rPr lang="en-US" sz="1600" dirty="0" smtClean="0">
                <a:solidFill>
                  <a:srgbClr val="0F0F0F"/>
                </a:solidFill>
              </a:rPr>
              <a:t> –r /app11/lab-session/ee4415_part2/*  ~/&lt;</a:t>
            </a:r>
            <a:r>
              <a:rPr lang="en-US" sz="1600" dirty="0" err="1" smtClean="0">
                <a:solidFill>
                  <a:srgbClr val="0F0F0F"/>
                </a:solidFill>
              </a:rPr>
              <a:t>new_dir_name</a:t>
            </a:r>
            <a:r>
              <a:rPr lang="en-US" sz="1600" dirty="0" smtClean="0">
                <a:solidFill>
                  <a:srgbClr val="0F0F0F"/>
                </a:solidFill>
              </a:rPr>
              <a:t>&gt;/.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>
                <a:solidFill>
                  <a:srgbClr val="003399"/>
                </a:solidFill>
              </a:rPr>
              <a:t>To Compile your </a:t>
            </a:r>
            <a:r>
              <a:rPr lang="en-US" dirty="0" smtClean="0">
                <a:solidFill>
                  <a:srgbClr val="003399"/>
                </a:solidFill>
              </a:rPr>
              <a:t>source: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 smtClean="0">
                <a:solidFill>
                  <a:srgbClr val="0F0F0F"/>
                </a:solidFill>
              </a:rPr>
              <a:t>cd ~/&lt;</a:t>
            </a:r>
            <a:r>
              <a:rPr lang="en-US" sz="1600" dirty="0" err="1" smtClean="0">
                <a:solidFill>
                  <a:srgbClr val="0F0F0F"/>
                </a:solidFill>
              </a:rPr>
              <a:t>new_dir_name</a:t>
            </a:r>
            <a:r>
              <a:rPr lang="en-US" sz="1600" dirty="0" smtClean="0">
                <a:solidFill>
                  <a:srgbClr val="0F0F0F"/>
                </a:solidFill>
              </a:rPr>
              <a:t>&gt;/&lt;part&gt;/</a:t>
            </a:r>
            <a:r>
              <a:rPr lang="en-US" sz="1600" dirty="0" err="1" smtClean="0">
                <a:solidFill>
                  <a:srgbClr val="0F0F0F"/>
                </a:solidFill>
              </a:rPr>
              <a:t>vcs</a:t>
            </a:r>
            <a:endParaRPr lang="en-US" sz="1600" dirty="0">
              <a:solidFill>
                <a:srgbClr val="0F0F0F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>
                <a:solidFill>
                  <a:srgbClr val="0F0F0F"/>
                </a:solidFill>
              </a:rPr>
              <a:t>make </a:t>
            </a:r>
            <a:r>
              <a:rPr lang="en-US" sz="1600" dirty="0" smtClean="0">
                <a:solidFill>
                  <a:srgbClr val="0F0F0F"/>
                </a:solidFill>
              </a:rPr>
              <a:t>compile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>
                <a:solidFill>
                  <a:srgbClr val="003399"/>
                </a:solidFill>
              </a:rPr>
              <a:t>To run your code on terminal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 smtClean="0">
                <a:solidFill>
                  <a:srgbClr val="0F0F0F"/>
                </a:solidFill>
              </a:rPr>
              <a:t>make sim </a:t>
            </a:r>
            <a:r>
              <a:rPr lang="en-US" b="1" dirty="0" smtClean="0">
                <a:solidFill>
                  <a:srgbClr val="0F0F0F"/>
                </a:solidFill>
              </a:rPr>
              <a:t>or</a:t>
            </a:r>
            <a:r>
              <a:rPr lang="en-US" sz="1600" dirty="0" smtClean="0">
                <a:solidFill>
                  <a:srgbClr val="0F0F0F"/>
                </a:solidFill>
              </a:rPr>
              <a:t> ./</a:t>
            </a:r>
            <a:r>
              <a:rPr lang="en-US" sz="1600" dirty="0" err="1" smtClean="0">
                <a:solidFill>
                  <a:srgbClr val="0F0F0F"/>
                </a:solidFill>
              </a:rPr>
              <a:t>simv</a:t>
            </a:r>
            <a:endParaRPr lang="en-US" sz="1600" dirty="0" smtClean="0">
              <a:solidFill>
                <a:srgbClr val="0F0F0F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>
                <a:solidFill>
                  <a:srgbClr val="003399"/>
                </a:solidFill>
              </a:rPr>
              <a:t>To run/debug your code in </a:t>
            </a:r>
            <a:r>
              <a:rPr lang="en-US" dirty="0" err="1">
                <a:solidFill>
                  <a:srgbClr val="003399"/>
                </a:solidFill>
              </a:rPr>
              <a:t>gui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US" dirty="0" smtClean="0">
                <a:solidFill>
                  <a:srgbClr val="003399"/>
                </a:solidFill>
              </a:rPr>
              <a:t>mode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>
                <a:solidFill>
                  <a:srgbClr val="0F0F0F"/>
                </a:solidFill>
              </a:rPr>
              <a:t>./</a:t>
            </a:r>
            <a:r>
              <a:rPr lang="en-US" sz="1600" dirty="0" err="1">
                <a:solidFill>
                  <a:srgbClr val="0F0F0F"/>
                </a:solidFill>
              </a:rPr>
              <a:t>simv</a:t>
            </a:r>
            <a:r>
              <a:rPr lang="en-US" sz="1600" dirty="0">
                <a:solidFill>
                  <a:srgbClr val="0F0F0F"/>
                </a:solidFill>
              </a:rPr>
              <a:t> </a:t>
            </a:r>
            <a:r>
              <a:rPr lang="en-US" sz="1600" dirty="0" smtClean="0">
                <a:solidFill>
                  <a:srgbClr val="0F0F0F"/>
                </a:solidFill>
              </a:rPr>
              <a:t>–</a:t>
            </a:r>
            <a:r>
              <a:rPr lang="en-US" sz="1600" dirty="0" err="1" smtClean="0">
                <a:solidFill>
                  <a:srgbClr val="0F0F0F"/>
                </a:solidFill>
              </a:rPr>
              <a:t>gui</a:t>
            </a:r>
            <a:endParaRPr lang="en-US" sz="1600" dirty="0" smtClean="0">
              <a:solidFill>
                <a:srgbClr val="0F0F0F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dirty="0" smtClean="0">
                <a:solidFill>
                  <a:srgbClr val="003399"/>
                </a:solidFill>
              </a:rPr>
              <a:t>Before starting synthesis (in design compiler)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>
                <a:solidFill>
                  <a:srgbClr val="0F0F0F"/>
                </a:solidFill>
              </a:rPr>
              <a:t>c</a:t>
            </a:r>
            <a:r>
              <a:rPr lang="en-US" sz="1600" dirty="0" smtClean="0">
                <a:solidFill>
                  <a:srgbClr val="0F0F0F"/>
                </a:solidFill>
              </a:rPr>
              <a:t>d  ~/&lt;</a:t>
            </a:r>
            <a:r>
              <a:rPr lang="en-US" sz="1600" dirty="0" err="1" smtClean="0">
                <a:solidFill>
                  <a:srgbClr val="0F0F0F"/>
                </a:solidFill>
              </a:rPr>
              <a:t>new_dir_name</a:t>
            </a:r>
            <a:r>
              <a:rPr lang="en-US" sz="1600" dirty="0" smtClean="0">
                <a:solidFill>
                  <a:srgbClr val="0F0F0F"/>
                </a:solidFill>
              </a:rPr>
              <a:t>&gt;/&lt;part&gt;/</a:t>
            </a:r>
            <a:r>
              <a:rPr lang="en-US" sz="1600" dirty="0" err="1" smtClean="0">
                <a:solidFill>
                  <a:srgbClr val="0F0F0F"/>
                </a:solidFill>
              </a:rPr>
              <a:t>syn</a:t>
            </a:r>
            <a:r>
              <a:rPr lang="en-US" sz="1600" dirty="0" smtClean="0">
                <a:solidFill>
                  <a:srgbClr val="0F0F0F"/>
                </a:solidFill>
              </a:rPr>
              <a:t>/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1600" dirty="0" err="1">
                <a:solidFill>
                  <a:srgbClr val="0F0F0F"/>
                </a:solidFill>
              </a:rPr>
              <a:t>cp</a:t>
            </a:r>
            <a:r>
              <a:rPr lang="en-US" sz="1600" dirty="0">
                <a:solidFill>
                  <a:srgbClr val="0F0F0F"/>
                </a:solidFill>
              </a:rPr>
              <a:t> </a:t>
            </a:r>
            <a:r>
              <a:rPr lang="en-US" sz="1600" dirty="0" smtClean="0">
                <a:solidFill>
                  <a:srgbClr val="0F0F0F"/>
                </a:solidFill>
              </a:rPr>
              <a:t> </a:t>
            </a:r>
            <a:r>
              <a:rPr lang="en-US" sz="1600" dirty="0">
                <a:solidFill>
                  <a:srgbClr val="0F0F0F"/>
                </a:solidFill>
              </a:rPr>
              <a:t>/</a:t>
            </a:r>
            <a:r>
              <a:rPr lang="en-US" sz="1600" dirty="0" smtClean="0">
                <a:solidFill>
                  <a:srgbClr val="0F0F0F"/>
                </a:solidFill>
              </a:rPr>
              <a:t>app11/lab-session/ee4415_part1/</a:t>
            </a:r>
            <a:r>
              <a:rPr lang="en-US" sz="1600" dirty="0">
                <a:solidFill>
                  <a:srgbClr val="0F0F0F"/>
                </a:solidFill>
              </a:rPr>
              <a:t>.</a:t>
            </a:r>
            <a:r>
              <a:rPr lang="en-US" sz="1600" dirty="0" err="1">
                <a:solidFill>
                  <a:srgbClr val="0F0F0F"/>
                </a:solidFill>
              </a:rPr>
              <a:t>synopsys_dc.setup</a:t>
            </a:r>
            <a:r>
              <a:rPr lang="en-US" sz="1600" dirty="0">
                <a:solidFill>
                  <a:srgbClr val="0F0F0F"/>
                </a:solidFill>
              </a:rPr>
              <a:t> </a:t>
            </a:r>
            <a:r>
              <a:rPr lang="en-US" sz="1600" dirty="0" smtClean="0">
                <a:solidFill>
                  <a:srgbClr val="0F0F0F"/>
                </a:solidFill>
              </a:rPr>
              <a:t>  ~/&lt;</a:t>
            </a:r>
            <a:r>
              <a:rPr lang="en-US" sz="1600" dirty="0" err="1">
                <a:solidFill>
                  <a:srgbClr val="0F0F0F"/>
                </a:solidFill>
              </a:rPr>
              <a:t>new_dir_name</a:t>
            </a:r>
            <a:r>
              <a:rPr lang="en-US" sz="1600" dirty="0" smtClean="0">
                <a:solidFill>
                  <a:srgbClr val="0F0F0F"/>
                </a:solidFill>
              </a:rPr>
              <a:t>&gt;/&lt;part&gt;/</a:t>
            </a:r>
            <a:r>
              <a:rPr lang="en-US" sz="1600" dirty="0" err="1" smtClean="0">
                <a:solidFill>
                  <a:srgbClr val="0F0F0F"/>
                </a:solidFill>
              </a:rPr>
              <a:t>syn</a:t>
            </a:r>
            <a:r>
              <a:rPr lang="en-US" sz="1600" dirty="0" smtClean="0">
                <a:solidFill>
                  <a:srgbClr val="0F0F0F"/>
                </a:solidFill>
              </a:rPr>
              <a:t>/.</a:t>
            </a:r>
            <a:endParaRPr lang="en-US" sz="1600" dirty="0">
              <a:solidFill>
                <a:srgbClr val="0F0F0F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000" b="1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>
                <a:solidFill>
                  <a:srgbClr val="FF0000"/>
                </a:solidFill>
              </a:rPr>
              <a:t>: carry out synthesis of each part in “</a:t>
            </a:r>
            <a:r>
              <a:rPr lang="en-US" sz="2000" dirty="0" err="1" smtClean="0">
                <a:solidFill>
                  <a:srgbClr val="FF0000"/>
                </a:solidFill>
              </a:rPr>
              <a:t>syn</a:t>
            </a:r>
            <a:r>
              <a:rPr lang="en-US" sz="2000" dirty="0" smtClean="0">
                <a:solidFill>
                  <a:srgbClr val="FF0000"/>
                </a:solidFill>
              </a:rPr>
              <a:t>” folder of respective parts</a:t>
            </a:r>
            <a:endParaRPr lang="en-US" sz="2000" dirty="0">
              <a:solidFill>
                <a:srgbClr val="FF00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000" dirty="0">
              <a:solidFill>
                <a:srgbClr val="0F0F0F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000" dirty="0">
              <a:solidFill>
                <a:srgbClr val="0F0F0F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000" dirty="0" smtClean="0">
              <a:solidFill>
                <a:srgbClr val="0F0F0F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THANK YOU!</a:t>
            </a:r>
          </a:p>
          <a:p>
            <a:pPr algn="ctr"/>
            <a:r>
              <a:rPr lang="en-US" sz="3200" b="1" smtClean="0">
                <a:solidFill>
                  <a:srgbClr val="CC0066"/>
                </a:solidFill>
              </a:rPr>
              <a:t>Questions? 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40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What is AES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AES: </a:t>
            </a:r>
            <a:r>
              <a:rPr lang="en-US" sz="2800" b="1" i="1" dirty="0" smtClean="0">
                <a:solidFill>
                  <a:srgbClr val="003399"/>
                </a:solidFill>
              </a:rPr>
              <a:t>A</a:t>
            </a:r>
            <a:r>
              <a:rPr lang="en-US" sz="2800" dirty="0" smtClean="0">
                <a:solidFill>
                  <a:srgbClr val="003399"/>
                </a:solidFill>
              </a:rPr>
              <a:t>dvanced </a:t>
            </a:r>
            <a:r>
              <a:rPr lang="en-US" sz="2800" b="1" i="1" dirty="0" smtClean="0">
                <a:solidFill>
                  <a:srgbClr val="003399"/>
                </a:solidFill>
              </a:rPr>
              <a:t>E</a:t>
            </a:r>
            <a:r>
              <a:rPr lang="en-US" sz="2800" dirty="0" smtClean="0">
                <a:solidFill>
                  <a:srgbClr val="003399"/>
                </a:solidFill>
              </a:rPr>
              <a:t>ncryption </a:t>
            </a:r>
            <a:r>
              <a:rPr lang="en-US" sz="2800" b="1" i="1" dirty="0" smtClean="0">
                <a:solidFill>
                  <a:srgbClr val="003399"/>
                </a:solidFill>
              </a:rPr>
              <a:t>S</a:t>
            </a:r>
            <a:r>
              <a:rPr lang="en-US" sz="2800" dirty="0" smtClean="0">
                <a:solidFill>
                  <a:srgbClr val="003399"/>
                </a:solidFill>
              </a:rPr>
              <a:t>tandard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First introduced in 2001 for encrypting electronic data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Introduced by US. National Institute of Standard and Tech. (NIST)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Block length: 128 bits, key </a:t>
            </a:r>
            <a:r>
              <a:rPr lang="en-US" sz="2400" dirty="0">
                <a:solidFill>
                  <a:srgbClr val="003399"/>
                </a:solidFill>
              </a:rPr>
              <a:t>l</a:t>
            </a:r>
            <a:r>
              <a:rPr lang="en-US" sz="2400" dirty="0" smtClean="0">
                <a:solidFill>
                  <a:srgbClr val="003399"/>
                </a:solidFill>
              </a:rPr>
              <a:t>ength: 128/192/256 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Symmetric </a:t>
            </a:r>
            <a:r>
              <a:rPr lang="en-US" sz="2400" dirty="0">
                <a:solidFill>
                  <a:srgbClr val="003399"/>
                </a:solidFill>
              </a:rPr>
              <a:t>k</a:t>
            </a:r>
            <a:r>
              <a:rPr lang="en-US" sz="2400" dirty="0" smtClean="0">
                <a:solidFill>
                  <a:srgbClr val="003399"/>
                </a:solidFill>
              </a:rPr>
              <a:t>ey algorithm (i.e. encryption and decryption uses same key) 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First publically available cipher</a:t>
            </a:r>
          </a:p>
          <a:p>
            <a:pPr marL="1066800" lvl="1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 smtClean="0">
                <a:solidFill>
                  <a:srgbClr val="003399"/>
                </a:solidFill>
              </a:rPr>
              <a:t>AES also called “</a:t>
            </a:r>
            <a:r>
              <a:rPr lang="en-US" sz="2400" dirty="0" err="1" smtClean="0">
                <a:solidFill>
                  <a:srgbClr val="003399"/>
                </a:solidFill>
              </a:rPr>
              <a:t>Rijndael</a:t>
            </a:r>
            <a:r>
              <a:rPr lang="en-US" sz="2400" dirty="0" smtClean="0">
                <a:solidFill>
                  <a:srgbClr val="003399"/>
                </a:solidFill>
              </a:rPr>
              <a:t>”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Where is AES Used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rgbClr val="003399"/>
                </a:solidFill>
              </a:rPr>
              <a:t>Secure file transfers protocols FTPS/ HTTPS/ SFTP etc.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800" dirty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800" dirty="0" smtClean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800" dirty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800" dirty="0" smtClean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endParaRPr lang="en-US" sz="2800" dirty="0" smtClean="0">
              <a:solidFill>
                <a:srgbClr val="003399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Read </a:t>
            </a:r>
            <a:r>
              <a:rPr lang="en-US" sz="2800" dirty="0" smtClean="0">
                <a:solidFill>
                  <a:srgbClr val="003399"/>
                </a:solidFill>
              </a:rPr>
              <a:t>more: </a:t>
            </a:r>
            <a:r>
              <a:rPr lang="en-US" sz="2000" i="1" dirty="0" smtClean="0">
                <a:solidFill>
                  <a:srgbClr val="003399"/>
                </a:solidFill>
              </a:rPr>
              <a:t>https</a:t>
            </a:r>
            <a:r>
              <a:rPr lang="en-US" sz="2000" i="1" dirty="0">
                <a:solidFill>
                  <a:srgbClr val="003399"/>
                </a:solidFill>
              </a:rPr>
              <a:t>://en.wikipedia.org/wiki/Advanced_Encryption_Standard</a:t>
            </a:r>
            <a:endParaRPr lang="en-US" sz="2000" i="1" dirty="0" smtClean="0">
              <a:solidFill>
                <a:srgbClr val="003399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800" dirty="0" smtClean="0">
              <a:solidFill>
                <a:srgbClr val="0033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00" y="1981200"/>
            <a:ext cx="57729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Coverage </a:t>
            </a:r>
            <a:r>
              <a:rPr lang="en-US" sz="3200" b="1" dirty="0">
                <a:solidFill>
                  <a:srgbClr val="CC0066"/>
                </a:solidFill>
              </a:rPr>
              <a:t>o</a:t>
            </a:r>
            <a:r>
              <a:rPr lang="en-US" sz="3200" b="1" dirty="0" smtClean="0">
                <a:solidFill>
                  <a:srgbClr val="CC0066"/>
                </a:solidFill>
              </a:rPr>
              <a:t>f </a:t>
            </a:r>
            <a:r>
              <a:rPr lang="en-US" sz="3200" b="1" dirty="0">
                <a:solidFill>
                  <a:srgbClr val="CC0066"/>
                </a:solidFill>
              </a:rPr>
              <a:t>P</a:t>
            </a:r>
            <a:r>
              <a:rPr lang="en-US" sz="3200" b="1" dirty="0" smtClean="0">
                <a:solidFill>
                  <a:srgbClr val="CC0066"/>
                </a:solidFill>
              </a:rPr>
              <a:t>resentation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Introduction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rgbClr val="003399"/>
                </a:solidFill>
              </a:rPr>
              <a:t>Description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Implementation (RTL)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Interface </a:t>
            </a:r>
            <a:r>
              <a:rPr lang="en-US" sz="2800" dirty="0">
                <a:solidFill>
                  <a:schemeClr val="bg2"/>
                </a:solidFill>
              </a:rPr>
              <a:t>with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endParaRPr lang="en-US" sz="2800" dirty="0">
              <a:solidFill>
                <a:schemeClr val="bg2"/>
              </a:solidFill>
            </a:endParaRP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Details at </a:t>
            </a:r>
            <a:r>
              <a:rPr lang="en-US" sz="2800" dirty="0" err="1">
                <a:solidFill>
                  <a:schemeClr val="bg2"/>
                </a:solidFill>
              </a:rPr>
              <a:t>Testbench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smtClean="0">
                <a:solidFill>
                  <a:schemeClr val="bg2"/>
                </a:solidFill>
              </a:rPr>
              <a:t>Level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Signal Timings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Synthesis </a:t>
            </a:r>
            <a:r>
              <a:rPr lang="en-US" sz="2800" dirty="0">
                <a:solidFill>
                  <a:schemeClr val="bg2"/>
                </a:solidFill>
              </a:rPr>
              <a:t>Constraints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 smtClean="0">
                <a:solidFill>
                  <a:schemeClr val="bg2"/>
                </a:solidFill>
              </a:rPr>
              <a:t>Marks distribution</a:t>
            </a:r>
          </a:p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800" dirty="0">
                <a:solidFill>
                  <a:schemeClr val="bg2"/>
                </a:solidFill>
              </a:rPr>
              <a:t>Quick </a:t>
            </a:r>
            <a:r>
              <a:rPr lang="en-US" sz="2800" dirty="0" smtClean="0">
                <a:solidFill>
                  <a:schemeClr val="bg2"/>
                </a:solidFill>
              </a:rPr>
              <a:t>Start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endParaRPr lang="en-US" sz="3200" b="1" dirty="0">
              <a:solidFill>
                <a:srgbClr val="CC0066"/>
              </a:solidFill>
            </a:endParaRPr>
          </a:p>
          <a:p>
            <a:pPr algn="ctr"/>
            <a:endParaRPr lang="en-US" sz="3200" b="1" dirty="0" smtClean="0">
              <a:solidFill>
                <a:srgbClr val="CC0066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Description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endParaRPr lang="en-US" sz="2400" dirty="0">
              <a:solidFill>
                <a:srgbClr val="003399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</a:pPr>
            <a:r>
              <a:rPr lang="en-US" sz="2400" dirty="0" smtClean="0">
                <a:solidFill>
                  <a:srgbClr val="003399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742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Saurabh Jain</a:t>
            </a:r>
            <a:endParaRPr lang="en-US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95300" y="405825"/>
            <a:ext cx="81915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C0066"/>
                </a:solidFill>
              </a:rPr>
              <a:t>Overall Flow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33428" y="876320"/>
            <a:ext cx="80391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110000"/>
              </a:lnSpc>
              <a:spcBef>
                <a:spcPct val="20000"/>
              </a:spcBef>
              <a:buClr>
                <a:srgbClr val="006666"/>
              </a:buClr>
              <a:buFont typeface="Symbol" pitchFamily="18" charset="2"/>
              <a:buChar char="¨"/>
            </a:pPr>
            <a:r>
              <a:rPr lang="en-US" sz="2400" dirty="0">
                <a:solidFill>
                  <a:srgbClr val="003399"/>
                </a:solidFill>
              </a:rPr>
              <a:t>http://poincare.matf.bg.ac.rs/~ezivkovm/nastava/rijndael_animacija.swf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1" name="ShockwaveFlash1" r:id="rId2" imgW="7772400" imgH="4514760"/>
        </mc:Choice>
        <mc:Fallback>
          <p:control name="ShockwaveFlash1" r:id="rId2" imgW="7772400" imgH="451476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5800" y="1733560"/>
                  <a:ext cx="7772400" cy="451484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918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">
      <a:dk1>
        <a:srgbClr val="003399"/>
      </a:dk1>
      <a:lt1>
        <a:srgbClr val="FFFFFF"/>
      </a:lt1>
      <a:dk2>
        <a:srgbClr val="A50021"/>
      </a:dk2>
      <a:lt2>
        <a:srgbClr val="808080"/>
      </a:lt2>
      <a:accent1>
        <a:srgbClr val="339966"/>
      </a:accent1>
      <a:accent2>
        <a:srgbClr val="339966"/>
      </a:accent2>
      <a:accent3>
        <a:srgbClr val="FFFFFF"/>
      </a:accent3>
      <a:accent4>
        <a:srgbClr val="002A82"/>
      </a:accent4>
      <a:accent5>
        <a:srgbClr val="ADCAB8"/>
      </a:accent5>
      <a:accent6>
        <a:srgbClr val="2D8A5C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0</TotalTime>
  <Words>2510</Words>
  <Application>Microsoft Office PowerPoint</Application>
  <PresentationFormat>On-screen Show (4:3)</PresentationFormat>
  <Paragraphs>599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Symbol</vt:lpstr>
      <vt:lpstr>Times New Roman</vt:lpstr>
      <vt:lpstr>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2009-10-07T20:41:26Z</dcterms:created>
  <dcterms:modified xsi:type="dcterms:W3CDTF">2017-02-08T03:49:24Z</dcterms:modified>
</cp:coreProperties>
</file>