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4" r:id="rId4"/>
  </p:sldMasterIdLst>
  <p:sldIdLst>
    <p:sldId id="256" r:id="rId5"/>
    <p:sldId id="257" r:id="rId6"/>
    <p:sldId id="258" r:id="rId7"/>
    <p:sldId id="259" r:id="rId8"/>
    <p:sldId id="260" r:id="rId9"/>
    <p:sldId id="261" r:id="rId10"/>
    <p:sldId id="269" r:id="rId11"/>
    <p:sldId id="270" r:id="rId12"/>
    <p:sldId id="271" r:id="rId13"/>
    <p:sldId id="275" r:id="rId14"/>
    <p:sldId id="272" r:id="rId15"/>
    <p:sldId id="273" r:id="rId16"/>
    <p:sldId id="274" r:id="rId17"/>
    <p:sldId id="263" r:id="rId18"/>
    <p:sldId id="264" r:id="rId19"/>
    <p:sldId id="265" r:id="rId20"/>
    <p:sldId id="266" r:id="rId21"/>
    <p:sldId id="267"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586B75A-687E-405C-8A0B-8D00578BA2C3}" type="datetimeFigureOut">
              <a:rPr lang="en-US" smtClean="0"/>
              <a:pPr/>
              <a:t>4/4/2016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200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14606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5103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09698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43171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92346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618578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13420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971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3452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131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732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6152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3723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7384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5859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93483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86B75A-687E-405C-8A0B-8D00578BA2C3}" type="datetimeFigureOut">
              <a:rPr lang="en-US" smtClean="0"/>
              <a:pPr/>
              <a:t>4/4/2016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14179894"/>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412376"/>
            <a:ext cx="10243858" cy="2770095"/>
          </a:xfrm>
        </p:spPr>
        <p:txBody>
          <a:bodyPr>
            <a:normAutofit/>
          </a:bodyPr>
          <a:lstStyle/>
          <a:p>
            <a:r>
              <a:rPr lang="en-US" dirty="0">
                <a:solidFill>
                  <a:schemeClr val="tx2"/>
                </a:solidFill>
                <a:latin typeface="+mn-lt"/>
                <a:ea typeface="+mn-ea"/>
                <a:cs typeface="+mn-cs"/>
              </a:rPr>
              <a:t>Creating </a:t>
            </a:r>
            <a:r>
              <a:rPr lang="en-US" dirty="0" smtClean="0">
                <a:solidFill>
                  <a:schemeClr val="tx2"/>
                </a:solidFill>
                <a:latin typeface="+mn-lt"/>
                <a:ea typeface="+mn-ea"/>
                <a:cs typeface="+mn-cs"/>
              </a:rPr>
              <a:t>Self-Adapting</a:t>
            </a:r>
            <a:br>
              <a:rPr lang="en-US" dirty="0" smtClean="0">
                <a:solidFill>
                  <a:schemeClr val="tx2"/>
                </a:solidFill>
                <a:latin typeface="+mn-lt"/>
                <a:ea typeface="+mn-ea"/>
                <a:cs typeface="+mn-cs"/>
              </a:rPr>
            </a:br>
            <a:r>
              <a:rPr lang="en-US" dirty="0" smtClean="0">
                <a:solidFill>
                  <a:schemeClr val="tx2"/>
                </a:solidFill>
                <a:latin typeface="+mn-lt"/>
                <a:ea typeface="+mn-ea"/>
                <a:cs typeface="+mn-cs"/>
              </a:rPr>
              <a:t>Mobile System with</a:t>
            </a:r>
            <a:br>
              <a:rPr lang="en-US" dirty="0" smtClean="0">
                <a:solidFill>
                  <a:schemeClr val="tx2"/>
                </a:solidFill>
                <a:latin typeface="+mn-lt"/>
                <a:ea typeface="+mn-ea"/>
                <a:cs typeface="+mn-cs"/>
              </a:rPr>
            </a:br>
            <a:r>
              <a:rPr lang="en-US" dirty="0" smtClean="0">
                <a:solidFill>
                  <a:schemeClr val="tx2"/>
                </a:solidFill>
                <a:latin typeface="+mn-lt"/>
                <a:ea typeface="+mn-ea"/>
                <a:cs typeface="+mn-cs"/>
              </a:rPr>
              <a:t>dynamic </a:t>
            </a:r>
            <a:r>
              <a:rPr lang="en-US" dirty="0">
                <a:solidFill>
                  <a:schemeClr val="tx2"/>
                </a:solidFill>
                <a:latin typeface="+mn-lt"/>
                <a:ea typeface="+mn-ea"/>
                <a:cs typeface="+mn-cs"/>
              </a:rPr>
              <a:t>software product line</a:t>
            </a:r>
          </a:p>
        </p:txBody>
      </p:sp>
      <p:sp>
        <p:nvSpPr>
          <p:cNvPr id="3" name="Subtitle 2"/>
          <p:cNvSpPr>
            <a:spLocks noGrp="1"/>
          </p:cNvSpPr>
          <p:nvPr>
            <p:ph type="subTitle" idx="1"/>
          </p:nvPr>
        </p:nvSpPr>
        <p:spPr>
          <a:xfrm>
            <a:off x="8543364" y="3602038"/>
            <a:ext cx="2680447" cy="1655762"/>
          </a:xfrm>
        </p:spPr>
        <p:txBody>
          <a:bodyPr>
            <a:normAutofit fontScale="77500" lnSpcReduction="20000"/>
          </a:bodyPr>
          <a:lstStyle/>
          <a:p>
            <a:r>
              <a:rPr lang="en-US" u="sng" dirty="0" smtClean="0"/>
              <a:t>Presented by </a:t>
            </a:r>
            <a:r>
              <a:rPr lang="en-US" dirty="0" smtClean="0"/>
              <a:t>:</a:t>
            </a:r>
          </a:p>
          <a:p>
            <a:r>
              <a:rPr lang="en-US" dirty="0" smtClean="0"/>
              <a:t>Shweta </a:t>
            </a:r>
            <a:r>
              <a:rPr lang="en-US" dirty="0" err="1" smtClean="0"/>
              <a:t>Parihar</a:t>
            </a:r>
            <a:r>
              <a:rPr lang="en-US" dirty="0" smtClean="0"/>
              <a:t> (42)</a:t>
            </a:r>
            <a:endParaRPr lang="en-US" dirty="0" smtClean="0"/>
          </a:p>
          <a:p>
            <a:r>
              <a:rPr lang="en-US" dirty="0" smtClean="0"/>
              <a:t>Amulya </a:t>
            </a:r>
            <a:r>
              <a:rPr lang="en-US" dirty="0" smtClean="0"/>
              <a:t>PINDI (46)</a:t>
            </a:r>
            <a:endParaRPr lang="en-US" dirty="0" smtClean="0"/>
          </a:p>
          <a:p>
            <a:r>
              <a:rPr lang="en-US" dirty="0" smtClean="0"/>
              <a:t>Sri Chaitanya </a:t>
            </a:r>
            <a:r>
              <a:rPr lang="en-US" dirty="0" err="1" smtClean="0"/>
              <a:t>PatLURI</a:t>
            </a:r>
            <a:r>
              <a:rPr lang="en-US" dirty="0" smtClean="0"/>
              <a:t> (44)</a:t>
            </a:r>
            <a:endParaRPr lang="en-US" dirty="0"/>
          </a:p>
        </p:txBody>
      </p:sp>
    </p:spTree>
    <p:extLst>
      <p:ext uri="{BB962C8B-B14F-4D97-AF65-F5344CB8AC3E}">
        <p14:creationId xmlns:p14="http://schemas.microsoft.com/office/powerpoint/2010/main" val="1659429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3341" y="540913"/>
            <a:ext cx="8787487" cy="5996000"/>
          </a:xfrm>
          <a:prstGeom prst="rect">
            <a:avLst/>
          </a:prstGeom>
        </p:spPr>
      </p:pic>
    </p:spTree>
    <p:extLst>
      <p:ext uri="{BB962C8B-B14F-4D97-AF65-F5344CB8AC3E}">
        <p14:creationId xmlns:p14="http://schemas.microsoft.com/office/powerpoint/2010/main" val="236966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042061">
            <a:off x="11279866" y="5649533"/>
            <a:ext cx="3856037" cy="1639884"/>
          </a:xfrm>
        </p:spPr>
        <p:txBody>
          <a:bodyPr/>
          <a:lstStyle/>
          <a:p>
            <a:endParaRPr lang="en-US" dirty="0"/>
          </a:p>
        </p:txBody>
      </p:sp>
      <p:sp>
        <p:nvSpPr>
          <p:cNvPr id="4" name="Text Placeholder 3"/>
          <p:cNvSpPr>
            <a:spLocks noGrp="1"/>
          </p:cNvSpPr>
          <p:nvPr>
            <p:ph type="body" sz="half" idx="2"/>
          </p:nvPr>
        </p:nvSpPr>
        <p:spPr>
          <a:xfrm>
            <a:off x="1069432" y="759854"/>
            <a:ext cx="3856037" cy="4825284"/>
          </a:xfrm>
        </p:spPr>
        <p:txBody>
          <a:bodyPr>
            <a:noAutofit/>
          </a:bodyPr>
          <a:lstStyle/>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The Variability model also mentions the constraints between variation points and context conditions.</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These constraints are essentially context-change conditions and required for reconfiguration for evert context change.</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The CVL resolution would reflect the constraints and ensures that the system automatically selects other elements to represent different services/components.</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The resolved model captures correspondence and is essentially a product architecture without variability that the system deploys in each device.</a:t>
            </a:r>
          </a:p>
          <a:p>
            <a:pPr marL="285750" indent="-285750" algn="just">
              <a:buFont typeface="Arial" panose="020B0604020202020204" pitchFamily="34" charset="0"/>
              <a:buChar char="•"/>
            </a:pPr>
            <a:endParaRPr lang="en-US" dirty="0" smtClean="0">
              <a:solidFill>
                <a:schemeClr val="tx2"/>
              </a:solidFill>
            </a:endParaRPr>
          </a:p>
          <a:p>
            <a:pPr marL="285750" indent="-285750" algn="just">
              <a:buFont typeface="Arial" panose="020B0604020202020204" pitchFamily="34" charset="0"/>
              <a:buChar char="•"/>
            </a:pPr>
            <a:endParaRPr lang="en-US" dirty="0" smtClean="0">
              <a:solidFill>
                <a:schemeClr val="tx2"/>
              </a:solidFill>
            </a:endParaRPr>
          </a:p>
        </p:txBody>
      </p:sp>
      <p:pic>
        <p:nvPicPr>
          <p:cNvPr id="5" name="Content Placeholder 4"/>
          <p:cNvPicPr>
            <a:picLocks noGrp="1" noChangeAspect="1"/>
          </p:cNvPicPr>
          <p:nvPr>
            <p:ph idx="1"/>
          </p:nvPr>
        </p:nvPicPr>
        <p:blipFill>
          <a:blip r:embed="rId2"/>
          <a:stretch>
            <a:fillRect/>
          </a:stretch>
        </p:blipFill>
        <p:spPr>
          <a:xfrm>
            <a:off x="6026853" y="759854"/>
            <a:ext cx="5698943" cy="5705340"/>
          </a:xfrm>
          <a:prstGeom prst="rect">
            <a:avLst/>
          </a:prstGeom>
        </p:spPr>
      </p:pic>
    </p:spTree>
    <p:extLst>
      <p:ext uri="{BB962C8B-B14F-4D97-AF65-F5344CB8AC3E}">
        <p14:creationId xmlns:p14="http://schemas.microsoft.com/office/powerpoint/2010/main" val="1607355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042061">
            <a:off x="11279866" y="5649533"/>
            <a:ext cx="3856037" cy="1639884"/>
          </a:xfrm>
        </p:spPr>
        <p:txBody>
          <a:bodyPr/>
          <a:lstStyle/>
          <a:p>
            <a:endParaRPr lang="en-US" dirty="0"/>
          </a:p>
        </p:txBody>
      </p:sp>
      <p:sp>
        <p:nvSpPr>
          <p:cNvPr id="4" name="Text Placeholder 3"/>
          <p:cNvSpPr>
            <a:spLocks noGrp="1"/>
          </p:cNvSpPr>
          <p:nvPr>
            <p:ph type="body" sz="half" idx="2"/>
          </p:nvPr>
        </p:nvSpPr>
        <p:spPr>
          <a:xfrm>
            <a:off x="1146705" y="759854"/>
            <a:ext cx="3856037" cy="5031346"/>
          </a:xfrm>
        </p:spPr>
        <p:txBody>
          <a:bodyPr>
            <a:noAutofit/>
          </a:bodyPr>
          <a:lstStyle/>
          <a:p>
            <a:pPr algn="just"/>
            <a:r>
              <a:rPr lang="en-US" sz="1800" dirty="0" smtClean="0">
                <a:solidFill>
                  <a:schemeClr val="tx2"/>
                </a:solidFill>
                <a:cs typeface="Times New Roman" panose="02020603050405020304" pitchFamily="18" charset="0"/>
              </a:rPr>
              <a:t>RECONFIGURATION</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Specify new context values as new constraints.</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Add new constraints</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Create new resolution models.</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Generate all resolution models compatible with new context.</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Select the best resolution.</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Execute the best resolution model in CVL.</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Transform the running product into the adapted one at implementation level.</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Generate reconfiguration plan.</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Interpret the generated plans</a:t>
            </a:r>
            <a:r>
              <a:rPr lang="en-US" dirty="0" smtClean="0">
                <a:solidFill>
                  <a:schemeClr val="tx2"/>
                </a:solidFill>
                <a:cs typeface="Times New Roman" panose="02020603050405020304" pitchFamily="18" charset="0"/>
              </a:rPr>
              <a:t>.</a:t>
            </a:r>
          </a:p>
        </p:txBody>
      </p:sp>
      <p:pic>
        <p:nvPicPr>
          <p:cNvPr id="5" name="Content Placeholder 4"/>
          <p:cNvPicPr>
            <a:picLocks noGrp="1" noChangeAspect="1"/>
          </p:cNvPicPr>
          <p:nvPr>
            <p:ph idx="1"/>
          </p:nvPr>
        </p:nvPicPr>
        <p:blipFill>
          <a:blip r:embed="rId2"/>
          <a:stretch>
            <a:fillRect/>
          </a:stretch>
        </p:blipFill>
        <p:spPr>
          <a:xfrm>
            <a:off x="6026853" y="759853"/>
            <a:ext cx="5698943" cy="5859887"/>
          </a:xfrm>
          <a:prstGeom prst="rect">
            <a:avLst/>
          </a:prstGeom>
        </p:spPr>
      </p:pic>
    </p:spTree>
    <p:extLst>
      <p:ext uri="{BB962C8B-B14F-4D97-AF65-F5344CB8AC3E}">
        <p14:creationId xmlns:p14="http://schemas.microsoft.com/office/powerpoint/2010/main" val="3987108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0165" y="385060"/>
            <a:ext cx="9905999" cy="5849485"/>
          </a:xfrm>
        </p:spPr>
        <p:txBody>
          <a:bodyPr>
            <a:normAutofit/>
          </a:bodyPr>
          <a:lstStyle/>
          <a:p>
            <a:pPr marL="0" indent="0">
              <a:buNone/>
            </a:pPr>
            <a:endParaRPr lang="en-US" dirty="0">
              <a:solidFill>
                <a:schemeClr val="tx2"/>
              </a:solidFill>
              <a:cs typeface="Times New Roman" panose="02020603050405020304" pitchFamily="18" charset="0"/>
            </a:endParaRPr>
          </a:p>
          <a:p>
            <a:r>
              <a:rPr lang="en-US" dirty="0" smtClean="0">
                <a:solidFill>
                  <a:schemeClr val="tx2"/>
                </a:solidFill>
                <a:cs typeface="Times New Roman" panose="02020603050405020304" pitchFamily="18" charset="0"/>
              </a:rPr>
              <a:t>As the models at runtime are used, the product running at each device satisfies every context.</a:t>
            </a:r>
          </a:p>
          <a:p>
            <a:r>
              <a:rPr lang="en-US" dirty="0" smtClean="0">
                <a:solidFill>
                  <a:schemeClr val="tx2"/>
                </a:solidFill>
                <a:cs typeface="Times New Roman" panose="02020603050405020304" pitchFamily="18" charset="0"/>
              </a:rPr>
              <a:t>The plans generated would feature the constrains, ensuring the global system a valid state after reconfigurations.</a:t>
            </a:r>
          </a:p>
          <a:p>
            <a:r>
              <a:rPr lang="en-US" dirty="0" smtClean="0">
                <a:solidFill>
                  <a:schemeClr val="tx2"/>
                </a:solidFill>
                <a:cs typeface="Times New Roman" panose="02020603050405020304" pitchFamily="18" charset="0"/>
              </a:rPr>
              <a:t>Advantage of this is that the reconfiguration would load only 4 Kbytes in the devices.</a:t>
            </a:r>
          </a:p>
          <a:p>
            <a:endParaRPr lang="en-US" dirty="0" smtClean="0">
              <a:solidFill>
                <a:schemeClr val="tx2"/>
              </a:solidFill>
              <a:cs typeface="Times New Roman" panose="02020603050405020304" pitchFamily="18" charset="0"/>
            </a:endParaRPr>
          </a:p>
        </p:txBody>
      </p:sp>
    </p:spTree>
    <p:extLst>
      <p:ext uri="{BB962C8B-B14F-4D97-AF65-F5344CB8AC3E}">
        <p14:creationId xmlns:p14="http://schemas.microsoft.com/office/powerpoint/2010/main" val="215288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6415" y="0"/>
            <a:ext cx="9905998" cy="1478570"/>
          </a:xfrm>
        </p:spPr>
        <p:txBody>
          <a:bodyPr>
            <a:normAutofit/>
          </a:bodyPr>
          <a:lstStyle/>
          <a:p>
            <a:pPr algn="ctr"/>
            <a:r>
              <a:rPr lang="en-US" u="sng" dirty="0">
                <a:solidFill>
                  <a:schemeClr val="tx2"/>
                </a:solidFill>
              </a:rPr>
              <a:t>Application to Dynamic Route Planning</a:t>
            </a:r>
          </a:p>
        </p:txBody>
      </p:sp>
      <p:sp>
        <p:nvSpPr>
          <p:cNvPr id="5" name="Content Placeholder 4"/>
          <p:cNvSpPr>
            <a:spLocks noGrp="1"/>
          </p:cNvSpPr>
          <p:nvPr>
            <p:ph idx="1"/>
          </p:nvPr>
        </p:nvSpPr>
        <p:spPr>
          <a:xfrm>
            <a:off x="1117661" y="1323210"/>
            <a:ext cx="9905999" cy="4661953"/>
          </a:xfrm>
        </p:spPr>
        <p:txBody>
          <a:bodyPr>
            <a:normAutofit/>
          </a:bodyPr>
          <a:lstStyle/>
          <a:p>
            <a:r>
              <a:rPr lang="en-US" dirty="0" smtClean="0">
                <a:solidFill>
                  <a:schemeClr val="tx2"/>
                </a:solidFill>
              </a:rPr>
              <a:t>The Process was applied to a dynamic route-planning service that runs in the highway control center of an intelligent transportation system.</a:t>
            </a:r>
          </a:p>
          <a:p>
            <a:r>
              <a:rPr lang="en-US" dirty="0" smtClean="0">
                <a:solidFill>
                  <a:schemeClr val="tx2"/>
                </a:solidFill>
              </a:rPr>
              <a:t>This service is a part of the EU’s Interoperable Trust Assurance Infrastructure (Inter-Trust) Project.</a:t>
            </a:r>
          </a:p>
          <a:p>
            <a:r>
              <a:rPr lang="en-US" dirty="0" smtClean="0">
                <a:solidFill>
                  <a:schemeClr val="tx2"/>
                </a:solidFill>
              </a:rPr>
              <a:t>The </a:t>
            </a:r>
            <a:r>
              <a:rPr lang="en-US" dirty="0">
                <a:solidFill>
                  <a:schemeClr val="tx2"/>
                </a:solidFill>
              </a:rPr>
              <a:t>main objective of the INTER-TRUST project is to develop a dynamic and scalable framework to support trustworthy services and applications in heterogeneous networks and devices, based on the enforcement of interoperable and changing security policies, addressing the needs of developers, integrators and operators.</a:t>
            </a:r>
          </a:p>
          <a:p>
            <a:endParaRPr lang="en-US" dirty="0" smtClean="0">
              <a:solidFill>
                <a:schemeClr val="tx2"/>
              </a:solidFill>
            </a:endParaRPr>
          </a:p>
          <a:p>
            <a:endParaRPr lang="en-US" dirty="0" smtClean="0">
              <a:solidFill>
                <a:schemeClr val="tx2"/>
              </a:solidFill>
            </a:endParaRPr>
          </a:p>
        </p:txBody>
      </p:sp>
    </p:spTree>
    <p:extLst>
      <p:ext uri="{BB962C8B-B14F-4D97-AF65-F5344CB8AC3E}">
        <p14:creationId xmlns:p14="http://schemas.microsoft.com/office/powerpoint/2010/main" val="2089338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908" y="83127"/>
            <a:ext cx="10262259" cy="1251960"/>
          </a:xfrm>
        </p:spPr>
        <p:txBody>
          <a:bodyPr/>
          <a:lstStyle/>
          <a:p>
            <a:pPr algn="ctr"/>
            <a:r>
              <a:rPr lang="en-US" u="sng" dirty="0" smtClean="0">
                <a:solidFill>
                  <a:schemeClr val="tx2"/>
                </a:solidFill>
              </a:rPr>
              <a:t>Working</a:t>
            </a:r>
            <a:endParaRPr lang="en-US" u="sng" dirty="0">
              <a:solidFill>
                <a:schemeClr val="tx2"/>
              </a:solidFill>
            </a:endParaRPr>
          </a:p>
        </p:txBody>
      </p:sp>
      <p:sp>
        <p:nvSpPr>
          <p:cNvPr id="3" name="Content Placeholder 2"/>
          <p:cNvSpPr>
            <a:spLocks noGrp="1"/>
          </p:cNvSpPr>
          <p:nvPr>
            <p:ph idx="1"/>
          </p:nvPr>
        </p:nvSpPr>
        <p:spPr>
          <a:xfrm>
            <a:off x="998908" y="1613647"/>
            <a:ext cx="9905999" cy="4545106"/>
          </a:xfrm>
        </p:spPr>
        <p:txBody>
          <a:bodyPr>
            <a:normAutofit fontScale="92500" lnSpcReduction="10000"/>
          </a:bodyPr>
          <a:lstStyle/>
          <a:p>
            <a:r>
              <a:rPr lang="en-US" dirty="0">
                <a:solidFill>
                  <a:schemeClr val="tx2"/>
                </a:solidFill>
              </a:rPr>
              <a:t>It calculates fastest route given a vehicle’s current position and the desired destination.</a:t>
            </a:r>
          </a:p>
          <a:p>
            <a:r>
              <a:rPr lang="en-US" dirty="0">
                <a:solidFill>
                  <a:schemeClr val="tx2"/>
                </a:solidFill>
              </a:rPr>
              <a:t>The service considers user </a:t>
            </a:r>
            <a:r>
              <a:rPr lang="en-US" dirty="0" smtClean="0">
                <a:solidFill>
                  <a:schemeClr val="tx2"/>
                </a:solidFill>
              </a:rPr>
              <a:t>preferences(</a:t>
            </a:r>
            <a:r>
              <a:rPr lang="en-US" dirty="0" err="1" smtClean="0">
                <a:solidFill>
                  <a:schemeClr val="tx2"/>
                </a:solidFill>
              </a:rPr>
              <a:t>QoS</a:t>
            </a:r>
            <a:r>
              <a:rPr lang="en-US" dirty="0" smtClean="0">
                <a:solidFill>
                  <a:schemeClr val="tx2"/>
                </a:solidFill>
              </a:rPr>
              <a:t>) </a:t>
            </a:r>
            <a:r>
              <a:rPr lang="en-US" dirty="0">
                <a:solidFill>
                  <a:schemeClr val="tx2"/>
                </a:solidFill>
              </a:rPr>
              <a:t>and contexts such as weather or rush-hour traffic estimates, selects an optimal </a:t>
            </a:r>
            <a:r>
              <a:rPr lang="en-US" dirty="0" smtClean="0">
                <a:solidFill>
                  <a:schemeClr val="tx2"/>
                </a:solidFill>
              </a:rPr>
              <a:t>route, and sends it to the vehicle’s onboard unit.</a:t>
            </a:r>
          </a:p>
          <a:p>
            <a:r>
              <a:rPr lang="en-US" dirty="0" smtClean="0">
                <a:solidFill>
                  <a:schemeClr val="tx2"/>
                </a:solidFill>
              </a:rPr>
              <a:t>The unit’s location-based service resends the vehicle’s position to the control center to inquire if the route needs recalculating.</a:t>
            </a:r>
          </a:p>
          <a:p>
            <a:r>
              <a:rPr lang="en-US" dirty="0" smtClean="0">
                <a:solidFill>
                  <a:schemeClr val="tx2"/>
                </a:solidFill>
              </a:rPr>
              <a:t>Events causing recalculation: Connectivity loss.</a:t>
            </a:r>
          </a:p>
          <a:p>
            <a:r>
              <a:rPr lang="en-US" dirty="0" smtClean="0">
                <a:solidFill>
                  <a:schemeClr val="tx2"/>
                </a:solidFill>
              </a:rPr>
              <a:t>User Preferences(</a:t>
            </a:r>
            <a:r>
              <a:rPr lang="en-US" dirty="0" err="1" smtClean="0">
                <a:solidFill>
                  <a:schemeClr val="tx2"/>
                </a:solidFill>
              </a:rPr>
              <a:t>QoS</a:t>
            </a:r>
            <a:r>
              <a:rPr lang="en-US" dirty="0" smtClean="0">
                <a:solidFill>
                  <a:schemeClr val="tx2"/>
                </a:solidFill>
              </a:rPr>
              <a:t> Considerations): Reconfiguration Time, Communication Encryption Limits, Energy use versus accuracy and reconfiguration cost.</a:t>
            </a:r>
          </a:p>
          <a:p>
            <a:endParaRPr lang="en-US"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475152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0165" y="385060"/>
            <a:ext cx="9905999" cy="5849485"/>
          </a:xfrm>
        </p:spPr>
        <p:txBody>
          <a:bodyPr>
            <a:normAutofit fontScale="70000" lnSpcReduction="20000"/>
          </a:bodyPr>
          <a:lstStyle/>
          <a:p>
            <a:pPr marL="0" indent="0" algn="ctr">
              <a:buNone/>
            </a:pPr>
            <a:r>
              <a:rPr lang="en-US" sz="4300" u="sng" dirty="0" smtClean="0">
                <a:solidFill>
                  <a:schemeClr val="tx2"/>
                </a:solidFill>
              </a:rPr>
              <a:t>RECONFIGURATION TIME</a:t>
            </a:r>
          </a:p>
          <a:p>
            <a:pPr marL="0" indent="0">
              <a:buNone/>
            </a:pPr>
            <a:r>
              <a:rPr lang="en-US" dirty="0" smtClean="0">
                <a:solidFill>
                  <a:schemeClr val="tx2"/>
                </a:solidFill>
              </a:rPr>
              <a:t>Requirement</a:t>
            </a:r>
            <a:r>
              <a:rPr lang="en-US" dirty="0" smtClean="0">
                <a:solidFill>
                  <a:schemeClr val="tx2"/>
                </a:solidFill>
              </a:rPr>
              <a:t>: The system must detect at least 95% of all system faults and take no longer than 10 minutes (600 Seconds) to detect a full service failure.</a:t>
            </a:r>
          </a:p>
          <a:p>
            <a:r>
              <a:rPr lang="en-US" dirty="0" smtClean="0">
                <a:solidFill>
                  <a:schemeClr val="tx2"/>
                </a:solidFill>
              </a:rPr>
              <a:t>When control center’s context awareness service stops receiving a vehicle’s position, it detects the vehicle’s onboard unit must be malfunctioning due usage of GSM/3G Network in a Heavy Traffic zone.</a:t>
            </a:r>
          </a:p>
          <a:p>
            <a:r>
              <a:rPr lang="en-US" dirty="0" smtClean="0">
                <a:solidFill>
                  <a:schemeClr val="tx2"/>
                </a:solidFill>
              </a:rPr>
              <a:t>To continue providing position information, the system must reconfigure to use GPS or Wi-Fi to determine position and short-range communication, such as roadside units, Wi-Fi or </a:t>
            </a:r>
            <a:r>
              <a:rPr lang="en-US" dirty="0" err="1" smtClean="0">
                <a:solidFill>
                  <a:schemeClr val="tx2"/>
                </a:solidFill>
              </a:rPr>
              <a:t>geonetworking</a:t>
            </a:r>
            <a:r>
              <a:rPr lang="en-US" dirty="0" smtClean="0">
                <a:solidFill>
                  <a:schemeClr val="tx2"/>
                </a:solidFill>
              </a:rPr>
              <a:t> to send the position to control center.</a:t>
            </a:r>
          </a:p>
          <a:p>
            <a:r>
              <a:rPr lang="en-US" dirty="0" smtClean="0">
                <a:solidFill>
                  <a:schemeClr val="tx2"/>
                </a:solidFill>
              </a:rPr>
              <a:t>The Reconfiguration Plan, P, consists of 4 tasks: Deactivate(GSM), Activate(Wi-Fi), </a:t>
            </a:r>
            <a:r>
              <a:rPr lang="en-US" dirty="0" err="1" smtClean="0">
                <a:solidFill>
                  <a:schemeClr val="tx2"/>
                </a:solidFill>
              </a:rPr>
              <a:t>GetPosition</a:t>
            </a:r>
            <a:r>
              <a:rPr lang="en-US" dirty="0" smtClean="0">
                <a:solidFill>
                  <a:schemeClr val="tx2"/>
                </a:solidFill>
              </a:rPr>
              <a:t>(Wi-Fi), Communication(Wi-Fi).</a:t>
            </a:r>
          </a:p>
          <a:p>
            <a:pPr marL="0" indent="0">
              <a:buNone/>
            </a:pPr>
            <a:r>
              <a:rPr lang="en-US" dirty="0" smtClean="0">
                <a:solidFill>
                  <a:schemeClr val="tx2"/>
                </a:solidFill>
              </a:rPr>
              <a:t>Result:</a:t>
            </a:r>
          </a:p>
          <a:p>
            <a:pPr marL="0" indent="0">
              <a:buNone/>
            </a:pPr>
            <a:r>
              <a:rPr lang="en-US" dirty="0" smtClean="0">
                <a:solidFill>
                  <a:schemeClr val="tx2"/>
                </a:solidFill>
              </a:rPr>
              <a:t>Time for context-awareness service to choose new resolution model according to </a:t>
            </a:r>
            <a:r>
              <a:rPr lang="en-US" dirty="0" err="1" smtClean="0">
                <a:solidFill>
                  <a:schemeClr val="tx2"/>
                </a:solidFill>
              </a:rPr>
              <a:t>QoS</a:t>
            </a:r>
            <a:r>
              <a:rPr lang="en-US" dirty="0">
                <a:solidFill>
                  <a:schemeClr val="tx2"/>
                </a:solidFill>
              </a:rPr>
              <a:t> </a:t>
            </a:r>
            <a:r>
              <a:rPr lang="en-US" dirty="0" smtClean="0">
                <a:solidFill>
                  <a:schemeClr val="tx2"/>
                </a:solidFill>
              </a:rPr>
              <a:t>= 58 Sec</a:t>
            </a:r>
          </a:p>
          <a:p>
            <a:pPr marL="0" indent="0">
              <a:buNone/>
            </a:pPr>
            <a:r>
              <a:rPr lang="en-US" dirty="0" smtClean="0">
                <a:solidFill>
                  <a:schemeClr val="tx2"/>
                </a:solidFill>
              </a:rPr>
              <a:t>Average Configuration Time in an emergency situation = 75 Sec</a:t>
            </a:r>
          </a:p>
          <a:p>
            <a:pPr marL="0" indent="0">
              <a:buNone/>
            </a:pPr>
            <a:r>
              <a:rPr lang="en-US" dirty="0" smtClean="0">
                <a:solidFill>
                  <a:schemeClr val="tx2"/>
                </a:solidFill>
              </a:rPr>
              <a:t>Average Configuration Time in non-critical situation = 189 Sec</a:t>
            </a:r>
          </a:p>
          <a:p>
            <a:pPr marL="0" indent="0">
              <a:buNone/>
            </a:pPr>
            <a:r>
              <a:rPr lang="en-US" dirty="0" smtClean="0">
                <a:solidFill>
                  <a:schemeClr val="tx2"/>
                </a:solidFill>
              </a:rPr>
              <a:t>Total Time in emergency = 58 + 75 =133 Sec &lt;&lt; 600 Sec</a:t>
            </a:r>
          </a:p>
          <a:p>
            <a:pPr marL="0" indent="0">
              <a:buNone/>
            </a:pPr>
            <a:r>
              <a:rPr lang="en-US" dirty="0" smtClean="0">
                <a:solidFill>
                  <a:schemeClr val="tx2"/>
                </a:solidFill>
              </a:rPr>
              <a:t>Total Time in non-emergency = 189 + 58 = 247 &lt;&lt; 600 Sec</a:t>
            </a:r>
          </a:p>
        </p:txBody>
      </p:sp>
    </p:spTree>
    <p:extLst>
      <p:ext uri="{BB962C8B-B14F-4D97-AF65-F5344CB8AC3E}">
        <p14:creationId xmlns:p14="http://schemas.microsoft.com/office/powerpoint/2010/main" val="880909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3910" y="263782"/>
            <a:ext cx="9905999" cy="6350773"/>
          </a:xfrm>
        </p:spPr>
        <p:txBody>
          <a:bodyPr>
            <a:normAutofit fontScale="85000" lnSpcReduction="20000"/>
          </a:bodyPr>
          <a:lstStyle/>
          <a:p>
            <a:pPr marL="0" indent="0">
              <a:buNone/>
            </a:pPr>
            <a:r>
              <a:rPr lang="en-US" sz="3200" dirty="0">
                <a:solidFill>
                  <a:schemeClr val="tx2"/>
                </a:solidFill>
              </a:rPr>
              <a:t>Secure Communication </a:t>
            </a:r>
            <a:r>
              <a:rPr lang="en-US" sz="3200" dirty="0" smtClean="0">
                <a:solidFill>
                  <a:schemeClr val="tx2"/>
                </a:solidFill>
              </a:rPr>
              <a:t>Latency:</a:t>
            </a:r>
            <a:endParaRPr lang="en-US" sz="3200" dirty="0">
              <a:solidFill>
                <a:schemeClr val="tx2"/>
              </a:solidFill>
            </a:endParaRPr>
          </a:p>
          <a:p>
            <a:r>
              <a:rPr lang="en-US" sz="2000" dirty="0" smtClean="0">
                <a:solidFill>
                  <a:schemeClr val="tx2"/>
                </a:solidFill>
              </a:rPr>
              <a:t>Communication between control center and onboard unit and between roadside unit and onboard unit must be secure.</a:t>
            </a:r>
          </a:p>
          <a:p>
            <a:r>
              <a:rPr lang="en-US" sz="2000" dirty="0" smtClean="0">
                <a:solidFill>
                  <a:schemeClr val="tx2"/>
                </a:solidFill>
              </a:rPr>
              <a:t>Encryption, Decryption and Any supplementary security functionality did not exceed 500 </a:t>
            </a:r>
            <a:r>
              <a:rPr lang="en-US" sz="2000" dirty="0" err="1" smtClean="0">
                <a:solidFill>
                  <a:schemeClr val="tx2"/>
                </a:solidFill>
              </a:rPr>
              <a:t>msec</a:t>
            </a:r>
            <a:r>
              <a:rPr lang="en-US" sz="2000" dirty="0" smtClean="0">
                <a:solidFill>
                  <a:schemeClr val="tx2"/>
                </a:solidFill>
              </a:rPr>
              <a:t> for each roundtrip message.</a:t>
            </a:r>
          </a:p>
          <a:p>
            <a:pPr marL="0" indent="0">
              <a:buNone/>
            </a:pPr>
            <a:r>
              <a:rPr lang="en-US" sz="3200" dirty="0">
                <a:solidFill>
                  <a:schemeClr val="tx2"/>
                </a:solidFill>
              </a:rPr>
              <a:t>Energy-Accuracy Tradeoff</a:t>
            </a:r>
          </a:p>
          <a:p>
            <a:r>
              <a:rPr lang="en-US" sz="2000" dirty="0">
                <a:solidFill>
                  <a:schemeClr val="tx2"/>
                </a:solidFill>
              </a:rPr>
              <a:t>Managing battery life is crucial for mobile devices, since services such as GPS have a high energy expenditure. When the battery drops below a certain level, the location-based service can reconfigure to save energy.</a:t>
            </a:r>
          </a:p>
          <a:p>
            <a:r>
              <a:rPr lang="en-US" sz="2000" dirty="0">
                <a:solidFill>
                  <a:schemeClr val="tx2"/>
                </a:solidFill>
              </a:rPr>
              <a:t>One option is to read and send the GPS position less frequently.</a:t>
            </a:r>
          </a:p>
          <a:p>
            <a:r>
              <a:rPr lang="en-US" sz="2000" dirty="0">
                <a:solidFill>
                  <a:schemeClr val="tx2"/>
                </a:solidFill>
              </a:rPr>
              <a:t>Another option is to select a configuration that requires more than considering energy savings.</a:t>
            </a:r>
          </a:p>
          <a:p>
            <a:r>
              <a:rPr lang="en-US" sz="2000" dirty="0">
                <a:solidFill>
                  <a:schemeClr val="tx2"/>
                </a:solidFill>
              </a:rPr>
              <a:t>In emergency situations, the reported position must be accurate within 100 m using GPS regardless of energy expenditure. For non-critical situations, accuracy can be up to 200 m, this can be achieved by using GSM</a:t>
            </a:r>
            <a:r>
              <a:rPr lang="en-US" sz="2000" dirty="0" smtClean="0">
                <a:solidFill>
                  <a:schemeClr val="tx2"/>
                </a:solidFill>
              </a:rPr>
              <a:t>.</a:t>
            </a:r>
          </a:p>
          <a:p>
            <a:pPr marL="0" indent="0">
              <a:buNone/>
            </a:pPr>
            <a:r>
              <a:rPr lang="en-US" sz="3000" dirty="0" smtClean="0">
                <a:solidFill>
                  <a:schemeClr val="tx2"/>
                </a:solidFill>
              </a:rPr>
              <a:t>Reconfiguration Cost:</a:t>
            </a:r>
          </a:p>
          <a:p>
            <a:r>
              <a:rPr lang="en-US" sz="2000" dirty="0">
                <a:solidFill>
                  <a:schemeClr val="tx2"/>
                </a:solidFill>
              </a:rPr>
              <a:t>Each system adaptation implies a reconfiguration cost in both time and wasted </a:t>
            </a:r>
            <a:r>
              <a:rPr lang="en-US" sz="2000" dirty="0" smtClean="0">
                <a:solidFill>
                  <a:schemeClr val="tx2"/>
                </a:solidFill>
              </a:rPr>
              <a:t>energy. </a:t>
            </a:r>
            <a:r>
              <a:rPr lang="en-US" sz="2000" dirty="0">
                <a:solidFill>
                  <a:schemeClr val="tx2"/>
                </a:solidFill>
              </a:rPr>
              <a:t>To </a:t>
            </a:r>
            <a:r>
              <a:rPr lang="en-US" sz="2000" dirty="0" smtClean="0">
                <a:solidFill>
                  <a:schemeClr val="tx2"/>
                </a:solidFill>
              </a:rPr>
              <a:t>consider reconfiguration </a:t>
            </a:r>
            <a:r>
              <a:rPr lang="en-US" sz="2000" dirty="0">
                <a:solidFill>
                  <a:schemeClr val="tx2"/>
                </a:solidFill>
              </a:rPr>
              <a:t>cost, </a:t>
            </a:r>
            <a:r>
              <a:rPr lang="en-US" sz="2000" dirty="0" smtClean="0">
                <a:solidFill>
                  <a:schemeClr val="tx2"/>
                </a:solidFill>
              </a:rPr>
              <a:t>system simulates </a:t>
            </a:r>
            <a:r>
              <a:rPr lang="en-US" sz="2000" dirty="0">
                <a:solidFill>
                  <a:schemeClr val="tx2"/>
                </a:solidFill>
              </a:rPr>
              <a:t>before runtime possible energy savings with new products, thereby choosing only those that save more energy than the reconfiguration process expends.</a:t>
            </a:r>
            <a:endParaRPr lang="en-US" sz="2200" dirty="0">
              <a:solidFill>
                <a:schemeClr val="tx2"/>
              </a:solidFill>
            </a:endParaRPr>
          </a:p>
        </p:txBody>
      </p:sp>
      <p:sp>
        <p:nvSpPr>
          <p:cNvPr id="6" name="Content Placeholder 2"/>
          <p:cNvSpPr txBox="1">
            <a:spLocks/>
          </p:cNvSpPr>
          <p:nvPr/>
        </p:nvSpPr>
        <p:spPr>
          <a:xfrm>
            <a:off x="1283910" y="2227396"/>
            <a:ext cx="9905999" cy="33302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smtClean="0"/>
          </a:p>
          <a:p>
            <a:endParaRPr lang="en-US" sz="2000" dirty="0"/>
          </a:p>
        </p:txBody>
      </p:sp>
    </p:spTree>
    <p:extLst>
      <p:ext uri="{BB962C8B-B14F-4D97-AF65-F5344CB8AC3E}">
        <p14:creationId xmlns:p14="http://schemas.microsoft.com/office/powerpoint/2010/main" val="1524901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540" y="0"/>
            <a:ext cx="9905998" cy="1478570"/>
          </a:xfrm>
        </p:spPr>
        <p:txBody>
          <a:bodyPr>
            <a:normAutofit/>
          </a:bodyPr>
          <a:lstStyle/>
          <a:p>
            <a:pPr algn="ctr"/>
            <a:r>
              <a:rPr lang="en-US" u="sng" dirty="0" smtClean="0">
                <a:solidFill>
                  <a:schemeClr val="tx2"/>
                </a:solidFill>
              </a:rPr>
              <a:t>Conclusion</a:t>
            </a:r>
            <a:endParaRPr lang="en-US" u="sng" dirty="0">
              <a:solidFill>
                <a:schemeClr val="tx2"/>
              </a:solidFill>
            </a:endParaRPr>
          </a:p>
        </p:txBody>
      </p:sp>
      <p:sp>
        <p:nvSpPr>
          <p:cNvPr id="3" name="Content Placeholder 2"/>
          <p:cNvSpPr>
            <a:spLocks noGrp="1"/>
          </p:cNvSpPr>
          <p:nvPr>
            <p:ph idx="1"/>
          </p:nvPr>
        </p:nvSpPr>
        <p:spPr>
          <a:xfrm>
            <a:off x="1224540" y="1109455"/>
            <a:ext cx="9905999" cy="4887583"/>
          </a:xfrm>
        </p:spPr>
        <p:txBody>
          <a:bodyPr>
            <a:normAutofit/>
          </a:bodyPr>
          <a:lstStyle/>
          <a:p>
            <a:r>
              <a:rPr lang="en-US" sz="2000" dirty="0" smtClean="0">
                <a:solidFill>
                  <a:schemeClr val="tx2"/>
                </a:solidFill>
              </a:rPr>
              <a:t>DSPL </a:t>
            </a:r>
            <a:r>
              <a:rPr lang="en-US" sz="2000" dirty="0">
                <a:solidFill>
                  <a:schemeClr val="tx2"/>
                </a:solidFill>
              </a:rPr>
              <a:t>approach uses variability models to drive reconfiguration but is both nonintrusive, since variability is expressed outside the base model, and lightweight, since large models aren't loaded into the devices</a:t>
            </a:r>
            <a:r>
              <a:rPr lang="en-US" sz="2000" dirty="0" smtClean="0">
                <a:solidFill>
                  <a:schemeClr val="tx2"/>
                </a:solidFill>
              </a:rPr>
              <a:t>.</a:t>
            </a:r>
          </a:p>
          <a:p>
            <a:r>
              <a:rPr lang="en-US" sz="2000" dirty="0" smtClean="0">
                <a:solidFill>
                  <a:schemeClr val="tx2"/>
                </a:solidFill>
              </a:rPr>
              <a:t>Various </a:t>
            </a:r>
            <a:r>
              <a:rPr lang="en-US" sz="2000" dirty="0">
                <a:solidFill>
                  <a:schemeClr val="tx2"/>
                </a:solidFill>
              </a:rPr>
              <a:t>researchers have proposed elements of </a:t>
            </a:r>
            <a:r>
              <a:rPr lang="en-US" sz="2000" dirty="0" smtClean="0">
                <a:solidFill>
                  <a:schemeClr val="tx2"/>
                </a:solidFill>
              </a:rPr>
              <a:t>DSPL approach</a:t>
            </a:r>
            <a:r>
              <a:rPr lang="en-US" sz="2000" dirty="0">
                <a:solidFill>
                  <a:schemeClr val="tx2"/>
                </a:solidFill>
              </a:rPr>
              <a:t> </a:t>
            </a:r>
            <a:r>
              <a:rPr lang="en-US" sz="2000" dirty="0" smtClean="0">
                <a:solidFill>
                  <a:schemeClr val="tx2"/>
                </a:solidFill>
              </a:rPr>
              <a:t>like CANDEL &amp; MADAM.</a:t>
            </a:r>
          </a:p>
          <a:p>
            <a:r>
              <a:rPr lang="en-US" sz="2000" dirty="0" smtClean="0">
                <a:solidFill>
                  <a:schemeClr val="tx2"/>
                </a:solidFill>
              </a:rPr>
              <a:t>CANDEL </a:t>
            </a:r>
            <a:r>
              <a:rPr lang="en-US" sz="2000" dirty="0">
                <a:solidFill>
                  <a:schemeClr val="tx2"/>
                </a:solidFill>
              </a:rPr>
              <a:t>(Context As D</a:t>
            </a:r>
            <a:r>
              <a:rPr lang="en-US" sz="2000" dirty="0" smtClean="0">
                <a:solidFill>
                  <a:schemeClr val="tx2"/>
                </a:solidFill>
              </a:rPr>
              <a:t>ynamic Product </a:t>
            </a:r>
            <a:r>
              <a:rPr lang="en-US" sz="2000" dirty="0">
                <a:solidFill>
                  <a:schemeClr val="tx2"/>
                </a:solidFill>
              </a:rPr>
              <a:t>Line)</a:t>
            </a:r>
            <a:r>
              <a:rPr lang="en-US" sz="2000" dirty="0" smtClean="0">
                <a:solidFill>
                  <a:schemeClr val="tx2"/>
                </a:solidFill>
              </a:rPr>
              <a:t> </a:t>
            </a:r>
            <a:r>
              <a:rPr lang="en-US" sz="2000" dirty="0">
                <a:solidFill>
                  <a:schemeClr val="tx2"/>
                </a:solidFill>
              </a:rPr>
              <a:t>is a generic framework for representing context information as a dynamic product line of context </a:t>
            </a:r>
            <a:r>
              <a:rPr lang="en-US" sz="2000" dirty="0" smtClean="0">
                <a:solidFill>
                  <a:schemeClr val="tx2"/>
                </a:solidFill>
              </a:rPr>
              <a:t>primitives,</a:t>
            </a:r>
            <a:r>
              <a:rPr lang="en-US" sz="2000" b="1" baseline="30000" dirty="0">
                <a:solidFill>
                  <a:schemeClr val="tx2"/>
                </a:solidFill>
              </a:rPr>
              <a:t> </a:t>
            </a:r>
            <a:r>
              <a:rPr lang="en-US" sz="2000" dirty="0" smtClean="0">
                <a:solidFill>
                  <a:schemeClr val="tx2"/>
                </a:solidFill>
              </a:rPr>
              <a:t>but </a:t>
            </a:r>
            <a:r>
              <a:rPr lang="en-US" sz="2000" dirty="0">
                <a:solidFill>
                  <a:schemeClr val="tx2"/>
                </a:solidFill>
              </a:rPr>
              <a:t>it has no model-driven reconfiguration process</a:t>
            </a:r>
            <a:r>
              <a:rPr lang="en-US" sz="2000" dirty="0" smtClean="0">
                <a:solidFill>
                  <a:schemeClr val="tx2"/>
                </a:solidFill>
              </a:rPr>
              <a:t>. </a:t>
            </a:r>
          </a:p>
          <a:p>
            <a:r>
              <a:rPr lang="en-US" sz="2000" dirty="0" smtClean="0">
                <a:solidFill>
                  <a:schemeClr val="tx2"/>
                </a:solidFill>
              </a:rPr>
              <a:t>MADAM(Mobility and adaption enabling middleware) </a:t>
            </a:r>
            <a:r>
              <a:rPr lang="en-US" sz="2000" dirty="0">
                <a:solidFill>
                  <a:schemeClr val="tx2"/>
                </a:solidFill>
              </a:rPr>
              <a:t>enables generic middleware components to carry out mobile system self-adaptation of mobile </a:t>
            </a:r>
            <a:r>
              <a:rPr lang="en-US" sz="2000" dirty="0" smtClean="0">
                <a:solidFill>
                  <a:schemeClr val="tx2"/>
                </a:solidFill>
              </a:rPr>
              <a:t>systems through Architectural </a:t>
            </a:r>
            <a:r>
              <a:rPr lang="en-US" sz="2000" dirty="0">
                <a:solidFill>
                  <a:schemeClr val="tx2"/>
                </a:solidFill>
              </a:rPr>
              <a:t>models executed at runtime,</a:t>
            </a:r>
            <a:r>
              <a:rPr lang="en-US" sz="2000" dirty="0" smtClean="0">
                <a:solidFill>
                  <a:schemeClr val="tx2"/>
                </a:solidFill>
              </a:rPr>
              <a:t>.</a:t>
            </a:r>
            <a:r>
              <a:rPr lang="en-US" sz="2000" b="1" baseline="30000" dirty="0" smtClean="0">
                <a:solidFill>
                  <a:schemeClr val="tx2"/>
                </a:solidFill>
              </a:rPr>
              <a:t> </a:t>
            </a:r>
            <a:r>
              <a:rPr lang="en-US" sz="2000" dirty="0" smtClean="0">
                <a:solidFill>
                  <a:schemeClr val="tx2"/>
                </a:solidFill>
              </a:rPr>
              <a:t>However</a:t>
            </a:r>
            <a:r>
              <a:rPr lang="en-US" sz="2000" dirty="0">
                <a:solidFill>
                  <a:schemeClr val="tx2"/>
                </a:solidFill>
              </a:rPr>
              <a:t>, there's no language to describe variability outside the base models.</a:t>
            </a:r>
          </a:p>
        </p:txBody>
      </p:sp>
    </p:spTree>
    <p:extLst>
      <p:ext uri="{BB962C8B-B14F-4D97-AF65-F5344CB8AC3E}">
        <p14:creationId xmlns:p14="http://schemas.microsoft.com/office/powerpoint/2010/main" val="2187547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3225" y="2414810"/>
            <a:ext cx="8911687" cy="1280890"/>
          </a:xfrm>
        </p:spPr>
        <p:txBody>
          <a:bodyPr>
            <a:normAutofit/>
          </a:bodyPr>
          <a:lstStyle/>
          <a:p>
            <a:r>
              <a:rPr lang="en-US" sz="5500" dirty="0" smtClean="0">
                <a:solidFill>
                  <a:schemeClr val="tx2"/>
                </a:solidFill>
              </a:rPr>
              <a:t>Thank you. Questions ?</a:t>
            </a:r>
            <a:endParaRPr lang="en-US" sz="5500" dirty="0">
              <a:solidFill>
                <a:schemeClr val="tx2"/>
              </a:solidFill>
            </a:endParaRPr>
          </a:p>
        </p:txBody>
      </p:sp>
    </p:spTree>
    <p:extLst>
      <p:ext uri="{BB962C8B-B14F-4D97-AF65-F5344CB8AC3E}">
        <p14:creationId xmlns:p14="http://schemas.microsoft.com/office/powerpoint/2010/main" val="2599303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07530"/>
            <a:ext cx="9905998" cy="1478570"/>
          </a:xfrm>
        </p:spPr>
        <p:txBody>
          <a:bodyPr/>
          <a:lstStyle/>
          <a:p>
            <a:pPr algn="ctr"/>
            <a:r>
              <a:rPr lang="en-US" sz="4800" u="sng" dirty="0" smtClean="0">
                <a:solidFill>
                  <a:schemeClr val="tx2"/>
                </a:solidFill>
                <a:latin typeface="+mn-lt"/>
                <a:ea typeface="+mn-ea"/>
                <a:cs typeface="+mn-cs"/>
              </a:rPr>
              <a:t>objective</a:t>
            </a:r>
            <a:endParaRPr lang="en-US" sz="4800" u="sng" dirty="0">
              <a:solidFill>
                <a:schemeClr val="tx2"/>
              </a:solidFill>
              <a:latin typeface="+mn-lt"/>
              <a:ea typeface="+mn-ea"/>
              <a:cs typeface="+mn-cs"/>
            </a:endParaRPr>
          </a:p>
        </p:txBody>
      </p:sp>
      <p:sp>
        <p:nvSpPr>
          <p:cNvPr id="3" name="Content Placeholder 2"/>
          <p:cNvSpPr>
            <a:spLocks noGrp="1"/>
          </p:cNvSpPr>
          <p:nvPr>
            <p:ph idx="1"/>
          </p:nvPr>
        </p:nvSpPr>
        <p:spPr>
          <a:xfrm>
            <a:off x="1141412" y="2017059"/>
            <a:ext cx="9905999" cy="3774142"/>
          </a:xfrm>
        </p:spPr>
        <p:txBody>
          <a:bodyPr>
            <a:normAutofit/>
          </a:bodyPr>
          <a:lstStyle/>
          <a:p>
            <a:pPr marL="0" indent="0">
              <a:buNone/>
            </a:pPr>
            <a:r>
              <a:rPr lang="en-US" sz="2800" dirty="0">
                <a:solidFill>
                  <a:schemeClr val="tx2"/>
                </a:solidFill>
              </a:rPr>
              <a:t>M</a:t>
            </a:r>
            <a:r>
              <a:rPr lang="en-US" sz="2800" dirty="0" smtClean="0">
                <a:solidFill>
                  <a:schemeClr val="tx2"/>
                </a:solidFill>
              </a:rPr>
              <a:t>obile systems must cope with continuous context changes, making them an ideal fit with dynamic software product lines, which enable product adaptation at runtime. In this DSPL based process, devices upload only a small reconfiguration plan rather than the entire variability model, and mobile systems manage diversity without disrupting the base model</a:t>
            </a:r>
            <a:endParaRPr lang="en-US" sz="2800" dirty="0">
              <a:solidFill>
                <a:schemeClr val="tx2"/>
              </a:solidFill>
            </a:endParaRPr>
          </a:p>
        </p:txBody>
      </p:sp>
    </p:spTree>
    <p:extLst>
      <p:ext uri="{BB962C8B-B14F-4D97-AF65-F5344CB8AC3E}">
        <p14:creationId xmlns:p14="http://schemas.microsoft.com/office/powerpoint/2010/main" val="3477389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192306"/>
          </a:xfrm>
        </p:spPr>
        <p:txBody>
          <a:bodyPr/>
          <a:lstStyle/>
          <a:p>
            <a:pPr algn="ctr"/>
            <a:r>
              <a:rPr lang="en-US" sz="4800" u="sng" dirty="0" smtClean="0">
                <a:solidFill>
                  <a:schemeClr val="tx2"/>
                </a:solidFill>
                <a:latin typeface="+mn-lt"/>
                <a:ea typeface="+mn-ea"/>
                <a:cs typeface="+mn-cs"/>
              </a:rPr>
              <a:t>emerging Mobile</a:t>
            </a:r>
            <a:endParaRPr lang="en-US" sz="4800" u="sng" dirty="0">
              <a:solidFill>
                <a:schemeClr val="tx2"/>
              </a:solidFill>
              <a:latin typeface="+mn-lt"/>
              <a:ea typeface="+mn-ea"/>
              <a:cs typeface="+mn-cs"/>
            </a:endParaRPr>
          </a:p>
        </p:txBody>
      </p:sp>
      <p:sp>
        <p:nvSpPr>
          <p:cNvPr id="3" name="Content Placeholder 2"/>
          <p:cNvSpPr>
            <a:spLocks noGrp="1"/>
          </p:cNvSpPr>
          <p:nvPr>
            <p:ph idx="1"/>
          </p:nvPr>
        </p:nvSpPr>
        <p:spPr>
          <a:xfrm>
            <a:off x="1141412" y="1730188"/>
            <a:ext cx="10154117" cy="4401670"/>
          </a:xfrm>
        </p:spPr>
        <p:txBody>
          <a:bodyPr>
            <a:normAutofit/>
          </a:bodyPr>
          <a:lstStyle/>
          <a:p>
            <a:r>
              <a:rPr lang="en-US" sz="2800" dirty="0" smtClean="0">
                <a:solidFill>
                  <a:schemeClr val="tx2"/>
                </a:solidFill>
              </a:rPr>
              <a:t>Operates in adverse conditions.</a:t>
            </a:r>
          </a:p>
          <a:p>
            <a:r>
              <a:rPr lang="en-US" sz="2800" dirty="0" smtClean="0">
                <a:solidFill>
                  <a:schemeClr val="tx2"/>
                </a:solidFill>
              </a:rPr>
              <a:t>Should cope with context changes securing there reliability, durability &amp; power awareness level.</a:t>
            </a:r>
          </a:p>
          <a:p>
            <a:r>
              <a:rPr lang="en-US" sz="2800" dirty="0" smtClean="0">
                <a:solidFill>
                  <a:schemeClr val="tx2"/>
                </a:solidFill>
              </a:rPr>
              <a:t>Must be able to self adapt.</a:t>
            </a:r>
          </a:p>
          <a:p>
            <a:r>
              <a:rPr lang="en-US" sz="2800" dirty="0" smtClean="0">
                <a:solidFill>
                  <a:schemeClr val="tx2"/>
                </a:solidFill>
              </a:rPr>
              <a:t>DSPL is highly suitable to self- adapting mobile system.</a:t>
            </a:r>
          </a:p>
          <a:p>
            <a:endParaRPr lang="en-US" sz="2800" dirty="0" smtClean="0">
              <a:solidFill>
                <a:schemeClr val="tx2"/>
              </a:solidFill>
            </a:endParaRPr>
          </a:p>
          <a:p>
            <a:endParaRPr lang="en-US" sz="2800" dirty="0" smtClean="0">
              <a:solidFill>
                <a:schemeClr val="tx2"/>
              </a:solidFill>
            </a:endParaRPr>
          </a:p>
          <a:p>
            <a:endParaRPr lang="en-US" sz="2800" dirty="0">
              <a:solidFill>
                <a:schemeClr val="tx2"/>
              </a:solidFill>
            </a:endParaRPr>
          </a:p>
        </p:txBody>
      </p:sp>
    </p:spTree>
    <p:extLst>
      <p:ext uri="{BB962C8B-B14F-4D97-AF65-F5344CB8AC3E}">
        <p14:creationId xmlns:p14="http://schemas.microsoft.com/office/powerpoint/2010/main" val="504967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272" y="130571"/>
            <a:ext cx="11089340" cy="1478570"/>
          </a:xfrm>
        </p:spPr>
        <p:txBody>
          <a:bodyPr>
            <a:normAutofit/>
          </a:bodyPr>
          <a:lstStyle/>
          <a:p>
            <a:pPr algn="ctr"/>
            <a:r>
              <a:rPr lang="en-US" sz="4800" u="sng" dirty="0">
                <a:solidFill>
                  <a:schemeClr val="tx2"/>
                </a:solidFill>
                <a:latin typeface="+mn-lt"/>
                <a:ea typeface="+mn-ea"/>
                <a:cs typeface="+mn-cs"/>
              </a:rPr>
              <a:t>Dynamic Software </a:t>
            </a:r>
            <a:r>
              <a:rPr lang="en-US" sz="4800" u="sng" dirty="0" smtClean="0">
                <a:solidFill>
                  <a:schemeClr val="tx2"/>
                </a:solidFill>
                <a:latin typeface="+mn-lt"/>
                <a:ea typeface="+mn-ea"/>
                <a:cs typeface="+mn-cs"/>
              </a:rPr>
              <a:t>product line</a:t>
            </a:r>
            <a:br>
              <a:rPr lang="en-US" sz="4800" u="sng" dirty="0" smtClean="0">
                <a:solidFill>
                  <a:schemeClr val="tx2"/>
                </a:solidFill>
                <a:latin typeface="+mn-lt"/>
                <a:ea typeface="+mn-ea"/>
                <a:cs typeface="+mn-cs"/>
              </a:rPr>
            </a:br>
            <a:r>
              <a:rPr lang="en-US" sz="4800" u="sng" dirty="0" smtClean="0">
                <a:solidFill>
                  <a:schemeClr val="tx2"/>
                </a:solidFill>
                <a:latin typeface="+mn-lt"/>
                <a:ea typeface="+mn-ea"/>
                <a:cs typeface="+mn-cs"/>
              </a:rPr>
              <a:t>“DSPL”</a:t>
            </a:r>
            <a:endParaRPr lang="en-US" sz="4800" u="sng" dirty="0">
              <a:solidFill>
                <a:schemeClr val="tx2"/>
              </a:solidFill>
              <a:latin typeface="+mn-lt"/>
              <a:ea typeface="+mn-ea"/>
              <a:cs typeface="+mn-cs"/>
            </a:endParaRPr>
          </a:p>
        </p:txBody>
      </p:sp>
      <p:sp>
        <p:nvSpPr>
          <p:cNvPr id="3" name="Content Placeholder 2"/>
          <p:cNvSpPr>
            <a:spLocks noGrp="1"/>
          </p:cNvSpPr>
          <p:nvPr>
            <p:ph idx="1"/>
          </p:nvPr>
        </p:nvSpPr>
        <p:spPr>
          <a:xfrm>
            <a:off x="1141412" y="1711604"/>
            <a:ext cx="9905999" cy="5002961"/>
          </a:xfrm>
        </p:spPr>
        <p:txBody>
          <a:bodyPr>
            <a:normAutofit lnSpcReduction="10000"/>
          </a:bodyPr>
          <a:lstStyle/>
          <a:p>
            <a:r>
              <a:rPr lang="en-US" u="sng" dirty="0" smtClean="0">
                <a:solidFill>
                  <a:schemeClr val="tx2"/>
                </a:solidFill>
              </a:rPr>
              <a:t>Product line</a:t>
            </a:r>
            <a:r>
              <a:rPr lang="en-US" dirty="0" smtClean="0">
                <a:solidFill>
                  <a:schemeClr val="tx2"/>
                </a:solidFill>
              </a:rPr>
              <a:t>: Paradigm shift from one kind of software development to usable reusable software architecture. Example( Pizza base + different toppings)</a:t>
            </a:r>
            <a:endParaRPr lang="en-US" dirty="0">
              <a:solidFill>
                <a:schemeClr val="tx2"/>
              </a:solidFill>
            </a:endParaRPr>
          </a:p>
          <a:p>
            <a:r>
              <a:rPr lang="en-US" dirty="0" smtClean="0">
                <a:solidFill>
                  <a:schemeClr val="tx2"/>
                </a:solidFill>
              </a:rPr>
              <a:t>Dynamic features of a software-intensive systems sharing a common managed set of prospects that satisfy the specific need of a particular mission.</a:t>
            </a:r>
          </a:p>
          <a:p>
            <a:pPr marL="0" indent="0">
              <a:buNone/>
            </a:pPr>
            <a:endParaRPr lang="en-US" dirty="0" smtClean="0">
              <a:solidFill>
                <a:schemeClr val="tx2"/>
              </a:solidFill>
            </a:endParaRPr>
          </a:p>
          <a:p>
            <a:endParaRPr lang="en-US" dirty="0">
              <a:solidFill>
                <a:schemeClr val="tx2"/>
              </a:solidFill>
            </a:endParaRPr>
          </a:p>
          <a:p>
            <a:pPr marL="0" indent="0">
              <a:buNone/>
            </a:pPr>
            <a:endParaRPr lang="en-US" dirty="0">
              <a:solidFill>
                <a:schemeClr val="tx2"/>
              </a:solidFill>
            </a:endParaRPr>
          </a:p>
          <a:p>
            <a:pPr marL="0" indent="0">
              <a:buNone/>
            </a:pPr>
            <a:endParaRPr lang="en-US" dirty="0" smtClean="0">
              <a:solidFill>
                <a:schemeClr val="tx2"/>
              </a:solidFill>
            </a:endParaRPr>
          </a:p>
          <a:p>
            <a:pPr marL="0" indent="0">
              <a:buNone/>
            </a:pPr>
            <a:endParaRPr lang="en-US" dirty="0">
              <a:solidFill>
                <a:schemeClr val="tx2"/>
              </a:solidFill>
            </a:endParaRPr>
          </a:p>
          <a:p>
            <a:pPr marL="0" indent="0">
              <a:buNone/>
            </a:pPr>
            <a:r>
              <a:rPr lang="en-US" sz="1200" dirty="0">
                <a:solidFill>
                  <a:schemeClr val="tx2"/>
                </a:solidFill>
              </a:rPr>
              <a:t>Picture </a:t>
            </a:r>
            <a:r>
              <a:rPr lang="en-US" sz="1200" dirty="0" smtClean="0">
                <a:solidFill>
                  <a:schemeClr val="tx2"/>
                </a:solidFill>
              </a:rPr>
              <a:t>credit : http</a:t>
            </a:r>
            <a:r>
              <a:rPr lang="en-US" sz="1200" dirty="0">
                <a:solidFill>
                  <a:schemeClr val="tx2"/>
                </a:solidFill>
              </a:rPr>
              <a:t>://www.slideshare.net/odayibas/kutulu-a-domainspecific-language-for-featuredriven-product-derivation</a:t>
            </a:r>
          </a:p>
          <a:p>
            <a:endParaRPr lang="en-US" dirty="0"/>
          </a:p>
        </p:txBody>
      </p:sp>
      <p:pic>
        <p:nvPicPr>
          <p:cNvPr id="4" name="Picture 3"/>
          <p:cNvPicPr>
            <a:picLocks noChangeAspect="1"/>
          </p:cNvPicPr>
          <p:nvPr/>
        </p:nvPicPr>
        <p:blipFill>
          <a:blip r:embed="rId2"/>
          <a:stretch>
            <a:fillRect/>
          </a:stretch>
        </p:blipFill>
        <p:spPr>
          <a:xfrm>
            <a:off x="1141413" y="3550024"/>
            <a:ext cx="9117106" cy="2537011"/>
          </a:xfrm>
          <a:prstGeom prst="rect">
            <a:avLst/>
          </a:prstGeom>
        </p:spPr>
      </p:pic>
      <p:sp>
        <p:nvSpPr>
          <p:cNvPr id="5" name="Oval Callout 4"/>
          <p:cNvSpPr/>
          <p:nvPr/>
        </p:nvSpPr>
        <p:spPr>
          <a:xfrm>
            <a:off x="10258519" y="2985247"/>
            <a:ext cx="1751947" cy="1595716"/>
          </a:xfrm>
          <a:prstGeom prst="wedgeEllipseCallout">
            <a:avLst>
              <a:gd name="adj1" fmla="val -78593"/>
              <a:gd name="adj2" fmla="val 7902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2"/>
                </a:solidFill>
              </a:rPr>
              <a:t>Using Variability model at runtime</a:t>
            </a:r>
            <a:endParaRPr lang="en-US" dirty="0"/>
          </a:p>
        </p:txBody>
      </p:sp>
    </p:spTree>
    <p:extLst>
      <p:ext uri="{BB962C8B-B14F-4D97-AF65-F5344CB8AC3E}">
        <p14:creationId xmlns:p14="http://schemas.microsoft.com/office/powerpoint/2010/main" val="1220458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16495"/>
            <a:ext cx="9905998" cy="1147529"/>
          </a:xfrm>
        </p:spPr>
        <p:txBody>
          <a:bodyPr/>
          <a:lstStyle/>
          <a:p>
            <a:pPr algn="ctr"/>
            <a:r>
              <a:rPr lang="en-US" u="sng" dirty="0" smtClean="0">
                <a:solidFill>
                  <a:schemeClr val="tx2"/>
                </a:solidFill>
              </a:rPr>
              <a:t>challenges in creating DSPL-based </a:t>
            </a:r>
            <a:br>
              <a:rPr lang="en-US" u="sng" dirty="0" smtClean="0">
                <a:solidFill>
                  <a:schemeClr val="tx2"/>
                </a:solidFill>
              </a:rPr>
            </a:br>
            <a:r>
              <a:rPr lang="en-US" u="sng" dirty="0" smtClean="0">
                <a:solidFill>
                  <a:schemeClr val="tx2"/>
                </a:solidFill>
              </a:rPr>
              <a:t>self-adaptation</a:t>
            </a:r>
            <a:endParaRPr lang="en-US" dirty="0"/>
          </a:p>
        </p:txBody>
      </p:sp>
      <p:sp>
        <p:nvSpPr>
          <p:cNvPr id="3" name="Content Placeholder 2"/>
          <p:cNvSpPr>
            <a:spLocks noGrp="1"/>
          </p:cNvSpPr>
          <p:nvPr>
            <p:ph idx="1"/>
          </p:nvPr>
        </p:nvSpPr>
        <p:spPr>
          <a:xfrm>
            <a:off x="1141412" y="1550894"/>
            <a:ext cx="9905999" cy="4240307"/>
          </a:xfrm>
        </p:spPr>
        <p:txBody>
          <a:bodyPr/>
          <a:lstStyle/>
          <a:p>
            <a:r>
              <a:rPr lang="en-US" u="sng" dirty="0" smtClean="0">
                <a:solidFill>
                  <a:schemeClr val="tx2"/>
                </a:solidFill>
              </a:rPr>
              <a:t>Context Definition</a:t>
            </a:r>
            <a:r>
              <a:rPr lang="en-US" dirty="0" smtClean="0">
                <a:solidFill>
                  <a:schemeClr val="tx2"/>
                </a:solidFill>
              </a:rPr>
              <a:t> : Requirement of all actor should be considered. </a:t>
            </a:r>
            <a:endParaRPr lang="en-US" dirty="0">
              <a:solidFill>
                <a:schemeClr val="tx2"/>
              </a:solidFill>
            </a:endParaRPr>
          </a:p>
          <a:p>
            <a:r>
              <a:rPr lang="en-US" u="sng" dirty="0" smtClean="0">
                <a:solidFill>
                  <a:schemeClr val="tx2"/>
                </a:solidFill>
              </a:rPr>
              <a:t>Context change</a:t>
            </a:r>
            <a:r>
              <a:rPr lang="en-US" dirty="0" smtClean="0">
                <a:solidFill>
                  <a:schemeClr val="tx2"/>
                </a:solidFill>
              </a:rPr>
              <a:t> : </a:t>
            </a:r>
            <a:r>
              <a:rPr lang="en-US" dirty="0" err="1" smtClean="0">
                <a:solidFill>
                  <a:schemeClr val="tx2"/>
                </a:solidFill>
              </a:rPr>
              <a:t>Qos</a:t>
            </a:r>
            <a:r>
              <a:rPr lang="en-US" dirty="0" smtClean="0">
                <a:solidFill>
                  <a:schemeClr val="tx2"/>
                </a:solidFill>
              </a:rPr>
              <a:t> should be considered for each reconfiguration.</a:t>
            </a:r>
          </a:p>
          <a:p>
            <a:r>
              <a:rPr lang="en-US" u="sng" dirty="0" smtClean="0">
                <a:solidFill>
                  <a:schemeClr val="tx2"/>
                </a:solidFill>
              </a:rPr>
              <a:t>Reconfirmation constraint</a:t>
            </a:r>
            <a:r>
              <a:rPr lang="en-US" dirty="0" smtClean="0">
                <a:solidFill>
                  <a:schemeClr val="tx2"/>
                </a:solidFill>
              </a:rPr>
              <a:t> : Balance efficiency by preserving </a:t>
            </a:r>
            <a:r>
              <a:rPr lang="en-US" dirty="0" err="1" smtClean="0">
                <a:solidFill>
                  <a:schemeClr val="tx2"/>
                </a:solidFill>
              </a:rPr>
              <a:t>Qos</a:t>
            </a:r>
            <a:r>
              <a:rPr lang="en-US" dirty="0" smtClean="0">
                <a:solidFill>
                  <a:schemeClr val="tx2"/>
                </a:solidFill>
              </a:rPr>
              <a:t> &amp; system property</a:t>
            </a:r>
          </a:p>
          <a:p>
            <a:r>
              <a:rPr lang="en-US" u="sng" dirty="0" smtClean="0">
                <a:solidFill>
                  <a:schemeClr val="tx2"/>
                </a:solidFill>
              </a:rPr>
              <a:t>Device Heterogeneity</a:t>
            </a:r>
            <a:r>
              <a:rPr lang="en-US" dirty="0" smtClean="0">
                <a:solidFill>
                  <a:schemeClr val="tx2"/>
                </a:solidFill>
              </a:rPr>
              <a:t> : Reconfiguration must adapt to each devices character &amp; system must maintain its correct functionality after reconfiguration.</a:t>
            </a:r>
          </a:p>
          <a:p>
            <a:r>
              <a:rPr lang="en-US" u="sng" dirty="0" smtClean="0">
                <a:solidFill>
                  <a:schemeClr val="tx2"/>
                </a:solidFill>
              </a:rPr>
              <a:t>Language issue</a:t>
            </a:r>
            <a:r>
              <a:rPr lang="en-US" dirty="0" smtClean="0">
                <a:solidFill>
                  <a:schemeClr val="tx2"/>
                </a:solidFill>
              </a:rPr>
              <a:t> : Nonstandard languages are unfamiliar with most mobile application developer, so a simple standardize language is required</a:t>
            </a:r>
            <a:endParaRPr lang="en-US" dirty="0"/>
          </a:p>
        </p:txBody>
      </p:sp>
    </p:spTree>
    <p:extLst>
      <p:ext uri="{BB962C8B-B14F-4D97-AF65-F5344CB8AC3E}">
        <p14:creationId xmlns:p14="http://schemas.microsoft.com/office/powerpoint/2010/main" val="166003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287" y="0"/>
            <a:ext cx="9905998" cy="914400"/>
          </a:xfrm>
        </p:spPr>
        <p:txBody>
          <a:bodyPr/>
          <a:lstStyle/>
          <a:p>
            <a:pPr algn="ctr"/>
            <a:r>
              <a:rPr lang="en-US" u="sng" dirty="0" smtClean="0">
                <a:solidFill>
                  <a:schemeClr val="tx2"/>
                </a:solidFill>
              </a:rPr>
              <a:t>Proposed self adaptation process</a:t>
            </a:r>
            <a:endParaRPr lang="en-US" dirty="0"/>
          </a:p>
        </p:txBody>
      </p:sp>
      <p:pic>
        <p:nvPicPr>
          <p:cNvPr id="4" name="Content Placeholder 3"/>
          <p:cNvPicPr>
            <a:picLocks noGrp="1" noChangeAspect="1"/>
          </p:cNvPicPr>
          <p:nvPr>
            <p:ph idx="1"/>
          </p:nvPr>
        </p:nvPicPr>
        <p:blipFill>
          <a:blip r:embed="rId2"/>
          <a:stretch>
            <a:fillRect/>
          </a:stretch>
        </p:blipFill>
        <p:spPr>
          <a:xfrm>
            <a:off x="2904798" y="978713"/>
            <a:ext cx="5860350" cy="5475875"/>
          </a:xfrm>
          <a:prstGeom prst="rect">
            <a:avLst/>
          </a:prstGeom>
        </p:spPr>
      </p:pic>
      <p:sp>
        <p:nvSpPr>
          <p:cNvPr id="6" name="Dodecagon 5"/>
          <p:cNvSpPr/>
          <p:nvPr/>
        </p:nvSpPr>
        <p:spPr>
          <a:xfrm>
            <a:off x="4297404" y="3371823"/>
            <a:ext cx="243840" cy="287383"/>
          </a:xfrm>
          <a:prstGeom prst="dodecago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7" name="Dodecagon 6"/>
          <p:cNvSpPr/>
          <p:nvPr/>
        </p:nvSpPr>
        <p:spPr>
          <a:xfrm>
            <a:off x="3494167" y="4559100"/>
            <a:ext cx="243840" cy="287383"/>
          </a:xfrm>
          <a:prstGeom prst="dodecago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a:t>
            </a:r>
            <a:endParaRPr lang="en-US" dirty="0">
              <a:solidFill>
                <a:schemeClr val="bg1"/>
              </a:solidFill>
            </a:endParaRPr>
          </a:p>
        </p:txBody>
      </p:sp>
      <p:sp>
        <p:nvSpPr>
          <p:cNvPr id="8" name="Dodecagon 7"/>
          <p:cNvSpPr/>
          <p:nvPr/>
        </p:nvSpPr>
        <p:spPr>
          <a:xfrm>
            <a:off x="5713053" y="5187749"/>
            <a:ext cx="243840" cy="287383"/>
          </a:xfrm>
          <a:prstGeom prst="dodecago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3</a:t>
            </a:r>
            <a:endParaRPr lang="en-US" dirty="0">
              <a:solidFill>
                <a:schemeClr val="bg1"/>
              </a:solidFill>
            </a:endParaRPr>
          </a:p>
        </p:txBody>
      </p:sp>
      <p:sp>
        <p:nvSpPr>
          <p:cNvPr id="9" name="Dodecagon 8"/>
          <p:cNvSpPr/>
          <p:nvPr/>
        </p:nvSpPr>
        <p:spPr>
          <a:xfrm>
            <a:off x="7131552" y="3363637"/>
            <a:ext cx="243840" cy="287383"/>
          </a:xfrm>
          <a:prstGeom prst="dodecago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0" name="Dodecagon 9"/>
          <p:cNvSpPr/>
          <p:nvPr/>
        </p:nvSpPr>
        <p:spPr>
          <a:xfrm>
            <a:off x="7771147" y="4559100"/>
            <a:ext cx="243840" cy="287383"/>
          </a:xfrm>
          <a:prstGeom prst="dodecago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2" name="Rounded Rectangular Callout 11"/>
          <p:cNvSpPr/>
          <p:nvPr/>
        </p:nvSpPr>
        <p:spPr>
          <a:xfrm>
            <a:off x="9354517" y="3196883"/>
            <a:ext cx="2366426" cy="2882537"/>
          </a:xfrm>
          <a:prstGeom prst="wedgeRoundRectCallout">
            <a:avLst>
              <a:gd name="adj1" fmla="val -96067"/>
              <a:gd name="adj2" fmla="val -60572"/>
              <a:gd name="adj3" fmla="val 1666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Not all possible configurations meet a desired </a:t>
            </a:r>
            <a:r>
              <a:rPr lang="en-US" sz="1600" dirty="0" err="1">
                <a:solidFill>
                  <a:schemeClr val="tx2"/>
                </a:solidFill>
              </a:rPr>
              <a:t>QoS</a:t>
            </a:r>
            <a:r>
              <a:rPr lang="en-US" sz="1600" dirty="0">
                <a:solidFill>
                  <a:schemeClr val="tx2"/>
                </a:solidFill>
              </a:rPr>
              <a:t>. Ex: Reconfiguration process in a low-energy context could consume more energy than the reconfigured system would save.</a:t>
            </a:r>
          </a:p>
        </p:txBody>
      </p:sp>
      <p:sp>
        <p:nvSpPr>
          <p:cNvPr id="13" name="Rounded Rectangular Callout 12"/>
          <p:cNvSpPr/>
          <p:nvPr/>
        </p:nvSpPr>
        <p:spPr>
          <a:xfrm>
            <a:off x="414338" y="2205841"/>
            <a:ext cx="2168435" cy="1344961"/>
          </a:xfrm>
          <a:prstGeom prst="wedgeRoundRectCallout">
            <a:avLst>
              <a:gd name="adj1" fmla="val 69331"/>
              <a:gd name="adj2" fmla="val -129090"/>
              <a:gd name="adj3" fmla="val 1666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Context of all the actor in a mobile system determine its overall context</a:t>
            </a:r>
            <a:endParaRPr lang="en-US" sz="1600" dirty="0">
              <a:solidFill>
                <a:schemeClr val="tx2"/>
              </a:solidFill>
            </a:endParaRPr>
          </a:p>
        </p:txBody>
      </p:sp>
      <p:sp>
        <p:nvSpPr>
          <p:cNvPr id="14" name="Rounded Rectangular Callout 13"/>
          <p:cNvSpPr/>
          <p:nvPr/>
        </p:nvSpPr>
        <p:spPr>
          <a:xfrm>
            <a:off x="8955741" y="914401"/>
            <a:ext cx="2644588" cy="1775012"/>
          </a:xfrm>
          <a:prstGeom prst="wedgeRoundRectCallout">
            <a:avLst>
              <a:gd name="adj1" fmla="val -101602"/>
              <a:gd name="adj2" fmla="val 17705"/>
              <a:gd name="adj3" fmla="val 1666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CVL( common variability language) model is used to automatically generate initial configuration to become adapted product</a:t>
            </a:r>
            <a:endParaRPr lang="en-US" dirty="0">
              <a:solidFill>
                <a:schemeClr val="tx2"/>
              </a:solidFill>
            </a:endParaRPr>
          </a:p>
        </p:txBody>
      </p:sp>
    </p:spTree>
    <p:extLst>
      <p:ext uri="{BB962C8B-B14F-4D97-AF65-F5344CB8AC3E}">
        <p14:creationId xmlns:p14="http://schemas.microsoft.com/office/powerpoint/2010/main" val="170349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6415" y="0"/>
            <a:ext cx="9905998" cy="1478570"/>
          </a:xfrm>
        </p:spPr>
        <p:txBody>
          <a:bodyPr/>
          <a:lstStyle/>
          <a:p>
            <a:pPr algn="ctr"/>
            <a:r>
              <a:rPr lang="en-US" u="sng" dirty="0" smtClean="0">
                <a:solidFill>
                  <a:schemeClr val="tx2"/>
                </a:solidFill>
              </a:rPr>
              <a:t>IMPLEMENTATION</a:t>
            </a:r>
            <a:r>
              <a:rPr lang="en-US" u="sng" dirty="0" smtClean="0"/>
              <a:t> </a:t>
            </a:r>
            <a:r>
              <a:rPr lang="en-US" u="sng" dirty="0" smtClean="0">
                <a:solidFill>
                  <a:schemeClr val="tx2"/>
                </a:solidFill>
              </a:rPr>
              <a:t>IN FAMIWARE</a:t>
            </a:r>
            <a:endParaRPr lang="en-US" u="sng" dirty="0">
              <a:solidFill>
                <a:schemeClr val="tx2"/>
              </a:solidFill>
            </a:endParaRPr>
          </a:p>
        </p:txBody>
      </p:sp>
      <p:sp>
        <p:nvSpPr>
          <p:cNvPr id="5" name="Content Placeholder 4"/>
          <p:cNvSpPr>
            <a:spLocks noGrp="1"/>
          </p:cNvSpPr>
          <p:nvPr>
            <p:ph idx="1"/>
          </p:nvPr>
        </p:nvSpPr>
        <p:spPr>
          <a:xfrm>
            <a:off x="1117661" y="1323210"/>
            <a:ext cx="9905999" cy="4661953"/>
          </a:xfrm>
        </p:spPr>
        <p:txBody>
          <a:bodyPr>
            <a:normAutofit/>
          </a:bodyPr>
          <a:lstStyle/>
          <a:p>
            <a:pPr algn="just"/>
            <a:r>
              <a:rPr lang="en-US" dirty="0" smtClean="0">
                <a:solidFill>
                  <a:schemeClr val="tx2"/>
                </a:solidFill>
                <a:cs typeface="Times New Roman" panose="02020603050405020304" pitchFamily="18" charset="0"/>
              </a:rPr>
              <a:t>What is </a:t>
            </a:r>
            <a:r>
              <a:rPr lang="en-US" dirty="0" err="1" smtClean="0">
                <a:solidFill>
                  <a:schemeClr val="tx2"/>
                </a:solidFill>
                <a:cs typeface="Times New Roman" panose="02020603050405020304" pitchFamily="18" charset="0"/>
              </a:rPr>
              <a:t>FamiWare</a:t>
            </a:r>
            <a:r>
              <a:rPr lang="en-US" dirty="0" smtClean="0">
                <a:solidFill>
                  <a:schemeClr val="tx2"/>
                </a:solidFill>
                <a:cs typeface="Times New Roman" panose="02020603050405020304" pitchFamily="18" charset="0"/>
              </a:rPr>
              <a:t> ?</a:t>
            </a:r>
          </a:p>
          <a:p>
            <a:pPr algn="just"/>
            <a:r>
              <a:rPr lang="en-US" dirty="0" err="1" smtClean="0">
                <a:solidFill>
                  <a:schemeClr val="tx2"/>
                </a:solidFill>
                <a:cs typeface="Times New Roman" panose="02020603050405020304" pitchFamily="18" charset="0"/>
              </a:rPr>
              <a:t>FamiWare</a:t>
            </a:r>
            <a:r>
              <a:rPr lang="en-US" dirty="0">
                <a:solidFill>
                  <a:schemeClr val="tx2"/>
                </a:solidFill>
                <a:cs typeface="Times New Roman" panose="02020603050405020304" pitchFamily="18" charset="0"/>
              </a:rPr>
              <a:t> </a:t>
            </a:r>
            <a:r>
              <a:rPr lang="en-US" dirty="0" smtClean="0">
                <a:solidFill>
                  <a:schemeClr val="tx2"/>
                </a:solidFill>
                <a:cs typeface="Times New Roman" panose="02020603050405020304" pitchFamily="18" charset="0"/>
              </a:rPr>
              <a:t>is a </a:t>
            </a:r>
            <a:r>
              <a:rPr lang="en-US" dirty="0">
                <a:solidFill>
                  <a:schemeClr val="tx2"/>
                </a:solidFill>
                <a:cs typeface="Times New Roman" panose="02020603050405020304" pitchFamily="18" charset="0"/>
              </a:rPr>
              <a:t>family of middleware for Ambient Intelligence specifically designed to be aware of contexts in sensor and smartphone devices. It provides both, several monitoring services to acquire contexts from devices and users, and a context-awareness service to analyze and detect context changes.</a:t>
            </a:r>
            <a:endParaRPr lang="en-US" dirty="0" smtClean="0">
              <a:solidFill>
                <a:schemeClr val="tx2"/>
              </a:solidFill>
              <a:cs typeface="Times New Roman" panose="02020603050405020304" pitchFamily="18" charset="0"/>
            </a:endParaRPr>
          </a:p>
          <a:p>
            <a:pPr algn="just"/>
            <a:r>
              <a:rPr lang="en-US" dirty="0" smtClean="0">
                <a:solidFill>
                  <a:schemeClr val="tx2"/>
                </a:solidFill>
                <a:cs typeface="Times New Roman" panose="02020603050405020304" pitchFamily="18" charset="0"/>
              </a:rPr>
              <a:t>We use this, to implement our self-adaptation process and CVL’s role in modeling system variability and creating the model transformations that support dynamic reconfiguration.</a:t>
            </a:r>
          </a:p>
          <a:p>
            <a:pPr algn="just"/>
            <a:endParaRPr lang="en-US" dirty="0" smtClean="0">
              <a:solidFill>
                <a:schemeClr val="tx2"/>
              </a:solidFill>
            </a:endParaRPr>
          </a:p>
        </p:txBody>
      </p:sp>
    </p:spTree>
    <p:extLst>
      <p:ext uri="{BB962C8B-B14F-4D97-AF65-F5344CB8AC3E}">
        <p14:creationId xmlns:p14="http://schemas.microsoft.com/office/powerpoint/2010/main" val="1236010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161" y="83127"/>
            <a:ext cx="9943006" cy="1467696"/>
          </a:xfrm>
        </p:spPr>
        <p:txBody>
          <a:bodyPr/>
          <a:lstStyle/>
          <a:p>
            <a:pPr algn="ctr"/>
            <a:r>
              <a:rPr lang="en-US" u="sng" dirty="0" smtClean="0">
                <a:solidFill>
                  <a:schemeClr val="tx2"/>
                </a:solidFill>
                <a:cs typeface="Times New Roman" panose="02020603050405020304" pitchFamily="18" charset="0"/>
              </a:rPr>
              <a:t>Context observation and analysis</a:t>
            </a:r>
            <a:endParaRPr lang="en-US" u="sng" dirty="0">
              <a:solidFill>
                <a:schemeClr val="tx2"/>
              </a:solidFill>
              <a:cs typeface="Times New Roman" panose="02020603050405020304" pitchFamily="18" charset="0"/>
            </a:endParaRPr>
          </a:p>
        </p:txBody>
      </p:sp>
      <p:sp>
        <p:nvSpPr>
          <p:cNvPr id="3" name="Content Placeholder 2"/>
          <p:cNvSpPr>
            <a:spLocks noGrp="1"/>
          </p:cNvSpPr>
          <p:nvPr>
            <p:ph idx="1"/>
          </p:nvPr>
        </p:nvSpPr>
        <p:spPr>
          <a:xfrm>
            <a:off x="998908" y="1335087"/>
            <a:ext cx="9905999" cy="3541714"/>
          </a:xfrm>
        </p:spPr>
        <p:txBody>
          <a:bodyPr>
            <a:noAutofit/>
          </a:bodyPr>
          <a:lstStyle/>
          <a:p>
            <a:pPr algn="just"/>
            <a:endParaRPr lang="en-US" sz="2800" dirty="0">
              <a:solidFill>
                <a:schemeClr val="tx2"/>
              </a:solidFill>
              <a:cs typeface="Times New Roman" panose="02020603050405020304" pitchFamily="18" charset="0"/>
            </a:endParaRPr>
          </a:p>
          <a:p>
            <a:pPr algn="just"/>
            <a:r>
              <a:rPr lang="en-US" dirty="0" err="1" smtClean="0">
                <a:solidFill>
                  <a:schemeClr val="tx2"/>
                </a:solidFill>
                <a:cs typeface="Times New Roman" panose="02020603050405020304" pitchFamily="18" charset="0"/>
              </a:rPr>
              <a:t>FamiWare</a:t>
            </a:r>
            <a:r>
              <a:rPr lang="en-US" dirty="0" smtClean="0">
                <a:solidFill>
                  <a:schemeClr val="tx2"/>
                </a:solidFill>
                <a:cs typeface="Times New Roman" panose="02020603050405020304" pitchFamily="18" charset="0"/>
              </a:rPr>
              <a:t> provides services to monitor user, device and network contexts for both smartphones and sensors.</a:t>
            </a:r>
            <a:endParaRPr lang="en-US" dirty="0">
              <a:solidFill>
                <a:schemeClr val="tx2"/>
              </a:solidFill>
              <a:cs typeface="Times New Roman" panose="02020603050405020304" pitchFamily="18" charset="0"/>
            </a:endParaRPr>
          </a:p>
          <a:p>
            <a:pPr algn="just"/>
            <a:r>
              <a:rPr lang="en-US" dirty="0" smtClean="0">
                <a:solidFill>
                  <a:schemeClr val="tx2"/>
                </a:solidFill>
                <a:cs typeface="Times New Roman" panose="02020603050405020304" pitchFamily="18" charset="0"/>
              </a:rPr>
              <a:t>Even though services have same basic structures, providers model them as a part of variability model, thus varying them to each system’s needs.</a:t>
            </a:r>
          </a:p>
          <a:p>
            <a:pPr algn="just"/>
            <a:r>
              <a:rPr lang="en-US" dirty="0" smtClean="0">
                <a:solidFill>
                  <a:schemeClr val="tx2"/>
                </a:solidFill>
                <a:cs typeface="Times New Roman" panose="02020603050405020304" pitchFamily="18" charset="0"/>
              </a:rPr>
              <a:t>Providers would use </a:t>
            </a:r>
            <a:r>
              <a:rPr lang="en-US" dirty="0" err="1" smtClean="0">
                <a:solidFill>
                  <a:schemeClr val="tx2"/>
                </a:solidFill>
                <a:cs typeface="Times New Roman" panose="02020603050405020304" pitchFamily="18" charset="0"/>
              </a:rPr>
              <a:t>FamiWare’s</a:t>
            </a:r>
            <a:r>
              <a:rPr lang="en-US" dirty="0" smtClean="0">
                <a:solidFill>
                  <a:schemeClr val="tx2"/>
                </a:solidFill>
                <a:cs typeface="Times New Roman" panose="02020603050405020304" pitchFamily="18" charset="0"/>
              </a:rPr>
              <a:t> SPL-based facilities to generate code automatically.</a:t>
            </a:r>
          </a:p>
          <a:p>
            <a:pPr algn="just"/>
            <a:r>
              <a:rPr lang="en-US" dirty="0" smtClean="0">
                <a:solidFill>
                  <a:schemeClr val="tx2"/>
                </a:solidFill>
                <a:cs typeface="Times New Roman" panose="02020603050405020304" pitchFamily="18" charset="0"/>
              </a:rPr>
              <a:t>The context-awareness would check for any changes and the logic conditions serve criteria for context switch.</a:t>
            </a:r>
          </a:p>
        </p:txBody>
      </p:sp>
    </p:spTree>
    <p:extLst>
      <p:ext uri="{BB962C8B-B14F-4D97-AF65-F5344CB8AC3E}">
        <p14:creationId xmlns:p14="http://schemas.microsoft.com/office/powerpoint/2010/main" val="2006067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chemeClr val="tx2"/>
                </a:solidFill>
              </a:rPr>
              <a:t>CONTEXT ADAPTATION AND SYSTEM RECONFIGURATION</a:t>
            </a:r>
            <a:endParaRPr lang="en-US" sz="3200" u="sng" dirty="0">
              <a:solidFill>
                <a:schemeClr val="tx2"/>
              </a:solidFill>
            </a:endParaRPr>
          </a:p>
        </p:txBody>
      </p:sp>
      <p:sp>
        <p:nvSpPr>
          <p:cNvPr id="3" name="Content Placeholder 2"/>
          <p:cNvSpPr>
            <a:spLocks noGrp="1"/>
          </p:cNvSpPr>
          <p:nvPr>
            <p:ph idx="1"/>
          </p:nvPr>
        </p:nvSpPr>
        <p:spPr/>
        <p:txBody>
          <a:bodyPr>
            <a:noAutofit/>
          </a:bodyPr>
          <a:lstStyle/>
          <a:p>
            <a:pPr algn="just"/>
            <a:r>
              <a:rPr lang="en-US" dirty="0" smtClean="0">
                <a:solidFill>
                  <a:schemeClr val="tx2"/>
                </a:solidFill>
                <a:cs typeface="Times New Roman" panose="02020603050405020304" pitchFamily="18" charset="0"/>
              </a:rPr>
              <a:t>Mobile system applications use the CVL tools to specify </a:t>
            </a:r>
            <a:r>
              <a:rPr lang="en-US" dirty="0" err="1" smtClean="0">
                <a:solidFill>
                  <a:schemeClr val="tx2"/>
                </a:solidFill>
                <a:cs typeface="Times New Roman" panose="02020603050405020304" pitchFamily="18" charset="0"/>
              </a:rPr>
              <a:t>Vspec</a:t>
            </a:r>
            <a:r>
              <a:rPr lang="en-US" dirty="0" smtClean="0">
                <a:solidFill>
                  <a:schemeClr val="tx2"/>
                </a:solidFill>
                <a:cs typeface="Times New Roman" panose="02020603050405020304" pitchFamily="18" charset="0"/>
              </a:rPr>
              <a:t>, </a:t>
            </a:r>
            <a:r>
              <a:rPr lang="en-US" dirty="0" err="1" smtClean="0">
                <a:solidFill>
                  <a:schemeClr val="tx2"/>
                </a:solidFill>
                <a:cs typeface="Times New Roman" panose="02020603050405020304" pitchFamily="18" charset="0"/>
              </a:rPr>
              <a:t>FamiWare’s</a:t>
            </a:r>
            <a:r>
              <a:rPr lang="en-US" dirty="0" smtClean="0">
                <a:solidFill>
                  <a:schemeClr val="tx2"/>
                </a:solidFill>
                <a:cs typeface="Times New Roman" panose="02020603050405020304" pitchFamily="18" charset="0"/>
              </a:rPr>
              <a:t> variability model and binding between </a:t>
            </a:r>
            <a:r>
              <a:rPr lang="en-US" dirty="0" err="1" smtClean="0">
                <a:solidFill>
                  <a:schemeClr val="tx2"/>
                </a:solidFill>
                <a:cs typeface="Times New Roman" panose="02020603050405020304" pitchFamily="18" charset="0"/>
              </a:rPr>
              <a:t>Vspec</a:t>
            </a:r>
            <a:r>
              <a:rPr lang="en-US" dirty="0" smtClean="0">
                <a:solidFill>
                  <a:schemeClr val="tx2"/>
                </a:solidFill>
                <a:cs typeface="Times New Roman" panose="02020603050405020304" pitchFamily="18" charset="0"/>
              </a:rPr>
              <a:t> and base model is written in UML.</a:t>
            </a:r>
          </a:p>
          <a:p>
            <a:pPr algn="just"/>
            <a:r>
              <a:rPr lang="en-US" dirty="0" smtClean="0">
                <a:solidFill>
                  <a:schemeClr val="tx2"/>
                </a:solidFill>
                <a:cs typeface="Times New Roman" panose="02020603050405020304" pitchFamily="18" charset="0"/>
              </a:rPr>
              <a:t>Resolution models specified in CVL selects the variation points, that represents a particular product like android smart phone.</a:t>
            </a:r>
          </a:p>
          <a:p>
            <a:pPr algn="just"/>
            <a:r>
              <a:rPr lang="en-US" dirty="0" smtClean="0">
                <a:solidFill>
                  <a:schemeClr val="tx2"/>
                </a:solidFill>
                <a:cs typeface="Times New Roman" panose="02020603050405020304" pitchFamily="18" charset="0"/>
              </a:rPr>
              <a:t>For each device, </a:t>
            </a:r>
            <a:r>
              <a:rPr lang="en-US" dirty="0" err="1" smtClean="0">
                <a:solidFill>
                  <a:schemeClr val="tx2"/>
                </a:solidFill>
                <a:cs typeface="Times New Roman" panose="02020603050405020304" pitchFamily="18" charset="0"/>
              </a:rPr>
              <a:t>FamiWare</a:t>
            </a:r>
            <a:r>
              <a:rPr lang="en-US" dirty="0" smtClean="0">
                <a:solidFill>
                  <a:schemeClr val="tx2"/>
                </a:solidFill>
                <a:cs typeface="Times New Roman" panose="02020603050405020304" pitchFamily="18" charset="0"/>
              </a:rPr>
              <a:t> clones the elements to represent the number of device types and each clone has unique configuration.</a:t>
            </a:r>
          </a:p>
          <a:p>
            <a:pPr algn="just"/>
            <a:r>
              <a:rPr lang="en-US" dirty="0" smtClean="0">
                <a:solidFill>
                  <a:schemeClr val="tx2"/>
                </a:solidFill>
                <a:cs typeface="Times New Roman" panose="02020603050405020304" pitchFamily="18" charset="0"/>
              </a:rPr>
              <a:t>CVL modeling produces variable elements with more detail where as base-model designers need not be variability modeling experts.</a:t>
            </a:r>
          </a:p>
          <a:p>
            <a:pPr algn="just"/>
            <a:endParaRPr lang="en-US"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42260883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C8CB9CCE66D345AA3CB5788AF5A89F" ma:contentTypeVersion="0" ma:contentTypeDescription="Create a new document." ma:contentTypeScope="" ma:versionID="d784377cffef800909c5cadfe50b0864">
  <xsd:schema xmlns:xsd="http://www.w3.org/2001/XMLSchema" xmlns:xs="http://www.w3.org/2001/XMLSchema" xmlns:p="http://schemas.microsoft.com/office/2006/metadata/properties" targetNamespace="http://schemas.microsoft.com/office/2006/metadata/properties" ma:root="true" ma:fieldsID="e632581fadfa51a52ea46ddb307d92e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B5AB00-2AA0-4C9C-98E1-6ED38F3763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911E75F-4C6C-416A-AD45-33533085D9C1}">
  <ds:schemaRefs>
    <ds:schemaRef ds:uri="http://schemas.microsoft.com/sharepoint/v3/contenttype/forms"/>
  </ds:schemaRefs>
</ds:datastoreItem>
</file>

<file path=customXml/itemProps3.xml><?xml version="1.0" encoding="utf-8"?>
<ds:datastoreItem xmlns:ds="http://schemas.openxmlformats.org/officeDocument/2006/customXml" ds:itemID="{EBB32A65-D9DC-45EC-BDF7-07835009A824}">
  <ds:schemaRefs>
    <ds:schemaRef ds:uri="http://schemas.microsoft.com/office/2006/documentManagement/types"/>
    <ds:schemaRef ds:uri="http://purl.org/dc/dcmitype/"/>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1283</TotalTime>
  <Words>1446</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Trebuchet MS</vt:lpstr>
      <vt:lpstr>Tw Cen MT</vt:lpstr>
      <vt:lpstr>Circuit</vt:lpstr>
      <vt:lpstr>Creating Self-Adapting Mobile System with dynamic software product line</vt:lpstr>
      <vt:lpstr>objective</vt:lpstr>
      <vt:lpstr>emerging Mobile</vt:lpstr>
      <vt:lpstr>Dynamic Software product line “DSPL”</vt:lpstr>
      <vt:lpstr>challenges in creating DSPL-based  self-adaptation</vt:lpstr>
      <vt:lpstr>Proposed self adaptation process</vt:lpstr>
      <vt:lpstr>IMPLEMENTATION IN FAMIWARE</vt:lpstr>
      <vt:lpstr>Context observation and analysis</vt:lpstr>
      <vt:lpstr>CONTEXT ADAPTATION AND SYSTEM RECONFIGURATION</vt:lpstr>
      <vt:lpstr>PowerPoint Presentation</vt:lpstr>
      <vt:lpstr>PowerPoint Presentation</vt:lpstr>
      <vt:lpstr>PowerPoint Presentation</vt:lpstr>
      <vt:lpstr>PowerPoint Presentation</vt:lpstr>
      <vt:lpstr>Application to Dynamic Route Planning</vt:lpstr>
      <vt:lpstr>Working</vt:lpstr>
      <vt:lpstr>PowerPoint Presentation</vt:lpstr>
      <vt:lpstr>PowerPoint Presentation</vt:lpstr>
      <vt:lpstr>Conclusion</vt:lpstr>
      <vt:lpstr>Thank you. 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Parihar</dc:creator>
  <cp:lastModifiedBy>Amulya</cp:lastModifiedBy>
  <cp:revision>75</cp:revision>
  <dcterms:created xsi:type="dcterms:W3CDTF">2016-04-03T20:05:41Z</dcterms:created>
  <dcterms:modified xsi:type="dcterms:W3CDTF">2016-04-05T01:20:35Z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0x01010013C8CB9CCE66D345AA3CB5788AF5A89F</vt:lpwstr>
  </property>
</Properties>
</file>